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6" r:id="rId4"/>
    <p:sldId id="268" r:id="rId5"/>
    <p:sldId id="264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6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C647E-C7FF-4157-8947-EE34F98265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0252CD-E0C9-4407-BB43-73F3C235A8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511A1E-B067-45F3-AE90-5786FEC26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322D0-A8C3-46AD-A997-FEA7C3ED455E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D1F3A0-E144-4C1C-BE2A-ECF1D5C27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944256-C317-46C0-B77C-656D8FB3B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0BC2-C986-4515-8C91-CA307E461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572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463F1-644E-436A-BAFD-BF56D2A67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B5521A-2E86-498D-8D00-183B7ED38A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0CC13B-0117-4E1F-9BB7-1E3A190A5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322D0-A8C3-46AD-A997-FEA7C3ED455E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5C7E97-6152-40AD-9119-1A2C258FD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C26552-8F14-4473-AA75-BB2CF89D5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0BC2-C986-4515-8C91-CA307E461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261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6BB1CF-8EDC-48C9-A971-2E4C558455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54CE60-6E2C-4C90-9934-5B26CCEDD8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BEB935-78C6-4ACB-99DD-5F902083F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322D0-A8C3-46AD-A997-FEA7C3ED455E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3573F-6FB4-4EA9-B8D5-C3642BCB8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9317B4-6CA0-4E05-86AE-97C361050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0BC2-C986-4515-8C91-CA307E461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052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D2FBE-CF87-4B72-AF50-DBF2451F8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779855-F64D-44A3-B2C9-93F5A5A75B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72C210-7B39-4030-87B4-90BAF66EE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322D0-A8C3-46AD-A997-FEA7C3ED455E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741D0-FDE7-469B-8782-B631B8563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EE3247-F5A6-4BBE-8F39-9D78FF5F8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0BC2-C986-4515-8C91-CA307E461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45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3BA11-B555-4E42-81B6-FF924B855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2E57CE-272A-4790-BAA8-D9EE5D48A6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F402A-523F-4716-944D-CD8E9E946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322D0-A8C3-46AD-A997-FEA7C3ED455E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17BD11-7BDF-4188-A4C1-F1FB76A06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7C83B5-A43D-40F9-A31B-7A66D96A1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0BC2-C986-4515-8C91-CA307E461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90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C1911-0D6C-4278-A9E9-15F587A22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0922A2-951E-43F9-AC05-5D96AAE4B2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9DC9C7-6C63-41D8-B7BF-DAE56D6B48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23D7EB-FA82-4ACF-8499-51FFED045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322D0-A8C3-46AD-A997-FEA7C3ED455E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3C04A9-11DC-4AD9-9F99-40D63EE5A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E61FE3-EDDD-44D2-90AA-7478B9330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0BC2-C986-4515-8C91-CA307E461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157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A30D8-F87F-4389-991E-4C2DA3DB5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065359-0086-4771-9820-CC9C32EE2C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19D27B-F5F3-4F37-A4DD-9D0F40A43A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6769A3-8B9C-4246-AF22-E9CD015263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C05322-C91E-4BCF-A7B6-B58CEE9FC2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730C8B-F131-4F7D-AB36-AB3F36A6B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322D0-A8C3-46AD-A997-FEA7C3ED455E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33FEC8-789D-44B1-815A-8CE738E01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6F3AF4-C9CE-412D-B337-4C9461A48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0BC2-C986-4515-8C91-CA307E461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227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8B68E-16EF-4E8C-8245-9DD787662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699B52-48C8-4F03-88FD-713C6BC1C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322D0-A8C3-46AD-A997-FEA7C3ED455E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3DB92E-4BF0-4A1E-A124-4AE4EF8F0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097C5D-CB90-4FAB-8A6A-82D4B7246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0BC2-C986-4515-8C91-CA307E461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796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AFAD13-C552-412A-A306-4F8958EF3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322D0-A8C3-46AD-A997-FEA7C3ED455E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39EABF-B978-40C4-BA08-488057913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1F33BF-BB23-4555-AA15-2B5395A9A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0BC2-C986-4515-8C91-CA307E461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786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BD978-D1DE-4F32-A604-B400C5622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A1340A-01F3-495A-8B75-ED5D9BE7DD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124D09-56A0-4746-B895-A1E460E3A3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857F84-E35A-4CA4-A2AC-D4505C3D5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322D0-A8C3-46AD-A997-FEA7C3ED455E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A9CE34-3C33-4D45-9825-320FF7C4E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ADFB56-0600-4DA1-8ECD-1C758B217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0BC2-C986-4515-8C91-CA307E461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983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313F5-3568-4421-BC33-661C46936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5432A5-329D-40FA-BA3F-188F4B67B0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AD4991-6347-45BC-B1AF-49B0C2A9A5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924FD0-68C5-4332-94FC-D394B5CE1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322D0-A8C3-46AD-A997-FEA7C3ED455E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259555-9493-4C41-A375-FD944E6C6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2093A8-35B1-4208-A5D7-9CD439D3D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0BC2-C986-4515-8C91-CA307E461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062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16F87C-CB01-4030-AF2F-8B8D1C9BF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EB8DEB-B07F-4919-B025-615ACB7AEB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EA583A-D641-443C-B488-A4905E59CE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5322D0-A8C3-46AD-A997-FEA7C3ED455E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4BD9A0-A30B-45B2-BDB4-C476F7D854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629B00-19C1-4DE7-906F-EAD8377CE5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A70BC2-C986-4515-8C91-CA307E461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166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868EE-BA56-4288-91EB-34D0F8AEBD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EENG 284 - Lab 8</a:t>
            </a:r>
            <a:br>
              <a:rPr lang="en-US" dirty="0"/>
            </a:br>
            <a:r>
              <a:rPr lang="en-US" dirty="0" err="1"/>
              <a:t>simpleDatapath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603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03756-618D-42E6-9961-E0279AB8B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Computer basics?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6B8309-D210-407E-B101-9906B6BF0B52}"/>
              </a:ext>
            </a:extLst>
          </p:cNvPr>
          <p:cNvSpPr txBox="1"/>
          <p:nvPr/>
        </p:nvSpPr>
        <p:spPr>
          <a:xfrm>
            <a:off x="838200" y="1633416"/>
            <a:ext cx="105156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Memory shared between instructions and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Datapath performs operations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Control unit sequences operations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EDD6FE-96A2-401B-9A3C-9C065677A2E2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532" y="3094892"/>
            <a:ext cx="4621945" cy="31416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54789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03756-618D-42E6-9961-E0279AB8B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Datapath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6B8309-D210-407E-B101-9906B6BF0B52}"/>
              </a:ext>
            </a:extLst>
          </p:cNvPr>
          <p:cNvSpPr txBox="1"/>
          <p:nvPr/>
        </p:nvSpPr>
        <p:spPr>
          <a:xfrm>
            <a:off x="838200" y="1633416"/>
            <a:ext cx="105156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Instructions stored in instruction register (IR)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Register file has 8 registers, each 16-bits wide – holds program vars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Arithmetic Logic Unit performs 9 different operations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Busses move data around in </a:t>
            </a:r>
            <a:r>
              <a:rPr lang="en-US" sz="2800" dirty="0" err="1"/>
              <a:t>datapath</a:t>
            </a: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49CBE52-7CE3-4F91-B520-6682C9EA7F7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8112" y="3696678"/>
            <a:ext cx="5567241" cy="279619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47305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03756-618D-42E6-9961-E0279AB8B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6B8309-D210-407E-B101-9906B6BF0B52}"/>
              </a:ext>
            </a:extLst>
          </p:cNvPr>
          <p:cNvSpPr txBox="1"/>
          <p:nvPr/>
        </p:nvSpPr>
        <p:spPr>
          <a:xfrm>
            <a:off x="838200" y="1633416"/>
            <a:ext cx="105156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I type						LDI #value, RD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I stands for immediate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Load a constant value into a register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R type						ADD RS1, RS2, RD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R stands for result (from the ALU)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Performs an operation on a register in the register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4EA4CF0-3C48-48AC-9A5B-63E51BDBED20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4970585"/>
          <a:ext cx="10798907" cy="142615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6113">
                  <a:extLst>
                    <a:ext uri="{9D8B030D-6E8A-4147-A177-3AD203B41FA5}">
                      <a16:colId xmlns:a16="http://schemas.microsoft.com/office/drawing/2014/main" val="360384294"/>
                    </a:ext>
                  </a:extLst>
                </a:gridCol>
                <a:gridCol w="634958">
                  <a:extLst>
                    <a:ext uri="{9D8B030D-6E8A-4147-A177-3AD203B41FA5}">
                      <a16:colId xmlns:a16="http://schemas.microsoft.com/office/drawing/2014/main" val="3067847386"/>
                    </a:ext>
                  </a:extLst>
                </a:gridCol>
                <a:gridCol w="634958">
                  <a:extLst>
                    <a:ext uri="{9D8B030D-6E8A-4147-A177-3AD203B41FA5}">
                      <a16:colId xmlns:a16="http://schemas.microsoft.com/office/drawing/2014/main" val="2154370990"/>
                    </a:ext>
                  </a:extLst>
                </a:gridCol>
                <a:gridCol w="634958">
                  <a:extLst>
                    <a:ext uri="{9D8B030D-6E8A-4147-A177-3AD203B41FA5}">
                      <a16:colId xmlns:a16="http://schemas.microsoft.com/office/drawing/2014/main" val="3924459134"/>
                    </a:ext>
                  </a:extLst>
                </a:gridCol>
                <a:gridCol w="634958">
                  <a:extLst>
                    <a:ext uri="{9D8B030D-6E8A-4147-A177-3AD203B41FA5}">
                      <a16:colId xmlns:a16="http://schemas.microsoft.com/office/drawing/2014/main" val="1435048704"/>
                    </a:ext>
                  </a:extLst>
                </a:gridCol>
                <a:gridCol w="633804">
                  <a:extLst>
                    <a:ext uri="{9D8B030D-6E8A-4147-A177-3AD203B41FA5}">
                      <a16:colId xmlns:a16="http://schemas.microsoft.com/office/drawing/2014/main" val="362366818"/>
                    </a:ext>
                  </a:extLst>
                </a:gridCol>
                <a:gridCol w="634958">
                  <a:extLst>
                    <a:ext uri="{9D8B030D-6E8A-4147-A177-3AD203B41FA5}">
                      <a16:colId xmlns:a16="http://schemas.microsoft.com/office/drawing/2014/main" val="1554933214"/>
                    </a:ext>
                  </a:extLst>
                </a:gridCol>
                <a:gridCol w="634958">
                  <a:extLst>
                    <a:ext uri="{9D8B030D-6E8A-4147-A177-3AD203B41FA5}">
                      <a16:colId xmlns:a16="http://schemas.microsoft.com/office/drawing/2014/main" val="3711065232"/>
                    </a:ext>
                  </a:extLst>
                </a:gridCol>
                <a:gridCol w="634958">
                  <a:extLst>
                    <a:ext uri="{9D8B030D-6E8A-4147-A177-3AD203B41FA5}">
                      <a16:colId xmlns:a16="http://schemas.microsoft.com/office/drawing/2014/main" val="2876133109"/>
                    </a:ext>
                  </a:extLst>
                </a:gridCol>
                <a:gridCol w="634958">
                  <a:extLst>
                    <a:ext uri="{9D8B030D-6E8A-4147-A177-3AD203B41FA5}">
                      <a16:colId xmlns:a16="http://schemas.microsoft.com/office/drawing/2014/main" val="480222767"/>
                    </a:ext>
                  </a:extLst>
                </a:gridCol>
                <a:gridCol w="634958">
                  <a:extLst>
                    <a:ext uri="{9D8B030D-6E8A-4147-A177-3AD203B41FA5}">
                      <a16:colId xmlns:a16="http://schemas.microsoft.com/office/drawing/2014/main" val="1506474442"/>
                    </a:ext>
                  </a:extLst>
                </a:gridCol>
                <a:gridCol w="634958">
                  <a:extLst>
                    <a:ext uri="{9D8B030D-6E8A-4147-A177-3AD203B41FA5}">
                      <a16:colId xmlns:a16="http://schemas.microsoft.com/office/drawing/2014/main" val="1052428802"/>
                    </a:ext>
                  </a:extLst>
                </a:gridCol>
                <a:gridCol w="634958">
                  <a:extLst>
                    <a:ext uri="{9D8B030D-6E8A-4147-A177-3AD203B41FA5}">
                      <a16:colId xmlns:a16="http://schemas.microsoft.com/office/drawing/2014/main" val="2397873735"/>
                    </a:ext>
                  </a:extLst>
                </a:gridCol>
                <a:gridCol w="636113">
                  <a:extLst>
                    <a:ext uri="{9D8B030D-6E8A-4147-A177-3AD203B41FA5}">
                      <a16:colId xmlns:a16="http://schemas.microsoft.com/office/drawing/2014/main" val="4064372029"/>
                    </a:ext>
                  </a:extLst>
                </a:gridCol>
                <a:gridCol w="636113">
                  <a:extLst>
                    <a:ext uri="{9D8B030D-6E8A-4147-A177-3AD203B41FA5}">
                      <a16:colId xmlns:a16="http://schemas.microsoft.com/office/drawing/2014/main" val="3210800455"/>
                    </a:ext>
                  </a:extLst>
                </a:gridCol>
                <a:gridCol w="636113">
                  <a:extLst>
                    <a:ext uri="{9D8B030D-6E8A-4147-A177-3AD203B41FA5}">
                      <a16:colId xmlns:a16="http://schemas.microsoft.com/office/drawing/2014/main" val="1751408624"/>
                    </a:ext>
                  </a:extLst>
                </a:gridCol>
                <a:gridCol w="636113">
                  <a:extLst>
                    <a:ext uri="{9D8B030D-6E8A-4147-A177-3AD203B41FA5}">
                      <a16:colId xmlns:a16="http://schemas.microsoft.com/office/drawing/2014/main" val="4275612489"/>
                    </a:ext>
                  </a:extLst>
                </a:gridCol>
              </a:tblGrid>
              <a:tr h="475386"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 </a:t>
                      </a:r>
                      <a:endParaRPr lang="en-US" sz="28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15</a:t>
                      </a:r>
                      <a:endParaRPr lang="en-US" sz="28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14</a:t>
                      </a:r>
                      <a:endParaRPr lang="en-US" sz="28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13</a:t>
                      </a:r>
                      <a:endParaRPr lang="en-US" sz="28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12</a:t>
                      </a:r>
                      <a:endParaRPr lang="en-US" sz="28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11</a:t>
                      </a:r>
                      <a:endParaRPr lang="en-US" sz="28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10</a:t>
                      </a:r>
                      <a:endParaRPr lang="en-US" sz="28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9</a:t>
                      </a:r>
                      <a:endParaRPr lang="en-US" sz="28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8</a:t>
                      </a:r>
                      <a:endParaRPr lang="en-US" sz="28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7</a:t>
                      </a:r>
                      <a:endParaRPr lang="en-US" sz="28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6</a:t>
                      </a:r>
                      <a:endParaRPr lang="en-US" sz="28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5</a:t>
                      </a:r>
                      <a:endParaRPr lang="en-US" sz="28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4</a:t>
                      </a:r>
                      <a:endParaRPr lang="en-US" sz="28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3</a:t>
                      </a:r>
                      <a:endParaRPr lang="en-US" sz="28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2</a:t>
                      </a:r>
                      <a:endParaRPr lang="en-US" sz="28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1</a:t>
                      </a:r>
                      <a:endParaRPr lang="en-US" sz="28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0</a:t>
                      </a:r>
                      <a:endParaRPr lang="en-US" sz="28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24765704"/>
                  </a:ext>
                </a:extLst>
              </a:tr>
              <a:tr h="475386"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I</a:t>
                      </a:r>
                      <a:endParaRPr lang="en-US" sz="28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0</a:t>
                      </a:r>
                      <a:endParaRPr lang="en-US" sz="28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0</a:t>
                      </a:r>
                      <a:endParaRPr lang="en-US" sz="28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0</a:t>
                      </a:r>
                      <a:endParaRPr lang="en-US" sz="28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x</a:t>
                      </a:r>
                      <a:endParaRPr lang="en-US" sz="28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x</a:t>
                      </a:r>
                      <a:endParaRPr lang="en-US" sz="28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 gridSpan="8">
                  <a:txBody>
                    <a:bodyPr/>
                    <a:lstStyle/>
                    <a:p>
                      <a:pPr marL="6350" indent="-6350" algn="ctr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immediate</a:t>
                      </a:r>
                      <a:endParaRPr lang="en-US" sz="28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6350" indent="-6350" algn="ctr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dest</a:t>
                      </a:r>
                      <a:endParaRPr lang="en-US" sz="28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64882"/>
                  </a:ext>
                </a:extLst>
              </a:tr>
              <a:tr h="475386"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R</a:t>
                      </a:r>
                      <a:endParaRPr lang="en-US" sz="28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0</a:t>
                      </a:r>
                      <a:endParaRPr lang="en-US" sz="28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0</a:t>
                      </a:r>
                      <a:endParaRPr lang="en-US" sz="28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1</a:t>
                      </a:r>
                      <a:endParaRPr lang="en-US" sz="28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 gridSpan="4">
                  <a:txBody>
                    <a:bodyPr/>
                    <a:lstStyle/>
                    <a:p>
                      <a:pPr marL="6350" indent="-6350" algn="ctr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fnc</a:t>
                      </a:r>
                      <a:endParaRPr lang="en-US" sz="28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6350" indent="-6350" algn="ctr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selA</a:t>
                      </a:r>
                      <a:endParaRPr lang="en-US" sz="28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6350" indent="-6350" algn="ctr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selB</a:t>
                      </a:r>
                      <a:endParaRPr lang="en-US" sz="28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6350" indent="-6350" algn="ctr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2800" dirty="0" err="1">
                          <a:effectLst/>
                        </a:rPr>
                        <a:t>selR</a:t>
                      </a:r>
                      <a:endParaRPr lang="en-US" sz="2800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84690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2268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C5089-E03E-41D5-B20B-3CF6154E0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Deliverables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4F4D6E-9BC6-4B36-9DC7-32E66D99AB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2086"/>
            <a:ext cx="10515600" cy="1574067"/>
          </a:xfrm>
        </p:spPr>
        <p:txBody>
          <a:bodyPr>
            <a:normAutofit/>
          </a:bodyPr>
          <a:lstStyle/>
          <a:p>
            <a:r>
              <a:rPr lang="en-US" dirty="0"/>
              <a:t>ALU testbench</a:t>
            </a:r>
          </a:p>
          <a:p>
            <a:r>
              <a:rPr lang="en-US" dirty="0"/>
              <a:t>Register File testbench</a:t>
            </a:r>
          </a:p>
          <a:p>
            <a:r>
              <a:rPr lang="en-US" dirty="0" err="1"/>
              <a:t>simpleDatapath</a:t>
            </a:r>
            <a:r>
              <a:rPr lang="en-US" dirty="0"/>
              <a:t> testbench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33C686A-DC30-4547-9269-F8D139274E6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38200" y="3235570"/>
            <a:ext cx="10532256" cy="3257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5947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77</TotalTime>
  <Words>157</Words>
  <Application>Microsoft Office PowerPoint</Application>
  <PresentationFormat>Widescreen</PresentationFormat>
  <Paragraphs>58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</vt:lpstr>
      <vt:lpstr>Office Theme</vt:lpstr>
      <vt:lpstr>EENG 284 - Lab 8 simpleDatapath</vt:lpstr>
      <vt:lpstr>Computer basics?</vt:lpstr>
      <vt:lpstr>Datapath</vt:lpstr>
      <vt:lpstr>Instructions</vt:lpstr>
      <vt:lpstr>Deliverables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3 Rock, Paper, Scissors</dc:title>
  <dc:creator>Chris Coulston</dc:creator>
  <cp:lastModifiedBy>Chris Coulston</cp:lastModifiedBy>
  <cp:revision>35</cp:revision>
  <dcterms:created xsi:type="dcterms:W3CDTF">2020-01-28T06:04:24Z</dcterms:created>
  <dcterms:modified xsi:type="dcterms:W3CDTF">2020-03-31T05:05:23Z</dcterms:modified>
</cp:coreProperties>
</file>