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647E-C7FF-4157-8947-EE34F9826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252CD-E0C9-4407-BB43-73F3C235A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1A1E-B067-45F3-AE90-5786FEC2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F3A0-E144-4C1C-BE2A-ECF1D5C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44256-C317-46C0-B77C-656D8FB3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7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63F1-644E-436A-BAFD-BF56D2A6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5521A-2E86-498D-8D00-183B7ED38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C13B-0117-4E1F-9BB7-1E3A190A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7E97-6152-40AD-9119-1A2C258FD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6552-8F14-4473-AA75-BB2CF89D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6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BB1CF-8EDC-48C9-A971-2E4C55845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4CE60-6E2C-4C90-9934-5B26CCEDD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EB935-78C6-4ACB-99DD-5F902083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573F-6FB4-4EA9-B8D5-C3642BCB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317B4-6CA0-4E05-86AE-97C36105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2FBE-CF87-4B72-AF50-DBF2451F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9855-F64D-44A3-B2C9-93F5A5A7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2C210-7B39-4030-87B4-90BAF66E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1D0-FDE7-469B-8782-B631B8563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E3247-F5A6-4BBE-8F39-9D78FF5F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BA11-B555-4E42-81B6-FF924B85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57CE-272A-4790-BAA8-D9EE5D48A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F402A-523F-4716-944D-CD8E9E94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BD11-7BDF-4188-A4C1-F1FB76A06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C83B5-A43D-40F9-A31B-7A66D96A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C1911-0D6C-4278-A9E9-15F587A22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22A2-951E-43F9-AC05-5D96AAE4B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DC9C7-6C63-41D8-B7BF-DAE56D6B4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3D7EB-FA82-4ACF-8499-51FFED045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C04A9-11DC-4AD9-9F99-40D63EE5A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61FE3-EDDD-44D2-90AA-7478B933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30D8-F87F-4389-991E-4C2DA3DB5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65359-0086-4771-9820-CC9C32EE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9D27B-F5F3-4F37-A4DD-9D0F40A4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6769A3-8B9C-4246-AF22-E9CD01526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05322-C91E-4BCF-A7B6-B58CEE9FC2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730C8B-F131-4F7D-AB36-AB3F36A6B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33FEC8-789D-44B1-815A-8CE738E01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F3AF4-C9CE-412D-B337-4C9461A4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2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B68E-16EF-4E8C-8245-9DD78766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99B52-48C8-4F03-88FD-713C6BC1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DB92E-4BF0-4A1E-A124-4AE4EF8F0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97C5D-CB90-4FAB-8A6A-82D4B7246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AFAD13-C552-412A-A306-4F8958EF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9EABF-B978-40C4-BA08-48805791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F33BF-BB23-4555-AA15-2B5395A9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8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D978-D1DE-4F32-A604-B400C56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340A-01F3-495A-8B75-ED5D9BE7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4D09-56A0-4746-B895-A1E460E3A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57F84-E35A-4CA4-A2AC-D4505C3D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CE34-3C33-4D45-9825-320FF7C4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DFB56-0600-4DA1-8ECD-1C758B217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8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13F5-3568-4421-BC33-661C46936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432A5-329D-40FA-BA3F-188F4B67B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D4991-6347-45BC-B1AF-49B0C2A9A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4FD0-68C5-4332-94FC-D394B5CE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59555-9493-4C41-A375-FD944E6C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093A8-35B1-4208-A5D7-9CD439D3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6F87C-CB01-4030-AF2F-8B8D1C9B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B8DEB-B07F-4919-B025-615ACB7AE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A583A-D641-443C-B488-A4905E59C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322D0-A8C3-46AD-A997-FEA7C3ED455E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BD9A0-A30B-45B2-BDB4-C476F7D85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29B00-19C1-4DE7-906F-EAD8377CE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70BC2-C986-4515-8C91-CA307E461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66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68EE-BA56-4288-91EB-34D0F8AEB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EENG 284 - Lab 8</a:t>
            </a:r>
            <a:br>
              <a:rPr lang="en-US" dirty="0"/>
            </a:br>
            <a:r>
              <a:rPr lang="en-US" dirty="0"/>
              <a:t>Control + Datapath + RAM</a:t>
            </a:r>
          </a:p>
        </p:txBody>
      </p:sp>
    </p:spTree>
    <p:extLst>
      <p:ext uri="{BB962C8B-B14F-4D97-AF65-F5344CB8AC3E}">
        <p14:creationId xmlns:p14="http://schemas.microsoft.com/office/powerpoint/2010/main" val="3529603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+ Datapath + 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Instructions automatically fetched from RAM into 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Executed conditionally based on their opcode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Include branch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035E57-7962-4879-A3AA-DBC3390151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22930" y="3106275"/>
            <a:ext cx="5005070" cy="33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8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(RS1 == RS2)		PC = PC + IR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else			PC = PC + 1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Offset = (source + 1) - target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EE02C2-A563-4C5E-AA19-9F2444096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824065"/>
              </p:ext>
            </p:extLst>
          </p:nvPr>
        </p:nvGraphicFramePr>
        <p:xfrm>
          <a:off x="739977" y="4330521"/>
          <a:ext cx="10712046" cy="21623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9175">
                  <a:extLst>
                    <a:ext uri="{9D8B030D-6E8A-4147-A177-3AD203B41FA5}">
                      <a16:colId xmlns:a16="http://schemas.microsoft.com/office/drawing/2014/main" val="1605284412"/>
                    </a:ext>
                  </a:extLst>
                </a:gridCol>
                <a:gridCol w="627561">
                  <a:extLst>
                    <a:ext uri="{9D8B030D-6E8A-4147-A177-3AD203B41FA5}">
                      <a16:colId xmlns:a16="http://schemas.microsoft.com/office/drawing/2014/main" val="900366974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2120376767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3152061672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012907923"/>
                    </a:ext>
                  </a:extLst>
                </a:gridCol>
                <a:gridCol w="625270">
                  <a:extLst>
                    <a:ext uri="{9D8B030D-6E8A-4147-A177-3AD203B41FA5}">
                      <a16:colId xmlns:a16="http://schemas.microsoft.com/office/drawing/2014/main" val="1816555340"/>
                    </a:ext>
                  </a:extLst>
                </a:gridCol>
                <a:gridCol w="626415">
                  <a:extLst>
                    <a:ext uri="{9D8B030D-6E8A-4147-A177-3AD203B41FA5}">
                      <a16:colId xmlns:a16="http://schemas.microsoft.com/office/drawing/2014/main" val="1173455951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1565699174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2247607565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4050571480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3011085801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3746267871"/>
                    </a:ext>
                  </a:extLst>
                </a:gridCol>
                <a:gridCol w="622980">
                  <a:extLst>
                    <a:ext uri="{9D8B030D-6E8A-4147-A177-3AD203B41FA5}">
                      <a16:colId xmlns:a16="http://schemas.microsoft.com/office/drawing/2014/main" val="466374502"/>
                    </a:ext>
                  </a:extLst>
                </a:gridCol>
                <a:gridCol w="624125">
                  <a:extLst>
                    <a:ext uri="{9D8B030D-6E8A-4147-A177-3AD203B41FA5}">
                      <a16:colId xmlns:a16="http://schemas.microsoft.com/office/drawing/2014/main" val="2251019136"/>
                    </a:ext>
                  </a:extLst>
                </a:gridCol>
                <a:gridCol w="624125">
                  <a:extLst>
                    <a:ext uri="{9D8B030D-6E8A-4147-A177-3AD203B41FA5}">
                      <a16:colId xmlns:a16="http://schemas.microsoft.com/office/drawing/2014/main" val="1315201122"/>
                    </a:ext>
                  </a:extLst>
                </a:gridCol>
                <a:gridCol w="624125">
                  <a:extLst>
                    <a:ext uri="{9D8B030D-6E8A-4147-A177-3AD203B41FA5}">
                      <a16:colId xmlns:a16="http://schemas.microsoft.com/office/drawing/2014/main" val="1335093767"/>
                    </a:ext>
                  </a:extLst>
                </a:gridCol>
                <a:gridCol w="624125">
                  <a:extLst>
                    <a:ext uri="{9D8B030D-6E8A-4147-A177-3AD203B41FA5}">
                      <a16:colId xmlns:a16="http://schemas.microsoft.com/office/drawing/2014/main" val="1522341821"/>
                    </a:ext>
                  </a:extLst>
                </a:gridCol>
              </a:tblGrid>
              <a:tr h="29820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10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extLst>
                  <a:ext uri="{0D108BD9-81ED-4DB2-BD59-A6C34878D82A}">
                    <a16:rowId xmlns:a16="http://schemas.microsoft.com/office/drawing/2014/main" val="813685778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I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x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 gridSpan="8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Immediate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076090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 gridSpan="4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fnc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selB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selR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275315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BEQ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 gridSpan="4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Offset MS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 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 B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Offset – LS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158742"/>
                  </a:ext>
                </a:extLst>
              </a:tr>
              <a:tr h="29820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BNE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0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23680" marR="123680" marT="0" marB="0"/>
                </a:tc>
                <a:tc gridSpan="4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Offset – MS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 A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sel B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6350" indent="-6350" algn="ct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Offset – LS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64906" marR="164906" marT="82453" marB="8245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37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3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reset,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11 bit control word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4 bit status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Look up </a:t>
            </a:r>
            <a:r>
              <a:rPr lang="en-US" sz="2800" dirty="0" err="1"/>
              <a:t>trafficLightController</a:t>
            </a:r>
            <a:r>
              <a:rPr lang="en-US" sz="2800" dirty="0"/>
              <a:t> on Canvas File -&gt; Verilog -&gt; </a:t>
            </a:r>
            <a:r>
              <a:rPr lang="en-US" sz="2800" dirty="0" err="1"/>
              <a:t>trafficLight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0D83A-2F19-4D29-8EBB-8ACA49B12EF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92" y="3495456"/>
            <a:ext cx="3921615" cy="2997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22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Change PC to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4:1 </a:t>
            </a:r>
            <a:r>
              <a:rPr lang="en-US" sz="2800" dirty="0" err="1"/>
              <a:t>muxes</a:t>
            </a:r>
            <a:r>
              <a:rPr lang="en-US" sz="2800" dirty="0"/>
              <a:t> to A, B and R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 4:1 mux for ALU select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sw</a:t>
            </a:r>
            <a:r>
              <a:rPr lang="en-US" sz="2800" dirty="0"/>
              <a:t>[3:1] uses </a:t>
            </a:r>
            <a:r>
              <a:rPr lang="en-US" sz="2800" dirty="0" err="1"/>
              <a:t>datain</a:t>
            </a:r>
            <a:r>
              <a:rPr lang="en-US" sz="2800" dirty="0"/>
              <a:t> for opcode NOT </a:t>
            </a:r>
            <a:r>
              <a:rPr lang="en-US" sz="2800" dirty="0" err="1"/>
              <a:t>irQ</a:t>
            </a:r>
            <a:r>
              <a:rPr lang="en-US" sz="2800" dirty="0"/>
              <a:t> output!</a:t>
            </a:r>
          </a:p>
          <a:p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7BC476-F368-479E-A55C-2445BEB8A6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02815" y="3839590"/>
            <a:ext cx="7586370" cy="26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8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3756-618D-42E6-9961-E0279AB8B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Control 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B8309-D210-407E-B101-9906B6BF0B52}"/>
              </a:ext>
            </a:extLst>
          </p:cNvPr>
          <p:cNvSpPr txBox="1"/>
          <p:nvPr/>
        </p:nvSpPr>
        <p:spPr>
          <a:xfrm>
            <a:off x="838200" y="1633416"/>
            <a:ext cx="105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11 bits, output from control unit and input to </a:t>
            </a:r>
            <a:r>
              <a:rPr lang="en-US" sz="2800" dirty="0" err="1"/>
              <a:t>datapath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Make sure to get the order of your mux inputs correct!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genericMux4x1(y3, y2, y1, y0, </a:t>
            </a:r>
            <a:r>
              <a:rPr lang="es-E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s-E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f);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You may not use all select combinations – next week.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AD89E5-E9B6-4595-AD3F-A026EE8971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082412"/>
              </p:ext>
            </p:extLst>
          </p:nvPr>
        </p:nvGraphicFramePr>
        <p:xfrm>
          <a:off x="2093146" y="3992003"/>
          <a:ext cx="8005708" cy="24601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359">
                  <a:extLst>
                    <a:ext uri="{9D8B030D-6E8A-4147-A177-3AD203B41FA5}">
                      <a16:colId xmlns:a16="http://schemas.microsoft.com/office/drawing/2014/main" val="3160871930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3629709725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2263554295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3454652353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2041767954"/>
                    </a:ext>
                  </a:extLst>
                </a:gridCol>
                <a:gridCol w="1087195">
                  <a:extLst>
                    <a:ext uri="{9D8B030D-6E8A-4147-A177-3AD203B41FA5}">
                      <a16:colId xmlns:a16="http://schemas.microsoft.com/office/drawing/2014/main" val="209624931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3412110710"/>
                    </a:ext>
                  </a:extLst>
                </a:gridCol>
                <a:gridCol w="988359">
                  <a:extLst>
                    <a:ext uri="{9D8B030D-6E8A-4147-A177-3AD203B41FA5}">
                      <a16:colId xmlns:a16="http://schemas.microsoft.com/office/drawing/2014/main" val="3584617379"/>
                    </a:ext>
                  </a:extLst>
                </a:gridCol>
              </a:tblGrid>
              <a:tr h="339748"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9,8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5,4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3,2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1,0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2996226172"/>
                  </a:ext>
                </a:extLst>
              </a:tr>
              <a:tr h="3397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Code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RF WE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ALU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PC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ABUS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BBUS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RBUS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3334275613"/>
                  </a:ext>
                </a:extLst>
              </a:tr>
              <a:tr h="3397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00 or 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Hold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IR[12:9]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Hold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Hold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RFa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RFb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MBR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965210795"/>
                  </a:ext>
                </a:extLst>
              </a:tr>
              <a:tr h="548025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16’h0001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2335155849"/>
                  </a:ext>
                </a:extLst>
              </a:tr>
              <a:tr h="3397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Sub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sz="18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IR[BR]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IR[IMM]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1821792"/>
                  </a:ext>
                </a:extLst>
              </a:tr>
              <a:tr h="339748">
                <a:tc>
                  <a:txBody>
                    <a:bodyPr/>
                    <a:lstStyle/>
                    <a:p>
                      <a:pPr marL="6350" indent="-6350" algn="l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 or 1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Write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Add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Load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Load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PC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tc>
                  <a:txBody>
                    <a:bodyPr/>
                    <a:lstStyle/>
                    <a:p>
                      <a:pPr marL="6350" indent="-6350" algn="r">
                        <a:lnSpc>
                          <a:spcPct val="103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ALU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111190" marR="111190" marT="0" marB="0"/>
                </a:tc>
                <a:extLst>
                  <a:ext uri="{0D108BD9-81ED-4DB2-BD59-A6C34878D82A}">
                    <a16:rowId xmlns:a16="http://schemas.microsoft.com/office/drawing/2014/main" val="3686036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68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C5089-E03E-41D5-B20B-3CF6154E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4D6E-9BC6-4B36-9DC7-32E66D99A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2086"/>
            <a:ext cx="10515600" cy="1574067"/>
          </a:xfrm>
        </p:spPr>
        <p:txBody>
          <a:bodyPr>
            <a:normAutofit/>
          </a:bodyPr>
          <a:lstStyle/>
          <a:p>
            <a:r>
              <a:rPr lang="en-US" dirty="0"/>
              <a:t>Control testbench</a:t>
            </a:r>
          </a:p>
          <a:p>
            <a:r>
              <a:rPr lang="en-US" dirty="0"/>
              <a:t>Datapath testbench</a:t>
            </a:r>
          </a:p>
          <a:p>
            <a:r>
              <a:rPr lang="en-US" dirty="0"/>
              <a:t>Computer testbench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6D403-2CAA-4D63-880A-EBF3D738E6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64" y="3275746"/>
            <a:ext cx="9672672" cy="31771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059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303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</vt:lpstr>
      <vt:lpstr>Courier New</vt:lpstr>
      <vt:lpstr>Office Theme</vt:lpstr>
      <vt:lpstr>EENG 284 - Lab 8 Control + Datapath + RAM</vt:lpstr>
      <vt:lpstr>Control + Datapath + RAM</vt:lpstr>
      <vt:lpstr>Instructions</vt:lpstr>
      <vt:lpstr>The Control Unit</vt:lpstr>
      <vt:lpstr>The Datapath</vt:lpstr>
      <vt:lpstr>The Control Word</vt:lpstr>
      <vt:lpstr>Deliverables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3 Rock, Paper, Scissors</dc:title>
  <dc:creator>Chris Coulston</dc:creator>
  <cp:lastModifiedBy>Chris Coulston</cp:lastModifiedBy>
  <cp:revision>46</cp:revision>
  <dcterms:created xsi:type="dcterms:W3CDTF">2020-01-28T06:04:24Z</dcterms:created>
  <dcterms:modified xsi:type="dcterms:W3CDTF">2020-04-14T13:54:42Z</dcterms:modified>
</cp:coreProperties>
</file>