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8" autoAdjust="0"/>
    <p:restoredTop sz="94660"/>
  </p:normalViewPr>
  <p:slideViewPr>
    <p:cSldViewPr snapToGrid="0">
      <p:cViewPr varScale="1">
        <p:scale>
          <a:sx n="88" d="100"/>
          <a:sy n="88" d="100"/>
        </p:scale>
        <p:origin x="80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2D3A1EC-C1B0-4D3E-A63F-949187FB46CA}" type="doc">
      <dgm:prSet loTypeId="urn:microsoft.com/office/officeart/2005/8/layout/cycle8" loCatId="cycle" qsTypeId="urn:microsoft.com/office/officeart/2005/8/quickstyle/3d1" qsCatId="3D" csTypeId="urn:microsoft.com/office/officeart/2005/8/colors/colorful3" csCatId="colorful" phldr="1"/>
      <dgm:spPr/>
      <dgm:t>
        <a:bodyPr/>
        <a:lstStyle/>
        <a:p>
          <a:endParaRPr lang="es-MX"/>
        </a:p>
      </dgm:t>
    </dgm:pt>
    <dgm:pt modelId="{2E79B0CA-13B6-4860-97E3-C6763911DB42}">
      <dgm:prSet phldrT="[Texto]"/>
      <dgm:spPr/>
      <dgm:t>
        <a:bodyPr/>
        <a:lstStyle/>
        <a:p>
          <a:r>
            <a:rPr lang="es-ES" dirty="0"/>
            <a:t>Capa de Activación</a:t>
          </a:r>
          <a:endParaRPr lang="es-MX" dirty="0"/>
        </a:p>
      </dgm:t>
    </dgm:pt>
    <dgm:pt modelId="{3F0519BE-C2F5-4000-8935-75170B38EEE9}" type="parTrans" cxnId="{48B94A34-D030-41EB-B1CF-74DB27F103D9}">
      <dgm:prSet/>
      <dgm:spPr/>
      <dgm:t>
        <a:bodyPr/>
        <a:lstStyle/>
        <a:p>
          <a:endParaRPr lang="es-MX"/>
        </a:p>
      </dgm:t>
    </dgm:pt>
    <dgm:pt modelId="{20B7F532-AA6C-4CF1-9311-F0F85782A422}" type="sibTrans" cxnId="{48B94A34-D030-41EB-B1CF-74DB27F103D9}">
      <dgm:prSet/>
      <dgm:spPr/>
      <dgm:t>
        <a:bodyPr/>
        <a:lstStyle/>
        <a:p>
          <a:endParaRPr lang="es-MX"/>
        </a:p>
      </dgm:t>
    </dgm:pt>
    <dgm:pt modelId="{397E12ED-C8C3-4FCC-B458-3A65D6DCA10C}">
      <dgm:prSet phldrT="[Texto]"/>
      <dgm:spPr/>
      <dgm:t>
        <a:bodyPr/>
        <a:lstStyle/>
        <a:p>
          <a:r>
            <a:rPr lang="es-MX" b="0" i="0" dirty="0"/>
            <a:t>Capa Completamente Conectada (Densa)</a:t>
          </a:r>
          <a:endParaRPr lang="es-MX" dirty="0"/>
        </a:p>
      </dgm:t>
    </dgm:pt>
    <dgm:pt modelId="{28259790-373F-4E5B-94A3-931ADE9128E0}" type="parTrans" cxnId="{9546079E-E86B-4472-902E-3B05F4F5AFB4}">
      <dgm:prSet/>
      <dgm:spPr/>
      <dgm:t>
        <a:bodyPr/>
        <a:lstStyle/>
        <a:p>
          <a:endParaRPr lang="es-MX"/>
        </a:p>
      </dgm:t>
    </dgm:pt>
    <dgm:pt modelId="{7339585B-D3FA-420E-88BF-BAD16BB31A36}" type="sibTrans" cxnId="{9546079E-E86B-4472-902E-3B05F4F5AFB4}">
      <dgm:prSet/>
      <dgm:spPr/>
      <dgm:t>
        <a:bodyPr/>
        <a:lstStyle/>
        <a:p>
          <a:endParaRPr lang="es-MX"/>
        </a:p>
      </dgm:t>
    </dgm:pt>
    <dgm:pt modelId="{5CF5A5CF-6986-49CE-9652-C12D26378270}">
      <dgm:prSet phldrT="[Texto]"/>
      <dgm:spPr/>
      <dgm:t>
        <a:bodyPr/>
        <a:lstStyle/>
        <a:p>
          <a:r>
            <a:rPr lang="es-ES" dirty="0"/>
            <a:t>Capa de Convolución</a:t>
          </a:r>
          <a:endParaRPr lang="es-MX" dirty="0"/>
        </a:p>
      </dgm:t>
    </dgm:pt>
    <dgm:pt modelId="{EB1BB651-E1F3-4294-AA3A-2D1A9CBE027D}" type="sibTrans" cxnId="{90FCFACD-C2DF-4067-8E4E-B1E7FCDB75D3}">
      <dgm:prSet/>
      <dgm:spPr/>
      <dgm:t>
        <a:bodyPr/>
        <a:lstStyle/>
        <a:p>
          <a:endParaRPr lang="es-MX"/>
        </a:p>
      </dgm:t>
    </dgm:pt>
    <dgm:pt modelId="{B8BBEF1E-597F-4F84-B648-AEB9DD051D55}" type="parTrans" cxnId="{90FCFACD-C2DF-4067-8E4E-B1E7FCDB75D3}">
      <dgm:prSet/>
      <dgm:spPr/>
      <dgm:t>
        <a:bodyPr/>
        <a:lstStyle/>
        <a:p>
          <a:endParaRPr lang="es-MX"/>
        </a:p>
      </dgm:t>
    </dgm:pt>
    <dgm:pt modelId="{B256F1C2-52CC-4995-815D-6B0BEB656399}">
      <dgm:prSet phldrT="[Texto]"/>
      <dgm:spPr/>
      <dgm:t>
        <a:bodyPr/>
        <a:lstStyle/>
        <a:p>
          <a:r>
            <a:rPr lang="es-ES" dirty="0"/>
            <a:t>Capa de </a:t>
          </a:r>
          <a:r>
            <a:rPr lang="es-ES" dirty="0" err="1"/>
            <a:t>Pooling</a:t>
          </a:r>
          <a:r>
            <a:rPr lang="es-ES" dirty="0"/>
            <a:t> (Submuestreo)</a:t>
          </a:r>
          <a:endParaRPr lang="es-MX" dirty="0"/>
        </a:p>
      </dgm:t>
    </dgm:pt>
    <dgm:pt modelId="{250FC353-3832-443D-A97D-EF93A61551A9}" type="sibTrans" cxnId="{E5828F7D-9215-4C99-BAEC-AD6C61AD854B}">
      <dgm:prSet/>
      <dgm:spPr/>
      <dgm:t>
        <a:bodyPr/>
        <a:lstStyle/>
        <a:p>
          <a:endParaRPr lang="es-MX"/>
        </a:p>
      </dgm:t>
    </dgm:pt>
    <dgm:pt modelId="{9C4E54BD-F029-4882-AFEB-FF688F9A082F}" type="parTrans" cxnId="{E5828F7D-9215-4C99-BAEC-AD6C61AD854B}">
      <dgm:prSet/>
      <dgm:spPr/>
      <dgm:t>
        <a:bodyPr/>
        <a:lstStyle/>
        <a:p>
          <a:endParaRPr lang="es-MX"/>
        </a:p>
      </dgm:t>
    </dgm:pt>
    <dgm:pt modelId="{8CED6348-5A07-4C76-B8AE-97F7DA8948BB}" type="pres">
      <dgm:prSet presAssocID="{42D3A1EC-C1B0-4D3E-A63F-949187FB46CA}" presName="compositeShape" presStyleCnt="0">
        <dgm:presLayoutVars>
          <dgm:chMax val="7"/>
          <dgm:dir/>
          <dgm:resizeHandles val="exact"/>
        </dgm:presLayoutVars>
      </dgm:prSet>
      <dgm:spPr/>
    </dgm:pt>
    <dgm:pt modelId="{C98CDEA1-7FD2-49B1-A89B-4EA5019E1671}" type="pres">
      <dgm:prSet presAssocID="{42D3A1EC-C1B0-4D3E-A63F-949187FB46CA}" presName="wedge1" presStyleLbl="node1" presStyleIdx="0" presStyleCnt="4"/>
      <dgm:spPr/>
    </dgm:pt>
    <dgm:pt modelId="{273E8A5A-A3F6-4070-A248-81B4A913DFE7}" type="pres">
      <dgm:prSet presAssocID="{42D3A1EC-C1B0-4D3E-A63F-949187FB46CA}" presName="dummy1a" presStyleCnt="0"/>
      <dgm:spPr/>
    </dgm:pt>
    <dgm:pt modelId="{56A4D6F8-1DF6-478D-99B8-77883741595D}" type="pres">
      <dgm:prSet presAssocID="{42D3A1EC-C1B0-4D3E-A63F-949187FB46CA}" presName="dummy1b" presStyleCnt="0"/>
      <dgm:spPr/>
    </dgm:pt>
    <dgm:pt modelId="{570D30B6-CAF7-4879-B179-9CC2973C916E}" type="pres">
      <dgm:prSet presAssocID="{42D3A1EC-C1B0-4D3E-A63F-949187FB46CA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C8A33E03-1933-4427-B746-9ECBA7893A5E}" type="pres">
      <dgm:prSet presAssocID="{42D3A1EC-C1B0-4D3E-A63F-949187FB46CA}" presName="wedge2" presStyleLbl="node1" presStyleIdx="1" presStyleCnt="4"/>
      <dgm:spPr/>
    </dgm:pt>
    <dgm:pt modelId="{BCF02A47-9CFE-4391-AA45-FE472E00B910}" type="pres">
      <dgm:prSet presAssocID="{42D3A1EC-C1B0-4D3E-A63F-949187FB46CA}" presName="dummy2a" presStyleCnt="0"/>
      <dgm:spPr/>
    </dgm:pt>
    <dgm:pt modelId="{357F89B7-554A-4C34-B002-F500400E62DA}" type="pres">
      <dgm:prSet presAssocID="{42D3A1EC-C1B0-4D3E-A63F-949187FB46CA}" presName="dummy2b" presStyleCnt="0"/>
      <dgm:spPr/>
    </dgm:pt>
    <dgm:pt modelId="{64A8CB49-E770-4911-AC00-609D4349AD99}" type="pres">
      <dgm:prSet presAssocID="{42D3A1EC-C1B0-4D3E-A63F-949187FB46CA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7C4A3B7E-AAAB-49DF-BB4C-D5192E8441D9}" type="pres">
      <dgm:prSet presAssocID="{42D3A1EC-C1B0-4D3E-A63F-949187FB46CA}" presName="wedge3" presStyleLbl="node1" presStyleIdx="2" presStyleCnt="4"/>
      <dgm:spPr/>
    </dgm:pt>
    <dgm:pt modelId="{BBB0949E-E515-4140-8FFA-243A6F62EF57}" type="pres">
      <dgm:prSet presAssocID="{42D3A1EC-C1B0-4D3E-A63F-949187FB46CA}" presName="dummy3a" presStyleCnt="0"/>
      <dgm:spPr/>
    </dgm:pt>
    <dgm:pt modelId="{6B7E4573-2A33-45EA-8CC2-3F5BDA885CD1}" type="pres">
      <dgm:prSet presAssocID="{42D3A1EC-C1B0-4D3E-A63F-949187FB46CA}" presName="dummy3b" presStyleCnt="0"/>
      <dgm:spPr/>
    </dgm:pt>
    <dgm:pt modelId="{2369619F-277C-4CDE-A8ED-14271AA4B416}" type="pres">
      <dgm:prSet presAssocID="{42D3A1EC-C1B0-4D3E-A63F-949187FB46CA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439C08D9-0DC0-4F3A-94CF-CB42B53C7AF3}" type="pres">
      <dgm:prSet presAssocID="{42D3A1EC-C1B0-4D3E-A63F-949187FB46CA}" presName="wedge4" presStyleLbl="node1" presStyleIdx="3" presStyleCnt="4"/>
      <dgm:spPr/>
    </dgm:pt>
    <dgm:pt modelId="{CBE4F7C8-CA18-4678-9A5F-2C85F31983D9}" type="pres">
      <dgm:prSet presAssocID="{42D3A1EC-C1B0-4D3E-A63F-949187FB46CA}" presName="dummy4a" presStyleCnt="0"/>
      <dgm:spPr/>
    </dgm:pt>
    <dgm:pt modelId="{5DBAFEE0-1118-4F80-8946-D4E0A849DE0B}" type="pres">
      <dgm:prSet presAssocID="{42D3A1EC-C1B0-4D3E-A63F-949187FB46CA}" presName="dummy4b" presStyleCnt="0"/>
      <dgm:spPr/>
    </dgm:pt>
    <dgm:pt modelId="{5E495F22-0F95-4F00-9CEB-2ACA23CD538A}" type="pres">
      <dgm:prSet presAssocID="{42D3A1EC-C1B0-4D3E-A63F-949187FB46CA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6977C249-BFAA-417D-8F0F-EEB68E8F05E7}" type="pres">
      <dgm:prSet presAssocID="{EB1BB651-E1F3-4294-AA3A-2D1A9CBE027D}" presName="arrowWedge1" presStyleLbl="fgSibTrans2D1" presStyleIdx="0" presStyleCnt="4"/>
      <dgm:spPr/>
    </dgm:pt>
    <dgm:pt modelId="{2C9EEE90-69A0-4364-8005-DF31E8D62F29}" type="pres">
      <dgm:prSet presAssocID="{20B7F532-AA6C-4CF1-9311-F0F85782A422}" presName="arrowWedge2" presStyleLbl="fgSibTrans2D1" presStyleIdx="1" presStyleCnt="4"/>
      <dgm:spPr/>
    </dgm:pt>
    <dgm:pt modelId="{8CA87AAA-0033-4491-8994-AE9469499833}" type="pres">
      <dgm:prSet presAssocID="{250FC353-3832-443D-A97D-EF93A61551A9}" presName="arrowWedge3" presStyleLbl="fgSibTrans2D1" presStyleIdx="2" presStyleCnt="4"/>
      <dgm:spPr/>
    </dgm:pt>
    <dgm:pt modelId="{6EB671C1-A29D-4C1B-8BFF-2F20E846B86B}" type="pres">
      <dgm:prSet presAssocID="{7339585B-D3FA-420E-88BF-BAD16BB31A36}" presName="arrowWedge4" presStyleLbl="fgSibTrans2D1" presStyleIdx="3" presStyleCnt="4"/>
      <dgm:spPr/>
    </dgm:pt>
  </dgm:ptLst>
  <dgm:cxnLst>
    <dgm:cxn modelId="{48B94A34-D030-41EB-B1CF-74DB27F103D9}" srcId="{42D3A1EC-C1B0-4D3E-A63F-949187FB46CA}" destId="{2E79B0CA-13B6-4860-97E3-C6763911DB42}" srcOrd="1" destOrd="0" parTransId="{3F0519BE-C2F5-4000-8935-75170B38EEE9}" sibTransId="{20B7F532-AA6C-4CF1-9311-F0F85782A422}"/>
    <dgm:cxn modelId="{F9E0DE49-97E2-40CB-8EA9-EA71A43F5D1B}" type="presOf" srcId="{B256F1C2-52CC-4995-815D-6B0BEB656399}" destId="{2369619F-277C-4CDE-A8ED-14271AA4B416}" srcOrd="1" destOrd="0" presId="urn:microsoft.com/office/officeart/2005/8/layout/cycle8"/>
    <dgm:cxn modelId="{9CDA5E74-BB65-4FDE-BABC-1401CDBFE2F0}" type="presOf" srcId="{5CF5A5CF-6986-49CE-9652-C12D26378270}" destId="{C98CDEA1-7FD2-49B1-A89B-4EA5019E1671}" srcOrd="0" destOrd="0" presId="urn:microsoft.com/office/officeart/2005/8/layout/cycle8"/>
    <dgm:cxn modelId="{DA971476-A740-40B0-9FE9-2387323EF6A3}" type="presOf" srcId="{B256F1C2-52CC-4995-815D-6B0BEB656399}" destId="{7C4A3B7E-AAAB-49DF-BB4C-D5192E8441D9}" srcOrd="0" destOrd="0" presId="urn:microsoft.com/office/officeart/2005/8/layout/cycle8"/>
    <dgm:cxn modelId="{D3BFF477-2008-4694-A4D9-C8BCAAF5FFAA}" type="presOf" srcId="{397E12ED-C8C3-4FCC-B458-3A65D6DCA10C}" destId="{5E495F22-0F95-4F00-9CEB-2ACA23CD538A}" srcOrd="1" destOrd="0" presId="urn:microsoft.com/office/officeart/2005/8/layout/cycle8"/>
    <dgm:cxn modelId="{E5828F7D-9215-4C99-BAEC-AD6C61AD854B}" srcId="{42D3A1EC-C1B0-4D3E-A63F-949187FB46CA}" destId="{B256F1C2-52CC-4995-815D-6B0BEB656399}" srcOrd="2" destOrd="0" parTransId="{9C4E54BD-F029-4882-AFEB-FF688F9A082F}" sibTransId="{250FC353-3832-443D-A97D-EF93A61551A9}"/>
    <dgm:cxn modelId="{A87A0293-2B46-4400-B1D5-9139C39F8E27}" type="presOf" srcId="{2E79B0CA-13B6-4860-97E3-C6763911DB42}" destId="{C8A33E03-1933-4427-B746-9ECBA7893A5E}" srcOrd="0" destOrd="0" presId="urn:microsoft.com/office/officeart/2005/8/layout/cycle8"/>
    <dgm:cxn modelId="{9546079E-E86B-4472-902E-3B05F4F5AFB4}" srcId="{42D3A1EC-C1B0-4D3E-A63F-949187FB46CA}" destId="{397E12ED-C8C3-4FCC-B458-3A65D6DCA10C}" srcOrd="3" destOrd="0" parTransId="{28259790-373F-4E5B-94A3-931ADE9128E0}" sibTransId="{7339585B-D3FA-420E-88BF-BAD16BB31A36}"/>
    <dgm:cxn modelId="{4808E1A1-7072-4795-92B7-0067F8CE615C}" type="presOf" srcId="{42D3A1EC-C1B0-4D3E-A63F-949187FB46CA}" destId="{8CED6348-5A07-4C76-B8AE-97F7DA8948BB}" srcOrd="0" destOrd="0" presId="urn:microsoft.com/office/officeart/2005/8/layout/cycle8"/>
    <dgm:cxn modelId="{CC4431AC-476C-4285-9040-5E06B695AAD7}" type="presOf" srcId="{397E12ED-C8C3-4FCC-B458-3A65D6DCA10C}" destId="{439C08D9-0DC0-4F3A-94CF-CB42B53C7AF3}" srcOrd="0" destOrd="0" presId="urn:microsoft.com/office/officeart/2005/8/layout/cycle8"/>
    <dgm:cxn modelId="{90FCFACD-C2DF-4067-8E4E-B1E7FCDB75D3}" srcId="{42D3A1EC-C1B0-4D3E-A63F-949187FB46CA}" destId="{5CF5A5CF-6986-49CE-9652-C12D26378270}" srcOrd="0" destOrd="0" parTransId="{B8BBEF1E-597F-4F84-B648-AEB9DD051D55}" sibTransId="{EB1BB651-E1F3-4294-AA3A-2D1A9CBE027D}"/>
    <dgm:cxn modelId="{583A15D2-FC04-44DF-B8E2-6C523599195B}" type="presOf" srcId="{5CF5A5CF-6986-49CE-9652-C12D26378270}" destId="{570D30B6-CAF7-4879-B179-9CC2973C916E}" srcOrd="1" destOrd="0" presId="urn:microsoft.com/office/officeart/2005/8/layout/cycle8"/>
    <dgm:cxn modelId="{8D414AF3-41D2-46CA-A97F-31F589B1EB75}" type="presOf" srcId="{2E79B0CA-13B6-4860-97E3-C6763911DB42}" destId="{64A8CB49-E770-4911-AC00-609D4349AD99}" srcOrd="1" destOrd="0" presId="urn:microsoft.com/office/officeart/2005/8/layout/cycle8"/>
    <dgm:cxn modelId="{51FE6F12-F6E5-4991-BAA7-6008AD4ABCFD}" type="presParOf" srcId="{8CED6348-5A07-4C76-B8AE-97F7DA8948BB}" destId="{C98CDEA1-7FD2-49B1-A89B-4EA5019E1671}" srcOrd="0" destOrd="0" presId="urn:microsoft.com/office/officeart/2005/8/layout/cycle8"/>
    <dgm:cxn modelId="{F6E9C0AA-CDEF-4E70-B677-589227C5DAB3}" type="presParOf" srcId="{8CED6348-5A07-4C76-B8AE-97F7DA8948BB}" destId="{273E8A5A-A3F6-4070-A248-81B4A913DFE7}" srcOrd="1" destOrd="0" presId="urn:microsoft.com/office/officeart/2005/8/layout/cycle8"/>
    <dgm:cxn modelId="{BDDFA811-402E-4C19-97EE-CFF58E886F63}" type="presParOf" srcId="{8CED6348-5A07-4C76-B8AE-97F7DA8948BB}" destId="{56A4D6F8-1DF6-478D-99B8-77883741595D}" srcOrd="2" destOrd="0" presId="urn:microsoft.com/office/officeart/2005/8/layout/cycle8"/>
    <dgm:cxn modelId="{9421346B-D4E4-4F15-86D5-C3E33EBD5FA0}" type="presParOf" srcId="{8CED6348-5A07-4C76-B8AE-97F7DA8948BB}" destId="{570D30B6-CAF7-4879-B179-9CC2973C916E}" srcOrd="3" destOrd="0" presId="urn:microsoft.com/office/officeart/2005/8/layout/cycle8"/>
    <dgm:cxn modelId="{3C50E332-3290-4403-B202-100E268FE78E}" type="presParOf" srcId="{8CED6348-5A07-4C76-B8AE-97F7DA8948BB}" destId="{C8A33E03-1933-4427-B746-9ECBA7893A5E}" srcOrd="4" destOrd="0" presId="urn:microsoft.com/office/officeart/2005/8/layout/cycle8"/>
    <dgm:cxn modelId="{245381B7-A9CB-409A-B316-6BF8F3890831}" type="presParOf" srcId="{8CED6348-5A07-4C76-B8AE-97F7DA8948BB}" destId="{BCF02A47-9CFE-4391-AA45-FE472E00B910}" srcOrd="5" destOrd="0" presId="urn:microsoft.com/office/officeart/2005/8/layout/cycle8"/>
    <dgm:cxn modelId="{53F0F405-BEC8-44D5-8A04-20FB0BB0A87E}" type="presParOf" srcId="{8CED6348-5A07-4C76-B8AE-97F7DA8948BB}" destId="{357F89B7-554A-4C34-B002-F500400E62DA}" srcOrd="6" destOrd="0" presId="urn:microsoft.com/office/officeart/2005/8/layout/cycle8"/>
    <dgm:cxn modelId="{AB4DB4DA-A7FB-4E55-B673-ADF694E36A57}" type="presParOf" srcId="{8CED6348-5A07-4C76-B8AE-97F7DA8948BB}" destId="{64A8CB49-E770-4911-AC00-609D4349AD99}" srcOrd="7" destOrd="0" presId="urn:microsoft.com/office/officeart/2005/8/layout/cycle8"/>
    <dgm:cxn modelId="{0D04283B-B937-494A-8CC7-3C425649C985}" type="presParOf" srcId="{8CED6348-5A07-4C76-B8AE-97F7DA8948BB}" destId="{7C4A3B7E-AAAB-49DF-BB4C-D5192E8441D9}" srcOrd="8" destOrd="0" presId="urn:microsoft.com/office/officeart/2005/8/layout/cycle8"/>
    <dgm:cxn modelId="{CB99F34A-EDA7-473B-9723-C325E4D8ED94}" type="presParOf" srcId="{8CED6348-5A07-4C76-B8AE-97F7DA8948BB}" destId="{BBB0949E-E515-4140-8FFA-243A6F62EF57}" srcOrd="9" destOrd="0" presId="urn:microsoft.com/office/officeart/2005/8/layout/cycle8"/>
    <dgm:cxn modelId="{FD2C9C41-0878-48BD-9A3B-F31B7A56F669}" type="presParOf" srcId="{8CED6348-5A07-4C76-B8AE-97F7DA8948BB}" destId="{6B7E4573-2A33-45EA-8CC2-3F5BDA885CD1}" srcOrd="10" destOrd="0" presId="urn:microsoft.com/office/officeart/2005/8/layout/cycle8"/>
    <dgm:cxn modelId="{F1FC310A-35A4-4CAF-8DA1-5120BD89B4D8}" type="presParOf" srcId="{8CED6348-5A07-4C76-B8AE-97F7DA8948BB}" destId="{2369619F-277C-4CDE-A8ED-14271AA4B416}" srcOrd="11" destOrd="0" presId="urn:microsoft.com/office/officeart/2005/8/layout/cycle8"/>
    <dgm:cxn modelId="{C686712F-34E3-4A67-9BFE-7B8669F5F592}" type="presParOf" srcId="{8CED6348-5A07-4C76-B8AE-97F7DA8948BB}" destId="{439C08D9-0DC0-4F3A-94CF-CB42B53C7AF3}" srcOrd="12" destOrd="0" presId="urn:microsoft.com/office/officeart/2005/8/layout/cycle8"/>
    <dgm:cxn modelId="{B5E78718-D6E6-4CC2-9A1A-8C0732067446}" type="presParOf" srcId="{8CED6348-5A07-4C76-B8AE-97F7DA8948BB}" destId="{CBE4F7C8-CA18-4678-9A5F-2C85F31983D9}" srcOrd="13" destOrd="0" presId="urn:microsoft.com/office/officeart/2005/8/layout/cycle8"/>
    <dgm:cxn modelId="{70D1EB03-93AC-48D0-860F-7FBEFD70018B}" type="presParOf" srcId="{8CED6348-5A07-4C76-B8AE-97F7DA8948BB}" destId="{5DBAFEE0-1118-4F80-8946-D4E0A849DE0B}" srcOrd="14" destOrd="0" presId="urn:microsoft.com/office/officeart/2005/8/layout/cycle8"/>
    <dgm:cxn modelId="{E1FDA9E5-A418-4856-BCF9-1268DDA1F7DA}" type="presParOf" srcId="{8CED6348-5A07-4C76-B8AE-97F7DA8948BB}" destId="{5E495F22-0F95-4F00-9CEB-2ACA23CD538A}" srcOrd="15" destOrd="0" presId="urn:microsoft.com/office/officeart/2005/8/layout/cycle8"/>
    <dgm:cxn modelId="{8C8F11A5-9C59-4709-A19B-AF694C96076C}" type="presParOf" srcId="{8CED6348-5A07-4C76-B8AE-97F7DA8948BB}" destId="{6977C249-BFAA-417D-8F0F-EEB68E8F05E7}" srcOrd="16" destOrd="0" presId="urn:microsoft.com/office/officeart/2005/8/layout/cycle8"/>
    <dgm:cxn modelId="{FFB51F67-0628-426C-A93D-7A198F21B391}" type="presParOf" srcId="{8CED6348-5A07-4C76-B8AE-97F7DA8948BB}" destId="{2C9EEE90-69A0-4364-8005-DF31E8D62F29}" srcOrd="17" destOrd="0" presId="urn:microsoft.com/office/officeart/2005/8/layout/cycle8"/>
    <dgm:cxn modelId="{386A27A6-BE1E-4E8D-A71D-B95025FAF18E}" type="presParOf" srcId="{8CED6348-5A07-4C76-B8AE-97F7DA8948BB}" destId="{8CA87AAA-0033-4491-8994-AE9469499833}" srcOrd="18" destOrd="0" presId="urn:microsoft.com/office/officeart/2005/8/layout/cycle8"/>
    <dgm:cxn modelId="{36885C9A-23D4-404C-95CC-AB96FA0148CD}" type="presParOf" srcId="{8CED6348-5A07-4C76-B8AE-97F7DA8948BB}" destId="{6EB671C1-A29D-4C1B-8BFF-2F20E846B86B}" srcOrd="19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8CDEA1-7FD2-49B1-A89B-4EA5019E1671}">
      <dsp:nvSpPr>
        <dsp:cNvPr id="0" name=""/>
        <dsp:cNvSpPr/>
      </dsp:nvSpPr>
      <dsp:spPr>
        <a:xfrm>
          <a:off x="2162521" y="354951"/>
          <a:ext cx="4753864" cy="4753864"/>
        </a:xfrm>
        <a:prstGeom prst="pie">
          <a:avLst>
            <a:gd name="adj1" fmla="val 16200000"/>
            <a:gd name="adj2" fmla="val 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/>
            <a:t>Capa de Convolución</a:t>
          </a:r>
          <a:endParaRPr lang="es-MX" sz="2000" kern="1200" dirty="0"/>
        </a:p>
      </dsp:txBody>
      <dsp:txXfrm>
        <a:off x="4686031" y="1340246"/>
        <a:ext cx="1754402" cy="1301653"/>
      </dsp:txXfrm>
    </dsp:sp>
    <dsp:sp modelId="{C8A33E03-1933-4427-B746-9ECBA7893A5E}">
      <dsp:nvSpPr>
        <dsp:cNvPr id="0" name=""/>
        <dsp:cNvSpPr/>
      </dsp:nvSpPr>
      <dsp:spPr>
        <a:xfrm>
          <a:off x="2162521" y="514545"/>
          <a:ext cx="4753864" cy="4753864"/>
        </a:xfrm>
        <a:prstGeom prst="pie">
          <a:avLst>
            <a:gd name="adj1" fmla="val 0"/>
            <a:gd name="adj2" fmla="val 5400000"/>
          </a:avLst>
        </a:prstGeom>
        <a:gradFill rotWithShape="0">
          <a:gsLst>
            <a:gs pos="0">
              <a:schemeClr val="accent3">
                <a:hueOff val="903533"/>
                <a:satOff val="33333"/>
                <a:lumOff val="-490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903533"/>
                <a:satOff val="33333"/>
                <a:lumOff val="-490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903533"/>
                <a:satOff val="33333"/>
                <a:lumOff val="-490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/>
            <a:t>Capa de Activación</a:t>
          </a:r>
          <a:endParaRPr lang="es-MX" sz="2000" kern="1200" dirty="0"/>
        </a:p>
      </dsp:txBody>
      <dsp:txXfrm>
        <a:off x="4686031" y="2981461"/>
        <a:ext cx="1754402" cy="1301653"/>
      </dsp:txXfrm>
    </dsp:sp>
    <dsp:sp modelId="{7C4A3B7E-AAAB-49DF-BB4C-D5192E8441D9}">
      <dsp:nvSpPr>
        <dsp:cNvPr id="0" name=""/>
        <dsp:cNvSpPr/>
      </dsp:nvSpPr>
      <dsp:spPr>
        <a:xfrm>
          <a:off x="2002927" y="514545"/>
          <a:ext cx="4753864" cy="4753864"/>
        </a:xfrm>
        <a:prstGeom prst="pie">
          <a:avLst>
            <a:gd name="adj1" fmla="val 5400000"/>
            <a:gd name="adj2" fmla="val 10800000"/>
          </a:avLst>
        </a:prstGeom>
        <a:gradFill rotWithShape="0">
          <a:gsLst>
            <a:gs pos="0">
              <a:schemeClr val="accent3">
                <a:hueOff val="1807066"/>
                <a:satOff val="66667"/>
                <a:lumOff val="-980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1807066"/>
                <a:satOff val="66667"/>
                <a:lumOff val="-980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1807066"/>
                <a:satOff val="66667"/>
                <a:lumOff val="-980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/>
            <a:t>Capa de </a:t>
          </a:r>
          <a:r>
            <a:rPr lang="es-ES" sz="2000" kern="1200" dirty="0" err="1"/>
            <a:t>Pooling</a:t>
          </a:r>
          <a:r>
            <a:rPr lang="es-ES" sz="2000" kern="1200" dirty="0"/>
            <a:t> (Submuestreo)</a:t>
          </a:r>
          <a:endParaRPr lang="es-MX" sz="2000" kern="1200" dirty="0"/>
        </a:p>
      </dsp:txBody>
      <dsp:txXfrm>
        <a:off x="2478880" y="2981461"/>
        <a:ext cx="1754402" cy="1301653"/>
      </dsp:txXfrm>
    </dsp:sp>
    <dsp:sp modelId="{439C08D9-0DC0-4F3A-94CF-CB42B53C7AF3}">
      <dsp:nvSpPr>
        <dsp:cNvPr id="0" name=""/>
        <dsp:cNvSpPr/>
      </dsp:nvSpPr>
      <dsp:spPr>
        <a:xfrm>
          <a:off x="2002927" y="354951"/>
          <a:ext cx="4753864" cy="4753864"/>
        </a:xfrm>
        <a:prstGeom prst="pie">
          <a:avLst>
            <a:gd name="adj1" fmla="val 10800000"/>
            <a:gd name="adj2" fmla="val 16200000"/>
          </a:avLst>
        </a:prstGeom>
        <a:gradFill rotWithShape="0">
          <a:gsLst>
            <a:gs pos="0">
              <a:schemeClr val="accent3">
                <a:hueOff val="2710599"/>
                <a:satOff val="100000"/>
                <a:lumOff val="-1470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2710599"/>
                <a:satOff val="100000"/>
                <a:lumOff val="-1470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2710599"/>
                <a:satOff val="100000"/>
                <a:lumOff val="-1470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b="0" i="0" kern="1200" dirty="0"/>
            <a:t>Capa Completamente Conectada (Densa)</a:t>
          </a:r>
          <a:endParaRPr lang="es-MX" sz="2000" kern="1200" dirty="0"/>
        </a:p>
      </dsp:txBody>
      <dsp:txXfrm>
        <a:off x="2478880" y="1340246"/>
        <a:ext cx="1754402" cy="1301653"/>
      </dsp:txXfrm>
    </dsp:sp>
    <dsp:sp modelId="{6977C249-BFAA-417D-8F0F-EEB68E8F05E7}">
      <dsp:nvSpPr>
        <dsp:cNvPr id="0" name=""/>
        <dsp:cNvSpPr/>
      </dsp:nvSpPr>
      <dsp:spPr>
        <a:xfrm>
          <a:off x="1868235" y="60665"/>
          <a:ext cx="5342437" cy="5342437"/>
        </a:xfrm>
        <a:prstGeom prst="circularArrow">
          <a:avLst>
            <a:gd name="adj1" fmla="val 5085"/>
            <a:gd name="adj2" fmla="val 327528"/>
            <a:gd name="adj3" fmla="val 21272472"/>
            <a:gd name="adj4" fmla="val 16200000"/>
            <a:gd name="adj5" fmla="val 5932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127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C9EEE90-69A0-4364-8005-DF31E8D62F29}">
      <dsp:nvSpPr>
        <dsp:cNvPr id="0" name=""/>
        <dsp:cNvSpPr/>
      </dsp:nvSpPr>
      <dsp:spPr>
        <a:xfrm>
          <a:off x="1868235" y="220259"/>
          <a:ext cx="5342437" cy="5342437"/>
        </a:xfrm>
        <a:prstGeom prst="circularArrow">
          <a:avLst>
            <a:gd name="adj1" fmla="val 5085"/>
            <a:gd name="adj2" fmla="val 327528"/>
            <a:gd name="adj3" fmla="val 5072472"/>
            <a:gd name="adj4" fmla="val 0"/>
            <a:gd name="adj5" fmla="val 5932"/>
          </a:avLst>
        </a:prstGeom>
        <a:gradFill rotWithShape="0">
          <a:gsLst>
            <a:gs pos="0">
              <a:schemeClr val="accent3">
                <a:hueOff val="903533"/>
                <a:satOff val="33333"/>
                <a:lumOff val="-490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903533"/>
                <a:satOff val="33333"/>
                <a:lumOff val="-490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903533"/>
                <a:satOff val="33333"/>
                <a:lumOff val="-490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127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CA87AAA-0033-4491-8994-AE9469499833}">
      <dsp:nvSpPr>
        <dsp:cNvPr id="0" name=""/>
        <dsp:cNvSpPr/>
      </dsp:nvSpPr>
      <dsp:spPr>
        <a:xfrm>
          <a:off x="1708641" y="220259"/>
          <a:ext cx="5342437" cy="5342437"/>
        </a:xfrm>
        <a:prstGeom prst="circularArrow">
          <a:avLst>
            <a:gd name="adj1" fmla="val 5085"/>
            <a:gd name="adj2" fmla="val 327528"/>
            <a:gd name="adj3" fmla="val 10472472"/>
            <a:gd name="adj4" fmla="val 5400000"/>
            <a:gd name="adj5" fmla="val 5932"/>
          </a:avLst>
        </a:prstGeom>
        <a:gradFill rotWithShape="0">
          <a:gsLst>
            <a:gs pos="0">
              <a:schemeClr val="accent3">
                <a:hueOff val="1807066"/>
                <a:satOff val="66667"/>
                <a:lumOff val="-980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1807066"/>
                <a:satOff val="66667"/>
                <a:lumOff val="-980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1807066"/>
                <a:satOff val="66667"/>
                <a:lumOff val="-980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127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EB671C1-A29D-4C1B-8BFF-2F20E846B86B}">
      <dsp:nvSpPr>
        <dsp:cNvPr id="0" name=""/>
        <dsp:cNvSpPr/>
      </dsp:nvSpPr>
      <dsp:spPr>
        <a:xfrm>
          <a:off x="1708641" y="60665"/>
          <a:ext cx="5342437" cy="5342437"/>
        </a:xfrm>
        <a:prstGeom prst="circularArrow">
          <a:avLst>
            <a:gd name="adj1" fmla="val 5085"/>
            <a:gd name="adj2" fmla="val 327528"/>
            <a:gd name="adj3" fmla="val 15872472"/>
            <a:gd name="adj4" fmla="val 10800000"/>
            <a:gd name="adj5" fmla="val 5932"/>
          </a:avLst>
        </a:prstGeom>
        <a:gradFill rotWithShape="0">
          <a:gsLst>
            <a:gs pos="0">
              <a:schemeClr val="accent3">
                <a:hueOff val="2710599"/>
                <a:satOff val="100000"/>
                <a:lumOff val="-1470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2710599"/>
                <a:satOff val="100000"/>
                <a:lumOff val="-1470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2710599"/>
                <a:satOff val="100000"/>
                <a:lumOff val="-1470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127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5EDBF9-DDC5-4A7B-9DFA-1086DC4A29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8B06C25-A241-482D-9803-DC38145E16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B7315A4-90AB-4ACD-AE8D-2B11D6A0D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89E0-61E8-438A-9CE9-85C91804436F}" type="datetimeFigureOut">
              <a:rPr lang="es-MX" smtClean="0"/>
              <a:t>15/04/2024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5C9F767-F1D7-4EDE-8CE6-E59C837BD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7DF5829-162B-4749-A084-D803B8789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6B68D-3B53-4475-9B35-2AAE2AD18EF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88165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A14C32-D12F-4123-9D7E-97F948B64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AD1C418-F3F9-4C19-A3BE-F78134EE63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DA8CB06-0DAE-4483-B9F9-315B841F4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89E0-61E8-438A-9CE9-85C91804436F}" type="datetimeFigureOut">
              <a:rPr lang="es-MX" smtClean="0"/>
              <a:t>15/04/2024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35BED5D-66D7-4230-9683-CB796B8C8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B01099B-BCBD-4725-8474-C82E73A4A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6B68D-3B53-4475-9B35-2AAE2AD18EF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9829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A3CCB0A-CB62-46A3-9703-8D6981DF06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D0D167E-965F-40A0-9023-8372B1542E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43F55EA-2937-41EA-9669-F20CB3591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89E0-61E8-438A-9CE9-85C91804436F}" type="datetimeFigureOut">
              <a:rPr lang="es-MX" smtClean="0"/>
              <a:t>15/04/2024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4FB3550-30B7-41F1-B810-E45CAEAF7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16D2DD4-3AE4-4532-9582-341593465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6B68D-3B53-4475-9B35-2AAE2AD18EF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79093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6A2E2C-E7B9-469C-AE20-B69C444E4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F849093-9F9B-4479-B114-2B243DC004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BF12C4A-2009-4E14-9482-E104EF1C7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89E0-61E8-438A-9CE9-85C91804436F}" type="datetimeFigureOut">
              <a:rPr lang="es-MX" smtClean="0"/>
              <a:t>15/04/2024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471D811-405D-492C-9754-C165F7DAB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0F68DE-9DC3-46F4-9EA6-9881145FA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6B68D-3B53-4475-9B35-2AAE2AD18EF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70427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207F06-CEE5-4E8D-9700-86E4047E2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30BEBB7-ED5D-48B2-98F2-DE9BE789F3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D0E29D5-566C-4AEB-BA89-DE7288976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89E0-61E8-438A-9CE9-85C91804436F}" type="datetimeFigureOut">
              <a:rPr lang="es-MX" smtClean="0"/>
              <a:t>15/04/2024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75F083-9132-4405-971C-420139B1F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FEB2468-027F-42DA-ABB6-E2D54B216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6B68D-3B53-4475-9B35-2AAE2AD18EF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57957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2CB223-6B83-40BE-8A47-1A73C6F9F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1D15045-41AF-4D51-AF6E-7893370959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9436FF4-D4BC-4EF4-9304-96441D623B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5B79DB8-C70E-4493-9775-E9C06EC1D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89E0-61E8-438A-9CE9-85C91804436F}" type="datetimeFigureOut">
              <a:rPr lang="es-MX" smtClean="0"/>
              <a:t>15/04/2024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F3DCD6C-33A2-4378-8683-826F1398B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E480467-AF48-486E-AFAF-1B57F04FC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6B68D-3B53-4475-9B35-2AAE2AD18EF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52995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C4233E-286E-4C10-B6AC-325E49D73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48AFB99-1EE4-450F-AF0B-E35CF21E77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3864075-D947-4811-B90A-7B7D667541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E1543D3-80D8-40BD-BE61-24910E650A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EBCD7E4-93D4-485E-8459-CA985E092E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97C23AF-948E-4304-AC30-F8239CAFB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89E0-61E8-438A-9CE9-85C91804436F}" type="datetimeFigureOut">
              <a:rPr lang="es-MX" smtClean="0"/>
              <a:t>15/04/2024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40ACA23-6AFB-40EE-8EAF-74BE46791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47960AD-AA94-4BC1-A3D4-FBC7B222F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6B68D-3B53-4475-9B35-2AAE2AD18EF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58859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C724DB-E72B-4AE4-A089-636FB9E38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9603565-9723-4691-A61B-C34C9975C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89E0-61E8-438A-9CE9-85C91804436F}" type="datetimeFigureOut">
              <a:rPr lang="es-MX" smtClean="0"/>
              <a:t>15/04/2024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5890DD6-1C74-4590-B935-533EE99D9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6D1B623-A1EC-4B8D-9F23-5ED956352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6B68D-3B53-4475-9B35-2AAE2AD18EF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78050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79FF990-E429-438E-9785-13EE21977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89E0-61E8-438A-9CE9-85C91804436F}" type="datetimeFigureOut">
              <a:rPr lang="es-MX" smtClean="0"/>
              <a:t>15/04/2024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07B0318-AEA7-457E-A6B6-3AE15A4ED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50C6F66-92B7-4E30-A239-A2BD549B0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6B68D-3B53-4475-9B35-2AAE2AD18EF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6730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378CFD-45BF-4D70-84E9-011BA621E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EAD2FB7-860C-4EBF-89B8-FB6CECFB0C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5685ABD-B7C5-42EC-81FB-E9AC5F9A25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165D365-179E-408A-BD83-93D16A720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89E0-61E8-438A-9CE9-85C91804436F}" type="datetimeFigureOut">
              <a:rPr lang="es-MX" smtClean="0"/>
              <a:t>15/04/2024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1CE9DDA-4CCA-494C-89E3-6DDDF861C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B5A2F01-3807-4E71-B378-45555ED72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6B68D-3B53-4475-9B35-2AAE2AD18EF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28729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DF478A-8C32-4DDB-9B60-71655CD57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F9D6A1C-7FC2-4377-B342-907E21D536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8CFCB1F-8978-42A9-9EC7-E0AAB9AE23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307ADED-6826-42BB-A5DD-9BCFD3A2A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89E0-61E8-438A-9CE9-85C91804436F}" type="datetimeFigureOut">
              <a:rPr lang="es-MX" smtClean="0"/>
              <a:t>15/04/2024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112C8B0-E492-4512-8AE3-EFE45C292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D325278-3AFF-4514-89E2-48B49FEBE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6B68D-3B53-4475-9B35-2AAE2AD18EF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58042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BB46C1D-FAB5-4225-A49B-3DF6786A7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71D88A4-E010-421F-A0EE-011F5C597F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13559E6-8BE9-4F41-BB7B-C3125B4162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089E0-61E8-438A-9CE9-85C91804436F}" type="datetimeFigureOut">
              <a:rPr lang="es-MX" smtClean="0"/>
              <a:t>15/04/2024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3F4089A-A663-494F-9DEC-497CAC6DB0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DBB8EAC-307B-4F3C-9192-E2B77C634C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6B68D-3B53-4475-9B35-2AAE2AD18EF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70235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31C13080-8F1D-4315-879E-0BC2D22A502B}"/>
              </a:ext>
            </a:extLst>
          </p:cNvPr>
          <p:cNvSpPr txBox="1"/>
          <p:nvPr/>
        </p:nvSpPr>
        <p:spPr>
          <a:xfrm>
            <a:off x="1484085" y="972457"/>
            <a:ext cx="922382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800" b="1" dirty="0">
                <a:latin typeface="Arial" panose="020B0604020202020204" pitchFamily="34" charset="0"/>
                <a:cs typeface="Arial" panose="020B0604020202020204" pitchFamily="34" charset="0"/>
              </a:rPr>
              <a:t>Inteligencia Artificial </a:t>
            </a:r>
            <a:endParaRPr lang="es-MX" sz="8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D204DB8-51BD-4831-8831-4D850EB81B09}"/>
              </a:ext>
            </a:extLst>
          </p:cNvPr>
          <p:cNvSpPr txBox="1"/>
          <p:nvPr/>
        </p:nvSpPr>
        <p:spPr>
          <a:xfrm>
            <a:off x="1440541" y="4201886"/>
            <a:ext cx="9310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i="1" dirty="0"/>
              <a:t>Redes Neuronales </a:t>
            </a:r>
            <a:r>
              <a:rPr lang="es-ES" sz="2800" b="1" i="1" dirty="0" err="1"/>
              <a:t>Convolucionados</a:t>
            </a:r>
            <a:r>
              <a:rPr lang="es-ES" sz="2800" b="1" i="1" dirty="0"/>
              <a:t> (CNN)</a:t>
            </a:r>
            <a:endParaRPr lang="es-MX" sz="2800" b="1" i="1" dirty="0"/>
          </a:p>
        </p:txBody>
      </p:sp>
    </p:spTree>
    <p:extLst>
      <p:ext uri="{BB962C8B-B14F-4D97-AF65-F5344CB8AC3E}">
        <p14:creationId xmlns:p14="http://schemas.microsoft.com/office/powerpoint/2010/main" val="2854769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eep Learning: ¿qué es y cómo se relaciona con el Machine Learning?">
            <a:extLst>
              <a:ext uri="{FF2B5EF4-FFF2-40B4-BE49-F238E27FC236}">
                <a16:creationId xmlns:a16="http://schemas.microsoft.com/office/drawing/2014/main" id="{91092E8F-7F43-41ED-A30F-B4EE773089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291771"/>
            <a:ext cx="6045586" cy="4274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A15631FA-9CE9-4800-AEA0-7F37E209F138}"/>
              </a:ext>
            </a:extLst>
          </p:cNvPr>
          <p:cNvSpPr txBox="1"/>
          <p:nvPr/>
        </p:nvSpPr>
        <p:spPr>
          <a:xfrm>
            <a:off x="544287" y="1291771"/>
            <a:ext cx="519611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¿Qué son y Como se relacionan?</a:t>
            </a:r>
            <a:endParaRPr lang="es-MX" sz="2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MX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Las Redes Neuronales Convolucionales (CNN, por sus siglas en inglés </a:t>
            </a:r>
            <a:r>
              <a:rPr lang="es-MX" sz="1600" dirty="0" err="1">
                <a:latin typeface="Arial" panose="020B0604020202020204" pitchFamily="34" charset="0"/>
                <a:cs typeface="Arial" panose="020B0604020202020204" pitchFamily="34" charset="0"/>
              </a:rPr>
              <a:t>Convolutional</a:t>
            </a: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 Neural Networks) son un tipo especializado de modelo de aprendizaje profundo, diseñadas principalmente para procesar y analizar datos visuales como imágenes y videos.</a:t>
            </a:r>
          </a:p>
          <a:p>
            <a:pPr algn="just"/>
            <a:endParaRPr lang="es-MX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La relación entre las CNN y la IA radica en su capacidad para aprender de manera automática y jerárquica características y patrones relevantes presentes en datos visuales. Esto se logra mediante la aplicación de filtros convolucionales que exploran la estructura espacial de la imagen y extraen características importantes como bordes, texturas o formas.</a:t>
            </a:r>
          </a:p>
        </p:txBody>
      </p:sp>
    </p:spTree>
    <p:extLst>
      <p:ext uri="{BB962C8B-B14F-4D97-AF65-F5344CB8AC3E}">
        <p14:creationId xmlns:p14="http://schemas.microsoft.com/office/powerpoint/2010/main" val="2276311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E9A31D94-DF99-4B73-8EE8-B64D7E4B7E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3309615"/>
              </p:ext>
            </p:extLst>
          </p:nvPr>
        </p:nvGraphicFramePr>
        <p:xfrm>
          <a:off x="1618343" y="599319"/>
          <a:ext cx="8955314" cy="56593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uadroTexto 4">
            <a:extLst>
              <a:ext uri="{FF2B5EF4-FFF2-40B4-BE49-F238E27FC236}">
                <a16:creationId xmlns:a16="http://schemas.microsoft.com/office/drawing/2014/main" id="{619DAFC8-D3C5-498B-8151-C8CA634B588E}"/>
              </a:ext>
            </a:extLst>
          </p:cNvPr>
          <p:cNvSpPr txBox="1"/>
          <p:nvPr/>
        </p:nvSpPr>
        <p:spPr>
          <a:xfrm>
            <a:off x="1890485" y="199209"/>
            <a:ext cx="84110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Estructura Fundamental de una CNN</a:t>
            </a:r>
            <a:endParaRPr lang="es-MX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4513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o 11">
            <a:extLst>
              <a:ext uri="{FF2B5EF4-FFF2-40B4-BE49-F238E27FC236}">
                <a16:creationId xmlns:a16="http://schemas.microsoft.com/office/drawing/2014/main" id="{50DAB339-C954-4B22-A3AD-A6E874F64345}"/>
              </a:ext>
            </a:extLst>
          </p:cNvPr>
          <p:cNvGrpSpPr/>
          <p:nvPr/>
        </p:nvGrpSpPr>
        <p:grpSpPr>
          <a:xfrm>
            <a:off x="464454" y="393733"/>
            <a:ext cx="11393717" cy="6047896"/>
            <a:chOff x="732972" y="843676"/>
            <a:chExt cx="9144000" cy="5375749"/>
          </a:xfrm>
        </p:grpSpPr>
        <p:grpSp>
          <p:nvGrpSpPr>
            <p:cNvPr id="8" name="Grupo 7">
              <a:extLst>
                <a:ext uri="{FF2B5EF4-FFF2-40B4-BE49-F238E27FC236}">
                  <a16:creationId xmlns:a16="http://schemas.microsoft.com/office/drawing/2014/main" id="{E68EAD1C-7420-4F70-9187-768B2AC6EAD1}"/>
                </a:ext>
              </a:extLst>
            </p:cNvPr>
            <p:cNvGrpSpPr/>
            <p:nvPr/>
          </p:nvGrpSpPr>
          <p:grpSpPr>
            <a:xfrm>
              <a:off x="732972" y="843676"/>
              <a:ext cx="9144000" cy="2763069"/>
              <a:chOff x="732972" y="843676"/>
              <a:chExt cx="9144000" cy="2763069"/>
            </a:xfrm>
          </p:grpSpPr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25B72171-154C-4D6D-9DB1-CD63170E80EC}"/>
                  </a:ext>
                </a:extLst>
              </p:cNvPr>
              <p:cNvSpPr txBox="1"/>
              <p:nvPr/>
            </p:nvSpPr>
            <p:spPr>
              <a:xfrm>
                <a:off x="732972" y="843677"/>
                <a:ext cx="4572000" cy="276306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s-ES" b="1" dirty="0"/>
                  <a:t>Capa de Convolución:</a:t>
                </a:r>
              </a:p>
              <a:p>
                <a:endParaRPr lang="es-ES" b="1" dirty="0"/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s-MX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Consiste en aplicar un conjunto de filtros a la imagen de entrada para extraer características importantes. La salida de una capa de convolución se calcula mediante la convolución entre el filtro y una región local de la imagen. Esto se repite para diferentes regiones de la imagen, generando múltiples mapas de características.</a:t>
                </a:r>
              </a:p>
              <a:p>
                <a:pPr algn="just"/>
                <a:endParaRPr lang="es-MX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/>
                <a:endParaRPr lang="es-MX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/>
                <a:endParaRPr lang="es-MX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s-MX" sz="1600" dirty="0"/>
              </a:p>
            </p:txBody>
          </p:sp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39BDF2A8-C177-439E-B862-F2F3E633AB2F}"/>
                  </a:ext>
                </a:extLst>
              </p:cNvPr>
              <p:cNvSpPr txBox="1"/>
              <p:nvPr/>
            </p:nvSpPr>
            <p:spPr>
              <a:xfrm>
                <a:off x="5304972" y="843676"/>
                <a:ext cx="4572000" cy="258532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s-ES" b="1" dirty="0"/>
                  <a:t>Capa de Activación:</a:t>
                </a:r>
              </a:p>
              <a:p>
                <a:pPr algn="just">
                  <a:buFont typeface="Arial" panose="020B0604020202020204" pitchFamily="34" charset="0"/>
                  <a:buChar char="•"/>
                </a:pPr>
                <a:r>
                  <a:rPr lang="es-MX" sz="1600" b="0" i="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Después de cada capa de convolución, se aplica una función de activación (como </a:t>
                </a:r>
                <a:r>
                  <a:rPr lang="es-MX" sz="1600" b="0" i="0" dirty="0" err="1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ReLU</a:t>
                </a:r>
                <a:r>
                  <a:rPr lang="es-MX" sz="1600" b="0" i="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- </a:t>
                </a:r>
                <a:r>
                  <a:rPr lang="es-MX" sz="1600" b="0" i="0" dirty="0" err="1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Rectified</a:t>
                </a:r>
                <a:r>
                  <a:rPr lang="es-MX" sz="1600" b="0" i="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Linear </a:t>
                </a:r>
                <a:r>
                  <a:rPr lang="es-MX" sz="1600" b="0" i="0" dirty="0" err="1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Unit</a:t>
                </a:r>
                <a:r>
                  <a:rPr lang="es-MX" sz="1600" b="0" i="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) para introducir no linealidad en el modelo y permitir que la red aprenda relaciones más complejas entre las características.</a:t>
                </a:r>
              </a:p>
              <a:p>
                <a:pPr algn="l">
                  <a:buFont typeface="Arial" panose="020B0604020202020204" pitchFamily="34" charset="0"/>
                  <a:buChar char="•"/>
                </a:pPr>
                <a:endParaRPr lang="es-MX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l">
                  <a:buFont typeface="Arial" panose="020B0604020202020204" pitchFamily="34" charset="0"/>
                  <a:buChar char="•"/>
                </a:pPr>
                <a:endParaRPr lang="es-MX" sz="1600" b="0" i="0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l">
                  <a:buFont typeface="Arial" panose="020B0604020202020204" pitchFamily="34" charset="0"/>
                  <a:buChar char="•"/>
                </a:pPr>
                <a:endParaRPr lang="es-MX" sz="1600" b="0" i="0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F3FF5ED5-0280-4A71-A616-6861EB20311C}"/>
                </a:ext>
              </a:extLst>
            </p:cNvPr>
            <p:cNvGrpSpPr/>
            <p:nvPr/>
          </p:nvGrpSpPr>
          <p:grpSpPr>
            <a:xfrm>
              <a:off x="732972" y="3428999"/>
              <a:ext cx="9144000" cy="2790426"/>
              <a:chOff x="732972" y="843676"/>
              <a:chExt cx="9144000" cy="2790426"/>
            </a:xfrm>
          </p:grpSpPr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A92FEF10-E4B9-4C68-BB2F-CD499724BFE2}"/>
                  </a:ext>
                </a:extLst>
              </p:cNvPr>
              <p:cNvSpPr txBox="1"/>
              <p:nvPr/>
            </p:nvSpPr>
            <p:spPr>
              <a:xfrm>
                <a:off x="732972" y="843677"/>
                <a:ext cx="4572000" cy="279042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s-ES" b="1" dirty="0"/>
                  <a:t>Capa de </a:t>
                </a:r>
                <a:r>
                  <a:rPr lang="es-ES" b="1" dirty="0" err="1"/>
                  <a:t>Pooling</a:t>
                </a:r>
                <a:r>
                  <a:rPr lang="es-ES" b="1" dirty="0"/>
                  <a:t> (Submuestreo):</a:t>
                </a:r>
              </a:p>
              <a:p>
                <a:endParaRPr lang="es-ES" b="1" dirty="0"/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s-MX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La capa de </a:t>
                </a:r>
                <a:r>
                  <a:rPr lang="es-MX" sz="1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pooling</a:t>
                </a:r>
                <a:r>
                  <a:rPr lang="es-MX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se utiliza para reducir la dimensionalidad espacial de cada mapa de características, preservando las características más importantes.</a:t>
                </a:r>
              </a:p>
              <a:p>
                <a:pPr algn="just"/>
                <a:endParaRPr lang="es-MX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s-MX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El tipo más común de operación de </a:t>
                </a:r>
                <a:r>
                  <a:rPr lang="es-MX" sz="1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pooling</a:t>
                </a:r>
                <a:r>
                  <a:rPr lang="es-MX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es el </a:t>
                </a:r>
                <a:r>
                  <a:rPr lang="es-MX" sz="1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max-pooling</a:t>
                </a:r>
                <a:r>
                  <a:rPr lang="es-MX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, donde se selecciona el valor máximo dentro de una región de la característica. Esto ayuda a mantener las características dominantes.</a:t>
                </a:r>
              </a:p>
              <a:p>
                <a:pPr algn="just"/>
                <a:endParaRPr lang="es-MX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78EBFEB5-634A-4872-87A2-307AD98A1A34}"/>
                  </a:ext>
                </a:extLst>
              </p:cNvPr>
              <p:cNvSpPr txBox="1"/>
              <p:nvPr/>
            </p:nvSpPr>
            <p:spPr>
              <a:xfrm>
                <a:off x="5304972" y="843676"/>
                <a:ext cx="4572000" cy="279042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s-ES" b="1" dirty="0"/>
                  <a:t>Capa Completamente Conectada (Densa):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s-MX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Después de varias capas de convolución y </a:t>
                </a:r>
                <a:r>
                  <a:rPr lang="es-MX" sz="1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pooling</a:t>
                </a:r>
                <a:r>
                  <a:rPr lang="es-MX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, la salida se aplana en un vector unidimensional y se pasa a una capa completamente conectada.</a:t>
                </a:r>
              </a:p>
              <a:p>
                <a:pPr algn="just"/>
                <a:endParaRPr lang="es-MX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s-MX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La capa completamente conectada opera como una red neuronal tradicional, donde cada neurona está conectada a todas las neuronas de la capa anterior. Esto permite combinar las características aprendidas para realizar la tarea final, como la clasificación.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endParaRPr lang="es-MX" dirty="0"/>
              </a:p>
              <a:p>
                <a:pPr algn="just"/>
                <a:endParaRPr lang="es-MX" sz="1600" dirty="0"/>
              </a:p>
            </p:txBody>
          </p:sp>
        </p:grpSp>
      </p:grpSp>
      <p:pic>
        <p:nvPicPr>
          <p:cNvPr id="14" name="Imagen 13">
            <a:extLst>
              <a:ext uri="{FF2B5EF4-FFF2-40B4-BE49-F238E27FC236}">
                <a16:creationId xmlns:a16="http://schemas.microsoft.com/office/drawing/2014/main" id="{06096313-F4CD-46FC-992E-B1118DE469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7737" y="2121244"/>
            <a:ext cx="3419952" cy="75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333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Facebook - Inicia sesión o regístrate">
            <a:extLst>
              <a:ext uri="{FF2B5EF4-FFF2-40B4-BE49-F238E27FC236}">
                <a16:creationId xmlns:a16="http://schemas.microsoft.com/office/drawing/2014/main" id="{69C560BE-F7D2-40D7-BC57-0C0107E271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8379" y="151379"/>
            <a:ext cx="6555241" cy="6555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683335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375</Words>
  <Application>Microsoft Office PowerPoint</Application>
  <PresentationFormat>Panorámica</PresentationFormat>
  <Paragraphs>29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Luis Carlos Lie Norzagaray</dc:creator>
  <cp:lastModifiedBy>Luis Carlos Lie Norzagaray</cp:lastModifiedBy>
  <cp:revision>9</cp:revision>
  <dcterms:created xsi:type="dcterms:W3CDTF">2024-04-15T20:40:40Z</dcterms:created>
  <dcterms:modified xsi:type="dcterms:W3CDTF">2024-04-16T00:40:21Z</dcterms:modified>
</cp:coreProperties>
</file>