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73" r:id="rId3"/>
    <p:sldId id="274" r:id="rId4"/>
    <p:sldId id="258" r:id="rId5"/>
    <p:sldId id="256" r:id="rId6"/>
    <p:sldId id="275" r:id="rId7"/>
    <p:sldId id="276" r:id="rId8"/>
    <p:sldId id="260" r:id="rId9"/>
    <p:sldId id="262" r:id="rId10"/>
    <p:sldId id="261" r:id="rId11"/>
    <p:sldId id="263" r:id="rId12"/>
    <p:sldId id="265" r:id="rId13"/>
    <p:sldId id="266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7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61C98-4F3D-4D1D-A3DD-F7848427C078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6D7D5-65E2-4523-8601-7FE9FEA8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1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8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6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886D-6178-4F93-B6A1-D18C71ED0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A3E00-0B90-4067-B80E-E231FAB01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1CD7-1962-4849-A376-DD3F92E2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782B-BAA8-405D-8757-699223D8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EB81-014E-4C9A-8276-6BCDDB0B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6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DEBC-E39F-4386-8D0E-0DD03BB2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4DC76-7CB9-4FB9-A34C-47532F2F4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5155-41E8-451F-9E39-70810171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A646-580C-495D-8F74-B4A574E3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61D09-5F6A-4271-9B7D-33D844D2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7BEA6-99EF-4C80-8B55-E55F767C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D69CB-3FBB-4E76-A724-03DB0D6C9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2D74-5CE4-4A66-8A30-F32246C6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F8AF-434F-4AC2-B43E-ACC1ADAC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25781-5925-43C0-9D24-F3E84BDD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635C-99E6-4588-BB34-35A7E06F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DCA0-5F6F-4372-9178-83CB73B30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8C784-D87D-4790-BD2F-715766AA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3957F-4813-47A6-8A14-4AA887EF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3D9EE-6F76-4C4F-AE2A-DBFA79E9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5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1009-DFBA-4724-BFCB-0EF2AAF0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C104-2090-4C8B-A808-FB9336BD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F07AF-9B78-445B-80F3-5AAC6535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027A-4B04-4EF6-9F88-368ADACF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69117-82AF-42A6-A9F6-455C41A9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2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F40C-FF12-4E71-968F-10225E18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684B-BB68-4F7C-993C-3098B4190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2CC97-B88C-478F-A92D-949A6FA7A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C60FF-AC58-418B-BD96-C60A9A87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04C50-332D-43E1-BC8B-227BA0FD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B32E6-C319-47CA-9064-0A9ED48B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DF2A-602E-44B6-814A-914CC644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458AE-E410-415F-ACF8-72BE90782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5EF4B-0DF7-4D3F-8223-19240839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2DEF9-3821-4423-8712-F34711BA7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8EC71-D500-4BDE-8495-4C3BA77CC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010BD-D54D-40FC-B4D2-1BF048B8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7FB94-1A94-4EF4-B28A-035C150A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95F57-69ED-4CED-B84E-693DF955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FF8C-0346-41FC-AFC4-E336A719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A2500-1CC1-45EA-8964-91721F64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3E3DC-C31F-4675-948B-6E9C265A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C9158-E133-402D-BC38-6E66EBE8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66F85-8F1A-4CE6-A02E-FFA085D0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46A2F-7D97-4990-BA3F-B31EFE9C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7C1BD-DBEA-447F-AC93-EA428A6B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1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E2CA-1F73-4868-B03D-3A10FDA5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81E5-304F-44BE-8A0F-FA2361B50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27ADD-4874-429D-BF1F-7D9369E1A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09EC-5124-4050-95C5-6510BB2B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6F32-96AD-43B3-BECB-11BF8007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4753A-6937-4BB1-9043-5DCE6E11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9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A4E7-A16B-4E05-89C0-B513ACB4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7F2AE-E875-4558-814A-CFB2EE950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041CE-5F90-49DF-8407-B23E2DDDC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0777-BB2A-4E51-A79D-35B3D22C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777D-0AB1-48E2-BA37-52294FF9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742A8-1B0D-402B-A174-04D5491A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1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09202-EA82-47A4-AEB4-3BCD4A80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BAA41-6372-4343-917A-F1A1A3AB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1B8EA-E76A-4C51-ACC3-DC0209C97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48AE-6E53-402B-8699-B7DEACF5B1AA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673E-3553-4D67-92A3-F70670322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470E-68B3-4D86-B087-969E51BE5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igervnc.org/" TargetMode="External"/><Relationship Id="rId13" Type="http://schemas.openxmlformats.org/officeDocument/2006/relationships/image" Target="../media/image8.jpeg"/><Relationship Id="rId3" Type="http://schemas.openxmlformats.org/officeDocument/2006/relationships/hyperlink" Target="https://github.com/RaiMan/SikuliX1" TargetMode="External"/><Relationship Id="rId7" Type="http://schemas.openxmlformats.org/officeDocument/2006/relationships/image" Target="../media/image7.png"/><Relationship Id="rId12" Type="http://schemas.openxmlformats.org/officeDocument/2006/relationships/hyperlink" Target="https://nssm.cc/download" TargetMode="External"/><Relationship Id="rId2" Type="http://schemas.openxmlformats.org/officeDocument/2006/relationships/hyperlink" Target="https://sikulix-2014.readthedocs.io/en/latest/to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hyperlink" Target="https://nssm.cc/" TargetMode="External"/><Relationship Id="rId5" Type="http://schemas.openxmlformats.org/officeDocument/2006/relationships/hyperlink" Target="https://www.tightvnc.com/download.php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tightvnc.com/" TargetMode="External"/><Relationship Id="rId9" Type="http://schemas.openxmlformats.org/officeDocument/2006/relationships/hyperlink" Target="https://sourceforge.net/projects/tigervnc/files/stable/1.12.0/tigervnc-1.12.0.exe/downloa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157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1116580"/>
            <a:ext cx="729079" cy="3158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2487674" y="1429916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2637771" y="669554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1572852" y="215726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Logo">
            <a:extLst>
              <a:ext uri="{FF2B5EF4-FFF2-40B4-BE49-F238E27FC236}">
                <a16:creationId xmlns:a16="http://schemas.microsoft.com/office/drawing/2014/main" id="{5E1201B0-7473-467C-A8BB-FEC36097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29677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EDEF78-4B6C-411D-93FF-18D1ECBA2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3197634"/>
            <a:ext cx="729079" cy="3158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005FA4-F7C4-4A0C-B956-EE7615ECAF3D}"/>
              </a:ext>
            </a:extLst>
          </p:cNvPr>
          <p:cNvSpPr txBox="1"/>
          <p:nvPr/>
        </p:nvSpPr>
        <p:spPr>
          <a:xfrm>
            <a:off x="2487674" y="3510970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A89E18-B0A1-4D07-9D05-198CFA8DFE9A}"/>
              </a:ext>
            </a:extLst>
          </p:cNvPr>
          <p:cNvSpPr txBox="1"/>
          <p:nvPr/>
        </p:nvSpPr>
        <p:spPr>
          <a:xfrm>
            <a:off x="2637771" y="2750608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900709-F27B-4B0D-8058-8BCDBEE53FB2}"/>
              </a:ext>
            </a:extLst>
          </p:cNvPr>
          <p:cNvSpPr/>
          <p:nvPr/>
        </p:nvSpPr>
        <p:spPr>
          <a:xfrm>
            <a:off x="1572852" y="2296780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Logo">
            <a:extLst>
              <a:ext uri="{FF2B5EF4-FFF2-40B4-BE49-F238E27FC236}">
                <a16:creationId xmlns:a16="http://schemas.microsoft.com/office/drawing/2014/main" id="{941461E2-902F-4A79-A00B-8EC6D886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43739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D974104-5C12-47EE-9733-A10E7A171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5274777"/>
            <a:ext cx="729079" cy="31589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532D77B-D984-4975-B405-A70357E427D8}"/>
              </a:ext>
            </a:extLst>
          </p:cNvPr>
          <p:cNvSpPr txBox="1"/>
          <p:nvPr/>
        </p:nvSpPr>
        <p:spPr>
          <a:xfrm>
            <a:off x="2487674" y="5588113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9DF427-27E7-4D7F-B4C1-8825FF1C9590}"/>
              </a:ext>
            </a:extLst>
          </p:cNvPr>
          <p:cNvSpPr txBox="1"/>
          <p:nvPr/>
        </p:nvSpPr>
        <p:spPr>
          <a:xfrm>
            <a:off x="2637771" y="4827751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A063A0-59BE-44F2-A9A8-48937C68E88E}"/>
              </a:ext>
            </a:extLst>
          </p:cNvPr>
          <p:cNvSpPr/>
          <p:nvPr/>
        </p:nvSpPr>
        <p:spPr>
          <a:xfrm>
            <a:off x="1572852" y="4373923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881449" y="127274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859625" y="314711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930491" y="510475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3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14890E-9B8E-4A9A-92B9-B6E1C8C16940}"/>
              </a:ext>
            </a:extLst>
          </p:cNvPr>
          <p:cNvSpPr/>
          <p:nvPr/>
        </p:nvSpPr>
        <p:spPr>
          <a:xfrm>
            <a:off x="7669118" y="2063710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A66E01-DDAF-4F61-AFF2-F341E21CD8AE}"/>
              </a:ext>
            </a:extLst>
          </p:cNvPr>
          <p:cNvSpPr txBox="1"/>
          <p:nvPr/>
        </p:nvSpPr>
        <p:spPr>
          <a:xfrm>
            <a:off x="5749377" y="226568"/>
            <a:ext cx="6162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Architecture</a:t>
            </a:r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Third</a:t>
            </a:r>
            <a:r>
              <a:rPr lang="fr-FR" dirty="0"/>
              <a:t> Party </a:t>
            </a:r>
            <a:r>
              <a:rPr lang="fr-FR" dirty="0" err="1"/>
              <a:t>Synthetic</a:t>
            </a:r>
            <a:r>
              <a:rPr lang="fr-FR" dirty="0"/>
              <a:t> API to push test </a:t>
            </a:r>
            <a:r>
              <a:rPr lang="fr-FR" dirty="0" err="1"/>
              <a:t>results</a:t>
            </a:r>
            <a:r>
              <a:rPr lang="fr-FR" dirty="0"/>
              <a:t> to Dynatrace</a:t>
            </a:r>
          </a:p>
          <a:p>
            <a:r>
              <a:rPr lang="fr-FR" dirty="0" err="1"/>
              <a:t>Using</a:t>
            </a:r>
            <a:r>
              <a:rPr lang="fr-FR" dirty="0"/>
              <a:t> VNC to </a:t>
            </a:r>
            <a:r>
              <a:rPr lang="fr-FR" dirty="0" err="1"/>
              <a:t>remotely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 to desktop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SikuliX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99568E0-8F4A-4AE2-891C-0C542A1C0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D6F09F-D6CA-4BF5-958B-EA9FF7261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A56289-FDB2-4CFF-809D-0E4C3C12ECA0}"/>
              </a:ext>
            </a:extLst>
          </p:cNvPr>
          <p:cNvCxnSpPr>
            <a:cxnSpLocks/>
          </p:cNvCxnSpPr>
          <p:nvPr/>
        </p:nvCxnSpPr>
        <p:spPr>
          <a:xfrm>
            <a:off x="7497579" y="2284048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B71A603-7B32-4588-A8A7-9390ABA839CA}"/>
              </a:ext>
            </a:extLst>
          </p:cNvPr>
          <p:cNvCxnSpPr>
            <a:cxnSpLocks/>
          </p:cNvCxnSpPr>
          <p:nvPr/>
        </p:nvCxnSpPr>
        <p:spPr>
          <a:xfrm rot="10800000">
            <a:off x="3699748" y="1845415"/>
            <a:ext cx="2533810" cy="1692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0FD715B-B836-4FFF-BF3E-AD804D4BFD21}"/>
              </a:ext>
            </a:extLst>
          </p:cNvPr>
          <p:cNvSpPr/>
          <p:nvPr/>
        </p:nvSpPr>
        <p:spPr>
          <a:xfrm>
            <a:off x="5173316" y="1863655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143D23-0ED0-4551-A4E2-48A910C267E2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AAE595-04B2-4425-9479-7D6A4D956A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51240" y="2588024"/>
            <a:ext cx="2582318" cy="92294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929A7-4147-416F-900D-0F96A6740EEF}"/>
              </a:ext>
            </a:extLst>
          </p:cNvPr>
          <p:cNvSpPr/>
          <p:nvPr/>
        </p:nvSpPr>
        <p:spPr>
          <a:xfrm>
            <a:off x="5173316" y="2448989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C90CBE-B826-4171-8197-D77DBF58DBD6}"/>
              </a:ext>
            </a:extLst>
          </p:cNvPr>
          <p:cNvSpPr/>
          <p:nvPr/>
        </p:nvSpPr>
        <p:spPr>
          <a:xfrm>
            <a:off x="5173316" y="3121036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endParaRPr lang="de-DE" kern="0" dirty="0">
              <a:solidFill>
                <a:sysClr val="windowText" lastClr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 descr="TightVNC Home">
            <a:extLst>
              <a:ext uri="{FF2B5EF4-FFF2-40B4-BE49-F238E27FC236}">
                <a16:creationId xmlns:a16="http://schemas.microsoft.com/office/drawing/2014/main" id="{CFA7263D-3FED-4B94-B3F1-918602C3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TightVNC Home">
            <a:extLst>
              <a:ext uri="{FF2B5EF4-FFF2-40B4-BE49-F238E27FC236}">
                <a16:creationId xmlns:a16="http://schemas.microsoft.com/office/drawing/2014/main" id="{03116195-D7B6-45DC-9A5E-C99D20D1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TightVNC Home">
            <a:extLst>
              <a:ext uri="{FF2B5EF4-FFF2-40B4-BE49-F238E27FC236}">
                <a16:creationId xmlns:a16="http://schemas.microsoft.com/office/drawing/2014/main" id="{0BAE562A-DC19-43FB-B9CC-B91C1399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BD3004C-E01B-49C7-AB89-C6FB33FE7F2D}"/>
              </a:ext>
            </a:extLst>
          </p:cNvPr>
          <p:cNvSpPr txBox="1"/>
          <p:nvPr/>
        </p:nvSpPr>
        <p:spPr>
          <a:xfrm>
            <a:off x="7940117" y="3471741"/>
            <a:ext cx="4188489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The </a:t>
            </a:r>
            <a:r>
              <a:rPr lang="fr-FR" sz="1200" dirty="0" err="1"/>
              <a:t>whole</a:t>
            </a:r>
            <a:r>
              <a:rPr lang="fr-FR" sz="1200" dirty="0"/>
              <a:t> test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triggered</a:t>
            </a:r>
            <a:r>
              <a:rPr lang="fr-FR" sz="1200" dirty="0"/>
              <a:t> in </a:t>
            </a:r>
            <a:r>
              <a:rPr lang="fr-FR" sz="1200" dirty="0" err="1"/>
              <a:t>just</a:t>
            </a:r>
            <a:r>
              <a:rPr lang="fr-FR" sz="1200" dirty="0"/>
              <a:t> one </a:t>
            </a:r>
            <a:r>
              <a:rPr lang="fr-FR" sz="1200" dirty="0" err="1"/>
              <a:t>request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The </a:t>
            </a:r>
            <a:r>
              <a:rPr lang="fr-FR" sz="1200" dirty="0" err="1"/>
              <a:t>results</a:t>
            </a:r>
            <a:r>
              <a:rPr lang="fr-FR" sz="1200" dirty="0"/>
              <a:t> come back </a:t>
            </a:r>
            <a:r>
              <a:rPr lang="fr-FR" sz="1200" dirty="0" err="1"/>
              <a:t>asynchronously</a:t>
            </a:r>
            <a:r>
              <a:rPr lang="fr-FR" sz="1200" dirty="0"/>
              <a:t> </a:t>
            </a:r>
            <a:r>
              <a:rPr lang="fr-FR" sz="1200" dirty="0" err="1"/>
              <a:t>later</a:t>
            </a:r>
            <a:r>
              <a:rPr lang="fr-FR" sz="1200" dirty="0"/>
              <a:t> (</a:t>
            </a:r>
            <a:r>
              <a:rPr lang="fr-FR" sz="1200" dirty="0" err="1"/>
              <a:t>when</a:t>
            </a:r>
            <a:r>
              <a:rPr lang="fr-FR" sz="1200" dirty="0"/>
              <a:t> the test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finished</a:t>
            </a:r>
            <a:r>
              <a:rPr lang="fr-F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Bridge </a:t>
            </a:r>
            <a:r>
              <a:rPr lang="fr-FR" sz="1200" dirty="0" err="1"/>
              <a:t>started</a:t>
            </a:r>
            <a:r>
              <a:rPr lang="fr-FR" sz="1200" dirty="0"/>
              <a:t> as a Windows service (</a:t>
            </a:r>
            <a:r>
              <a:rPr lang="fr-FR" sz="1200" dirty="0" err="1"/>
              <a:t>with</a:t>
            </a:r>
            <a:r>
              <a:rPr lang="fr-FR" sz="1200" dirty="0"/>
              <a:t> </a:t>
            </a:r>
            <a:r>
              <a:rPr lang="fr-FR" sz="1200" dirty="0" err="1"/>
              <a:t>nssm</a:t>
            </a:r>
            <a:r>
              <a:rPr lang="fr-F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r>
              <a:rPr lang="fr-FR" sz="1200" dirty="0"/>
              <a:t>Pros 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No timeout </a:t>
            </a:r>
            <a:r>
              <a:rPr lang="fr-FR" sz="1200" dirty="0" err="1"/>
              <a:t>problem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long running scripts/</a:t>
            </a:r>
            <a:r>
              <a:rPr lang="fr-FR" sz="1200" dirty="0" err="1"/>
              <a:t>steps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 err="1"/>
              <a:t>Third</a:t>
            </a:r>
            <a:r>
              <a:rPr lang="fr-FR" sz="1200" dirty="0"/>
              <a:t> party UI </a:t>
            </a:r>
            <a:r>
              <a:rPr lang="fr-FR" sz="1200" dirty="0" err="1"/>
              <a:t>provides</a:t>
            </a:r>
            <a:r>
              <a:rPr lang="fr-FR" sz="1200" dirty="0"/>
              <a:t> </a:t>
            </a:r>
            <a:r>
              <a:rPr lang="fr-FR" sz="1200" dirty="0" err="1"/>
              <a:t>link</a:t>
            </a:r>
            <a:r>
              <a:rPr lang="fr-FR" sz="1200" dirty="0"/>
              <a:t> to </a:t>
            </a:r>
            <a:r>
              <a:rPr lang="fr-FR" sz="1200" dirty="0" err="1"/>
              <a:t>execution</a:t>
            </a:r>
            <a:r>
              <a:rPr lang="fr-FR" sz="1200" dirty="0"/>
              <a:t> </a:t>
            </a:r>
            <a:r>
              <a:rPr lang="fr-FR" sz="1200" dirty="0" err="1"/>
              <a:t>results</a:t>
            </a:r>
            <a:r>
              <a:rPr lang="fr-FR" sz="1200" dirty="0"/>
              <a:t> </a:t>
            </a:r>
            <a:r>
              <a:rPr lang="fr-FR" sz="1200" dirty="0" err="1"/>
              <a:t>from</a:t>
            </a:r>
            <a:r>
              <a:rPr lang="fr-FR" sz="1200" dirty="0"/>
              <a:t> the bridge</a:t>
            </a:r>
          </a:p>
          <a:p>
            <a:pPr marL="171450" indent="-171450">
              <a:buFontTx/>
              <a:buChar char="-"/>
            </a:pPr>
            <a:r>
              <a:rPr lang="fr-FR" sz="1200" dirty="0" err="1"/>
              <a:t>SikuliX</a:t>
            </a:r>
            <a:r>
              <a:rPr lang="fr-FR" sz="1200" dirty="0"/>
              <a:t> can open and close </a:t>
            </a:r>
            <a:r>
              <a:rPr lang="fr-FR" sz="1200" dirty="0" err="1"/>
              <a:t>remote</a:t>
            </a:r>
            <a:r>
              <a:rPr lang="fr-FR" sz="1200" dirty="0"/>
              <a:t> session </a:t>
            </a:r>
            <a:r>
              <a:rPr lang="fr-FR" sz="1200" dirty="0" err="1"/>
              <a:t>through</a:t>
            </a:r>
            <a:r>
              <a:rPr lang="fr-FR" sz="1200" dirty="0"/>
              <a:t> VNC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No « black screen » </a:t>
            </a:r>
            <a:r>
              <a:rPr lang="fr-FR" sz="1200" dirty="0" err="1"/>
              <a:t>problem</a:t>
            </a:r>
            <a:endParaRPr lang="fr-FR" sz="1200" dirty="0"/>
          </a:p>
          <a:p>
            <a:r>
              <a:rPr lang="fr-FR" sz="1200" dirty="0"/>
              <a:t>Cons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1 HTTP monitor for </a:t>
            </a:r>
            <a:r>
              <a:rPr lang="fr-FR" sz="1200" dirty="0" err="1"/>
              <a:t>scheduling</a:t>
            </a:r>
            <a:r>
              <a:rPr lang="fr-FR" sz="1200" dirty="0"/>
              <a:t> and 1 </a:t>
            </a:r>
            <a:r>
              <a:rPr lang="fr-FR" sz="1200" dirty="0" err="1"/>
              <a:t>third</a:t>
            </a:r>
            <a:r>
              <a:rPr lang="fr-FR" sz="1200" dirty="0"/>
              <a:t> party monitor for </a:t>
            </a:r>
            <a:r>
              <a:rPr lang="fr-FR" sz="1200" dirty="0" err="1"/>
              <a:t>results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 More ports to open</a:t>
            </a:r>
            <a:endParaRPr lang="en-US" sz="1200" dirty="0"/>
          </a:p>
        </p:txBody>
      </p:sp>
      <p:pic>
        <p:nvPicPr>
          <p:cNvPr id="71" name="Picture 4" descr="nssm.cc">
            <a:extLst>
              <a:ext uri="{FF2B5EF4-FFF2-40B4-BE49-F238E27FC236}">
                <a16:creationId xmlns:a16="http://schemas.microsoft.com/office/drawing/2014/main" id="{FD14BF32-BDD7-4B44-B7E6-FB37F618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07" y="1288549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nssm.cc">
            <a:extLst>
              <a:ext uri="{FF2B5EF4-FFF2-40B4-BE49-F238E27FC236}">
                <a16:creationId xmlns:a16="http://schemas.microsoft.com/office/drawing/2014/main" id="{14FFC8E9-BD27-4957-BE6C-B14ECA5A7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55" y="3373151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nssm.cc">
            <a:extLst>
              <a:ext uri="{FF2B5EF4-FFF2-40B4-BE49-F238E27FC236}">
                <a16:creationId xmlns:a16="http://schemas.microsoft.com/office/drawing/2014/main" id="{394F141C-867E-4536-A168-8A49B8DA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07" y="541379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1D26C-0A92-451C-871C-FB0DC261831F}"/>
              </a:ext>
            </a:extLst>
          </p:cNvPr>
          <p:cNvSpPr/>
          <p:nvPr/>
        </p:nvSpPr>
        <p:spPr>
          <a:xfrm>
            <a:off x="6264877" y="1783318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F4842-FBE5-4879-BAEB-C24A45A1093A}"/>
              </a:ext>
            </a:extLst>
          </p:cNvPr>
          <p:cNvSpPr txBox="1"/>
          <p:nvPr/>
        </p:nvSpPr>
        <p:spPr>
          <a:xfrm>
            <a:off x="4629997" y="5772780"/>
            <a:ext cx="318347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triggered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Synthetic</a:t>
            </a:r>
            <a:r>
              <a:rPr lang="fr-FR" dirty="0"/>
              <a:t> </a:t>
            </a:r>
            <a:r>
              <a:rPr lang="fr-FR" dirty="0" err="1"/>
              <a:t>ActiveGate</a:t>
            </a:r>
            <a:endParaRPr lang="en-US" dirty="0"/>
          </a:p>
        </p:txBody>
      </p:sp>
      <p:cxnSp>
        <p:nvCxnSpPr>
          <p:cNvPr id="76" name="Straight Connector 62">
            <a:extLst>
              <a:ext uri="{FF2B5EF4-FFF2-40B4-BE49-F238E27FC236}">
                <a16:creationId xmlns:a16="http://schemas.microsoft.com/office/drawing/2014/main" id="{A0213093-E486-46C8-B9C3-85D9C4C49C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65360" y="3262704"/>
            <a:ext cx="2483772" cy="2170019"/>
          </a:xfrm>
          <a:prstGeom prst="bentConnector3">
            <a:avLst>
              <a:gd name="adj1" fmla="val 3970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AB54183-E3DC-41AE-B116-3C16C5B05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E1C12AEB-5014-48E2-9B99-6D4010877354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0CDDC3-25F3-4A04-9127-5F3E9ACA6503}"/>
              </a:ext>
            </a:extLst>
          </p:cNvPr>
          <p:cNvCxnSpPr>
            <a:cxnSpLocks/>
          </p:cNvCxnSpPr>
          <p:nvPr/>
        </p:nvCxnSpPr>
        <p:spPr>
          <a:xfrm flipH="1">
            <a:off x="10030830" y="2296779"/>
            <a:ext cx="7995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C3F5630-D8D3-425A-8761-77B085453D65}"/>
              </a:ext>
            </a:extLst>
          </p:cNvPr>
          <p:cNvSpPr/>
          <p:nvPr/>
        </p:nvSpPr>
        <p:spPr>
          <a:xfrm>
            <a:off x="10106864" y="2063735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462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439488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DT timer decorator to each step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@dt_get_timings</a:t>
            </a:r>
            <a:endParaRPr lang="en-US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my_first_step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click(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"some_image.png"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(find(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"expected_result.png"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8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324158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start your script from a main function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my_first_step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my_second_step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 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my_last_step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8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br>
              <a:rPr lang="fr-FR" dirty="0"/>
            </a:br>
            <a:r>
              <a:rPr lang="fr-FR" sz="3600" b="1" dirty="0"/>
              <a:t>(</a:t>
            </a:r>
            <a:r>
              <a:rPr lang="fr-FR" sz="3600" b="1" dirty="0" err="1"/>
              <a:t>optional</a:t>
            </a:r>
            <a:r>
              <a:rPr lang="fr-FR" sz="3600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4860325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build a list of passed parameters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dt_get_args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that you can use as arguments for your steps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my_param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my_param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6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397941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IMPORTANT: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M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ake sure you capture screenshots with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TigerVNC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(https://tigervnc.org),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  to get the best image matching probability, as this is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  the exact same VNC client embedded into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SikuliX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Make sure you use </a:t>
            </a:r>
            <a:r>
              <a:rPr lang="en-US" sz="2400" b="1" dirty="0">
                <a:solidFill>
                  <a:srgbClr val="6A9955"/>
                </a:solidFill>
                <a:latin typeface="Consolas" panose="020B0609020204030204" pitchFamily="49" charset="0"/>
              </a:rPr>
              <a:t>24 bits depth 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when starting your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  VNC server on Linux or you may get Class cast errors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  in your scripts when dealing with images.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1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58339" cy="3467084"/>
          </a:xfrm>
        </p:spPr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539" y="101090"/>
            <a:ext cx="8202029" cy="652946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overall anatomy of a script using VNC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dt_vnc_connect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"&lt;host&gt;"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&lt;port</a:t>
            </a:r>
            <a:r>
              <a:rPr lang="en-US" sz="2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make it the default screen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use(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      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  # your scenario steps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   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open_session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my_nth_step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close_session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  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dt_vnc_dis</a:t>
            </a:r>
            <a:r>
              <a:rPr lang="en-US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revert to the default local screen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use() 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2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005"/>
            <a:ext cx="10515600" cy="526116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Open a user session from the VNC connection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@dt_get_timings</a:t>
            </a:r>
            <a:endParaRPr lang="en-US" sz="2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open_session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we can see the CTRL ALT DEL Welcome screen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(exists(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"press_ctrl_alt_del_to_unlock.png"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# send the magic 3 fingers salute to open session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dt_vnc_send_ctrl_alt_del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# if we are presented with the password entry field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(exists(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"password_field.png"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type(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“&lt;the password&gt;"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type(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Key.ENTER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2450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005"/>
            <a:ext cx="10515600" cy="362535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close the user session before finishing our script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@dt_get_timings</a:t>
            </a:r>
            <a:endParaRPr lang="en-US" sz="2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close_session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lock the session (yes, the same 3 fingers salute)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dt_vnc_send_ctrl_alt_del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wait for the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signout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option to appear, then click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click(wait(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"Signout.png"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7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157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D26CC2-7201-415F-9AB9-6F7D5A288BF2}"/>
              </a:ext>
            </a:extLst>
          </p:cNvPr>
          <p:cNvCxnSpPr>
            <a:cxnSpLocks/>
          </p:cNvCxnSpPr>
          <p:nvPr/>
        </p:nvCxnSpPr>
        <p:spPr>
          <a:xfrm>
            <a:off x="3789677" y="1391042"/>
            <a:ext cx="4945586" cy="598388"/>
          </a:xfrm>
          <a:prstGeom prst="bentConnector3">
            <a:avLst>
              <a:gd name="adj1" fmla="val 7506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207BE-56A4-4CC1-9609-90D276F72C60}"/>
              </a:ext>
            </a:extLst>
          </p:cNvPr>
          <p:cNvSpPr/>
          <p:nvPr/>
        </p:nvSpPr>
        <p:spPr>
          <a:xfrm>
            <a:off x="7858091" y="1757947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1116580"/>
            <a:ext cx="729079" cy="3158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2487674" y="1429916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2637771" y="669554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1572852" y="215726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Logo">
            <a:extLst>
              <a:ext uri="{FF2B5EF4-FFF2-40B4-BE49-F238E27FC236}">
                <a16:creationId xmlns:a16="http://schemas.microsoft.com/office/drawing/2014/main" id="{5E1201B0-7473-467C-A8BB-FEC36097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29677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EDEF78-4B6C-411D-93FF-18D1ECBA2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3197634"/>
            <a:ext cx="729079" cy="3158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005FA4-F7C4-4A0C-B956-EE7615ECAF3D}"/>
              </a:ext>
            </a:extLst>
          </p:cNvPr>
          <p:cNvSpPr txBox="1"/>
          <p:nvPr/>
        </p:nvSpPr>
        <p:spPr>
          <a:xfrm>
            <a:off x="2487674" y="3510970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A89E18-B0A1-4D07-9D05-198CFA8DFE9A}"/>
              </a:ext>
            </a:extLst>
          </p:cNvPr>
          <p:cNvSpPr txBox="1"/>
          <p:nvPr/>
        </p:nvSpPr>
        <p:spPr>
          <a:xfrm>
            <a:off x="2637771" y="2750608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900709-F27B-4B0D-8058-8BCDBEE53FB2}"/>
              </a:ext>
            </a:extLst>
          </p:cNvPr>
          <p:cNvSpPr/>
          <p:nvPr/>
        </p:nvSpPr>
        <p:spPr>
          <a:xfrm>
            <a:off x="1572852" y="2296780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Logo">
            <a:extLst>
              <a:ext uri="{FF2B5EF4-FFF2-40B4-BE49-F238E27FC236}">
                <a16:creationId xmlns:a16="http://schemas.microsoft.com/office/drawing/2014/main" id="{941461E2-902F-4A79-A00B-8EC6D886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43739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D974104-5C12-47EE-9733-A10E7A171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5274777"/>
            <a:ext cx="729079" cy="31589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532D77B-D984-4975-B405-A70357E427D8}"/>
              </a:ext>
            </a:extLst>
          </p:cNvPr>
          <p:cNvSpPr txBox="1"/>
          <p:nvPr/>
        </p:nvSpPr>
        <p:spPr>
          <a:xfrm>
            <a:off x="2487674" y="5588113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9DF427-27E7-4D7F-B4C1-8825FF1C9590}"/>
              </a:ext>
            </a:extLst>
          </p:cNvPr>
          <p:cNvSpPr txBox="1"/>
          <p:nvPr/>
        </p:nvSpPr>
        <p:spPr>
          <a:xfrm>
            <a:off x="2637771" y="4827751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A063A0-59BE-44F2-A9A8-48937C68E88E}"/>
              </a:ext>
            </a:extLst>
          </p:cNvPr>
          <p:cNvSpPr/>
          <p:nvPr/>
        </p:nvSpPr>
        <p:spPr>
          <a:xfrm>
            <a:off x="1572852" y="4373923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881449" y="127274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859625" y="314711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930491" y="510475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3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B74A9D-5540-4147-A1BE-C06BE792602A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3755892" y="2500974"/>
            <a:ext cx="5046822" cy="1051204"/>
          </a:xfrm>
          <a:prstGeom prst="bentConnector3">
            <a:avLst>
              <a:gd name="adj1" fmla="val 7813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0442AC-81AF-4686-B703-38E6F1CE9DD2}"/>
              </a:ext>
            </a:extLst>
          </p:cNvPr>
          <p:cNvCxnSpPr>
            <a:cxnSpLocks/>
          </p:cNvCxnSpPr>
          <p:nvPr/>
        </p:nvCxnSpPr>
        <p:spPr>
          <a:xfrm flipV="1">
            <a:off x="3709214" y="3033983"/>
            <a:ext cx="5053064" cy="2554131"/>
          </a:xfrm>
          <a:prstGeom prst="bentConnector3">
            <a:avLst>
              <a:gd name="adj1" fmla="val 825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9247CD2-6940-419B-99AF-8E9E5A3998EE}"/>
              </a:ext>
            </a:extLst>
          </p:cNvPr>
          <p:cNvSpPr/>
          <p:nvPr/>
        </p:nvSpPr>
        <p:spPr>
          <a:xfrm>
            <a:off x="7934001" y="2809151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A66E01-DDAF-4F61-AFF2-F341E21CD8AE}"/>
              </a:ext>
            </a:extLst>
          </p:cNvPr>
          <p:cNvSpPr txBox="1"/>
          <p:nvPr/>
        </p:nvSpPr>
        <p:spPr>
          <a:xfrm>
            <a:off x="5749377" y="226568"/>
            <a:ext cx="6162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Architecture</a:t>
            </a:r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Third</a:t>
            </a:r>
            <a:r>
              <a:rPr lang="fr-FR" dirty="0"/>
              <a:t> Party </a:t>
            </a:r>
            <a:r>
              <a:rPr lang="fr-FR" dirty="0" err="1"/>
              <a:t>Synthetic</a:t>
            </a:r>
            <a:r>
              <a:rPr lang="fr-FR" dirty="0"/>
              <a:t> API to push test </a:t>
            </a:r>
            <a:r>
              <a:rPr lang="fr-FR" dirty="0" err="1"/>
              <a:t>results</a:t>
            </a:r>
            <a:r>
              <a:rPr lang="fr-FR" dirty="0"/>
              <a:t> to Dynatrace</a:t>
            </a:r>
          </a:p>
          <a:p>
            <a:r>
              <a:rPr lang="fr-FR" dirty="0" err="1"/>
              <a:t>Using</a:t>
            </a:r>
            <a:r>
              <a:rPr lang="fr-FR" dirty="0"/>
              <a:t> VNC to </a:t>
            </a:r>
            <a:r>
              <a:rPr lang="fr-FR" dirty="0" err="1"/>
              <a:t>remotely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 to desktop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SikuliX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99568E0-8F4A-4AE2-891C-0C542A1C0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D6F09F-D6CA-4BF5-958B-EA9FF7261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7FA8AF13-C2BF-4752-ACB3-158F92B1A2D4}"/>
              </a:ext>
            </a:extLst>
          </p:cNvPr>
          <p:cNvSpPr/>
          <p:nvPr/>
        </p:nvSpPr>
        <p:spPr>
          <a:xfrm>
            <a:off x="7877319" y="2276142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143D23-0ED0-4551-A4E2-48A910C267E2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pic>
        <p:nvPicPr>
          <p:cNvPr id="3" name="Picture 2" descr="TightVNC Home">
            <a:extLst>
              <a:ext uri="{FF2B5EF4-FFF2-40B4-BE49-F238E27FC236}">
                <a16:creationId xmlns:a16="http://schemas.microsoft.com/office/drawing/2014/main" id="{CFA7263D-3FED-4B94-B3F1-918602C3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TightVNC Home">
            <a:extLst>
              <a:ext uri="{FF2B5EF4-FFF2-40B4-BE49-F238E27FC236}">
                <a16:creationId xmlns:a16="http://schemas.microsoft.com/office/drawing/2014/main" id="{03116195-D7B6-45DC-9A5E-C99D20D1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TightVNC Home">
            <a:extLst>
              <a:ext uri="{FF2B5EF4-FFF2-40B4-BE49-F238E27FC236}">
                <a16:creationId xmlns:a16="http://schemas.microsoft.com/office/drawing/2014/main" id="{0BAE562A-DC19-43FB-B9CC-B91C1399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nssm.cc">
            <a:extLst>
              <a:ext uri="{FF2B5EF4-FFF2-40B4-BE49-F238E27FC236}">
                <a16:creationId xmlns:a16="http://schemas.microsoft.com/office/drawing/2014/main" id="{FD14BF32-BDD7-4B44-B7E6-FB37F618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07" y="1288549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nssm.cc">
            <a:extLst>
              <a:ext uri="{FF2B5EF4-FFF2-40B4-BE49-F238E27FC236}">
                <a16:creationId xmlns:a16="http://schemas.microsoft.com/office/drawing/2014/main" id="{14FFC8E9-BD27-4957-BE6C-B14ECA5A7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55" y="3373151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nssm.cc">
            <a:extLst>
              <a:ext uri="{FF2B5EF4-FFF2-40B4-BE49-F238E27FC236}">
                <a16:creationId xmlns:a16="http://schemas.microsoft.com/office/drawing/2014/main" id="{394F141C-867E-4536-A168-8A49B8DA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07" y="541379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1D26C-0A92-451C-871C-FB0DC261831F}"/>
              </a:ext>
            </a:extLst>
          </p:cNvPr>
          <p:cNvSpPr/>
          <p:nvPr/>
        </p:nvSpPr>
        <p:spPr>
          <a:xfrm>
            <a:off x="6264877" y="1783318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744777-0A8B-4ACE-BE46-7B144A9138FA}"/>
              </a:ext>
            </a:extLst>
          </p:cNvPr>
          <p:cNvSpPr txBox="1"/>
          <p:nvPr/>
        </p:nvSpPr>
        <p:spPr>
          <a:xfrm>
            <a:off x="4629997" y="5772780"/>
            <a:ext cx="318347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Results</a:t>
            </a:r>
            <a:r>
              <a:rPr lang="fr-FR" dirty="0"/>
              <a:t> sent back </a:t>
            </a:r>
            <a:r>
              <a:rPr lang="fr-FR" dirty="0" err="1"/>
              <a:t>asynchronously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</a:t>
            </a:r>
            <a:endParaRPr lang="en-US" dirty="0"/>
          </a:p>
        </p:txBody>
      </p:sp>
      <p:pic>
        <p:nvPicPr>
          <p:cNvPr id="7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D9C87949-F458-4755-915B-89FC95EEA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DBD1593-BFB3-4693-9FB5-49AA1DB8A882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F56998F-76C5-40DF-9FDA-3974DA6943BF}"/>
              </a:ext>
            </a:extLst>
          </p:cNvPr>
          <p:cNvCxnSpPr>
            <a:cxnSpLocks/>
          </p:cNvCxnSpPr>
          <p:nvPr/>
        </p:nvCxnSpPr>
        <p:spPr>
          <a:xfrm flipH="1">
            <a:off x="10030830" y="2296779"/>
            <a:ext cx="7995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F845301-A8F4-444B-BB78-9BEACFAF75E9}"/>
              </a:ext>
            </a:extLst>
          </p:cNvPr>
          <p:cNvSpPr/>
          <p:nvPr/>
        </p:nvSpPr>
        <p:spPr>
          <a:xfrm>
            <a:off x="10112687" y="2055804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B95B5C-F48F-4F2C-AE65-078EFBE0D97E}"/>
              </a:ext>
            </a:extLst>
          </p:cNvPr>
          <p:cNvSpPr txBox="1"/>
          <p:nvPr/>
        </p:nvSpPr>
        <p:spPr>
          <a:xfrm>
            <a:off x="8459350" y="4526050"/>
            <a:ext cx="32762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highlight>
                  <a:srgbClr val="FFFF00"/>
                </a:highlight>
              </a:rPr>
              <a:t>Note: </a:t>
            </a:r>
            <a:r>
              <a:rPr lang="fr-FR" sz="1400" dirty="0" err="1">
                <a:highlight>
                  <a:srgbClr val="FFFF00"/>
                </a:highlight>
              </a:rPr>
              <a:t>results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could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also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be</a:t>
            </a:r>
            <a:r>
              <a:rPr lang="fr-FR" sz="1400" dirty="0">
                <a:highlight>
                  <a:srgbClr val="FFFF00"/>
                </a:highlight>
              </a:rPr>
              <a:t> sent to an </a:t>
            </a:r>
            <a:r>
              <a:rPr lang="fr-FR" sz="1400" dirty="0" err="1">
                <a:highlight>
                  <a:srgbClr val="FFFF00"/>
                </a:highlight>
              </a:rPr>
              <a:t>Environment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ActiveGate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endpoint</a:t>
            </a:r>
            <a:r>
              <a:rPr lang="fr-FR" sz="1400" dirty="0">
                <a:highlight>
                  <a:srgbClr val="FFFF00"/>
                </a:highlight>
              </a:rPr>
              <a:t> (but not a </a:t>
            </a:r>
            <a:r>
              <a:rPr lang="fr-FR" sz="1400" dirty="0" err="1">
                <a:highlight>
                  <a:srgbClr val="FFFF00"/>
                </a:highlight>
              </a:rPr>
              <a:t>Synthetic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ActiveGate</a:t>
            </a:r>
            <a:r>
              <a:rPr lang="fr-FR" sz="1400" dirty="0">
                <a:highlight>
                  <a:srgbClr val="FFFF00"/>
                </a:highlight>
              </a:rPr>
              <a:t>) </a:t>
            </a:r>
            <a:r>
              <a:rPr lang="fr-FR" sz="1400" dirty="0" err="1">
                <a:highlight>
                  <a:srgbClr val="FFFF00"/>
                </a:highlight>
              </a:rPr>
              <a:t>with</a:t>
            </a:r>
            <a:r>
              <a:rPr lang="fr-FR" sz="1400" dirty="0">
                <a:highlight>
                  <a:srgbClr val="FFFF00"/>
                </a:highlight>
              </a:rPr>
              <a:t> a URL like : « https://&lt;my_AG&gt;:9999/e/&lt;tenant_id&gt;</a:t>
            </a:r>
            <a:endParaRPr 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476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157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D26CC2-7201-415F-9AB9-6F7D5A288BF2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3789677" y="1391042"/>
            <a:ext cx="7455203" cy="42740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207BE-56A4-4CC1-9609-90D276F72C60}"/>
              </a:ext>
            </a:extLst>
          </p:cNvPr>
          <p:cNvSpPr/>
          <p:nvPr/>
        </p:nvSpPr>
        <p:spPr>
          <a:xfrm>
            <a:off x="7758829" y="3473148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1116580"/>
            <a:ext cx="729079" cy="3158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2487674" y="1429916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2637771" y="669554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1572852" y="215726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Logo">
            <a:extLst>
              <a:ext uri="{FF2B5EF4-FFF2-40B4-BE49-F238E27FC236}">
                <a16:creationId xmlns:a16="http://schemas.microsoft.com/office/drawing/2014/main" id="{5E1201B0-7473-467C-A8BB-FEC36097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29677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EDEF78-4B6C-411D-93FF-18D1ECBA2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3197634"/>
            <a:ext cx="729079" cy="3158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005FA4-F7C4-4A0C-B956-EE7615ECAF3D}"/>
              </a:ext>
            </a:extLst>
          </p:cNvPr>
          <p:cNvSpPr txBox="1"/>
          <p:nvPr/>
        </p:nvSpPr>
        <p:spPr>
          <a:xfrm>
            <a:off x="2487674" y="3510970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A89E18-B0A1-4D07-9D05-198CFA8DFE9A}"/>
              </a:ext>
            </a:extLst>
          </p:cNvPr>
          <p:cNvSpPr txBox="1"/>
          <p:nvPr/>
        </p:nvSpPr>
        <p:spPr>
          <a:xfrm>
            <a:off x="2637771" y="2750608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900709-F27B-4B0D-8058-8BCDBEE53FB2}"/>
              </a:ext>
            </a:extLst>
          </p:cNvPr>
          <p:cNvSpPr/>
          <p:nvPr/>
        </p:nvSpPr>
        <p:spPr>
          <a:xfrm>
            <a:off x="1572852" y="2296780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Logo">
            <a:extLst>
              <a:ext uri="{FF2B5EF4-FFF2-40B4-BE49-F238E27FC236}">
                <a16:creationId xmlns:a16="http://schemas.microsoft.com/office/drawing/2014/main" id="{941461E2-902F-4A79-A00B-8EC6D886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43739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D974104-5C12-47EE-9733-A10E7A171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5274777"/>
            <a:ext cx="729079" cy="31589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532D77B-D984-4975-B405-A70357E427D8}"/>
              </a:ext>
            </a:extLst>
          </p:cNvPr>
          <p:cNvSpPr txBox="1"/>
          <p:nvPr/>
        </p:nvSpPr>
        <p:spPr>
          <a:xfrm>
            <a:off x="2487674" y="5588113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9DF427-27E7-4D7F-B4C1-8825FF1C9590}"/>
              </a:ext>
            </a:extLst>
          </p:cNvPr>
          <p:cNvSpPr txBox="1"/>
          <p:nvPr/>
        </p:nvSpPr>
        <p:spPr>
          <a:xfrm>
            <a:off x="2637771" y="4827751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A063A0-59BE-44F2-A9A8-48937C68E88E}"/>
              </a:ext>
            </a:extLst>
          </p:cNvPr>
          <p:cNvSpPr/>
          <p:nvPr/>
        </p:nvSpPr>
        <p:spPr>
          <a:xfrm>
            <a:off x="1572852" y="4373923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881449" y="127274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859625" y="314711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930491" y="510475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3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B74A9D-5540-4147-A1BE-C06BE792602A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3712346" y="2610202"/>
            <a:ext cx="7256871" cy="1098430"/>
          </a:xfrm>
          <a:prstGeom prst="bentConnector3">
            <a:avLst>
              <a:gd name="adj1" fmla="val 8799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0442AC-81AF-4686-B703-38E6F1CE9DD2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3709214" y="2841034"/>
            <a:ext cx="7678002" cy="274708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9247CD2-6940-419B-99AF-8E9E5A3998EE}"/>
              </a:ext>
            </a:extLst>
          </p:cNvPr>
          <p:cNvSpPr/>
          <p:nvPr/>
        </p:nvSpPr>
        <p:spPr>
          <a:xfrm>
            <a:off x="7873796" y="5332105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A66E01-DDAF-4F61-AFF2-F341E21CD8AE}"/>
              </a:ext>
            </a:extLst>
          </p:cNvPr>
          <p:cNvSpPr txBox="1"/>
          <p:nvPr/>
        </p:nvSpPr>
        <p:spPr>
          <a:xfrm>
            <a:off x="5749377" y="226568"/>
            <a:ext cx="6162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Architecture</a:t>
            </a:r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Third</a:t>
            </a:r>
            <a:r>
              <a:rPr lang="fr-FR" dirty="0"/>
              <a:t> Party </a:t>
            </a:r>
            <a:r>
              <a:rPr lang="fr-FR" dirty="0" err="1"/>
              <a:t>Synthetic</a:t>
            </a:r>
            <a:r>
              <a:rPr lang="fr-FR" dirty="0"/>
              <a:t> API to push test </a:t>
            </a:r>
            <a:r>
              <a:rPr lang="fr-FR" dirty="0" err="1"/>
              <a:t>results</a:t>
            </a:r>
            <a:r>
              <a:rPr lang="fr-FR" dirty="0"/>
              <a:t> to Dynatrace</a:t>
            </a:r>
          </a:p>
          <a:p>
            <a:r>
              <a:rPr lang="fr-FR" dirty="0" err="1"/>
              <a:t>Using</a:t>
            </a:r>
            <a:r>
              <a:rPr lang="fr-FR" dirty="0"/>
              <a:t> VNC to </a:t>
            </a:r>
            <a:r>
              <a:rPr lang="fr-FR" dirty="0" err="1"/>
              <a:t>remotely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 to desktop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SikuliX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99568E0-8F4A-4AE2-891C-0C542A1C0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D6F09F-D6CA-4BF5-958B-EA9FF7261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7FA8AF13-C2BF-4752-ACB3-158F92B1A2D4}"/>
              </a:ext>
            </a:extLst>
          </p:cNvPr>
          <p:cNvSpPr/>
          <p:nvPr/>
        </p:nvSpPr>
        <p:spPr>
          <a:xfrm>
            <a:off x="7621434" y="1166950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143D23-0ED0-4551-A4E2-48A910C267E2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pic>
        <p:nvPicPr>
          <p:cNvPr id="3" name="Picture 2" descr="TightVNC Home">
            <a:extLst>
              <a:ext uri="{FF2B5EF4-FFF2-40B4-BE49-F238E27FC236}">
                <a16:creationId xmlns:a16="http://schemas.microsoft.com/office/drawing/2014/main" id="{CFA7263D-3FED-4B94-B3F1-918602C3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TightVNC Home">
            <a:extLst>
              <a:ext uri="{FF2B5EF4-FFF2-40B4-BE49-F238E27FC236}">
                <a16:creationId xmlns:a16="http://schemas.microsoft.com/office/drawing/2014/main" id="{03116195-D7B6-45DC-9A5E-C99D20D1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TightVNC Home">
            <a:extLst>
              <a:ext uri="{FF2B5EF4-FFF2-40B4-BE49-F238E27FC236}">
                <a16:creationId xmlns:a16="http://schemas.microsoft.com/office/drawing/2014/main" id="{0BAE562A-DC19-43FB-B9CC-B91C1399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nssm.cc">
            <a:extLst>
              <a:ext uri="{FF2B5EF4-FFF2-40B4-BE49-F238E27FC236}">
                <a16:creationId xmlns:a16="http://schemas.microsoft.com/office/drawing/2014/main" id="{FD14BF32-BDD7-4B44-B7E6-FB37F618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07" y="1288549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nssm.cc">
            <a:extLst>
              <a:ext uri="{FF2B5EF4-FFF2-40B4-BE49-F238E27FC236}">
                <a16:creationId xmlns:a16="http://schemas.microsoft.com/office/drawing/2014/main" id="{14FFC8E9-BD27-4957-BE6C-B14ECA5A7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55" y="3373151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nssm.cc">
            <a:extLst>
              <a:ext uri="{FF2B5EF4-FFF2-40B4-BE49-F238E27FC236}">
                <a16:creationId xmlns:a16="http://schemas.microsoft.com/office/drawing/2014/main" id="{394F141C-867E-4536-A168-8A49B8DA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07" y="541379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1D26C-0A92-451C-871C-FB0DC261831F}"/>
              </a:ext>
            </a:extLst>
          </p:cNvPr>
          <p:cNvSpPr/>
          <p:nvPr/>
        </p:nvSpPr>
        <p:spPr>
          <a:xfrm>
            <a:off x="6264877" y="1783318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744777-0A8B-4ACE-BE46-7B144A9138FA}"/>
              </a:ext>
            </a:extLst>
          </p:cNvPr>
          <p:cNvSpPr txBox="1"/>
          <p:nvPr/>
        </p:nvSpPr>
        <p:spPr>
          <a:xfrm>
            <a:off x="4629997" y="5772780"/>
            <a:ext cx="318347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details</a:t>
            </a:r>
            <a:r>
              <a:rPr lang="fr-FR" dirty="0"/>
              <a:t> </a:t>
            </a:r>
            <a:r>
              <a:rPr lang="fr-FR" dirty="0" err="1"/>
              <a:t>retrieved</a:t>
            </a:r>
            <a:r>
              <a:rPr lang="fr-FR" dirty="0"/>
              <a:t> on </a:t>
            </a:r>
            <a:r>
              <a:rPr lang="fr-FR" dirty="0" err="1"/>
              <a:t>demand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Web UI</a:t>
            </a:r>
            <a:endParaRPr lang="en-US" dirty="0"/>
          </a:p>
        </p:txBody>
      </p:sp>
      <p:pic>
        <p:nvPicPr>
          <p:cNvPr id="51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2C0B822E-7909-4B85-9208-6B6E95F69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31425FD-C65A-466C-8D72-0DF938250857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6BF3D1-850D-45E0-AED1-007E79A089F3}"/>
              </a:ext>
            </a:extLst>
          </p:cNvPr>
          <p:cNvCxnSpPr>
            <a:cxnSpLocks/>
          </p:cNvCxnSpPr>
          <p:nvPr/>
        </p:nvCxnSpPr>
        <p:spPr>
          <a:xfrm flipH="1">
            <a:off x="10030830" y="2296779"/>
            <a:ext cx="7995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7619A14-7289-4062-928A-AD2EB566C415}"/>
              </a:ext>
            </a:extLst>
          </p:cNvPr>
          <p:cNvSpPr/>
          <p:nvPr/>
        </p:nvSpPr>
        <p:spPr>
          <a:xfrm>
            <a:off x="10131067" y="2076441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877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7EA8-55DE-4C18-977F-89B9E32D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9259" cy="1325563"/>
          </a:xfrm>
        </p:spPr>
        <p:txBody>
          <a:bodyPr/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1F47-603A-4C6F-8718-B1287763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9811" cy="1646624"/>
          </a:xfrm>
        </p:spPr>
        <p:txBody>
          <a:bodyPr/>
          <a:lstStyle/>
          <a:p>
            <a:r>
              <a:rPr lang="fr-FR" dirty="0">
                <a:hlinkClick r:id="rId2"/>
              </a:rPr>
              <a:t>Documentation</a:t>
            </a:r>
            <a:endParaRPr lang="fr-FR" dirty="0"/>
          </a:p>
          <a:p>
            <a:r>
              <a:rPr lang="fr-FR" dirty="0">
                <a:hlinkClick r:id="rId3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BA3D7A-FDB8-48C3-8DC3-5D69046C8C95}"/>
              </a:ext>
            </a:extLst>
          </p:cNvPr>
          <p:cNvSpPr txBox="1">
            <a:spLocks/>
          </p:cNvSpPr>
          <p:nvPr/>
        </p:nvSpPr>
        <p:spPr>
          <a:xfrm>
            <a:off x="838197" y="3050660"/>
            <a:ext cx="41498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TightVNC</a:t>
            </a:r>
            <a:r>
              <a:rPr lang="fr-FR" dirty="0"/>
              <a:t> Server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8F22B5-EB92-4CE9-9A0E-6DA548C6612C}"/>
              </a:ext>
            </a:extLst>
          </p:cNvPr>
          <p:cNvSpPr txBox="1">
            <a:spLocks/>
          </p:cNvSpPr>
          <p:nvPr/>
        </p:nvSpPr>
        <p:spPr>
          <a:xfrm>
            <a:off x="838197" y="4511160"/>
            <a:ext cx="5406374" cy="2238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4"/>
              </a:rPr>
              <a:t>Documentation</a:t>
            </a:r>
            <a:endParaRPr lang="fr-FR" dirty="0"/>
          </a:p>
          <a:p>
            <a:r>
              <a:rPr lang="fr-FR" dirty="0">
                <a:hlinkClick r:id="rId5"/>
              </a:rPr>
              <a:t>Downloads</a:t>
            </a:r>
            <a:endParaRPr lang="fr-FR" dirty="0"/>
          </a:p>
          <a:p>
            <a:r>
              <a:rPr lang="en-US" dirty="0">
                <a:highlight>
                  <a:srgbClr val="FFFF00"/>
                </a:highlight>
              </a:rPr>
              <a:t>Important : On Linux, use </a:t>
            </a:r>
            <a:r>
              <a:rPr lang="en-US" b="1" dirty="0">
                <a:highlight>
                  <a:srgbClr val="FFFF00"/>
                </a:highlight>
              </a:rPr>
              <a:t>24 bits depth </a:t>
            </a:r>
            <a:r>
              <a:rPr lang="en-US" dirty="0">
                <a:highlight>
                  <a:srgbClr val="FFFF00"/>
                </a:highlight>
              </a:rPr>
              <a:t>otherwise you will have class cast exceptions in your </a:t>
            </a:r>
            <a:r>
              <a:rPr lang="en-US" dirty="0" err="1">
                <a:highlight>
                  <a:srgbClr val="FFFF00"/>
                </a:highlight>
              </a:rPr>
              <a:t>SikuliX</a:t>
            </a:r>
            <a:r>
              <a:rPr lang="en-US" dirty="0">
                <a:highlight>
                  <a:srgbClr val="FFFF00"/>
                </a:highlight>
              </a:rPr>
              <a:t> script when dealing with images</a:t>
            </a:r>
          </a:p>
          <a:p>
            <a:endParaRPr lang="en-US" dirty="0"/>
          </a:p>
        </p:txBody>
      </p:sp>
      <p:pic>
        <p:nvPicPr>
          <p:cNvPr id="6" name="Picture 2" descr="Logo">
            <a:extLst>
              <a:ext uri="{FF2B5EF4-FFF2-40B4-BE49-F238E27FC236}">
                <a16:creationId xmlns:a16="http://schemas.microsoft.com/office/drawing/2014/main" id="{2F660A0B-6399-4930-8779-4DD61DCB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1" y="72310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ightVNC Home">
            <a:extLst>
              <a:ext uri="{FF2B5EF4-FFF2-40B4-BE49-F238E27FC236}">
                <a16:creationId xmlns:a16="http://schemas.microsoft.com/office/drawing/2014/main" id="{05AC6265-0E76-4945-BD8C-EC68DF55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03" y="3472249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0DB4BBE-A4F1-4328-9FD7-DFF51E93CC23}"/>
              </a:ext>
            </a:extLst>
          </p:cNvPr>
          <p:cNvSpPr txBox="1">
            <a:spLocks/>
          </p:cNvSpPr>
          <p:nvPr/>
        </p:nvSpPr>
        <p:spPr>
          <a:xfrm>
            <a:off x="6584089" y="365125"/>
            <a:ext cx="41498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TigerVNC</a:t>
            </a:r>
            <a:r>
              <a:rPr lang="fr-FR" dirty="0"/>
              <a:t> Client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09AD1F-D0C1-44AF-B0AB-44DE80069AC1}"/>
              </a:ext>
            </a:extLst>
          </p:cNvPr>
          <p:cNvSpPr txBox="1">
            <a:spLocks/>
          </p:cNvSpPr>
          <p:nvPr/>
        </p:nvSpPr>
        <p:spPr>
          <a:xfrm>
            <a:off x="6584089" y="1690688"/>
            <a:ext cx="4149811" cy="164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8"/>
              </a:rPr>
              <a:t>Documentation</a:t>
            </a:r>
            <a:endParaRPr lang="fr-FR" dirty="0"/>
          </a:p>
          <a:p>
            <a:r>
              <a:rPr lang="fr-FR" dirty="0">
                <a:hlinkClick r:id="rId9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296F75B-9096-4EA5-B2D3-66F2C75DD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324" y="79930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67C3F56-C3A3-40EB-89B4-4F21F1A45335}"/>
              </a:ext>
            </a:extLst>
          </p:cNvPr>
          <p:cNvSpPr txBox="1">
            <a:spLocks/>
          </p:cNvSpPr>
          <p:nvPr/>
        </p:nvSpPr>
        <p:spPr>
          <a:xfrm>
            <a:off x="6584086" y="3050660"/>
            <a:ext cx="51960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NSSM </a:t>
            </a:r>
            <a:r>
              <a:rPr lang="fr-FR" dirty="0" err="1"/>
              <a:t>install</a:t>
            </a:r>
            <a:r>
              <a:rPr lang="fr-FR" dirty="0"/>
              <a:t> Manager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7CEB1E-3919-47D8-9012-605AEB93F6CC}"/>
              </a:ext>
            </a:extLst>
          </p:cNvPr>
          <p:cNvSpPr txBox="1">
            <a:spLocks/>
          </p:cNvSpPr>
          <p:nvPr/>
        </p:nvSpPr>
        <p:spPr>
          <a:xfrm>
            <a:off x="6584086" y="4376223"/>
            <a:ext cx="4149811" cy="164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11"/>
              </a:rPr>
              <a:t>Documentation</a:t>
            </a:r>
            <a:endParaRPr lang="fr-FR" dirty="0"/>
          </a:p>
          <a:p>
            <a:r>
              <a:rPr lang="fr-FR" dirty="0">
                <a:hlinkClick r:id="rId12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nssm.cc">
            <a:extLst>
              <a:ext uri="{FF2B5EF4-FFF2-40B4-BE49-F238E27FC236}">
                <a16:creationId xmlns:a16="http://schemas.microsoft.com/office/drawing/2014/main" id="{0DF421F6-6650-4EDC-9A7D-F42DA3E2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323" y="3448049"/>
            <a:ext cx="509201" cy="50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3AA988-F98E-4581-A2F9-5675669D512E}"/>
              </a:ext>
            </a:extLst>
          </p:cNvPr>
          <p:cNvSpPr txBox="1"/>
          <p:nvPr/>
        </p:nvSpPr>
        <p:spPr>
          <a:xfrm>
            <a:off x="838197" y="1204159"/>
            <a:ext cx="345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Scripting and </a:t>
            </a:r>
            <a:r>
              <a:rPr lang="fr-FR" dirty="0" err="1"/>
              <a:t>replaying</a:t>
            </a:r>
            <a:r>
              <a:rPr lang="fr-FR" dirty="0"/>
              <a:t> GUI actions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CB478-C06B-44BE-ABEE-9425926361D3}"/>
              </a:ext>
            </a:extLst>
          </p:cNvPr>
          <p:cNvSpPr txBox="1"/>
          <p:nvPr/>
        </p:nvSpPr>
        <p:spPr>
          <a:xfrm>
            <a:off x="6584086" y="1186419"/>
            <a:ext cx="432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Connecting</a:t>
            </a:r>
            <a:r>
              <a:rPr lang="fr-FR" dirty="0"/>
              <a:t> to VNC server to capture images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F10E5D-18C7-411C-AD15-9A2A84E9A71E}"/>
              </a:ext>
            </a:extLst>
          </p:cNvPr>
          <p:cNvSpPr txBox="1"/>
          <p:nvPr/>
        </p:nvSpPr>
        <p:spPr>
          <a:xfrm>
            <a:off x="838197" y="3912924"/>
            <a:ext cx="454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Serving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connexions </a:t>
            </a:r>
            <a:r>
              <a:rPr lang="fr-FR" dirty="0" err="1"/>
              <a:t>from</a:t>
            </a:r>
            <a:r>
              <a:rPr lang="fr-FR" dirty="0"/>
              <a:t> Desktop Host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5358E9-0E51-454D-A6D9-8C01AAB9FC86}"/>
              </a:ext>
            </a:extLst>
          </p:cNvPr>
          <p:cNvSpPr txBox="1"/>
          <p:nvPr/>
        </p:nvSpPr>
        <p:spPr>
          <a:xfrm>
            <a:off x="6584086" y="3912924"/>
            <a:ext cx="411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Installing</a:t>
            </a:r>
            <a:r>
              <a:rPr lang="fr-FR" dirty="0"/>
              <a:t> the Bridge as a Windows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1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157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CC834F-25BA-4091-8F05-4BB1F0AF3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D9B9B-564B-4A61-B9BB-BAD3CCE32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D26CC2-7201-415F-9AB9-6F7D5A288BF2}"/>
              </a:ext>
            </a:extLst>
          </p:cNvPr>
          <p:cNvCxnSpPr>
            <a:cxnSpLocks/>
          </p:cNvCxnSpPr>
          <p:nvPr/>
        </p:nvCxnSpPr>
        <p:spPr>
          <a:xfrm>
            <a:off x="7497579" y="2284048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207BE-56A4-4CC1-9609-90D276F72C60}"/>
              </a:ext>
            </a:extLst>
          </p:cNvPr>
          <p:cNvSpPr/>
          <p:nvPr/>
        </p:nvSpPr>
        <p:spPr>
          <a:xfrm>
            <a:off x="7776901" y="2367686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975947-4114-4AF5-91F4-A8BCAB825CD5}"/>
              </a:ext>
            </a:extLst>
          </p:cNvPr>
          <p:cNvCxnSpPr>
            <a:cxnSpLocks/>
          </p:cNvCxnSpPr>
          <p:nvPr/>
        </p:nvCxnSpPr>
        <p:spPr>
          <a:xfrm flipH="1" flipV="1">
            <a:off x="3699748" y="1845414"/>
            <a:ext cx="2521988" cy="5564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B6195-8971-4D63-A383-E37353BF029A}"/>
              </a:ext>
            </a:extLst>
          </p:cNvPr>
          <p:cNvSpPr/>
          <p:nvPr/>
        </p:nvSpPr>
        <p:spPr>
          <a:xfrm>
            <a:off x="4534830" y="1684332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1116580"/>
            <a:ext cx="729079" cy="3158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E7F443-E029-4E9D-B9B7-6503E2E0F15F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2487674" y="1429916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2637771" y="669554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1572852" y="215726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Logo">
            <a:extLst>
              <a:ext uri="{FF2B5EF4-FFF2-40B4-BE49-F238E27FC236}">
                <a16:creationId xmlns:a16="http://schemas.microsoft.com/office/drawing/2014/main" id="{5E1201B0-7473-467C-A8BB-FEC36097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29677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EDEF78-4B6C-411D-93FF-18D1ECBA27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3197634"/>
            <a:ext cx="729079" cy="3158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005FA4-F7C4-4A0C-B956-EE7615ECAF3D}"/>
              </a:ext>
            </a:extLst>
          </p:cNvPr>
          <p:cNvSpPr txBox="1"/>
          <p:nvPr/>
        </p:nvSpPr>
        <p:spPr>
          <a:xfrm>
            <a:off x="2487674" y="3510970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A89E18-B0A1-4D07-9D05-198CFA8DFE9A}"/>
              </a:ext>
            </a:extLst>
          </p:cNvPr>
          <p:cNvSpPr txBox="1"/>
          <p:nvPr/>
        </p:nvSpPr>
        <p:spPr>
          <a:xfrm>
            <a:off x="2637771" y="2750608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900709-F27B-4B0D-8058-8BCDBEE53FB2}"/>
              </a:ext>
            </a:extLst>
          </p:cNvPr>
          <p:cNvSpPr/>
          <p:nvPr/>
        </p:nvSpPr>
        <p:spPr>
          <a:xfrm>
            <a:off x="1572852" y="2296780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Logo">
            <a:extLst>
              <a:ext uri="{FF2B5EF4-FFF2-40B4-BE49-F238E27FC236}">
                <a16:creationId xmlns:a16="http://schemas.microsoft.com/office/drawing/2014/main" id="{941461E2-902F-4A79-A00B-8EC6D886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43739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D974104-5C12-47EE-9733-A10E7A171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5274777"/>
            <a:ext cx="729079" cy="31589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532D77B-D984-4975-B405-A70357E427D8}"/>
              </a:ext>
            </a:extLst>
          </p:cNvPr>
          <p:cNvSpPr txBox="1"/>
          <p:nvPr/>
        </p:nvSpPr>
        <p:spPr>
          <a:xfrm>
            <a:off x="2487674" y="5588113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9DF427-27E7-4D7F-B4C1-8825FF1C9590}"/>
              </a:ext>
            </a:extLst>
          </p:cNvPr>
          <p:cNvSpPr txBox="1"/>
          <p:nvPr/>
        </p:nvSpPr>
        <p:spPr>
          <a:xfrm>
            <a:off x="2637771" y="4827751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A063A0-59BE-44F2-A9A8-48937C68E88E}"/>
              </a:ext>
            </a:extLst>
          </p:cNvPr>
          <p:cNvSpPr/>
          <p:nvPr/>
        </p:nvSpPr>
        <p:spPr>
          <a:xfrm>
            <a:off x="1572852" y="4373923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881449" y="127274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859625" y="314711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930491" y="510475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3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570A79B-0504-466A-8ECD-DB65BAE46B61}"/>
              </a:ext>
            </a:extLst>
          </p:cNvPr>
          <p:cNvCxnSpPr>
            <a:cxnSpLocks/>
          </p:cNvCxnSpPr>
          <p:nvPr/>
        </p:nvCxnSpPr>
        <p:spPr>
          <a:xfrm flipH="1">
            <a:off x="3633314" y="2588024"/>
            <a:ext cx="2600244" cy="10924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B05E2D-A2A7-4612-93B3-5A60716F9C46}"/>
              </a:ext>
            </a:extLst>
          </p:cNvPr>
          <p:cNvCxnSpPr>
            <a:cxnSpLocks/>
          </p:cNvCxnSpPr>
          <p:nvPr/>
        </p:nvCxnSpPr>
        <p:spPr>
          <a:xfrm flipH="1">
            <a:off x="3651240" y="2750608"/>
            <a:ext cx="2570496" cy="26459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155B5DC-79DB-4D07-BF03-BBBCD9B27055}"/>
              </a:ext>
            </a:extLst>
          </p:cNvPr>
          <p:cNvSpPr/>
          <p:nvPr/>
        </p:nvSpPr>
        <p:spPr>
          <a:xfrm>
            <a:off x="4243556" y="2764704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7240E14-CE7D-4114-8F69-72D9AC677D5D}"/>
              </a:ext>
            </a:extLst>
          </p:cNvPr>
          <p:cNvSpPr/>
          <p:nvPr/>
        </p:nvSpPr>
        <p:spPr>
          <a:xfrm>
            <a:off x="4958227" y="3919804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endParaRPr lang="de-DE" kern="0" dirty="0">
              <a:solidFill>
                <a:sysClr val="windowText" lastClr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4BD9E-E367-47B2-876C-81F9C319C5B3}"/>
              </a:ext>
            </a:extLst>
          </p:cNvPr>
          <p:cNvSpPr txBox="1"/>
          <p:nvPr/>
        </p:nvSpPr>
        <p:spPr>
          <a:xfrm>
            <a:off x="5772572" y="129416"/>
            <a:ext cx="4673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Architecture </a:t>
            </a:r>
            <a:r>
              <a:rPr lang="fr-FR" dirty="0" err="1"/>
              <a:t>proposal</a:t>
            </a:r>
            <a:r>
              <a:rPr lang="fr-FR" dirty="0"/>
              <a:t> - initial</a:t>
            </a:r>
          </a:p>
          <a:p>
            <a:r>
              <a:rPr lang="fr-FR" dirty="0" err="1"/>
              <a:t>Using</a:t>
            </a:r>
            <a:r>
              <a:rPr lang="fr-FR" dirty="0"/>
              <a:t> HTTP Monitors to drive the test </a:t>
            </a:r>
            <a:r>
              <a:rPr lang="fr-FR" dirty="0" err="1"/>
              <a:t>execution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93756A-4177-4A73-9882-4AE2CDA62339}"/>
              </a:ext>
            </a:extLst>
          </p:cNvPr>
          <p:cNvSpPr txBox="1"/>
          <p:nvPr/>
        </p:nvSpPr>
        <p:spPr>
          <a:xfrm>
            <a:off x="8830508" y="3429001"/>
            <a:ext cx="3256717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Cons 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timeout </a:t>
            </a:r>
            <a:r>
              <a:rPr lang="fr-FR" sz="1200" dirty="0" err="1"/>
              <a:t>problem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long running scripts/</a:t>
            </a:r>
            <a:r>
              <a:rPr lang="fr-FR" sz="1200" dirty="0" err="1"/>
              <a:t>steps</a:t>
            </a:r>
            <a:r>
              <a:rPr lang="fr-FR" sz="1200" dirty="0"/>
              <a:t> (more </a:t>
            </a:r>
            <a:r>
              <a:rPr lang="fr-FR" sz="1200" dirty="0" err="1"/>
              <a:t>than</a:t>
            </a:r>
            <a:r>
              <a:rPr lang="fr-FR" sz="1200" dirty="0"/>
              <a:t> 1 mn)</a:t>
            </a:r>
          </a:p>
          <a:p>
            <a:pPr marL="171450" indent="-171450">
              <a:buFontTx/>
              <a:buChar char="-"/>
            </a:pPr>
            <a:r>
              <a:rPr lang="fr-FR" sz="1200" dirty="0" err="1"/>
              <a:t>Each</a:t>
            </a:r>
            <a:r>
              <a:rPr lang="fr-FR" sz="1200" dirty="0"/>
              <a:t> </a:t>
            </a:r>
            <a:r>
              <a:rPr lang="fr-FR" sz="1200" dirty="0" err="1"/>
              <a:t>step</a:t>
            </a:r>
            <a:r>
              <a:rPr lang="fr-FR" sz="1200" dirty="0"/>
              <a:t> in </a:t>
            </a:r>
            <a:r>
              <a:rPr lang="fr-FR" sz="1200"/>
              <a:t>the scenario has </a:t>
            </a:r>
            <a:r>
              <a:rPr lang="fr-FR" sz="1200" dirty="0"/>
              <a:t>to </a:t>
            </a:r>
            <a:r>
              <a:rPr lang="fr-FR" sz="1200" dirty="0" err="1"/>
              <a:t>be</a:t>
            </a:r>
            <a:r>
              <a:rPr lang="fr-FR" sz="1200" dirty="0"/>
              <a:t> </a:t>
            </a:r>
            <a:r>
              <a:rPr lang="fr-FR" sz="1200" dirty="0" err="1"/>
              <a:t>configured</a:t>
            </a:r>
            <a:r>
              <a:rPr lang="fr-FR" sz="1200" dirty="0"/>
              <a:t> as </a:t>
            </a:r>
            <a:r>
              <a:rPr lang="fr-FR" sz="1200" dirty="0" err="1"/>
              <a:t>both</a:t>
            </a:r>
            <a:r>
              <a:rPr lang="fr-FR" sz="1200" dirty="0"/>
              <a:t> a HTTP monitor </a:t>
            </a:r>
            <a:r>
              <a:rPr lang="fr-FR" sz="1200" dirty="0" err="1"/>
              <a:t>step</a:t>
            </a:r>
            <a:r>
              <a:rPr lang="fr-FR" sz="1200" dirty="0"/>
              <a:t> and a </a:t>
            </a:r>
            <a:r>
              <a:rPr lang="fr-FR" sz="1200" dirty="0" err="1"/>
              <a:t>SikuliX</a:t>
            </a:r>
            <a:r>
              <a:rPr lang="fr-FR" sz="1200" dirty="0"/>
              <a:t> </a:t>
            </a:r>
            <a:r>
              <a:rPr lang="fr-FR" sz="1200" dirty="0" err="1"/>
              <a:t>function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Black screen as </a:t>
            </a:r>
            <a:r>
              <a:rPr lang="fr-FR" sz="1200" dirty="0" err="1"/>
              <a:t>soon</a:t>
            </a:r>
            <a:r>
              <a:rPr lang="fr-FR" sz="1200" dirty="0"/>
              <a:t> as the </a:t>
            </a:r>
            <a:r>
              <a:rPr lang="fr-FR" sz="1200" dirty="0" err="1"/>
              <a:t>remote</a:t>
            </a:r>
            <a:r>
              <a:rPr lang="fr-FR" sz="1200" dirty="0"/>
              <a:t> desktop connexion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closed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Stops </a:t>
            </a:r>
            <a:r>
              <a:rPr lang="fr-FR" sz="1200" dirty="0" err="1"/>
              <a:t>working</a:t>
            </a:r>
            <a:r>
              <a:rPr lang="fr-FR" sz="1200" dirty="0"/>
              <a:t> </a:t>
            </a:r>
            <a:r>
              <a:rPr lang="fr-FR" sz="1200" dirty="0" err="1"/>
              <a:t>when</a:t>
            </a:r>
            <a:r>
              <a:rPr lang="fr-FR" sz="1200" dirty="0"/>
              <a:t> the user session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closed</a:t>
            </a:r>
            <a:r>
              <a:rPr lang="fr-FR" sz="1200" dirty="0"/>
              <a:t> (the bridge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stopped</a:t>
            </a:r>
            <a:r>
              <a:rPr lang="fr-FR" sz="1200" dirty="0"/>
              <a:t>).</a:t>
            </a:r>
          </a:p>
          <a:p>
            <a:endParaRPr lang="fr-FR" sz="1200" dirty="0"/>
          </a:p>
          <a:p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137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5D6D-B4C2-43B6-9B3C-38EA2C43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Trigger test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Dynatrace 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DD1C-C845-4949-9D94-D62E0426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HTTP Monitor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1 </a:t>
            </a:r>
            <a:r>
              <a:rPr lang="fr-FR" dirty="0" err="1"/>
              <a:t>step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URL: 	</a:t>
            </a:r>
            <a:r>
              <a:rPr lang="fr-FR" sz="1800" dirty="0">
                <a:latin typeface="Lucida Console" panose="020B0609040504020204" pitchFamily="49" charset="0"/>
              </a:rPr>
              <a:t>https://&lt;dt_bridge_host&gt;:&lt;dt_bridge_port&gt;/testtool_launcher2</a:t>
            </a:r>
            <a:endParaRPr lang="fr-FR" sz="1600" dirty="0">
              <a:latin typeface="Lucida Console" panose="020B0609040504020204" pitchFamily="49" charset="0"/>
            </a:endParaRPr>
          </a:p>
          <a:p>
            <a:pPr lvl="1"/>
            <a:r>
              <a:rPr lang="fr-FR" dirty="0"/>
              <a:t>Method: POST</a:t>
            </a:r>
          </a:p>
          <a:p>
            <a:pPr lvl="1"/>
            <a:r>
              <a:rPr lang="fr-FR" dirty="0"/>
              <a:t>Post exécution script : 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// check response code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if (</a:t>
            </a:r>
            <a:r>
              <a:rPr lang="en-US" sz="1600" dirty="0" err="1">
                <a:latin typeface="Lucida Console" panose="020B0609040504020204" pitchFamily="49" charset="0"/>
              </a:rPr>
              <a:t>response.getStatusCode</a:t>
            </a:r>
            <a:r>
              <a:rPr lang="en-US" sz="1600" dirty="0">
                <a:latin typeface="Lucida Console" panose="020B0609040504020204" pitchFamily="49" charset="0"/>
              </a:rPr>
              <a:t>() != 200) {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// if not 200, then fail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api.fail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response.getResponseBody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Request body format : </a:t>
            </a:r>
            <a:r>
              <a:rPr lang="en-US" dirty="0"/>
              <a:t>x-www-form-</a:t>
            </a:r>
            <a:r>
              <a:rPr lang="en-US" dirty="0" err="1"/>
              <a:t>urlencoded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5D6D-B4C2-43B6-9B3C-38EA2C43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Trigger test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Dynatrace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DD1C-C845-4949-9D94-D62E0426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060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Mandatory parameters:</a:t>
            </a:r>
            <a:r>
              <a:rPr lang="en-US" dirty="0">
                <a:latin typeface="Lucida Console" panose="020B0609040504020204" pitchFamily="49" charset="0"/>
              </a:rPr>
              <a:t>	</a:t>
            </a:r>
          </a:p>
          <a:p>
            <a:pPr lvl="2"/>
            <a:r>
              <a:rPr lang="en-US" dirty="0"/>
              <a:t>script		: </a:t>
            </a:r>
            <a:r>
              <a:rPr lang="en-US" sz="1600" dirty="0">
                <a:latin typeface="Lucida Console" panose="020B0609040504020204" pitchFamily="49" charset="0"/>
              </a:rPr>
              <a:t>&lt;</a:t>
            </a:r>
            <a:r>
              <a:rPr lang="en-US" sz="1600" dirty="0" err="1">
                <a:latin typeface="Lucida Console" panose="020B0609040504020204" pitchFamily="49" charset="0"/>
              </a:rPr>
              <a:t>yourscript</a:t>
            </a:r>
            <a:r>
              <a:rPr lang="en-US" sz="1600" dirty="0">
                <a:latin typeface="Lucida Console" panose="020B0609040504020204" pitchFamily="49" charset="0"/>
              </a:rPr>
              <a:t>&gt;.</a:t>
            </a:r>
            <a:r>
              <a:rPr lang="en-US" sz="1600" dirty="0" err="1">
                <a:latin typeface="Lucida Console" panose="020B0609040504020204" pitchFamily="49" charset="0"/>
              </a:rPr>
              <a:t>sikuli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dirty="0"/>
              <a:t>or </a:t>
            </a:r>
            <a:r>
              <a:rPr lang="en-US" sz="1600" dirty="0">
                <a:latin typeface="Lucida Console" panose="020B0609040504020204" pitchFamily="49" charset="0"/>
              </a:rPr>
              <a:t>&lt;</a:t>
            </a:r>
            <a:r>
              <a:rPr lang="en-US" sz="1600" dirty="0" err="1">
                <a:latin typeface="Lucida Console" panose="020B0609040504020204" pitchFamily="49" charset="0"/>
              </a:rPr>
              <a:t>yourscript</a:t>
            </a:r>
            <a:r>
              <a:rPr lang="en-US" sz="1600" dirty="0">
                <a:latin typeface="Lucida Console" panose="020B0609040504020204" pitchFamily="49" charset="0"/>
              </a:rPr>
              <a:t>&gt;_Sikuli.jar</a:t>
            </a:r>
          </a:p>
          <a:p>
            <a:pPr lvl="2"/>
            <a:r>
              <a:rPr lang="en-US" dirty="0" err="1"/>
              <a:t>api_token</a:t>
            </a:r>
            <a:r>
              <a:rPr lang="en-US" dirty="0"/>
              <a:t>	: API v1 token with “Create and read Synthetic monitors and nodes” right</a:t>
            </a:r>
          </a:p>
          <a:p>
            <a:pPr lvl="2"/>
            <a:r>
              <a:rPr lang="en-US" dirty="0" err="1"/>
              <a:t>api_url</a:t>
            </a:r>
            <a:r>
              <a:rPr lang="en-US" dirty="0"/>
              <a:t>	: </a:t>
            </a:r>
            <a:r>
              <a:rPr lang="en-US" sz="1600" dirty="0">
                <a:latin typeface="Lucida Console" panose="020B0609040504020204" pitchFamily="49" charset="0"/>
              </a:rPr>
              <a:t>https://&lt;tenant_id&gt;.live.dynatrace.com</a:t>
            </a:r>
          </a:p>
          <a:p>
            <a:pPr lvl="1"/>
            <a:r>
              <a:rPr lang="en-US" dirty="0"/>
              <a:t>Optional parameters:</a:t>
            </a:r>
          </a:p>
          <a:p>
            <a:pPr lvl="2"/>
            <a:r>
              <a:rPr lang="en-US" dirty="0"/>
              <a:t>&lt;any_name_1&gt;	: add parameters as required by your scripts</a:t>
            </a:r>
          </a:p>
          <a:p>
            <a:pPr lvl="2"/>
            <a:r>
              <a:rPr lang="en-US" dirty="0"/>
              <a:t>…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any_name_N</a:t>
            </a:r>
            <a:r>
              <a:rPr lang="en-US" dirty="0"/>
              <a:t>&gt;: add parameters as required by your scripts</a:t>
            </a:r>
          </a:p>
          <a:p>
            <a:pPr lvl="1"/>
            <a:r>
              <a:rPr lang="en-US" dirty="0"/>
              <a:t>Follow redirects</a:t>
            </a:r>
          </a:p>
          <a:p>
            <a:pPr lvl="1"/>
            <a:r>
              <a:rPr lang="en-US" dirty="0"/>
              <a:t>Accept any SSL certificate</a:t>
            </a:r>
          </a:p>
          <a:p>
            <a:r>
              <a:rPr lang="en-US" dirty="0"/>
              <a:t>Set frequency and locations as required </a:t>
            </a:r>
          </a:p>
          <a:p>
            <a:pPr marL="457200" lvl="1" indent="0">
              <a:buNone/>
            </a:pPr>
            <a:r>
              <a:rPr lang="en-US" dirty="0"/>
              <a:t>(Synthetic </a:t>
            </a:r>
            <a:r>
              <a:rPr lang="en-US" dirty="0" err="1"/>
              <a:t>ActiveGate</a:t>
            </a:r>
            <a:r>
              <a:rPr lang="en-US" dirty="0"/>
              <a:t> that are part of chosen locations must have access to the bridge 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4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81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 the Dynatrace Bridge features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load(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"dtbridge_sikuli.jar"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dtbridge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180992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130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subdivide you script with 1 function per step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my_first_step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click(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“some_image.png"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(find(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"expected_result.png"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005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1689</Words>
  <Application>Microsoft Office PowerPoint</Application>
  <PresentationFormat>Widescreen</PresentationFormat>
  <Paragraphs>276</Paragraphs>
  <Slides>16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Lucida Console</vt:lpstr>
      <vt:lpstr>Office Theme</vt:lpstr>
      <vt:lpstr>PowerPoint Presentation</vt:lpstr>
      <vt:lpstr>PowerPoint Presentation</vt:lpstr>
      <vt:lpstr>PowerPoint Presentation</vt:lpstr>
      <vt:lpstr>SikuliX</vt:lpstr>
      <vt:lpstr>PowerPoint Presentation</vt:lpstr>
      <vt:lpstr>Trigger test execution from Dynatrace (1/2)</vt:lpstr>
      <vt:lpstr>Trigger test execution from Dynatrace (2/2)</vt:lpstr>
      <vt:lpstr>Rules to follow for writing SikuliX scripts</vt:lpstr>
      <vt:lpstr>Rules to follow for writing SikuliX scripts</vt:lpstr>
      <vt:lpstr>Rules to follow for writing SikuliX scripts</vt:lpstr>
      <vt:lpstr>Rules to follow for writing SikuliX scripts</vt:lpstr>
      <vt:lpstr>Rules to follow for writing SikuliX scripts (optional)</vt:lpstr>
      <vt:lpstr>Using VNC to capture and replay scripts</vt:lpstr>
      <vt:lpstr>Using VNC to capture and replay scripts</vt:lpstr>
      <vt:lpstr>Using VNC to capture and replay scripts</vt:lpstr>
      <vt:lpstr>Using VNC to capture and replay scripts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Izac, Laurent</dc:creator>
  <cp:lastModifiedBy>Izac, Laurent</cp:lastModifiedBy>
  <cp:revision>53</cp:revision>
  <dcterms:created xsi:type="dcterms:W3CDTF">2021-10-04T07:09:26Z</dcterms:created>
  <dcterms:modified xsi:type="dcterms:W3CDTF">2021-12-31T09:36:58Z</dcterms:modified>
</cp:coreProperties>
</file>