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3" r:id="rId3"/>
    <p:sldId id="274" r:id="rId4"/>
    <p:sldId id="277" r:id="rId5"/>
    <p:sldId id="258" r:id="rId6"/>
    <p:sldId id="256" r:id="rId7"/>
    <p:sldId id="275" r:id="rId8"/>
    <p:sldId id="276" r:id="rId9"/>
    <p:sldId id="260" r:id="rId10"/>
    <p:sldId id="262" r:id="rId11"/>
    <p:sldId id="261" r:id="rId12"/>
    <p:sldId id="263" r:id="rId13"/>
    <p:sldId id="265" r:id="rId14"/>
    <p:sldId id="266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8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gervnc.org/" TargetMode="External"/><Relationship Id="rId13" Type="http://schemas.openxmlformats.org/officeDocument/2006/relationships/image" Target="../media/image8.jpeg"/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nssm.cc/download" TargetMode="External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hyperlink" Target="https://nssm.cc/" TargetMode="External"/><Relationship Id="rId5" Type="http://schemas.openxmlformats.org/officeDocument/2006/relationships/hyperlink" Target="https://www.tightvnc.com/download.php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ghtvnc.com/" TargetMode="External"/><Relationship Id="rId9" Type="http://schemas.openxmlformats.org/officeDocument/2006/relationships/hyperlink" Target="https://sourceforge.net/projects/tigervnc/files/stable/1.12.0/tigervnc-1.12.0.exe/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7751492" y="96835"/>
            <a:ext cx="46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7497580" y="3513701"/>
            <a:ext cx="458630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asynchronously</a:t>
            </a:r>
            <a:r>
              <a:rPr lang="fr-FR" sz="1200" dirty="0"/>
              <a:t>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</a:t>
            </a:r>
            <a:r>
              <a:rPr lang="fr-FR" sz="1200" dirty="0" err="1"/>
              <a:t>started</a:t>
            </a:r>
            <a:r>
              <a:rPr lang="fr-FR" sz="1200" dirty="0"/>
              <a:t> as a Windows service (</a:t>
            </a:r>
            <a:r>
              <a:rPr lang="fr-FR" sz="1200" dirty="0" err="1"/>
              <a:t>with</a:t>
            </a:r>
            <a:r>
              <a:rPr lang="fr-FR" sz="1200" dirty="0"/>
              <a:t> </a:t>
            </a:r>
            <a:r>
              <a:rPr lang="fr-FR" sz="1200" dirty="0" err="1"/>
              <a:t>nssm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Bridge can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deployed</a:t>
            </a:r>
            <a:r>
              <a:rPr lang="fr-FR" sz="1200" dirty="0"/>
              <a:t> on Windows or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</a:t>
            </a:r>
            <a:r>
              <a:rPr lang="fr-FR" sz="1200" dirty="0" err="1"/>
              <a:t>execution</a:t>
            </a:r>
            <a:r>
              <a:rPr lang="fr-FR" sz="1200" dirty="0"/>
              <a:t>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 </a:t>
            </a:r>
            <a:r>
              <a:rPr lang="fr-FR" sz="1200" dirty="0" err="1"/>
              <a:t>through</a:t>
            </a:r>
            <a:r>
              <a:rPr lang="fr-FR" sz="1200" dirty="0"/>
              <a:t> VNC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VNC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password</a:t>
            </a:r>
            <a:r>
              <a:rPr lang="fr-FR" sz="1200" dirty="0"/>
              <a:t> </a:t>
            </a:r>
            <a:r>
              <a:rPr lang="fr-FR" sz="1200" dirty="0" err="1"/>
              <a:t>protected</a:t>
            </a:r>
            <a:r>
              <a:rPr lang="fr-FR" sz="1200" dirty="0"/>
              <a:t> (on top on </a:t>
            </a:r>
            <a:r>
              <a:rPr lang="fr-FR" sz="1200" dirty="0" err="1"/>
              <a:t>regular</a:t>
            </a:r>
            <a:r>
              <a:rPr lang="fr-FR" sz="1200" dirty="0"/>
              <a:t> System </a:t>
            </a:r>
            <a:r>
              <a:rPr lang="fr-FR" sz="1200" dirty="0" err="1"/>
              <a:t>authentication</a:t>
            </a:r>
            <a:r>
              <a:rPr lang="fr-FR" sz="120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204640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ActiveGate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130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subdivide you script with 1 function per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0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39488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DT timer decorator to each step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"some_image.png"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(find(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"expected_result.png"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241589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start your script from a main function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my_first_step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my_second_step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 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my_last_step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8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br>
              <a:rPr lang="fr-FR" dirty="0"/>
            </a:br>
            <a:r>
              <a:rPr lang="fr-FR" sz="3600" b="1" dirty="0"/>
              <a:t>(</a:t>
            </a:r>
            <a:r>
              <a:rPr lang="fr-FR" sz="3600" b="1" dirty="0" err="1"/>
              <a:t>optional</a:t>
            </a:r>
            <a:r>
              <a:rPr lang="fr-FR" sz="3600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486032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build a list of passed parameters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dt_get_args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that you can use as arguments for your steps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my_param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my_third_step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89"/>
            <a:ext cx="10515600" cy="397941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IMPORTANT: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ake sure you capture screenshots with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TigerVNC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(https://tigervnc.org),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  to get the best image matching probability, as this is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 the exact same VNC client embedded into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SikuliX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Make sure you use </a:t>
            </a:r>
            <a:r>
              <a:rPr lang="en-US" sz="2400" b="1" dirty="0">
                <a:solidFill>
                  <a:srgbClr val="6A9955"/>
                </a:solidFill>
                <a:latin typeface="Consolas" panose="020B0609020204030204" pitchFamily="49" charset="0"/>
              </a:rPr>
              <a:t>24 bits depth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when starting your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VNC server on Linux or you may get Class cast errors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  in your scripts when dealing with images.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58339" cy="3467084"/>
          </a:xfrm>
        </p:spPr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539" y="101090"/>
            <a:ext cx="8202029" cy="652946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overall anatomy of a script using VNC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"&lt;host&gt;"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&lt;port</a:t>
            </a:r>
            <a:r>
              <a:rPr lang="en-US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2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make it the default screen 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use(</a:t>
            </a:r>
            <a:r>
              <a:rPr lang="en-US" sz="2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     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scenario steps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my_nth_step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"some value"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close_session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en-US" sz="2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dt_vnc_dis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revert to the default local screen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use() 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2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526116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a user session from the VNC connection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we can see the CTRL ALT DEL Welcome screen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"press_ctrl_alt_del_to_unlock.png"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    # send the magic 3 fingers salute to open session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# if we are presented with the password entry field</a:t>
            </a: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(exists(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"password_field.png"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“&lt;the password&gt;"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type(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Key.ENTER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245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VNC to capture and replay scripts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005"/>
            <a:ext cx="10515600" cy="362535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close the user session before finishing our script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@dt_get_timings</a:t>
            </a:r>
            <a:endParaRPr lang="en-US" sz="2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close_session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lock the session (yes, the same 3 fingers salute)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dt_vnc_send_ctrl_alt_del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wait for the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signout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option to appear, then click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click(wait(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"Signout.png"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 flipV="1">
            <a:off x="6451048" y="1249591"/>
            <a:ext cx="911460" cy="3728520"/>
          </a:xfrm>
          <a:prstGeom prst="bentConnector4">
            <a:avLst>
              <a:gd name="adj1" fmla="val -25081"/>
              <a:gd name="adj2" fmla="val 7154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7923461" y="2421083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4332339" y="206725"/>
            <a:ext cx="318347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Results</a:t>
            </a:r>
            <a:r>
              <a:rPr lang="fr-FR" dirty="0"/>
              <a:t> sent back </a:t>
            </a:r>
            <a:r>
              <a:rPr lang="fr-FR" dirty="0" err="1"/>
              <a:t>asynchronously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9C87949-F458-4755-915B-89FC95E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BD1593-BFB3-4693-9FB5-49AA1DB8A882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F56998F-76C5-40DF-9FDA-3974DA6943BF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F845301-A8F4-444B-BB78-9BEACFAF75E9}"/>
              </a:ext>
            </a:extLst>
          </p:cNvPr>
          <p:cNvSpPr/>
          <p:nvPr/>
        </p:nvSpPr>
        <p:spPr>
          <a:xfrm>
            <a:off x="10112687" y="2055804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95B5C-F48F-4F2C-AE65-078EFBE0D97E}"/>
              </a:ext>
            </a:extLst>
          </p:cNvPr>
          <p:cNvSpPr txBox="1"/>
          <p:nvPr/>
        </p:nvSpPr>
        <p:spPr>
          <a:xfrm>
            <a:off x="8459350" y="4526050"/>
            <a:ext cx="3276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ighlight>
                  <a:srgbClr val="FFFF00"/>
                </a:highlight>
              </a:rPr>
              <a:t>Note: </a:t>
            </a:r>
            <a:r>
              <a:rPr lang="fr-FR" sz="1400" dirty="0" err="1">
                <a:highlight>
                  <a:srgbClr val="FFFF00"/>
                </a:highlight>
              </a:rPr>
              <a:t>results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could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also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be</a:t>
            </a:r>
            <a:r>
              <a:rPr lang="fr-FR" sz="1400" dirty="0">
                <a:highlight>
                  <a:srgbClr val="FFFF00"/>
                </a:highlight>
              </a:rPr>
              <a:t> sent to an </a:t>
            </a:r>
            <a:r>
              <a:rPr lang="fr-FR" sz="1400" dirty="0" err="1">
                <a:highlight>
                  <a:srgbClr val="FFFF00"/>
                </a:highlight>
              </a:rPr>
              <a:t>Environment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endpoint</a:t>
            </a:r>
            <a:r>
              <a:rPr lang="fr-FR" sz="1400" dirty="0">
                <a:highlight>
                  <a:srgbClr val="FFFF00"/>
                </a:highlight>
              </a:rPr>
              <a:t> (but not a </a:t>
            </a:r>
            <a:r>
              <a:rPr lang="fr-FR" sz="1400" dirty="0" err="1">
                <a:highlight>
                  <a:srgbClr val="FFFF00"/>
                </a:highlight>
              </a:rPr>
              <a:t>Synthetic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 err="1">
                <a:highlight>
                  <a:srgbClr val="FFFF00"/>
                </a:highlight>
              </a:rPr>
              <a:t>ActiveGate</a:t>
            </a:r>
            <a:r>
              <a:rPr lang="fr-FR" sz="1400" dirty="0">
                <a:highlight>
                  <a:srgbClr val="FFFF00"/>
                </a:highlight>
              </a:rPr>
              <a:t>) </a:t>
            </a:r>
            <a:r>
              <a:rPr lang="fr-FR" sz="1400" dirty="0" err="1">
                <a:highlight>
                  <a:srgbClr val="FFFF00"/>
                </a:highlight>
              </a:rPr>
              <a:t>with</a:t>
            </a:r>
            <a:r>
              <a:rPr lang="fr-FR" sz="1400" dirty="0">
                <a:highlight>
                  <a:srgbClr val="FFFF00"/>
                </a:highlight>
              </a:rPr>
              <a:t> a URL like : « https://&lt;my_AG&gt;:9999/e/&lt;tenant_id&gt;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53" name="Picture 2" descr="Logo">
            <a:extLst>
              <a:ext uri="{FF2B5EF4-FFF2-40B4-BE49-F238E27FC236}">
                <a16:creationId xmlns:a16="http://schemas.microsoft.com/office/drawing/2014/main" id="{B39CDE94-E558-4E25-A723-CABA8CC0C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E08DB4D-7B2B-45B2-BA6D-FD08157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9EA6B1C-96D8-4CCC-900A-D403901A29CE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6B6155-DD7A-4BFE-85CA-587C01B2F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96B4E55-9722-42D1-A6D6-4917829B07E2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CC2E19-9A91-49C6-BE5D-12FF8901FF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C738AB-A52C-4ACE-AD59-E7A2298E8381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D1C41C-A7B2-4C91-8213-08554DEE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B0F7A4A-D7B4-4D8B-BF90-68C6D6294F15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DD71DCD8-0763-4B69-A1E7-388E4DB29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0DEE90-2A23-4828-A39E-AD65FA236EE9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3EF5B-ADB2-4EB9-9A3D-6D3AA117804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CF3737-84E4-4F02-A360-54F8B81D23A4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8DA68F-7DB9-46D8-BC79-54850F5967B3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85911-957D-4283-ACE0-79B34A316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68C5E86-B431-4B32-A42A-E16FAE8E6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4BAAB35B-D619-40F9-B377-12FC66C57ED6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17D08DC4-7D1A-4843-915A-1DE83B8D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E1E9A93A-F8A3-49F3-9F64-1A4C8D9E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TightVNC Home">
            <a:extLst>
              <a:ext uri="{FF2B5EF4-FFF2-40B4-BE49-F238E27FC236}">
                <a16:creationId xmlns:a16="http://schemas.microsoft.com/office/drawing/2014/main" id="{97BF77A2-68F7-42D3-98F1-50C9F855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nssm.cc">
            <a:extLst>
              <a:ext uri="{FF2B5EF4-FFF2-40B4-BE49-F238E27FC236}">
                <a16:creationId xmlns:a16="http://schemas.microsoft.com/office/drawing/2014/main" id="{62D125F7-DFA0-48E3-8782-26E5B6D4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84575377-BE3D-4085-9B4B-D13BFE7B16AD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2009111-8618-4AE3-A144-9E432AC18BBF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0B722A-EB48-45E8-B07A-CF41262ED5C9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62FD99-5BCC-4C65-BE6C-4BE0240475A9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688861" y="3569578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  <a:stCxn id="79" idx="2"/>
            <a:endCxn id="53" idx="1"/>
          </p:cNvCxnSpPr>
          <p:nvPr/>
        </p:nvCxnSpPr>
        <p:spPr>
          <a:xfrm rot="5400000" flipH="1" flipV="1">
            <a:off x="7526177" y="126542"/>
            <a:ext cx="959379" cy="5926699"/>
          </a:xfrm>
          <a:prstGeom prst="bentConnector4">
            <a:avLst>
              <a:gd name="adj1" fmla="val -23828"/>
              <a:gd name="adj2" fmla="val 942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744777-0A8B-4ACE-BE46-7B144A9138FA}"/>
              </a:ext>
            </a:extLst>
          </p:cNvPr>
          <p:cNvSpPr txBox="1"/>
          <p:nvPr/>
        </p:nvSpPr>
        <p:spPr>
          <a:xfrm>
            <a:off x="3222631" y="210292"/>
            <a:ext cx="83130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retrieved</a:t>
            </a:r>
            <a:r>
              <a:rPr lang="fr-FR" dirty="0"/>
              <a:t> on </a:t>
            </a:r>
            <a:r>
              <a:rPr lang="fr-FR" dirty="0" err="1"/>
              <a:t>demand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Web UI</a:t>
            </a:r>
          </a:p>
          <a:p>
            <a:pPr algn="ctr"/>
            <a:r>
              <a:rPr lang="fr-FR" dirty="0"/>
              <a:t>Note: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to </a:t>
            </a:r>
            <a:r>
              <a:rPr lang="fr-FR" dirty="0" err="1"/>
              <a:t>upload</a:t>
            </a:r>
            <a:r>
              <a:rPr lang="fr-FR" dirty="0"/>
              <a:t> </a:t>
            </a: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 to the bridge for </a:t>
            </a:r>
            <a:r>
              <a:rPr lang="fr-FR" dirty="0" err="1"/>
              <a:t>execution</a:t>
            </a:r>
            <a:r>
              <a:rPr lang="fr-FR" dirty="0"/>
              <a:t>…</a:t>
            </a:r>
            <a:endParaRPr lang="en-US" dirty="0"/>
          </a:p>
        </p:txBody>
      </p:sp>
      <p:pic>
        <p:nvPicPr>
          <p:cNvPr id="51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2C0B822E-7909-4B85-9208-6B6E95F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31425FD-C65A-466C-8D72-0DF938250857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BF3D1-850D-45E0-AED1-007E79A089F3}"/>
              </a:ext>
            </a:extLst>
          </p:cNvPr>
          <p:cNvCxnSpPr>
            <a:cxnSpLocks/>
          </p:cNvCxnSpPr>
          <p:nvPr/>
        </p:nvCxnSpPr>
        <p:spPr>
          <a:xfrm flipH="1">
            <a:off x="9904961" y="2296779"/>
            <a:ext cx="9253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19A14-7289-4062-928A-AD2EB566C415}"/>
              </a:ext>
            </a:extLst>
          </p:cNvPr>
          <p:cNvSpPr/>
          <p:nvPr/>
        </p:nvSpPr>
        <p:spPr>
          <a:xfrm>
            <a:off x="10131067" y="207644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6" name="Picture 2" descr="Logo">
            <a:extLst>
              <a:ext uri="{FF2B5EF4-FFF2-40B4-BE49-F238E27FC236}">
                <a16:creationId xmlns:a16="http://schemas.microsoft.com/office/drawing/2014/main" id="{2A71F02B-F707-4D27-B71D-246AA8E7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EBEFE973-9180-408D-91CE-F3C6519C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1E519E1-E995-4B42-9402-1E58F5D6CB15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47D3148C-E3B6-4B6F-AE49-EC866D910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CFE5305-1F26-4D44-96F0-8BF63FB4B4FD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5653A1-B1A7-499B-BF68-0852B551AC4F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218821-2934-4A55-90DA-832AFBA7D53E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6121657D-582D-44AA-9912-D5A22C00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17C5455-05E1-4715-81E2-A440AB9A115F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82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740C471F-3840-42AD-AB57-D1724660B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8DDFFA4-9D6D-4167-89E0-48F578758E2F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268E30-79D6-4F35-A7BB-50F474AE0A88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F3623C-D53C-4FD4-A938-4A838D77AFFA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FE2C5F-7A62-4FD5-8760-634013AF34C1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715ABAF-97D8-4D3A-933F-1E671FECD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18B76E4-9498-4B1B-BD29-7932B29C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1B92F92-E67F-4FFA-B597-94B669C7D471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pic>
        <p:nvPicPr>
          <p:cNvPr id="92" name="Picture 91" descr="TightVNC Home">
            <a:extLst>
              <a:ext uri="{FF2B5EF4-FFF2-40B4-BE49-F238E27FC236}">
                <a16:creationId xmlns:a16="http://schemas.microsoft.com/office/drawing/2014/main" id="{496F7D79-D61A-496C-9CDB-00F38E71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 descr="TightVNC Home">
            <a:extLst>
              <a:ext uri="{FF2B5EF4-FFF2-40B4-BE49-F238E27FC236}">
                <a16:creationId xmlns:a16="http://schemas.microsoft.com/office/drawing/2014/main" id="{92500291-E501-4141-8945-664C4B07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 descr="TightVNC Home">
            <a:extLst>
              <a:ext uri="{FF2B5EF4-FFF2-40B4-BE49-F238E27FC236}">
                <a16:creationId xmlns:a16="http://schemas.microsoft.com/office/drawing/2014/main" id="{69ADFE4C-02A6-49A1-A535-07C58D3E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nssm.cc">
            <a:extLst>
              <a:ext uri="{FF2B5EF4-FFF2-40B4-BE49-F238E27FC236}">
                <a16:creationId xmlns:a16="http://schemas.microsoft.com/office/drawing/2014/main" id="{9420E0F3-B03D-411F-8014-C3382076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AF3517E-8264-44C8-9D13-F989EAC66BD1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D10394B-AAD1-40F1-A290-30642FDCA55D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0F37FD-106C-4318-B673-AB03EFDAE16D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6434750-337D-44DD-869F-DDBA918C34B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80" y="17833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979" y="2684171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4523786" y="2997507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4673883" y="2237145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4523786" y="1783317"/>
            <a:ext cx="1037463" cy="17862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589001" y="12727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567177" y="314711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638043" y="510475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VM 3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69118" y="2063710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rot="10800000">
            <a:off x="5561249" y="3095602"/>
            <a:ext cx="70362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5533646" y="2953257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nssm.cc">
            <a:extLst>
              <a:ext uri="{FF2B5EF4-FFF2-40B4-BE49-F238E27FC236}">
                <a16:creationId xmlns:a16="http://schemas.microsoft.com/office/drawing/2014/main" id="{FD14BF32-BDD7-4B44-B7E6-FB37F618B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519" y="2856140"/>
            <a:ext cx="199995" cy="19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F71D26C-0A92-451C-871C-FB0DC261831F}"/>
              </a:ext>
            </a:extLst>
          </p:cNvPr>
          <p:cNvSpPr/>
          <p:nvPr/>
        </p:nvSpPr>
        <p:spPr>
          <a:xfrm>
            <a:off x="6264877" y="1783317"/>
            <a:ext cx="1102247" cy="17862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7C79C7-E5F1-44BD-B07C-BA807644768C}"/>
              </a:ext>
            </a:extLst>
          </p:cNvPr>
          <p:cNvSpPr/>
          <p:nvPr/>
        </p:nvSpPr>
        <p:spPr>
          <a:xfrm>
            <a:off x="8802714" y="1670167"/>
            <a:ext cx="1102247" cy="16616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F4842-FBE5-4879-BAEB-C24A45A1093A}"/>
              </a:ext>
            </a:extLst>
          </p:cNvPr>
          <p:cNvSpPr txBox="1"/>
          <p:nvPr/>
        </p:nvSpPr>
        <p:spPr>
          <a:xfrm>
            <a:off x="4365305" y="175808"/>
            <a:ext cx="35190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deployment</a:t>
            </a:r>
            <a:r>
              <a:rPr lang="fr-FR" dirty="0"/>
              <a:t> architecture</a:t>
            </a:r>
            <a:endParaRPr lang="en-US" dirty="0"/>
          </a:p>
        </p:txBody>
      </p:sp>
      <p:pic>
        <p:nvPicPr>
          <p:cNvPr id="7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AB54183-E3DC-41AE-B116-3C16C5B0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865" y="1818451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E1C12AEB-5014-48E2-9B99-6D4010877354}"/>
              </a:ext>
            </a:extLst>
          </p:cNvPr>
          <p:cNvSpPr txBox="1"/>
          <p:nvPr/>
        </p:nvSpPr>
        <p:spPr>
          <a:xfrm>
            <a:off x="10969217" y="2379369"/>
            <a:ext cx="83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Dynatrace Web UI</a:t>
            </a:r>
            <a:endParaRPr kumimoji="0" lang="de-AT" sz="1200" b="0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A0CDDC3-25F3-4A04-9127-5F3E9ACA6503}"/>
              </a:ext>
            </a:extLst>
          </p:cNvPr>
          <p:cNvCxnSpPr>
            <a:cxnSpLocks/>
          </p:cNvCxnSpPr>
          <p:nvPr/>
        </p:nvCxnSpPr>
        <p:spPr>
          <a:xfrm flipH="1">
            <a:off x="10030830" y="2296779"/>
            <a:ext cx="79952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C3F5630-D8D3-425A-8761-77B085453D65}"/>
              </a:ext>
            </a:extLst>
          </p:cNvPr>
          <p:cNvSpPr/>
          <p:nvPr/>
        </p:nvSpPr>
        <p:spPr>
          <a:xfrm>
            <a:off x="10106864" y="2063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1A70F5-EAE1-4559-B21E-1BC6CAE76B06}"/>
              </a:ext>
            </a:extLst>
          </p:cNvPr>
          <p:cNvSpPr/>
          <p:nvPr/>
        </p:nvSpPr>
        <p:spPr>
          <a:xfrm>
            <a:off x="1358711" y="215725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601F50-8DD3-4C5D-9C9B-6D8F8BC4FF25}"/>
              </a:ext>
            </a:extLst>
          </p:cNvPr>
          <p:cNvSpPr/>
          <p:nvPr/>
        </p:nvSpPr>
        <p:spPr>
          <a:xfrm>
            <a:off x="1358711" y="2296779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D3C921-BE16-4961-95DC-5CAAC58B261D}"/>
              </a:ext>
            </a:extLst>
          </p:cNvPr>
          <p:cNvSpPr/>
          <p:nvPr/>
        </p:nvSpPr>
        <p:spPr>
          <a:xfrm>
            <a:off x="1358711" y="4373922"/>
            <a:ext cx="1037463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62">
            <a:extLst>
              <a:ext uri="{FF2B5EF4-FFF2-40B4-BE49-F238E27FC236}">
                <a16:creationId xmlns:a16="http://schemas.microsoft.com/office/drawing/2014/main" id="{C8D4A2C9-86AC-4D7F-B827-64C25A9F72C5}"/>
              </a:ext>
            </a:extLst>
          </p:cNvPr>
          <p:cNvCxnSpPr>
            <a:cxnSpLocks/>
          </p:cNvCxnSpPr>
          <p:nvPr/>
        </p:nvCxnSpPr>
        <p:spPr>
          <a:xfrm rot="10800000">
            <a:off x="2519218" y="1714562"/>
            <a:ext cx="1992549" cy="3491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DC909156-F851-4E0F-B9BD-58E70EB179A0}"/>
              </a:ext>
            </a:extLst>
          </p:cNvPr>
          <p:cNvSpPr/>
          <p:nvPr/>
        </p:nvSpPr>
        <p:spPr>
          <a:xfrm>
            <a:off x="2552707" y="149942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5" name="Straight Connector 62">
            <a:extLst>
              <a:ext uri="{FF2B5EF4-FFF2-40B4-BE49-F238E27FC236}">
                <a16:creationId xmlns:a16="http://schemas.microsoft.com/office/drawing/2014/main" id="{D66EE2ED-60DD-4084-8FCF-B82475908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4519" y="2364590"/>
            <a:ext cx="2010613" cy="149071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30D04A3-A996-47FE-B389-800CBCE69600}"/>
              </a:ext>
            </a:extLst>
          </p:cNvPr>
          <p:cNvSpPr/>
          <p:nvPr/>
        </p:nvSpPr>
        <p:spPr>
          <a:xfrm>
            <a:off x="2534386" y="3635548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7" name="Straight Connector 62">
            <a:extLst>
              <a:ext uri="{FF2B5EF4-FFF2-40B4-BE49-F238E27FC236}">
                <a16:creationId xmlns:a16="http://schemas.microsoft.com/office/drawing/2014/main" id="{A523AE11-FCCE-47F0-88E0-D37CFE8F8580}"/>
              </a:ext>
            </a:extLst>
          </p:cNvPr>
          <p:cNvCxnSpPr>
            <a:cxnSpLocks/>
            <a:stCxn id="23" idx="1"/>
            <a:endCxn id="88" idx="1"/>
          </p:cNvCxnSpPr>
          <p:nvPr/>
        </p:nvCxnSpPr>
        <p:spPr>
          <a:xfrm rot="10800000" flipV="1">
            <a:off x="2433642" y="2676448"/>
            <a:ext cx="2090144" cy="3096331"/>
          </a:xfrm>
          <a:prstGeom prst="bentConnector3">
            <a:avLst>
              <a:gd name="adj1" fmla="val 3690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A467E9-2DE1-46C7-84CD-192C380204F0}"/>
              </a:ext>
            </a:extLst>
          </p:cNvPr>
          <p:cNvSpPr/>
          <p:nvPr/>
        </p:nvSpPr>
        <p:spPr>
          <a:xfrm>
            <a:off x="2433642" y="5564909"/>
            <a:ext cx="846794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>
                <a:solidFill>
                  <a:sysClr val="windowText" lastClr="000000"/>
                </a:solidFill>
              </a:rPr>
              <a:t>tcp 5900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E4FCD668-AADB-436E-81DC-39EDA75BF547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 flipV="1">
            <a:off x="6587685" y="1354552"/>
            <a:ext cx="669862" cy="3760196"/>
          </a:xfrm>
          <a:prstGeom prst="bentConnector4">
            <a:avLst>
              <a:gd name="adj1" fmla="val -34126"/>
              <a:gd name="adj2" fmla="val 687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6EEDC7D-28BF-4D2A-A9C2-64C8D2C29527}"/>
              </a:ext>
            </a:extLst>
          </p:cNvPr>
          <p:cNvSpPr/>
          <p:nvPr/>
        </p:nvSpPr>
        <p:spPr>
          <a:xfrm>
            <a:off x="7816030" y="266300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DFCB28-178A-446D-8D81-A3F1B95660E7}"/>
              </a:ext>
            </a:extLst>
          </p:cNvPr>
          <p:cNvSpPr/>
          <p:nvPr/>
        </p:nvSpPr>
        <p:spPr>
          <a:xfrm>
            <a:off x="7884369" y="380423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</a:t>
            </a:r>
            <a:r>
              <a:rPr lang="de-DE" kern="0" dirty="0">
                <a:solidFill>
                  <a:sysClr val="windowText" lastClr="000000"/>
                </a:solidFill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6" name="Straight Connector 41">
            <a:extLst>
              <a:ext uri="{FF2B5EF4-FFF2-40B4-BE49-F238E27FC236}">
                <a16:creationId xmlns:a16="http://schemas.microsoft.com/office/drawing/2014/main" id="{F8839D83-B385-4DCA-83E9-9DB81A693F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29991" y="128930"/>
            <a:ext cx="972078" cy="5926698"/>
          </a:xfrm>
          <a:prstGeom prst="bentConnector4">
            <a:avLst>
              <a:gd name="adj1" fmla="val -47245"/>
              <a:gd name="adj2" fmla="val 931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9259" cy="1325563"/>
          </a:xfrm>
        </p:spPr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9811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r>
              <a:rPr lang="fr-FR" dirty="0"/>
              <a:t> Server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5406374" cy="2238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r>
              <a:rPr lang="en-US" dirty="0">
                <a:highlight>
                  <a:srgbClr val="FFFF00"/>
                </a:highlight>
              </a:rPr>
              <a:t>Important : On Linux, use </a:t>
            </a:r>
            <a:r>
              <a:rPr lang="en-US" b="1" dirty="0">
                <a:highlight>
                  <a:srgbClr val="FFFF00"/>
                </a:highlight>
              </a:rPr>
              <a:t>24 bits depth </a:t>
            </a:r>
            <a:r>
              <a:rPr lang="en-US" dirty="0">
                <a:highlight>
                  <a:srgbClr val="FFFF00"/>
                </a:highlight>
              </a:rPr>
              <a:t>otherwise you will have class cast exceptions in your </a:t>
            </a:r>
            <a:r>
              <a:rPr lang="en-US" dirty="0" err="1">
                <a:highlight>
                  <a:srgbClr val="FFFF00"/>
                </a:highlight>
              </a:rPr>
              <a:t>SikuliX</a:t>
            </a:r>
            <a:r>
              <a:rPr lang="en-US" dirty="0">
                <a:highlight>
                  <a:srgbClr val="FFFF00"/>
                </a:highlight>
              </a:rPr>
              <a:t> script when dealing with images</a:t>
            </a:r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DB4BBE-A4F1-4328-9FD7-DFF51E93CC23}"/>
              </a:ext>
            </a:extLst>
          </p:cNvPr>
          <p:cNvSpPr txBox="1">
            <a:spLocks/>
          </p:cNvSpPr>
          <p:nvPr/>
        </p:nvSpPr>
        <p:spPr>
          <a:xfrm>
            <a:off x="6584089" y="365125"/>
            <a:ext cx="41498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TigerVNC</a:t>
            </a:r>
            <a:r>
              <a:rPr lang="fr-FR" dirty="0"/>
              <a:t> Client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09AD1F-D0C1-44AF-B0AB-44DE80069AC1}"/>
              </a:ext>
            </a:extLst>
          </p:cNvPr>
          <p:cNvSpPr txBox="1">
            <a:spLocks/>
          </p:cNvSpPr>
          <p:nvPr/>
        </p:nvSpPr>
        <p:spPr>
          <a:xfrm>
            <a:off x="6584089" y="1690688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8"/>
              </a:rPr>
              <a:t>Documentation</a:t>
            </a:r>
            <a:endParaRPr lang="fr-FR" dirty="0"/>
          </a:p>
          <a:p>
            <a:r>
              <a:rPr lang="fr-FR" dirty="0">
                <a:hlinkClick r:id="rId9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296F75B-9096-4EA5-B2D3-66F2C75D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24" y="799306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67C3F56-C3A3-40EB-89B4-4F21F1A45335}"/>
              </a:ext>
            </a:extLst>
          </p:cNvPr>
          <p:cNvSpPr txBox="1">
            <a:spLocks/>
          </p:cNvSpPr>
          <p:nvPr/>
        </p:nvSpPr>
        <p:spPr>
          <a:xfrm>
            <a:off x="6584086" y="3050660"/>
            <a:ext cx="51960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NSSM </a:t>
            </a:r>
            <a:r>
              <a:rPr lang="fr-FR" dirty="0" err="1"/>
              <a:t>install</a:t>
            </a:r>
            <a:r>
              <a:rPr lang="fr-FR" dirty="0"/>
              <a:t> Manager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7CEB1E-3919-47D8-9012-605AEB93F6CC}"/>
              </a:ext>
            </a:extLst>
          </p:cNvPr>
          <p:cNvSpPr txBox="1">
            <a:spLocks/>
          </p:cNvSpPr>
          <p:nvPr/>
        </p:nvSpPr>
        <p:spPr>
          <a:xfrm>
            <a:off x="6584086" y="4376223"/>
            <a:ext cx="4149811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11"/>
              </a:rPr>
              <a:t>Documentation</a:t>
            </a:r>
            <a:endParaRPr lang="fr-FR" dirty="0"/>
          </a:p>
          <a:p>
            <a:r>
              <a:rPr lang="fr-FR" dirty="0">
                <a:hlinkClick r:id="rId12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nssm.cc">
            <a:extLst>
              <a:ext uri="{FF2B5EF4-FFF2-40B4-BE49-F238E27FC236}">
                <a16:creationId xmlns:a16="http://schemas.microsoft.com/office/drawing/2014/main" id="{0DF421F6-6650-4EDC-9A7D-F42DA3E2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3" y="3448049"/>
            <a:ext cx="509201" cy="50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3AA988-F98E-4581-A2F9-5675669D512E}"/>
              </a:ext>
            </a:extLst>
          </p:cNvPr>
          <p:cNvSpPr txBox="1"/>
          <p:nvPr/>
        </p:nvSpPr>
        <p:spPr>
          <a:xfrm>
            <a:off x="838197" y="1204159"/>
            <a:ext cx="345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Scripting and </a:t>
            </a:r>
            <a:r>
              <a:rPr lang="fr-FR" dirty="0" err="1"/>
              <a:t>replaying</a:t>
            </a:r>
            <a:r>
              <a:rPr lang="fr-FR" dirty="0"/>
              <a:t> GUI actions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CB478-C06B-44BE-ABEE-9425926361D3}"/>
              </a:ext>
            </a:extLst>
          </p:cNvPr>
          <p:cNvSpPr txBox="1"/>
          <p:nvPr/>
        </p:nvSpPr>
        <p:spPr>
          <a:xfrm>
            <a:off x="6584086" y="1186419"/>
            <a:ext cx="432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Connecting</a:t>
            </a:r>
            <a:r>
              <a:rPr lang="fr-FR" dirty="0"/>
              <a:t> to VNC server to capture images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10E5D-18C7-411C-AD15-9A2A84E9A71E}"/>
              </a:ext>
            </a:extLst>
          </p:cNvPr>
          <p:cNvSpPr txBox="1"/>
          <p:nvPr/>
        </p:nvSpPr>
        <p:spPr>
          <a:xfrm>
            <a:off x="838197" y="3912924"/>
            <a:ext cx="454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remote</a:t>
            </a:r>
            <a:r>
              <a:rPr lang="fr-FR" dirty="0"/>
              <a:t> connexions </a:t>
            </a:r>
            <a:r>
              <a:rPr lang="fr-FR" dirty="0" err="1"/>
              <a:t>from</a:t>
            </a:r>
            <a:r>
              <a:rPr lang="fr-FR" dirty="0"/>
              <a:t> Desktop Host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358E9-0E51-454D-A6D9-8C01AAB9FC86}"/>
              </a:ext>
            </a:extLst>
          </p:cNvPr>
          <p:cNvSpPr txBox="1"/>
          <p:nvPr/>
        </p:nvSpPr>
        <p:spPr>
          <a:xfrm>
            <a:off x="6584086" y="3912924"/>
            <a:ext cx="411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Installing</a:t>
            </a:r>
            <a:r>
              <a:rPr lang="fr-FR" dirty="0"/>
              <a:t> the Bridge as a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- initial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830508" y="3429001"/>
            <a:ext cx="3256717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in </a:t>
            </a:r>
            <a:r>
              <a:rPr lang="fr-FR" sz="1200"/>
              <a:t>the scenario has </a:t>
            </a:r>
            <a:r>
              <a:rPr lang="fr-FR" sz="1200" dirty="0"/>
              <a:t>to </a:t>
            </a:r>
            <a:r>
              <a:rPr lang="fr-FR" sz="1200" dirty="0" err="1"/>
              <a:t>be</a:t>
            </a:r>
            <a:r>
              <a:rPr lang="fr-FR" sz="1200" dirty="0"/>
              <a:t> </a:t>
            </a:r>
            <a:r>
              <a:rPr lang="fr-FR" sz="1200" dirty="0" err="1"/>
              <a:t>configured</a:t>
            </a:r>
            <a:r>
              <a:rPr lang="fr-FR" sz="1200" dirty="0"/>
              <a:t> as </a:t>
            </a:r>
            <a:r>
              <a:rPr lang="fr-FR" sz="1200" dirty="0" err="1"/>
              <a:t>both</a:t>
            </a:r>
            <a:r>
              <a:rPr lang="fr-FR" sz="1200" dirty="0"/>
              <a:t>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Black screen as </a:t>
            </a:r>
            <a:r>
              <a:rPr lang="fr-FR" sz="1200" dirty="0" err="1"/>
              <a:t>soon</a:t>
            </a:r>
            <a:r>
              <a:rPr lang="fr-FR" sz="1200" dirty="0"/>
              <a:t> as the </a:t>
            </a:r>
            <a:r>
              <a:rPr lang="fr-FR" sz="1200" dirty="0" err="1"/>
              <a:t>remote</a:t>
            </a:r>
            <a:r>
              <a:rPr lang="fr-FR" sz="1200" dirty="0"/>
              <a:t> desktop connexion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Stops </a:t>
            </a:r>
            <a:r>
              <a:rPr lang="fr-FR" sz="1200" dirty="0" err="1"/>
              <a:t>working</a:t>
            </a:r>
            <a:r>
              <a:rPr lang="fr-FR" sz="1200" dirty="0"/>
              <a:t> </a:t>
            </a:r>
            <a:r>
              <a:rPr lang="fr-FR" sz="1200" dirty="0" err="1"/>
              <a:t>when</a:t>
            </a:r>
            <a:r>
              <a:rPr lang="fr-FR" sz="1200" dirty="0"/>
              <a:t> the user session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closed</a:t>
            </a:r>
            <a:r>
              <a:rPr lang="fr-FR" sz="1200" dirty="0"/>
              <a:t> (the bridge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stopped</a:t>
            </a:r>
            <a:r>
              <a:rPr lang="fr-FR" sz="1200" dirty="0"/>
              <a:t>).</a:t>
            </a:r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HTTP Monitor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1 </a:t>
            </a:r>
            <a:r>
              <a:rPr lang="fr-FR" dirty="0" err="1"/>
              <a:t>step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URL: 	</a:t>
            </a:r>
            <a:r>
              <a:rPr lang="fr-FR" sz="1800" dirty="0">
                <a:latin typeface="Lucida Console" panose="020B0609040504020204" pitchFamily="49" charset="0"/>
              </a:rPr>
              <a:t>https://&lt;dt_bridge_host&gt;:&lt;dt_bridge_port&gt;/testtool_launcher2</a:t>
            </a:r>
            <a:endParaRPr lang="fr-FR" sz="1600" dirty="0">
              <a:latin typeface="Lucida Console" panose="020B0609040504020204" pitchFamily="49" charset="0"/>
            </a:endParaRPr>
          </a:p>
          <a:p>
            <a:pPr lvl="1"/>
            <a:r>
              <a:rPr lang="fr-FR" dirty="0"/>
              <a:t>Method: POST</a:t>
            </a:r>
          </a:p>
          <a:p>
            <a:pPr lvl="1"/>
            <a:r>
              <a:rPr lang="fr-FR" dirty="0"/>
              <a:t>Post exécution script : 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// check response code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if (</a:t>
            </a:r>
            <a:r>
              <a:rPr lang="en-US" sz="1600" dirty="0" err="1">
                <a:latin typeface="Lucida Console" panose="020B0609040504020204" pitchFamily="49" charset="0"/>
              </a:rPr>
              <a:t>response.getStatusCode</a:t>
            </a:r>
            <a:r>
              <a:rPr lang="en-US" sz="1600" dirty="0">
                <a:latin typeface="Lucida Console" panose="020B0609040504020204" pitchFamily="49" charset="0"/>
              </a:rPr>
              <a:t>() != 200) {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// if not 200, then fail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latin typeface="Lucida Console" panose="020B0609040504020204" pitchFamily="49" charset="0"/>
              </a:rPr>
              <a:t>api.fail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response.getResponseBody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Request body format : </a:t>
            </a:r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5D6D-B4C2-43B6-9B3C-38EA2C4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Trigger test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Dynatrace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DD1C-C845-4949-9D94-D62E0426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60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Mandatory parameters: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lvl="2"/>
            <a:r>
              <a:rPr lang="en-US" dirty="0"/>
              <a:t>script		: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&gt;.</a:t>
            </a:r>
            <a:r>
              <a:rPr lang="en-US" sz="1600" dirty="0" err="1">
                <a:latin typeface="Lucida Console" panose="020B0609040504020204" pitchFamily="49" charset="0"/>
              </a:rPr>
              <a:t>sikuli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dirty="0"/>
              <a:t>or </a:t>
            </a:r>
            <a:r>
              <a:rPr lang="en-US" sz="1600" dirty="0">
                <a:latin typeface="Lucida Console" panose="020B0609040504020204" pitchFamily="49" charset="0"/>
              </a:rPr>
              <a:t>&lt;</a:t>
            </a:r>
            <a:r>
              <a:rPr lang="en-US" sz="1600" dirty="0" err="1">
                <a:latin typeface="Lucida Console" panose="020B0609040504020204" pitchFamily="49" charset="0"/>
              </a:rPr>
              <a:t>yourscript</a:t>
            </a:r>
            <a:r>
              <a:rPr lang="en-US" sz="1600" dirty="0">
                <a:latin typeface="Lucida Console" panose="020B0609040504020204" pitchFamily="49" charset="0"/>
              </a:rPr>
              <a:t>&gt;_Sikuli.jar</a:t>
            </a:r>
          </a:p>
          <a:p>
            <a:pPr lvl="2"/>
            <a:r>
              <a:rPr lang="en-US" dirty="0" err="1"/>
              <a:t>api_token</a:t>
            </a:r>
            <a:r>
              <a:rPr lang="en-US" dirty="0"/>
              <a:t>	: API v1 token with “Create and read Synthetic monitors and nodes” right</a:t>
            </a:r>
          </a:p>
          <a:p>
            <a:pPr lvl="2"/>
            <a:r>
              <a:rPr lang="en-US" dirty="0" err="1"/>
              <a:t>api_url</a:t>
            </a:r>
            <a:r>
              <a:rPr lang="en-US" dirty="0"/>
              <a:t>	: </a:t>
            </a:r>
            <a:r>
              <a:rPr lang="en-US" sz="1600" dirty="0">
                <a:latin typeface="Lucida Console" panose="020B0609040504020204" pitchFamily="49" charset="0"/>
              </a:rPr>
              <a:t>https://&lt;tenant_id&gt;.live.dynatrace.com</a:t>
            </a:r>
          </a:p>
          <a:p>
            <a:pPr lvl="1"/>
            <a:r>
              <a:rPr lang="en-US" dirty="0"/>
              <a:t>Optional parameters:</a:t>
            </a:r>
          </a:p>
          <a:p>
            <a:pPr lvl="2"/>
            <a:r>
              <a:rPr lang="en-US" dirty="0"/>
              <a:t>&lt;any_name_1&gt;	: add parameters as required by your scripts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any_name_N</a:t>
            </a:r>
            <a:r>
              <a:rPr lang="en-US" dirty="0"/>
              <a:t>&gt;: add parameters as required by your scripts</a:t>
            </a:r>
          </a:p>
          <a:p>
            <a:pPr lvl="1"/>
            <a:r>
              <a:rPr lang="en-US" dirty="0"/>
              <a:t>Follow redirects</a:t>
            </a:r>
          </a:p>
          <a:p>
            <a:pPr lvl="1"/>
            <a:r>
              <a:rPr lang="en-US" dirty="0"/>
              <a:t>Accept any SSL certificate</a:t>
            </a:r>
          </a:p>
          <a:p>
            <a:r>
              <a:rPr lang="en-US" dirty="0"/>
              <a:t>Set frequency and locations as required </a:t>
            </a:r>
          </a:p>
          <a:p>
            <a:pPr marL="457200" lvl="1" indent="0">
              <a:buNone/>
            </a:pPr>
            <a:r>
              <a:rPr lang="en-US" dirty="0"/>
              <a:t>(Synthetic </a:t>
            </a:r>
            <a:r>
              <a:rPr lang="en-US" dirty="0" err="1"/>
              <a:t>ActiveGate</a:t>
            </a:r>
            <a:r>
              <a:rPr lang="en-US" dirty="0"/>
              <a:t> that are part of chosen locations must have access to the bridge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4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719-49BB-4ECF-BE0E-503DF06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Rules to follow for </a:t>
            </a:r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SikuliX</a:t>
            </a:r>
            <a:r>
              <a:rPr lang="fr-FR" dirty="0"/>
              <a:t> scripts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7104-CD3C-4828-A891-EB5DD78F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78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the Dynatrace Bridge features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load(</a:t>
            </a:r>
            <a:r>
              <a:rPr lang="en-US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"dtbridge_sikuli.jar"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dtbridge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80992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7807</TotalTime>
  <Words>1811</Words>
  <Application>Microsoft Office PowerPoint</Application>
  <PresentationFormat>Widescreen</PresentationFormat>
  <Paragraphs>281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SikuliX</vt:lpstr>
      <vt:lpstr>PowerPoint Presentation</vt:lpstr>
      <vt:lpstr>Trigger test execution from Dynatrace (1/2)</vt:lpstr>
      <vt:lpstr>Trigger test execution from Dynatrace (2/2)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</vt:lpstr>
      <vt:lpstr>Rules to follow for writing SikuliX scripts (optional)</vt:lpstr>
      <vt:lpstr>Using VNC to capture and replay scripts</vt:lpstr>
      <vt:lpstr>Using VNC to capture and replay scripts</vt:lpstr>
      <vt:lpstr>Using VNC to capture and replay scripts</vt:lpstr>
      <vt:lpstr>Using VNC to capture and replay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64</cp:revision>
  <dcterms:created xsi:type="dcterms:W3CDTF">2021-10-04T07:09:26Z</dcterms:created>
  <dcterms:modified xsi:type="dcterms:W3CDTF">2022-01-08T17:22:30Z</dcterms:modified>
</cp:coreProperties>
</file>