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8" r:id="rId2"/>
    <p:sldId id="280" r:id="rId3"/>
    <p:sldId id="279" r:id="rId4"/>
    <p:sldId id="273" r:id="rId5"/>
    <p:sldId id="274" r:id="rId6"/>
    <p:sldId id="277" r:id="rId7"/>
    <p:sldId id="256" r:id="rId8"/>
    <p:sldId id="258" r:id="rId9"/>
    <p:sldId id="275" r:id="rId10"/>
    <p:sldId id="276" r:id="rId11"/>
    <p:sldId id="260" r:id="rId12"/>
    <p:sldId id="262" r:id="rId13"/>
    <p:sldId id="261" r:id="rId14"/>
    <p:sldId id="263" r:id="rId15"/>
    <p:sldId id="265" r:id="rId16"/>
    <p:sldId id="266" r:id="rId17"/>
    <p:sldId id="271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rchitecture" id="{965D33B0-3213-4878-82CD-5743A2951C97}">
          <p14:sldIdLst>
            <p14:sldId id="278"/>
            <p14:sldId id="280"/>
            <p14:sldId id="279"/>
            <p14:sldId id="273"/>
            <p14:sldId id="274"/>
            <p14:sldId id="277"/>
            <p14:sldId id="256"/>
          </p14:sldIdLst>
        </p14:section>
        <p14:section name="Requirements" id="{7DBB2F3E-8A4F-418A-B525-6922AAC982A7}">
          <p14:sldIdLst>
            <p14:sldId id="258"/>
          </p14:sldIdLst>
        </p14:section>
        <p14:section name="trigger from Dynatrace" id="{876E1D0E-13EA-45E0-A9E0-9DF25D7C43DF}">
          <p14:sldIdLst>
            <p14:sldId id="275"/>
            <p14:sldId id="276"/>
          </p14:sldIdLst>
        </p14:section>
        <p14:section name="Writing rules" id="{BBE7F56E-85FE-43D3-BBC9-C757FBC13E6E}">
          <p14:sldIdLst>
            <p14:sldId id="260"/>
            <p14:sldId id="262"/>
            <p14:sldId id="261"/>
            <p14:sldId id="263"/>
            <p14:sldId id="265"/>
          </p14:sldIdLst>
        </p14:section>
        <p14:section name="using VNC" id="{596E8C71-3F4D-459E-928A-F01AAED289B6}">
          <p14:sldIdLst>
            <p14:sldId id="266"/>
            <p14:sldId id="271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9" autoAdjust="0"/>
    <p:restoredTop sz="96261" autoAdjust="0"/>
  </p:normalViewPr>
  <p:slideViewPr>
    <p:cSldViewPr snapToGrid="0">
      <p:cViewPr varScale="1">
        <p:scale>
          <a:sx n="118" d="100"/>
          <a:sy n="118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61C98-4F3D-4D1D-A3DD-F7848427C07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6D7D5-65E2-4523-8601-7FE9FEA8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1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5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1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3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83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6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886D-6178-4F93-B6A1-D18C71ED0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A3E00-0B90-4067-B80E-E231FAB01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1CD7-1962-4849-A376-DD3F92E2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782B-BAA8-405D-8757-699223D8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EB81-014E-4C9A-8276-6BCDDB0B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6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DEBC-E39F-4386-8D0E-0DD03BB2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4DC76-7CB9-4FB9-A34C-47532F2F4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5155-41E8-451F-9E39-70810171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A646-580C-495D-8F74-B4A574E3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61D09-5F6A-4271-9B7D-33D844D2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7BEA6-99EF-4C80-8B55-E55F767C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D69CB-3FBB-4E76-A724-03DB0D6C9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2D74-5CE4-4A66-8A30-F32246C6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F8AF-434F-4AC2-B43E-ACC1ADAC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5781-5925-43C0-9D24-F3E84BDD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635C-99E6-4588-BB34-35A7E06F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DCA0-5F6F-4372-9178-83CB73B30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C784-D87D-4790-BD2F-715766AA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3957F-4813-47A6-8A14-4AA887EF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3D9EE-6F76-4C4F-AE2A-DBFA79E9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5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1009-DFBA-4724-BFCB-0EF2AAF0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C104-2090-4C8B-A808-FB9336BD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F07AF-9B78-445B-80F3-5AAC6535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027A-4B04-4EF6-9F88-368ADACF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69117-82AF-42A6-A9F6-455C41A9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2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F40C-FF12-4E71-968F-10225E18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684B-BB68-4F7C-993C-3098B4190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2CC97-B88C-478F-A92D-949A6FA7A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60FF-AC58-418B-BD96-C60A9A87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04C50-332D-43E1-BC8B-227BA0FD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B32E6-C319-47CA-9064-0A9ED48B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DF2A-602E-44B6-814A-914CC644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458AE-E410-415F-ACF8-72BE9078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5EF4B-0DF7-4D3F-8223-19240839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2DEF9-3821-4423-8712-F34711BA7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8EC71-D500-4BDE-8495-4C3BA77CC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010BD-D54D-40FC-B4D2-1BF048B8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7FB94-1A94-4EF4-B28A-035C150A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95F57-69ED-4CED-B84E-693DF955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FF8C-0346-41FC-AFC4-E336A719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A2500-1CC1-45EA-8964-91721F64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3E3DC-C31F-4675-948B-6E9C265A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C9158-E133-402D-BC38-6E66EBE8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66F85-8F1A-4CE6-A02E-FFA085D0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46A2F-7D97-4990-BA3F-B31EFE9C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7C1BD-DBEA-447F-AC93-EA428A6B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1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E2CA-1F73-4868-B03D-3A10FDA5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81E5-304F-44BE-8A0F-FA2361B50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27ADD-4874-429D-BF1F-7D9369E1A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09EC-5124-4050-95C5-6510BB2B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6F32-96AD-43B3-BECB-11BF8007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4753A-6937-4BB1-9043-5DCE6E11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A4E7-A16B-4E05-89C0-B513ACB4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7F2AE-E875-4558-814A-CFB2EE950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041CE-5F90-49DF-8407-B23E2DDDC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0777-BB2A-4E51-A79D-35B3D22C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777D-0AB1-48E2-BA37-52294FF9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742A8-1B0D-402B-A174-04D5491A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1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09202-EA82-47A4-AEB4-3BCD4A80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BAA41-6372-4343-917A-F1A1A3AB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1B8EA-E76A-4C51-ACC3-DC0209C97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48AE-6E53-402B-8699-B7DEACF5B1A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673E-3553-4D67-92A3-F70670322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470E-68B3-4D86-B087-969E51BE5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tigervnc.org/" TargetMode="External"/><Relationship Id="rId13" Type="http://schemas.openxmlformats.org/officeDocument/2006/relationships/image" Target="../media/image7.jpeg"/><Relationship Id="rId3" Type="http://schemas.openxmlformats.org/officeDocument/2006/relationships/hyperlink" Target="https://github.com/RaiMan/SikuliX1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s://nssm.cc/download" TargetMode="External"/><Relationship Id="rId2" Type="http://schemas.openxmlformats.org/officeDocument/2006/relationships/hyperlink" Target="https://sikulix-2014.readthedocs.io/en/latest/to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hyperlink" Target="https://nssm.cc/" TargetMode="External"/><Relationship Id="rId5" Type="http://schemas.openxmlformats.org/officeDocument/2006/relationships/hyperlink" Target="https://www.tightvnc.com/download.php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tightvnc.com/" TargetMode="External"/><Relationship Id="rId9" Type="http://schemas.openxmlformats.org/officeDocument/2006/relationships/hyperlink" Target="https://sourceforge.net/projects/tigervnc/files/stable/1.12.0/tigervnc-1.12.0.exe/downloa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581" y="27961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250" y="2606824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7916109" y="3324404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75" y="276957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938179" y="3413592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758" y="2827963"/>
            <a:ext cx="729079" cy="315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4236565" y="3141299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3094594" y="3395082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14890E-9B8E-4A9A-92B9-B6E1C8C16940}"/>
              </a:ext>
            </a:extLst>
          </p:cNvPr>
          <p:cNvSpPr/>
          <p:nvPr/>
        </p:nvSpPr>
        <p:spPr>
          <a:xfrm>
            <a:off x="6754718" y="2986202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A66E01-DDAF-4F61-AFF2-F341E21CD8AE}"/>
              </a:ext>
            </a:extLst>
          </p:cNvPr>
          <p:cNvSpPr txBox="1"/>
          <p:nvPr/>
        </p:nvSpPr>
        <p:spPr>
          <a:xfrm>
            <a:off x="6452726" y="96835"/>
            <a:ext cx="5563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Triggering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</a:t>
            </a:r>
            <a:r>
              <a:rPr lang="fr-FR" b="1" dirty="0" err="1"/>
              <a:t>locally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Synthetic</a:t>
            </a:r>
            <a:r>
              <a:rPr lang="fr-FR" dirty="0"/>
              <a:t> </a:t>
            </a:r>
            <a:r>
              <a:rPr lang="fr-FR" dirty="0" err="1"/>
              <a:t>ActiveGate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Sikulix</a:t>
            </a:r>
            <a:r>
              <a:rPr lang="fr-FR" dirty="0"/>
              <a:t> </a:t>
            </a:r>
            <a:r>
              <a:rPr lang="fr-FR" dirty="0" err="1"/>
              <a:t>testing</a:t>
            </a:r>
            <a:r>
              <a:rPr lang="fr-FR" dirty="0"/>
              <a:t> the App </a:t>
            </a:r>
            <a:r>
              <a:rPr lang="fr-FR" b="1" dirty="0" err="1"/>
              <a:t>locally</a:t>
            </a:r>
            <a:r>
              <a:rPr lang="fr-FR" dirty="0"/>
              <a:t> in the </a:t>
            </a:r>
            <a:r>
              <a:rPr lang="fr-FR" dirty="0" err="1"/>
              <a:t>context</a:t>
            </a:r>
            <a:r>
              <a:rPr lang="fr-FR" dirty="0"/>
              <a:t> of an « </a:t>
            </a:r>
            <a:r>
              <a:rPr lang="fr-FR" dirty="0" err="1"/>
              <a:t>always</a:t>
            </a:r>
            <a:r>
              <a:rPr lang="fr-FR" dirty="0"/>
              <a:t> open » Windows session.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9568E0-8F4A-4AE2-891C-0C542A1C0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3181" y="2796141"/>
            <a:ext cx="542925" cy="714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6F09F-D6CA-4BF5-958B-EA9FF7261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44" y="2770229"/>
            <a:ext cx="530613" cy="53061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A56289-FDB2-4CFF-809D-0E4C3C12ECA0}"/>
              </a:ext>
            </a:extLst>
          </p:cNvPr>
          <p:cNvCxnSpPr>
            <a:cxnSpLocks/>
          </p:cNvCxnSpPr>
          <p:nvPr/>
        </p:nvCxnSpPr>
        <p:spPr>
          <a:xfrm>
            <a:off x="6583179" y="3206540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143D23-0ED0-4551-A4E2-48A910C267E2}"/>
              </a:ext>
            </a:extLst>
          </p:cNvPr>
          <p:cNvSpPr txBox="1"/>
          <p:nvPr/>
        </p:nvSpPr>
        <p:spPr>
          <a:xfrm>
            <a:off x="5364764" y="3536428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pic>
        <p:nvPicPr>
          <p:cNvPr id="71" name="Picture 4" descr="nssm.cc">
            <a:extLst>
              <a:ext uri="{FF2B5EF4-FFF2-40B4-BE49-F238E27FC236}">
                <a16:creationId xmlns:a16="http://schemas.microsoft.com/office/drawing/2014/main" id="{FD14BF32-BDD7-4B44-B7E6-FB37F61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298" y="2999932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1D26C-0A92-451C-871C-FB0DC261831F}"/>
              </a:ext>
            </a:extLst>
          </p:cNvPr>
          <p:cNvSpPr/>
          <p:nvPr/>
        </p:nvSpPr>
        <p:spPr>
          <a:xfrm>
            <a:off x="1691235" y="2705809"/>
            <a:ext cx="4761490" cy="1786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7888314" y="2592659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F4842-FBE5-4879-BAEB-C24A45A1093A}"/>
              </a:ext>
            </a:extLst>
          </p:cNvPr>
          <p:cNvSpPr txBox="1"/>
          <p:nvPr/>
        </p:nvSpPr>
        <p:spPr>
          <a:xfrm>
            <a:off x="2848770" y="277468"/>
            <a:ext cx="318347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- Minimal architecture -</a:t>
            </a:r>
            <a:endParaRPr lang="en-US" dirty="0"/>
          </a:p>
        </p:txBody>
      </p:sp>
      <p:pic>
        <p:nvPicPr>
          <p:cNvPr id="7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AB54183-E3DC-41AE-B116-3C16C5B0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465" y="2740943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1C12AEB-5014-48E2-9B99-6D4010877354}"/>
              </a:ext>
            </a:extLst>
          </p:cNvPr>
          <p:cNvSpPr txBox="1"/>
          <p:nvPr/>
        </p:nvSpPr>
        <p:spPr>
          <a:xfrm>
            <a:off x="10054817" y="3301861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0CDDC3-25F3-4A04-9127-5F3E9ACA6503}"/>
              </a:ext>
            </a:extLst>
          </p:cNvPr>
          <p:cNvCxnSpPr>
            <a:cxnSpLocks/>
          </p:cNvCxnSpPr>
          <p:nvPr/>
        </p:nvCxnSpPr>
        <p:spPr>
          <a:xfrm flipH="1">
            <a:off x="9116430" y="3219271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C3F5630-D8D3-425A-8761-77B085453D65}"/>
              </a:ext>
            </a:extLst>
          </p:cNvPr>
          <p:cNvSpPr/>
          <p:nvPr/>
        </p:nvSpPr>
        <p:spPr>
          <a:xfrm>
            <a:off x="9192464" y="2986227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2785B-43F1-8FA4-6828-8B66A16E68FA}"/>
              </a:ext>
            </a:extLst>
          </p:cNvPr>
          <p:cNvSpPr txBox="1"/>
          <p:nvPr/>
        </p:nvSpPr>
        <p:spPr>
          <a:xfrm>
            <a:off x="7469762" y="4400298"/>
            <a:ext cx="458630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whole</a:t>
            </a:r>
            <a:r>
              <a:rPr lang="fr-FR" sz="1200" dirty="0"/>
              <a:t>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triggered</a:t>
            </a:r>
            <a:r>
              <a:rPr lang="fr-FR" sz="1200" dirty="0"/>
              <a:t> in </a:t>
            </a:r>
            <a:r>
              <a:rPr lang="fr-FR" sz="1200" dirty="0" err="1"/>
              <a:t>just</a:t>
            </a:r>
            <a:r>
              <a:rPr lang="fr-FR" sz="1200" dirty="0"/>
              <a:t> one </a:t>
            </a:r>
            <a:r>
              <a:rPr lang="fr-FR" sz="1200" dirty="0" err="1"/>
              <a:t>request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results</a:t>
            </a:r>
            <a:r>
              <a:rPr lang="fr-FR" sz="1200" dirty="0"/>
              <a:t> come back </a:t>
            </a:r>
            <a:r>
              <a:rPr lang="fr-FR" sz="1200" dirty="0" err="1"/>
              <a:t>asynchronously</a:t>
            </a:r>
            <a:r>
              <a:rPr lang="fr-FR" sz="1200" dirty="0"/>
              <a:t> </a:t>
            </a:r>
            <a:r>
              <a:rPr lang="fr-FR" sz="1200" dirty="0" err="1"/>
              <a:t>later</a:t>
            </a:r>
            <a:r>
              <a:rPr lang="fr-FR" sz="1200" dirty="0"/>
              <a:t> (</a:t>
            </a:r>
            <a:r>
              <a:rPr lang="fr-FR" sz="1200" dirty="0" err="1"/>
              <a:t>when</a:t>
            </a:r>
            <a:r>
              <a:rPr lang="fr-FR" sz="1200" dirty="0"/>
              <a:t> the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finished</a:t>
            </a:r>
            <a:r>
              <a:rPr lang="fr-F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Bridge can </a:t>
            </a:r>
            <a:r>
              <a:rPr lang="fr-FR" sz="1200" dirty="0" err="1"/>
              <a:t>be</a:t>
            </a:r>
            <a:r>
              <a:rPr lang="fr-FR" sz="1200" dirty="0"/>
              <a:t> </a:t>
            </a:r>
            <a:r>
              <a:rPr lang="fr-FR" sz="1200" dirty="0" err="1"/>
              <a:t>deployed</a:t>
            </a:r>
            <a:r>
              <a:rPr lang="fr-FR" sz="1200" dirty="0"/>
              <a:t> on Windows or Linux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Bridge </a:t>
            </a:r>
            <a:r>
              <a:rPr lang="fr-FR" sz="1200" dirty="0" err="1"/>
              <a:t>started</a:t>
            </a:r>
            <a:r>
              <a:rPr lang="fr-FR" sz="1200" dirty="0"/>
              <a:t> as a Windows service (</a:t>
            </a:r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 err="1"/>
              <a:t>nssm</a:t>
            </a:r>
            <a:r>
              <a:rPr lang="fr-FR" sz="1200" dirty="0"/>
              <a:t>) or Linux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fr-FR" sz="1200" dirty="0"/>
              <a:t>Cons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The user session in </a:t>
            </a:r>
            <a:r>
              <a:rPr lang="fr-FR" sz="1200" dirty="0" err="1"/>
              <a:t>which</a:t>
            </a:r>
            <a:r>
              <a:rPr lang="fr-FR" sz="1200" dirty="0"/>
              <a:t> the </a:t>
            </a:r>
            <a:r>
              <a:rPr lang="fr-FR" sz="1200" dirty="0" err="1"/>
              <a:t>SikuliX</a:t>
            </a:r>
            <a:r>
              <a:rPr lang="fr-FR" sz="1200" dirty="0"/>
              <a:t> script </a:t>
            </a:r>
            <a:r>
              <a:rPr lang="fr-FR" sz="1200" dirty="0" err="1"/>
              <a:t>executes</a:t>
            </a:r>
            <a:r>
              <a:rPr lang="fr-FR" sz="1200" dirty="0"/>
              <a:t> must </a:t>
            </a:r>
            <a:r>
              <a:rPr lang="fr-FR" sz="1200" dirty="0" err="1"/>
              <a:t>remain</a:t>
            </a:r>
            <a:r>
              <a:rPr lang="fr-FR" sz="1200" dirty="0"/>
              <a:t> open to </a:t>
            </a:r>
            <a:r>
              <a:rPr lang="fr-FR" sz="1200" dirty="0" err="1"/>
              <a:t>allow</a:t>
            </a:r>
            <a:r>
              <a:rPr lang="fr-FR" sz="1200" dirty="0"/>
              <a:t> for on </a:t>
            </a:r>
            <a:r>
              <a:rPr lang="fr-FR" sz="1200" dirty="0" err="1"/>
              <a:t>demand</a:t>
            </a:r>
            <a:r>
              <a:rPr lang="fr-FR" sz="1200" dirty="0"/>
              <a:t> </a:t>
            </a:r>
            <a:r>
              <a:rPr lang="fr-FR" sz="1200" dirty="0" err="1"/>
              <a:t>execution</a:t>
            </a:r>
            <a:r>
              <a:rPr lang="fr-FR" sz="12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793132-82FB-663E-511C-1EDC986E2B91}"/>
              </a:ext>
            </a:extLst>
          </p:cNvPr>
          <p:cNvSpPr txBox="1"/>
          <p:nvPr/>
        </p:nvSpPr>
        <p:spPr>
          <a:xfrm>
            <a:off x="2997681" y="4502129"/>
            <a:ext cx="1724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600" kern="0" dirty="0">
                <a:solidFill>
                  <a:srgbClr val="1496FF"/>
                </a:solidFill>
                <a:latin typeface="Calibri" panose="020F0502020204030204"/>
                <a:ea typeface=""/>
                <a:cs typeface=""/>
              </a:rPr>
              <a:t>Windows or Linux</a:t>
            </a:r>
            <a:endParaRPr kumimoji="0" lang="de-AT" sz="1600" b="0" i="0" u="none" strike="noStrike" kern="0" cap="none" spc="0" normalizeH="0" baseline="0" noProof="0" dirty="0">
              <a:ln>
                <a:noFill/>
              </a:ln>
              <a:solidFill>
                <a:srgbClr val="1496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05299D-7AE6-5367-8DC1-8A29C619E12F}"/>
              </a:ext>
            </a:extLst>
          </p:cNvPr>
          <p:cNvSpPr/>
          <p:nvPr/>
        </p:nvSpPr>
        <p:spPr>
          <a:xfrm>
            <a:off x="6933331" y="2047258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</a:t>
            </a:r>
            <a:r>
              <a:rPr lang="de-DE" kern="0" dirty="0">
                <a:solidFill>
                  <a:sysClr val="windowText" lastClr="000000"/>
                </a:solidFill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4" name="Straight Connector 41">
            <a:extLst>
              <a:ext uri="{FF2B5EF4-FFF2-40B4-BE49-F238E27FC236}">
                <a16:creationId xmlns:a16="http://schemas.microsoft.com/office/drawing/2014/main" id="{1A2C7C32-737E-1D96-3F1A-7CE280BB4A89}"/>
              </a:ext>
            </a:extLst>
          </p:cNvPr>
          <p:cNvCxnSpPr>
            <a:cxnSpLocks/>
            <a:stCxn id="21" idx="0"/>
            <a:endCxn id="77" idx="0"/>
          </p:cNvCxnSpPr>
          <p:nvPr/>
        </p:nvCxnSpPr>
        <p:spPr>
          <a:xfrm rot="5400000" flipH="1" flipV="1">
            <a:off x="7499379" y="-3138"/>
            <a:ext cx="87020" cy="5575182"/>
          </a:xfrm>
          <a:prstGeom prst="bentConnector3">
            <a:avLst>
              <a:gd name="adj1" fmla="val 66956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EA0A7F-09BA-6F92-4EC8-9DA5D03DBC12}"/>
              </a:ext>
            </a:extLst>
          </p:cNvPr>
          <p:cNvSpPr txBox="1"/>
          <p:nvPr/>
        </p:nvSpPr>
        <p:spPr>
          <a:xfrm>
            <a:off x="810452" y="5934201"/>
            <a:ext cx="356870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dirty="0"/>
              <a:t>Dynatrace server must </a:t>
            </a:r>
            <a:r>
              <a:rPr lang="fr-FR" sz="1200" b="1" dirty="0" err="1"/>
              <a:t>be</a:t>
            </a:r>
            <a:r>
              <a:rPr lang="fr-FR" sz="1200" b="1" dirty="0"/>
              <a:t> </a:t>
            </a:r>
            <a:r>
              <a:rPr lang="fr-FR" sz="1200" b="1" dirty="0" err="1"/>
              <a:t>reachable</a:t>
            </a:r>
            <a:r>
              <a:rPr lang="fr-FR" sz="1200" b="1" dirty="0"/>
              <a:t> on HTTPS 443</a:t>
            </a:r>
          </a:p>
          <a:p>
            <a:r>
              <a:rPr lang="fr-FR" sz="1200" b="1" dirty="0"/>
              <a:t>Dynatrace Bridge must </a:t>
            </a:r>
            <a:r>
              <a:rPr lang="fr-FR" sz="1200" b="1" dirty="0" err="1"/>
              <a:t>be</a:t>
            </a:r>
            <a:r>
              <a:rPr lang="fr-FR" sz="1200" b="1" dirty="0"/>
              <a:t> </a:t>
            </a:r>
            <a:r>
              <a:rPr lang="fr-FR" sz="1200" b="1" dirty="0" err="1"/>
              <a:t>reachable</a:t>
            </a:r>
            <a:r>
              <a:rPr lang="fr-FR" sz="1200" b="1" dirty="0"/>
              <a:t> on HTTPS 5000</a:t>
            </a:r>
          </a:p>
        </p:txBody>
      </p:sp>
    </p:spTree>
    <p:extLst>
      <p:ext uri="{BB962C8B-B14F-4D97-AF65-F5344CB8AC3E}">
        <p14:creationId xmlns:p14="http://schemas.microsoft.com/office/powerpoint/2010/main" val="125433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5D6D-B4C2-43B6-9B3C-38EA2C43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Trigger test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Dynatrace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DD1C-C845-4949-9D94-D62E0426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060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Mandatory parameters:</a:t>
            </a:r>
            <a:r>
              <a:rPr lang="en-US" dirty="0">
                <a:latin typeface="Lucida Console" panose="020B0609040504020204" pitchFamily="49" charset="0"/>
              </a:rPr>
              <a:t>	</a:t>
            </a:r>
          </a:p>
          <a:p>
            <a:pPr lvl="2"/>
            <a:r>
              <a:rPr lang="en-US" dirty="0"/>
              <a:t>script		: </a:t>
            </a:r>
            <a:r>
              <a:rPr lang="en-US" sz="1600" dirty="0">
                <a:latin typeface="Lucida Console" panose="020B0609040504020204" pitchFamily="49" charset="0"/>
              </a:rPr>
              <a:t>&lt;</a:t>
            </a:r>
            <a:r>
              <a:rPr lang="en-US" sz="1600" dirty="0" err="1">
                <a:latin typeface="Lucida Console" panose="020B0609040504020204" pitchFamily="49" charset="0"/>
              </a:rPr>
              <a:t>yourscript</a:t>
            </a:r>
            <a:r>
              <a:rPr lang="en-US" sz="1600" dirty="0">
                <a:latin typeface="Lucida Console" panose="020B0609040504020204" pitchFamily="49" charset="0"/>
              </a:rPr>
              <a:t>&gt;.</a:t>
            </a:r>
            <a:r>
              <a:rPr lang="en-US" sz="1600" dirty="0" err="1">
                <a:latin typeface="Lucida Console" panose="020B0609040504020204" pitchFamily="49" charset="0"/>
              </a:rPr>
              <a:t>sikuli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dirty="0"/>
              <a:t>or </a:t>
            </a:r>
            <a:r>
              <a:rPr lang="en-US" sz="1600" dirty="0">
                <a:latin typeface="Lucida Console" panose="020B0609040504020204" pitchFamily="49" charset="0"/>
              </a:rPr>
              <a:t>&lt;</a:t>
            </a:r>
            <a:r>
              <a:rPr lang="en-US" sz="1600" dirty="0" err="1">
                <a:latin typeface="Lucida Console" panose="020B0609040504020204" pitchFamily="49" charset="0"/>
              </a:rPr>
              <a:t>yourscript</a:t>
            </a:r>
            <a:r>
              <a:rPr lang="en-US" sz="1600" dirty="0">
                <a:latin typeface="Lucida Console" panose="020B0609040504020204" pitchFamily="49" charset="0"/>
              </a:rPr>
              <a:t>&gt;_Sikuli.jar</a:t>
            </a:r>
          </a:p>
          <a:p>
            <a:pPr lvl="2"/>
            <a:r>
              <a:rPr lang="en-US" dirty="0" err="1"/>
              <a:t>api_token</a:t>
            </a:r>
            <a:r>
              <a:rPr lang="en-US" dirty="0"/>
              <a:t>	: API v1 token with “Create and read Synthetic monitors and nodes” right</a:t>
            </a:r>
          </a:p>
          <a:p>
            <a:pPr lvl="2"/>
            <a:r>
              <a:rPr lang="en-US" dirty="0" err="1"/>
              <a:t>api_url</a:t>
            </a:r>
            <a:r>
              <a:rPr lang="en-US" dirty="0"/>
              <a:t>	: </a:t>
            </a:r>
            <a:r>
              <a:rPr lang="en-US" sz="1600" dirty="0">
                <a:latin typeface="Lucida Console" panose="020B0609040504020204" pitchFamily="49" charset="0"/>
              </a:rPr>
              <a:t>https://&lt;tenant_id&gt;.live.dynatrace.com</a:t>
            </a:r>
          </a:p>
          <a:p>
            <a:pPr lvl="1"/>
            <a:r>
              <a:rPr lang="en-US" dirty="0"/>
              <a:t>Optional parameters:</a:t>
            </a:r>
          </a:p>
          <a:p>
            <a:pPr lvl="2"/>
            <a:r>
              <a:rPr lang="en-US" dirty="0"/>
              <a:t>&lt;any_name_1&gt;	: add parameters as required by your scripts</a:t>
            </a:r>
          </a:p>
          <a:p>
            <a:pPr lvl="2"/>
            <a:r>
              <a:rPr lang="en-US" dirty="0"/>
              <a:t>…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any_name_N</a:t>
            </a:r>
            <a:r>
              <a:rPr lang="en-US" dirty="0"/>
              <a:t>&gt;: add parameters as required by your scripts</a:t>
            </a:r>
          </a:p>
          <a:p>
            <a:pPr lvl="1"/>
            <a:r>
              <a:rPr lang="en-US" dirty="0"/>
              <a:t>Follow redirects</a:t>
            </a:r>
          </a:p>
          <a:p>
            <a:pPr lvl="1"/>
            <a:r>
              <a:rPr lang="en-US" dirty="0"/>
              <a:t>Accept any SSL certificate</a:t>
            </a:r>
          </a:p>
          <a:p>
            <a:r>
              <a:rPr lang="en-US" dirty="0"/>
              <a:t>Set frequency and locations as required </a:t>
            </a:r>
          </a:p>
          <a:p>
            <a:pPr marL="457200" lvl="1" indent="0">
              <a:buNone/>
            </a:pPr>
            <a:r>
              <a:rPr lang="en-US" dirty="0"/>
              <a:t>Note: Synthetic </a:t>
            </a:r>
            <a:r>
              <a:rPr lang="en-US" dirty="0" err="1"/>
              <a:t>ActiveGate</a:t>
            </a:r>
            <a:r>
              <a:rPr lang="en-US" dirty="0"/>
              <a:t> that are part of chosen locations must have access to the bridge </a:t>
            </a:r>
            <a:r>
              <a:rPr lang="en-US" dirty="0" err="1"/>
              <a:t>url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4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81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 the Dynatrace Bridge features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load(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"dtbridge_sikuli.jar"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dtbridge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180992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130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subdivide you script with 1 function per step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my_first_step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“some_image.png"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(find(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"expected_result.png"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005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439488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DT timer decorator to each step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my_first_step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"some_image.png"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(find(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"expected_result.png"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85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324158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start your script from a main function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my_first_step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my_second_step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my_last_step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8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br>
              <a:rPr lang="fr-FR" dirty="0"/>
            </a:br>
            <a:r>
              <a:rPr lang="fr-FR" sz="3600" b="1" dirty="0"/>
              <a:t>(</a:t>
            </a:r>
            <a:r>
              <a:rPr lang="fr-FR" sz="3600" b="1" dirty="0" err="1"/>
              <a:t>optional</a:t>
            </a:r>
            <a:r>
              <a:rPr lang="fr-FR" sz="3600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4860325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build a list of passed parameters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dt_get_args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that you can use as arguments for your steps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my_param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my_param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6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397941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IMPORTANT: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M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ake sure you capture screenshots with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TigerVNC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(https://tigervnc.org),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  to get the best image matching probability, as this is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  the exact same VNC client embedded into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SikuliX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Make sure you use </a:t>
            </a:r>
            <a:r>
              <a:rPr lang="en-US" sz="2400" b="1" dirty="0">
                <a:solidFill>
                  <a:srgbClr val="6A9955"/>
                </a:solidFill>
                <a:latin typeface="Consolas" panose="020B0609020204030204" pitchFamily="49" charset="0"/>
              </a:rPr>
              <a:t>24 bits depth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when starting your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  VNC server on Linux or you may get Class cast errors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  in your scripts when dealing with images.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1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58339" cy="3467084"/>
          </a:xfrm>
        </p:spPr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539" y="101090"/>
            <a:ext cx="8202029" cy="652946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overall anatomy of a script using VNC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dt_vnc_connect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"&lt;host&gt;"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&lt;port</a:t>
            </a:r>
            <a:r>
              <a:rPr lang="en-US" sz="2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make it the default screen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use(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    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your scenario steps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my_nth_step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close_session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US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dt_vnc_dis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revert to the default local screen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use() 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21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526116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Open a user session from the VNC connection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we can see the CTRL ALT DEL Welcome screen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(exists(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"press_ctrl_alt_del_to_unlock.png"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# send the magic 3 fingers salute to open session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dt_vnc_send_ctrl_alt_del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# if we are presented with the password entry field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(exists(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"password_field.png"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type(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“&lt;the password&gt;"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type(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Key.ENTER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2450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362535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close the user session before finishing our script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lock the session (yes, the same 3 fingers salute)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dt_vnc_send_ctrl_alt_del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wait for the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signout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option to appear, then click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click(wait(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"Signout.png"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7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68" y="1546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250" y="2606824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7916109" y="3324404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62" y="151979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845966" y="2163812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8545" y="1578183"/>
            <a:ext cx="729079" cy="315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3144352" y="1891519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2002381" y="2145302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14890E-9B8E-4A9A-92B9-B6E1C8C16940}"/>
              </a:ext>
            </a:extLst>
          </p:cNvPr>
          <p:cNvSpPr/>
          <p:nvPr/>
        </p:nvSpPr>
        <p:spPr>
          <a:xfrm>
            <a:off x="6754718" y="3358434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A66E01-DDAF-4F61-AFF2-F341E21CD8AE}"/>
              </a:ext>
            </a:extLst>
          </p:cNvPr>
          <p:cNvSpPr txBox="1"/>
          <p:nvPr/>
        </p:nvSpPr>
        <p:spPr>
          <a:xfrm>
            <a:off x="6452726" y="96835"/>
            <a:ext cx="5563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Triggering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</a:t>
            </a:r>
            <a:r>
              <a:rPr lang="fr-FR" b="1" dirty="0" err="1"/>
              <a:t>remotely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Synthetic</a:t>
            </a:r>
            <a:r>
              <a:rPr lang="fr-FR" dirty="0"/>
              <a:t> </a:t>
            </a:r>
            <a:r>
              <a:rPr lang="fr-FR" dirty="0" err="1"/>
              <a:t>ActiveGate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Sikulix</a:t>
            </a:r>
            <a:r>
              <a:rPr lang="fr-FR" dirty="0"/>
              <a:t> </a:t>
            </a:r>
            <a:r>
              <a:rPr lang="fr-FR" dirty="0" err="1"/>
              <a:t>testing</a:t>
            </a:r>
            <a:r>
              <a:rPr lang="fr-FR" dirty="0"/>
              <a:t> the App </a:t>
            </a:r>
            <a:r>
              <a:rPr lang="fr-FR" b="1" dirty="0" err="1"/>
              <a:t>locally</a:t>
            </a:r>
            <a:r>
              <a:rPr lang="fr-FR" dirty="0"/>
              <a:t> in the </a:t>
            </a:r>
            <a:r>
              <a:rPr lang="fr-FR" dirty="0" err="1"/>
              <a:t>context</a:t>
            </a:r>
            <a:r>
              <a:rPr lang="fr-FR" dirty="0"/>
              <a:t> of an « </a:t>
            </a:r>
            <a:r>
              <a:rPr lang="fr-FR" dirty="0" err="1"/>
              <a:t>always</a:t>
            </a:r>
            <a:r>
              <a:rPr lang="fr-FR" dirty="0"/>
              <a:t> open » Windows session.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9568E0-8F4A-4AE2-891C-0C542A1C0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3181" y="2796141"/>
            <a:ext cx="542925" cy="714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6F09F-D6CA-4BF5-958B-EA9FF7261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44" y="2770229"/>
            <a:ext cx="530613" cy="53061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A56289-FDB2-4CFF-809D-0E4C3C12ECA0}"/>
              </a:ext>
            </a:extLst>
          </p:cNvPr>
          <p:cNvCxnSpPr>
            <a:cxnSpLocks/>
          </p:cNvCxnSpPr>
          <p:nvPr/>
        </p:nvCxnSpPr>
        <p:spPr>
          <a:xfrm>
            <a:off x="6583179" y="3578772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143D23-0ED0-4551-A4E2-48A910C267E2}"/>
              </a:ext>
            </a:extLst>
          </p:cNvPr>
          <p:cNvSpPr txBox="1"/>
          <p:nvPr/>
        </p:nvSpPr>
        <p:spPr>
          <a:xfrm>
            <a:off x="5364764" y="3536428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pic>
        <p:nvPicPr>
          <p:cNvPr id="71" name="Picture 4" descr="nssm.cc">
            <a:extLst>
              <a:ext uri="{FF2B5EF4-FFF2-40B4-BE49-F238E27FC236}">
                <a16:creationId xmlns:a16="http://schemas.microsoft.com/office/drawing/2014/main" id="{FD14BF32-BDD7-4B44-B7E6-FB37F61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085" y="1750152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1D26C-0A92-451C-871C-FB0DC261831F}"/>
              </a:ext>
            </a:extLst>
          </p:cNvPr>
          <p:cNvSpPr/>
          <p:nvPr/>
        </p:nvSpPr>
        <p:spPr>
          <a:xfrm>
            <a:off x="5363421" y="2705809"/>
            <a:ext cx="1089304" cy="1786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7888314" y="2592659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F4842-FBE5-4879-BAEB-C24A45A1093A}"/>
              </a:ext>
            </a:extLst>
          </p:cNvPr>
          <p:cNvSpPr txBox="1"/>
          <p:nvPr/>
        </p:nvSpPr>
        <p:spPr>
          <a:xfrm>
            <a:off x="2848770" y="277468"/>
            <a:ext cx="337400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- Architecture </a:t>
            </a:r>
            <a:r>
              <a:rPr lang="fr-FR" dirty="0" err="1"/>
              <a:t>with</a:t>
            </a:r>
            <a:r>
              <a:rPr lang="fr-FR" dirty="0"/>
              <a:t> # </a:t>
            </a:r>
            <a:r>
              <a:rPr lang="fr-FR" dirty="0" err="1"/>
              <a:t>Sikulix</a:t>
            </a:r>
            <a:r>
              <a:rPr lang="fr-FR" dirty="0"/>
              <a:t> </a:t>
            </a:r>
            <a:r>
              <a:rPr lang="fr-FR" dirty="0" err="1"/>
              <a:t>VMs</a:t>
            </a:r>
            <a:r>
              <a:rPr lang="fr-FR" dirty="0"/>
              <a:t> -</a:t>
            </a:r>
            <a:endParaRPr lang="en-US" dirty="0"/>
          </a:p>
        </p:txBody>
      </p:sp>
      <p:pic>
        <p:nvPicPr>
          <p:cNvPr id="7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AB54183-E3DC-41AE-B116-3C16C5B0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465" y="2740943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1C12AEB-5014-48E2-9B99-6D4010877354}"/>
              </a:ext>
            </a:extLst>
          </p:cNvPr>
          <p:cNvSpPr txBox="1"/>
          <p:nvPr/>
        </p:nvSpPr>
        <p:spPr>
          <a:xfrm>
            <a:off x="10054817" y="3301861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0CDDC3-25F3-4A04-9127-5F3E9ACA6503}"/>
              </a:ext>
            </a:extLst>
          </p:cNvPr>
          <p:cNvCxnSpPr>
            <a:cxnSpLocks/>
          </p:cNvCxnSpPr>
          <p:nvPr/>
        </p:nvCxnSpPr>
        <p:spPr>
          <a:xfrm flipH="1">
            <a:off x="9116430" y="3219271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C3F5630-D8D3-425A-8761-77B085453D65}"/>
              </a:ext>
            </a:extLst>
          </p:cNvPr>
          <p:cNvSpPr/>
          <p:nvPr/>
        </p:nvSpPr>
        <p:spPr>
          <a:xfrm>
            <a:off x="9192464" y="2986227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2785B-43F1-8FA4-6828-8B66A16E68FA}"/>
              </a:ext>
            </a:extLst>
          </p:cNvPr>
          <p:cNvSpPr txBox="1"/>
          <p:nvPr/>
        </p:nvSpPr>
        <p:spPr>
          <a:xfrm>
            <a:off x="7469762" y="4400298"/>
            <a:ext cx="458630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whole</a:t>
            </a:r>
            <a:r>
              <a:rPr lang="fr-FR" sz="1200" dirty="0"/>
              <a:t>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triggered</a:t>
            </a:r>
            <a:r>
              <a:rPr lang="fr-FR" sz="1200" dirty="0"/>
              <a:t> in </a:t>
            </a:r>
            <a:r>
              <a:rPr lang="fr-FR" sz="1200" dirty="0" err="1"/>
              <a:t>just</a:t>
            </a:r>
            <a:r>
              <a:rPr lang="fr-FR" sz="1200" dirty="0"/>
              <a:t> one </a:t>
            </a:r>
            <a:r>
              <a:rPr lang="fr-FR" sz="1200" dirty="0" err="1"/>
              <a:t>request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results</a:t>
            </a:r>
            <a:r>
              <a:rPr lang="fr-FR" sz="1200" dirty="0"/>
              <a:t> come back </a:t>
            </a:r>
            <a:r>
              <a:rPr lang="fr-FR" sz="1200" dirty="0" err="1"/>
              <a:t>asynchronously</a:t>
            </a:r>
            <a:r>
              <a:rPr lang="fr-FR" sz="1200" dirty="0"/>
              <a:t> </a:t>
            </a:r>
            <a:r>
              <a:rPr lang="fr-FR" sz="1200" dirty="0" err="1"/>
              <a:t>later</a:t>
            </a:r>
            <a:r>
              <a:rPr lang="fr-FR" sz="1200" dirty="0"/>
              <a:t> (</a:t>
            </a:r>
            <a:r>
              <a:rPr lang="fr-FR" sz="1200" dirty="0" err="1"/>
              <a:t>when</a:t>
            </a:r>
            <a:r>
              <a:rPr lang="fr-FR" sz="1200" dirty="0"/>
              <a:t> the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finished</a:t>
            </a:r>
            <a:r>
              <a:rPr lang="fr-F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Bridge can </a:t>
            </a:r>
            <a:r>
              <a:rPr lang="fr-FR" sz="1200" dirty="0" err="1"/>
              <a:t>be</a:t>
            </a:r>
            <a:r>
              <a:rPr lang="fr-FR" sz="1200" dirty="0"/>
              <a:t> </a:t>
            </a:r>
            <a:r>
              <a:rPr lang="fr-FR" sz="1200" dirty="0" err="1"/>
              <a:t>deployed</a:t>
            </a:r>
            <a:r>
              <a:rPr lang="fr-FR" sz="1200" dirty="0"/>
              <a:t> on Windows or Linux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Bridge </a:t>
            </a:r>
            <a:r>
              <a:rPr lang="fr-FR" sz="1200" dirty="0" err="1"/>
              <a:t>started</a:t>
            </a:r>
            <a:r>
              <a:rPr lang="fr-FR" sz="1200" dirty="0"/>
              <a:t> as a Windows service (</a:t>
            </a:r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 err="1"/>
              <a:t>nssm</a:t>
            </a:r>
            <a:r>
              <a:rPr lang="fr-FR" sz="1200" dirty="0"/>
              <a:t>) or Linux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fr-FR" sz="1200" dirty="0"/>
              <a:t>Cons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The user session in </a:t>
            </a:r>
            <a:r>
              <a:rPr lang="fr-FR" sz="1200" dirty="0" err="1"/>
              <a:t>which</a:t>
            </a:r>
            <a:r>
              <a:rPr lang="fr-FR" sz="1200" dirty="0"/>
              <a:t> the </a:t>
            </a:r>
            <a:r>
              <a:rPr lang="fr-FR" sz="1200" dirty="0" err="1"/>
              <a:t>SikuliX</a:t>
            </a:r>
            <a:r>
              <a:rPr lang="fr-FR" sz="1200" dirty="0"/>
              <a:t> script </a:t>
            </a:r>
            <a:r>
              <a:rPr lang="fr-FR" sz="1200" dirty="0" err="1"/>
              <a:t>executes</a:t>
            </a:r>
            <a:r>
              <a:rPr lang="fr-FR" sz="1200" dirty="0"/>
              <a:t> must </a:t>
            </a:r>
            <a:r>
              <a:rPr lang="fr-FR" sz="1200" dirty="0" err="1"/>
              <a:t>remain</a:t>
            </a:r>
            <a:r>
              <a:rPr lang="fr-FR" sz="1200" dirty="0"/>
              <a:t> open to </a:t>
            </a:r>
            <a:r>
              <a:rPr lang="fr-FR" sz="1200" dirty="0" err="1"/>
              <a:t>allow</a:t>
            </a:r>
            <a:r>
              <a:rPr lang="fr-FR" sz="1200" dirty="0"/>
              <a:t> for on </a:t>
            </a:r>
            <a:r>
              <a:rPr lang="fr-FR" sz="1200" dirty="0" err="1"/>
              <a:t>demand</a:t>
            </a:r>
            <a:r>
              <a:rPr lang="fr-FR" sz="1200" dirty="0"/>
              <a:t> </a:t>
            </a:r>
            <a:r>
              <a:rPr lang="fr-FR" sz="1200" dirty="0" err="1"/>
              <a:t>execution</a:t>
            </a:r>
            <a:r>
              <a:rPr lang="fr-FR" sz="1200" dirty="0"/>
              <a:t>.</a:t>
            </a:r>
          </a:p>
        </p:txBody>
      </p:sp>
      <p:cxnSp>
        <p:nvCxnSpPr>
          <p:cNvPr id="2" name="Straight Connector 62">
            <a:extLst>
              <a:ext uri="{FF2B5EF4-FFF2-40B4-BE49-F238E27FC236}">
                <a16:creationId xmlns:a16="http://schemas.microsoft.com/office/drawing/2014/main" id="{2186D9BE-F639-D5ED-D88A-CE81559E259A}"/>
              </a:ext>
            </a:extLst>
          </p:cNvPr>
          <p:cNvCxnSpPr>
            <a:cxnSpLocks/>
          </p:cNvCxnSpPr>
          <p:nvPr/>
        </p:nvCxnSpPr>
        <p:spPr>
          <a:xfrm rot="10800000">
            <a:off x="4146393" y="2514634"/>
            <a:ext cx="1146339" cy="336242"/>
          </a:xfrm>
          <a:prstGeom prst="bentConnector3">
            <a:avLst>
              <a:gd name="adj1" fmla="val 7470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8B88812-FA09-92F5-B5C0-EC2EF48B3297}"/>
              </a:ext>
            </a:extLst>
          </p:cNvPr>
          <p:cNvSpPr/>
          <p:nvPr/>
        </p:nvSpPr>
        <p:spPr>
          <a:xfrm>
            <a:off x="4487522" y="2721497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32C211-B1C7-B741-6B62-07B9008CB4B2}"/>
              </a:ext>
            </a:extLst>
          </p:cNvPr>
          <p:cNvSpPr/>
          <p:nvPr/>
        </p:nvSpPr>
        <p:spPr>
          <a:xfrm>
            <a:off x="603455" y="1391830"/>
            <a:ext cx="3526396" cy="13783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B81FD77C-209D-5650-66FF-D0BDBBB85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09" y="326768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3FB5D1E2-A5D4-6653-F94C-DD54526B3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03" y="324111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F24124-ACBB-9A76-2485-98B45210205B}"/>
              </a:ext>
            </a:extLst>
          </p:cNvPr>
          <p:cNvSpPr txBox="1"/>
          <p:nvPr/>
        </p:nvSpPr>
        <p:spPr>
          <a:xfrm>
            <a:off x="862507" y="3885133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8230C1-104D-83AE-6DC7-18BABD958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5086" y="3299504"/>
            <a:ext cx="729079" cy="3158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BDBBCA-F765-3667-0F94-13C31E5983B3}"/>
              </a:ext>
            </a:extLst>
          </p:cNvPr>
          <p:cNvSpPr txBox="1"/>
          <p:nvPr/>
        </p:nvSpPr>
        <p:spPr>
          <a:xfrm>
            <a:off x="3160893" y="361284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111E4D-E16B-094C-CA65-775076DC02AC}"/>
              </a:ext>
            </a:extLst>
          </p:cNvPr>
          <p:cNvSpPr txBox="1"/>
          <p:nvPr/>
        </p:nvSpPr>
        <p:spPr>
          <a:xfrm>
            <a:off x="2018922" y="3866623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pic>
        <p:nvPicPr>
          <p:cNvPr id="19" name="Picture 4" descr="nssm.cc">
            <a:extLst>
              <a:ext uri="{FF2B5EF4-FFF2-40B4-BE49-F238E27FC236}">
                <a16:creationId xmlns:a16="http://schemas.microsoft.com/office/drawing/2014/main" id="{B5BD69B1-263C-C71F-24FE-8099E5221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626" y="3471473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B62FBD-1450-C233-75EF-0B2B5103DFE5}"/>
              </a:ext>
            </a:extLst>
          </p:cNvPr>
          <p:cNvSpPr/>
          <p:nvPr/>
        </p:nvSpPr>
        <p:spPr>
          <a:xfrm>
            <a:off x="619996" y="3113151"/>
            <a:ext cx="3526396" cy="13783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Logo">
            <a:extLst>
              <a:ext uri="{FF2B5EF4-FFF2-40B4-BE49-F238E27FC236}">
                <a16:creationId xmlns:a16="http://schemas.microsoft.com/office/drawing/2014/main" id="{17975FA4-80DF-3340-074E-B1F2F2208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09" y="499970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4715EA06-EF88-8ECD-9697-3AE9AA49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03" y="497313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8EDBBD6-5FFB-F0AE-94BE-B9AB2C51A91C}"/>
              </a:ext>
            </a:extLst>
          </p:cNvPr>
          <p:cNvSpPr txBox="1"/>
          <p:nvPr/>
        </p:nvSpPr>
        <p:spPr>
          <a:xfrm>
            <a:off x="862507" y="5617153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5A5147D-DFC4-EDAE-A9FC-5F987A23C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5086" y="5031524"/>
            <a:ext cx="729079" cy="3158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9344C7C-4B52-2D6E-563E-F58BC1C84BF1}"/>
              </a:ext>
            </a:extLst>
          </p:cNvPr>
          <p:cNvSpPr txBox="1"/>
          <p:nvPr/>
        </p:nvSpPr>
        <p:spPr>
          <a:xfrm>
            <a:off x="3160893" y="534486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B12A71-331B-9A7F-A36D-95FCB6609CA8}"/>
              </a:ext>
            </a:extLst>
          </p:cNvPr>
          <p:cNvSpPr txBox="1"/>
          <p:nvPr/>
        </p:nvSpPr>
        <p:spPr>
          <a:xfrm>
            <a:off x="2018922" y="5598643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pic>
        <p:nvPicPr>
          <p:cNvPr id="30" name="Picture 4" descr="nssm.cc">
            <a:extLst>
              <a:ext uri="{FF2B5EF4-FFF2-40B4-BE49-F238E27FC236}">
                <a16:creationId xmlns:a16="http://schemas.microsoft.com/office/drawing/2014/main" id="{B0B2D5FA-4A99-05DC-C65B-52953E024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626" y="5203493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689DEA9-D7DA-7599-F7AA-1F2FC9D31C91}"/>
              </a:ext>
            </a:extLst>
          </p:cNvPr>
          <p:cNvSpPr/>
          <p:nvPr/>
        </p:nvSpPr>
        <p:spPr>
          <a:xfrm>
            <a:off x="619996" y="4845171"/>
            <a:ext cx="3526396" cy="13783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B538A-0846-21B0-1EFB-6F8849F3CF3B}"/>
              </a:ext>
            </a:extLst>
          </p:cNvPr>
          <p:cNvSpPr txBox="1"/>
          <p:nvPr/>
        </p:nvSpPr>
        <p:spPr>
          <a:xfrm>
            <a:off x="1298354" y="6208824"/>
            <a:ext cx="1724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600" kern="0" dirty="0">
                <a:solidFill>
                  <a:srgbClr val="1496FF"/>
                </a:solidFill>
                <a:latin typeface="Calibri" panose="020F0502020204030204"/>
                <a:ea typeface=""/>
                <a:cs typeface=""/>
              </a:rPr>
              <a:t>Windows or Linux</a:t>
            </a:r>
            <a:endParaRPr kumimoji="0" lang="de-AT" sz="1600" b="0" i="0" u="none" strike="noStrike" kern="0" cap="none" spc="0" normalizeH="0" baseline="0" noProof="0" dirty="0">
              <a:ln>
                <a:noFill/>
              </a:ln>
              <a:solidFill>
                <a:srgbClr val="1496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1015CB-B16A-BD8F-5A1B-2B18CB8FA77B}"/>
              </a:ext>
            </a:extLst>
          </p:cNvPr>
          <p:cNvSpPr txBox="1"/>
          <p:nvPr/>
        </p:nvSpPr>
        <p:spPr>
          <a:xfrm>
            <a:off x="5336574" y="4544916"/>
            <a:ext cx="109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600" kern="0" dirty="0">
                <a:solidFill>
                  <a:srgbClr val="1496FF"/>
                </a:solidFill>
                <a:latin typeface="Calibri" panose="020F0502020204030204"/>
                <a:ea typeface=""/>
                <a:cs typeface=""/>
              </a:rPr>
              <a:t>Windows or Linux</a:t>
            </a:r>
            <a:endParaRPr kumimoji="0" lang="de-AT" sz="1600" b="0" i="0" u="none" strike="noStrike" kern="0" cap="none" spc="0" normalizeH="0" baseline="0" noProof="0" dirty="0">
              <a:ln>
                <a:noFill/>
              </a:ln>
              <a:solidFill>
                <a:srgbClr val="1496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40" name="Straight Connector 41">
            <a:extLst>
              <a:ext uri="{FF2B5EF4-FFF2-40B4-BE49-F238E27FC236}">
                <a16:creationId xmlns:a16="http://schemas.microsoft.com/office/drawing/2014/main" id="{3AB1E822-C832-4680-F4CF-E5EAFB3C824B}"/>
              </a:ext>
            </a:extLst>
          </p:cNvPr>
          <p:cNvCxnSpPr>
            <a:cxnSpLocks/>
          </p:cNvCxnSpPr>
          <p:nvPr/>
        </p:nvCxnSpPr>
        <p:spPr>
          <a:xfrm>
            <a:off x="4191838" y="2294298"/>
            <a:ext cx="3614660" cy="435750"/>
          </a:xfrm>
          <a:prstGeom prst="bentConnector3">
            <a:avLst>
              <a:gd name="adj1" fmla="val 6679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1521877-2C81-435F-4420-8F80CAA656A7}"/>
              </a:ext>
            </a:extLst>
          </p:cNvPr>
          <p:cNvSpPr/>
          <p:nvPr/>
        </p:nvSpPr>
        <p:spPr>
          <a:xfrm>
            <a:off x="6765866" y="2491617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DD49B9-6947-C978-96AB-EA44D224D866}"/>
              </a:ext>
            </a:extLst>
          </p:cNvPr>
          <p:cNvSpPr txBox="1"/>
          <p:nvPr/>
        </p:nvSpPr>
        <p:spPr>
          <a:xfrm>
            <a:off x="-24338" y="196063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1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4B7123-0162-64F6-E980-01437D8BE4F0}"/>
              </a:ext>
            </a:extLst>
          </p:cNvPr>
          <p:cNvSpPr txBox="1"/>
          <p:nvPr/>
        </p:nvSpPr>
        <p:spPr>
          <a:xfrm>
            <a:off x="-24338" y="366561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2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66E6C1-75F2-9E7E-6698-893B78878820}"/>
              </a:ext>
            </a:extLst>
          </p:cNvPr>
          <p:cNvSpPr txBox="1"/>
          <p:nvPr/>
        </p:nvSpPr>
        <p:spPr>
          <a:xfrm>
            <a:off x="0" y="542463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3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49E763D-A176-6A93-76D9-A61922549F5F}"/>
              </a:ext>
            </a:extLst>
          </p:cNvPr>
          <p:cNvSpPr/>
          <p:nvPr/>
        </p:nvSpPr>
        <p:spPr>
          <a:xfrm>
            <a:off x="6879095" y="1855476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</a:t>
            </a:r>
            <a:r>
              <a:rPr lang="de-DE" kern="0" dirty="0">
                <a:solidFill>
                  <a:sysClr val="windowText" lastClr="000000"/>
                </a:solidFill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0" name="Straight Connector 41">
            <a:extLst>
              <a:ext uri="{FF2B5EF4-FFF2-40B4-BE49-F238E27FC236}">
                <a16:creationId xmlns:a16="http://schemas.microsoft.com/office/drawing/2014/main" id="{497A6F09-C422-5908-9C6B-A600468F9952}"/>
              </a:ext>
            </a:extLst>
          </p:cNvPr>
          <p:cNvCxnSpPr>
            <a:cxnSpLocks/>
          </p:cNvCxnSpPr>
          <p:nvPr/>
        </p:nvCxnSpPr>
        <p:spPr>
          <a:xfrm>
            <a:off x="4198356" y="2037743"/>
            <a:ext cx="5717600" cy="865980"/>
          </a:xfrm>
          <a:prstGeom prst="bentConnector3">
            <a:avLst>
              <a:gd name="adj1" fmla="val 8863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E8634E1-5436-E0CF-60FE-6C6C13035987}"/>
              </a:ext>
            </a:extLst>
          </p:cNvPr>
          <p:cNvSpPr txBox="1"/>
          <p:nvPr/>
        </p:nvSpPr>
        <p:spPr>
          <a:xfrm>
            <a:off x="4246751" y="6329358"/>
            <a:ext cx="356870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dirty="0"/>
              <a:t>Dynatrace server must </a:t>
            </a:r>
            <a:r>
              <a:rPr lang="fr-FR" sz="1200" b="1" dirty="0" err="1"/>
              <a:t>be</a:t>
            </a:r>
            <a:r>
              <a:rPr lang="fr-FR" sz="1200" b="1" dirty="0"/>
              <a:t> </a:t>
            </a:r>
            <a:r>
              <a:rPr lang="fr-FR" sz="1200" b="1" dirty="0" err="1"/>
              <a:t>reachable</a:t>
            </a:r>
            <a:r>
              <a:rPr lang="fr-FR" sz="1200" b="1" dirty="0"/>
              <a:t> on HTTPS 443</a:t>
            </a:r>
          </a:p>
          <a:p>
            <a:r>
              <a:rPr lang="fr-FR" sz="1200" b="1" dirty="0"/>
              <a:t>Dynatrace Bridge must </a:t>
            </a:r>
            <a:r>
              <a:rPr lang="fr-FR" sz="1200" b="1" dirty="0" err="1"/>
              <a:t>be</a:t>
            </a:r>
            <a:r>
              <a:rPr lang="fr-FR" sz="1200" b="1" dirty="0"/>
              <a:t> </a:t>
            </a:r>
            <a:r>
              <a:rPr lang="fr-FR" sz="1200" b="1" dirty="0" err="1"/>
              <a:t>reachable</a:t>
            </a:r>
            <a:r>
              <a:rPr lang="fr-FR" sz="1200" b="1" dirty="0"/>
              <a:t> on HTTPS 5000</a:t>
            </a:r>
          </a:p>
        </p:txBody>
      </p:sp>
    </p:spTree>
    <p:extLst>
      <p:ext uri="{BB962C8B-B14F-4D97-AF65-F5344CB8AC3E}">
        <p14:creationId xmlns:p14="http://schemas.microsoft.com/office/powerpoint/2010/main" val="22929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80" y="17833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05" y="104911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127058" y="1574163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79" y="2684171"/>
            <a:ext cx="729079" cy="315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4523786" y="2997507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4673883" y="2237145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113127" y="135167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1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14890E-9B8E-4A9A-92B9-B6E1C8C16940}"/>
              </a:ext>
            </a:extLst>
          </p:cNvPr>
          <p:cNvSpPr/>
          <p:nvPr/>
        </p:nvSpPr>
        <p:spPr>
          <a:xfrm>
            <a:off x="7669118" y="2063710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A66E01-DDAF-4F61-AFF2-F341E21CD8AE}"/>
              </a:ext>
            </a:extLst>
          </p:cNvPr>
          <p:cNvSpPr txBox="1"/>
          <p:nvPr/>
        </p:nvSpPr>
        <p:spPr>
          <a:xfrm>
            <a:off x="7751492" y="96835"/>
            <a:ext cx="469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Using</a:t>
            </a:r>
            <a:r>
              <a:rPr lang="fr-FR" dirty="0"/>
              <a:t> VNC to </a:t>
            </a:r>
            <a:r>
              <a:rPr lang="fr-FR" b="1" dirty="0" err="1"/>
              <a:t>remotely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to desktop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SikuliX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9568E0-8F4A-4AE2-891C-0C542A1C0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6F09F-D6CA-4BF5-958B-EA9FF7261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A56289-FDB2-4CFF-809D-0E4C3C12ECA0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143D23-0ED0-4551-A4E2-48A910C267E2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pic>
        <p:nvPicPr>
          <p:cNvPr id="67" name="Picture 66" descr="TightVNC Home">
            <a:extLst>
              <a:ext uri="{FF2B5EF4-FFF2-40B4-BE49-F238E27FC236}">
                <a16:creationId xmlns:a16="http://schemas.microsoft.com/office/drawing/2014/main" id="{0BAE562A-DC19-43FB-B9CC-B91C1399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66" y="1189806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BD3004C-E01B-49C7-AB89-C6FB33FE7F2D}"/>
              </a:ext>
            </a:extLst>
          </p:cNvPr>
          <p:cNvSpPr txBox="1"/>
          <p:nvPr/>
        </p:nvSpPr>
        <p:spPr>
          <a:xfrm>
            <a:off x="7548782" y="4863142"/>
            <a:ext cx="458630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whole</a:t>
            </a:r>
            <a:r>
              <a:rPr lang="fr-FR" sz="1200" dirty="0"/>
              <a:t>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triggered</a:t>
            </a:r>
            <a:r>
              <a:rPr lang="fr-FR" sz="1200" dirty="0"/>
              <a:t> in </a:t>
            </a:r>
            <a:r>
              <a:rPr lang="fr-FR" sz="1200" dirty="0" err="1"/>
              <a:t>just</a:t>
            </a:r>
            <a:r>
              <a:rPr lang="fr-FR" sz="1200" dirty="0"/>
              <a:t> one </a:t>
            </a:r>
            <a:r>
              <a:rPr lang="fr-FR" sz="1200" dirty="0" err="1"/>
              <a:t>request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results</a:t>
            </a:r>
            <a:r>
              <a:rPr lang="fr-FR" sz="1200" dirty="0"/>
              <a:t> come back </a:t>
            </a:r>
            <a:r>
              <a:rPr lang="fr-FR" sz="1200" dirty="0" err="1"/>
              <a:t>asynchronously</a:t>
            </a:r>
            <a:r>
              <a:rPr lang="fr-FR" sz="1200" dirty="0"/>
              <a:t> </a:t>
            </a:r>
            <a:r>
              <a:rPr lang="fr-FR" sz="1200" dirty="0" err="1"/>
              <a:t>later</a:t>
            </a:r>
            <a:r>
              <a:rPr lang="fr-FR" sz="1200" dirty="0"/>
              <a:t> (</a:t>
            </a:r>
            <a:r>
              <a:rPr lang="fr-FR" sz="1200" dirty="0" err="1"/>
              <a:t>when</a:t>
            </a:r>
            <a:r>
              <a:rPr lang="fr-FR" sz="1200" dirty="0"/>
              <a:t> the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finished</a:t>
            </a:r>
            <a:r>
              <a:rPr lang="fr-F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Bridge can </a:t>
            </a:r>
            <a:r>
              <a:rPr lang="fr-FR" sz="1200" dirty="0" err="1"/>
              <a:t>be</a:t>
            </a:r>
            <a:r>
              <a:rPr lang="fr-FR" sz="1200" dirty="0"/>
              <a:t> </a:t>
            </a:r>
            <a:r>
              <a:rPr lang="fr-FR" sz="1200" dirty="0" err="1"/>
              <a:t>deployed</a:t>
            </a:r>
            <a:r>
              <a:rPr lang="fr-FR" sz="1200" dirty="0"/>
              <a:t> on Windows or Linux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Bridge </a:t>
            </a:r>
            <a:r>
              <a:rPr lang="fr-FR" sz="1200" dirty="0" err="1"/>
              <a:t>started</a:t>
            </a:r>
            <a:r>
              <a:rPr lang="fr-FR" sz="1200" dirty="0"/>
              <a:t> as a Windows service (</a:t>
            </a:r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 err="1"/>
              <a:t>nssm</a:t>
            </a:r>
            <a:r>
              <a:rPr lang="fr-FR" sz="1200" dirty="0"/>
              <a:t>) or Linux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fr-FR" sz="1200" dirty="0"/>
              <a:t>Pros </a:t>
            </a:r>
          </a:p>
          <a:p>
            <a:pPr marL="171450" indent="-171450">
              <a:buFontTx/>
              <a:buChar char="-"/>
            </a:pPr>
            <a:r>
              <a:rPr lang="fr-FR" sz="1200" dirty="0" err="1"/>
              <a:t>SikuliX</a:t>
            </a:r>
            <a:r>
              <a:rPr lang="fr-FR" sz="1200" dirty="0"/>
              <a:t> can open and close </a:t>
            </a:r>
            <a:r>
              <a:rPr lang="fr-FR" sz="1200" dirty="0" err="1"/>
              <a:t>remote</a:t>
            </a:r>
            <a:r>
              <a:rPr lang="fr-FR" sz="1200" dirty="0"/>
              <a:t> session </a:t>
            </a:r>
            <a:r>
              <a:rPr lang="fr-FR" sz="1200" dirty="0" err="1"/>
              <a:t>through</a:t>
            </a:r>
            <a:r>
              <a:rPr lang="fr-FR" sz="1200" dirty="0"/>
              <a:t> VNC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VNC session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password</a:t>
            </a:r>
            <a:r>
              <a:rPr lang="fr-FR" sz="1200" dirty="0"/>
              <a:t> </a:t>
            </a:r>
            <a:r>
              <a:rPr lang="fr-FR" sz="1200" dirty="0" err="1"/>
              <a:t>protected</a:t>
            </a:r>
            <a:r>
              <a:rPr lang="fr-FR" sz="1200" dirty="0"/>
              <a:t> (on top of </a:t>
            </a:r>
            <a:r>
              <a:rPr lang="fr-FR" sz="1200" dirty="0" err="1"/>
              <a:t>regular</a:t>
            </a:r>
            <a:r>
              <a:rPr lang="fr-FR" sz="1200" dirty="0"/>
              <a:t> System </a:t>
            </a:r>
            <a:r>
              <a:rPr lang="fr-FR" sz="1200" dirty="0" err="1"/>
              <a:t>authentication</a:t>
            </a:r>
            <a:r>
              <a:rPr lang="fr-FR" sz="1200" dirty="0"/>
              <a:t>)</a:t>
            </a:r>
          </a:p>
        </p:txBody>
      </p:sp>
      <p:pic>
        <p:nvPicPr>
          <p:cNvPr id="71" name="Picture 4" descr="nssm.cc">
            <a:extLst>
              <a:ext uri="{FF2B5EF4-FFF2-40B4-BE49-F238E27FC236}">
                <a16:creationId xmlns:a16="http://schemas.microsoft.com/office/drawing/2014/main" id="{FD14BF32-BDD7-4B44-B7E6-FB37F61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19" y="285614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1D26C-0A92-451C-871C-FB0DC261831F}"/>
              </a:ext>
            </a:extLst>
          </p:cNvPr>
          <p:cNvSpPr/>
          <p:nvPr/>
        </p:nvSpPr>
        <p:spPr>
          <a:xfrm>
            <a:off x="4538621" y="1783317"/>
            <a:ext cx="2828503" cy="1786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F4842-FBE5-4879-BAEB-C24A45A1093A}"/>
              </a:ext>
            </a:extLst>
          </p:cNvPr>
          <p:cNvSpPr txBox="1"/>
          <p:nvPr/>
        </p:nvSpPr>
        <p:spPr>
          <a:xfrm>
            <a:off x="2854619" y="204640"/>
            <a:ext cx="469416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- VNC </a:t>
            </a:r>
            <a:r>
              <a:rPr lang="fr-FR" b="1" dirty="0" err="1"/>
              <a:t>remote</a:t>
            </a:r>
            <a:r>
              <a:rPr lang="fr-FR" dirty="0"/>
              <a:t> connexion architecture - </a:t>
            </a:r>
            <a:endParaRPr lang="en-US" dirty="0"/>
          </a:p>
        </p:txBody>
      </p:sp>
      <p:pic>
        <p:nvPicPr>
          <p:cNvPr id="7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AB54183-E3DC-41AE-B116-3C16C5B0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1C12AEB-5014-48E2-9B99-6D4010877354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0CDDC3-25F3-4A04-9127-5F3E9ACA6503}"/>
              </a:ext>
            </a:extLst>
          </p:cNvPr>
          <p:cNvCxnSpPr>
            <a:cxnSpLocks/>
          </p:cNvCxnSpPr>
          <p:nvPr/>
        </p:nvCxnSpPr>
        <p:spPr>
          <a:xfrm flipH="1">
            <a:off x="10030830" y="2296779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C3F5630-D8D3-425A-8761-77B085453D65}"/>
              </a:ext>
            </a:extLst>
          </p:cNvPr>
          <p:cNvSpPr/>
          <p:nvPr/>
        </p:nvSpPr>
        <p:spPr>
          <a:xfrm>
            <a:off x="10106864" y="2063735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1A70F5-EAE1-4559-B21E-1BC6CAE76B06}"/>
              </a:ext>
            </a:extLst>
          </p:cNvPr>
          <p:cNvSpPr/>
          <p:nvPr/>
        </p:nvSpPr>
        <p:spPr>
          <a:xfrm>
            <a:off x="837235" y="1007197"/>
            <a:ext cx="1778371" cy="11014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62">
            <a:extLst>
              <a:ext uri="{FF2B5EF4-FFF2-40B4-BE49-F238E27FC236}">
                <a16:creationId xmlns:a16="http://schemas.microsoft.com/office/drawing/2014/main" id="{C8D4A2C9-86AC-4D7F-B827-64C25A9F72C5}"/>
              </a:ext>
            </a:extLst>
          </p:cNvPr>
          <p:cNvCxnSpPr>
            <a:cxnSpLocks/>
          </p:cNvCxnSpPr>
          <p:nvPr/>
        </p:nvCxnSpPr>
        <p:spPr>
          <a:xfrm rot="10800000">
            <a:off x="2678960" y="1727140"/>
            <a:ext cx="1832809" cy="33657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C909156-F851-4E0F-B9BD-58E70EB179A0}"/>
              </a:ext>
            </a:extLst>
          </p:cNvPr>
          <p:cNvSpPr/>
          <p:nvPr/>
        </p:nvSpPr>
        <p:spPr>
          <a:xfrm>
            <a:off x="2742637" y="1499429"/>
            <a:ext cx="656863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2D5A1-B13A-F530-D106-BB5B0E96ECF8}"/>
              </a:ext>
            </a:extLst>
          </p:cNvPr>
          <p:cNvSpPr txBox="1"/>
          <p:nvPr/>
        </p:nvSpPr>
        <p:spPr>
          <a:xfrm>
            <a:off x="4983023" y="3612520"/>
            <a:ext cx="1724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600" kern="0" dirty="0">
                <a:solidFill>
                  <a:srgbClr val="1496FF"/>
                </a:solidFill>
                <a:latin typeface="Calibri" panose="020F0502020204030204"/>
                <a:ea typeface=""/>
                <a:cs typeface=""/>
              </a:rPr>
              <a:t>Windows or Linux</a:t>
            </a:r>
            <a:endParaRPr kumimoji="0" lang="de-AT" sz="1600" b="0" i="0" u="none" strike="noStrike" kern="0" cap="none" spc="0" normalizeH="0" baseline="0" noProof="0" dirty="0">
              <a:ln>
                <a:noFill/>
              </a:ln>
              <a:solidFill>
                <a:srgbClr val="1496FF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pic>
        <p:nvPicPr>
          <p:cNvPr id="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DB412640-08CD-35F8-3F22-3358C23BC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05" y="2736270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F0229-04C2-8450-92FE-824C2FA31B97}"/>
              </a:ext>
            </a:extLst>
          </p:cNvPr>
          <p:cNvSpPr txBox="1"/>
          <p:nvPr/>
        </p:nvSpPr>
        <p:spPr>
          <a:xfrm>
            <a:off x="1127058" y="3261322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41658-AAA9-A95C-1753-62CD741AC0DB}"/>
              </a:ext>
            </a:extLst>
          </p:cNvPr>
          <p:cNvSpPr txBox="1"/>
          <p:nvPr/>
        </p:nvSpPr>
        <p:spPr>
          <a:xfrm>
            <a:off x="113127" y="303883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1</a:t>
            </a:r>
            <a:endParaRPr lang="en-US" dirty="0"/>
          </a:p>
        </p:txBody>
      </p:sp>
      <p:pic>
        <p:nvPicPr>
          <p:cNvPr id="11" name="Picture 10" descr="TightVNC Home">
            <a:extLst>
              <a:ext uri="{FF2B5EF4-FFF2-40B4-BE49-F238E27FC236}">
                <a16:creationId xmlns:a16="http://schemas.microsoft.com/office/drawing/2014/main" id="{9C556F9F-6EDF-AD7F-FE1B-B84815CF2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66" y="2876965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CC6423D-D5A4-989C-CB82-E7DDBCBD0E81}"/>
              </a:ext>
            </a:extLst>
          </p:cNvPr>
          <p:cNvSpPr/>
          <p:nvPr/>
        </p:nvSpPr>
        <p:spPr>
          <a:xfrm>
            <a:off x="837235" y="2694356"/>
            <a:ext cx="1778371" cy="11014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81D76217-0CC8-70A6-D4DA-B736D931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3" y="4447998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718FC2-144C-713A-2B43-136406B09564}"/>
              </a:ext>
            </a:extLst>
          </p:cNvPr>
          <p:cNvSpPr txBox="1"/>
          <p:nvPr/>
        </p:nvSpPr>
        <p:spPr>
          <a:xfrm>
            <a:off x="1124966" y="497305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3AF71C-D3DD-D37D-1178-6D1A3D627744}"/>
              </a:ext>
            </a:extLst>
          </p:cNvPr>
          <p:cNvSpPr txBox="1"/>
          <p:nvPr/>
        </p:nvSpPr>
        <p:spPr>
          <a:xfrm>
            <a:off x="111035" y="475056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1</a:t>
            </a:r>
            <a:endParaRPr lang="en-US" dirty="0"/>
          </a:p>
        </p:txBody>
      </p:sp>
      <p:pic>
        <p:nvPicPr>
          <p:cNvPr id="18" name="Picture 17" descr="TightVNC Home">
            <a:extLst>
              <a:ext uri="{FF2B5EF4-FFF2-40B4-BE49-F238E27FC236}">
                <a16:creationId xmlns:a16="http://schemas.microsoft.com/office/drawing/2014/main" id="{F66BF53B-647D-CD1C-A13F-C3DAD6AFB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174" y="4588693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8034765-9556-2750-402C-6EC214089CC4}"/>
              </a:ext>
            </a:extLst>
          </p:cNvPr>
          <p:cNvSpPr/>
          <p:nvPr/>
        </p:nvSpPr>
        <p:spPr>
          <a:xfrm>
            <a:off x="835143" y="4406084"/>
            <a:ext cx="1778371" cy="11014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41">
            <a:extLst>
              <a:ext uri="{FF2B5EF4-FFF2-40B4-BE49-F238E27FC236}">
                <a16:creationId xmlns:a16="http://schemas.microsoft.com/office/drawing/2014/main" id="{4104F942-7388-B4C2-90EC-606F738DB26F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 flipH="1" flipV="1">
            <a:off x="6609984" y="1471369"/>
            <a:ext cx="543446" cy="3678379"/>
          </a:xfrm>
          <a:prstGeom prst="bentConnector4">
            <a:avLst>
              <a:gd name="adj1" fmla="val -107582"/>
              <a:gd name="adj2" fmla="val 737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F2D906F-A5F7-CF5A-D30D-C3035B366C8A}"/>
              </a:ext>
            </a:extLst>
          </p:cNvPr>
          <p:cNvSpPr/>
          <p:nvPr/>
        </p:nvSpPr>
        <p:spPr>
          <a:xfrm>
            <a:off x="6869973" y="3947601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856E07-D867-78C9-1612-780D3295E09F}"/>
              </a:ext>
            </a:extLst>
          </p:cNvPr>
          <p:cNvSpPr/>
          <p:nvPr/>
        </p:nvSpPr>
        <p:spPr>
          <a:xfrm>
            <a:off x="10626150" y="4070715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</a:t>
            </a:r>
            <a:r>
              <a:rPr lang="de-DE" kern="0" dirty="0">
                <a:solidFill>
                  <a:sysClr val="windowText" lastClr="000000"/>
                </a:solidFill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0" name="Straight Connector 41">
            <a:extLst>
              <a:ext uri="{FF2B5EF4-FFF2-40B4-BE49-F238E27FC236}">
                <a16:creationId xmlns:a16="http://schemas.microsoft.com/office/drawing/2014/main" id="{447FE1C6-E07A-FA21-DA15-402DF0BCA2D9}"/>
              </a:ext>
            </a:extLst>
          </p:cNvPr>
          <p:cNvCxnSpPr>
            <a:cxnSpLocks/>
            <a:stCxn id="25" idx="1"/>
            <a:endCxn id="78" idx="2"/>
          </p:cNvCxnSpPr>
          <p:nvPr/>
        </p:nvCxnSpPr>
        <p:spPr>
          <a:xfrm rot="10800000" flipH="1">
            <a:off x="4523786" y="2841035"/>
            <a:ext cx="6863430" cy="448861"/>
          </a:xfrm>
          <a:prstGeom prst="bentConnector4">
            <a:avLst>
              <a:gd name="adj1" fmla="val -3331"/>
              <a:gd name="adj2" fmla="val -29601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B0B3AC5-D648-0F26-9F7D-3BAA09B7642B}"/>
              </a:ext>
            </a:extLst>
          </p:cNvPr>
          <p:cNvSpPr txBox="1"/>
          <p:nvPr/>
        </p:nvSpPr>
        <p:spPr>
          <a:xfrm>
            <a:off x="2854619" y="6007029"/>
            <a:ext cx="356870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dirty="0"/>
              <a:t>Dynatrace server must </a:t>
            </a:r>
            <a:r>
              <a:rPr lang="fr-FR" sz="1200" b="1" dirty="0" err="1"/>
              <a:t>be</a:t>
            </a:r>
            <a:r>
              <a:rPr lang="fr-FR" sz="1200" b="1" dirty="0"/>
              <a:t> </a:t>
            </a:r>
            <a:r>
              <a:rPr lang="fr-FR" sz="1200" b="1" dirty="0" err="1"/>
              <a:t>reachable</a:t>
            </a:r>
            <a:r>
              <a:rPr lang="fr-FR" sz="1200" b="1" dirty="0"/>
              <a:t> on HTTPS 443</a:t>
            </a:r>
          </a:p>
          <a:p>
            <a:r>
              <a:rPr lang="fr-FR" sz="1200" b="1" dirty="0"/>
              <a:t>Dynatrace Bridge must </a:t>
            </a:r>
            <a:r>
              <a:rPr lang="fr-FR" sz="1200" b="1" dirty="0" err="1"/>
              <a:t>be</a:t>
            </a:r>
            <a:r>
              <a:rPr lang="fr-FR" sz="1200" b="1" dirty="0"/>
              <a:t> </a:t>
            </a:r>
            <a:r>
              <a:rPr lang="fr-FR" sz="1200" b="1" dirty="0" err="1"/>
              <a:t>reachable</a:t>
            </a:r>
            <a:r>
              <a:rPr lang="fr-FR" sz="1200" b="1" dirty="0"/>
              <a:t> on HTTPS 5000</a:t>
            </a:r>
          </a:p>
          <a:p>
            <a:r>
              <a:rPr lang="fr-FR" sz="1200" b="1" dirty="0"/>
              <a:t>VNC Server must </a:t>
            </a:r>
            <a:r>
              <a:rPr lang="fr-FR" sz="1200" b="1" dirty="0" err="1"/>
              <a:t>be</a:t>
            </a:r>
            <a:r>
              <a:rPr lang="fr-FR" sz="1200" b="1" dirty="0"/>
              <a:t> </a:t>
            </a:r>
            <a:r>
              <a:rPr lang="fr-FR" sz="1200" b="1" dirty="0" err="1"/>
              <a:t>reachable</a:t>
            </a:r>
            <a:r>
              <a:rPr lang="fr-FR" sz="1200" b="1" dirty="0"/>
              <a:t> on TCP 5900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4996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66" y="2048473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6985525" y="2766053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B74A9D-5540-4147-A1BE-C06BE792602A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 flipH="1" flipV="1">
            <a:off x="4606064" y="1613732"/>
            <a:ext cx="911460" cy="3728520"/>
          </a:xfrm>
          <a:prstGeom prst="bentConnector4">
            <a:avLst>
              <a:gd name="adj1" fmla="val -25081"/>
              <a:gd name="adj2" fmla="val 7154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FA8AF13-C2BF-4752-ACB3-158F92B1A2D4}"/>
              </a:ext>
            </a:extLst>
          </p:cNvPr>
          <p:cNvSpPr/>
          <p:nvPr/>
        </p:nvSpPr>
        <p:spPr>
          <a:xfrm>
            <a:off x="6078477" y="2785224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6957730" y="2034308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744777-0A8B-4ACE-BE46-7B144A9138FA}"/>
              </a:ext>
            </a:extLst>
          </p:cNvPr>
          <p:cNvSpPr txBox="1"/>
          <p:nvPr/>
        </p:nvSpPr>
        <p:spPr>
          <a:xfrm>
            <a:off x="3919646" y="231430"/>
            <a:ext cx="56856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Details : </a:t>
            </a:r>
          </a:p>
          <a:p>
            <a:pPr algn="ctr"/>
            <a:r>
              <a:rPr lang="fr-FR" dirty="0" err="1"/>
              <a:t>Results</a:t>
            </a:r>
            <a:r>
              <a:rPr lang="fr-FR" dirty="0"/>
              <a:t> are sent back </a:t>
            </a:r>
            <a:r>
              <a:rPr lang="fr-FR" dirty="0" err="1"/>
              <a:t>asynchronously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95B5C-F48F-4F2C-AE65-078EFBE0D97E}"/>
              </a:ext>
            </a:extLst>
          </p:cNvPr>
          <p:cNvSpPr txBox="1"/>
          <p:nvPr/>
        </p:nvSpPr>
        <p:spPr>
          <a:xfrm>
            <a:off x="6684021" y="4526050"/>
            <a:ext cx="5051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highlight>
                  <a:srgbClr val="FFFF00"/>
                </a:highlight>
              </a:rPr>
              <a:t>Note: </a:t>
            </a:r>
          </a:p>
          <a:p>
            <a:r>
              <a:rPr lang="fr-FR" sz="1400" dirty="0" err="1">
                <a:highlight>
                  <a:srgbClr val="FFFF00"/>
                </a:highlight>
              </a:rPr>
              <a:t>results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could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also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be</a:t>
            </a:r>
            <a:r>
              <a:rPr lang="fr-FR" sz="1400" dirty="0">
                <a:highlight>
                  <a:srgbClr val="FFFF00"/>
                </a:highlight>
              </a:rPr>
              <a:t> sent to an </a:t>
            </a:r>
            <a:r>
              <a:rPr lang="fr-FR" sz="1400" dirty="0" err="1">
                <a:highlight>
                  <a:srgbClr val="FFFF00"/>
                </a:highlight>
              </a:rPr>
              <a:t>Environment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ActiveGate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endpoint</a:t>
            </a:r>
            <a:r>
              <a:rPr lang="fr-FR" sz="1400" dirty="0">
                <a:highlight>
                  <a:srgbClr val="FFFF00"/>
                </a:highlight>
              </a:rPr>
              <a:t> (but not a </a:t>
            </a:r>
            <a:r>
              <a:rPr lang="fr-FR" sz="1400" dirty="0" err="1">
                <a:highlight>
                  <a:srgbClr val="FFFF00"/>
                </a:highlight>
              </a:rPr>
              <a:t>Synthetic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ActiveGate</a:t>
            </a:r>
            <a:r>
              <a:rPr lang="fr-FR" sz="1400" dirty="0">
                <a:highlight>
                  <a:srgbClr val="FFFF00"/>
                </a:highlight>
              </a:rPr>
              <a:t>) </a:t>
            </a:r>
            <a:r>
              <a:rPr lang="fr-FR" sz="1400" dirty="0" err="1">
                <a:highlight>
                  <a:srgbClr val="FFFF00"/>
                </a:highlight>
              </a:rPr>
              <a:t>with</a:t>
            </a:r>
            <a:r>
              <a:rPr lang="fr-FR" sz="1400" dirty="0">
                <a:highlight>
                  <a:srgbClr val="FFFF00"/>
                </a:highlight>
              </a:rPr>
              <a:t> a URL like : « https://&lt;my_AG&gt;:9999/e/&lt;tenant_id&gt;</a:t>
            </a:r>
            <a:endParaRPr lang="en-US" sz="1400" dirty="0">
              <a:highlight>
                <a:srgbClr val="FFFF00"/>
              </a:highlight>
            </a:endParaRPr>
          </a:p>
        </p:txBody>
      </p:sp>
      <p:pic>
        <p:nvPicPr>
          <p:cNvPr id="53" name="Picture 2" descr="Logo">
            <a:extLst>
              <a:ext uri="{FF2B5EF4-FFF2-40B4-BE49-F238E27FC236}">
                <a16:creationId xmlns:a16="http://schemas.microsoft.com/office/drawing/2014/main" id="{B39CDE94-E558-4E25-A723-CABA8CC0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796" y="214745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56B6155-DD7A-4BFE-85CA-587C01B2F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2995" y="3048312"/>
            <a:ext cx="729079" cy="31589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96B4E55-9722-42D1-A6D6-4917829B07E2}"/>
              </a:ext>
            </a:extLst>
          </p:cNvPr>
          <p:cNvSpPr txBox="1"/>
          <p:nvPr/>
        </p:nvSpPr>
        <p:spPr>
          <a:xfrm>
            <a:off x="2678802" y="3361648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CC2E19-9A91-49C6-BE5D-12FF8901FF4F}"/>
              </a:ext>
            </a:extLst>
          </p:cNvPr>
          <p:cNvSpPr txBox="1"/>
          <p:nvPr/>
        </p:nvSpPr>
        <p:spPr>
          <a:xfrm>
            <a:off x="2828899" y="2601286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DC738AB-A52C-4ACE-AD59-E7A2298E8381}"/>
              </a:ext>
            </a:extLst>
          </p:cNvPr>
          <p:cNvSpPr/>
          <p:nvPr/>
        </p:nvSpPr>
        <p:spPr>
          <a:xfrm>
            <a:off x="2678802" y="2147458"/>
            <a:ext cx="1037463" cy="17862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2D585911-957D-4283-ACE0-79B34A3162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597" y="2237790"/>
            <a:ext cx="542925" cy="71437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68C5E86-B431-4B32-A42A-E16FAE8E6E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60" y="2211878"/>
            <a:ext cx="530613" cy="530613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4BAAB35B-D619-40F9-B377-12FC66C57ED6}"/>
              </a:ext>
            </a:extLst>
          </p:cNvPr>
          <p:cNvSpPr txBox="1"/>
          <p:nvPr/>
        </p:nvSpPr>
        <p:spPr>
          <a:xfrm>
            <a:off x="4434180" y="2978077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pic>
        <p:nvPicPr>
          <p:cNvPr id="96" name="Picture 4" descr="nssm.cc">
            <a:extLst>
              <a:ext uri="{FF2B5EF4-FFF2-40B4-BE49-F238E27FC236}">
                <a16:creationId xmlns:a16="http://schemas.microsoft.com/office/drawing/2014/main" id="{62D125F7-DFA0-48E3-8782-26E5B6D49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535" y="3220281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84575377-BE3D-4085-9B4B-D13BFE7B16AD}"/>
              </a:ext>
            </a:extLst>
          </p:cNvPr>
          <p:cNvSpPr/>
          <p:nvPr/>
        </p:nvSpPr>
        <p:spPr>
          <a:xfrm>
            <a:off x="4419893" y="2147458"/>
            <a:ext cx="1102247" cy="1786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690" y="2542088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7163549" y="3259668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07BE-56A4-4CC1-9609-90D276F72C60}"/>
              </a:ext>
            </a:extLst>
          </p:cNvPr>
          <p:cNvSpPr/>
          <p:nvPr/>
        </p:nvSpPr>
        <p:spPr>
          <a:xfrm>
            <a:off x="6021901" y="4427334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de-DE" b="1" kern="0" dirty="0">
                <a:solidFill>
                  <a:sysClr val="windowText" lastClr="000000"/>
                </a:solidFill>
              </a:rPr>
              <a:t>5000</a:t>
            </a:r>
            <a:endParaRPr kumimoji="0" lang="de-AT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B74A9D-5540-4147-A1BE-C06BE792602A}"/>
              </a:ext>
            </a:extLst>
          </p:cNvPr>
          <p:cNvCxnSpPr>
            <a:cxnSpLocks/>
            <a:stCxn id="79" idx="2"/>
            <a:endCxn id="53" idx="1"/>
          </p:cNvCxnSpPr>
          <p:nvPr/>
        </p:nvCxnSpPr>
        <p:spPr>
          <a:xfrm rot="5400000" flipH="1" flipV="1">
            <a:off x="5859217" y="984298"/>
            <a:ext cx="959379" cy="5926699"/>
          </a:xfrm>
          <a:prstGeom prst="bentConnector4">
            <a:avLst>
              <a:gd name="adj1" fmla="val -23828"/>
              <a:gd name="adj2" fmla="val 9425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7135754" y="2527923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744777-0A8B-4ACE-BE46-7B144A9138FA}"/>
              </a:ext>
            </a:extLst>
          </p:cNvPr>
          <p:cNvSpPr txBox="1"/>
          <p:nvPr/>
        </p:nvSpPr>
        <p:spPr>
          <a:xfrm>
            <a:off x="1619029" y="153648"/>
            <a:ext cx="880574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Details:</a:t>
            </a:r>
          </a:p>
          <a:p>
            <a:pPr algn="ctr"/>
            <a:r>
              <a:rPr lang="fr-FR" dirty="0" err="1"/>
              <a:t>Execution</a:t>
            </a:r>
            <a:r>
              <a:rPr lang="fr-FR" dirty="0"/>
              <a:t> data </a:t>
            </a:r>
            <a:r>
              <a:rPr lang="fr-FR" dirty="0" err="1"/>
              <a:t>retrieved</a:t>
            </a:r>
            <a:r>
              <a:rPr lang="fr-FR" dirty="0"/>
              <a:t> on </a:t>
            </a:r>
            <a:r>
              <a:rPr lang="fr-FR" dirty="0" err="1"/>
              <a:t>demand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Web UI</a:t>
            </a:r>
          </a:p>
        </p:txBody>
      </p:sp>
      <p:pic>
        <p:nvPicPr>
          <p:cNvPr id="51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2C0B822E-7909-4B85-9208-6B6E95F69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905" y="2676207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31425FD-C65A-466C-8D72-0DF938250857}"/>
              </a:ext>
            </a:extLst>
          </p:cNvPr>
          <p:cNvSpPr txBox="1"/>
          <p:nvPr/>
        </p:nvSpPr>
        <p:spPr>
          <a:xfrm>
            <a:off x="9302257" y="3237125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6BF3D1-850D-45E0-AED1-007E79A089F3}"/>
              </a:ext>
            </a:extLst>
          </p:cNvPr>
          <p:cNvCxnSpPr>
            <a:cxnSpLocks/>
          </p:cNvCxnSpPr>
          <p:nvPr/>
        </p:nvCxnSpPr>
        <p:spPr>
          <a:xfrm flipH="1">
            <a:off x="8238001" y="3154535"/>
            <a:ext cx="9253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7619A14-7289-4062-928A-AD2EB566C415}"/>
              </a:ext>
            </a:extLst>
          </p:cNvPr>
          <p:cNvSpPr/>
          <p:nvPr/>
        </p:nvSpPr>
        <p:spPr>
          <a:xfrm>
            <a:off x="8464107" y="2934197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6" name="Picture 2" descr="Logo">
            <a:extLst>
              <a:ext uri="{FF2B5EF4-FFF2-40B4-BE49-F238E27FC236}">
                <a16:creationId xmlns:a16="http://schemas.microsoft.com/office/drawing/2014/main" id="{2A71F02B-F707-4D27-B71D-246AA8E73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20" y="264107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7D3148C-E3B6-4B6F-AE49-EC866D910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019" y="3541927"/>
            <a:ext cx="729079" cy="315894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CFE5305-1F26-4D44-96F0-8BF63FB4B4FD}"/>
              </a:ext>
            </a:extLst>
          </p:cNvPr>
          <p:cNvSpPr txBox="1"/>
          <p:nvPr/>
        </p:nvSpPr>
        <p:spPr>
          <a:xfrm>
            <a:off x="2856826" y="3855263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5653A1-B1A7-499B-BF68-0852B551AC4F}"/>
              </a:ext>
            </a:extLst>
          </p:cNvPr>
          <p:cNvSpPr txBox="1"/>
          <p:nvPr/>
        </p:nvSpPr>
        <p:spPr>
          <a:xfrm>
            <a:off x="3006923" y="3094901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218821-2934-4A55-90DA-832AFBA7D53E}"/>
              </a:ext>
            </a:extLst>
          </p:cNvPr>
          <p:cNvSpPr/>
          <p:nvPr/>
        </p:nvSpPr>
        <p:spPr>
          <a:xfrm>
            <a:off x="2856826" y="2641073"/>
            <a:ext cx="1037463" cy="17862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715ABAF-97D8-4D3A-933F-1E671FECD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0621" y="2731405"/>
            <a:ext cx="542925" cy="71437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418B76E4-9498-4B1B-BD29-7932B29C57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84" y="2705493"/>
            <a:ext cx="530613" cy="530613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1B92F92-E67F-4FFA-B597-94B669C7D471}"/>
              </a:ext>
            </a:extLst>
          </p:cNvPr>
          <p:cNvSpPr txBox="1"/>
          <p:nvPr/>
        </p:nvSpPr>
        <p:spPr>
          <a:xfrm>
            <a:off x="4612204" y="3471692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pic>
        <p:nvPicPr>
          <p:cNvPr id="95" name="Picture 4" descr="nssm.cc">
            <a:extLst>
              <a:ext uri="{FF2B5EF4-FFF2-40B4-BE49-F238E27FC236}">
                <a16:creationId xmlns:a16="http://schemas.microsoft.com/office/drawing/2014/main" id="{9420E0F3-B03D-411F-8014-C3382076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559" y="3713896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5AF3517E-8264-44C8-9D13-F989EAC66BD1}"/>
              </a:ext>
            </a:extLst>
          </p:cNvPr>
          <p:cNvSpPr/>
          <p:nvPr/>
        </p:nvSpPr>
        <p:spPr>
          <a:xfrm>
            <a:off x="4597917" y="2641073"/>
            <a:ext cx="1102247" cy="1786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D9FDE-E0BD-9D14-20C7-96AE0297539F}"/>
              </a:ext>
            </a:extLst>
          </p:cNvPr>
          <p:cNvSpPr txBox="1"/>
          <p:nvPr/>
        </p:nvSpPr>
        <p:spPr>
          <a:xfrm>
            <a:off x="5353093" y="5729428"/>
            <a:ext cx="6222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Note: </a:t>
            </a:r>
          </a:p>
          <a:p>
            <a:r>
              <a:rPr lang="en-US" sz="1400" dirty="0">
                <a:highlight>
                  <a:srgbClr val="FFFF00"/>
                </a:highlight>
              </a:rPr>
              <a:t>Can be used also to upload compiled </a:t>
            </a:r>
            <a:r>
              <a:rPr lang="en-US" sz="1400" dirty="0" err="1">
                <a:highlight>
                  <a:srgbClr val="FFFF00"/>
                </a:highlight>
              </a:rPr>
              <a:t>SikuliX</a:t>
            </a:r>
            <a:r>
              <a:rPr lang="en-US" sz="1400" dirty="0">
                <a:highlight>
                  <a:srgbClr val="FFFF00"/>
                </a:highlight>
              </a:rPr>
              <a:t> scripts to the bridge for execution (without the need </a:t>
            </a:r>
            <a:r>
              <a:rPr lang="en-US" sz="1400">
                <a:highlight>
                  <a:srgbClr val="FFFF00"/>
                </a:highlight>
              </a:rPr>
              <a:t>to directly </a:t>
            </a:r>
            <a:r>
              <a:rPr lang="en-US" sz="1400" dirty="0">
                <a:highlight>
                  <a:srgbClr val="FFFF00"/>
                </a:highlight>
              </a:rPr>
              <a:t>copy on the file system)</a:t>
            </a:r>
          </a:p>
        </p:txBody>
      </p:sp>
    </p:spTree>
    <p:extLst>
      <p:ext uri="{BB962C8B-B14F-4D97-AF65-F5344CB8AC3E}">
        <p14:creationId xmlns:p14="http://schemas.microsoft.com/office/powerpoint/2010/main" val="120877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80" y="17833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979" y="2684171"/>
            <a:ext cx="729079" cy="315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4523786" y="2997507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4673883" y="2237145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4523786" y="1783317"/>
            <a:ext cx="1037463" cy="17862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14890E-9B8E-4A9A-92B9-B6E1C8C16940}"/>
              </a:ext>
            </a:extLst>
          </p:cNvPr>
          <p:cNvSpPr/>
          <p:nvPr/>
        </p:nvSpPr>
        <p:spPr>
          <a:xfrm>
            <a:off x="7669118" y="2063710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9568E0-8F4A-4AE2-891C-0C542A1C0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6F09F-D6CA-4BF5-958B-EA9FF72616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A56289-FDB2-4CFF-809D-0E4C3C12ECA0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143D23-0ED0-4551-A4E2-48A910C267E2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AAE595-04B2-4425-9479-7D6A4D956A79}"/>
              </a:ext>
            </a:extLst>
          </p:cNvPr>
          <p:cNvCxnSpPr>
            <a:cxnSpLocks/>
          </p:cNvCxnSpPr>
          <p:nvPr/>
        </p:nvCxnSpPr>
        <p:spPr>
          <a:xfrm rot="10800000">
            <a:off x="5561249" y="3095602"/>
            <a:ext cx="70362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929A7-4147-416F-900D-0F96A6740EEF}"/>
              </a:ext>
            </a:extLst>
          </p:cNvPr>
          <p:cNvSpPr/>
          <p:nvPr/>
        </p:nvSpPr>
        <p:spPr>
          <a:xfrm>
            <a:off x="5533646" y="2953257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71" name="Picture 4" descr="nssm.cc">
            <a:extLst>
              <a:ext uri="{FF2B5EF4-FFF2-40B4-BE49-F238E27FC236}">
                <a16:creationId xmlns:a16="http://schemas.microsoft.com/office/drawing/2014/main" id="{FD14BF32-BDD7-4B44-B7E6-FB37F61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19" y="285614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1D26C-0A92-451C-871C-FB0DC261831F}"/>
              </a:ext>
            </a:extLst>
          </p:cNvPr>
          <p:cNvSpPr/>
          <p:nvPr/>
        </p:nvSpPr>
        <p:spPr>
          <a:xfrm>
            <a:off x="6264877" y="1783317"/>
            <a:ext cx="1102247" cy="1786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F4842-FBE5-4879-BAEB-C24A45A1093A}"/>
              </a:ext>
            </a:extLst>
          </p:cNvPr>
          <p:cNvSpPr txBox="1"/>
          <p:nvPr/>
        </p:nvSpPr>
        <p:spPr>
          <a:xfrm>
            <a:off x="4365304" y="175808"/>
            <a:ext cx="44374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Overall</a:t>
            </a:r>
            <a:r>
              <a:rPr lang="fr-FR" dirty="0"/>
              <a:t> maximum communication </a:t>
            </a:r>
            <a:r>
              <a:rPr lang="fr-FR" dirty="0" err="1"/>
              <a:t>streams</a:t>
            </a:r>
            <a:endParaRPr lang="en-US" dirty="0"/>
          </a:p>
        </p:txBody>
      </p:sp>
      <p:pic>
        <p:nvPicPr>
          <p:cNvPr id="7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AB54183-E3DC-41AE-B116-3C16C5B0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1C12AEB-5014-48E2-9B99-6D4010877354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0CDDC3-25F3-4A04-9127-5F3E9ACA6503}"/>
              </a:ext>
            </a:extLst>
          </p:cNvPr>
          <p:cNvCxnSpPr>
            <a:cxnSpLocks/>
          </p:cNvCxnSpPr>
          <p:nvPr/>
        </p:nvCxnSpPr>
        <p:spPr>
          <a:xfrm flipH="1">
            <a:off x="10068403" y="2004679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C3F5630-D8D3-425A-8761-77B085453D65}"/>
              </a:ext>
            </a:extLst>
          </p:cNvPr>
          <p:cNvSpPr/>
          <p:nvPr/>
        </p:nvSpPr>
        <p:spPr>
          <a:xfrm>
            <a:off x="10111438" y="1786209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3" name="Straight Connector 62">
            <a:extLst>
              <a:ext uri="{FF2B5EF4-FFF2-40B4-BE49-F238E27FC236}">
                <a16:creationId xmlns:a16="http://schemas.microsoft.com/office/drawing/2014/main" id="{C8D4A2C9-86AC-4D7F-B827-64C25A9F72C5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2615606" y="1557906"/>
            <a:ext cx="1896162" cy="50580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C909156-F851-4E0F-B9BD-58E70EB179A0}"/>
              </a:ext>
            </a:extLst>
          </p:cNvPr>
          <p:cNvSpPr/>
          <p:nvPr/>
        </p:nvSpPr>
        <p:spPr>
          <a:xfrm>
            <a:off x="2686542" y="1366292"/>
            <a:ext cx="846794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2" name="Straight Connector 41">
            <a:extLst>
              <a:ext uri="{FF2B5EF4-FFF2-40B4-BE49-F238E27FC236}">
                <a16:creationId xmlns:a16="http://schemas.microsoft.com/office/drawing/2014/main" id="{E4FCD668-AADB-436E-81DC-39EDA75BF547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 flipH="1" flipV="1">
            <a:off x="6587685" y="1354552"/>
            <a:ext cx="669862" cy="3760196"/>
          </a:xfrm>
          <a:prstGeom prst="bentConnector4">
            <a:avLst>
              <a:gd name="adj1" fmla="val -34126"/>
              <a:gd name="adj2" fmla="val 6872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6EEDC7D-28BF-4D2A-A9C2-64C8D2C29527}"/>
              </a:ext>
            </a:extLst>
          </p:cNvPr>
          <p:cNvSpPr/>
          <p:nvPr/>
        </p:nvSpPr>
        <p:spPr>
          <a:xfrm>
            <a:off x="7816030" y="2663005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DFCB28-178A-446D-8D81-A3F1B95660E7}"/>
              </a:ext>
            </a:extLst>
          </p:cNvPr>
          <p:cNvSpPr/>
          <p:nvPr/>
        </p:nvSpPr>
        <p:spPr>
          <a:xfrm>
            <a:off x="7884369" y="3804236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</a:t>
            </a:r>
            <a:r>
              <a:rPr lang="de-DE" kern="0" dirty="0">
                <a:solidFill>
                  <a:sysClr val="windowText" lastClr="000000"/>
                </a:solidFill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6" name="Straight Connector 41">
            <a:extLst>
              <a:ext uri="{FF2B5EF4-FFF2-40B4-BE49-F238E27FC236}">
                <a16:creationId xmlns:a16="http://schemas.microsoft.com/office/drawing/2014/main" id="{F8839D83-B385-4DCA-83E9-9DB81A693FD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29991" y="128930"/>
            <a:ext cx="972078" cy="5926698"/>
          </a:xfrm>
          <a:prstGeom prst="bentConnector4">
            <a:avLst>
              <a:gd name="adj1" fmla="val -47245"/>
              <a:gd name="adj2" fmla="val 9315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D70042-A41D-8E09-BFF4-F8D28BB2466B}"/>
              </a:ext>
            </a:extLst>
          </p:cNvPr>
          <p:cNvSpPr txBox="1"/>
          <p:nvPr/>
        </p:nvSpPr>
        <p:spPr>
          <a:xfrm>
            <a:off x="4302207" y="5980651"/>
            <a:ext cx="356870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dirty="0"/>
              <a:t>Dynatrace server must </a:t>
            </a:r>
            <a:r>
              <a:rPr lang="fr-FR" sz="1200" b="1" dirty="0" err="1"/>
              <a:t>be</a:t>
            </a:r>
            <a:r>
              <a:rPr lang="fr-FR" sz="1200" b="1" dirty="0"/>
              <a:t> </a:t>
            </a:r>
            <a:r>
              <a:rPr lang="fr-FR" sz="1200" b="1" dirty="0" err="1"/>
              <a:t>reachable</a:t>
            </a:r>
            <a:r>
              <a:rPr lang="fr-FR" sz="1200" b="1" dirty="0"/>
              <a:t> on HTTPS 443</a:t>
            </a:r>
          </a:p>
          <a:p>
            <a:r>
              <a:rPr lang="fr-FR" sz="1200" b="1" dirty="0"/>
              <a:t>Dynatrace Bridge must </a:t>
            </a:r>
            <a:r>
              <a:rPr lang="fr-FR" sz="1200" b="1" dirty="0" err="1"/>
              <a:t>be</a:t>
            </a:r>
            <a:r>
              <a:rPr lang="fr-FR" sz="1200" b="1" dirty="0"/>
              <a:t> </a:t>
            </a:r>
            <a:r>
              <a:rPr lang="fr-FR" sz="1200" b="1" dirty="0" err="1"/>
              <a:t>reachable</a:t>
            </a:r>
            <a:r>
              <a:rPr lang="fr-FR" sz="1200" b="1" dirty="0"/>
              <a:t> on HTTPS 5000</a:t>
            </a:r>
          </a:p>
          <a:p>
            <a:r>
              <a:rPr lang="fr-FR" sz="1200" b="1" dirty="0"/>
              <a:t>VNC Server must </a:t>
            </a:r>
            <a:r>
              <a:rPr lang="fr-FR" sz="1200" b="1" dirty="0" err="1"/>
              <a:t>be</a:t>
            </a:r>
            <a:r>
              <a:rPr lang="fr-FR" sz="1200" b="1" dirty="0"/>
              <a:t> </a:t>
            </a:r>
            <a:r>
              <a:rPr lang="fr-FR" sz="1200" b="1" dirty="0" err="1"/>
              <a:t>reachable</a:t>
            </a:r>
            <a:r>
              <a:rPr lang="fr-FR" sz="1200" b="1" dirty="0"/>
              <a:t> on TCP 5900</a:t>
            </a:r>
            <a:endParaRPr lang="fr-FR" sz="1200" dirty="0"/>
          </a:p>
        </p:txBody>
      </p:sp>
      <p:pic>
        <p:nvPicPr>
          <p:cNvPr id="4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02F24CA4-AE64-36B3-ED34-85710746C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05" y="104911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C04756-3824-C83D-6244-5F343B00CD7C}"/>
              </a:ext>
            </a:extLst>
          </p:cNvPr>
          <p:cNvSpPr txBox="1"/>
          <p:nvPr/>
        </p:nvSpPr>
        <p:spPr>
          <a:xfrm>
            <a:off x="1127058" y="1574163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24FFF-E1AA-F178-AF02-0795275F228D}"/>
              </a:ext>
            </a:extLst>
          </p:cNvPr>
          <p:cNvSpPr txBox="1"/>
          <p:nvPr/>
        </p:nvSpPr>
        <p:spPr>
          <a:xfrm>
            <a:off x="113127" y="135167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1</a:t>
            </a:r>
            <a:endParaRPr lang="en-US" dirty="0"/>
          </a:p>
        </p:txBody>
      </p:sp>
      <p:pic>
        <p:nvPicPr>
          <p:cNvPr id="9" name="Picture 8" descr="TightVNC Home">
            <a:extLst>
              <a:ext uri="{FF2B5EF4-FFF2-40B4-BE49-F238E27FC236}">
                <a16:creationId xmlns:a16="http://schemas.microsoft.com/office/drawing/2014/main" id="{BBCA93AE-D746-0AE7-CB38-524691ECD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66" y="1189806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6841EC0-F6E0-0964-8840-1FF11C3F98BE}"/>
              </a:ext>
            </a:extLst>
          </p:cNvPr>
          <p:cNvSpPr/>
          <p:nvPr/>
        </p:nvSpPr>
        <p:spPr>
          <a:xfrm>
            <a:off x="837235" y="1007197"/>
            <a:ext cx="1778371" cy="11014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9E38E73A-C5AC-1296-4EEC-9841CE280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05" y="2736270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B65EF6-3154-62B0-B40D-2328A72B1C61}"/>
              </a:ext>
            </a:extLst>
          </p:cNvPr>
          <p:cNvSpPr txBox="1"/>
          <p:nvPr/>
        </p:nvSpPr>
        <p:spPr>
          <a:xfrm>
            <a:off x="1127058" y="3261322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7C4A0-3C49-73D0-7650-4F2EDC2EF5E4}"/>
              </a:ext>
            </a:extLst>
          </p:cNvPr>
          <p:cNvSpPr txBox="1"/>
          <p:nvPr/>
        </p:nvSpPr>
        <p:spPr>
          <a:xfrm>
            <a:off x="113127" y="303883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1</a:t>
            </a:r>
            <a:endParaRPr lang="en-US" dirty="0"/>
          </a:p>
        </p:txBody>
      </p:sp>
      <p:pic>
        <p:nvPicPr>
          <p:cNvPr id="17" name="Picture 16" descr="TightVNC Home">
            <a:extLst>
              <a:ext uri="{FF2B5EF4-FFF2-40B4-BE49-F238E27FC236}">
                <a16:creationId xmlns:a16="http://schemas.microsoft.com/office/drawing/2014/main" id="{AA981602-9236-8D27-073C-642E41333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66" y="2876965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52CB903-45CE-B09F-8B18-7E9D745389AA}"/>
              </a:ext>
            </a:extLst>
          </p:cNvPr>
          <p:cNvSpPr/>
          <p:nvPr/>
        </p:nvSpPr>
        <p:spPr>
          <a:xfrm>
            <a:off x="837235" y="2694356"/>
            <a:ext cx="1778371" cy="11014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http://assets.ruxitlabs.com/icons/png/green/Icons_file_001_Browser.png">
            <a:extLst>
              <a:ext uri="{FF2B5EF4-FFF2-40B4-BE49-F238E27FC236}">
                <a16:creationId xmlns:a16="http://schemas.microsoft.com/office/drawing/2014/main" id="{229471AE-E9FA-343E-BFB6-61CC453A5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3" y="4447998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063277-7B67-E478-2338-6EDD42CD5C80}"/>
              </a:ext>
            </a:extLst>
          </p:cNvPr>
          <p:cNvSpPr txBox="1"/>
          <p:nvPr/>
        </p:nvSpPr>
        <p:spPr>
          <a:xfrm>
            <a:off x="1124966" y="497305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58D656-E2B5-0544-45E3-DA536E6DAE3E}"/>
              </a:ext>
            </a:extLst>
          </p:cNvPr>
          <p:cNvSpPr txBox="1"/>
          <p:nvPr/>
        </p:nvSpPr>
        <p:spPr>
          <a:xfrm>
            <a:off x="111035" y="475056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1</a:t>
            </a:r>
            <a:endParaRPr lang="en-US" dirty="0"/>
          </a:p>
        </p:txBody>
      </p:sp>
      <p:pic>
        <p:nvPicPr>
          <p:cNvPr id="27" name="Picture 26" descr="TightVNC Home">
            <a:extLst>
              <a:ext uri="{FF2B5EF4-FFF2-40B4-BE49-F238E27FC236}">
                <a16:creationId xmlns:a16="http://schemas.microsoft.com/office/drawing/2014/main" id="{E7CDB8C1-B8CA-5467-0B71-19FA6A6A3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174" y="4588693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C5F73FD-3100-3526-CADB-A609061720C4}"/>
              </a:ext>
            </a:extLst>
          </p:cNvPr>
          <p:cNvSpPr/>
          <p:nvPr/>
        </p:nvSpPr>
        <p:spPr>
          <a:xfrm>
            <a:off x="835143" y="4406084"/>
            <a:ext cx="1778371" cy="11014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8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157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CC834F-25BA-4091-8F05-4BB1F0AF3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D9B9B-564B-4A61-B9BB-BAD3CCE32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D26CC2-7201-415F-9AB9-6F7D5A288BF2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07BE-56A4-4CC1-9609-90D276F72C60}"/>
              </a:ext>
            </a:extLst>
          </p:cNvPr>
          <p:cNvSpPr/>
          <p:nvPr/>
        </p:nvSpPr>
        <p:spPr>
          <a:xfrm>
            <a:off x="7776901" y="2367686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975947-4114-4AF5-91F4-A8BCAB825CD5}"/>
              </a:ext>
            </a:extLst>
          </p:cNvPr>
          <p:cNvCxnSpPr>
            <a:cxnSpLocks/>
          </p:cNvCxnSpPr>
          <p:nvPr/>
        </p:nvCxnSpPr>
        <p:spPr>
          <a:xfrm flipH="1" flipV="1">
            <a:off x="3699748" y="1845414"/>
            <a:ext cx="2521988" cy="5564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B6195-8971-4D63-A383-E37353BF029A}"/>
              </a:ext>
            </a:extLst>
          </p:cNvPr>
          <p:cNvSpPr/>
          <p:nvPr/>
        </p:nvSpPr>
        <p:spPr>
          <a:xfrm>
            <a:off x="4534830" y="1684332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1116580"/>
            <a:ext cx="729079" cy="3158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E7F443-E029-4E9D-B9B7-6503E2E0F15F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2487674" y="1429916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2637771" y="669554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1572852" y="215726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Logo">
            <a:extLst>
              <a:ext uri="{FF2B5EF4-FFF2-40B4-BE49-F238E27FC236}">
                <a16:creationId xmlns:a16="http://schemas.microsoft.com/office/drawing/2014/main" id="{5E1201B0-7473-467C-A8BB-FEC36097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29677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EDEF78-4B6C-411D-93FF-18D1ECBA27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3197634"/>
            <a:ext cx="729079" cy="3158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005FA4-F7C4-4A0C-B956-EE7615ECAF3D}"/>
              </a:ext>
            </a:extLst>
          </p:cNvPr>
          <p:cNvSpPr txBox="1"/>
          <p:nvPr/>
        </p:nvSpPr>
        <p:spPr>
          <a:xfrm>
            <a:off x="2487674" y="351097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A89E18-B0A1-4D07-9D05-198CFA8DFE9A}"/>
              </a:ext>
            </a:extLst>
          </p:cNvPr>
          <p:cNvSpPr txBox="1"/>
          <p:nvPr/>
        </p:nvSpPr>
        <p:spPr>
          <a:xfrm>
            <a:off x="2637771" y="2750608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900709-F27B-4B0D-8058-8BCDBEE53FB2}"/>
              </a:ext>
            </a:extLst>
          </p:cNvPr>
          <p:cNvSpPr/>
          <p:nvPr/>
        </p:nvSpPr>
        <p:spPr>
          <a:xfrm>
            <a:off x="1572852" y="2296780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Logo">
            <a:extLst>
              <a:ext uri="{FF2B5EF4-FFF2-40B4-BE49-F238E27FC236}">
                <a16:creationId xmlns:a16="http://schemas.microsoft.com/office/drawing/2014/main" id="{941461E2-902F-4A79-A00B-8EC6D886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43739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974104-5C12-47EE-9733-A10E7A171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5274777"/>
            <a:ext cx="729079" cy="31589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532D77B-D984-4975-B405-A70357E427D8}"/>
              </a:ext>
            </a:extLst>
          </p:cNvPr>
          <p:cNvSpPr txBox="1"/>
          <p:nvPr/>
        </p:nvSpPr>
        <p:spPr>
          <a:xfrm>
            <a:off x="2487674" y="5588113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9DF427-27E7-4D7F-B4C1-8825FF1C9590}"/>
              </a:ext>
            </a:extLst>
          </p:cNvPr>
          <p:cNvSpPr txBox="1"/>
          <p:nvPr/>
        </p:nvSpPr>
        <p:spPr>
          <a:xfrm>
            <a:off x="2637771" y="4827751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A063A0-59BE-44F2-A9A8-48937C68E88E}"/>
              </a:ext>
            </a:extLst>
          </p:cNvPr>
          <p:cNvSpPr/>
          <p:nvPr/>
        </p:nvSpPr>
        <p:spPr>
          <a:xfrm>
            <a:off x="1572852" y="4373923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881449" y="127274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859625" y="31471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930491" y="51047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3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570A79B-0504-466A-8ECD-DB65BAE46B61}"/>
              </a:ext>
            </a:extLst>
          </p:cNvPr>
          <p:cNvCxnSpPr>
            <a:cxnSpLocks/>
          </p:cNvCxnSpPr>
          <p:nvPr/>
        </p:nvCxnSpPr>
        <p:spPr>
          <a:xfrm flipH="1">
            <a:off x="3633314" y="2588024"/>
            <a:ext cx="2600244" cy="10924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B05E2D-A2A7-4612-93B3-5A60716F9C46}"/>
              </a:ext>
            </a:extLst>
          </p:cNvPr>
          <p:cNvCxnSpPr>
            <a:cxnSpLocks/>
          </p:cNvCxnSpPr>
          <p:nvPr/>
        </p:nvCxnSpPr>
        <p:spPr>
          <a:xfrm flipH="1">
            <a:off x="3651240" y="2750608"/>
            <a:ext cx="2570496" cy="26459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155B5DC-79DB-4D07-BF03-BBBCD9B27055}"/>
              </a:ext>
            </a:extLst>
          </p:cNvPr>
          <p:cNvSpPr/>
          <p:nvPr/>
        </p:nvSpPr>
        <p:spPr>
          <a:xfrm>
            <a:off x="4243556" y="2764704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7240E14-CE7D-4114-8F69-72D9AC677D5D}"/>
              </a:ext>
            </a:extLst>
          </p:cNvPr>
          <p:cNvSpPr/>
          <p:nvPr/>
        </p:nvSpPr>
        <p:spPr>
          <a:xfrm>
            <a:off x="4958227" y="3919804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endParaRPr lang="de-DE" kern="0" dirty="0">
              <a:solidFill>
                <a:sysClr val="windowText" lastClr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4BD9E-E367-47B2-876C-81F9C319C5B3}"/>
              </a:ext>
            </a:extLst>
          </p:cNvPr>
          <p:cNvSpPr txBox="1"/>
          <p:nvPr/>
        </p:nvSpPr>
        <p:spPr>
          <a:xfrm>
            <a:off x="5772572" y="129416"/>
            <a:ext cx="467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Architecture (initial </a:t>
            </a:r>
            <a:r>
              <a:rPr lang="fr-FR" dirty="0" err="1"/>
              <a:t>proposal</a:t>
            </a:r>
            <a:r>
              <a:rPr lang="fr-FR" dirty="0"/>
              <a:t> – </a:t>
            </a:r>
            <a:r>
              <a:rPr lang="fr-FR" dirty="0" err="1">
                <a:highlight>
                  <a:srgbClr val="FFFF00"/>
                </a:highlight>
              </a:rPr>
              <a:t>deprecated</a:t>
            </a:r>
            <a:r>
              <a:rPr lang="fr-FR" dirty="0"/>
              <a:t>)</a:t>
            </a:r>
          </a:p>
          <a:p>
            <a:r>
              <a:rPr lang="fr-FR" dirty="0" err="1"/>
              <a:t>Using</a:t>
            </a:r>
            <a:r>
              <a:rPr lang="fr-FR" dirty="0"/>
              <a:t> HTTP Monitors to drive the test </a:t>
            </a:r>
            <a:r>
              <a:rPr lang="fr-FR" dirty="0" err="1"/>
              <a:t>execution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93756A-4177-4A73-9882-4AE2CDA62339}"/>
              </a:ext>
            </a:extLst>
          </p:cNvPr>
          <p:cNvSpPr txBox="1"/>
          <p:nvPr/>
        </p:nvSpPr>
        <p:spPr>
          <a:xfrm>
            <a:off x="5591480" y="4866540"/>
            <a:ext cx="647805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dirty="0" err="1"/>
              <a:t>Problems</a:t>
            </a:r>
            <a:r>
              <a:rPr lang="fr-FR" sz="1200" b="1" dirty="0"/>
              <a:t> </a:t>
            </a:r>
            <a:r>
              <a:rPr lang="fr-FR" sz="1200" b="1" dirty="0" err="1"/>
              <a:t>encountered</a:t>
            </a:r>
            <a:r>
              <a:rPr lang="fr-FR" sz="1200" b="1" dirty="0"/>
              <a:t> </a:t>
            </a:r>
            <a:r>
              <a:rPr lang="fr-FR" sz="1200" b="1" dirty="0" err="1"/>
              <a:t>that</a:t>
            </a:r>
            <a:r>
              <a:rPr lang="fr-FR" sz="1200" b="1" dirty="0"/>
              <a:t> have been </a:t>
            </a:r>
            <a:r>
              <a:rPr lang="fr-FR" sz="1200" b="1" dirty="0" err="1"/>
              <a:t>addressed</a:t>
            </a:r>
            <a:r>
              <a:rPr lang="fr-FR" sz="1200" b="1" dirty="0"/>
              <a:t> by new architecture 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timeout </a:t>
            </a:r>
            <a:r>
              <a:rPr lang="fr-FR" sz="1200" dirty="0" err="1"/>
              <a:t>problem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long running scripts/</a:t>
            </a:r>
            <a:r>
              <a:rPr lang="fr-FR" sz="1200" dirty="0" err="1"/>
              <a:t>steps</a:t>
            </a:r>
            <a:r>
              <a:rPr lang="fr-FR" sz="1200" dirty="0"/>
              <a:t> (more </a:t>
            </a:r>
            <a:r>
              <a:rPr lang="fr-FR" sz="1200" dirty="0" err="1"/>
              <a:t>than</a:t>
            </a:r>
            <a:r>
              <a:rPr lang="fr-FR" sz="1200" dirty="0"/>
              <a:t> 1 mn)</a:t>
            </a:r>
          </a:p>
          <a:p>
            <a:pPr marL="171450" indent="-171450">
              <a:buFontTx/>
              <a:buChar char="-"/>
            </a:pPr>
            <a:r>
              <a:rPr lang="fr-FR" sz="1200" dirty="0" err="1"/>
              <a:t>Each</a:t>
            </a:r>
            <a:r>
              <a:rPr lang="fr-FR" sz="1200" dirty="0"/>
              <a:t> </a:t>
            </a:r>
            <a:r>
              <a:rPr lang="fr-FR" sz="1200" dirty="0" err="1"/>
              <a:t>step</a:t>
            </a:r>
            <a:r>
              <a:rPr lang="fr-FR" sz="1200" dirty="0"/>
              <a:t> in the scenario has to </a:t>
            </a:r>
            <a:r>
              <a:rPr lang="fr-FR" sz="1200" dirty="0" err="1"/>
              <a:t>be</a:t>
            </a:r>
            <a:r>
              <a:rPr lang="fr-FR" sz="1200" dirty="0"/>
              <a:t> </a:t>
            </a:r>
            <a:r>
              <a:rPr lang="fr-FR" sz="1200" dirty="0" err="1"/>
              <a:t>configured</a:t>
            </a:r>
            <a:r>
              <a:rPr lang="fr-FR" sz="1200" dirty="0"/>
              <a:t> as </a:t>
            </a:r>
            <a:r>
              <a:rPr lang="fr-FR" sz="1200" dirty="0" err="1"/>
              <a:t>both</a:t>
            </a:r>
            <a:r>
              <a:rPr lang="fr-FR" sz="1200" dirty="0"/>
              <a:t> a HTTP monitor </a:t>
            </a:r>
            <a:r>
              <a:rPr lang="fr-FR" sz="1200" dirty="0" err="1"/>
              <a:t>step</a:t>
            </a:r>
            <a:r>
              <a:rPr lang="fr-FR" sz="1200" dirty="0"/>
              <a:t> and a </a:t>
            </a:r>
            <a:r>
              <a:rPr lang="fr-FR" sz="1200" dirty="0" err="1"/>
              <a:t>SikuliX</a:t>
            </a:r>
            <a:r>
              <a:rPr lang="fr-FR" sz="1200" dirty="0"/>
              <a:t> </a:t>
            </a:r>
            <a:r>
              <a:rPr lang="fr-FR" sz="1200" dirty="0" err="1"/>
              <a:t>function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Black screen as </a:t>
            </a:r>
            <a:r>
              <a:rPr lang="fr-FR" sz="1200" dirty="0" err="1"/>
              <a:t>soon</a:t>
            </a:r>
            <a:r>
              <a:rPr lang="fr-FR" sz="1200" dirty="0"/>
              <a:t> as the </a:t>
            </a:r>
            <a:r>
              <a:rPr lang="fr-FR" sz="1200" dirty="0" err="1"/>
              <a:t>remote</a:t>
            </a:r>
            <a:r>
              <a:rPr lang="fr-FR" sz="1200" dirty="0"/>
              <a:t> desktop (RDP) connexion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closed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Stops </a:t>
            </a:r>
            <a:r>
              <a:rPr lang="fr-FR" sz="1200" dirty="0" err="1"/>
              <a:t>working</a:t>
            </a:r>
            <a:r>
              <a:rPr lang="fr-FR" sz="1200" dirty="0"/>
              <a:t> </a:t>
            </a:r>
            <a:r>
              <a:rPr lang="fr-FR" sz="1200" dirty="0" err="1"/>
              <a:t>when</a:t>
            </a:r>
            <a:r>
              <a:rPr lang="fr-FR" sz="1200" dirty="0"/>
              <a:t> the user session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closed</a:t>
            </a:r>
            <a:r>
              <a:rPr lang="fr-FR" sz="1200" dirty="0"/>
              <a:t> (the bridge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stopped</a:t>
            </a:r>
            <a:r>
              <a:rPr lang="fr-FR" sz="1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2137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7EA8-55DE-4C18-977F-89B9E32D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9259" cy="1325563"/>
          </a:xfrm>
        </p:spPr>
        <p:txBody>
          <a:bodyPr/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1F47-603A-4C6F-8718-B1287763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9811" cy="1646624"/>
          </a:xfrm>
        </p:spPr>
        <p:txBody>
          <a:bodyPr/>
          <a:lstStyle/>
          <a:p>
            <a:r>
              <a:rPr lang="fr-FR" dirty="0">
                <a:hlinkClick r:id="rId2"/>
              </a:rPr>
              <a:t>Documentation</a:t>
            </a:r>
            <a:endParaRPr lang="fr-FR" dirty="0"/>
          </a:p>
          <a:p>
            <a:r>
              <a:rPr lang="fr-FR" dirty="0">
                <a:hlinkClick r:id="rId3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BA3D7A-FDB8-48C3-8DC3-5D69046C8C95}"/>
              </a:ext>
            </a:extLst>
          </p:cNvPr>
          <p:cNvSpPr txBox="1">
            <a:spLocks/>
          </p:cNvSpPr>
          <p:nvPr/>
        </p:nvSpPr>
        <p:spPr>
          <a:xfrm>
            <a:off x="838197" y="3050660"/>
            <a:ext cx="4149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TightVNC</a:t>
            </a:r>
            <a:r>
              <a:rPr lang="fr-FR" dirty="0"/>
              <a:t> Server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8F22B5-EB92-4CE9-9A0E-6DA548C6612C}"/>
              </a:ext>
            </a:extLst>
          </p:cNvPr>
          <p:cNvSpPr txBox="1">
            <a:spLocks/>
          </p:cNvSpPr>
          <p:nvPr/>
        </p:nvSpPr>
        <p:spPr>
          <a:xfrm>
            <a:off x="838197" y="4511160"/>
            <a:ext cx="5406374" cy="2238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4"/>
              </a:rPr>
              <a:t>Documentation</a:t>
            </a:r>
            <a:endParaRPr lang="fr-FR" dirty="0"/>
          </a:p>
          <a:p>
            <a:r>
              <a:rPr lang="fr-FR" dirty="0">
                <a:hlinkClick r:id="rId5"/>
              </a:rPr>
              <a:t>Downloads</a:t>
            </a:r>
            <a:endParaRPr lang="fr-FR" dirty="0"/>
          </a:p>
          <a:p>
            <a:r>
              <a:rPr lang="en-US" dirty="0">
                <a:highlight>
                  <a:srgbClr val="FFFF00"/>
                </a:highlight>
              </a:rPr>
              <a:t>Important : On Linux, use </a:t>
            </a:r>
            <a:r>
              <a:rPr lang="en-US" b="1" dirty="0">
                <a:highlight>
                  <a:srgbClr val="FFFF00"/>
                </a:highlight>
              </a:rPr>
              <a:t>24 bits depth </a:t>
            </a:r>
            <a:r>
              <a:rPr lang="en-US" dirty="0">
                <a:highlight>
                  <a:srgbClr val="FFFF00"/>
                </a:highlight>
              </a:rPr>
              <a:t>otherwise you will have class cast exceptions in your </a:t>
            </a:r>
            <a:r>
              <a:rPr lang="en-US" dirty="0" err="1">
                <a:highlight>
                  <a:srgbClr val="FFFF00"/>
                </a:highlight>
              </a:rPr>
              <a:t>SikuliX</a:t>
            </a:r>
            <a:r>
              <a:rPr lang="en-US" dirty="0">
                <a:highlight>
                  <a:srgbClr val="FFFF00"/>
                </a:highlight>
              </a:rPr>
              <a:t> script when dealing with images</a:t>
            </a:r>
          </a:p>
          <a:p>
            <a:endParaRPr lang="en-US" dirty="0"/>
          </a:p>
        </p:txBody>
      </p:sp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id="{2F660A0B-6399-4930-8779-4DD61DCB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1" y="72310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ightVNC Home">
            <a:extLst>
              <a:ext uri="{FF2B5EF4-FFF2-40B4-BE49-F238E27FC236}">
                <a16:creationId xmlns:a16="http://schemas.microsoft.com/office/drawing/2014/main" id="{05AC6265-0E76-4945-BD8C-EC68DF55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03" y="3472249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0DB4BBE-A4F1-4328-9FD7-DFF51E93CC23}"/>
              </a:ext>
            </a:extLst>
          </p:cNvPr>
          <p:cNvSpPr txBox="1">
            <a:spLocks/>
          </p:cNvSpPr>
          <p:nvPr/>
        </p:nvSpPr>
        <p:spPr>
          <a:xfrm>
            <a:off x="6584089" y="365125"/>
            <a:ext cx="4149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TigerVNC</a:t>
            </a:r>
            <a:r>
              <a:rPr lang="fr-FR" dirty="0"/>
              <a:t> Client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09AD1F-D0C1-44AF-B0AB-44DE80069AC1}"/>
              </a:ext>
            </a:extLst>
          </p:cNvPr>
          <p:cNvSpPr txBox="1">
            <a:spLocks/>
          </p:cNvSpPr>
          <p:nvPr/>
        </p:nvSpPr>
        <p:spPr>
          <a:xfrm>
            <a:off x="6584089" y="1690688"/>
            <a:ext cx="4149811" cy="164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8"/>
              </a:rPr>
              <a:t>Documentation</a:t>
            </a:r>
            <a:endParaRPr lang="fr-FR" dirty="0"/>
          </a:p>
          <a:p>
            <a:r>
              <a:rPr lang="fr-FR" dirty="0">
                <a:hlinkClick r:id="rId9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296F75B-9096-4EA5-B2D3-66F2C75DD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324" y="79930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67C3F56-C3A3-40EB-89B4-4F21F1A45335}"/>
              </a:ext>
            </a:extLst>
          </p:cNvPr>
          <p:cNvSpPr txBox="1">
            <a:spLocks/>
          </p:cNvSpPr>
          <p:nvPr/>
        </p:nvSpPr>
        <p:spPr>
          <a:xfrm>
            <a:off x="6584086" y="3050660"/>
            <a:ext cx="51960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NSSM </a:t>
            </a:r>
            <a:r>
              <a:rPr lang="fr-FR" dirty="0" err="1"/>
              <a:t>install</a:t>
            </a:r>
            <a:r>
              <a:rPr lang="fr-FR" dirty="0"/>
              <a:t> Manager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7CEB1E-3919-47D8-9012-605AEB93F6CC}"/>
              </a:ext>
            </a:extLst>
          </p:cNvPr>
          <p:cNvSpPr txBox="1">
            <a:spLocks/>
          </p:cNvSpPr>
          <p:nvPr/>
        </p:nvSpPr>
        <p:spPr>
          <a:xfrm>
            <a:off x="6584086" y="4376223"/>
            <a:ext cx="4149811" cy="164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11"/>
              </a:rPr>
              <a:t>Documentation</a:t>
            </a:r>
            <a:endParaRPr lang="fr-FR" dirty="0"/>
          </a:p>
          <a:p>
            <a:r>
              <a:rPr lang="fr-FR" dirty="0">
                <a:hlinkClick r:id="rId12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nssm.cc">
            <a:extLst>
              <a:ext uri="{FF2B5EF4-FFF2-40B4-BE49-F238E27FC236}">
                <a16:creationId xmlns:a16="http://schemas.microsoft.com/office/drawing/2014/main" id="{0DF421F6-6650-4EDC-9A7D-F42DA3E2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323" y="3448049"/>
            <a:ext cx="509201" cy="50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3AA988-F98E-4581-A2F9-5675669D512E}"/>
              </a:ext>
            </a:extLst>
          </p:cNvPr>
          <p:cNvSpPr txBox="1"/>
          <p:nvPr/>
        </p:nvSpPr>
        <p:spPr>
          <a:xfrm>
            <a:off x="838197" y="1204159"/>
            <a:ext cx="345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Scripting and </a:t>
            </a:r>
            <a:r>
              <a:rPr lang="fr-FR" dirty="0" err="1"/>
              <a:t>replaying</a:t>
            </a:r>
            <a:r>
              <a:rPr lang="fr-FR" dirty="0"/>
              <a:t> GUI actions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CB478-C06B-44BE-ABEE-9425926361D3}"/>
              </a:ext>
            </a:extLst>
          </p:cNvPr>
          <p:cNvSpPr txBox="1"/>
          <p:nvPr/>
        </p:nvSpPr>
        <p:spPr>
          <a:xfrm>
            <a:off x="6584086" y="1186419"/>
            <a:ext cx="432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Connecting</a:t>
            </a:r>
            <a:r>
              <a:rPr lang="fr-FR" dirty="0"/>
              <a:t> to VNC server to capture images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F10E5D-18C7-411C-AD15-9A2A84E9A71E}"/>
              </a:ext>
            </a:extLst>
          </p:cNvPr>
          <p:cNvSpPr txBox="1"/>
          <p:nvPr/>
        </p:nvSpPr>
        <p:spPr>
          <a:xfrm>
            <a:off x="838197" y="3912924"/>
            <a:ext cx="454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Serving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connexions </a:t>
            </a:r>
            <a:r>
              <a:rPr lang="fr-FR" dirty="0" err="1"/>
              <a:t>from</a:t>
            </a:r>
            <a:r>
              <a:rPr lang="fr-FR" dirty="0"/>
              <a:t> Desktop Host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5358E9-0E51-454D-A6D9-8C01AAB9FC86}"/>
              </a:ext>
            </a:extLst>
          </p:cNvPr>
          <p:cNvSpPr txBox="1"/>
          <p:nvPr/>
        </p:nvSpPr>
        <p:spPr>
          <a:xfrm>
            <a:off x="6584086" y="3912924"/>
            <a:ext cx="411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Installing</a:t>
            </a:r>
            <a:r>
              <a:rPr lang="fr-FR" dirty="0"/>
              <a:t> the Bridge as a Windows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1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5D6D-B4C2-43B6-9B3C-38EA2C43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Trigger test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Dynatrace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DD1C-C845-4949-9D94-D62E0426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HTTP Monitor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1 </a:t>
            </a:r>
            <a:r>
              <a:rPr lang="fr-FR" dirty="0" err="1"/>
              <a:t>step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URL: 	</a:t>
            </a:r>
            <a:r>
              <a:rPr lang="fr-FR" sz="1800" dirty="0">
                <a:latin typeface="Lucida Console" panose="020B0609040504020204" pitchFamily="49" charset="0"/>
              </a:rPr>
              <a:t>https://&lt;dt_bridge_host&gt;:&lt;dt_bridge_port&gt;/testtool_launcher2</a:t>
            </a:r>
            <a:endParaRPr lang="fr-FR" sz="1600" dirty="0">
              <a:latin typeface="Lucida Console" panose="020B0609040504020204" pitchFamily="49" charset="0"/>
            </a:endParaRPr>
          </a:p>
          <a:p>
            <a:pPr lvl="1"/>
            <a:r>
              <a:rPr lang="fr-FR" dirty="0"/>
              <a:t>Method: POST</a:t>
            </a:r>
          </a:p>
          <a:p>
            <a:pPr lvl="1"/>
            <a:r>
              <a:rPr lang="fr-FR" dirty="0"/>
              <a:t>Post </a:t>
            </a:r>
            <a:r>
              <a:rPr lang="fr-FR" dirty="0" err="1"/>
              <a:t>execution</a:t>
            </a:r>
            <a:r>
              <a:rPr lang="fr-FR" dirty="0"/>
              <a:t> script : 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// check response code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if (</a:t>
            </a:r>
            <a:r>
              <a:rPr lang="en-US" sz="1600" dirty="0" err="1">
                <a:latin typeface="Lucida Console" panose="020B0609040504020204" pitchFamily="49" charset="0"/>
              </a:rPr>
              <a:t>response.getStatusCode</a:t>
            </a:r>
            <a:r>
              <a:rPr lang="en-US" sz="1600" dirty="0">
                <a:latin typeface="Lucida Console" panose="020B0609040504020204" pitchFamily="49" charset="0"/>
              </a:rPr>
              <a:t>() != 200) {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// if not 200, then fail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api.fail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response.getResponseBody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Request body format : </a:t>
            </a:r>
            <a:r>
              <a:rPr lang="en-US" dirty="0"/>
              <a:t>x-www-form-</a:t>
            </a:r>
            <a:r>
              <a:rPr lang="en-US" dirty="0" err="1"/>
              <a:t>urlencoded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25138</TotalTime>
  <Words>2298</Words>
  <Application>Microsoft Office PowerPoint</Application>
  <PresentationFormat>Widescreen</PresentationFormat>
  <Paragraphs>344</Paragraphs>
  <Slides>19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SikuliX</vt:lpstr>
      <vt:lpstr>Trigger test execution from Dynatrace (1/2)</vt:lpstr>
      <vt:lpstr>Trigger test execution from Dynatrace (2/2)</vt:lpstr>
      <vt:lpstr>Rules to follow for writing SikuliX scripts</vt:lpstr>
      <vt:lpstr>Rules to follow for writing SikuliX scripts</vt:lpstr>
      <vt:lpstr>Rules to follow for writing SikuliX scripts</vt:lpstr>
      <vt:lpstr>Rules to follow for writing SikuliX scripts</vt:lpstr>
      <vt:lpstr>Rules to follow for writing SikuliX scripts (optional)</vt:lpstr>
      <vt:lpstr>Using VNC to capture and replay scripts</vt:lpstr>
      <vt:lpstr>Using VNC to capture and replay scripts</vt:lpstr>
      <vt:lpstr>Using VNC to capture and replay scripts</vt:lpstr>
      <vt:lpstr>Using VNC to capture and replay scripts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Izac, Laurent</dc:creator>
  <cp:lastModifiedBy>Izac, Laurent</cp:lastModifiedBy>
  <cp:revision>88</cp:revision>
  <dcterms:created xsi:type="dcterms:W3CDTF">2021-10-04T07:09:26Z</dcterms:created>
  <dcterms:modified xsi:type="dcterms:W3CDTF">2023-09-14T07:20:30Z</dcterms:modified>
</cp:coreProperties>
</file>