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3" r:id="rId3"/>
    <p:sldId id="274" r:id="rId4"/>
    <p:sldId id="258" r:id="rId5"/>
    <p:sldId id="256" r:id="rId6"/>
    <p:sldId id="275" r:id="rId7"/>
    <p:sldId id="276" r:id="rId8"/>
    <p:sldId id="260" r:id="rId9"/>
    <p:sldId id="262" r:id="rId10"/>
    <p:sldId id="261" r:id="rId11"/>
    <p:sldId id="263" r:id="rId12"/>
    <p:sldId id="265" r:id="rId13"/>
    <p:sldId id="266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1C98-4F3D-4D1D-A3DD-F7848427C078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D7D5-65E2-4523-8601-7FE9FEA8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86D-6178-4F93-B6A1-D18C71ED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A3E00-0B90-4067-B80E-E231FAB0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1CD7-1962-4849-A376-DD3F92E2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782B-BAA8-405D-8757-699223D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EB81-014E-4C9A-8276-6BCDDB0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EBC-E39F-4386-8D0E-0DD03BB2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4DC76-7CB9-4FB9-A34C-47532F2F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5155-41E8-451F-9E39-70810171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A646-580C-495D-8F74-B4A574E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1D09-5F6A-4271-9B7D-33D844D2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7BEA6-99EF-4C80-8B55-E55F767C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D69CB-3FBB-4E76-A724-03DB0D6C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2D74-5CE4-4A66-8A30-F32246C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F8AF-434F-4AC2-B43E-ACC1ADAC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5781-5925-43C0-9D24-F3E84BD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35C-99E6-4588-BB34-35A7E06F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DCA0-5F6F-4372-9178-83CB73B3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C784-D87D-4790-BD2F-715766AA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957F-4813-47A6-8A14-4AA887E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D9EE-6F76-4C4F-AE2A-DBFA79E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009-DFBA-4724-BFCB-0EF2AAF0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C104-2090-4C8B-A808-FB9336BD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07AF-9B78-445B-80F3-5AAC653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027A-4B04-4EF6-9F88-368ADACF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9117-82AF-42A6-A9F6-455C41A9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40C-FF12-4E71-968F-10225E18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684B-BB68-4F7C-993C-3098B419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2CC97-B88C-478F-A92D-949A6FA7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60FF-AC58-418B-BD96-C60A9A87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4C50-332D-43E1-BC8B-227BA0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32E6-C319-47CA-9064-0A9ED48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DF2A-602E-44B6-814A-914CC644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58AE-E410-415F-ACF8-72BE9078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5EF4B-0DF7-4D3F-8223-19240839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DEF9-3821-4423-8712-F34711BA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8EC71-D500-4BDE-8495-4C3BA77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010BD-D54D-40FC-B4D2-1BF048B8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7FB94-1A94-4EF4-B28A-035C150A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95F57-69ED-4CED-B84E-693DF955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FF8C-0346-41FC-AFC4-E336A719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2500-1CC1-45EA-8964-91721F64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E3DC-C31F-4675-948B-6E9C265A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9158-E133-402D-BC38-6E66EBE8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66F85-8F1A-4CE6-A02E-FFA085D0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6A2F-7D97-4990-BA3F-B31EFE9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C1BD-DBEA-447F-AC93-EA428A6B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2CA-1F73-4868-B03D-3A10FDA5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81E5-304F-44BE-8A0F-FA2361B5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7ADD-4874-429D-BF1F-7D9369E1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09EC-5124-4050-95C5-6510BB2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6F32-96AD-43B3-BECB-11BF800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753A-6937-4BB1-9043-5DCE6E1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4E7-A16B-4E05-89C0-B513ACB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7F2AE-E875-4558-814A-CFB2EE95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41CE-5F90-49DF-8407-B23E2DDD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0777-BB2A-4E51-A79D-35B3D2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777D-0AB1-48E2-BA37-52294FF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42A8-1B0D-402B-A174-04D5491A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9202-EA82-47A4-AEB4-3BCD4A80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AA41-6372-4343-917A-F1A1A3AB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B8EA-E76A-4C51-ACC3-DC0209C9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673E-3553-4D67-92A3-F7067032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470E-68B3-4D86-B087-969E5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igervnc.org/" TargetMode="External"/><Relationship Id="rId13" Type="http://schemas.openxmlformats.org/officeDocument/2006/relationships/image" Target="../media/image8.jpeg"/><Relationship Id="rId3" Type="http://schemas.openxmlformats.org/officeDocument/2006/relationships/hyperlink" Target="https://github.com/RaiMan/SikuliX1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nssm.cc/download" TargetMode="External"/><Relationship Id="rId2" Type="http://schemas.openxmlformats.org/officeDocument/2006/relationships/hyperlink" Target="https://sikulix-2014.readthedocs.io/en/latest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hyperlink" Target="https://nssm.cc/" TargetMode="External"/><Relationship Id="rId5" Type="http://schemas.openxmlformats.org/officeDocument/2006/relationships/hyperlink" Target="https://www.tightvnc.com/download.php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tightvnc.com/" TargetMode="External"/><Relationship Id="rId9" Type="http://schemas.openxmlformats.org/officeDocument/2006/relationships/hyperlink" Target="https://sourceforge.net/projects/tigervnc/files/stable/1.12.0/tigervnc-1.12.0.exe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5749377" y="226568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71A603-7B32-4588-A8A7-9390ABA839CA}"/>
              </a:ext>
            </a:extLst>
          </p:cNvPr>
          <p:cNvCxnSpPr>
            <a:cxnSpLocks/>
          </p:cNvCxnSpPr>
          <p:nvPr/>
        </p:nvCxnSpPr>
        <p:spPr>
          <a:xfrm rot="10800000">
            <a:off x="3699748" y="1845415"/>
            <a:ext cx="2533810" cy="1692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FD715B-B836-4FFF-BF3E-AD804D4BFD21}"/>
              </a:ext>
            </a:extLst>
          </p:cNvPr>
          <p:cNvSpPr/>
          <p:nvPr/>
        </p:nvSpPr>
        <p:spPr>
          <a:xfrm>
            <a:off x="5173316" y="1863655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1240" y="2588024"/>
            <a:ext cx="2582318" cy="92294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5173316" y="2448989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C90CBE-B826-4171-8197-D77DBF58DBD6}"/>
              </a:ext>
            </a:extLst>
          </p:cNvPr>
          <p:cNvSpPr/>
          <p:nvPr/>
        </p:nvSpPr>
        <p:spPr>
          <a:xfrm>
            <a:off x="5173316" y="3121036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BD3004C-E01B-49C7-AB89-C6FB33FE7F2D}"/>
              </a:ext>
            </a:extLst>
          </p:cNvPr>
          <p:cNvSpPr txBox="1"/>
          <p:nvPr/>
        </p:nvSpPr>
        <p:spPr>
          <a:xfrm>
            <a:off x="7940117" y="3471741"/>
            <a:ext cx="4188489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asynchronously</a:t>
            </a:r>
            <a:r>
              <a:rPr lang="fr-FR" sz="1200" dirty="0"/>
              <a:t>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</a:t>
            </a:r>
            <a:r>
              <a:rPr lang="fr-FR" sz="1200" dirty="0" err="1"/>
              <a:t>started</a:t>
            </a:r>
            <a:r>
              <a:rPr lang="fr-FR" sz="1200" dirty="0"/>
              <a:t> as a Windows service (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nssm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Pros 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 err="1"/>
              <a:t>Third</a:t>
            </a:r>
            <a:r>
              <a:rPr lang="fr-FR" sz="1200" dirty="0"/>
              <a:t> party UI </a:t>
            </a:r>
            <a:r>
              <a:rPr lang="fr-FR" sz="1200" dirty="0" err="1"/>
              <a:t>provides</a:t>
            </a:r>
            <a:r>
              <a:rPr lang="fr-FR" sz="1200" dirty="0"/>
              <a:t> </a:t>
            </a:r>
            <a:r>
              <a:rPr lang="fr-FR" sz="1200" dirty="0" err="1"/>
              <a:t>link</a:t>
            </a:r>
            <a:r>
              <a:rPr lang="fr-FR" sz="1200" dirty="0"/>
              <a:t> to </a:t>
            </a:r>
            <a:r>
              <a:rPr lang="fr-FR" sz="1200" dirty="0" err="1"/>
              <a:t>execution</a:t>
            </a:r>
            <a:r>
              <a:rPr lang="fr-FR" sz="1200" dirty="0"/>
              <a:t> </a:t>
            </a:r>
            <a:r>
              <a:rPr lang="fr-FR" sz="1200" dirty="0" err="1"/>
              <a:t>results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the bridge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SikuliX</a:t>
            </a:r>
            <a:r>
              <a:rPr lang="fr-FR" sz="1200" dirty="0"/>
              <a:t> can open and close </a:t>
            </a:r>
            <a:r>
              <a:rPr lang="fr-FR" sz="1200" dirty="0" err="1"/>
              <a:t>remote</a:t>
            </a:r>
            <a:r>
              <a:rPr lang="fr-FR" sz="1200" dirty="0"/>
              <a:t> session </a:t>
            </a:r>
            <a:r>
              <a:rPr lang="fr-FR" sz="1200" dirty="0" err="1"/>
              <a:t>through</a:t>
            </a:r>
            <a:r>
              <a:rPr lang="fr-FR" sz="1200" dirty="0"/>
              <a:t> VNC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« black screen » </a:t>
            </a:r>
            <a:r>
              <a:rPr lang="fr-FR" sz="1200" dirty="0" err="1"/>
              <a:t>problem</a:t>
            </a:r>
            <a:endParaRPr lang="fr-FR" sz="1200" dirty="0"/>
          </a:p>
          <a:p>
            <a:r>
              <a:rPr lang="fr-FR" sz="1200" dirty="0"/>
              <a:t>Cons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HTTP monitor for </a:t>
            </a:r>
            <a:r>
              <a:rPr lang="fr-FR" sz="1200" dirty="0" err="1"/>
              <a:t>scheduling</a:t>
            </a:r>
            <a:r>
              <a:rPr lang="fr-FR" sz="1200" dirty="0"/>
              <a:t> and 1 </a:t>
            </a:r>
            <a:r>
              <a:rPr lang="fr-FR" sz="1200" dirty="0" err="1"/>
              <a:t>third</a:t>
            </a:r>
            <a:r>
              <a:rPr lang="fr-FR" sz="1200" dirty="0"/>
              <a:t> party monitor for </a:t>
            </a:r>
            <a:r>
              <a:rPr lang="fr-FR" sz="1200" dirty="0" err="1"/>
              <a:t>results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 More ports to open</a:t>
            </a:r>
            <a:endParaRPr lang="en-US" sz="1200" dirty="0"/>
          </a:p>
        </p:txBody>
      </p:sp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1288549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nssm.cc">
            <a:extLst>
              <a:ext uri="{FF2B5EF4-FFF2-40B4-BE49-F238E27FC236}">
                <a16:creationId xmlns:a16="http://schemas.microsoft.com/office/drawing/2014/main" id="{14FFC8E9-BD27-4957-BE6C-B14ECA5A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5" y="3373151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nssm.cc">
            <a:extLst>
              <a:ext uri="{FF2B5EF4-FFF2-40B4-BE49-F238E27FC236}">
                <a16:creationId xmlns:a16="http://schemas.microsoft.com/office/drawing/2014/main" id="{394F141C-867E-4536-A168-8A49B8DA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541379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8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4629997" y="577278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ActiveGate</a:t>
            </a:r>
            <a:endParaRPr lang="en-US" dirty="0"/>
          </a:p>
        </p:txBody>
      </p:sp>
      <p:cxnSp>
        <p:nvCxnSpPr>
          <p:cNvPr id="76" name="Straight Connector 62">
            <a:extLst>
              <a:ext uri="{FF2B5EF4-FFF2-40B4-BE49-F238E27FC236}">
                <a16:creationId xmlns:a16="http://schemas.microsoft.com/office/drawing/2014/main" id="{A0213093-E486-46C8-B9C3-85D9C4C49C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65360" y="3262704"/>
            <a:ext cx="2483772" cy="2170019"/>
          </a:xfrm>
          <a:prstGeom prst="bentConnector3">
            <a:avLst>
              <a:gd name="adj1" fmla="val 3970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06864" y="2063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462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39488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DT timer decorator to each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24158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start your script from a main function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my_second_step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my_last_step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8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br>
              <a:rPr lang="fr-FR" dirty="0"/>
            </a:br>
            <a:r>
              <a:rPr lang="fr-FR" sz="3600" b="1" dirty="0"/>
              <a:t>(</a:t>
            </a:r>
            <a:r>
              <a:rPr lang="fr-FR" sz="3600" b="1" dirty="0" err="1"/>
              <a:t>optional</a:t>
            </a:r>
            <a:r>
              <a:rPr lang="fr-FR" sz="3600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86032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build a list of passed parameters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dt_get_args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that you can use as arguments for your steps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6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97941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IMPORTANT: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ake sure you capture screenshots with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TigerVNC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(https://tigervnc.org),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  to get the best image matching probability, as this is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  the exact same VNC client embedded into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SikuliX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Make sure you use </a:t>
            </a:r>
            <a:r>
              <a:rPr lang="en-US" sz="2400" b="1" dirty="0">
                <a:solidFill>
                  <a:srgbClr val="6A9955"/>
                </a:solidFill>
                <a:latin typeface="Consolas" panose="020B0609020204030204" pitchFamily="49" charset="0"/>
              </a:rPr>
              <a:t>24 bits depth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when starting your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VNC server on Linux or you may get Class cast errors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in your scripts when dealing with images.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1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8339" cy="3467084"/>
          </a:xfrm>
        </p:spPr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539" y="101090"/>
            <a:ext cx="8202029" cy="652946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overall anatomy of a script using VNC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"&lt;host&gt;"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&lt;port</a:t>
            </a:r>
            <a:r>
              <a:rPr lang="en-US" sz="2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it the default screen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 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# your scenario steps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   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my_nth_step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close_session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dt_vnc_dis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revert to the default local screen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use() 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2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526116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a user session from the VNC connection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we can see the CTRL ALT DEL Welcome screen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"press_ctrl_alt_del_to_unlock.png"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# send the magic 3 fingers salute to open session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# if we are presented with the password entry field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"password_field.png"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“&lt;the password&gt;"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Key.ENTER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45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362535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close the user session before finishing our script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lock the session (yes, the same 3 fingers salute)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for the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signout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option to appear, then click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click(wait(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"Signout.png"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3789677" y="1391042"/>
            <a:ext cx="4945586" cy="598388"/>
          </a:xfrm>
          <a:prstGeom prst="bentConnector3">
            <a:avLst>
              <a:gd name="adj1" fmla="val 7506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858091" y="1757947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3755892" y="2500974"/>
            <a:ext cx="5046822" cy="1051204"/>
          </a:xfrm>
          <a:prstGeom prst="bentConnector3">
            <a:avLst>
              <a:gd name="adj1" fmla="val 78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0442AC-81AF-4686-B703-38E6F1CE9DD2}"/>
              </a:ext>
            </a:extLst>
          </p:cNvPr>
          <p:cNvCxnSpPr>
            <a:cxnSpLocks/>
          </p:cNvCxnSpPr>
          <p:nvPr/>
        </p:nvCxnSpPr>
        <p:spPr>
          <a:xfrm flipV="1">
            <a:off x="3709214" y="3033983"/>
            <a:ext cx="5053064" cy="2554131"/>
          </a:xfrm>
          <a:prstGeom prst="bentConnector3">
            <a:avLst>
              <a:gd name="adj1" fmla="val 825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247CD2-6940-419B-99AF-8E9E5A3998EE}"/>
              </a:ext>
            </a:extLst>
          </p:cNvPr>
          <p:cNvSpPr/>
          <p:nvPr/>
        </p:nvSpPr>
        <p:spPr>
          <a:xfrm>
            <a:off x="7934001" y="280915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5749377" y="226568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7877319" y="2276142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1288549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nssm.cc">
            <a:extLst>
              <a:ext uri="{FF2B5EF4-FFF2-40B4-BE49-F238E27FC236}">
                <a16:creationId xmlns:a16="http://schemas.microsoft.com/office/drawing/2014/main" id="{14FFC8E9-BD27-4957-BE6C-B14ECA5A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5" y="3373151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nssm.cc">
            <a:extLst>
              <a:ext uri="{FF2B5EF4-FFF2-40B4-BE49-F238E27FC236}">
                <a16:creationId xmlns:a16="http://schemas.microsoft.com/office/drawing/2014/main" id="{394F141C-867E-4536-A168-8A49B8DA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541379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8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4629997" y="577278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Results</a:t>
            </a:r>
            <a:r>
              <a:rPr lang="fr-FR" dirty="0"/>
              <a:t> sent back </a:t>
            </a:r>
            <a:r>
              <a:rPr lang="fr-FR" dirty="0" err="1"/>
              <a:t>asynchronously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9C87949-F458-4755-915B-89FC95EE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DBD1593-BFB3-4693-9FB5-49AA1DB8A882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56998F-76C5-40DF-9FDA-3974DA6943BF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F845301-A8F4-444B-BB78-9BEACFAF75E9}"/>
              </a:ext>
            </a:extLst>
          </p:cNvPr>
          <p:cNvSpPr/>
          <p:nvPr/>
        </p:nvSpPr>
        <p:spPr>
          <a:xfrm>
            <a:off x="10112687" y="2055804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95B5C-F48F-4F2C-AE65-078EFBE0D97E}"/>
              </a:ext>
            </a:extLst>
          </p:cNvPr>
          <p:cNvSpPr txBox="1"/>
          <p:nvPr/>
        </p:nvSpPr>
        <p:spPr>
          <a:xfrm>
            <a:off x="8459350" y="4526050"/>
            <a:ext cx="3276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ighlight>
                  <a:srgbClr val="FFFF00"/>
                </a:highlight>
              </a:rPr>
              <a:t>Note: </a:t>
            </a:r>
            <a:r>
              <a:rPr lang="fr-FR" sz="1400" dirty="0" err="1">
                <a:highlight>
                  <a:srgbClr val="FFFF00"/>
                </a:highlight>
              </a:rPr>
              <a:t>results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could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also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be</a:t>
            </a:r>
            <a:r>
              <a:rPr lang="fr-FR" sz="1400" dirty="0">
                <a:highlight>
                  <a:srgbClr val="FFFF00"/>
                </a:highlight>
              </a:rPr>
              <a:t> sent to an </a:t>
            </a:r>
            <a:r>
              <a:rPr lang="fr-FR" sz="1400" dirty="0" err="1">
                <a:highlight>
                  <a:srgbClr val="FFFF00"/>
                </a:highlight>
              </a:rPr>
              <a:t>Environment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endpoint</a:t>
            </a:r>
            <a:r>
              <a:rPr lang="fr-FR" sz="1400" dirty="0">
                <a:highlight>
                  <a:srgbClr val="FFFF00"/>
                </a:highlight>
              </a:rPr>
              <a:t> (but not a </a:t>
            </a:r>
            <a:r>
              <a:rPr lang="fr-FR" sz="1400" dirty="0" err="1">
                <a:highlight>
                  <a:srgbClr val="FFFF00"/>
                </a:highlight>
              </a:rPr>
              <a:t>Synthetic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) </a:t>
            </a:r>
            <a:r>
              <a:rPr lang="fr-FR" sz="1400" dirty="0" err="1">
                <a:highlight>
                  <a:srgbClr val="FFFF00"/>
                </a:highlight>
              </a:rPr>
              <a:t>with</a:t>
            </a:r>
            <a:r>
              <a:rPr lang="fr-FR" sz="1400" dirty="0">
                <a:highlight>
                  <a:srgbClr val="FFFF00"/>
                </a:highlight>
              </a:rPr>
              <a:t> a URL like : « https://&lt;my_AG&gt;:9999/e/&lt;tenant_id&gt;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7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789677" y="1391042"/>
            <a:ext cx="7455203" cy="42740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58829" y="3473148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3712346" y="2610202"/>
            <a:ext cx="7256871" cy="1098430"/>
          </a:xfrm>
          <a:prstGeom prst="bentConnector3">
            <a:avLst>
              <a:gd name="adj1" fmla="val 8799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0442AC-81AF-4686-B703-38E6F1CE9DD2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3709214" y="2841034"/>
            <a:ext cx="7678002" cy="274708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247CD2-6940-419B-99AF-8E9E5A3998EE}"/>
              </a:ext>
            </a:extLst>
          </p:cNvPr>
          <p:cNvSpPr/>
          <p:nvPr/>
        </p:nvSpPr>
        <p:spPr>
          <a:xfrm>
            <a:off x="7873796" y="533210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5749377" y="226568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7621434" y="116695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1288549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nssm.cc">
            <a:extLst>
              <a:ext uri="{FF2B5EF4-FFF2-40B4-BE49-F238E27FC236}">
                <a16:creationId xmlns:a16="http://schemas.microsoft.com/office/drawing/2014/main" id="{14FFC8E9-BD27-4957-BE6C-B14ECA5A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5" y="3373151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nssm.cc">
            <a:extLst>
              <a:ext uri="{FF2B5EF4-FFF2-40B4-BE49-F238E27FC236}">
                <a16:creationId xmlns:a16="http://schemas.microsoft.com/office/drawing/2014/main" id="{394F141C-867E-4536-A168-8A49B8DA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541379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8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3744188" y="6040095"/>
            <a:ext cx="831302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retrieved</a:t>
            </a:r>
            <a:r>
              <a:rPr lang="fr-FR" dirty="0"/>
              <a:t> on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Web UI</a:t>
            </a:r>
          </a:p>
          <a:p>
            <a:pPr algn="ctr"/>
            <a:r>
              <a:rPr lang="fr-FR" dirty="0"/>
              <a:t>Note: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to </a:t>
            </a:r>
            <a:r>
              <a:rPr lang="fr-FR" dirty="0" err="1"/>
              <a:t>upload</a:t>
            </a:r>
            <a:r>
              <a:rPr lang="fr-FR" dirty="0"/>
              <a:t> </a:t>
            </a:r>
            <a:r>
              <a:rPr lang="fr-FR" dirty="0" err="1"/>
              <a:t>compiled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 to the bridge for </a:t>
            </a:r>
            <a:r>
              <a:rPr lang="fr-FR" dirty="0" err="1"/>
              <a:t>execution</a:t>
            </a:r>
            <a:r>
              <a:rPr lang="fr-FR" dirty="0"/>
              <a:t>…</a:t>
            </a:r>
            <a:endParaRPr lang="en-US" dirty="0"/>
          </a:p>
        </p:txBody>
      </p:sp>
      <p:pic>
        <p:nvPicPr>
          <p:cNvPr id="5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2C0B822E-7909-4B85-9208-6B6E95F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31425FD-C65A-466C-8D72-0DF938250857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6BF3D1-850D-45E0-AED1-007E79A089F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7619A14-7289-4062-928A-AD2EB566C415}"/>
              </a:ext>
            </a:extLst>
          </p:cNvPr>
          <p:cNvSpPr/>
          <p:nvPr/>
        </p:nvSpPr>
        <p:spPr>
          <a:xfrm>
            <a:off x="10131067" y="207644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87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7EA8-55DE-4C18-977F-89B9E32D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9259" cy="1325563"/>
          </a:xfrm>
        </p:spPr>
        <p:txBody>
          <a:bodyPr/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1F47-603A-4C6F-8718-B1287763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9811" cy="1646624"/>
          </a:xfrm>
        </p:spPr>
        <p:txBody>
          <a:bodyPr/>
          <a:lstStyle/>
          <a:p>
            <a:r>
              <a:rPr lang="fr-FR" dirty="0">
                <a:hlinkClick r:id="rId2"/>
              </a:rPr>
              <a:t>Documentation</a:t>
            </a:r>
            <a:endParaRPr lang="fr-FR" dirty="0"/>
          </a:p>
          <a:p>
            <a:r>
              <a:rPr lang="fr-FR" dirty="0">
                <a:hlinkClick r:id="rId3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BA3D7A-FDB8-48C3-8DC3-5D69046C8C95}"/>
              </a:ext>
            </a:extLst>
          </p:cNvPr>
          <p:cNvSpPr txBox="1">
            <a:spLocks/>
          </p:cNvSpPr>
          <p:nvPr/>
        </p:nvSpPr>
        <p:spPr>
          <a:xfrm>
            <a:off x="838197" y="3050660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TightVNC</a:t>
            </a:r>
            <a:r>
              <a:rPr lang="fr-FR" dirty="0"/>
              <a:t> Server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F22B5-EB92-4CE9-9A0E-6DA548C6612C}"/>
              </a:ext>
            </a:extLst>
          </p:cNvPr>
          <p:cNvSpPr txBox="1">
            <a:spLocks/>
          </p:cNvSpPr>
          <p:nvPr/>
        </p:nvSpPr>
        <p:spPr>
          <a:xfrm>
            <a:off x="838197" y="4511160"/>
            <a:ext cx="5406374" cy="2238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4"/>
              </a:rPr>
              <a:t>Documentation</a:t>
            </a:r>
            <a:endParaRPr lang="fr-FR" dirty="0"/>
          </a:p>
          <a:p>
            <a:r>
              <a:rPr lang="fr-FR" dirty="0">
                <a:hlinkClick r:id="rId5"/>
              </a:rPr>
              <a:t>Downloads</a:t>
            </a:r>
            <a:endParaRPr lang="fr-FR" dirty="0"/>
          </a:p>
          <a:p>
            <a:r>
              <a:rPr lang="en-US" dirty="0">
                <a:highlight>
                  <a:srgbClr val="FFFF00"/>
                </a:highlight>
              </a:rPr>
              <a:t>Important : On Linux, use </a:t>
            </a:r>
            <a:r>
              <a:rPr lang="en-US" b="1" dirty="0">
                <a:highlight>
                  <a:srgbClr val="FFFF00"/>
                </a:highlight>
              </a:rPr>
              <a:t>24 bits depth </a:t>
            </a:r>
            <a:r>
              <a:rPr lang="en-US" dirty="0">
                <a:highlight>
                  <a:srgbClr val="FFFF00"/>
                </a:highlight>
              </a:rPr>
              <a:t>otherwise you will have class cast exceptions in your </a:t>
            </a:r>
            <a:r>
              <a:rPr lang="en-US" dirty="0" err="1">
                <a:highlight>
                  <a:srgbClr val="FFFF00"/>
                </a:highlight>
              </a:rPr>
              <a:t>SikuliX</a:t>
            </a:r>
            <a:r>
              <a:rPr lang="en-US" dirty="0">
                <a:highlight>
                  <a:srgbClr val="FFFF00"/>
                </a:highlight>
              </a:rPr>
              <a:t> script when dealing with images</a:t>
            </a:r>
          </a:p>
          <a:p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2F660A0B-6399-4930-8779-4DD61DCB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" y="7231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ghtVNC Home">
            <a:extLst>
              <a:ext uri="{FF2B5EF4-FFF2-40B4-BE49-F238E27FC236}">
                <a16:creationId xmlns:a16="http://schemas.microsoft.com/office/drawing/2014/main" id="{05AC6265-0E76-4945-BD8C-EC68DF55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3" y="3472249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DB4BBE-A4F1-4328-9FD7-DFF51E93CC23}"/>
              </a:ext>
            </a:extLst>
          </p:cNvPr>
          <p:cNvSpPr txBox="1">
            <a:spLocks/>
          </p:cNvSpPr>
          <p:nvPr/>
        </p:nvSpPr>
        <p:spPr>
          <a:xfrm>
            <a:off x="6584089" y="365125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TigerVNC</a:t>
            </a:r>
            <a:r>
              <a:rPr lang="fr-FR" dirty="0"/>
              <a:t> Client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09AD1F-D0C1-44AF-B0AB-44DE80069AC1}"/>
              </a:ext>
            </a:extLst>
          </p:cNvPr>
          <p:cNvSpPr txBox="1">
            <a:spLocks/>
          </p:cNvSpPr>
          <p:nvPr/>
        </p:nvSpPr>
        <p:spPr>
          <a:xfrm>
            <a:off x="6584089" y="1690688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8"/>
              </a:rPr>
              <a:t>Documentation</a:t>
            </a:r>
            <a:endParaRPr lang="fr-FR" dirty="0"/>
          </a:p>
          <a:p>
            <a:r>
              <a:rPr lang="fr-FR" dirty="0">
                <a:hlinkClick r:id="rId9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296F75B-9096-4EA5-B2D3-66F2C75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24" y="79930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7C3F56-C3A3-40EB-89B4-4F21F1A45335}"/>
              </a:ext>
            </a:extLst>
          </p:cNvPr>
          <p:cNvSpPr txBox="1">
            <a:spLocks/>
          </p:cNvSpPr>
          <p:nvPr/>
        </p:nvSpPr>
        <p:spPr>
          <a:xfrm>
            <a:off x="6584086" y="3050660"/>
            <a:ext cx="51960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NSSM </a:t>
            </a:r>
            <a:r>
              <a:rPr lang="fr-FR" dirty="0" err="1"/>
              <a:t>install</a:t>
            </a:r>
            <a:r>
              <a:rPr lang="fr-FR" dirty="0"/>
              <a:t> Manager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7CEB1E-3919-47D8-9012-605AEB93F6CC}"/>
              </a:ext>
            </a:extLst>
          </p:cNvPr>
          <p:cNvSpPr txBox="1">
            <a:spLocks/>
          </p:cNvSpPr>
          <p:nvPr/>
        </p:nvSpPr>
        <p:spPr>
          <a:xfrm>
            <a:off x="6584086" y="4376223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11"/>
              </a:rPr>
              <a:t>Documentation</a:t>
            </a:r>
            <a:endParaRPr lang="fr-FR" dirty="0"/>
          </a:p>
          <a:p>
            <a:r>
              <a:rPr lang="fr-FR" dirty="0">
                <a:hlinkClick r:id="rId12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nssm.cc">
            <a:extLst>
              <a:ext uri="{FF2B5EF4-FFF2-40B4-BE49-F238E27FC236}">
                <a16:creationId xmlns:a16="http://schemas.microsoft.com/office/drawing/2014/main" id="{0DF421F6-6650-4EDC-9A7D-F42DA3E2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3" y="3448049"/>
            <a:ext cx="509201" cy="5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3AA988-F98E-4581-A2F9-5675669D512E}"/>
              </a:ext>
            </a:extLst>
          </p:cNvPr>
          <p:cNvSpPr txBox="1"/>
          <p:nvPr/>
        </p:nvSpPr>
        <p:spPr>
          <a:xfrm>
            <a:off x="838197" y="1204159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Scripting and </a:t>
            </a:r>
            <a:r>
              <a:rPr lang="fr-FR" dirty="0" err="1"/>
              <a:t>replaying</a:t>
            </a:r>
            <a:r>
              <a:rPr lang="fr-FR" dirty="0"/>
              <a:t> GUI actions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B478-C06B-44BE-ABEE-9425926361D3}"/>
              </a:ext>
            </a:extLst>
          </p:cNvPr>
          <p:cNvSpPr txBox="1"/>
          <p:nvPr/>
        </p:nvSpPr>
        <p:spPr>
          <a:xfrm>
            <a:off x="6584086" y="1186419"/>
            <a:ext cx="432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Connecting</a:t>
            </a:r>
            <a:r>
              <a:rPr lang="fr-FR" dirty="0"/>
              <a:t> to VNC server to capture images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10E5D-18C7-411C-AD15-9A2A84E9A71E}"/>
              </a:ext>
            </a:extLst>
          </p:cNvPr>
          <p:cNvSpPr txBox="1"/>
          <p:nvPr/>
        </p:nvSpPr>
        <p:spPr>
          <a:xfrm>
            <a:off x="838197" y="3912924"/>
            <a:ext cx="454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connexions </a:t>
            </a:r>
            <a:r>
              <a:rPr lang="fr-FR" dirty="0" err="1"/>
              <a:t>from</a:t>
            </a:r>
            <a:r>
              <a:rPr lang="fr-FR" dirty="0"/>
              <a:t> Desktop Host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358E9-0E51-454D-A6D9-8C01AAB9FC86}"/>
              </a:ext>
            </a:extLst>
          </p:cNvPr>
          <p:cNvSpPr txBox="1"/>
          <p:nvPr/>
        </p:nvSpPr>
        <p:spPr>
          <a:xfrm>
            <a:off x="6584086" y="3912924"/>
            <a:ext cx="411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Installing</a:t>
            </a:r>
            <a:r>
              <a:rPr lang="fr-FR" dirty="0"/>
              <a:t> the Bridge as a Windows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C834F-25BA-4091-8F05-4BB1F0AF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D9B9B-564B-4A61-B9BB-BAD3CCE32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76901" y="236768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75947-4114-4AF5-91F4-A8BCAB825CD5}"/>
              </a:ext>
            </a:extLst>
          </p:cNvPr>
          <p:cNvCxnSpPr>
            <a:cxnSpLocks/>
          </p:cNvCxnSpPr>
          <p:nvPr/>
        </p:nvCxnSpPr>
        <p:spPr>
          <a:xfrm flipH="1" flipV="1">
            <a:off x="3699748" y="1845414"/>
            <a:ext cx="2521988" cy="556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B6195-8971-4D63-A383-E37353BF029A}"/>
              </a:ext>
            </a:extLst>
          </p:cNvPr>
          <p:cNvSpPr/>
          <p:nvPr/>
        </p:nvSpPr>
        <p:spPr>
          <a:xfrm>
            <a:off x="4534830" y="1684332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E7F443-E029-4E9D-B9B7-6503E2E0F15F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70A79B-0504-466A-8ECD-DB65BAE46B61}"/>
              </a:ext>
            </a:extLst>
          </p:cNvPr>
          <p:cNvCxnSpPr>
            <a:cxnSpLocks/>
          </p:cNvCxnSpPr>
          <p:nvPr/>
        </p:nvCxnSpPr>
        <p:spPr>
          <a:xfrm flipH="1">
            <a:off x="3633314" y="2588024"/>
            <a:ext cx="2600244" cy="1092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B05E2D-A2A7-4612-93B3-5A60716F9C46}"/>
              </a:ext>
            </a:extLst>
          </p:cNvPr>
          <p:cNvCxnSpPr>
            <a:cxnSpLocks/>
          </p:cNvCxnSpPr>
          <p:nvPr/>
        </p:nvCxnSpPr>
        <p:spPr>
          <a:xfrm flipH="1">
            <a:off x="3651240" y="2750608"/>
            <a:ext cx="2570496" cy="264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5B5DC-79DB-4D07-BF03-BBBCD9B27055}"/>
              </a:ext>
            </a:extLst>
          </p:cNvPr>
          <p:cNvSpPr/>
          <p:nvPr/>
        </p:nvSpPr>
        <p:spPr>
          <a:xfrm>
            <a:off x="4243556" y="27647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240E14-CE7D-4114-8F69-72D9AC677D5D}"/>
              </a:ext>
            </a:extLst>
          </p:cNvPr>
          <p:cNvSpPr/>
          <p:nvPr/>
        </p:nvSpPr>
        <p:spPr>
          <a:xfrm>
            <a:off x="4958227" y="39198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4BD9E-E367-47B2-876C-81F9C319C5B3}"/>
              </a:ext>
            </a:extLst>
          </p:cNvPr>
          <p:cNvSpPr txBox="1"/>
          <p:nvPr/>
        </p:nvSpPr>
        <p:spPr>
          <a:xfrm>
            <a:off x="5772572" y="129416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</a:t>
            </a:r>
            <a:r>
              <a:rPr lang="fr-FR" dirty="0" err="1"/>
              <a:t>proposal</a:t>
            </a:r>
            <a:r>
              <a:rPr lang="fr-FR" dirty="0"/>
              <a:t> - initial</a:t>
            </a:r>
          </a:p>
          <a:p>
            <a:r>
              <a:rPr lang="fr-FR" dirty="0" err="1"/>
              <a:t>Using</a:t>
            </a:r>
            <a:r>
              <a:rPr lang="fr-FR" dirty="0"/>
              <a:t> HTTP Monitors to drive the test </a:t>
            </a:r>
            <a:r>
              <a:rPr lang="fr-FR" dirty="0" err="1"/>
              <a:t>execution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3756A-4177-4A73-9882-4AE2CDA62339}"/>
              </a:ext>
            </a:extLst>
          </p:cNvPr>
          <p:cNvSpPr txBox="1"/>
          <p:nvPr/>
        </p:nvSpPr>
        <p:spPr>
          <a:xfrm>
            <a:off x="8830508" y="3429001"/>
            <a:ext cx="325671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Cons 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r>
              <a:rPr lang="fr-FR" sz="1200" dirty="0"/>
              <a:t> (more </a:t>
            </a:r>
            <a:r>
              <a:rPr lang="fr-FR" sz="1200" dirty="0" err="1"/>
              <a:t>than</a:t>
            </a:r>
            <a:r>
              <a:rPr lang="fr-FR" sz="1200" dirty="0"/>
              <a:t> 1 mn)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Each</a:t>
            </a:r>
            <a:r>
              <a:rPr lang="fr-FR" sz="1200" dirty="0"/>
              <a:t> </a:t>
            </a:r>
            <a:r>
              <a:rPr lang="fr-FR" sz="1200" dirty="0" err="1"/>
              <a:t>step</a:t>
            </a:r>
            <a:r>
              <a:rPr lang="fr-FR" sz="1200" dirty="0"/>
              <a:t> in </a:t>
            </a:r>
            <a:r>
              <a:rPr lang="fr-FR" sz="1200"/>
              <a:t>the scenario has </a:t>
            </a:r>
            <a:r>
              <a:rPr lang="fr-FR" sz="1200" dirty="0"/>
              <a:t>to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configured</a:t>
            </a:r>
            <a:r>
              <a:rPr lang="fr-FR" sz="1200" dirty="0"/>
              <a:t> as </a:t>
            </a:r>
            <a:r>
              <a:rPr lang="fr-FR" sz="1200" dirty="0" err="1"/>
              <a:t>both</a:t>
            </a:r>
            <a:r>
              <a:rPr lang="fr-FR" sz="1200" dirty="0"/>
              <a:t> a HTTP monitor </a:t>
            </a:r>
            <a:r>
              <a:rPr lang="fr-FR" sz="1200" dirty="0" err="1"/>
              <a:t>step</a:t>
            </a:r>
            <a:r>
              <a:rPr lang="fr-FR" sz="1200" dirty="0"/>
              <a:t> and a </a:t>
            </a:r>
            <a:r>
              <a:rPr lang="fr-FR" sz="1200" dirty="0" err="1"/>
              <a:t>SikuliX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Black screen as </a:t>
            </a:r>
            <a:r>
              <a:rPr lang="fr-FR" sz="1200" dirty="0" err="1"/>
              <a:t>soon</a:t>
            </a:r>
            <a:r>
              <a:rPr lang="fr-FR" sz="1200" dirty="0"/>
              <a:t> as the </a:t>
            </a:r>
            <a:r>
              <a:rPr lang="fr-FR" sz="1200" dirty="0" err="1"/>
              <a:t>remote</a:t>
            </a:r>
            <a:r>
              <a:rPr lang="fr-FR" sz="1200" dirty="0"/>
              <a:t> desktop connexion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Stops </a:t>
            </a:r>
            <a:r>
              <a:rPr lang="fr-FR" sz="1200" dirty="0" err="1"/>
              <a:t>working</a:t>
            </a:r>
            <a:r>
              <a:rPr lang="fr-FR" sz="1200" dirty="0"/>
              <a:t> </a:t>
            </a:r>
            <a:r>
              <a:rPr lang="fr-FR" sz="1200" dirty="0" err="1"/>
              <a:t>when</a:t>
            </a:r>
            <a:r>
              <a:rPr lang="fr-FR" sz="1200" dirty="0"/>
              <a:t> the user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r>
              <a:rPr lang="fr-FR" sz="1200" dirty="0"/>
              <a:t> (the bridge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stopped</a:t>
            </a:r>
            <a:r>
              <a:rPr lang="fr-FR" sz="1200" dirty="0"/>
              <a:t>).</a:t>
            </a:r>
          </a:p>
          <a:p>
            <a:endParaRPr lang="fr-FR" sz="1200" dirty="0"/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37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HTTP Monitor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1 </a:t>
            </a:r>
            <a:r>
              <a:rPr lang="fr-FR" dirty="0" err="1"/>
              <a:t>step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URL: 	</a:t>
            </a:r>
            <a:r>
              <a:rPr lang="fr-FR" sz="1800" dirty="0">
                <a:latin typeface="Lucida Console" panose="020B0609040504020204" pitchFamily="49" charset="0"/>
              </a:rPr>
              <a:t>https://&lt;dt_bridge_host&gt;:&lt;dt_bridge_port&gt;/testtool_launcher2</a:t>
            </a:r>
            <a:endParaRPr lang="fr-FR" sz="1600" dirty="0">
              <a:latin typeface="Lucida Console" panose="020B0609040504020204" pitchFamily="49" charset="0"/>
            </a:endParaRPr>
          </a:p>
          <a:p>
            <a:pPr lvl="1"/>
            <a:r>
              <a:rPr lang="fr-FR" dirty="0"/>
              <a:t>Method: POST</a:t>
            </a:r>
          </a:p>
          <a:p>
            <a:pPr lvl="1"/>
            <a:r>
              <a:rPr lang="fr-FR" dirty="0"/>
              <a:t>Post exécution script : 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// check response code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 (</a:t>
            </a:r>
            <a:r>
              <a:rPr lang="en-US" sz="1600" dirty="0" err="1">
                <a:latin typeface="Lucida Console" panose="020B0609040504020204" pitchFamily="49" charset="0"/>
              </a:rPr>
              <a:t>response.getStatusCode</a:t>
            </a:r>
            <a:r>
              <a:rPr lang="en-US" sz="1600" dirty="0">
                <a:latin typeface="Lucida Console" panose="020B0609040504020204" pitchFamily="49" charset="0"/>
              </a:rPr>
              <a:t>() != 200) {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// if not 200, then fail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api.fail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response.getResponseBody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Request body format : </a:t>
            </a:r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6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Mandatory parameters: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</a:p>
          <a:p>
            <a:pPr lvl="2"/>
            <a:r>
              <a:rPr lang="en-US" dirty="0"/>
              <a:t>script		: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&gt;.</a:t>
            </a:r>
            <a:r>
              <a:rPr lang="en-US" sz="1600" dirty="0" err="1">
                <a:latin typeface="Lucida Console" panose="020B0609040504020204" pitchFamily="49" charset="0"/>
              </a:rPr>
              <a:t>sikuli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dirty="0"/>
              <a:t>or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&gt;_Sikuli.jar</a:t>
            </a:r>
          </a:p>
          <a:p>
            <a:pPr lvl="2"/>
            <a:r>
              <a:rPr lang="en-US" dirty="0" err="1"/>
              <a:t>api_token</a:t>
            </a:r>
            <a:r>
              <a:rPr lang="en-US" dirty="0"/>
              <a:t>	: API v1 token with “Create and read Synthetic monitors and nodes” right</a:t>
            </a:r>
          </a:p>
          <a:p>
            <a:pPr lvl="2"/>
            <a:r>
              <a:rPr lang="en-US" dirty="0" err="1"/>
              <a:t>api_url</a:t>
            </a:r>
            <a:r>
              <a:rPr lang="en-US" dirty="0"/>
              <a:t>	: </a:t>
            </a:r>
            <a:r>
              <a:rPr lang="en-US" sz="1600" dirty="0">
                <a:latin typeface="Lucida Console" panose="020B0609040504020204" pitchFamily="49" charset="0"/>
              </a:rPr>
              <a:t>https://&lt;tenant_id&gt;.live.dynatrace.com</a:t>
            </a:r>
          </a:p>
          <a:p>
            <a:pPr lvl="1"/>
            <a:r>
              <a:rPr lang="en-US" dirty="0"/>
              <a:t>Optional parameters:</a:t>
            </a:r>
          </a:p>
          <a:p>
            <a:pPr lvl="2"/>
            <a:r>
              <a:rPr lang="en-US" dirty="0"/>
              <a:t>&lt;any_name_1&gt;	: add parameters as required by your scripts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any_name_N</a:t>
            </a:r>
            <a:r>
              <a:rPr lang="en-US" dirty="0"/>
              <a:t>&gt;: add parameters as required by your scripts</a:t>
            </a:r>
          </a:p>
          <a:p>
            <a:pPr lvl="1"/>
            <a:r>
              <a:rPr lang="en-US" dirty="0"/>
              <a:t>Follow redirects</a:t>
            </a:r>
          </a:p>
          <a:p>
            <a:pPr lvl="1"/>
            <a:r>
              <a:rPr lang="en-US" dirty="0"/>
              <a:t>Accept any SSL certificate</a:t>
            </a:r>
          </a:p>
          <a:p>
            <a:r>
              <a:rPr lang="en-US" dirty="0"/>
              <a:t>Set frequency and locations as required </a:t>
            </a:r>
          </a:p>
          <a:p>
            <a:pPr marL="457200" lvl="1" indent="0">
              <a:buNone/>
            </a:pPr>
            <a:r>
              <a:rPr lang="en-US" dirty="0"/>
              <a:t>(Synthetic </a:t>
            </a:r>
            <a:r>
              <a:rPr lang="en-US" dirty="0" err="1"/>
              <a:t>ActiveGate</a:t>
            </a:r>
            <a:r>
              <a:rPr lang="en-US" dirty="0"/>
              <a:t> that are part of chosen locations must have access to the bridge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4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8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the Dynatrace Bridge features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"dtbridge_sikuli.jar"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dtbridge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180992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130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subdivide you script with 1 function per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05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1706</Words>
  <Application>Microsoft Office PowerPoint</Application>
  <PresentationFormat>Widescreen</PresentationFormat>
  <Paragraphs>277</Paragraphs>
  <Slides>16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Lucida Console</vt:lpstr>
      <vt:lpstr>Office Theme</vt:lpstr>
      <vt:lpstr>PowerPoint Presentation</vt:lpstr>
      <vt:lpstr>PowerPoint Presentation</vt:lpstr>
      <vt:lpstr>PowerPoint Presentation</vt:lpstr>
      <vt:lpstr>SikuliX</vt:lpstr>
      <vt:lpstr>PowerPoint Presentation</vt:lpstr>
      <vt:lpstr>Trigger test execution from Dynatrace (1/2)</vt:lpstr>
      <vt:lpstr>Trigger test execution from Dynatrace (2/2)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 (optional)</vt:lpstr>
      <vt:lpstr>Using VNC to capture and replay scripts</vt:lpstr>
      <vt:lpstr>Using VNC to capture and replay scripts</vt:lpstr>
      <vt:lpstr>Using VNC to capture and replay scripts</vt:lpstr>
      <vt:lpstr>Using VNC to capture and replay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Izac, Laurent</dc:creator>
  <cp:lastModifiedBy>Izac, Laurent</cp:lastModifiedBy>
  <cp:revision>54</cp:revision>
  <dcterms:created xsi:type="dcterms:W3CDTF">2021-10-04T07:09:26Z</dcterms:created>
  <dcterms:modified xsi:type="dcterms:W3CDTF">2021-12-31T10:53:16Z</dcterms:modified>
</cp:coreProperties>
</file>