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9" r:id="rId2"/>
    <p:sldId id="273" r:id="rId3"/>
    <p:sldId id="274" r:id="rId4"/>
    <p:sldId id="258" r:id="rId5"/>
    <p:sldId id="256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7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61C98-4F3D-4D1D-A3DD-F7848427C078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D6D7D5-65E2-4523-8601-7FE9FEA80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12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An HTTP monitor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to trigger test </a:t>
            </a:r>
            <a:r>
              <a:rPr lang="fr-FR" dirty="0" err="1"/>
              <a:t>execution</a:t>
            </a:r>
            <a:r>
              <a:rPr lang="fr-FR" dirty="0"/>
              <a:t>. It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pass</a:t>
            </a:r>
            <a:r>
              <a:rPr lang="fr-FR" dirty="0"/>
              <a:t> all </a:t>
            </a:r>
            <a:r>
              <a:rPr lang="fr-FR" dirty="0" err="1"/>
              <a:t>required</a:t>
            </a:r>
            <a:r>
              <a:rPr lang="fr-FR" dirty="0"/>
              <a:t> </a:t>
            </a:r>
            <a:r>
              <a:rPr lang="fr-FR" dirty="0" err="1"/>
              <a:t>parameters</a:t>
            </a:r>
            <a:r>
              <a:rPr lang="fr-FR" dirty="0"/>
              <a:t> to run the </a:t>
            </a:r>
            <a:r>
              <a:rPr lang="fr-FR" dirty="0" err="1"/>
              <a:t>whole</a:t>
            </a:r>
            <a:r>
              <a:rPr lang="fr-FR"/>
              <a:t> test at once </a:t>
            </a:r>
            <a:r>
              <a:rPr lang="fr-FR" dirty="0"/>
              <a:t>(all </a:t>
            </a:r>
            <a:r>
              <a:rPr lang="fr-FR" dirty="0" err="1"/>
              <a:t>steps</a:t>
            </a:r>
            <a:r>
              <a:rPr lang="fr-FR" dirty="0"/>
              <a:t>) and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wait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for an </a:t>
            </a:r>
            <a:r>
              <a:rPr lang="fr-FR" dirty="0" err="1"/>
              <a:t>aknowledgment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bridge.</a:t>
            </a:r>
          </a:p>
          <a:p>
            <a:r>
              <a:rPr lang="fr-FR" dirty="0" err="1"/>
              <a:t>Thus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a single </a:t>
            </a:r>
            <a:r>
              <a:rPr lang="fr-FR" dirty="0" err="1"/>
              <a:t>step</a:t>
            </a:r>
            <a:r>
              <a:rPr lang="fr-FR" dirty="0"/>
              <a:t> monitor, running fast.</a:t>
            </a:r>
          </a:p>
          <a:p>
            <a:endParaRPr lang="fr-FR" dirty="0"/>
          </a:p>
          <a:p>
            <a:r>
              <a:rPr lang="fr-FR" dirty="0"/>
              <a:t>The bridge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then</a:t>
            </a:r>
            <a:r>
              <a:rPr lang="fr-FR" dirty="0"/>
              <a:t> start the test, </a:t>
            </a:r>
            <a:r>
              <a:rPr lang="fr-FR" dirty="0" err="1"/>
              <a:t>chaining</a:t>
            </a:r>
            <a:r>
              <a:rPr lang="fr-FR" dirty="0"/>
              <a:t> the </a:t>
            </a:r>
            <a:r>
              <a:rPr lang="fr-FR" dirty="0" err="1"/>
              <a:t>steps</a:t>
            </a:r>
            <a:r>
              <a:rPr lang="fr-FR" dirty="0"/>
              <a:t> </a:t>
            </a:r>
            <a:r>
              <a:rPr lang="fr-FR" dirty="0" err="1"/>
              <a:t>locally</a:t>
            </a:r>
            <a:r>
              <a:rPr lang="fr-FR" dirty="0"/>
              <a:t>, </a:t>
            </a:r>
            <a:r>
              <a:rPr lang="fr-FR" dirty="0" err="1"/>
              <a:t>recording</a:t>
            </a:r>
            <a:r>
              <a:rPr lang="fr-FR" dirty="0"/>
              <a:t> start/stop times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step</a:t>
            </a:r>
            <a:r>
              <a:rPr lang="fr-FR" dirty="0"/>
              <a:t> and </a:t>
            </a:r>
            <a:r>
              <a:rPr lang="fr-FR" dirty="0" err="1"/>
              <a:t>potential</a:t>
            </a:r>
            <a:r>
              <a:rPr lang="fr-FR" dirty="0"/>
              <a:t> </a:t>
            </a:r>
            <a:r>
              <a:rPr lang="fr-FR" dirty="0" err="1"/>
              <a:t>errors</a:t>
            </a:r>
            <a:r>
              <a:rPr lang="fr-FR" dirty="0"/>
              <a:t>. </a:t>
            </a:r>
            <a:r>
              <a:rPr lang="fr-FR" dirty="0" err="1"/>
              <a:t>When</a:t>
            </a:r>
            <a:r>
              <a:rPr lang="fr-FR" dirty="0"/>
              <a:t> the test stops (</a:t>
            </a:r>
            <a:r>
              <a:rPr lang="fr-FR" dirty="0" err="1"/>
              <a:t>either</a:t>
            </a:r>
            <a:r>
              <a:rPr lang="fr-FR" dirty="0"/>
              <a:t> </a:t>
            </a:r>
            <a:r>
              <a:rPr lang="fr-FR" dirty="0" err="1"/>
              <a:t>finished</a:t>
            </a:r>
            <a:r>
              <a:rPr lang="fr-FR" dirty="0"/>
              <a:t> ok or ko), the bridge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send</a:t>
            </a:r>
            <a:r>
              <a:rPr lang="fr-FR" dirty="0"/>
              <a:t> back the </a:t>
            </a:r>
            <a:r>
              <a:rPr lang="fr-FR" dirty="0" err="1"/>
              <a:t>results</a:t>
            </a:r>
            <a:r>
              <a:rPr lang="fr-FR" dirty="0"/>
              <a:t> as a </a:t>
            </a:r>
            <a:r>
              <a:rPr lang="fr-FR" dirty="0" err="1"/>
              <a:t>Third</a:t>
            </a:r>
            <a:r>
              <a:rPr lang="fr-FR" dirty="0"/>
              <a:t> Party monitor </a:t>
            </a:r>
            <a:r>
              <a:rPr lang="fr-FR" dirty="0" err="1"/>
              <a:t>execution</a:t>
            </a:r>
            <a:r>
              <a:rPr lang="fr-FR" dirty="0"/>
              <a:t> </a:t>
            </a:r>
            <a:r>
              <a:rPr lang="fr-FR" dirty="0" err="1"/>
              <a:t>results</a:t>
            </a:r>
            <a:r>
              <a:rPr lang="fr-F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07109-4E91-46F3-9A17-A25972377D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77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An HTTP monitor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to trigger test </a:t>
            </a:r>
            <a:r>
              <a:rPr lang="fr-FR" dirty="0" err="1"/>
              <a:t>execution</a:t>
            </a:r>
            <a:r>
              <a:rPr lang="fr-FR" dirty="0"/>
              <a:t>. It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pass</a:t>
            </a:r>
            <a:r>
              <a:rPr lang="fr-FR" dirty="0"/>
              <a:t> all </a:t>
            </a:r>
            <a:r>
              <a:rPr lang="fr-FR" dirty="0" err="1"/>
              <a:t>required</a:t>
            </a:r>
            <a:r>
              <a:rPr lang="fr-FR" dirty="0"/>
              <a:t> </a:t>
            </a:r>
            <a:r>
              <a:rPr lang="fr-FR" dirty="0" err="1"/>
              <a:t>parameters</a:t>
            </a:r>
            <a:r>
              <a:rPr lang="fr-FR" dirty="0"/>
              <a:t> to run the </a:t>
            </a:r>
            <a:r>
              <a:rPr lang="fr-FR" dirty="0" err="1"/>
              <a:t>whole</a:t>
            </a:r>
            <a:r>
              <a:rPr lang="fr-FR"/>
              <a:t> test at once </a:t>
            </a:r>
            <a:r>
              <a:rPr lang="fr-FR" dirty="0"/>
              <a:t>(all </a:t>
            </a:r>
            <a:r>
              <a:rPr lang="fr-FR" dirty="0" err="1"/>
              <a:t>steps</a:t>
            </a:r>
            <a:r>
              <a:rPr lang="fr-FR" dirty="0"/>
              <a:t>) and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wait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for an </a:t>
            </a:r>
            <a:r>
              <a:rPr lang="fr-FR" dirty="0" err="1"/>
              <a:t>aknowledgment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bridge.</a:t>
            </a:r>
          </a:p>
          <a:p>
            <a:r>
              <a:rPr lang="fr-FR" dirty="0" err="1"/>
              <a:t>Thus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a single </a:t>
            </a:r>
            <a:r>
              <a:rPr lang="fr-FR" dirty="0" err="1"/>
              <a:t>step</a:t>
            </a:r>
            <a:r>
              <a:rPr lang="fr-FR" dirty="0"/>
              <a:t> monitor, running fast.</a:t>
            </a:r>
          </a:p>
          <a:p>
            <a:endParaRPr lang="fr-FR" dirty="0"/>
          </a:p>
          <a:p>
            <a:r>
              <a:rPr lang="fr-FR" dirty="0"/>
              <a:t>The bridge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then</a:t>
            </a:r>
            <a:r>
              <a:rPr lang="fr-FR" dirty="0"/>
              <a:t> start the test, </a:t>
            </a:r>
            <a:r>
              <a:rPr lang="fr-FR" dirty="0" err="1"/>
              <a:t>chaining</a:t>
            </a:r>
            <a:r>
              <a:rPr lang="fr-FR" dirty="0"/>
              <a:t> the </a:t>
            </a:r>
            <a:r>
              <a:rPr lang="fr-FR" dirty="0" err="1"/>
              <a:t>steps</a:t>
            </a:r>
            <a:r>
              <a:rPr lang="fr-FR" dirty="0"/>
              <a:t> </a:t>
            </a:r>
            <a:r>
              <a:rPr lang="fr-FR" dirty="0" err="1"/>
              <a:t>locally</a:t>
            </a:r>
            <a:r>
              <a:rPr lang="fr-FR" dirty="0"/>
              <a:t>, </a:t>
            </a:r>
            <a:r>
              <a:rPr lang="fr-FR" dirty="0" err="1"/>
              <a:t>recording</a:t>
            </a:r>
            <a:r>
              <a:rPr lang="fr-FR" dirty="0"/>
              <a:t> start/stop times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step</a:t>
            </a:r>
            <a:r>
              <a:rPr lang="fr-FR" dirty="0"/>
              <a:t> and </a:t>
            </a:r>
            <a:r>
              <a:rPr lang="fr-FR" dirty="0" err="1"/>
              <a:t>potential</a:t>
            </a:r>
            <a:r>
              <a:rPr lang="fr-FR" dirty="0"/>
              <a:t> </a:t>
            </a:r>
            <a:r>
              <a:rPr lang="fr-FR" dirty="0" err="1"/>
              <a:t>errors</a:t>
            </a:r>
            <a:r>
              <a:rPr lang="fr-FR" dirty="0"/>
              <a:t>. </a:t>
            </a:r>
            <a:r>
              <a:rPr lang="fr-FR" dirty="0" err="1"/>
              <a:t>When</a:t>
            </a:r>
            <a:r>
              <a:rPr lang="fr-FR" dirty="0"/>
              <a:t> the test stops (</a:t>
            </a:r>
            <a:r>
              <a:rPr lang="fr-FR" dirty="0" err="1"/>
              <a:t>either</a:t>
            </a:r>
            <a:r>
              <a:rPr lang="fr-FR" dirty="0"/>
              <a:t> </a:t>
            </a:r>
            <a:r>
              <a:rPr lang="fr-FR" dirty="0" err="1"/>
              <a:t>finished</a:t>
            </a:r>
            <a:r>
              <a:rPr lang="fr-FR" dirty="0"/>
              <a:t> ok or ko), the bridge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send</a:t>
            </a:r>
            <a:r>
              <a:rPr lang="fr-FR" dirty="0"/>
              <a:t> back the </a:t>
            </a:r>
            <a:r>
              <a:rPr lang="fr-FR" dirty="0" err="1"/>
              <a:t>results</a:t>
            </a:r>
            <a:r>
              <a:rPr lang="fr-FR" dirty="0"/>
              <a:t> as a </a:t>
            </a:r>
            <a:r>
              <a:rPr lang="fr-FR" dirty="0" err="1"/>
              <a:t>Third</a:t>
            </a:r>
            <a:r>
              <a:rPr lang="fr-FR" dirty="0"/>
              <a:t> Party monitor </a:t>
            </a:r>
            <a:r>
              <a:rPr lang="fr-FR" dirty="0" err="1"/>
              <a:t>execution</a:t>
            </a:r>
            <a:r>
              <a:rPr lang="fr-FR" dirty="0"/>
              <a:t> </a:t>
            </a:r>
            <a:r>
              <a:rPr lang="fr-FR" dirty="0" err="1"/>
              <a:t>results</a:t>
            </a:r>
            <a:r>
              <a:rPr lang="fr-F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07109-4E91-46F3-9A17-A25972377D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83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An HTTP monitor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to trigger test </a:t>
            </a:r>
            <a:r>
              <a:rPr lang="fr-FR" dirty="0" err="1"/>
              <a:t>execution</a:t>
            </a:r>
            <a:r>
              <a:rPr lang="fr-FR" dirty="0"/>
              <a:t>. It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pass</a:t>
            </a:r>
            <a:r>
              <a:rPr lang="fr-FR" dirty="0"/>
              <a:t> all </a:t>
            </a:r>
            <a:r>
              <a:rPr lang="fr-FR" dirty="0" err="1"/>
              <a:t>required</a:t>
            </a:r>
            <a:r>
              <a:rPr lang="fr-FR" dirty="0"/>
              <a:t> </a:t>
            </a:r>
            <a:r>
              <a:rPr lang="fr-FR" dirty="0" err="1"/>
              <a:t>parameters</a:t>
            </a:r>
            <a:r>
              <a:rPr lang="fr-FR" dirty="0"/>
              <a:t> to run the </a:t>
            </a:r>
            <a:r>
              <a:rPr lang="fr-FR" dirty="0" err="1"/>
              <a:t>whole</a:t>
            </a:r>
            <a:r>
              <a:rPr lang="fr-FR"/>
              <a:t> test at once </a:t>
            </a:r>
            <a:r>
              <a:rPr lang="fr-FR" dirty="0"/>
              <a:t>(all </a:t>
            </a:r>
            <a:r>
              <a:rPr lang="fr-FR" dirty="0" err="1"/>
              <a:t>steps</a:t>
            </a:r>
            <a:r>
              <a:rPr lang="fr-FR" dirty="0"/>
              <a:t>) and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wait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for an </a:t>
            </a:r>
            <a:r>
              <a:rPr lang="fr-FR" dirty="0" err="1"/>
              <a:t>aknowledgment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bridge.</a:t>
            </a:r>
          </a:p>
          <a:p>
            <a:r>
              <a:rPr lang="fr-FR" dirty="0" err="1"/>
              <a:t>Thus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a single </a:t>
            </a:r>
            <a:r>
              <a:rPr lang="fr-FR" dirty="0" err="1"/>
              <a:t>step</a:t>
            </a:r>
            <a:r>
              <a:rPr lang="fr-FR" dirty="0"/>
              <a:t> monitor, running fast.</a:t>
            </a:r>
          </a:p>
          <a:p>
            <a:endParaRPr lang="fr-FR" dirty="0"/>
          </a:p>
          <a:p>
            <a:r>
              <a:rPr lang="fr-FR" dirty="0"/>
              <a:t>The bridge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then</a:t>
            </a:r>
            <a:r>
              <a:rPr lang="fr-FR" dirty="0"/>
              <a:t> start the test, </a:t>
            </a:r>
            <a:r>
              <a:rPr lang="fr-FR" dirty="0" err="1"/>
              <a:t>chaining</a:t>
            </a:r>
            <a:r>
              <a:rPr lang="fr-FR" dirty="0"/>
              <a:t> the </a:t>
            </a:r>
            <a:r>
              <a:rPr lang="fr-FR" dirty="0" err="1"/>
              <a:t>steps</a:t>
            </a:r>
            <a:r>
              <a:rPr lang="fr-FR" dirty="0"/>
              <a:t> </a:t>
            </a:r>
            <a:r>
              <a:rPr lang="fr-FR" dirty="0" err="1"/>
              <a:t>locally</a:t>
            </a:r>
            <a:r>
              <a:rPr lang="fr-FR" dirty="0"/>
              <a:t>, </a:t>
            </a:r>
            <a:r>
              <a:rPr lang="fr-FR" dirty="0" err="1"/>
              <a:t>recording</a:t>
            </a:r>
            <a:r>
              <a:rPr lang="fr-FR" dirty="0"/>
              <a:t> start/stop times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step</a:t>
            </a:r>
            <a:r>
              <a:rPr lang="fr-FR" dirty="0"/>
              <a:t> and </a:t>
            </a:r>
            <a:r>
              <a:rPr lang="fr-FR" dirty="0" err="1"/>
              <a:t>potential</a:t>
            </a:r>
            <a:r>
              <a:rPr lang="fr-FR" dirty="0"/>
              <a:t> </a:t>
            </a:r>
            <a:r>
              <a:rPr lang="fr-FR" dirty="0" err="1"/>
              <a:t>errors</a:t>
            </a:r>
            <a:r>
              <a:rPr lang="fr-FR" dirty="0"/>
              <a:t>. </a:t>
            </a:r>
            <a:r>
              <a:rPr lang="fr-FR" dirty="0" err="1"/>
              <a:t>When</a:t>
            </a:r>
            <a:r>
              <a:rPr lang="fr-FR" dirty="0"/>
              <a:t> the test stops (</a:t>
            </a:r>
            <a:r>
              <a:rPr lang="fr-FR" dirty="0" err="1"/>
              <a:t>either</a:t>
            </a:r>
            <a:r>
              <a:rPr lang="fr-FR" dirty="0"/>
              <a:t> </a:t>
            </a:r>
            <a:r>
              <a:rPr lang="fr-FR" dirty="0" err="1"/>
              <a:t>finished</a:t>
            </a:r>
            <a:r>
              <a:rPr lang="fr-FR" dirty="0"/>
              <a:t> ok or ko), the bridge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send</a:t>
            </a:r>
            <a:r>
              <a:rPr lang="fr-FR" dirty="0"/>
              <a:t> back the </a:t>
            </a:r>
            <a:r>
              <a:rPr lang="fr-FR" dirty="0" err="1"/>
              <a:t>results</a:t>
            </a:r>
            <a:r>
              <a:rPr lang="fr-FR" dirty="0"/>
              <a:t> as a </a:t>
            </a:r>
            <a:r>
              <a:rPr lang="fr-FR" dirty="0" err="1"/>
              <a:t>Third</a:t>
            </a:r>
            <a:r>
              <a:rPr lang="fr-FR" dirty="0"/>
              <a:t> Party monitor </a:t>
            </a:r>
            <a:r>
              <a:rPr lang="fr-FR" dirty="0" err="1"/>
              <a:t>execution</a:t>
            </a:r>
            <a:r>
              <a:rPr lang="fr-FR" dirty="0"/>
              <a:t> </a:t>
            </a:r>
            <a:r>
              <a:rPr lang="fr-FR" dirty="0" err="1"/>
              <a:t>results</a:t>
            </a:r>
            <a:r>
              <a:rPr lang="fr-F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07109-4E91-46F3-9A17-A25972377D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60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A886D-6178-4F93-B6A1-D18C71ED0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1A3E00-0B90-4067-B80E-E231FAB01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21CD7-1962-4849-A376-DD3F92E24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48AE-6E53-402B-8699-B7DEACF5B1A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9782B-BAA8-405D-8757-699223D86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AEB81-014E-4C9A-8276-6BCDDB0B5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67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5DEBC-E39F-4386-8D0E-0DD03BB2D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44DC76-7CB9-4FB9-A34C-47532F2F4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E5155-41E8-451F-9E39-708101716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48AE-6E53-402B-8699-B7DEACF5B1A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7A646-580C-495D-8F74-B4A574E39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61D09-5F6A-4271-9B7D-33D844D29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92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47BEA6-99EF-4C80-8B55-E55F767C7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DD69CB-3FBB-4E76-A724-03DB0D6C9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92D74-5CE4-4A66-8A30-F32246C6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48AE-6E53-402B-8699-B7DEACF5B1A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F8AF-434F-4AC2-B43E-ACC1ADAC0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25781-5925-43C0-9D24-F3E84BDD7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5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635C-99E6-4588-BB34-35A7E06FD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9DCA0-5F6F-4372-9178-83CB73B30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8C784-D87D-4790-BD2F-715766AAA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48AE-6E53-402B-8699-B7DEACF5B1A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3957F-4813-47A6-8A14-4AA887EF1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3D9EE-6F76-4C4F-AE2A-DBFA79E92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56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F1009-DFBA-4724-BFCB-0EF2AAF09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1C104-2090-4C8B-A808-FB9336BD3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F07AF-9B78-445B-80F3-5AAC65356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48AE-6E53-402B-8699-B7DEACF5B1A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6027A-4B04-4EF6-9F88-368ADACF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69117-82AF-42A6-A9F6-455C41A99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27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8F40C-FF12-4E71-968F-10225E18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3684B-BB68-4F7C-993C-3098B4190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2CC97-B88C-478F-A92D-949A6FA7A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C60FF-AC58-418B-BD96-C60A9A874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48AE-6E53-402B-8699-B7DEACF5B1A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04C50-332D-43E1-BC8B-227BA0FDE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B32E6-C319-47CA-9064-0A9ED48B2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50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3DF2A-602E-44B6-814A-914CC644B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458AE-E410-415F-ACF8-72BE90782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45EF4B-0DF7-4D3F-8223-19240839F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2DEF9-3821-4423-8712-F34711BA76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68EC71-D500-4BDE-8495-4C3BA77CC0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3010BD-D54D-40FC-B4D2-1BF048B8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48AE-6E53-402B-8699-B7DEACF5B1A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F7FB94-1A94-4EF4-B28A-035C150AA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595F57-69ED-4CED-B84E-693DF9559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71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2FF8C-0346-41FC-AFC4-E336A719E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FA2500-1CC1-45EA-8964-91721F644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48AE-6E53-402B-8699-B7DEACF5B1A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33E3DC-C31F-4675-948B-6E9C265A9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9C9158-E133-402D-BC38-6E66EBE82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5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F66F85-8F1A-4CE6-A02E-FFA085D0C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48AE-6E53-402B-8699-B7DEACF5B1A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D46A2F-7D97-4990-BA3F-B31EFE9CD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7C1BD-DBEA-447F-AC93-EA428A6BD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1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FE2CA-1F73-4868-B03D-3A10FDA50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E81E5-304F-44BE-8A0F-FA2361B50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27ADD-4874-429D-BF1F-7D9369E1A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809EC-5124-4050-95C5-6510BB2BD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48AE-6E53-402B-8699-B7DEACF5B1A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46F32-96AD-43B3-BECB-11BF8007B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4753A-6937-4BB1-9043-5DCE6E11C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95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CA4E7-A16B-4E05-89C0-B513ACB4B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F7F2AE-E875-4558-814A-CFB2EE9509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041CE-5F90-49DF-8407-B23E2DDDC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C0777-BB2A-4E51-A79D-35B3D22C3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48AE-6E53-402B-8699-B7DEACF5B1A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A777D-0AB1-48E2-BA37-52294FF92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742A8-1B0D-402B-A174-04D5491AD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14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709202-EA82-47A4-AEB4-3BCD4A808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BAA41-6372-4343-917A-F1A1A3ABC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1B8EA-E76A-4C51-ACC3-DC0209C972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548AE-6E53-402B-8699-B7DEACF5B1A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F673E-3553-4D67-92A3-F70670322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C470E-68B3-4D86-B087-969E51BE5B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12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tigervnc.org/" TargetMode="External"/><Relationship Id="rId13" Type="http://schemas.openxmlformats.org/officeDocument/2006/relationships/image" Target="../media/image8.jpeg"/><Relationship Id="rId3" Type="http://schemas.openxmlformats.org/officeDocument/2006/relationships/hyperlink" Target="https://github.com/RaiMan/SikuliX1" TargetMode="External"/><Relationship Id="rId7" Type="http://schemas.openxmlformats.org/officeDocument/2006/relationships/image" Target="../media/image7.png"/><Relationship Id="rId12" Type="http://schemas.openxmlformats.org/officeDocument/2006/relationships/hyperlink" Target="https://nssm.cc/download" TargetMode="External"/><Relationship Id="rId2" Type="http://schemas.openxmlformats.org/officeDocument/2006/relationships/hyperlink" Target="https://sikulix-2014.readthedocs.io/en/latest/toc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hyperlink" Target="https://nssm.cc/" TargetMode="External"/><Relationship Id="rId5" Type="http://schemas.openxmlformats.org/officeDocument/2006/relationships/hyperlink" Target="https://www.tightvnc.com/download.php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s://www.tightvnc.com/" TargetMode="External"/><Relationship Id="rId9" Type="http://schemas.openxmlformats.org/officeDocument/2006/relationships/hyperlink" Target="https://sourceforge.net/projects/tigervnc/files/stable/1.12.0/tigervnc-1.12.0.exe/downloa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7D5BFB1A-61C5-4980-8CE1-6AD8D9098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68" y="21572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assets.ruxitlabs.com/icons/png/blue/Icons_file_001_APMng_Server.png">
            <a:extLst>
              <a:ext uri="{FF2B5EF4-FFF2-40B4-BE49-F238E27FC236}">
                <a16:creationId xmlns:a16="http://schemas.microsoft.com/office/drawing/2014/main" id="{DF10C716-18C6-403A-95D2-A9AF9F500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650" y="1684332"/>
            <a:ext cx="903692" cy="90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EF81B3-FB0B-4394-9C2C-840DCF518548}"/>
              </a:ext>
            </a:extLst>
          </p:cNvPr>
          <p:cNvSpPr txBox="1"/>
          <p:nvPr/>
        </p:nvSpPr>
        <p:spPr>
          <a:xfrm>
            <a:off x="8830509" y="2401912"/>
            <a:ext cx="1085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Server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instance</a:t>
            </a:r>
          </a:p>
        </p:txBody>
      </p:sp>
      <p:pic>
        <p:nvPicPr>
          <p:cNvPr id="13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AB81A9DF-0FDA-4290-809F-6546E7342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293302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177995-1B26-4111-87E8-67F838ABDBEB}"/>
              </a:ext>
            </a:extLst>
          </p:cNvPr>
          <p:cNvSpPr txBox="1"/>
          <p:nvPr/>
        </p:nvSpPr>
        <p:spPr>
          <a:xfrm>
            <a:off x="1692451" y="854220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0006D6B-BEE2-4A8E-A24F-FECFF89044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1867" y="1116580"/>
            <a:ext cx="729079" cy="31589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96BA604-E1DC-41FE-93B6-9F9138303675}"/>
              </a:ext>
            </a:extLst>
          </p:cNvPr>
          <p:cNvSpPr txBox="1"/>
          <p:nvPr/>
        </p:nvSpPr>
        <p:spPr>
          <a:xfrm>
            <a:off x="2487674" y="1429916"/>
            <a:ext cx="103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bridge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8502B9-DE27-4014-9557-463A6BF014FA}"/>
              </a:ext>
            </a:extLst>
          </p:cNvPr>
          <p:cNvSpPr txBox="1"/>
          <p:nvPr/>
        </p:nvSpPr>
        <p:spPr>
          <a:xfrm>
            <a:off x="2637771" y="669554"/>
            <a:ext cx="77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Sikulix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2B71A4-61FF-4463-B580-A89535398DDA}"/>
              </a:ext>
            </a:extLst>
          </p:cNvPr>
          <p:cNvSpPr/>
          <p:nvPr/>
        </p:nvSpPr>
        <p:spPr>
          <a:xfrm>
            <a:off x="1572852" y="215726"/>
            <a:ext cx="1952285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2" descr="Logo">
            <a:extLst>
              <a:ext uri="{FF2B5EF4-FFF2-40B4-BE49-F238E27FC236}">
                <a16:creationId xmlns:a16="http://schemas.microsoft.com/office/drawing/2014/main" id="{5E1201B0-7473-467C-A8BB-FEC360971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68" y="229677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C99827B9-9A5D-4FE7-957F-1AAE2D0E8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2374356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13BCD90-9467-4BDB-B529-8EA8999E5F13}"/>
              </a:ext>
            </a:extLst>
          </p:cNvPr>
          <p:cNvSpPr txBox="1"/>
          <p:nvPr/>
        </p:nvSpPr>
        <p:spPr>
          <a:xfrm>
            <a:off x="1692451" y="2935274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D0EDEF78-4B6C-411D-93FF-18D1ECBA27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1867" y="3197634"/>
            <a:ext cx="729079" cy="31589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4005FA4-F7C4-4A0C-B956-EE7615ECAF3D}"/>
              </a:ext>
            </a:extLst>
          </p:cNvPr>
          <p:cNvSpPr txBox="1"/>
          <p:nvPr/>
        </p:nvSpPr>
        <p:spPr>
          <a:xfrm>
            <a:off x="2487674" y="3510970"/>
            <a:ext cx="103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bridge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DA89E18-B0A1-4D07-9D05-198CFA8DFE9A}"/>
              </a:ext>
            </a:extLst>
          </p:cNvPr>
          <p:cNvSpPr txBox="1"/>
          <p:nvPr/>
        </p:nvSpPr>
        <p:spPr>
          <a:xfrm>
            <a:off x="2637771" y="2750608"/>
            <a:ext cx="77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Sikulix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8900709-F27B-4B0D-8058-8BCDBEE53FB2}"/>
              </a:ext>
            </a:extLst>
          </p:cNvPr>
          <p:cNvSpPr/>
          <p:nvPr/>
        </p:nvSpPr>
        <p:spPr>
          <a:xfrm>
            <a:off x="1572852" y="2296780"/>
            <a:ext cx="1952285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2" descr="Logo">
            <a:extLst>
              <a:ext uri="{FF2B5EF4-FFF2-40B4-BE49-F238E27FC236}">
                <a16:creationId xmlns:a16="http://schemas.microsoft.com/office/drawing/2014/main" id="{941461E2-902F-4A79-A00B-8EC6D8867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68" y="437392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53811B6C-8D2E-4F5E-8F1B-0E7A851D5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4451499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35D324E1-ABDC-44B1-9199-06F46D34DCFC}"/>
              </a:ext>
            </a:extLst>
          </p:cNvPr>
          <p:cNvSpPr txBox="1"/>
          <p:nvPr/>
        </p:nvSpPr>
        <p:spPr>
          <a:xfrm>
            <a:off x="1692451" y="5012417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4D974104-5C12-47EE-9733-A10E7A1717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1867" y="5274777"/>
            <a:ext cx="729079" cy="315894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5532D77B-D984-4975-B405-A70357E427D8}"/>
              </a:ext>
            </a:extLst>
          </p:cNvPr>
          <p:cNvSpPr txBox="1"/>
          <p:nvPr/>
        </p:nvSpPr>
        <p:spPr>
          <a:xfrm>
            <a:off x="2487674" y="5588113"/>
            <a:ext cx="103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bridge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F9DF427-27E7-4D7F-B4C1-8825FF1C9590}"/>
              </a:ext>
            </a:extLst>
          </p:cNvPr>
          <p:cNvSpPr txBox="1"/>
          <p:nvPr/>
        </p:nvSpPr>
        <p:spPr>
          <a:xfrm>
            <a:off x="2637771" y="4827751"/>
            <a:ext cx="77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Sikulix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BA063A0-59BE-44F2-A9A8-48937C68E88E}"/>
              </a:ext>
            </a:extLst>
          </p:cNvPr>
          <p:cNvSpPr/>
          <p:nvPr/>
        </p:nvSpPr>
        <p:spPr>
          <a:xfrm>
            <a:off x="1572852" y="4373923"/>
            <a:ext cx="1952285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36D902-1004-400B-A510-A1169E694D94}"/>
              </a:ext>
            </a:extLst>
          </p:cNvPr>
          <p:cNvSpPr txBox="1"/>
          <p:nvPr/>
        </p:nvSpPr>
        <p:spPr>
          <a:xfrm>
            <a:off x="881449" y="1272746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PC 1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093BC03-AEAB-41C9-9561-70BAB2F046DC}"/>
              </a:ext>
            </a:extLst>
          </p:cNvPr>
          <p:cNvSpPr txBox="1"/>
          <p:nvPr/>
        </p:nvSpPr>
        <p:spPr>
          <a:xfrm>
            <a:off x="859625" y="314711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PC 2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B5D4DEB-596B-4BDA-8A92-872828C8B7DE}"/>
              </a:ext>
            </a:extLst>
          </p:cNvPr>
          <p:cNvSpPr txBox="1"/>
          <p:nvPr/>
        </p:nvSpPr>
        <p:spPr>
          <a:xfrm>
            <a:off x="930491" y="5104750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PC 3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F14890E-9B8E-4A9A-92B9-B6E1C8C16940}"/>
              </a:ext>
            </a:extLst>
          </p:cNvPr>
          <p:cNvSpPr/>
          <p:nvPr/>
        </p:nvSpPr>
        <p:spPr>
          <a:xfrm>
            <a:off x="7669118" y="2063710"/>
            <a:ext cx="761065" cy="44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 443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DA66E01-DDAF-4F61-AFF2-F341E21CD8AE}"/>
              </a:ext>
            </a:extLst>
          </p:cNvPr>
          <p:cNvSpPr txBox="1"/>
          <p:nvPr/>
        </p:nvSpPr>
        <p:spPr>
          <a:xfrm>
            <a:off x="5749377" y="226568"/>
            <a:ext cx="6162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Architecture</a:t>
            </a:r>
          </a:p>
          <a:p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Third</a:t>
            </a:r>
            <a:r>
              <a:rPr lang="fr-FR" dirty="0"/>
              <a:t> Party </a:t>
            </a:r>
            <a:r>
              <a:rPr lang="fr-FR" dirty="0" err="1"/>
              <a:t>Synthetic</a:t>
            </a:r>
            <a:r>
              <a:rPr lang="fr-FR" dirty="0"/>
              <a:t> API to push test </a:t>
            </a:r>
            <a:r>
              <a:rPr lang="fr-FR" dirty="0" err="1"/>
              <a:t>results</a:t>
            </a:r>
            <a:r>
              <a:rPr lang="fr-FR" dirty="0"/>
              <a:t> to Dynatrace</a:t>
            </a:r>
          </a:p>
          <a:p>
            <a:r>
              <a:rPr lang="fr-FR" dirty="0" err="1"/>
              <a:t>Using</a:t>
            </a:r>
            <a:r>
              <a:rPr lang="fr-FR" dirty="0"/>
              <a:t> VNC to </a:t>
            </a:r>
            <a:r>
              <a:rPr lang="fr-FR" dirty="0" err="1"/>
              <a:t>remotely</a:t>
            </a:r>
            <a:r>
              <a:rPr lang="fr-FR" dirty="0"/>
              <a:t> </a:t>
            </a:r>
            <a:r>
              <a:rPr lang="fr-FR" dirty="0" err="1"/>
              <a:t>connect</a:t>
            </a:r>
            <a:r>
              <a:rPr lang="fr-FR" dirty="0"/>
              <a:t> to desktop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SikuliX</a:t>
            </a:r>
            <a:endParaRPr lang="en-US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999568E0-8F4A-4AE2-891C-0C542A1C0A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7581" y="1873649"/>
            <a:ext cx="542925" cy="71437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4D6F09F-D6CA-4BF5-958B-EA9FF72616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244" y="1847737"/>
            <a:ext cx="530613" cy="530613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8A56289-FDB2-4CFF-809D-0E4C3C12ECA0}"/>
              </a:ext>
            </a:extLst>
          </p:cNvPr>
          <p:cNvCxnSpPr>
            <a:cxnSpLocks/>
          </p:cNvCxnSpPr>
          <p:nvPr/>
        </p:nvCxnSpPr>
        <p:spPr>
          <a:xfrm>
            <a:off x="7497579" y="2284048"/>
            <a:ext cx="1223319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B71A603-7B32-4588-A8A7-9390ABA839CA}"/>
              </a:ext>
            </a:extLst>
          </p:cNvPr>
          <p:cNvCxnSpPr>
            <a:cxnSpLocks/>
          </p:cNvCxnSpPr>
          <p:nvPr/>
        </p:nvCxnSpPr>
        <p:spPr>
          <a:xfrm rot="10800000">
            <a:off x="3699748" y="1845415"/>
            <a:ext cx="2533810" cy="16927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80FD715B-B836-4FFF-BF3E-AD804D4BFD21}"/>
              </a:ext>
            </a:extLst>
          </p:cNvPr>
          <p:cNvSpPr/>
          <p:nvPr/>
        </p:nvSpPr>
        <p:spPr>
          <a:xfrm>
            <a:off x="5173316" y="1863655"/>
            <a:ext cx="846794" cy="264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</a:t>
            </a:r>
            <a:r>
              <a:rPr lang="de-DE" kern="0" dirty="0">
                <a:solidFill>
                  <a:sysClr val="windowText" lastClr="000000"/>
                </a:solidFill>
              </a:rPr>
              <a:t> 5000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4143D23-0ED0-4551-A4E2-48A910C267E2}"/>
              </a:ext>
            </a:extLst>
          </p:cNvPr>
          <p:cNvSpPr txBox="1"/>
          <p:nvPr/>
        </p:nvSpPr>
        <p:spPr>
          <a:xfrm>
            <a:off x="6279164" y="2613936"/>
            <a:ext cx="1099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Synthetic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ActiveGate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7AAE595-04B2-4425-9479-7D6A4D956A7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51240" y="2588024"/>
            <a:ext cx="2582318" cy="92294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C62929A7-4147-416F-900D-0F96A6740EEF}"/>
              </a:ext>
            </a:extLst>
          </p:cNvPr>
          <p:cNvSpPr/>
          <p:nvPr/>
        </p:nvSpPr>
        <p:spPr>
          <a:xfrm>
            <a:off x="5173316" y="2448989"/>
            <a:ext cx="846794" cy="264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</a:t>
            </a:r>
            <a:r>
              <a:rPr lang="de-DE" kern="0" dirty="0">
                <a:solidFill>
                  <a:sysClr val="windowText" lastClr="000000"/>
                </a:solidFill>
              </a:rPr>
              <a:t> 5000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1C90CBE-B826-4171-8197-D77DBF58DBD6}"/>
              </a:ext>
            </a:extLst>
          </p:cNvPr>
          <p:cNvSpPr/>
          <p:nvPr/>
        </p:nvSpPr>
        <p:spPr>
          <a:xfrm>
            <a:off x="5173316" y="3121036"/>
            <a:ext cx="846794" cy="264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</a:t>
            </a:r>
            <a:endParaRPr lang="de-DE" kern="0" dirty="0">
              <a:solidFill>
                <a:sysClr val="windowText" lastClr="000000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5000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 descr="TightVNC Home">
            <a:extLst>
              <a:ext uri="{FF2B5EF4-FFF2-40B4-BE49-F238E27FC236}">
                <a16:creationId xmlns:a16="http://schemas.microsoft.com/office/drawing/2014/main" id="{CFA7263D-3FED-4B94-B3F1-918602C35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903" y="5628808"/>
            <a:ext cx="440675" cy="44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7" descr="TightVNC Home">
            <a:extLst>
              <a:ext uri="{FF2B5EF4-FFF2-40B4-BE49-F238E27FC236}">
                <a16:creationId xmlns:a16="http://schemas.microsoft.com/office/drawing/2014/main" id="{03116195-D7B6-45DC-9A5E-C99D20D14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558" y="3635548"/>
            <a:ext cx="440675" cy="44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66" descr="TightVNC Home">
            <a:extLst>
              <a:ext uri="{FF2B5EF4-FFF2-40B4-BE49-F238E27FC236}">
                <a16:creationId xmlns:a16="http://schemas.microsoft.com/office/drawing/2014/main" id="{0BAE562A-DC19-43FB-B9CC-B91C1399B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133" y="1520001"/>
            <a:ext cx="440675" cy="44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DBD3004C-E01B-49C7-AB89-C6FB33FE7F2D}"/>
              </a:ext>
            </a:extLst>
          </p:cNvPr>
          <p:cNvSpPr txBox="1"/>
          <p:nvPr/>
        </p:nvSpPr>
        <p:spPr>
          <a:xfrm>
            <a:off x="8762278" y="3471741"/>
            <a:ext cx="3366328" cy="3046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The </a:t>
            </a:r>
            <a:r>
              <a:rPr lang="fr-FR" sz="1200" dirty="0" err="1"/>
              <a:t>whole</a:t>
            </a:r>
            <a:r>
              <a:rPr lang="fr-FR" sz="1200" dirty="0"/>
              <a:t> test </a:t>
            </a:r>
            <a:r>
              <a:rPr lang="fr-FR" sz="1200" dirty="0" err="1"/>
              <a:t>is</a:t>
            </a:r>
            <a:r>
              <a:rPr lang="fr-FR" sz="1200" dirty="0"/>
              <a:t> </a:t>
            </a:r>
            <a:r>
              <a:rPr lang="fr-FR" sz="1200" dirty="0" err="1"/>
              <a:t>triggered</a:t>
            </a:r>
            <a:r>
              <a:rPr lang="fr-FR" sz="1200" dirty="0"/>
              <a:t> in </a:t>
            </a:r>
            <a:r>
              <a:rPr lang="fr-FR" sz="1200" dirty="0" err="1"/>
              <a:t>just</a:t>
            </a:r>
            <a:r>
              <a:rPr lang="fr-FR" sz="1200" dirty="0"/>
              <a:t> one </a:t>
            </a:r>
            <a:r>
              <a:rPr lang="fr-FR" sz="1200" dirty="0" err="1"/>
              <a:t>request</a:t>
            </a:r>
            <a:endParaRPr lang="fr-F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The </a:t>
            </a:r>
            <a:r>
              <a:rPr lang="fr-FR" sz="1200" dirty="0" err="1"/>
              <a:t>results</a:t>
            </a:r>
            <a:r>
              <a:rPr lang="fr-FR" sz="1200" dirty="0"/>
              <a:t> come back </a:t>
            </a:r>
            <a:r>
              <a:rPr lang="fr-FR" sz="1200" dirty="0" err="1"/>
              <a:t>later</a:t>
            </a:r>
            <a:r>
              <a:rPr lang="fr-FR" sz="1200" dirty="0"/>
              <a:t> (</a:t>
            </a:r>
            <a:r>
              <a:rPr lang="fr-FR" sz="1200" dirty="0" err="1"/>
              <a:t>when</a:t>
            </a:r>
            <a:r>
              <a:rPr lang="fr-FR" sz="1200" dirty="0"/>
              <a:t> the test </a:t>
            </a:r>
            <a:r>
              <a:rPr lang="fr-FR" sz="1200" dirty="0" err="1"/>
              <a:t>is</a:t>
            </a:r>
            <a:r>
              <a:rPr lang="fr-FR" sz="1200" dirty="0"/>
              <a:t> </a:t>
            </a:r>
            <a:r>
              <a:rPr lang="fr-FR" sz="1200" dirty="0" err="1"/>
              <a:t>finished</a:t>
            </a:r>
            <a:r>
              <a:rPr lang="fr-FR" sz="12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Bridge </a:t>
            </a:r>
            <a:r>
              <a:rPr lang="fr-FR" sz="1200" dirty="0" err="1"/>
              <a:t>started</a:t>
            </a:r>
            <a:r>
              <a:rPr lang="fr-FR" sz="1200" dirty="0"/>
              <a:t> as a Windows service (</a:t>
            </a:r>
            <a:r>
              <a:rPr lang="fr-FR" sz="1200" dirty="0" err="1"/>
              <a:t>with</a:t>
            </a:r>
            <a:r>
              <a:rPr lang="fr-FR" sz="1200" dirty="0"/>
              <a:t> </a:t>
            </a:r>
            <a:r>
              <a:rPr lang="fr-FR" sz="1200" dirty="0" err="1"/>
              <a:t>nssm</a:t>
            </a:r>
            <a:r>
              <a:rPr lang="fr-FR" sz="12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/>
          </a:p>
          <a:p>
            <a:r>
              <a:rPr lang="fr-FR" sz="1200" dirty="0"/>
              <a:t>Pros </a:t>
            </a:r>
          </a:p>
          <a:p>
            <a:pPr marL="171450" indent="-171450">
              <a:buFontTx/>
              <a:buChar char="-"/>
            </a:pPr>
            <a:r>
              <a:rPr lang="fr-FR" sz="1200" dirty="0"/>
              <a:t>No timeout </a:t>
            </a:r>
            <a:r>
              <a:rPr lang="fr-FR" sz="1200" dirty="0" err="1"/>
              <a:t>problem</a:t>
            </a:r>
            <a:r>
              <a:rPr lang="fr-FR" sz="1200" dirty="0"/>
              <a:t> </a:t>
            </a:r>
            <a:r>
              <a:rPr lang="fr-FR" sz="1200" dirty="0" err="1"/>
              <a:t>with</a:t>
            </a:r>
            <a:r>
              <a:rPr lang="fr-FR" sz="1200" dirty="0"/>
              <a:t> long running scripts/</a:t>
            </a:r>
            <a:r>
              <a:rPr lang="fr-FR" sz="1200" dirty="0" err="1"/>
              <a:t>steps</a:t>
            </a:r>
            <a:endParaRPr lang="fr-FR" sz="1200" dirty="0"/>
          </a:p>
          <a:p>
            <a:pPr marL="171450" indent="-171450">
              <a:buFontTx/>
              <a:buChar char="-"/>
            </a:pPr>
            <a:r>
              <a:rPr lang="fr-FR" sz="1200" dirty="0"/>
              <a:t>- </a:t>
            </a:r>
            <a:r>
              <a:rPr lang="fr-FR" sz="1200" dirty="0" err="1"/>
              <a:t>Third</a:t>
            </a:r>
            <a:r>
              <a:rPr lang="fr-FR" sz="1200" dirty="0"/>
              <a:t> party UI </a:t>
            </a:r>
            <a:r>
              <a:rPr lang="fr-FR" sz="1200" dirty="0" err="1"/>
              <a:t>provides</a:t>
            </a:r>
            <a:r>
              <a:rPr lang="fr-FR" sz="1200" dirty="0"/>
              <a:t> </a:t>
            </a:r>
            <a:r>
              <a:rPr lang="fr-FR" sz="1200" dirty="0" err="1"/>
              <a:t>link</a:t>
            </a:r>
            <a:r>
              <a:rPr lang="fr-FR" sz="1200" dirty="0"/>
              <a:t> to </a:t>
            </a:r>
            <a:r>
              <a:rPr lang="fr-FR" sz="1200" dirty="0" err="1"/>
              <a:t>execution</a:t>
            </a:r>
            <a:r>
              <a:rPr lang="fr-FR" sz="1200" dirty="0"/>
              <a:t> </a:t>
            </a:r>
            <a:r>
              <a:rPr lang="fr-FR" sz="1200" dirty="0" err="1"/>
              <a:t>results</a:t>
            </a:r>
            <a:r>
              <a:rPr lang="fr-FR" sz="1200" dirty="0"/>
              <a:t> </a:t>
            </a:r>
            <a:r>
              <a:rPr lang="fr-FR" sz="1200" dirty="0" err="1"/>
              <a:t>from</a:t>
            </a:r>
            <a:r>
              <a:rPr lang="fr-FR" sz="1200" dirty="0"/>
              <a:t> the bridge</a:t>
            </a:r>
          </a:p>
          <a:p>
            <a:pPr marL="171450" indent="-171450">
              <a:buFontTx/>
              <a:buChar char="-"/>
            </a:pPr>
            <a:r>
              <a:rPr lang="fr-FR" sz="1200" dirty="0" err="1"/>
              <a:t>SikuliX</a:t>
            </a:r>
            <a:r>
              <a:rPr lang="fr-FR" sz="1200" dirty="0"/>
              <a:t> can open and close </a:t>
            </a:r>
            <a:r>
              <a:rPr lang="fr-FR" sz="1200" dirty="0" err="1"/>
              <a:t>remote</a:t>
            </a:r>
            <a:r>
              <a:rPr lang="fr-FR" sz="1200" dirty="0"/>
              <a:t> session</a:t>
            </a:r>
          </a:p>
          <a:p>
            <a:pPr marL="171450" indent="-171450">
              <a:buFontTx/>
              <a:buChar char="-"/>
            </a:pPr>
            <a:r>
              <a:rPr lang="fr-FR" sz="1200" dirty="0"/>
              <a:t>No « black screen » </a:t>
            </a:r>
            <a:r>
              <a:rPr lang="fr-FR" sz="1200" dirty="0" err="1"/>
              <a:t>problem</a:t>
            </a:r>
            <a:endParaRPr lang="fr-FR" sz="1200" dirty="0"/>
          </a:p>
          <a:p>
            <a:r>
              <a:rPr lang="fr-FR" sz="1200" dirty="0"/>
              <a:t>Cons</a:t>
            </a:r>
          </a:p>
          <a:p>
            <a:pPr marL="171450" indent="-171450">
              <a:buFontTx/>
              <a:buChar char="-"/>
            </a:pPr>
            <a:r>
              <a:rPr lang="fr-FR" sz="1200" dirty="0"/>
              <a:t>1 HTTP monitor for </a:t>
            </a:r>
            <a:r>
              <a:rPr lang="fr-FR" sz="1200" dirty="0" err="1"/>
              <a:t>scheduling</a:t>
            </a:r>
            <a:r>
              <a:rPr lang="fr-FR" sz="1200" dirty="0"/>
              <a:t> and 1 </a:t>
            </a:r>
            <a:r>
              <a:rPr lang="fr-FR" sz="1200" dirty="0" err="1"/>
              <a:t>third</a:t>
            </a:r>
            <a:r>
              <a:rPr lang="fr-FR" sz="1200" dirty="0"/>
              <a:t> party monitor for </a:t>
            </a:r>
            <a:r>
              <a:rPr lang="fr-FR" sz="1200" dirty="0" err="1"/>
              <a:t>results</a:t>
            </a:r>
            <a:endParaRPr lang="fr-FR" sz="1200" dirty="0"/>
          </a:p>
          <a:p>
            <a:pPr marL="171450" indent="-171450">
              <a:buFontTx/>
              <a:buChar char="-"/>
            </a:pPr>
            <a:r>
              <a:rPr lang="fr-FR" sz="1200" dirty="0"/>
              <a:t> More ports to open</a:t>
            </a:r>
            <a:endParaRPr lang="en-US" sz="1200" dirty="0"/>
          </a:p>
        </p:txBody>
      </p:sp>
      <p:pic>
        <p:nvPicPr>
          <p:cNvPr id="71" name="Picture 4" descr="nssm.cc">
            <a:extLst>
              <a:ext uri="{FF2B5EF4-FFF2-40B4-BE49-F238E27FC236}">
                <a16:creationId xmlns:a16="http://schemas.microsoft.com/office/drawing/2014/main" id="{FD14BF32-BDD7-4B44-B7E6-FB37F618B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407" y="1288549"/>
            <a:ext cx="199995" cy="19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4" descr="nssm.cc">
            <a:extLst>
              <a:ext uri="{FF2B5EF4-FFF2-40B4-BE49-F238E27FC236}">
                <a16:creationId xmlns:a16="http://schemas.microsoft.com/office/drawing/2014/main" id="{14FFC8E9-BD27-4957-BE6C-B14ECA5A7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755" y="3373151"/>
            <a:ext cx="199995" cy="19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4" descr="nssm.cc">
            <a:extLst>
              <a:ext uri="{FF2B5EF4-FFF2-40B4-BE49-F238E27FC236}">
                <a16:creationId xmlns:a16="http://schemas.microsoft.com/office/drawing/2014/main" id="{394F141C-867E-4536-A168-8A49B8DA3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407" y="5413790"/>
            <a:ext cx="199995" cy="19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EF71D26C-0A92-451C-871C-FB0DC261831F}"/>
              </a:ext>
            </a:extLst>
          </p:cNvPr>
          <p:cNvSpPr/>
          <p:nvPr/>
        </p:nvSpPr>
        <p:spPr>
          <a:xfrm>
            <a:off x="6264877" y="1783318"/>
            <a:ext cx="1102247" cy="166161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F7C79C7-E5F1-44BD-B07C-BA807644768C}"/>
              </a:ext>
            </a:extLst>
          </p:cNvPr>
          <p:cNvSpPr/>
          <p:nvPr/>
        </p:nvSpPr>
        <p:spPr>
          <a:xfrm>
            <a:off x="8802714" y="1670167"/>
            <a:ext cx="1102247" cy="166161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4F4842-FBE5-4879-BAEB-C24A45A1093A}"/>
              </a:ext>
            </a:extLst>
          </p:cNvPr>
          <p:cNvSpPr txBox="1"/>
          <p:nvPr/>
        </p:nvSpPr>
        <p:spPr>
          <a:xfrm>
            <a:off x="4629997" y="5772780"/>
            <a:ext cx="3183477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Execution</a:t>
            </a:r>
            <a:r>
              <a:rPr lang="fr-FR" dirty="0"/>
              <a:t> </a:t>
            </a:r>
            <a:r>
              <a:rPr lang="fr-FR" dirty="0" err="1"/>
              <a:t>triggered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Synthetic</a:t>
            </a:r>
            <a:r>
              <a:rPr lang="fr-FR" dirty="0"/>
              <a:t> </a:t>
            </a:r>
            <a:r>
              <a:rPr lang="fr-FR" dirty="0" err="1"/>
              <a:t>ActiveGate</a:t>
            </a:r>
            <a:endParaRPr lang="en-US" dirty="0"/>
          </a:p>
        </p:txBody>
      </p:sp>
      <p:cxnSp>
        <p:nvCxnSpPr>
          <p:cNvPr id="76" name="Straight Connector 62">
            <a:extLst>
              <a:ext uri="{FF2B5EF4-FFF2-40B4-BE49-F238E27FC236}">
                <a16:creationId xmlns:a16="http://schemas.microsoft.com/office/drawing/2014/main" id="{A0213093-E486-46C8-B9C3-85D9C4C49C5F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65360" y="3262704"/>
            <a:ext cx="2483772" cy="2170019"/>
          </a:xfrm>
          <a:prstGeom prst="bentConnector3">
            <a:avLst>
              <a:gd name="adj1" fmla="val 39701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7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AAB54183-E3DC-41AE-B116-3C16C5B05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5865" y="1818451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E1C12AEB-5014-48E2-9B99-6D4010877354}"/>
              </a:ext>
            </a:extLst>
          </p:cNvPr>
          <p:cNvSpPr txBox="1"/>
          <p:nvPr/>
        </p:nvSpPr>
        <p:spPr>
          <a:xfrm>
            <a:off x="10969217" y="2379369"/>
            <a:ext cx="835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Dynatrace Web UI</a:t>
            </a:r>
            <a:endParaRPr kumimoji="0" lang="de-AT" sz="1200" b="0" i="0" u="none" strike="noStrike" kern="0" cap="none" spc="0" normalizeH="0" baseline="0" noProof="0" dirty="0">
              <a:ln>
                <a:noFill/>
              </a:ln>
              <a:solidFill>
                <a:srgbClr val="92D050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A0CDDC3-25F3-4A04-9127-5F3E9ACA6503}"/>
              </a:ext>
            </a:extLst>
          </p:cNvPr>
          <p:cNvCxnSpPr>
            <a:cxnSpLocks/>
          </p:cNvCxnSpPr>
          <p:nvPr/>
        </p:nvCxnSpPr>
        <p:spPr>
          <a:xfrm flipH="1">
            <a:off x="10030830" y="2296779"/>
            <a:ext cx="79952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AC3F5630-D8D3-425A-8761-77B085453D65}"/>
              </a:ext>
            </a:extLst>
          </p:cNvPr>
          <p:cNvSpPr/>
          <p:nvPr/>
        </p:nvSpPr>
        <p:spPr>
          <a:xfrm>
            <a:off x="10106864" y="2063735"/>
            <a:ext cx="761065" cy="44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 443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4621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7719-49BB-4ECF-BE0E-503DF06B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Rules to follow for </a:t>
            </a:r>
            <a:r>
              <a:rPr lang="fr-FR" dirty="0" err="1"/>
              <a:t>writing</a:t>
            </a:r>
            <a:r>
              <a:rPr lang="fr-FR" dirty="0"/>
              <a:t> </a:t>
            </a:r>
            <a:r>
              <a:rPr lang="fr-FR" dirty="0" err="1"/>
              <a:t>SikuliX</a:t>
            </a:r>
            <a:r>
              <a:rPr lang="fr-FR" dirty="0"/>
              <a:t> scripts</a:t>
            </a:r>
            <a:br>
              <a:rPr lang="fr-FR" dirty="0"/>
            </a:br>
            <a:r>
              <a:rPr lang="fr-FR" sz="3600" b="1" dirty="0"/>
              <a:t>(</a:t>
            </a:r>
            <a:r>
              <a:rPr lang="fr-FR" sz="3600" b="1" dirty="0" err="1"/>
              <a:t>optional</a:t>
            </a:r>
            <a:r>
              <a:rPr lang="fr-FR" sz="3600" b="1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37104-CD3C-4828-A891-EB5DD78F6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9989"/>
            <a:ext cx="10515600" cy="4860325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build a list of passed parameters 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dt_get_args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sys.argv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956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7719-49BB-4ECF-BE0E-503DF06B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Rules to follow for </a:t>
            </a:r>
            <a:r>
              <a:rPr lang="fr-FR" dirty="0" err="1"/>
              <a:t>writing</a:t>
            </a:r>
            <a:r>
              <a:rPr lang="fr-FR" dirty="0"/>
              <a:t> </a:t>
            </a:r>
            <a:r>
              <a:rPr lang="fr-FR" dirty="0" err="1"/>
              <a:t>SikuliX</a:t>
            </a:r>
            <a:r>
              <a:rPr lang="fr-FR" dirty="0"/>
              <a:t> scripts</a:t>
            </a:r>
            <a:br>
              <a:rPr lang="fr-FR" dirty="0"/>
            </a:br>
            <a:r>
              <a:rPr lang="fr-FR" sz="3600" b="1" dirty="0"/>
              <a:t>(</a:t>
            </a:r>
            <a:r>
              <a:rPr lang="fr-FR" sz="3600" b="1" dirty="0" err="1"/>
              <a:t>optional</a:t>
            </a:r>
            <a:r>
              <a:rPr lang="fr-FR" sz="3600" b="1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37104-CD3C-4828-A891-EB5DD78F6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9989"/>
            <a:ext cx="10515600" cy="4860325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build a list of passed parameters 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4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dt_get_args</a:t>
            </a:r>
            <a:r>
              <a:rPr lang="en-US" sz="2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sys.argv</a:t>
            </a:r>
            <a:r>
              <a:rPr lang="en-US" sz="2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that you can use as arguments for your steps 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my_param</a:t>
            </a:r>
            <a:r>
              <a:rPr lang="en-US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my_third_step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my_param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my_third_step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"some value"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463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7719-49BB-4ECF-BE0E-503DF06B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VNC to capture and replay scripts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37104-CD3C-4828-A891-EB5DD78F6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9990"/>
            <a:ext cx="10515600" cy="2158314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IMPORTANT: make sure you capture screenshots with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TigerVNC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client (https://tigervnc.org), 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to get the best image matching probability, as this is 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the exact same VNC client embedded into </a:t>
            </a:r>
            <a:r>
              <a:rPr lang="en-US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SikuliX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910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7719-49BB-4ECF-BE0E-503DF06B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VNC to capture and replay scripts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37104-CD3C-4828-A891-EB5DD78F6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9989"/>
            <a:ext cx="10515600" cy="3758855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Connect to Desktop through VNC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get a Screen object from VNC connection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	</a:t>
            </a:r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dt_vnc_connect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“&lt;the host name or IP&gt;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# interact with th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e Screen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vs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.click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# return the Screen object for further use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vs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90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7719-49BB-4ECF-BE0E-503DF06B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VNC to capture and replay scripts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37104-CD3C-4828-A891-EB5DD78F6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9990"/>
            <a:ext cx="10515600" cy="3028254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Open a user session from the VNC connection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open_session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if we can see the CTRL ALT DEL Welcome screen</a:t>
            </a:r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vs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.exists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"press_ctrl_alt_del_to_unlock.png"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    # send the magic 3 fingers salute to open session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dt_vnc_send_ctrl_alt_del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5512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7719-49BB-4ECF-BE0E-503DF06B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VNC to capture and replay scripts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37104-CD3C-4828-A891-EB5DD78F6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1005"/>
            <a:ext cx="10515600" cy="4457043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Open a user session from the VNC connection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open_session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if we can see the CTRL ALT DEL Welcome screen</a:t>
            </a:r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vs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.exists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"press_ctrl_alt_del_to_unlock.png"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    # send the magic 3 fingers salute to open session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dt_vnc_send_ctrl_alt_del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# if we are presented with the password entry field</a:t>
            </a:r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vs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.exists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"password_field.png"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vs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“&lt;the password&gt;"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vs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Key.ENTER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32450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7719-49BB-4ECF-BE0E-503DF06B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VNC to capture and replay scripts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37104-CD3C-4828-A891-EB5DD78F6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1005"/>
            <a:ext cx="10515600" cy="5379309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close the user session before finishing our script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disconnect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lock the session (yes, the same 3 fingers salute)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dt_vnc_send_ctrl_alt_del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wait for the </a:t>
            </a:r>
            <a:r>
              <a:rPr lang="en-US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signout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option to appear, then click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vs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.click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vs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.wait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"Signout.png"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774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7719-49BB-4ECF-BE0E-503DF06B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VNC to capture and replay scripts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37104-CD3C-4828-A891-EB5DD78F6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1005"/>
            <a:ext cx="10515600" cy="5379309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pass the VNC Screen object as a parameter for each steps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@dt_get_timings</a:t>
            </a:r>
            <a:endParaRPr lang="en-US" sz="24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my_first_step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# use the VNC Screen object as a prefix to your actions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vs</a:t>
            </a:r>
            <a:r>
              <a:rPr lang="en-US" sz="2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"some_image.png"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vs</a:t>
            </a:r>
            <a:r>
              <a:rPr lang="en-US" sz="2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"expected_result.png"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"Good"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"Error"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047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7719-49BB-4ECF-BE0E-503DF06B2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55411" cy="808767"/>
          </a:xfrm>
        </p:spPr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VNC to capture and replay scripts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37104-CD3C-4828-A891-EB5DD78F6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161" y="1252153"/>
            <a:ext cx="10315718" cy="5544063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overall anatomy of a script using VNC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open_session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       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       # your scenario steps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my_first_step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      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my_second_step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 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      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my_third_step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vs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"some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value"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      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my_last_step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   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disconnect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894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7D5BFB1A-61C5-4980-8CE1-6AD8D9098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68" y="21572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assets.ruxitlabs.com/icons/png/blue/Icons_file_001_APMng_Server.png">
            <a:extLst>
              <a:ext uri="{FF2B5EF4-FFF2-40B4-BE49-F238E27FC236}">
                <a16:creationId xmlns:a16="http://schemas.microsoft.com/office/drawing/2014/main" id="{DF10C716-18C6-403A-95D2-A9AF9F500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650" y="1684332"/>
            <a:ext cx="903692" cy="90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EF81B3-FB0B-4394-9C2C-840DCF518548}"/>
              </a:ext>
            </a:extLst>
          </p:cNvPr>
          <p:cNvSpPr txBox="1"/>
          <p:nvPr/>
        </p:nvSpPr>
        <p:spPr>
          <a:xfrm>
            <a:off x="8830509" y="2401912"/>
            <a:ext cx="1085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Server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instance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4D26CC2-7201-415F-9AB9-6F7D5A288BF2}"/>
              </a:ext>
            </a:extLst>
          </p:cNvPr>
          <p:cNvCxnSpPr>
            <a:cxnSpLocks/>
          </p:cNvCxnSpPr>
          <p:nvPr/>
        </p:nvCxnSpPr>
        <p:spPr>
          <a:xfrm>
            <a:off x="3789677" y="1391042"/>
            <a:ext cx="4945586" cy="598388"/>
          </a:xfrm>
          <a:prstGeom prst="bentConnector3">
            <a:avLst>
              <a:gd name="adj1" fmla="val 7506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4C207BE-56A4-4CC1-9609-90D276F72C60}"/>
              </a:ext>
            </a:extLst>
          </p:cNvPr>
          <p:cNvSpPr/>
          <p:nvPr/>
        </p:nvSpPr>
        <p:spPr>
          <a:xfrm>
            <a:off x="7858091" y="1757947"/>
            <a:ext cx="761065" cy="44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 443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3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AB81A9DF-0FDA-4290-809F-6546E7342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293302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177995-1B26-4111-87E8-67F838ABDBEB}"/>
              </a:ext>
            </a:extLst>
          </p:cNvPr>
          <p:cNvSpPr txBox="1"/>
          <p:nvPr/>
        </p:nvSpPr>
        <p:spPr>
          <a:xfrm>
            <a:off x="1692451" y="854220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0006D6B-BEE2-4A8E-A24F-FECFF89044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1867" y="1116580"/>
            <a:ext cx="729079" cy="31589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96BA604-E1DC-41FE-93B6-9F9138303675}"/>
              </a:ext>
            </a:extLst>
          </p:cNvPr>
          <p:cNvSpPr txBox="1"/>
          <p:nvPr/>
        </p:nvSpPr>
        <p:spPr>
          <a:xfrm>
            <a:off x="2487674" y="1429916"/>
            <a:ext cx="103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bridge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8502B9-DE27-4014-9557-463A6BF014FA}"/>
              </a:ext>
            </a:extLst>
          </p:cNvPr>
          <p:cNvSpPr txBox="1"/>
          <p:nvPr/>
        </p:nvSpPr>
        <p:spPr>
          <a:xfrm>
            <a:off x="2637771" y="669554"/>
            <a:ext cx="77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Sikulix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2B71A4-61FF-4463-B580-A89535398DDA}"/>
              </a:ext>
            </a:extLst>
          </p:cNvPr>
          <p:cNvSpPr/>
          <p:nvPr/>
        </p:nvSpPr>
        <p:spPr>
          <a:xfrm>
            <a:off x="1572852" y="215726"/>
            <a:ext cx="1952285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2" descr="Logo">
            <a:extLst>
              <a:ext uri="{FF2B5EF4-FFF2-40B4-BE49-F238E27FC236}">
                <a16:creationId xmlns:a16="http://schemas.microsoft.com/office/drawing/2014/main" id="{5E1201B0-7473-467C-A8BB-FEC360971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68" y="229677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C99827B9-9A5D-4FE7-957F-1AAE2D0E8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2374356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13BCD90-9467-4BDB-B529-8EA8999E5F13}"/>
              </a:ext>
            </a:extLst>
          </p:cNvPr>
          <p:cNvSpPr txBox="1"/>
          <p:nvPr/>
        </p:nvSpPr>
        <p:spPr>
          <a:xfrm>
            <a:off x="1692451" y="2935274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D0EDEF78-4B6C-411D-93FF-18D1ECBA27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1867" y="3197634"/>
            <a:ext cx="729079" cy="31589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4005FA4-F7C4-4A0C-B956-EE7615ECAF3D}"/>
              </a:ext>
            </a:extLst>
          </p:cNvPr>
          <p:cNvSpPr txBox="1"/>
          <p:nvPr/>
        </p:nvSpPr>
        <p:spPr>
          <a:xfrm>
            <a:off x="2487674" y="3510970"/>
            <a:ext cx="103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bridge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DA89E18-B0A1-4D07-9D05-198CFA8DFE9A}"/>
              </a:ext>
            </a:extLst>
          </p:cNvPr>
          <p:cNvSpPr txBox="1"/>
          <p:nvPr/>
        </p:nvSpPr>
        <p:spPr>
          <a:xfrm>
            <a:off x="2637771" y="2750608"/>
            <a:ext cx="77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Sikulix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8900709-F27B-4B0D-8058-8BCDBEE53FB2}"/>
              </a:ext>
            </a:extLst>
          </p:cNvPr>
          <p:cNvSpPr/>
          <p:nvPr/>
        </p:nvSpPr>
        <p:spPr>
          <a:xfrm>
            <a:off x="1572852" y="2296780"/>
            <a:ext cx="1952285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2" descr="Logo">
            <a:extLst>
              <a:ext uri="{FF2B5EF4-FFF2-40B4-BE49-F238E27FC236}">
                <a16:creationId xmlns:a16="http://schemas.microsoft.com/office/drawing/2014/main" id="{941461E2-902F-4A79-A00B-8EC6D8867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68" y="437392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53811B6C-8D2E-4F5E-8F1B-0E7A851D5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4451499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35D324E1-ABDC-44B1-9199-06F46D34DCFC}"/>
              </a:ext>
            </a:extLst>
          </p:cNvPr>
          <p:cNvSpPr txBox="1"/>
          <p:nvPr/>
        </p:nvSpPr>
        <p:spPr>
          <a:xfrm>
            <a:off x="1692451" y="5012417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4D974104-5C12-47EE-9733-A10E7A1717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1867" y="5274777"/>
            <a:ext cx="729079" cy="315894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5532D77B-D984-4975-B405-A70357E427D8}"/>
              </a:ext>
            </a:extLst>
          </p:cNvPr>
          <p:cNvSpPr txBox="1"/>
          <p:nvPr/>
        </p:nvSpPr>
        <p:spPr>
          <a:xfrm>
            <a:off x="2487674" y="5588113"/>
            <a:ext cx="103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bridge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F9DF427-27E7-4D7F-B4C1-8825FF1C9590}"/>
              </a:ext>
            </a:extLst>
          </p:cNvPr>
          <p:cNvSpPr txBox="1"/>
          <p:nvPr/>
        </p:nvSpPr>
        <p:spPr>
          <a:xfrm>
            <a:off x="2637771" y="4827751"/>
            <a:ext cx="77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Sikulix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BA063A0-59BE-44F2-A9A8-48937C68E88E}"/>
              </a:ext>
            </a:extLst>
          </p:cNvPr>
          <p:cNvSpPr/>
          <p:nvPr/>
        </p:nvSpPr>
        <p:spPr>
          <a:xfrm>
            <a:off x="1572852" y="4373923"/>
            <a:ext cx="1952285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36D902-1004-400B-A510-A1169E694D94}"/>
              </a:ext>
            </a:extLst>
          </p:cNvPr>
          <p:cNvSpPr txBox="1"/>
          <p:nvPr/>
        </p:nvSpPr>
        <p:spPr>
          <a:xfrm>
            <a:off x="881449" y="1272746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PC 1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093BC03-AEAB-41C9-9561-70BAB2F046DC}"/>
              </a:ext>
            </a:extLst>
          </p:cNvPr>
          <p:cNvSpPr txBox="1"/>
          <p:nvPr/>
        </p:nvSpPr>
        <p:spPr>
          <a:xfrm>
            <a:off x="859625" y="314711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PC 2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B5D4DEB-596B-4BDA-8A92-872828C8B7DE}"/>
              </a:ext>
            </a:extLst>
          </p:cNvPr>
          <p:cNvSpPr txBox="1"/>
          <p:nvPr/>
        </p:nvSpPr>
        <p:spPr>
          <a:xfrm>
            <a:off x="930491" y="5104750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PC 3</a:t>
            </a:r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AB74A9D-5540-4147-A1BE-C06BE792602A}"/>
              </a:ext>
            </a:extLst>
          </p:cNvPr>
          <p:cNvCxnSpPr>
            <a:cxnSpLocks/>
            <a:endCxn id="75" idx="1"/>
          </p:cNvCxnSpPr>
          <p:nvPr/>
        </p:nvCxnSpPr>
        <p:spPr>
          <a:xfrm flipV="1">
            <a:off x="3755892" y="2500974"/>
            <a:ext cx="5046822" cy="1051204"/>
          </a:xfrm>
          <a:prstGeom prst="bentConnector3">
            <a:avLst>
              <a:gd name="adj1" fmla="val 78133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20442AC-81AF-4686-B703-38E6F1CE9DD2}"/>
              </a:ext>
            </a:extLst>
          </p:cNvPr>
          <p:cNvCxnSpPr>
            <a:cxnSpLocks/>
          </p:cNvCxnSpPr>
          <p:nvPr/>
        </p:nvCxnSpPr>
        <p:spPr>
          <a:xfrm flipV="1">
            <a:off x="3709214" y="3033983"/>
            <a:ext cx="5053064" cy="2554131"/>
          </a:xfrm>
          <a:prstGeom prst="bentConnector3">
            <a:avLst>
              <a:gd name="adj1" fmla="val 8255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69247CD2-6940-419B-99AF-8E9E5A3998EE}"/>
              </a:ext>
            </a:extLst>
          </p:cNvPr>
          <p:cNvSpPr/>
          <p:nvPr/>
        </p:nvSpPr>
        <p:spPr>
          <a:xfrm>
            <a:off x="7934001" y="2809151"/>
            <a:ext cx="761065" cy="44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 443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DA66E01-DDAF-4F61-AFF2-F341E21CD8AE}"/>
              </a:ext>
            </a:extLst>
          </p:cNvPr>
          <p:cNvSpPr txBox="1"/>
          <p:nvPr/>
        </p:nvSpPr>
        <p:spPr>
          <a:xfrm>
            <a:off x="5749377" y="226568"/>
            <a:ext cx="6162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Architecture</a:t>
            </a:r>
          </a:p>
          <a:p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Third</a:t>
            </a:r>
            <a:r>
              <a:rPr lang="fr-FR" dirty="0"/>
              <a:t> Party </a:t>
            </a:r>
            <a:r>
              <a:rPr lang="fr-FR" dirty="0" err="1"/>
              <a:t>Synthetic</a:t>
            </a:r>
            <a:r>
              <a:rPr lang="fr-FR" dirty="0"/>
              <a:t> API to push test </a:t>
            </a:r>
            <a:r>
              <a:rPr lang="fr-FR" dirty="0" err="1"/>
              <a:t>results</a:t>
            </a:r>
            <a:r>
              <a:rPr lang="fr-FR" dirty="0"/>
              <a:t> to Dynatrace</a:t>
            </a:r>
          </a:p>
          <a:p>
            <a:r>
              <a:rPr lang="fr-FR" dirty="0" err="1"/>
              <a:t>Using</a:t>
            </a:r>
            <a:r>
              <a:rPr lang="fr-FR" dirty="0"/>
              <a:t> VNC to </a:t>
            </a:r>
            <a:r>
              <a:rPr lang="fr-FR" dirty="0" err="1"/>
              <a:t>remotely</a:t>
            </a:r>
            <a:r>
              <a:rPr lang="fr-FR" dirty="0"/>
              <a:t> </a:t>
            </a:r>
            <a:r>
              <a:rPr lang="fr-FR" dirty="0" err="1"/>
              <a:t>connect</a:t>
            </a:r>
            <a:r>
              <a:rPr lang="fr-FR" dirty="0"/>
              <a:t> to desktop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SikuliX</a:t>
            </a:r>
            <a:endParaRPr lang="en-US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999568E0-8F4A-4AE2-891C-0C542A1C0A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7581" y="1873649"/>
            <a:ext cx="542925" cy="71437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4D6F09F-D6CA-4BF5-958B-EA9FF72616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244" y="1847737"/>
            <a:ext cx="530613" cy="530613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7FA8AF13-C2BF-4752-ACB3-158F92B1A2D4}"/>
              </a:ext>
            </a:extLst>
          </p:cNvPr>
          <p:cNvSpPr/>
          <p:nvPr/>
        </p:nvSpPr>
        <p:spPr>
          <a:xfrm>
            <a:off x="7877319" y="2276142"/>
            <a:ext cx="761065" cy="44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 443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4143D23-0ED0-4551-A4E2-48A910C267E2}"/>
              </a:ext>
            </a:extLst>
          </p:cNvPr>
          <p:cNvSpPr txBox="1"/>
          <p:nvPr/>
        </p:nvSpPr>
        <p:spPr>
          <a:xfrm>
            <a:off x="6279164" y="2613936"/>
            <a:ext cx="1099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Synthetic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ActiveGate</a:t>
            </a:r>
          </a:p>
        </p:txBody>
      </p:sp>
      <p:pic>
        <p:nvPicPr>
          <p:cNvPr id="3" name="Picture 2" descr="TightVNC Home">
            <a:extLst>
              <a:ext uri="{FF2B5EF4-FFF2-40B4-BE49-F238E27FC236}">
                <a16:creationId xmlns:a16="http://schemas.microsoft.com/office/drawing/2014/main" id="{CFA7263D-3FED-4B94-B3F1-918602C35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903" y="5628808"/>
            <a:ext cx="440675" cy="44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7" descr="TightVNC Home">
            <a:extLst>
              <a:ext uri="{FF2B5EF4-FFF2-40B4-BE49-F238E27FC236}">
                <a16:creationId xmlns:a16="http://schemas.microsoft.com/office/drawing/2014/main" id="{03116195-D7B6-45DC-9A5E-C99D20D14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558" y="3635548"/>
            <a:ext cx="440675" cy="44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66" descr="TightVNC Home">
            <a:extLst>
              <a:ext uri="{FF2B5EF4-FFF2-40B4-BE49-F238E27FC236}">
                <a16:creationId xmlns:a16="http://schemas.microsoft.com/office/drawing/2014/main" id="{0BAE562A-DC19-43FB-B9CC-B91C1399B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133" y="1520001"/>
            <a:ext cx="440675" cy="44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4" descr="nssm.cc">
            <a:extLst>
              <a:ext uri="{FF2B5EF4-FFF2-40B4-BE49-F238E27FC236}">
                <a16:creationId xmlns:a16="http://schemas.microsoft.com/office/drawing/2014/main" id="{FD14BF32-BDD7-4B44-B7E6-FB37F618B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407" y="1288549"/>
            <a:ext cx="199995" cy="19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4" descr="nssm.cc">
            <a:extLst>
              <a:ext uri="{FF2B5EF4-FFF2-40B4-BE49-F238E27FC236}">
                <a16:creationId xmlns:a16="http://schemas.microsoft.com/office/drawing/2014/main" id="{14FFC8E9-BD27-4957-BE6C-B14ECA5A7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755" y="3373151"/>
            <a:ext cx="199995" cy="19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4" descr="nssm.cc">
            <a:extLst>
              <a:ext uri="{FF2B5EF4-FFF2-40B4-BE49-F238E27FC236}">
                <a16:creationId xmlns:a16="http://schemas.microsoft.com/office/drawing/2014/main" id="{394F141C-867E-4536-A168-8A49B8DA3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407" y="5413790"/>
            <a:ext cx="199995" cy="19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EF71D26C-0A92-451C-871C-FB0DC261831F}"/>
              </a:ext>
            </a:extLst>
          </p:cNvPr>
          <p:cNvSpPr/>
          <p:nvPr/>
        </p:nvSpPr>
        <p:spPr>
          <a:xfrm>
            <a:off x="6264877" y="1783318"/>
            <a:ext cx="1102247" cy="166161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F7C79C7-E5F1-44BD-B07C-BA807644768C}"/>
              </a:ext>
            </a:extLst>
          </p:cNvPr>
          <p:cNvSpPr/>
          <p:nvPr/>
        </p:nvSpPr>
        <p:spPr>
          <a:xfrm>
            <a:off x="8802714" y="1670167"/>
            <a:ext cx="1102247" cy="166161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0744777-0A8B-4ACE-BE46-7B144A9138FA}"/>
              </a:ext>
            </a:extLst>
          </p:cNvPr>
          <p:cNvSpPr txBox="1"/>
          <p:nvPr/>
        </p:nvSpPr>
        <p:spPr>
          <a:xfrm>
            <a:off x="4629997" y="5772780"/>
            <a:ext cx="3183477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Results</a:t>
            </a:r>
            <a:r>
              <a:rPr lang="fr-FR" dirty="0"/>
              <a:t> sent back </a:t>
            </a:r>
            <a:r>
              <a:rPr lang="fr-FR" dirty="0" err="1"/>
              <a:t>asynchronously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Bridge</a:t>
            </a:r>
            <a:endParaRPr lang="en-US" dirty="0"/>
          </a:p>
        </p:txBody>
      </p:sp>
      <p:pic>
        <p:nvPicPr>
          <p:cNvPr id="77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D9C87949-F458-4755-915B-89FC95EEA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5865" y="1818451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CDBD1593-BFB3-4693-9FB5-49AA1DB8A882}"/>
              </a:ext>
            </a:extLst>
          </p:cNvPr>
          <p:cNvSpPr txBox="1"/>
          <p:nvPr/>
        </p:nvSpPr>
        <p:spPr>
          <a:xfrm>
            <a:off x="10969217" y="2379369"/>
            <a:ext cx="835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Dynatrace Web UI</a:t>
            </a:r>
            <a:endParaRPr kumimoji="0" lang="de-AT" sz="1200" b="0" i="0" u="none" strike="noStrike" kern="0" cap="none" spc="0" normalizeH="0" baseline="0" noProof="0" dirty="0">
              <a:ln>
                <a:noFill/>
              </a:ln>
              <a:solidFill>
                <a:srgbClr val="92D050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F56998F-76C5-40DF-9FDA-3974DA6943BF}"/>
              </a:ext>
            </a:extLst>
          </p:cNvPr>
          <p:cNvCxnSpPr>
            <a:cxnSpLocks/>
          </p:cNvCxnSpPr>
          <p:nvPr/>
        </p:nvCxnSpPr>
        <p:spPr>
          <a:xfrm flipH="1">
            <a:off x="10030830" y="2296779"/>
            <a:ext cx="79952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2F845301-A8F4-444B-BB78-9BEACFAF75E9}"/>
              </a:ext>
            </a:extLst>
          </p:cNvPr>
          <p:cNvSpPr/>
          <p:nvPr/>
        </p:nvSpPr>
        <p:spPr>
          <a:xfrm>
            <a:off x="10112687" y="2055804"/>
            <a:ext cx="761065" cy="44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 443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4766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7D5BFB1A-61C5-4980-8CE1-6AD8D9098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68" y="21572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assets.ruxitlabs.com/icons/png/blue/Icons_file_001_APMng_Server.png">
            <a:extLst>
              <a:ext uri="{FF2B5EF4-FFF2-40B4-BE49-F238E27FC236}">
                <a16:creationId xmlns:a16="http://schemas.microsoft.com/office/drawing/2014/main" id="{DF10C716-18C6-403A-95D2-A9AF9F500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650" y="1684332"/>
            <a:ext cx="903692" cy="90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EF81B3-FB0B-4394-9C2C-840DCF518548}"/>
              </a:ext>
            </a:extLst>
          </p:cNvPr>
          <p:cNvSpPr txBox="1"/>
          <p:nvPr/>
        </p:nvSpPr>
        <p:spPr>
          <a:xfrm>
            <a:off x="8830509" y="2401912"/>
            <a:ext cx="1085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Server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instance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4D26CC2-7201-415F-9AB9-6F7D5A288BF2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3789677" y="1391042"/>
            <a:ext cx="7455203" cy="427409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4C207BE-56A4-4CC1-9609-90D276F72C60}"/>
              </a:ext>
            </a:extLst>
          </p:cNvPr>
          <p:cNvSpPr/>
          <p:nvPr/>
        </p:nvSpPr>
        <p:spPr>
          <a:xfrm>
            <a:off x="7758829" y="3473148"/>
            <a:ext cx="761065" cy="44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 443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3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AB81A9DF-0FDA-4290-809F-6546E7342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293302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177995-1B26-4111-87E8-67F838ABDBEB}"/>
              </a:ext>
            </a:extLst>
          </p:cNvPr>
          <p:cNvSpPr txBox="1"/>
          <p:nvPr/>
        </p:nvSpPr>
        <p:spPr>
          <a:xfrm>
            <a:off x="1692451" y="854220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0006D6B-BEE2-4A8E-A24F-FECFF89044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1867" y="1116580"/>
            <a:ext cx="729079" cy="31589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96BA604-E1DC-41FE-93B6-9F9138303675}"/>
              </a:ext>
            </a:extLst>
          </p:cNvPr>
          <p:cNvSpPr txBox="1"/>
          <p:nvPr/>
        </p:nvSpPr>
        <p:spPr>
          <a:xfrm>
            <a:off x="2487674" y="1429916"/>
            <a:ext cx="103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bridge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8502B9-DE27-4014-9557-463A6BF014FA}"/>
              </a:ext>
            </a:extLst>
          </p:cNvPr>
          <p:cNvSpPr txBox="1"/>
          <p:nvPr/>
        </p:nvSpPr>
        <p:spPr>
          <a:xfrm>
            <a:off x="2637771" y="669554"/>
            <a:ext cx="77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Sikulix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2B71A4-61FF-4463-B580-A89535398DDA}"/>
              </a:ext>
            </a:extLst>
          </p:cNvPr>
          <p:cNvSpPr/>
          <p:nvPr/>
        </p:nvSpPr>
        <p:spPr>
          <a:xfrm>
            <a:off x="1572852" y="215726"/>
            <a:ext cx="1952285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2" descr="Logo">
            <a:extLst>
              <a:ext uri="{FF2B5EF4-FFF2-40B4-BE49-F238E27FC236}">
                <a16:creationId xmlns:a16="http://schemas.microsoft.com/office/drawing/2014/main" id="{5E1201B0-7473-467C-A8BB-FEC360971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68" y="229677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C99827B9-9A5D-4FE7-957F-1AAE2D0E8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2374356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13BCD90-9467-4BDB-B529-8EA8999E5F13}"/>
              </a:ext>
            </a:extLst>
          </p:cNvPr>
          <p:cNvSpPr txBox="1"/>
          <p:nvPr/>
        </p:nvSpPr>
        <p:spPr>
          <a:xfrm>
            <a:off x="1692451" y="2935274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D0EDEF78-4B6C-411D-93FF-18D1ECBA27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1867" y="3197634"/>
            <a:ext cx="729079" cy="31589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4005FA4-F7C4-4A0C-B956-EE7615ECAF3D}"/>
              </a:ext>
            </a:extLst>
          </p:cNvPr>
          <p:cNvSpPr txBox="1"/>
          <p:nvPr/>
        </p:nvSpPr>
        <p:spPr>
          <a:xfrm>
            <a:off x="2487674" y="3510970"/>
            <a:ext cx="103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bridge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DA89E18-B0A1-4D07-9D05-198CFA8DFE9A}"/>
              </a:ext>
            </a:extLst>
          </p:cNvPr>
          <p:cNvSpPr txBox="1"/>
          <p:nvPr/>
        </p:nvSpPr>
        <p:spPr>
          <a:xfrm>
            <a:off x="2637771" y="2750608"/>
            <a:ext cx="77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Sikulix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8900709-F27B-4B0D-8058-8BCDBEE53FB2}"/>
              </a:ext>
            </a:extLst>
          </p:cNvPr>
          <p:cNvSpPr/>
          <p:nvPr/>
        </p:nvSpPr>
        <p:spPr>
          <a:xfrm>
            <a:off x="1572852" y="2296780"/>
            <a:ext cx="1952285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2" descr="Logo">
            <a:extLst>
              <a:ext uri="{FF2B5EF4-FFF2-40B4-BE49-F238E27FC236}">
                <a16:creationId xmlns:a16="http://schemas.microsoft.com/office/drawing/2014/main" id="{941461E2-902F-4A79-A00B-8EC6D8867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68" y="437392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53811B6C-8D2E-4F5E-8F1B-0E7A851D5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4451499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35D324E1-ABDC-44B1-9199-06F46D34DCFC}"/>
              </a:ext>
            </a:extLst>
          </p:cNvPr>
          <p:cNvSpPr txBox="1"/>
          <p:nvPr/>
        </p:nvSpPr>
        <p:spPr>
          <a:xfrm>
            <a:off x="1692451" y="5012417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4D974104-5C12-47EE-9733-A10E7A1717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1867" y="5274777"/>
            <a:ext cx="729079" cy="315894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5532D77B-D984-4975-B405-A70357E427D8}"/>
              </a:ext>
            </a:extLst>
          </p:cNvPr>
          <p:cNvSpPr txBox="1"/>
          <p:nvPr/>
        </p:nvSpPr>
        <p:spPr>
          <a:xfrm>
            <a:off x="2487674" y="5588113"/>
            <a:ext cx="103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bridge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F9DF427-27E7-4D7F-B4C1-8825FF1C9590}"/>
              </a:ext>
            </a:extLst>
          </p:cNvPr>
          <p:cNvSpPr txBox="1"/>
          <p:nvPr/>
        </p:nvSpPr>
        <p:spPr>
          <a:xfrm>
            <a:off x="2637771" y="4827751"/>
            <a:ext cx="77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Sikulix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BA063A0-59BE-44F2-A9A8-48937C68E88E}"/>
              </a:ext>
            </a:extLst>
          </p:cNvPr>
          <p:cNvSpPr/>
          <p:nvPr/>
        </p:nvSpPr>
        <p:spPr>
          <a:xfrm>
            <a:off x="1572852" y="4373923"/>
            <a:ext cx="1952285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36D902-1004-400B-A510-A1169E694D94}"/>
              </a:ext>
            </a:extLst>
          </p:cNvPr>
          <p:cNvSpPr txBox="1"/>
          <p:nvPr/>
        </p:nvSpPr>
        <p:spPr>
          <a:xfrm>
            <a:off x="881449" y="1272746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PC 1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093BC03-AEAB-41C9-9561-70BAB2F046DC}"/>
              </a:ext>
            </a:extLst>
          </p:cNvPr>
          <p:cNvSpPr txBox="1"/>
          <p:nvPr/>
        </p:nvSpPr>
        <p:spPr>
          <a:xfrm>
            <a:off x="859625" y="314711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PC 2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B5D4DEB-596B-4BDA-8A92-872828C8B7DE}"/>
              </a:ext>
            </a:extLst>
          </p:cNvPr>
          <p:cNvSpPr txBox="1"/>
          <p:nvPr/>
        </p:nvSpPr>
        <p:spPr>
          <a:xfrm>
            <a:off x="930491" y="5104750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PC 3</a:t>
            </a:r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AB74A9D-5540-4147-A1BE-C06BE792602A}"/>
              </a:ext>
            </a:extLst>
          </p:cNvPr>
          <p:cNvCxnSpPr>
            <a:cxnSpLocks/>
            <a:endCxn id="53" idx="1"/>
          </p:cNvCxnSpPr>
          <p:nvPr/>
        </p:nvCxnSpPr>
        <p:spPr>
          <a:xfrm flipV="1">
            <a:off x="3712346" y="2610202"/>
            <a:ext cx="7256871" cy="1098430"/>
          </a:xfrm>
          <a:prstGeom prst="bentConnector3">
            <a:avLst>
              <a:gd name="adj1" fmla="val 87991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20442AC-81AF-4686-B703-38E6F1CE9DD2}"/>
              </a:ext>
            </a:extLst>
          </p:cNvPr>
          <p:cNvCxnSpPr>
            <a:cxnSpLocks/>
            <a:endCxn id="53" idx="2"/>
          </p:cNvCxnSpPr>
          <p:nvPr/>
        </p:nvCxnSpPr>
        <p:spPr>
          <a:xfrm flipV="1">
            <a:off x="3709214" y="2841034"/>
            <a:ext cx="7678002" cy="2747080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69247CD2-6940-419B-99AF-8E9E5A3998EE}"/>
              </a:ext>
            </a:extLst>
          </p:cNvPr>
          <p:cNvSpPr/>
          <p:nvPr/>
        </p:nvSpPr>
        <p:spPr>
          <a:xfrm>
            <a:off x="7873796" y="5332105"/>
            <a:ext cx="761065" cy="44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 443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DA66E01-DDAF-4F61-AFF2-F341E21CD8AE}"/>
              </a:ext>
            </a:extLst>
          </p:cNvPr>
          <p:cNvSpPr txBox="1"/>
          <p:nvPr/>
        </p:nvSpPr>
        <p:spPr>
          <a:xfrm>
            <a:off x="5749377" y="226568"/>
            <a:ext cx="6162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Architecture</a:t>
            </a:r>
          </a:p>
          <a:p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Third</a:t>
            </a:r>
            <a:r>
              <a:rPr lang="fr-FR" dirty="0"/>
              <a:t> Party </a:t>
            </a:r>
            <a:r>
              <a:rPr lang="fr-FR" dirty="0" err="1"/>
              <a:t>Synthetic</a:t>
            </a:r>
            <a:r>
              <a:rPr lang="fr-FR" dirty="0"/>
              <a:t> API to push test </a:t>
            </a:r>
            <a:r>
              <a:rPr lang="fr-FR" dirty="0" err="1"/>
              <a:t>results</a:t>
            </a:r>
            <a:r>
              <a:rPr lang="fr-FR" dirty="0"/>
              <a:t> to Dynatrace</a:t>
            </a:r>
          </a:p>
          <a:p>
            <a:r>
              <a:rPr lang="fr-FR" dirty="0" err="1"/>
              <a:t>Using</a:t>
            </a:r>
            <a:r>
              <a:rPr lang="fr-FR" dirty="0"/>
              <a:t> VNC to </a:t>
            </a:r>
            <a:r>
              <a:rPr lang="fr-FR" dirty="0" err="1"/>
              <a:t>remotely</a:t>
            </a:r>
            <a:r>
              <a:rPr lang="fr-FR" dirty="0"/>
              <a:t> </a:t>
            </a:r>
            <a:r>
              <a:rPr lang="fr-FR" dirty="0" err="1"/>
              <a:t>connect</a:t>
            </a:r>
            <a:r>
              <a:rPr lang="fr-FR" dirty="0"/>
              <a:t> to desktop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SikuliX</a:t>
            </a:r>
            <a:endParaRPr lang="en-US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999568E0-8F4A-4AE2-891C-0C542A1C0A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7581" y="1873649"/>
            <a:ext cx="542925" cy="71437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4D6F09F-D6CA-4BF5-958B-EA9FF72616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244" y="1847737"/>
            <a:ext cx="530613" cy="530613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7FA8AF13-C2BF-4752-ACB3-158F92B1A2D4}"/>
              </a:ext>
            </a:extLst>
          </p:cNvPr>
          <p:cNvSpPr/>
          <p:nvPr/>
        </p:nvSpPr>
        <p:spPr>
          <a:xfrm>
            <a:off x="7621434" y="1166950"/>
            <a:ext cx="761065" cy="44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 443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4143D23-0ED0-4551-A4E2-48A910C267E2}"/>
              </a:ext>
            </a:extLst>
          </p:cNvPr>
          <p:cNvSpPr txBox="1"/>
          <p:nvPr/>
        </p:nvSpPr>
        <p:spPr>
          <a:xfrm>
            <a:off x="6279164" y="2613936"/>
            <a:ext cx="1099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Synthetic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ActiveGate</a:t>
            </a:r>
          </a:p>
        </p:txBody>
      </p:sp>
      <p:pic>
        <p:nvPicPr>
          <p:cNvPr id="3" name="Picture 2" descr="TightVNC Home">
            <a:extLst>
              <a:ext uri="{FF2B5EF4-FFF2-40B4-BE49-F238E27FC236}">
                <a16:creationId xmlns:a16="http://schemas.microsoft.com/office/drawing/2014/main" id="{CFA7263D-3FED-4B94-B3F1-918602C35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903" y="5628808"/>
            <a:ext cx="440675" cy="44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7" descr="TightVNC Home">
            <a:extLst>
              <a:ext uri="{FF2B5EF4-FFF2-40B4-BE49-F238E27FC236}">
                <a16:creationId xmlns:a16="http://schemas.microsoft.com/office/drawing/2014/main" id="{03116195-D7B6-45DC-9A5E-C99D20D14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558" y="3635548"/>
            <a:ext cx="440675" cy="44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66" descr="TightVNC Home">
            <a:extLst>
              <a:ext uri="{FF2B5EF4-FFF2-40B4-BE49-F238E27FC236}">
                <a16:creationId xmlns:a16="http://schemas.microsoft.com/office/drawing/2014/main" id="{0BAE562A-DC19-43FB-B9CC-B91C1399B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133" y="1520001"/>
            <a:ext cx="440675" cy="44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4" descr="nssm.cc">
            <a:extLst>
              <a:ext uri="{FF2B5EF4-FFF2-40B4-BE49-F238E27FC236}">
                <a16:creationId xmlns:a16="http://schemas.microsoft.com/office/drawing/2014/main" id="{FD14BF32-BDD7-4B44-B7E6-FB37F618B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407" y="1288549"/>
            <a:ext cx="199995" cy="19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4" descr="nssm.cc">
            <a:extLst>
              <a:ext uri="{FF2B5EF4-FFF2-40B4-BE49-F238E27FC236}">
                <a16:creationId xmlns:a16="http://schemas.microsoft.com/office/drawing/2014/main" id="{14FFC8E9-BD27-4957-BE6C-B14ECA5A7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755" y="3373151"/>
            <a:ext cx="199995" cy="19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4" descr="nssm.cc">
            <a:extLst>
              <a:ext uri="{FF2B5EF4-FFF2-40B4-BE49-F238E27FC236}">
                <a16:creationId xmlns:a16="http://schemas.microsoft.com/office/drawing/2014/main" id="{394F141C-867E-4536-A168-8A49B8DA3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407" y="5413790"/>
            <a:ext cx="199995" cy="19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EF71D26C-0A92-451C-871C-FB0DC261831F}"/>
              </a:ext>
            </a:extLst>
          </p:cNvPr>
          <p:cNvSpPr/>
          <p:nvPr/>
        </p:nvSpPr>
        <p:spPr>
          <a:xfrm>
            <a:off x="6264877" y="1783318"/>
            <a:ext cx="1102247" cy="166161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F7C79C7-E5F1-44BD-B07C-BA807644768C}"/>
              </a:ext>
            </a:extLst>
          </p:cNvPr>
          <p:cNvSpPr/>
          <p:nvPr/>
        </p:nvSpPr>
        <p:spPr>
          <a:xfrm>
            <a:off x="8802714" y="1670167"/>
            <a:ext cx="1102247" cy="166161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0744777-0A8B-4ACE-BE46-7B144A9138FA}"/>
              </a:ext>
            </a:extLst>
          </p:cNvPr>
          <p:cNvSpPr txBox="1"/>
          <p:nvPr/>
        </p:nvSpPr>
        <p:spPr>
          <a:xfrm>
            <a:off x="4629997" y="5772780"/>
            <a:ext cx="3183477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Execution</a:t>
            </a:r>
            <a:r>
              <a:rPr lang="fr-FR" dirty="0"/>
              <a:t> </a:t>
            </a:r>
            <a:r>
              <a:rPr lang="fr-FR" dirty="0" err="1"/>
              <a:t>details</a:t>
            </a:r>
            <a:r>
              <a:rPr lang="fr-FR" dirty="0"/>
              <a:t> </a:t>
            </a:r>
            <a:r>
              <a:rPr lang="fr-FR" dirty="0" err="1"/>
              <a:t>retrieved</a:t>
            </a:r>
            <a:r>
              <a:rPr lang="fr-FR" dirty="0"/>
              <a:t> on </a:t>
            </a:r>
            <a:r>
              <a:rPr lang="fr-FR" dirty="0" err="1"/>
              <a:t>demand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Web UI</a:t>
            </a:r>
            <a:endParaRPr lang="en-US" dirty="0"/>
          </a:p>
        </p:txBody>
      </p:sp>
      <p:pic>
        <p:nvPicPr>
          <p:cNvPr id="51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2C0B822E-7909-4B85-9208-6B6E95F69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5865" y="1818451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D31425FD-C65A-466C-8D72-0DF938250857}"/>
              </a:ext>
            </a:extLst>
          </p:cNvPr>
          <p:cNvSpPr txBox="1"/>
          <p:nvPr/>
        </p:nvSpPr>
        <p:spPr>
          <a:xfrm>
            <a:off x="10969217" y="2379369"/>
            <a:ext cx="835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Dynatrace Web UI</a:t>
            </a:r>
            <a:endParaRPr kumimoji="0" lang="de-AT" sz="1200" b="0" i="0" u="none" strike="noStrike" kern="0" cap="none" spc="0" normalizeH="0" baseline="0" noProof="0" dirty="0">
              <a:ln>
                <a:noFill/>
              </a:ln>
              <a:solidFill>
                <a:srgbClr val="92D050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E6BF3D1-850D-45E0-AED1-007E79A089F3}"/>
              </a:ext>
            </a:extLst>
          </p:cNvPr>
          <p:cNvCxnSpPr>
            <a:cxnSpLocks/>
          </p:cNvCxnSpPr>
          <p:nvPr/>
        </p:nvCxnSpPr>
        <p:spPr>
          <a:xfrm flipH="1">
            <a:off x="10030830" y="2296779"/>
            <a:ext cx="79952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77619A14-7289-4062-928A-AD2EB566C415}"/>
              </a:ext>
            </a:extLst>
          </p:cNvPr>
          <p:cNvSpPr/>
          <p:nvPr/>
        </p:nvSpPr>
        <p:spPr>
          <a:xfrm>
            <a:off x="10131067" y="2076441"/>
            <a:ext cx="761065" cy="44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 443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08778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87EA8-55DE-4C18-977F-89B9E32D6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69259" cy="1325563"/>
          </a:xfrm>
        </p:spPr>
        <p:txBody>
          <a:bodyPr/>
          <a:lstStyle/>
          <a:p>
            <a:r>
              <a:rPr lang="fr-FR" dirty="0" err="1"/>
              <a:t>SikuliX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31F47-603A-4C6F-8718-B12877632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49811" cy="1646624"/>
          </a:xfrm>
        </p:spPr>
        <p:txBody>
          <a:bodyPr/>
          <a:lstStyle/>
          <a:p>
            <a:r>
              <a:rPr lang="fr-FR" dirty="0">
                <a:hlinkClick r:id="rId2"/>
              </a:rPr>
              <a:t>Documentation</a:t>
            </a:r>
            <a:endParaRPr lang="fr-FR" dirty="0"/>
          </a:p>
          <a:p>
            <a:r>
              <a:rPr lang="fr-FR" dirty="0">
                <a:hlinkClick r:id="rId3"/>
              </a:rPr>
              <a:t>Downloads</a:t>
            </a:r>
            <a:endParaRPr lang="fr-F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5BA3D7A-FDB8-48C3-8DC3-5D69046C8C95}"/>
              </a:ext>
            </a:extLst>
          </p:cNvPr>
          <p:cNvSpPr txBox="1">
            <a:spLocks/>
          </p:cNvSpPr>
          <p:nvPr/>
        </p:nvSpPr>
        <p:spPr>
          <a:xfrm>
            <a:off x="838197" y="3050660"/>
            <a:ext cx="41498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TightVNC</a:t>
            </a:r>
            <a:r>
              <a:rPr lang="fr-FR" dirty="0"/>
              <a:t> Server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8F22B5-EB92-4CE9-9A0E-6DA548C6612C}"/>
              </a:ext>
            </a:extLst>
          </p:cNvPr>
          <p:cNvSpPr txBox="1">
            <a:spLocks/>
          </p:cNvSpPr>
          <p:nvPr/>
        </p:nvSpPr>
        <p:spPr>
          <a:xfrm>
            <a:off x="838197" y="4511160"/>
            <a:ext cx="10515600" cy="164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hlinkClick r:id="rId4"/>
              </a:rPr>
              <a:t>Documentation</a:t>
            </a:r>
            <a:endParaRPr lang="fr-FR" dirty="0"/>
          </a:p>
          <a:p>
            <a:r>
              <a:rPr lang="fr-FR" dirty="0">
                <a:hlinkClick r:id="rId5"/>
              </a:rPr>
              <a:t>Downloads</a:t>
            </a:r>
            <a:endParaRPr lang="fr-FR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2" descr="Logo">
            <a:extLst>
              <a:ext uri="{FF2B5EF4-FFF2-40B4-BE49-F238E27FC236}">
                <a16:creationId xmlns:a16="http://schemas.microsoft.com/office/drawing/2014/main" id="{2F660A0B-6399-4930-8779-4DD61DCB3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41" y="72310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TightVNC Home">
            <a:extLst>
              <a:ext uri="{FF2B5EF4-FFF2-40B4-BE49-F238E27FC236}">
                <a16:creationId xmlns:a16="http://schemas.microsoft.com/office/drawing/2014/main" id="{05AC6265-0E76-4945-BD8C-EC68DF554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03" y="3472249"/>
            <a:ext cx="440675" cy="44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0DB4BBE-A4F1-4328-9FD7-DFF51E93CC23}"/>
              </a:ext>
            </a:extLst>
          </p:cNvPr>
          <p:cNvSpPr txBox="1">
            <a:spLocks/>
          </p:cNvSpPr>
          <p:nvPr/>
        </p:nvSpPr>
        <p:spPr>
          <a:xfrm>
            <a:off x="6584089" y="365125"/>
            <a:ext cx="41498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TigerVNC</a:t>
            </a:r>
            <a:r>
              <a:rPr lang="fr-FR" dirty="0"/>
              <a:t> Client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09AD1F-D0C1-44AF-B0AB-44DE80069AC1}"/>
              </a:ext>
            </a:extLst>
          </p:cNvPr>
          <p:cNvSpPr txBox="1">
            <a:spLocks/>
          </p:cNvSpPr>
          <p:nvPr/>
        </p:nvSpPr>
        <p:spPr>
          <a:xfrm>
            <a:off x="6584089" y="1690688"/>
            <a:ext cx="4149811" cy="164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hlinkClick r:id="rId8"/>
              </a:rPr>
              <a:t>Documentation</a:t>
            </a:r>
            <a:endParaRPr lang="fr-FR" dirty="0"/>
          </a:p>
          <a:p>
            <a:r>
              <a:rPr lang="fr-FR" dirty="0">
                <a:hlinkClick r:id="rId9"/>
              </a:rPr>
              <a:t>Downloads</a:t>
            </a:r>
            <a:endParaRPr lang="fr-FR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7296F75B-9096-4EA5-B2D3-66F2C75DD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324" y="79930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67C3F56-C3A3-40EB-89B4-4F21F1A45335}"/>
              </a:ext>
            </a:extLst>
          </p:cNvPr>
          <p:cNvSpPr txBox="1">
            <a:spLocks/>
          </p:cNvSpPr>
          <p:nvPr/>
        </p:nvSpPr>
        <p:spPr>
          <a:xfrm>
            <a:off x="6584086" y="3050660"/>
            <a:ext cx="51960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NSSM </a:t>
            </a:r>
            <a:r>
              <a:rPr lang="fr-FR" dirty="0" err="1"/>
              <a:t>install</a:t>
            </a:r>
            <a:r>
              <a:rPr lang="fr-FR" dirty="0"/>
              <a:t> Manager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E7CEB1E-3919-47D8-9012-605AEB93F6CC}"/>
              </a:ext>
            </a:extLst>
          </p:cNvPr>
          <p:cNvSpPr txBox="1">
            <a:spLocks/>
          </p:cNvSpPr>
          <p:nvPr/>
        </p:nvSpPr>
        <p:spPr>
          <a:xfrm>
            <a:off x="6584086" y="4376223"/>
            <a:ext cx="4149811" cy="164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hlinkClick r:id="rId11"/>
              </a:rPr>
              <a:t>Documentation</a:t>
            </a:r>
            <a:endParaRPr lang="fr-FR" dirty="0"/>
          </a:p>
          <a:p>
            <a:r>
              <a:rPr lang="fr-FR" dirty="0">
                <a:hlinkClick r:id="rId12"/>
              </a:rPr>
              <a:t>Downloads</a:t>
            </a:r>
            <a:endParaRPr lang="fr-FR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8" name="Picture 4" descr="nssm.cc">
            <a:extLst>
              <a:ext uri="{FF2B5EF4-FFF2-40B4-BE49-F238E27FC236}">
                <a16:creationId xmlns:a16="http://schemas.microsoft.com/office/drawing/2014/main" id="{0DF421F6-6650-4EDC-9A7D-F42DA3E26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323" y="3448049"/>
            <a:ext cx="509201" cy="50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D3AA988-F98E-4581-A2F9-5675669D512E}"/>
              </a:ext>
            </a:extLst>
          </p:cNvPr>
          <p:cNvSpPr txBox="1"/>
          <p:nvPr/>
        </p:nvSpPr>
        <p:spPr>
          <a:xfrm>
            <a:off x="838197" y="1204159"/>
            <a:ext cx="3452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Scripting and </a:t>
            </a:r>
            <a:r>
              <a:rPr lang="fr-FR" dirty="0" err="1"/>
              <a:t>replaying</a:t>
            </a:r>
            <a:r>
              <a:rPr lang="fr-FR" dirty="0"/>
              <a:t> GUI actions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ECB478-C06B-44BE-ABEE-9425926361D3}"/>
              </a:ext>
            </a:extLst>
          </p:cNvPr>
          <p:cNvSpPr txBox="1"/>
          <p:nvPr/>
        </p:nvSpPr>
        <p:spPr>
          <a:xfrm>
            <a:off x="6584086" y="1186419"/>
            <a:ext cx="446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Connecting</a:t>
            </a:r>
            <a:r>
              <a:rPr lang="fr-FR" dirty="0"/>
              <a:t> to VNC server to </a:t>
            </a:r>
            <a:r>
              <a:rPr lang="fr-FR" dirty="0" err="1"/>
              <a:t>take</a:t>
            </a:r>
            <a:r>
              <a:rPr lang="fr-FR" dirty="0"/>
              <a:t> </a:t>
            </a:r>
            <a:r>
              <a:rPr lang="fr-FR" dirty="0" err="1"/>
              <a:t>screenshots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F10E5D-18C7-411C-AD15-9A2A84E9A71E}"/>
              </a:ext>
            </a:extLst>
          </p:cNvPr>
          <p:cNvSpPr txBox="1"/>
          <p:nvPr/>
        </p:nvSpPr>
        <p:spPr>
          <a:xfrm>
            <a:off x="838197" y="3912924"/>
            <a:ext cx="4540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Serving</a:t>
            </a:r>
            <a:r>
              <a:rPr lang="fr-FR" dirty="0"/>
              <a:t> </a:t>
            </a:r>
            <a:r>
              <a:rPr lang="fr-FR" dirty="0" err="1"/>
              <a:t>remote</a:t>
            </a:r>
            <a:r>
              <a:rPr lang="fr-FR" dirty="0"/>
              <a:t> connexions </a:t>
            </a:r>
            <a:r>
              <a:rPr lang="fr-FR" dirty="0" err="1"/>
              <a:t>from</a:t>
            </a:r>
            <a:r>
              <a:rPr lang="fr-FR" dirty="0"/>
              <a:t> Desktop Host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5358E9-0E51-454D-A6D9-8C01AAB9FC86}"/>
              </a:ext>
            </a:extLst>
          </p:cNvPr>
          <p:cNvSpPr txBox="1"/>
          <p:nvPr/>
        </p:nvSpPr>
        <p:spPr>
          <a:xfrm>
            <a:off x="6584086" y="3912924"/>
            <a:ext cx="4119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Installing</a:t>
            </a:r>
            <a:r>
              <a:rPr lang="fr-FR" dirty="0"/>
              <a:t> the Bridge as a Windows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413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7D5BFB1A-61C5-4980-8CE1-6AD8D9098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68" y="21572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assets.ruxitlabs.com/icons/png/blue/Icons_file_001_APMng_Server.png">
            <a:extLst>
              <a:ext uri="{FF2B5EF4-FFF2-40B4-BE49-F238E27FC236}">
                <a16:creationId xmlns:a16="http://schemas.microsoft.com/office/drawing/2014/main" id="{DF10C716-18C6-403A-95D2-A9AF9F500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650" y="1684332"/>
            <a:ext cx="903692" cy="9036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CC834F-25BA-4091-8F05-4BB1F0AF3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581" y="1873649"/>
            <a:ext cx="542925" cy="714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FD9B9B-564B-4A61-B9BB-BAD3CCE329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244" y="1847737"/>
            <a:ext cx="530613" cy="5306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EF81B3-FB0B-4394-9C2C-840DCF518548}"/>
              </a:ext>
            </a:extLst>
          </p:cNvPr>
          <p:cNvSpPr txBox="1"/>
          <p:nvPr/>
        </p:nvSpPr>
        <p:spPr>
          <a:xfrm>
            <a:off x="8830509" y="2401912"/>
            <a:ext cx="1085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Server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instance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4D26CC2-7201-415F-9AB9-6F7D5A288BF2}"/>
              </a:ext>
            </a:extLst>
          </p:cNvPr>
          <p:cNvCxnSpPr>
            <a:cxnSpLocks/>
          </p:cNvCxnSpPr>
          <p:nvPr/>
        </p:nvCxnSpPr>
        <p:spPr>
          <a:xfrm>
            <a:off x="7497579" y="2284048"/>
            <a:ext cx="1223319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4C207BE-56A4-4CC1-9609-90D276F72C60}"/>
              </a:ext>
            </a:extLst>
          </p:cNvPr>
          <p:cNvSpPr/>
          <p:nvPr/>
        </p:nvSpPr>
        <p:spPr>
          <a:xfrm>
            <a:off x="7776901" y="2367686"/>
            <a:ext cx="761065" cy="44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 443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3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AB81A9DF-0FDA-4290-809F-6546E7342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293302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177995-1B26-4111-87E8-67F838ABDBEB}"/>
              </a:ext>
            </a:extLst>
          </p:cNvPr>
          <p:cNvSpPr txBox="1"/>
          <p:nvPr/>
        </p:nvSpPr>
        <p:spPr>
          <a:xfrm>
            <a:off x="1692451" y="854220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8975947-4114-4AF5-91F4-A8BCAB825CD5}"/>
              </a:ext>
            </a:extLst>
          </p:cNvPr>
          <p:cNvCxnSpPr>
            <a:cxnSpLocks/>
          </p:cNvCxnSpPr>
          <p:nvPr/>
        </p:nvCxnSpPr>
        <p:spPr>
          <a:xfrm flipH="1" flipV="1">
            <a:off x="3699748" y="1845414"/>
            <a:ext cx="2521988" cy="55649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51B6195-8971-4D63-A383-E37353BF029A}"/>
              </a:ext>
            </a:extLst>
          </p:cNvPr>
          <p:cNvSpPr/>
          <p:nvPr/>
        </p:nvSpPr>
        <p:spPr>
          <a:xfrm>
            <a:off x="4534830" y="1684332"/>
            <a:ext cx="846794" cy="264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</a:t>
            </a:r>
            <a:r>
              <a:rPr lang="de-DE" kern="0" dirty="0">
                <a:solidFill>
                  <a:sysClr val="windowText" lastClr="000000"/>
                </a:solidFill>
              </a:rPr>
              <a:t> 5000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0006D6B-BEE2-4A8E-A24F-FECFF89044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1867" y="1116580"/>
            <a:ext cx="729079" cy="31589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1E7F443-E029-4E9D-B9B7-6503E2E0F15F}"/>
              </a:ext>
            </a:extLst>
          </p:cNvPr>
          <p:cNvSpPr txBox="1"/>
          <p:nvPr/>
        </p:nvSpPr>
        <p:spPr>
          <a:xfrm>
            <a:off x="6279164" y="2613936"/>
            <a:ext cx="1099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Synthetic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ActiveGate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6BA604-E1DC-41FE-93B6-9F9138303675}"/>
              </a:ext>
            </a:extLst>
          </p:cNvPr>
          <p:cNvSpPr txBox="1"/>
          <p:nvPr/>
        </p:nvSpPr>
        <p:spPr>
          <a:xfrm>
            <a:off x="2487674" y="1429916"/>
            <a:ext cx="103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bridge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8502B9-DE27-4014-9557-463A6BF014FA}"/>
              </a:ext>
            </a:extLst>
          </p:cNvPr>
          <p:cNvSpPr txBox="1"/>
          <p:nvPr/>
        </p:nvSpPr>
        <p:spPr>
          <a:xfrm>
            <a:off x="2637771" y="669554"/>
            <a:ext cx="77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Sikulix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2B71A4-61FF-4463-B580-A89535398DDA}"/>
              </a:ext>
            </a:extLst>
          </p:cNvPr>
          <p:cNvSpPr/>
          <p:nvPr/>
        </p:nvSpPr>
        <p:spPr>
          <a:xfrm>
            <a:off x="1572852" y="215726"/>
            <a:ext cx="1952285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2" descr="Logo">
            <a:extLst>
              <a:ext uri="{FF2B5EF4-FFF2-40B4-BE49-F238E27FC236}">
                <a16:creationId xmlns:a16="http://schemas.microsoft.com/office/drawing/2014/main" id="{5E1201B0-7473-467C-A8BB-FEC360971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68" y="229677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C99827B9-9A5D-4FE7-957F-1AAE2D0E8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2374356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13BCD90-9467-4BDB-B529-8EA8999E5F13}"/>
              </a:ext>
            </a:extLst>
          </p:cNvPr>
          <p:cNvSpPr txBox="1"/>
          <p:nvPr/>
        </p:nvSpPr>
        <p:spPr>
          <a:xfrm>
            <a:off x="1692451" y="2935274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D0EDEF78-4B6C-411D-93FF-18D1ECBA27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1867" y="3197634"/>
            <a:ext cx="729079" cy="31589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4005FA4-F7C4-4A0C-B956-EE7615ECAF3D}"/>
              </a:ext>
            </a:extLst>
          </p:cNvPr>
          <p:cNvSpPr txBox="1"/>
          <p:nvPr/>
        </p:nvSpPr>
        <p:spPr>
          <a:xfrm>
            <a:off x="2487674" y="3510970"/>
            <a:ext cx="103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bridge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DA89E18-B0A1-4D07-9D05-198CFA8DFE9A}"/>
              </a:ext>
            </a:extLst>
          </p:cNvPr>
          <p:cNvSpPr txBox="1"/>
          <p:nvPr/>
        </p:nvSpPr>
        <p:spPr>
          <a:xfrm>
            <a:off x="2637771" y="2750608"/>
            <a:ext cx="77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Sikulix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8900709-F27B-4B0D-8058-8BCDBEE53FB2}"/>
              </a:ext>
            </a:extLst>
          </p:cNvPr>
          <p:cNvSpPr/>
          <p:nvPr/>
        </p:nvSpPr>
        <p:spPr>
          <a:xfrm>
            <a:off x="1572852" y="2296780"/>
            <a:ext cx="1952285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2" descr="Logo">
            <a:extLst>
              <a:ext uri="{FF2B5EF4-FFF2-40B4-BE49-F238E27FC236}">
                <a16:creationId xmlns:a16="http://schemas.microsoft.com/office/drawing/2014/main" id="{941461E2-902F-4A79-A00B-8EC6D8867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68" y="437392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53811B6C-8D2E-4F5E-8F1B-0E7A851D5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4451499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35D324E1-ABDC-44B1-9199-06F46D34DCFC}"/>
              </a:ext>
            </a:extLst>
          </p:cNvPr>
          <p:cNvSpPr txBox="1"/>
          <p:nvPr/>
        </p:nvSpPr>
        <p:spPr>
          <a:xfrm>
            <a:off x="1692451" y="5012417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4D974104-5C12-47EE-9733-A10E7A1717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1867" y="5274777"/>
            <a:ext cx="729079" cy="315894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5532D77B-D984-4975-B405-A70357E427D8}"/>
              </a:ext>
            </a:extLst>
          </p:cNvPr>
          <p:cNvSpPr txBox="1"/>
          <p:nvPr/>
        </p:nvSpPr>
        <p:spPr>
          <a:xfrm>
            <a:off x="2487674" y="5588113"/>
            <a:ext cx="103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bridge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F9DF427-27E7-4D7F-B4C1-8825FF1C9590}"/>
              </a:ext>
            </a:extLst>
          </p:cNvPr>
          <p:cNvSpPr txBox="1"/>
          <p:nvPr/>
        </p:nvSpPr>
        <p:spPr>
          <a:xfrm>
            <a:off x="2637771" y="4827751"/>
            <a:ext cx="77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Sikulix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BA063A0-59BE-44F2-A9A8-48937C68E88E}"/>
              </a:ext>
            </a:extLst>
          </p:cNvPr>
          <p:cNvSpPr/>
          <p:nvPr/>
        </p:nvSpPr>
        <p:spPr>
          <a:xfrm>
            <a:off x="1572852" y="4373923"/>
            <a:ext cx="1952285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36D902-1004-400B-A510-A1169E694D94}"/>
              </a:ext>
            </a:extLst>
          </p:cNvPr>
          <p:cNvSpPr txBox="1"/>
          <p:nvPr/>
        </p:nvSpPr>
        <p:spPr>
          <a:xfrm>
            <a:off x="881449" y="1272746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PC 1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093BC03-AEAB-41C9-9561-70BAB2F046DC}"/>
              </a:ext>
            </a:extLst>
          </p:cNvPr>
          <p:cNvSpPr txBox="1"/>
          <p:nvPr/>
        </p:nvSpPr>
        <p:spPr>
          <a:xfrm>
            <a:off x="859625" y="314711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PC 2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B5D4DEB-596B-4BDA-8A92-872828C8B7DE}"/>
              </a:ext>
            </a:extLst>
          </p:cNvPr>
          <p:cNvSpPr txBox="1"/>
          <p:nvPr/>
        </p:nvSpPr>
        <p:spPr>
          <a:xfrm>
            <a:off x="930491" y="5104750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PC 3</a:t>
            </a:r>
            <a:endParaRPr lang="en-US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570A79B-0504-466A-8ECD-DB65BAE46B61}"/>
              </a:ext>
            </a:extLst>
          </p:cNvPr>
          <p:cNvCxnSpPr>
            <a:cxnSpLocks/>
          </p:cNvCxnSpPr>
          <p:nvPr/>
        </p:nvCxnSpPr>
        <p:spPr>
          <a:xfrm flipH="1">
            <a:off x="3633314" y="2588024"/>
            <a:ext cx="2600244" cy="10924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AB05E2D-A2A7-4612-93B3-5A60716F9C46}"/>
              </a:ext>
            </a:extLst>
          </p:cNvPr>
          <p:cNvCxnSpPr>
            <a:cxnSpLocks/>
          </p:cNvCxnSpPr>
          <p:nvPr/>
        </p:nvCxnSpPr>
        <p:spPr>
          <a:xfrm flipH="1">
            <a:off x="3651240" y="2750608"/>
            <a:ext cx="2570496" cy="26459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E155B5DC-79DB-4D07-BF03-BBBCD9B27055}"/>
              </a:ext>
            </a:extLst>
          </p:cNvPr>
          <p:cNvSpPr/>
          <p:nvPr/>
        </p:nvSpPr>
        <p:spPr>
          <a:xfrm>
            <a:off x="4243556" y="2764704"/>
            <a:ext cx="846794" cy="264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</a:t>
            </a:r>
            <a:r>
              <a:rPr lang="de-DE" kern="0" dirty="0">
                <a:solidFill>
                  <a:sysClr val="windowText" lastClr="000000"/>
                </a:solidFill>
              </a:rPr>
              <a:t> 5000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7240E14-CE7D-4114-8F69-72D9AC677D5D}"/>
              </a:ext>
            </a:extLst>
          </p:cNvPr>
          <p:cNvSpPr/>
          <p:nvPr/>
        </p:nvSpPr>
        <p:spPr>
          <a:xfrm>
            <a:off x="4958227" y="3919804"/>
            <a:ext cx="846794" cy="264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</a:t>
            </a:r>
            <a:endParaRPr lang="de-DE" kern="0" dirty="0">
              <a:solidFill>
                <a:sysClr val="windowText" lastClr="000000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5000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04BD9E-E367-47B2-876C-81F9C319C5B3}"/>
              </a:ext>
            </a:extLst>
          </p:cNvPr>
          <p:cNvSpPr txBox="1"/>
          <p:nvPr/>
        </p:nvSpPr>
        <p:spPr>
          <a:xfrm>
            <a:off x="5772572" y="129416"/>
            <a:ext cx="4673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Architecture </a:t>
            </a:r>
            <a:r>
              <a:rPr lang="fr-FR" dirty="0" err="1"/>
              <a:t>proposal</a:t>
            </a:r>
            <a:r>
              <a:rPr lang="fr-FR" dirty="0"/>
              <a:t> - initial</a:t>
            </a:r>
          </a:p>
          <a:p>
            <a:r>
              <a:rPr lang="fr-FR" dirty="0" err="1"/>
              <a:t>Using</a:t>
            </a:r>
            <a:r>
              <a:rPr lang="fr-FR" dirty="0"/>
              <a:t> HTTP Monitors to drive the test </a:t>
            </a:r>
            <a:r>
              <a:rPr lang="fr-FR" dirty="0" err="1"/>
              <a:t>execution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893756A-4177-4A73-9882-4AE2CDA62339}"/>
              </a:ext>
            </a:extLst>
          </p:cNvPr>
          <p:cNvSpPr txBox="1"/>
          <p:nvPr/>
        </p:nvSpPr>
        <p:spPr>
          <a:xfrm>
            <a:off x="8830508" y="3429001"/>
            <a:ext cx="3256717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/>
              <a:t>Cons </a:t>
            </a:r>
          </a:p>
          <a:p>
            <a:endParaRPr lang="fr-FR" sz="1200" dirty="0"/>
          </a:p>
          <a:p>
            <a:pPr marL="171450" indent="-171450">
              <a:buFontTx/>
              <a:buChar char="-"/>
            </a:pPr>
            <a:r>
              <a:rPr lang="fr-FR" sz="1200" dirty="0"/>
              <a:t>timeout </a:t>
            </a:r>
            <a:r>
              <a:rPr lang="fr-FR" sz="1200" dirty="0" err="1"/>
              <a:t>problem</a:t>
            </a:r>
            <a:r>
              <a:rPr lang="fr-FR" sz="1200" dirty="0"/>
              <a:t> </a:t>
            </a:r>
            <a:r>
              <a:rPr lang="fr-FR" sz="1200" dirty="0" err="1"/>
              <a:t>with</a:t>
            </a:r>
            <a:r>
              <a:rPr lang="fr-FR" sz="1200" dirty="0"/>
              <a:t> long running scripts/</a:t>
            </a:r>
            <a:r>
              <a:rPr lang="fr-FR" sz="1200" dirty="0" err="1"/>
              <a:t>steps</a:t>
            </a:r>
            <a:r>
              <a:rPr lang="fr-FR" sz="1200" dirty="0"/>
              <a:t> (more </a:t>
            </a:r>
            <a:r>
              <a:rPr lang="fr-FR" sz="1200" dirty="0" err="1"/>
              <a:t>than</a:t>
            </a:r>
            <a:r>
              <a:rPr lang="fr-FR" sz="1200" dirty="0"/>
              <a:t> 1 mn)</a:t>
            </a:r>
          </a:p>
          <a:p>
            <a:pPr marL="171450" indent="-171450">
              <a:buFontTx/>
              <a:buChar char="-"/>
            </a:pPr>
            <a:r>
              <a:rPr lang="fr-FR" sz="1200" dirty="0" err="1"/>
              <a:t>Each</a:t>
            </a:r>
            <a:r>
              <a:rPr lang="fr-FR" sz="1200" dirty="0"/>
              <a:t> </a:t>
            </a:r>
            <a:r>
              <a:rPr lang="fr-FR" sz="1200" dirty="0" err="1"/>
              <a:t>step</a:t>
            </a:r>
            <a:r>
              <a:rPr lang="fr-FR" sz="1200" dirty="0"/>
              <a:t> in </a:t>
            </a:r>
            <a:r>
              <a:rPr lang="fr-FR" sz="1200"/>
              <a:t>the scenario has </a:t>
            </a:r>
            <a:r>
              <a:rPr lang="fr-FR" sz="1200" dirty="0"/>
              <a:t>to </a:t>
            </a:r>
            <a:r>
              <a:rPr lang="fr-FR" sz="1200" dirty="0" err="1"/>
              <a:t>be</a:t>
            </a:r>
            <a:r>
              <a:rPr lang="fr-FR" sz="1200" dirty="0"/>
              <a:t> </a:t>
            </a:r>
            <a:r>
              <a:rPr lang="fr-FR" sz="1200" dirty="0" err="1"/>
              <a:t>configured</a:t>
            </a:r>
            <a:r>
              <a:rPr lang="fr-FR" sz="1200" dirty="0"/>
              <a:t> as </a:t>
            </a:r>
            <a:r>
              <a:rPr lang="fr-FR" sz="1200" dirty="0" err="1"/>
              <a:t>both</a:t>
            </a:r>
            <a:r>
              <a:rPr lang="fr-FR" sz="1200" dirty="0"/>
              <a:t> a HTTP monitor </a:t>
            </a:r>
            <a:r>
              <a:rPr lang="fr-FR" sz="1200" dirty="0" err="1"/>
              <a:t>step</a:t>
            </a:r>
            <a:r>
              <a:rPr lang="fr-FR" sz="1200" dirty="0"/>
              <a:t> and a </a:t>
            </a:r>
            <a:r>
              <a:rPr lang="fr-FR" sz="1200" dirty="0" err="1"/>
              <a:t>SikuliX</a:t>
            </a:r>
            <a:r>
              <a:rPr lang="fr-FR" sz="1200" dirty="0"/>
              <a:t> </a:t>
            </a:r>
            <a:r>
              <a:rPr lang="fr-FR" sz="1200" dirty="0" err="1"/>
              <a:t>function</a:t>
            </a:r>
            <a:endParaRPr lang="fr-FR" sz="1200" dirty="0"/>
          </a:p>
          <a:p>
            <a:pPr marL="171450" indent="-171450">
              <a:buFontTx/>
              <a:buChar char="-"/>
            </a:pPr>
            <a:r>
              <a:rPr lang="fr-FR" sz="1200" dirty="0"/>
              <a:t>Black screen as </a:t>
            </a:r>
            <a:r>
              <a:rPr lang="fr-FR" sz="1200" dirty="0" err="1"/>
              <a:t>soon</a:t>
            </a:r>
            <a:r>
              <a:rPr lang="fr-FR" sz="1200" dirty="0"/>
              <a:t> as the </a:t>
            </a:r>
            <a:r>
              <a:rPr lang="fr-FR" sz="1200" dirty="0" err="1"/>
              <a:t>remote</a:t>
            </a:r>
            <a:r>
              <a:rPr lang="fr-FR" sz="1200" dirty="0"/>
              <a:t> desktop connexion </a:t>
            </a:r>
            <a:r>
              <a:rPr lang="fr-FR" sz="1200" dirty="0" err="1"/>
              <a:t>is</a:t>
            </a:r>
            <a:r>
              <a:rPr lang="fr-FR" sz="1200" dirty="0"/>
              <a:t> </a:t>
            </a:r>
            <a:r>
              <a:rPr lang="fr-FR" sz="1200" dirty="0" err="1"/>
              <a:t>closed</a:t>
            </a:r>
            <a:endParaRPr lang="fr-FR" sz="1200" dirty="0"/>
          </a:p>
          <a:p>
            <a:pPr marL="171450" indent="-171450">
              <a:buFontTx/>
              <a:buChar char="-"/>
            </a:pPr>
            <a:r>
              <a:rPr lang="fr-FR" sz="1200" dirty="0"/>
              <a:t>Stops </a:t>
            </a:r>
            <a:r>
              <a:rPr lang="fr-FR" sz="1200" dirty="0" err="1"/>
              <a:t>working</a:t>
            </a:r>
            <a:r>
              <a:rPr lang="fr-FR" sz="1200" dirty="0"/>
              <a:t> </a:t>
            </a:r>
            <a:r>
              <a:rPr lang="fr-FR" sz="1200" dirty="0" err="1"/>
              <a:t>when</a:t>
            </a:r>
            <a:r>
              <a:rPr lang="fr-FR" sz="1200" dirty="0"/>
              <a:t> the user session </a:t>
            </a:r>
            <a:r>
              <a:rPr lang="fr-FR" sz="1200" dirty="0" err="1"/>
              <a:t>is</a:t>
            </a:r>
            <a:r>
              <a:rPr lang="fr-FR" sz="1200" dirty="0"/>
              <a:t> </a:t>
            </a:r>
            <a:r>
              <a:rPr lang="fr-FR" sz="1200" dirty="0" err="1"/>
              <a:t>closed</a:t>
            </a:r>
            <a:r>
              <a:rPr lang="fr-FR" sz="1200" dirty="0"/>
              <a:t> (the bridge </a:t>
            </a:r>
            <a:r>
              <a:rPr lang="fr-FR" sz="1200" dirty="0" err="1"/>
              <a:t>is</a:t>
            </a:r>
            <a:r>
              <a:rPr lang="fr-FR" sz="1200" dirty="0"/>
              <a:t> </a:t>
            </a:r>
            <a:r>
              <a:rPr lang="fr-FR" sz="1200" dirty="0" err="1"/>
              <a:t>stopped</a:t>
            </a:r>
            <a:r>
              <a:rPr lang="fr-FR" sz="1200" dirty="0"/>
              <a:t>).</a:t>
            </a:r>
          </a:p>
          <a:p>
            <a:endParaRPr lang="fr-FR" sz="1200" dirty="0"/>
          </a:p>
          <a:p>
            <a:endParaRPr lang="fr-F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21371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7719-49BB-4ECF-BE0E-503DF06B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Rules to follow for </a:t>
            </a:r>
            <a:r>
              <a:rPr lang="fr-FR" dirty="0" err="1"/>
              <a:t>writing</a:t>
            </a:r>
            <a:r>
              <a:rPr lang="fr-FR" dirty="0"/>
              <a:t> </a:t>
            </a:r>
            <a:r>
              <a:rPr lang="fr-FR" dirty="0" err="1"/>
              <a:t>SikuliX</a:t>
            </a:r>
            <a:r>
              <a:rPr lang="fr-FR" dirty="0"/>
              <a:t> scripts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37104-CD3C-4828-A891-EB5DD78F6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87813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import the Dynatrace Bridge features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load(</a:t>
            </a:r>
            <a:r>
              <a:rPr lang="en-US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"dtbridge_sikuli.jar"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dtbridge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</a:p>
        </p:txBody>
      </p:sp>
    </p:spTree>
    <p:extLst>
      <p:ext uri="{BB962C8B-B14F-4D97-AF65-F5344CB8AC3E}">
        <p14:creationId xmlns:p14="http://schemas.microsoft.com/office/powerpoint/2010/main" val="1809923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7719-49BB-4ECF-BE0E-503DF06B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Rules to follow for </a:t>
            </a:r>
            <a:r>
              <a:rPr lang="fr-FR" dirty="0" err="1"/>
              <a:t>writing</a:t>
            </a:r>
            <a:r>
              <a:rPr lang="fr-FR" dirty="0"/>
              <a:t> </a:t>
            </a:r>
            <a:r>
              <a:rPr lang="fr-FR" dirty="0" err="1"/>
              <a:t>SikuliX</a:t>
            </a:r>
            <a:r>
              <a:rPr lang="fr-FR" dirty="0"/>
              <a:t> scripts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37104-CD3C-4828-A891-EB5DD78F6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71306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subdivide you script with 1 function per step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my_step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click(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“some_image.png"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(find(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"expected_result.png"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"Good"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"Error"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30057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7719-49BB-4ECF-BE0E-503DF06B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Rules to follow for </a:t>
            </a:r>
            <a:r>
              <a:rPr lang="fr-FR" dirty="0" err="1"/>
              <a:t>writing</a:t>
            </a:r>
            <a:r>
              <a:rPr lang="fr-FR" dirty="0"/>
              <a:t> </a:t>
            </a:r>
            <a:r>
              <a:rPr lang="fr-FR" dirty="0" err="1"/>
              <a:t>SikuliX</a:t>
            </a:r>
            <a:r>
              <a:rPr lang="fr-FR" dirty="0"/>
              <a:t> scripts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37104-CD3C-4828-A891-EB5DD78F6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9989"/>
            <a:ext cx="10515600" cy="4394887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add DT timer decorator to each step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@dt_get_timings</a:t>
            </a:r>
            <a:endParaRPr lang="en-US" sz="2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my_first_step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click(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"some_image.png"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(find(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"expected_result.png"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"Good"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"Error"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185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7719-49BB-4ECF-BE0E-503DF06B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Rules to follow for </a:t>
            </a:r>
            <a:r>
              <a:rPr lang="fr-FR" dirty="0" err="1"/>
              <a:t>writing</a:t>
            </a:r>
            <a:r>
              <a:rPr lang="fr-FR" dirty="0"/>
              <a:t> </a:t>
            </a:r>
            <a:r>
              <a:rPr lang="fr-FR" dirty="0" err="1"/>
              <a:t>SikuliX</a:t>
            </a:r>
            <a:r>
              <a:rPr lang="fr-FR" dirty="0"/>
              <a:t> scripts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37104-CD3C-4828-A891-EB5DD78F6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9989"/>
            <a:ext cx="10515600" cy="3241589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start your script from a main function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my_first_step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my_second_step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  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my_third_step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"some value"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my_last_step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481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1647</Words>
  <Application>Microsoft Office PowerPoint</Application>
  <PresentationFormat>Widescreen</PresentationFormat>
  <Paragraphs>270</Paragraphs>
  <Slides>18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SikuliX</vt:lpstr>
      <vt:lpstr>PowerPoint Presentation</vt:lpstr>
      <vt:lpstr>Rules to follow for writing SikuliX scripts</vt:lpstr>
      <vt:lpstr>Rules to follow for writing SikuliX scripts</vt:lpstr>
      <vt:lpstr>Rules to follow for writing SikuliX scripts</vt:lpstr>
      <vt:lpstr>Rules to follow for writing SikuliX scripts</vt:lpstr>
      <vt:lpstr>Rules to follow for writing SikuliX scripts (optional)</vt:lpstr>
      <vt:lpstr>Rules to follow for writing SikuliX scripts (optional)</vt:lpstr>
      <vt:lpstr>Using VNC to capture and replay scripts</vt:lpstr>
      <vt:lpstr>Using VNC to capture and replay scripts</vt:lpstr>
      <vt:lpstr>Using VNC to capture and replay scripts</vt:lpstr>
      <vt:lpstr>Using VNC to capture and replay scripts</vt:lpstr>
      <vt:lpstr>Using VNC to capture and replay scripts</vt:lpstr>
      <vt:lpstr>Using VNC to capture and replay scripts</vt:lpstr>
      <vt:lpstr>Using VNC to capture and replay scripts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Izac, Laurent</dc:creator>
  <cp:lastModifiedBy>Izac, Laurent</cp:lastModifiedBy>
  <cp:revision>34</cp:revision>
  <dcterms:created xsi:type="dcterms:W3CDTF">2021-10-04T07:09:26Z</dcterms:created>
  <dcterms:modified xsi:type="dcterms:W3CDTF">2021-12-21T21:19:08Z</dcterms:modified>
</cp:coreProperties>
</file>