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_rels/notesSlide33.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23.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comments/comment1.xml" ContentType="application/vnd.openxmlformats-officedocument.presentationml.comments+xml"/>
  <Override PartName="/ppt/commentAuthors.xml" ContentType="application/vnd.openxmlformats-officedocument.presentationml.commentAuthor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5143500"/>
  <p:notesSz cx="6858000" cy="9144000"/>
</p:presentation>
</file>

<file path=ppt/commentAuthors.xml><?xml version="1.0" encoding="utf-8"?>
<p:cmAuthorLst xmlns:p="http://schemas.openxmlformats.org/presentationml/2006/main">
  <p:cmAuthor id="0" name="Selma Yilmaz" initials="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presProps" Target="presProps.xml"/><Relationship Id="rId44" Type="http://schemas.openxmlformats.org/officeDocument/2006/relationships/commentAuthors" Target="commentAuthors.xml"/>
</Relationships>
</file>

<file path=ppt/comments/comment1.xml><?xml version="1.0" encoding="utf-8"?>
<p:cmLst xmlns:p="http://schemas.openxmlformats.org/presentationml/2006/main">
  <p:cm authorId="0" dt="2023-04-14T03:30:40.133000000" idx="1">
    <p:pos x="360" y="1799"/>
    <p:text>Always add date, class, which project it is,etc.</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4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4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45" name="PlaceHolder 4"/>
          <p:cNvSpPr>
            <a:spLocks noGrp="1"/>
          </p:cNvSpPr>
          <p:nvPr>
            <p:ph type="dt" idx="6"/>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46" name="PlaceHolder 5"/>
          <p:cNvSpPr>
            <a:spLocks noGrp="1"/>
          </p:cNvSpPr>
          <p:nvPr>
            <p:ph type="ftr" idx="7"/>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7" name="PlaceHolder 6"/>
          <p:cNvSpPr>
            <a:spLocks noGrp="1"/>
          </p:cNvSpPr>
          <p:nvPr>
            <p:ph type="sldNum" idx="8"/>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FB57F81-7267-4C45-9E00-EBB5475C755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hyperlink" Target="https://docs.google.com/spreadsheets/d/18qvQkfSrFbvyKfMbuZ0CEGSVx0ybysDJ8riMgiP3ZsI/edit?usp=sharing" TargetMode="External"/><Relationship Id="rId2" Type="http://schemas.openxmlformats.org/officeDocument/2006/relationships/slide" Target="../slides/slide33.xml"/><Relationship Id="rId3" Type="http://schemas.openxmlformats.org/officeDocument/2006/relationships/notesMaster" Target="../notesMasters/notesMaster1.xml"/>
</Relationship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381240" y="685800"/>
            <a:ext cx="6095520" cy="3428640"/>
          </a:xfrm>
          <a:prstGeom prst="rect">
            <a:avLst/>
          </a:prstGeom>
          <a:ln w="0">
            <a:noFill/>
          </a:ln>
        </p:spPr>
      </p:sp>
      <p:sp>
        <p:nvSpPr>
          <p:cNvPr id="324"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 sz="1100" spc="-1" strike="noStrike">
                <a:solidFill>
                  <a:srgbClr val="000000"/>
                </a:solidFill>
                <a:latin typeface="Arial"/>
              </a:rPr>
              <a:t>Image Credit Omohundro(1989)</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381240" y="685800"/>
            <a:ext cx="6095520" cy="3428640"/>
          </a:xfrm>
          <a:prstGeom prst="rect">
            <a:avLst/>
          </a:prstGeom>
          <a:ln w="0">
            <a:noFill/>
          </a:ln>
        </p:spPr>
      </p:sp>
      <p:sp>
        <p:nvSpPr>
          <p:cNvPr id="32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Image Credit https://opendsa-server.cs.vt.edu/ODSA/Books/Everything/html/KDtree.html</a:t>
            </a:r>
            <a:endParaRPr b="0" lang="en-US" sz="11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381240" y="685800"/>
            <a:ext cx="6095520" cy="3428640"/>
          </a:xfrm>
          <a:prstGeom prst="rect">
            <a:avLst/>
          </a:prstGeom>
          <a:ln w="0">
            <a:noFill/>
          </a:ln>
        </p:spPr>
      </p:sp>
      <p:sp>
        <p:nvSpPr>
          <p:cNvPr id="32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 sz="1100" spc="-1" strike="noStrike" u="sng">
                <a:solidFill>
                  <a:schemeClr val="hlink"/>
                </a:solidFill>
                <a:uFillTx/>
                <a:latin typeface="Arial"/>
                <a:hlinkClick r:id="rId1"/>
              </a:rPr>
              <a:t>https://docs.google.com/spreadsheets/d/18qvQkfSrFbvyKfMbuZ0CEGSVx0ybysDJ8riMgiP3ZsI/edit?usp=sharing</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92BE82A-EE62-4508-B813-94B272B3169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76F1682-D99F-49EB-A13F-7D1B220B875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4"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0148DB2-5DCC-4A70-B2F6-FDD6A450568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6"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7"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8"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9"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0"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1"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8248F7A-AC79-4D37-928B-B30F7E385E7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18EFB75-1512-4979-9050-E4F6B0A4B51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75B24262-5AAE-4F59-9EDD-B3B20EF81C4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612F6962-C667-4A6D-9F81-F0FDC6AB82D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EB119D5E-B35F-418E-A248-23835FE1335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1D109CF5-FE3F-4915-AD33-45E047ED690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4"/>
          </p:nvPr>
        </p:nvSpPr>
        <p:spPr/>
        <p:txBody>
          <a:bodyPr/>
          <a:p>
            <a:fld id="{935195A9-F55E-45A1-8BE1-CDB4FF18D8A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E58F20D4-86CE-450C-8A02-541B9FF2589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F444C0-D7AC-4B9F-9621-57EC8F2A0D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5"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ED30C247-5A43-4865-987E-91E140EE91A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22C91DA3-2988-4379-9A6C-5AB8D214D03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3"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CA037BF0-1E36-4BDA-AC4F-751C737ED76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8"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9"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D7523A7F-2EFF-4E3A-9F0E-F7EAE513E6E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2"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3"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4"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5"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6"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22C2C59B-7F43-488A-9BB1-F72ED900C38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61F72090-75D9-4462-B34D-4B91355BF315}"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64C9A592-2E59-46CF-AF50-CA985D2FFF48}"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A05B9B92-B42F-4F1D-973C-81260C3A557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BD370514-31D7-4881-A8CB-4ED8D7600DD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2FE857F4-D73E-4CB3-8C17-E1D23E19E4E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5D0265F-26BE-4903-B402-838168E79A2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5"/>
          </p:nvPr>
        </p:nvSpPr>
        <p:spPr/>
        <p:txBody>
          <a:bodyPr/>
          <a:p>
            <a:fld id="{A4CC728A-FF49-4863-8B15-696BA3336E4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6"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8"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002322E0-09BE-40AF-B98A-58D154D0C71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0"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F62B34CA-8363-4E79-9027-1D0E2CBCC8D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5"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6"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F9A44A31-FF92-4C1B-B2CB-7E8AB1E8229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8"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9"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18EF293F-99E8-41B4-97C8-F370895B75E6}"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3"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4"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2729728B-0ACC-4D73-897D-B5A7D81A1193}"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6"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7"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8"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9"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0"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1"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EC00BD62-9C9E-44C5-BEBF-CCB4CCC5DE5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C52FDA0-1008-4CD2-BE52-21721A109CD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16079E0-0F17-40D6-A848-2F8BFF8A4F5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A89D9CC-60F2-4505-8587-1AB5EDC78FF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DEB177E-AB3A-4DCE-A40C-F55A9F4EB2F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F3B80A-FE9F-4022-AF75-76C41504313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D156430-0310-4142-AE37-6AF77499933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2d2ef"/>
            </a:gs>
            <a:gs pos="100000">
              <a:srgbClr val="05578d"/>
            </a:gs>
          </a:gsLst>
          <a:lin ang="6120000"/>
        </a:gradFill>
      </p:bgPr>
    </p:bg>
    <p:spTree>
      <p:nvGrpSpPr>
        <p:cNvPr id="1" name=""/>
        <p:cNvGrpSpPr/>
        <p:nvPr/>
      </p:nvGrpSpPr>
      <p:grpSpPr>
        <a:xfrm>
          <a:off x="0" y="0"/>
          <a:ext cx="0" cy="0"/>
          <a:chOff x="0" y="0"/>
          <a:chExt cx="0" cy="0"/>
        </a:xfrm>
      </p:grpSpPr>
      <p:grpSp>
        <p:nvGrpSpPr>
          <p:cNvPr id="0" name="Google Shape;6;p1"/>
          <p:cNvGrpSpPr/>
          <p:nvPr/>
        </p:nvGrpSpPr>
        <p:grpSpPr>
          <a:xfrm>
            <a:off x="6904800" y="2222280"/>
            <a:ext cx="2236680" cy="2406960"/>
            <a:chOff x="6904800" y="2222280"/>
            <a:chExt cx="2236680" cy="2406960"/>
          </a:xfrm>
        </p:grpSpPr>
        <p:cxnSp>
          <p:nvCxnSpPr>
            <p:cNvPr id="1" name="Google Shape;7;p1"/>
            <p:cNvCxnSpPr/>
            <p:nvPr/>
          </p:nvCxnSpPr>
          <p:spPr>
            <a:xfrm flipH="1">
              <a:off x="8456760" y="2222280"/>
              <a:ext cx="685080" cy="685080"/>
            </a:xfrm>
            <a:prstGeom prst="straightConnector1">
              <a:avLst/>
            </a:prstGeom>
            <a:ln w="9525">
              <a:solidFill>
                <a:srgbClr val="ffffff"/>
              </a:solidFill>
              <a:round/>
            </a:ln>
          </p:spPr>
        </p:cxnSp>
        <p:cxnSp>
          <p:nvCxnSpPr>
            <p:cNvPr id="2" name="Google Shape;8;p1"/>
            <p:cNvCxnSpPr/>
            <p:nvPr/>
          </p:nvCxnSpPr>
          <p:spPr>
            <a:xfrm flipH="1">
              <a:off x="6904800" y="2392560"/>
              <a:ext cx="2237040" cy="2237040"/>
            </a:xfrm>
            <a:prstGeom prst="straightConnector1">
              <a:avLst/>
            </a:prstGeom>
            <a:ln w="9525">
              <a:solidFill>
                <a:srgbClr val="ffffff"/>
              </a:solidFill>
              <a:round/>
            </a:ln>
          </p:spPr>
        </p:cxnSp>
        <p:cxnSp>
          <p:nvCxnSpPr>
            <p:cNvPr id="3" name="Google Shape;9;p1"/>
            <p:cNvCxnSpPr/>
            <p:nvPr/>
          </p:nvCxnSpPr>
          <p:spPr>
            <a:xfrm flipH="1">
              <a:off x="7719120" y="2463480"/>
              <a:ext cx="1422720" cy="1423080"/>
            </a:xfrm>
            <a:prstGeom prst="straightConnector1">
              <a:avLst/>
            </a:prstGeom>
            <a:ln w="9525">
              <a:solidFill>
                <a:srgbClr val="ffffff"/>
              </a:solidFill>
              <a:round/>
            </a:ln>
          </p:spPr>
        </p:cxnSp>
        <p:cxnSp>
          <p:nvCxnSpPr>
            <p:cNvPr id="4" name="Google Shape;10;p1"/>
            <p:cNvCxnSpPr/>
            <p:nvPr/>
          </p:nvCxnSpPr>
          <p:spPr>
            <a:xfrm flipH="1">
              <a:off x="7832160" y="2348280"/>
              <a:ext cx="1309680" cy="1309320"/>
            </a:xfrm>
            <a:prstGeom prst="straightConnector1">
              <a:avLst/>
            </a:prstGeom>
            <a:ln w="28575">
              <a:solidFill>
                <a:srgbClr val="ffffff"/>
              </a:solidFill>
              <a:round/>
            </a:ln>
          </p:spPr>
        </p:cxnSp>
        <p:cxnSp>
          <p:nvCxnSpPr>
            <p:cNvPr id="5" name="Google Shape;11;p1"/>
            <p:cNvCxnSpPr/>
            <p:nvPr/>
          </p:nvCxnSpPr>
          <p:spPr>
            <a:xfrm flipH="1">
              <a:off x="8188920" y="2761920"/>
              <a:ext cx="952920" cy="952920"/>
            </a:xfrm>
            <a:prstGeom prst="straightConnector1">
              <a:avLst/>
            </a:prstGeom>
            <a:ln w="28575">
              <a:solidFill>
                <a:srgbClr val="ffffff"/>
              </a:solidFill>
              <a:round/>
            </a:ln>
          </p:spPr>
        </p:cxnSp>
      </p:grpSp>
      <p:sp>
        <p:nvSpPr>
          <p:cNvPr id="6" name="PlaceHolder 1"/>
          <p:cNvSpPr>
            <a:spLocks noGrp="1"/>
          </p:cNvSpPr>
          <p:nvPr>
            <p:ph type="title"/>
          </p:nvPr>
        </p:nvSpPr>
        <p:spPr>
          <a:xfrm>
            <a:off x="513000" y="514440"/>
            <a:ext cx="6000120" cy="2228760"/>
          </a:xfrm>
          <a:prstGeom prst="rect">
            <a:avLst/>
          </a:prstGeom>
          <a:noFill/>
          <a:ln w="0">
            <a:noFill/>
          </a:ln>
        </p:spPr>
        <p:txBody>
          <a:bodyPr anchor="b">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7" name="PlaceHolder 2"/>
          <p:cNvSpPr>
            <a:spLocks noGrp="1"/>
          </p:cNvSpPr>
          <p:nvPr>
            <p:ph type="dt" idx="1"/>
          </p:nvPr>
        </p:nvSpPr>
        <p:spPr>
          <a:xfrm>
            <a:off x="7428240" y="4629240"/>
            <a:ext cx="1199880" cy="273600"/>
          </a:xfrm>
          <a:prstGeom prst="rect">
            <a:avLst/>
          </a:prstGeom>
          <a:noFill/>
          <a:ln w="0">
            <a:noFill/>
          </a:ln>
        </p:spPr>
        <p:txBody>
          <a:bodyPr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 name="PlaceHolder 3"/>
          <p:cNvSpPr>
            <a:spLocks noGrp="1"/>
          </p:cNvSpPr>
          <p:nvPr>
            <p:ph type="ftr" idx="2"/>
          </p:nvPr>
        </p:nvSpPr>
        <p:spPr>
          <a:xfrm>
            <a:off x="513000" y="4629240"/>
            <a:ext cx="5657760" cy="273600"/>
          </a:xfrm>
          <a:prstGeom prst="rect">
            <a:avLst/>
          </a:prstGeom>
          <a:noFill/>
          <a:ln w="0">
            <a:noFill/>
          </a:ln>
        </p:spPr>
        <p:txBody>
          <a:bodyPr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4"/>
          <p:cNvSpPr>
            <a:spLocks noGrp="1"/>
          </p:cNvSpPr>
          <p:nvPr>
            <p:ph type="sldNum" idx="3"/>
          </p:nvPr>
        </p:nvSpPr>
        <p:spPr>
          <a:xfrm>
            <a:off x="7772400" y="4183920"/>
            <a:ext cx="856440" cy="502200"/>
          </a:xfrm>
          <a:prstGeom prst="rect">
            <a:avLst/>
          </a:prstGeom>
          <a:noFill/>
          <a:ln w="0">
            <a:noFill/>
          </a:ln>
        </p:spPr>
        <p:txBody>
          <a:bodyPr anchor="b">
            <a:noAutofit/>
          </a:bodyPr>
          <a:lstStyle>
            <a:lvl1pPr indent="0" algn="r">
              <a:lnSpc>
                <a:spcPct val="100000"/>
              </a:lnSpc>
              <a:buNone/>
              <a:tabLst>
                <a:tab algn="l" pos="0"/>
              </a:tabLst>
              <a:defRPr b="0" lang="en" sz="2400" spc="-1" strike="noStrike">
                <a:solidFill>
                  <a:srgbClr val="09304a"/>
                </a:solidFill>
                <a:latin typeface="Century Gothic"/>
                <a:ea typeface="Century Gothic"/>
              </a:defRPr>
            </a:lvl1pPr>
          </a:lstStyle>
          <a:p>
            <a:pPr indent="0" algn="r">
              <a:lnSpc>
                <a:spcPct val="100000"/>
              </a:lnSpc>
              <a:buNone/>
              <a:tabLst>
                <a:tab algn="l" pos="0"/>
              </a:tabLst>
            </a:pPr>
            <a:fld id="{81411FD0-7B54-4AC6-AC50-AA50F5AEEAA3}" type="slidenum">
              <a:rPr b="0" lang="en" sz="2400" spc="-1" strike="noStrike">
                <a:solidFill>
                  <a:srgbClr val="09304a"/>
                </a:solidFill>
                <a:latin typeface="Century Gothic"/>
                <a:ea typeface="Century Gothic"/>
              </a:rPr>
              <a:t>&lt;number&gt;</a:t>
            </a:fld>
            <a:endParaRPr b="0" lang="en-US" sz="2400" spc="-1" strike="noStrike">
              <a:solidFill>
                <a:srgbClr val="000000"/>
              </a:solidFill>
              <a:latin typeface="Times New Roman"/>
            </a:endParaRPr>
          </a:p>
        </p:txBody>
      </p:sp>
      <p:cxnSp>
        <p:nvCxnSpPr>
          <p:cNvPr id="10" name="Google Shape;27;p3"/>
          <p:cNvCxnSpPr/>
          <p:nvPr/>
        </p:nvCxnSpPr>
        <p:spPr>
          <a:xfrm flipH="1">
            <a:off x="6170760" y="6120"/>
            <a:ext cx="2858040" cy="2858040"/>
          </a:xfrm>
          <a:prstGeom prst="straightConnector1">
            <a:avLst/>
          </a:prstGeom>
          <a:ln w="12700">
            <a:solidFill>
              <a:srgbClr val="ffffff"/>
            </a:solidFill>
            <a:round/>
          </a:ln>
        </p:spPr>
      </p:cxnSp>
      <p:cxnSp>
        <p:nvCxnSpPr>
          <p:cNvPr id="11" name="Google Shape;28;p3"/>
          <p:cNvCxnSpPr/>
          <p:nvPr/>
        </p:nvCxnSpPr>
        <p:spPr>
          <a:xfrm flipH="1">
            <a:off x="4581000" y="68400"/>
            <a:ext cx="4560840" cy="4561200"/>
          </a:xfrm>
          <a:prstGeom prst="straightConnector1">
            <a:avLst/>
          </a:prstGeom>
          <a:ln w="12700">
            <a:solidFill>
              <a:srgbClr val="ffffff"/>
            </a:solidFill>
            <a:round/>
          </a:ln>
        </p:spPr>
      </p:cxnSp>
      <p:cxnSp>
        <p:nvCxnSpPr>
          <p:cNvPr id="12" name="Google Shape;29;p3"/>
          <p:cNvCxnSpPr/>
          <p:nvPr/>
        </p:nvCxnSpPr>
        <p:spPr>
          <a:xfrm flipH="1">
            <a:off x="5426640" y="171360"/>
            <a:ext cx="3715200" cy="3715200"/>
          </a:xfrm>
          <a:prstGeom prst="straightConnector1">
            <a:avLst/>
          </a:prstGeom>
          <a:ln w="12700">
            <a:solidFill>
              <a:srgbClr val="ffffff"/>
            </a:solidFill>
            <a:round/>
          </a:ln>
        </p:spPr>
      </p:cxnSp>
      <p:cxnSp>
        <p:nvCxnSpPr>
          <p:cNvPr id="13" name="Google Shape;30;p3"/>
          <p:cNvCxnSpPr/>
          <p:nvPr/>
        </p:nvCxnSpPr>
        <p:spPr>
          <a:xfrm flipH="1">
            <a:off x="5501880" y="24120"/>
            <a:ext cx="3639960" cy="3639960"/>
          </a:xfrm>
          <a:prstGeom prst="straightConnector1">
            <a:avLst/>
          </a:prstGeom>
          <a:ln w="31750">
            <a:solidFill>
              <a:srgbClr val="ffffff"/>
            </a:solidFill>
            <a:round/>
          </a:ln>
        </p:spPr>
      </p:cxnSp>
      <p:cxnSp>
        <p:nvCxnSpPr>
          <p:cNvPr id="14" name="Google Shape;31;p3"/>
          <p:cNvCxnSpPr/>
          <p:nvPr/>
        </p:nvCxnSpPr>
        <p:spPr>
          <a:xfrm flipH="1">
            <a:off x="5884200" y="457200"/>
            <a:ext cx="3257640" cy="3257640"/>
          </a:xfrm>
          <a:prstGeom prst="straightConnector1">
            <a:avLst/>
          </a:prstGeom>
          <a:ln w="31750">
            <a:solidFill>
              <a:srgbClr val="ffffff"/>
            </a:solidFill>
            <a:round/>
          </a:ln>
        </p:spPr>
      </p:cxnSp>
      <p:sp>
        <p:nvSpPr>
          <p:cNvPr id="1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2d2ef"/>
            </a:gs>
            <a:gs pos="100000">
              <a:srgbClr val="05578d"/>
            </a:gs>
          </a:gsLst>
          <a:lin ang="6120000"/>
        </a:gradFill>
      </p:bgPr>
    </p:bg>
    <p:spTree>
      <p:nvGrpSpPr>
        <p:cNvPr id="1" name=""/>
        <p:cNvGrpSpPr/>
        <p:nvPr/>
      </p:nvGrpSpPr>
      <p:grpSpPr>
        <a:xfrm>
          <a:off x="0" y="0"/>
          <a:ext cx="0" cy="0"/>
          <a:chOff x="0" y="0"/>
          <a:chExt cx="0" cy="0"/>
        </a:xfrm>
      </p:grpSpPr>
      <p:grpSp>
        <p:nvGrpSpPr>
          <p:cNvPr id="52" name="Google Shape;6;p1"/>
          <p:cNvGrpSpPr/>
          <p:nvPr/>
        </p:nvGrpSpPr>
        <p:grpSpPr>
          <a:xfrm>
            <a:off x="6904800" y="2222280"/>
            <a:ext cx="2236680" cy="2406960"/>
            <a:chOff x="6904800" y="2222280"/>
            <a:chExt cx="2236680" cy="2406960"/>
          </a:xfrm>
        </p:grpSpPr>
        <p:cxnSp>
          <p:nvCxnSpPr>
            <p:cNvPr id="53" name="Google Shape;7;p1"/>
            <p:cNvCxnSpPr/>
            <p:nvPr/>
          </p:nvCxnSpPr>
          <p:spPr>
            <a:xfrm flipH="1">
              <a:off x="8456760" y="2222280"/>
              <a:ext cx="685080" cy="685080"/>
            </a:xfrm>
            <a:prstGeom prst="straightConnector1">
              <a:avLst/>
            </a:prstGeom>
            <a:ln w="9525">
              <a:solidFill>
                <a:srgbClr val="ffffff"/>
              </a:solidFill>
              <a:round/>
            </a:ln>
          </p:spPr>
        </p:cxnSp>
        <p:cxnSp>
          <p:nvCxnSpPr>
            <p:cNvPr id="54" name="Google Shape;8;p1"/>
            <p:cNvCxnSpPr/>
            <p:nvPr/>
          </p:nvCxnSpPr>
          <p:spPr>
            <a:xfrm flipH="1">
              <a:off x="6904800" y="2392560"/>
              <a:ext cx="2237040" cy="2237040"/>
            </a:xfrm>
            <a:prstGeom prst="straightConnector1">
              <a:avLst/>
            </a:prstGeom>
            <a:ln w="9525">
              <a:solidFill>
                <a:srgbClr val="ffffff"/>
              </a:solidFill>
              <a:round/>
            </a:ln>
          </p:spPr>
        </p:cxnSp>
        <p:cxnSp>
          <p:nvCxnSpPr>
            <p:cNvPr id="55" name="Google Shape;9;p1"/>
            <p:cNvCxnSpPr/>
            <p:nvPr/>
          </p:nvCxnSpPr>
          <p:spPr>
            <a:xfrm flipH="1">
              <a:off x="7719120" y="2463480"/>
              <a:ext cx="1422720" cy="1423080"/>
            </a:xfrm>
            <a:prstGeom prst="straightConnector1">
              <a:avLst/>
            </a:prstGeom>
            <a:ln w="9525">
              <a:solidFill>
                <a:srgbClr val="ffffff"/>
              </a:solidFill>
              <a:round/>
            </a:ln>
          </p:spPr>
        </p:cxnSp>
        <p:cxnSp>
          <p:nvCxnSpPr>
            <p:cNvPr id="56" name="Google Shape;10;p1"/>
            <p:cNvCxnSpPr/>
            <p:nvPr/>
          </p:nvCxnSpPr>
          <p:spPr>
            <a:xfrm flipH="1">
              <a:off x="7832160" y="2348280"/>
              <a:ext cx="1309680" cy="1309320"/>
            </a:xfrm>
            <a:prstGeom prst="straightConnector1">
              <a:avLst/>
            </a:prstGeom>
            <a:ln w="28575">
              <a:solidFill>
                <a:srgbClr val="ffffff"/>
              </a:solidFill>
              <a:round/>
            </a:ln>
          </p:spPr>
        </p:cxnSp>
        <p:cxnSp>
          <p:nvCxnSpPr>
            <p:cNvPr id="57" name="Google Shape;11;p1"/>
            <p:cNvCxnSpPr/>
            <p:nvPr/>
          </p:nvCxnSpPr>
          <p:spPr>
            <a:xfrm flipH="1">
              <a:off x="8188920" y="2761920"/>
              <a:ext cx="952920" cy="952920"/>
            </a:xfrm>
            <a:prstGeom prst="straightConnector1">
              <a:avLst/>
            </a:prstGeom>
            <a:ln w="28575">
              <a:solidFill>
                <a:srgbClr val="ffffff"/>
              </a:solidFill>
              <a:round/>
            </a:ln>
          </p:spPr>
        </p:cxnSp>
      </p:grpSp>
      <p:sp>
        <p:nvSpPr>
          <p:cNvPr id="5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buNone/>
            </a:pPr>
            <a:r>
              <a:rPr b="0" lang="en-US" sz="2700" spc="-1" strike="noStrike">
                <a:solidFill>
                  <a:srgbClr val="000000"/>
                </a:solidFill>
                <a:latin typeface="Arial"/>
              </a:rPr>
              <a:t>Click to edit the title text format</a:t>
            </a:r>
            <a:endParaRPr b="0" lang="en-US" sz="2700" spc="-1" strike="noStrike">
              <a:solidFill>
                <a:srgbClr val="000000"/>
              </a:solidFill>
              <a:latin typeface="Arial"/>
            </a:endParaRPr>
          </a:p>
        </p:txBody>
      </p:sp>
      <p:sp>
        <p:nvSpPr>
          <p:cNvPr id="59"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Arial"/>
              </a:rPr>
              <a:t>Click to edit the outline text format</a:t>
            </a:r>
            <a:endParaRPr b="0" lang="en-US"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Arial"/>
              </a:rPr>
              <a:t>Second Outline Level</a:t>
            </a:r>
            <a:endParaRPr b="0" lang="en-US"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Arial"/>
              </a:rPr>
              <a:t>Third Outline Level</a:t>
            </a:r>
            <a:endParaRPr b="0" lang="en-US"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60"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fontScale="58000"/>
          </a:bodyPr>
          <a:lstStyle>
            <a:lvl1pPr indent="0" algn="r">
              <a:lnSpc>
                <a:spcPct val="100000"/>
              </a:lnSpc>
              <a:buNone/>
              <a:tabLst>
                <a:tab algn="l" pos="0"/>
              </a:tabLst>
              <a:defRPr b="0" lang="en" sz="2400" spc="-1" strike="noStrike">
                <a:solidFill>
                  <a:srgbClr val="09304a"/>
                </a:solidFill>
                <a:latin typeface="Century Gothic"/>
                <a:ea typeface="Century Gothic"/>
              </a:defRPr>
            </a:lvl1pPr>
          </a:lstStyle>
          <a:p>
            <a:pPr indent="0" algn="r">
              <a:lnSpc>
                <a:spcPct val="100000"/>
              </a:lnSpc>
              <a:buNone/>
              <a:tabLst>
                <a:tab algn="l" pos="0"/>
              </a:tabLst>
            </a:pPr>
            <a:fld id="{CE6816D4-938C-4048-A0C7-82B8BD4A3801}" type="slidenum">
              <a:rPr b="0" lang="en" sz="2400" spc="-1" strike="noStrike">
                <a:solidFill>
                  <a:srgbClr val="09304a"/>
                </a:solidFill>
                <a:latin typeface="Century Gothic"/>
                <a:ea typeface="Century Gothic"/>
              </a:rPr>
              <a:t>&lt;number&gt;</a:t>
            </a:fld>
            <a:endParaRPr b="0" lang="en-U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2d2ef"/>
            </a:gs>
            <a:gs pos="100000">
              <a:srgbClr val="05578d"/>
            </a:gs>
          </a:gsLst>
          <a:lin ang="6120000"/>
        </a:gradFill>
      </p:bgPr>
    </p:bg>
    <p:spTree>
      <p:nvGrpSpPr>
        <p:cNvPr id="1" name=""/>
        <p:cNvGrpSpPr/>
        <p:nvPr/>
      </p:nvGrpSpPr>
      <p:grpSpPr>
        <a:xfrm>
          <a:off x="0" y="0"/>
          <a:ext cx="0" cy="0"/>
          <a:chOff x="0" y="0"/>
          <a:chExt cx="0" cy="0"/>
        </a:xfrm>
      </p:grpSpPr>
      <p:grpSp>
        <p:nvGrpSpPr>
          <p:cNvPr id="97" name="Google Shape;6;p1"/>
          <p:cNvGrpSpPr/>
          <p:nvPr/>
        </p:nvGrpSpPr>
        <p:grpSpPr>
          <a:xfrm>
            <a:off x="6904800" y="2222280"/>
            <a:ext cx="2236680" cy="2406960"/>
            <a:chOff x="6904800" y="2222280"/>
            <a:chExt cx="2236680" cy="2406960"/>
          </a:xfrm>
        </p:grpSpPr>
        <p:cxnSp>
          <p:nvCxnSpPr>
            <p:cNvPr id="98" name="Google Shape;7;p1"/>
            <p:cNvCxnSpPr/>
            <p:nvPr/>
          </p:nvCxnSpPr>
          <p:spPr>
            <a:xfrm flipH="1">
              <a:off x="8456760" y="2222280"/>
              <a:ext cx="685080" cy="685080"/>
            </a:xfrm>
            <a:prstGeom prst="straightConnector1">
              <a:avLst/>
            </a:prstGeom>
            <a:ln w="9525">
              <a:solidFill>
                <a:srgbClr val="ffffff"/>
              </a:solidFill>
              <a:round/>
            </a:ln>
          </p:spPr>
        </p:cxnSp>
        <p:cxnSp>
          <p:nvCxnSpPr>
            <p:cNvPr id="99" name="Google Shape;8;p1"/>
            <p:cNvCxnSpPr/>
            <p:nvPr/>
          </p:nvCxnSpPr>
          <p:spPr>
            <a:xfrm flipH="1">
              <a:off x="6904800" y="2392560"/>
              <a:ext cx="2237040" cy="2237040"/>
            </a:xfrm>
            <a:prstGeom prst="straightConnector1">
              <a:avLst/>
            </a:prstGeom>
            <a:ln w="9525">
              <a:solidFill>
                <a:srgbClr val="ffffff"/>
              </a:solidFill>
              <a:round/>
            </a:ln>
          </p:spPr>
        </p:cxnSp>
        <p:cxnSp>
          <p:nvCxnSpPr>
            <p:cNvPr id="100" name="Google Shape;9;p1"/>
            <p:cNvCxnSpPr/>
            <p:nvPr/>
          </p:nvCxnSpPr>
          <p:spPr>
            <a:xfrm flipH="1">
              <a:off x="7719120" y="2463480"/>
              <a:ext cx="1422720" cy="1423080"/>
            </a:xfrm>
            <a:prstGeom prst="straightConnector1">
              <a:avLst/>
            </a:prstGeom>
            <a:ln w="9525">
              <a:solidFill>
                <a:srgbClr val="ffffff"/>
              </a:solidFill>
              <a:round/>
            </a:ln>
          </p:spPr>
        </p:cxnSp>
        <p:cxnSp>
          <p:nvCxnSpPr>
            <p:cNvPr id="101" name="Google Shape;10;p1"/>
            <p:cNvCxnSpPr/>
            <p:nvPr/>
          </p:nvCxnSpPr>
          <p:spPr>
            <a:xfrm flipH="1">
              <a:off x="7832160" y="2348280"/>
              <a:ext cx="1309680" cy="1309320"/>
            </a:xfrm>
            <a:prstGeom prst="straightConnector1">
              <a:avLst/>
            </a:prstGeom>
            <a:ln w="28575">
              <a:solidFill>
                <a:srgbClr val="ffffff"/>
              </a:solidFill>
              <a:round/>
            </a:ln>
          </p:spPr>
        </p:cxnSp>
        <p:cxnSp>
          <p:nvCxnSpPr>
            <p:cNvPr id="102" name="Google Shape;11;p1"/>
            <p:cNvCxnSpPr/>
            <p:nvPr/>
          </p:nvCxnSpPr>
          <p:spPr>
            <a:xfrm flipH="1">
              <a:off x="8188920" y="2761920"/>
              <a:ext cx="952920" cy="952920"/>
            </a:xfrm>
            <a:prstGeom prst="straightConnector1">
              <a:avLst/>
            </a:prstGeom>
            <a:ln w="28575">
              <a:solidFill>
                <a:srgbClr val="ffffff"/>
              </a:solidFill>
              <a:round/>
            </a:ln>
          </p:spPr>
        </p:cxnSp>
      </p:grpSp>
      <p:sp>
        <p:nvSpPr>
          <p:cNvPr id="103" name="PlaceHolder 1"/>
          <p:cNvSpPr>
            <a:spLocks noGrp="1"/>
          </p:cNvSpPr>
          <p:nvPr>
            <p:ph type="title"/>
          </p:nvPr>
        </p:nvSpPr>
        <p:spPr>
          <a:xfrm>
            <a:off x="311760" y="2151000"/>
            <a:ext cx="8520120" cy="841320"/>
          </a:xfrm>
          <a:prstGeom prst="rect">
            <a:avLst/>
          </a:prstGeom>
          <a:noFill/>
          <a:ln w="0">
            <a:noFill/>
          </a:ln>
        </p:spPr>
        <p:txBody>
          <a:bodyPr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04" name="PlaceHolder 2"/>
          <p:cNvSpPr>
            <a:spLocks noGrp="1"/>
          </p:cNvSpPr>
          <p:nvPr>
            <p:ph type="sldNum" idx="5"/>
          </p:nvPr>
        </p:nvSpPr>
        <p:spPr>
          <a:xfrm>
            <a:off x="8472600" y="4663080"/>
            <a:ext cx="548280" cy="393120"/>
          </a:xfrm>
          <a:prstGeom prst="rect">
            <a:avLst/>
          </a:prstGeom>
          <a:noFill/>
          <a:ln w="0">
            <a:noFill/>
          </a:ln>
        </p:spPr>
        <p:txBody>
          <a:bodyPr anchor="b">
            <a:noAutofit/>
          </a:bodyPr>
          <a:lstStyle>
            <a:lvl1pPr indent="0" algn="r">
              <a:lnSpc>
                <a:spcPct val="100000"/>
              </a:lnSpc>
              <a:buNone/>
              <a:tabLst>
                <a:tab algn="l" pos="0"/>
              </a:tabLst>
              <a:defRPr b="0" lang="en" sz="2400" spc="-1" strike="noStrike">
                <a:solidFill>
                  <a:srgbClr val="09304a"/>
                </a:solidFill>
                <a:latin typeface="Century Gothic"/>
                <a:ea typeface="Century Gothic"/>
              </a:defRPr>
            </a:lvl1pPr>
          </a:lstStyle>
          <a:p>
            <a:pPr indent="0" algn="r">
              <a:lnSpc>
                <a:spcPct val="100000"/>
              </a:lnSpc>
              <a:buNone/>
              <a:tabLst>
                <a:tab algn="l" pos="0"/>
              </a:tabLst>
            </a:pPr>
            <a:fld id="{6BBCC981-620C-416B-AB3C-CF8B7C0AA87D}" type="slidenum">
              <a:rPr b="0" lang="en" sz="2400" spc="-1" strike="noStrike">
                <a:solidFill>
                  <a:srgbClr val="09304a"/>
                </a:solidFill>
                <a:latin typeface="Century Gothic"/>
                <a:ea typeface="Century Gothic"/>
              </a:rPr>
              <a:t>&lt;number&gt;</a:t>
            </a:fld>
            <a:endParaRPr b="0" lang="en-US" sz="2400" spc="-1" strike="noStrike">
              <a:solidFill>
                <a:srgbClr val="000000"/>
              </a:solidFill>
              <a:latin typeface="Times New Roman"/>
            </a:endParaRPr>
          </a:p>
        </p:txBody>
      </p:sp>
      <p:sp>
        <p:nvSpPr>
          <p:cNvPr id="1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hyperlink" Target="https://drive.google.com/file/d/1HappiOxjDgtSV5-2ZVye3KTj1p9QQ-HE/view?usp=share_link" TargetMode="External"/><Relationship Id="rId2" Type="http://schemas.openxmlformats.org/officeDocument/2006/relationships/hyperlink" Target="https://drive.google.com/file/d/1TfwjpQDEEDgrfIiisHTwA7Gj95h5RsAs/view?usp=share_link" TargetMode="External"/><Relationship Id="rId3" Type="http://schemas.openxmlformats.org/officeDocument/2006/relationships/hyperlink" Target="https://drive.google.com/file/d/15RVBYrtw7HRwiGnnQKIRw6msJzepEso4/view?usp=share_link" TargetMode="External"/><Relationship Id="rId4" Type="http://schemas.openxmlformats.org/officeDocument/2006/relationships/hyperlink" Target="https://drive.google.com/file/d/1C5B3tDRbckzRt4D9S3nW1HmhHwaParMX/view?usp=share_link" TargetMode="External"/><Relationship Id="rId5" Type="http://schemas.openxmlformats.org/officeDocument/2006/relationships/hyperlink" Target="https://drive.google.com/file/d/1rHjvhhwWlJF_H3pRQbC5jnF13PuuN1ou/view?usp=share_link" TargetMode="External"/><Relationship Id="rId6" Type="http://schemas.openxmlformats.org/officeDocument/2006/relationships/hyperlink" Target="http://archive.ics.uci.edu/ml/datasets/gas+sensors+for+home+activity+monitoring" TargetMode="External"/><Relationship Id="rId7" Type="http://schemas.openxmlformats.org/officeDocument/2006/relationships/hyperlink" Target="http://archive.ics.uci.edu/ml/datasets/gas+sensors+for+home+activity+monitoring" TargetMode="External"/><Relationship Id="rId8" Type="http://schemas.openxmlformats.org/officeDocument/2006/relationships/hyperlink" Target="https://drive.google.com/file/d/13ZxQ7CI4HFuPS2-_j3S7bSbd3GCgdNQk/view?usp=share_link" TargetMode="External"/><Relationship Id="rId9" Type="http://schemas.openxmlformats.org/officeDocument/2006/relationships/hyperlink" Target="https://drive.google.com/file/d/1Go3UbebGYRvzsN3wYNeSesUsJM9aOesJ/view?usp=share_link" TargetMode="External"/><Relationship Id="rId10" Type="http://schemas.openxmlformats.org/officeDocument/2006/relationships/hyperlink" Target="https://doi.org/10.1023/A:1007626913721" TargetMode="External"/><Relationship Id="rId11" Type="http://schemas.openxmlformats.org/officeDocument/2006/relationships/hyperlink" Target="https://drive.google.com/file/d/1CZYKdulM-4PfPAYJ-5JsW_BpG2VKXFul/view?usp=share_link" TargetMode="External"/><Relationship Id="rId12" Type="http://schemas.openxmlformats.org/officeDocument/2006/relationships/hyperlink" Target="https://drive.google.com/file/d/1MTl6kTnccntl2v6fHdoO27tdgNPZIcjZ/view?usp=share_link" TargetMode="External"/><Relationship Id="rId13"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13000" y="514440"/>
            <a:ext cx="6000480" cy="2228760"/>
          </a:xfrm>
          <a:prstGeom prst="rect">
            <a:avLst/>
          </a:prstGeom>
          <a:noFill/>
          <a:ln w="0">
            <a:noFill/>
          </a:ln>
        </p:spPr>
        <p:txBody>
          <a:bodyPr anchor="b">
            <a:normAutofit fontScale="78000"/>
          </a:bodyPr>
          <a:p>
            <a:pPr indent="0">
              <a:lnSpc>
                <a:spcPct val="150000"/>
              </a:lnSpc>
              <a:buNone/>
              <a:tabLst>
                <a:tab algn="l" pos="0"/>
              </a:tabLst>
            </a:pPr>
            <a:r>
              <a:rPr b="0" lang="en" sz="4110" spc="-1" strike="noStrike">
                <a:solidFill>
                  <a:schemeClr val="lt1"/>
                </a:solidFill>
                <a:latin typeface="Times New Roman"/>
                <a:ea typeface="Times New Roman"/>
              </a:rPr>
              <a:t>Improved KNN through Hyperplane Division and Instance Removal</a:t>
            </a:r>
            <a:endParaRPr b="0" lang="en-US" sz="4110" spc="-1" strike="noStrike">
              <a:solidFill>
                <a:srgbClr val="000000"/>
              </a:solidFill>
              <a:latin typeface="Arial"/>
            </a:endParaRPr>
          </a:p>
        </p:txBody>
      </p:sp>
      <p:sp>
        <p:nvSpPr>
          <p:cNvPr id="149" name="PlaceHolder 2"/>
          <p:cNvSpPr>
            <a:spLocks noGrp="1"/>
          </p:cNvSpPr>
          <p:nvPr>
            <p:ph type="subTitle"/>
          </p:nvPr>
        </p:nvSpPr>
        <p:spPr>
          <a:xfrm>
            <a:off x="748440" y="2865960"/>
            <a:ext cx="4800240" cy="1460160"/>
          </a:xfrm>
          <a:prstGeom prst="rect">
            <a:avLst/>
          </a:prstGeom>
          <a:noFill/>
          <a:ln w="0">
            <a:noFill/>
          </a:ln>
        </p:spPr>
        <p:txBody>
          <a:bodyPr anchor="t">
            <a:noAutofit/>
          </a:bodyPr>
          <a:p>
            <a:pPr indent="0">
              <a:lnSpc>
                <a:spcPct val="80000"/>
              </a:lnSpc>
              <a:spcBef>
                <a:spcPts val="315"/>
              </a:spcBef>
              <a:buNone/>
              <a:tabLst>
                <a:tab algn="l" pos="0"/>
              </a:tabLst>
            </a:pPr>
            <a:r>
              <a:rPr b="0" lang="en" sz="2040" spc="-1" strike="noStrike">
                <a:solidFill>
                  <a:srgbClr val="00ffff"/>
                </a:solidFill>
                <a:latin typeface="Century Gothic"/>
                <a:ea typeface="Century Gothic"/>
              </a:rPr>
              <a:t>Kaushik Siruvuri and Liam Baird</a:t>
            </a:r>
            <a:endParaRPr b="0" lang="en-US" sz="2040" spc="-1" strike="noStrike">
              <a:solidFill>
                <a:srgbClr val="000000"/>
              </a:solidFill>
              <a:latin typeface="Arial"/>
            </a:endParaRPr>
          </a:p>
          <a:p>
            <a:pPr indent="0">
              <a:lnSpc>
                <a:spcPct val="80000"/>
              </a:lnSpc>
              <a:spcBef>
                <a:spcPts val="451"/>
              </a:spcBef>
              <a:spcAft>
                <a:spcPts val="451"/>
              </a:spcAft>
              <a:buNone/>
              <a:tabLst>
                <a:tab algn="l" pos="0"/>
              </a:tabLst>
            </a:pPr>
            <a:endParaRPr b="0" lang="en-US" sz="20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Google Shape;234;p30"/>
          <p:cNvSpPr/>
          <p:nvPr/>
        </p:nvSpPr>
        <p:spPr>
          <a:xfrm>
            <a:off x="241920" y="1017720"/>
            <a:ext cx="6807600" cy="1470240"/>
          </a:xfrm>
          <a:prstGeom prst="rect">
            <a:avLst/>
          </a:prstGeom>
          <a:gradFill rotWithShape="0">
            <a:gsLst>
              <a:gs pos="0">
                <a:srgbClr val="1c87ce"/>
              </a:gs>
              <a:gs pos="100000">
                <a:srgbClr val="103b57"/>
              </a:gs>
            </a:gsLst>
            <a:lin ang="5400000"/>
          </a:gra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0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Hyperplane Generation</a:t>
            </a:r>
            <a:endParaRPr b="0" lang="en-US" sz="2700" spc="-1" strike="noStrike">
              <a:solidFill>
                <a:srgbClr val="000000"/>
              </a:solidFill>
              <a:latin typeface="Arial"/>
            </a:endParaRPr>
          </a:p>
        </p:txBody>
      </p:sp>
      <p:sp>
        <p:nvSpPr>
          <p:cNvPr id="202" name="Google Shape;236;p30"/>
          <p:cNvSpPr/>
          <p:nvPr/>
        </p:nvSpPr>
        <p:spPr>
          <a:xfrm>
            <a:off x="2094120" y="1504080"/>
            <a:ext cx="1638000" cy="792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Random θ Values from 0 to 2𝛑</a:t>
            </a:r>
            <a:endParaRPr b="0" lang="en-US" sz="1400" spc="-1" strike="noStrike">
              <a:solidFill>
                <a:srgbClr val="000000"/>
              </a:solidFill>
              <a:latin typeface="Arial"/>
            </a:endParaRPr>
          </a:p>
        </p:txBody>
      </p:sp>
      <p:sp>
        <p:nvSpPr>
          <p:cNvPr id="203" name="Google Shape;237;p30"/>
          <p:cNvSpPr/>
          <p:nvPr/>
        </p:nvSpPr>
        <p:spPr>
          <a:xfrm>
            <a:off x="846000" y="3115800"/>
            <a:ext cx="1758960" cy="792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Offset Value between 0 to 1 standard deviations</a:t>
            </a:r>
            <a:endParaRPr b="0" lang="en-US" sz="1400" spc="-1" strike="noStrike">
              <a:solidFill>
                <a:srgbClr val="000000"/>
              </a:solidFill>
              <a:latin typeface="Arial"/>
            </a:endParaRPr>
          </a:p>
        </p:txBody>
      </p:sp>
      <p:cxnSp>
        <p:nvCxnSpPr>
          <p:cNvPr id="204" name="Google Shape;238;p30"/>
          <p:cNvCxnSpPr>
            <a:stCxn id="202" idx="3"/>
            <a:endCxn id="205" idx="1"/>
          </p:cNvCxnSpPr>
          <p:nvPr/>
        </p:nvCxnSpPr>
        <p:spPr>
          <a:xfrm>
            <a:off x="3732120" y="1900080"/>
            <a:ext cx="1652760" cy="360"/>
          </a:xfrm>
          <a:prstGeom prst="straightConnector1">
            <a:avLst/>
          </a:prstGeom>
          <a:ln w="9525">
            <a:solidFill>
              <a:srgbClr val="146194"/>
            </a:solidFill>
            <a:round/>
            <a:tailEnd len="med" type="triangle" w="med"/>
          </a:ln>
        </p:spPr>
      </p:cxnSp>
      <p:sp>
        <p:nvSpPr>
          <p:cNvPr id="205" name="Google Shape;239;p30"/>
          <p:cNvSpPr/>
          <p:nvPr/>
        </p:nvSpPr>
        <p:spPr>
          <a:xfrm>
            <a:off x="5384520" y="1504080"/>
            <a:ext cx="1154520" cy="792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Cartesian Coefficients</a:t>
            </a:r>
            <a:endParaRPr b="0" lang="en-US" sz="1400" spc="-1" strike="noStrike">
              <a:solidFill>
                <a:srgbClr val="000000"/>
              </a:solidFill>
              <a:latin typeface="Arial"/>
            </a:endParaRPr>
          </a:p>
        </p:txBody>
      </p:sp>
      <p:sp>
        <p:nvSpPr>
          <p:cNvPr id="206" name="Google Shape;240;p30"/>
          <p:cNvSpPr/>
          <p:nvPr/>
        </p:nvSpPr>
        <p:spPr>
          <a:xfrm>
            <a:off x="4041360" y="1423440"/>
            <a:ext cx="979920" cy="47628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tangent</a:t>
            </a:r>
            <a:endParaRPr b="0" lang="en-US" sz="1400" spc="-1" strike="noStrike">
              <a:solidFill>
                <a:srgbClr val="000000"/>
              </a:solidFill>
              <a:latin typeface="Arial"/>
            </a:endParaRPr>
          </a:p>
        </p:txBody>
      </p:sp>
      <p:sp>
        <p:nvSpPr>
          <p:cNvPr id="207" name="Google Shape;241;p30"/>
          <p:cNvSpPr/>
          <p:nvPr/>
        </p:nvSpPr>
        <p:spPr>
          <a:xfrm>
            <a:off x="6539400" y="1504080"/>
            <a:ext cx="510120" cy="792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2900" spc="-1" strike="noStrike">
                <a:solidFill>
                  <a:srgbClr val="000000"/>
                </a:solidFill>
                <a:latin typeface="Times New Roman"/>
                <a:ea typeface="Times New Roman"/>
              </a:rPr>
              <a:t>A</a:t>
            </a:r>
            <a:r>
              <a:rPr b="0" lang="en" sz="2900" spc="-1" strike="noStrike" baseline="-25000">
                <a:solidFill>
                  <a:srgbClr val="000000"/>
                </a:solidFill>
                <a:latin typeface="Times New Roman"/>
                <a:ea typeface="Times New Roman"/>
              </a:rPr>
              <a:t>i</a:t>
            </a:r>
            <a:endParaRPr b="0" lang="en-US" sz="2900" spc="-1" strike="noStrike">
              <a:solidFill>
                <a:srgbClr val="000000"/>
              </a:solidFill>
              <a:latin typeface="Arial"/>
            </a:endParaRPr>
          </a:p>
        </p:txBody>
      </p:sp>
      <p:sp>
        <p:nvSpPr>
          <p:cNvPr id="208" name="Google Shape;242;p30"/>
          <p:cNvSpPr/>
          <p:nvPr/>
        </p:nvSpPr>
        <p:spPr>
          <a:xfrm>
            <a:off x="2605320" y="3108960"/>
            <a:ext cx="510120" cy="8053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2900" spc="-1" strike="noStrike">
                <a:solidFill>
                  <a:srgbClr val="000000"/>
                </a:solidFill>
                <a:latin typeface="Arial"/>
                <a:ea typeface="Arial"/>
              </a:rPr>
              <a:t>C</a:t>
            </a:r>
            <a:endParaRPr b="0" lang="en-US" sz="2900" spc="-1" strike="noStrike">
              <a:solidFill>
                <a:srgbClr val="000000"/>
              </a:solidFill>
              <a:latin typeface="Arial"/>
            </a:endParaRPr>
          </a:p>
        </p:txBody>
      </p:sp>
      <p:sp>
        <p:nvSpPr>
          <p:cNvPr id="209" name="Google Shape;243;p30"/>
          <p:cNvSpPr/>
          <p:nvPr/>
        </p:nvSpPr>
        <p:spPr>
          <a:xfrm>
            <a:off x="241920" y="1128240"/>
            <a:ext cx="123516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For every dimension</a:t>
            </a:r>
            <a:endParaRPr b="0" lang="en-US" sz="1400" spc="-1" strike="noStrike">
              <a:solidFill>
                <a:srgbClr val="000000"/>
              </a:solidFill>
              <a:latin typeface="Arial"/>
            </a:endParaRPr>
          </a:p>
        </p:txBody>
      </p:sp>
      <p:sp>
        <p:nvSpPr>
          <p:cNvPr id="210" name="Google Shape;244;p30"/>
          <p:cNvSpPr/>
          <p:nvPr/>
        </p:nvSpPr>
        <p:spPr>
          <a:xfrm>
            <a:off x="4900680" y="3219480"/>
            <a:ext cx="2122200" cy="633240"/>
          </a:xfrm>
          <a:prstGeom prst="rect">
            <a:avLst/>
          </a:prstGeom>
          <a:noFill/>
          <a:ln w="19050">
            <a:solidFill>
              <a:srgbClr val="000000"/>
            </a:solidFill>
            <a:round/>
          </a:ln>
        </p:spPr>
        <p:style>
          <a:lnRef idx="0"/>
          <a:fillRef idx="0"/>
          <a:effectRef idx="0"/>
          <a:fontRef idx="minor"/>
        </p:style>
        <p:txBody>
          <a:bodyPr tIns="91440" bIns="91440" anchor="t">
            <a:spAutoFit/>
          </a:bodyPr>
          <a:p>
            <a:pPr>
              <a:lnSpc>
                <a:spcPct val="100000"/>
              </a:lnSpc>
              <a:tabLst>
                <a:tab algn="l" pos="0"/>
              </a:tabLst>
            </a:pPr>
            <a:r>
              <a:rPr b="0" lang="en" sz="2600" spc="-1" strike="noStrike">
                <a:solidFill>
                  <a:srgbClr val="000000"/>
                </a:solidFill>
                <a:latin typeface="Times New Roman"/>
                <a:ea typeface="Times New Roman"/>
              </a:rPr>
              <a:t>C+ΣA</a:t>
            </a:r>
            <a:r>
              <a:rPr b="0" lang="en" sz="2600" spc="-1" strike="noStrike" baseline="-25000">
                <a:solidFill>
                  <a:srgbClr val="000000"/>
                </a:solidFill>
                <a:latin typeface="Times New Roman"/>
                <a:ea typeface="Times New Roman"/>
              </a:rPr>
              <a:t>i</a:t>
            </a:r>
            <a:r>
              <a:rPr b="0" lang="en" sz="2600" spc="-1" strike="noStrike">
                <a:solidFill>
                  <a:srgbClr val="000000"/>
                </a:solidFill>
                <a:latin typeface="Times New Roman"/>
                <a:ea typeface="Times New Roman"/>
              </a:rPr>
              <a:t>X</a:t>
            </a:r>
            <a:r>
              <a:rPr b="0" lang="en" sz="2600" spc="-1" strike="noStrike" baseline="-25000">
                <a:solidFill>
                  <a:srgbClr val="000000"/>
                </a:solidFill>
                <a:latin typeface="Times New Roman"/>
                <a:ea typeface="Times New Roman"/>
              </a:rPr>
              <a:t>i</a:t>
            </a:r>
            <a:r>
              <a:rPr b="0" lang="en" sz="2600" spc="-1" strike="noStrike">
                <a:solidFill>
                  <a:srgbClr val="000000"/>
                </a:solidFill>
                <a:latin typeface="Times New Roman"/>
                <a:ea typeface="Times New Roman"/>
              </a:rPr>
              <a:t>=0</a:t>
            </a:r>
            <a:endParaRPr b="0" lang="en-US" sz="2600" spc="-1" strike="noStrike">
              <a:solidFill>
                <a:srgbClr val="000000"/>
              </a:solidFill>
              <a:latin typeface="Arial"/>
            </a:endParaRPr>
          </a:p>
        </p:txBody>
      </p:sp>
      <p:cxnSp>
        <p:nvCxnSpPr>
          <p:cNvPr id="211" name="Google Shape;245;p30"/>
          <p:cNvCxnSpPr>
            <a:stCxn id="208" idx="3"/>
            <a:endCxn id="210" idx="1"/>
          </p:cNvCxnSpPr>
          <p:nvPr/>
        </p:nvCxnSpPr>
        <p:spPr>
          <a:xfrm>
            <a:off x="3115440" y="3511440"/>
            <a:ext cx="1785600" cy="24840"/>
          </a:xfrm>
          <a:prstGeom prst="straightConnector1">
            <a:avLst/>
          </a:prstGeom>
          <a:ln w="28575">
            <a:solidFill>
              <a:srgbClr val="62d2ef"/>
            </a:solidFill>
            <a:round/>
            <a:tailEnd len="med" type="triangle" w="med"/>
          </a:ln>
        </p:spPr>
      </p:cxnSp>
      <p:cxnSp>
        <p:nvCxnSpPr>
          <p:cNvPr id="212" name="Google Shape;246;p30"/>
          <p:cNvCxnSpPr>
            <a:stCxn id="205" idx="2"/>
            <a:endCxn id="210" idx="0"/>
          </p:cNvCxnSpPr>
          <p:nvPr/>
        </p:nvCxnSpPr>
        <p:spPr>
          <a:xfrm>
            <a:off x="5961600" y="2296080"/>
            <a:ext cx="360" cy="923760"/>
          </a:xfrm>
          <a:prstGeom prst="straightConnector1">
            <a:avLst/>
          </a:prstGeom>
          <a:ln w="28575">
            <a:solidFill>
              <a:srgbClr val="62d2ef"/>
            </a:solidFill>
            <a:round/>
            <a:tailEnd len="med" type="triangle" w="med"/>
          </a:ln>
        </p:spPr>
      </p:cxnSp>
      <p:sp>
        <p:nvSpPr>
          <p:cNvPr id="213" name="Google Shape;247;p30"/>
          <p:cNvSpPr/>
          <p:nvPr/>
        </p:nvSpPr>
        <p:spPr>
          <a:xfrm>
            <a:off x="4900680" y="3856320"/>
            <a:ext cx="2122200" cy="399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chemeClr val="lt1"/>
                </a:solidFill>
                <a:latin typeface="Arial"/>
                <a:ea typeface="Arial"/>
              </a:rPr>
              <a:t>Hyperplane equation</a:t>
            </a:r>
            <a:endParaRPr b="0" lang="en-US" sz="1400" spc="-1" strike="noStrike">
              <a:solidFill>
                <a:srgbClr val="000000"/>
              </a:solidFill>
              <a:latin typeface="Arial"/>
            </a:endParaRPr>
          </a:p>
        </p:txBody>
      </p:sp>
      <p:sp>
        <p:nvSpPr>
          <p:cNvPr id="214" name="Google Shape;248;p30"/>
          <p:cNvSpPr/>
          <p:nvPr/>
        </p:nvSpPr>
        <p:spPr>
          <a:xfrm>
            <a:off x="2605320" y="4011120"/>
            <a:ext cx="1881720" cy="9165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Generate log(n) hyperplanes, where n is the length of the dataset</a:t>
            </a:r>
            <a:endParaRPr b="0" lang="en-US" sz="1400" spc="-1" strike="noStrike">
              <a:solidFill>
                <a:srgbClr val="000000"/>
              </a:solidFill>
              <a:latin typeface="Arial"/>
            </a:endParaRPr>
          </a:p>
        </p:txBody>
      </p:sp>
      <p:cxnSp>
        <p:nvCxnSpPr>
          <p:cNvPr id="215" name="Google Shape;249;p30"/>
          <p:cNvCxnSpPr>
            <a:stCxn id="210" idx="3"/>
            <a:endCxn id="214" idx="3"/>
          </p:cNvCxnSpPr>
          <p:nvPr/>
        </p:nvCxnSpPr>
        <p:spPr>
          <a:xfrm flipH="1">
            <a:off x="4487040" y="3535920"/>
            <a:ext cx="2536200" cy="933840"/>
          </a:xfrm>
          <a:prstGeom prst="bentConnector3">
            <a:avLst>
              <a:gd name="adj1" fmla="val -9398"/>
            </a:avLst>
          </a:prstGeom>
          <a:ln w="28575">
            <a:solidFill>
              <a:srgbClr val="76dbf4"/>
            </a:solidFill>
            <a:round/>
            <a:tailEnd len="med" type="stealth" w="med"/>
          </a:ln>
        </p:spPr>
      </p:cxnSp>
      <p:sp>
        <p:nvSpPr>
          <p:cNvPr id="216" name="Google Shape;250;p30"/>
          <p:cNvSpPr/>
          <p:nvPr/>
        </p:nvSpPr>
        <p:spPr>
          <a:xfrm>
            <a:off x="1517400" y="4451040"/>
            <a:ext cx="1087560" cy="476280"/>
          </a:xfrm>
          <a:prstGeom prst="rect">
            <a:avLst/>
          </a:prstGeom>
          <a:solidFill>
            <a:schemeClr val="lt2"/>
          </a:solidFill>
          <a:ln w="9525">
            <a:solidFill>
              <a:srgbClr val="008000"/>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We use natural log</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Hyperplane Assignment</a:t>
            </a:r>
            <a:endParaRPr b="0" lang="en-US" sz="2700" spc="-1" strike="noStrike">
              <a:solidFill>
                <a:srgbClr val="000000"/>
              </a:solidFill>
              <a:latin typeface="Arial"/>
            </a:endParaRPr>
          </a:p>
        </p:txBody>
      </p:sp>
      <p:sp>
        <p:nvSpPr>
          <p:cNvPr id="218" name="Google Shape;256;p31"/>
          <p:cNvSpPr/>
          <p:nvPr/>
        </p:nvSpPr>
        <p:spPr>
          <a:xfrm>
            <a:off x="485280" y="1244520"/>
            <a:ext cx="172656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List of Hyperplanes</a:t>
            </a:r>
            <a:endParaRPr b="0" lang="en-US" sz="1400" spc="-1" strike="noStrike">
              <a:solidFill>
                <a:srgbClr val="000000"/>
              </a:solidFill>
              <a:latin typeface="Arial"/>
            </a:endParaRPr>
          </a:p>
        </p:txBody>
      </p:sp>
      <p:cxnSp>
        <p:nvCxnSpPr>
          <p:cNvPr id="219" name="Google Shape;257;p31"/>
          <p:cNvCxnSpPr>
            <a:stCxn id="218" idx="3"/>
            <a:endCxn id="220" idx="1"/>
          </p:cNvCxnSpPr>
          <p:nvPr/>
        </p:nvCxnSpPr>
        <p:spPr>
          <a:xfrm>
            <a:off x="2211840" y="1580040"/>
            <a:ext cx="1587960" cy="360"/>
          </a:xfrm>
          <a:prstGeom prst="straightConnector1">
            <a:avLst/>
          </a:prstGeom>
          <a:ln w="28575">
            <a:solidFill>
              <a:srgbClr val="76dbf4"/>
            </a:solidFill>
            <a:round/>
            <a:tailEnd len="med" type="triangle" w="med"/>
          </a:ln>
        </p:spPr>
      </p:cxnSp>
      <p:sp>
        <p:nvSpPr>
          <p:cNvPr id="220" name="Google Shape;258;p31"/>
          <p:cNvSpPr/>
          <p:nvPr/>
        </p:nvSpPr>
        <p:spPr>
          <a:xfrm>
            <a:off x="3799440" y="916560"/>
            <a:ext cx="2677320" cy="13269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Find a list of booleans for every training point that correspond to whether the point is above or below a given hyperplane</a:t>
            </a:r>
            <a:endParaRPr b="0" lang="en-US" sz="1400" spc="-1" strike="noStrike">
              <a:solidFill>
                <a:srgbClr val="000000"/>
              </a:solidFill>
              <a:latin typeface="Arial"/>
            </a:endParaRPr>
          </a:p>
        </p:txBody>
      </p:sp>
      <p:sp>
        <p:nvSpPr>
          <p:cNvPr id="221" name="Google Shape;259;p31"/>
          <p:cNvSpPr/>
          <p:nvPr/>
        </p:nvSpPr>
        <p:spPr>
          <a:xfrm>
            <a:off x="7069680" y="1059480"/>
            <a:ext cx="1671840" cy="1094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Convert boolean list to binary number</a:t>
            </a:r>
            <a:endParaRPr b="0" lang="en-US" sz="1400" spc="-1" strike="noStrike">
              <a:solidFill>
                <a:srgbClr val="000000"/>
              </a:solidFill>
              <a:latin typeface="Arial"/>
            </a:endParaRPr>
          </a:p>
        </p:txBody>
      </p:sp>
      <p:sp>
        <p:nvSpPr>
          <p:cNvPr id="222" name="Google Shape;260;p31"/>
          <p:cNvSpPr/>
          <p:nvPr/>
        </p:nvSpPr>
        <p:spPr>
          <a:xfrm>
            <a:off x="6916320" y="2184120"/>
            <a:ext cx="1978920" cy="395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 sz="1400" spc="-1" strike="noStrike">
                <a:solidFill>
                  <a:schemeClr val="lt1"/>
                </a:solidFill>
                <a:latin typeface="Arial"/>
                <a:ea typeface="Arial"/>
              </a:rPr>
              <a:t>Region Assignment</a:t>
            </a:r>
            <a:endParaRPr b="0" lang="en-US" sz="1400" spc="-1" strike="noStrike">
              <a:solidFill>
                <a:srgbClr val="000000"/>
              </a:solidFill>
              <a:latin typeface="Arial"/>
            </a:endParaRPr>
          </a:p>
        </p:txBody>
      </p:sp>
      <p:sp>
        <p:nvSpPr>
          <p:cNvPr id="223" name="Google Shape;261;p31"/>
          <p:cNvSpPr/>
          <p:nvPr/>
        </p:nvSpPr>
        <p:spPr>
          <a:xfrm>
            <a:off x="5400" y="2614320"/>
            <a:ext cx="6848640" cy="615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2500" spc="-1" strike="noStrike">
                <a:solidFill>
                  <a:schemeClr val="lt1"/>
                </a:solidFill>
                <a:latin typeface="Times New Roman"/>
                <a:ea typeface="Times New Roman"/>
              </a:rPr>
              <a:t>R=Σ f(H</a:t>
            </a:r>
            <a:r>
              <a:rPr b="0" lang="en" sz="2500" spc="-1" strike="noStrike" baseline="-25000">
                <a:solidFill>
                  <a:schemeClr val="lt1"/>
                </a:solidFill>
                <a:latin typeface="Times New Roman"/>
                <a:ea typeface="Times New Roman"/>
              </a:rPr>
              <a:t>i</a:t>
            </a:r>
            <a:r>
              <a:rPr b="0" lang="en" sz="2500" spc="-1" strike="noStrike">
                <a:solidFill>
                  <a:schemeClr val="lt1"/>
                </a:solidFill>
                <a:latin typeface="Times New Roman"/>
                <a:ea typeface="Times New Roman"/>
              </a:rPr>
              <a:t>,P)ᐧ2</a:t>
            </a:r>
            <a:r>
              <a:rPr b="0" lang="en" sz="2500" spc="-1" strike="noStrike" baseline="30000">
                <a:solidFill>
                  <a:schemeClr val="lt1"/>
                </a:solidFill>
                <a:latin typeface="Times New Roman"/>
                <a:ea typeface="Times New Roman"/>
              </a:rPr>
              <a:t>i</a:t>
            </a:r>
            <a:endParaRPr b="0" lang="en-US" sz="2500" spc="-1" strike="noStrike">
              <a:solidFill>
                <a:srgbClr val="000000"/>
              </a:solidFill>
              <a:latin typeface="Arial"/>
            </a:endParaRPr>
          </a:p>
        </p:txBody>
      </p:sp>
      <p:sp>
        <p:nvSpPr>
          <p:cNvPr id="224" name="Google Shape;262;p31"/>
          <p:cNvSpPr/>
          <p:nvPr/>
        </p:nvSpPr>
        <p:spPr>
          <a:xfrm>
            <a:off x="-52200" y="3508200"/>
            <a:ext cx="7735320" cy="978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2300" spc="-1" strike="noStrike">
                <a:solidFill>
                  <a:schemeClr val="lt1"/>
                </a:solidFill>
                <a:latin typeface="Times New Roman"/>
                <a:ea typeface="Times New Roman"/>
              </a:rPr>
              <a:t>f(H,P)= 0 if C+ΣA</a:t>
            </a:r>
            <a:r>
              <a:rPr b="0" lang="en" sz="2300" spc="-1" strike="noStrike" baseline="-25000">
                <a:solidFill>
                  <a:schemeClr val="lt1"/>
                </a:solidFill>
                <a:latin typeface="Times New Roman"/>
                <a:ea typeface="Times New Roman"/>
              </a:rPr>
              <a:t>i</a:t>
            </a:r>
            <a:r>
              <a:rPr b="0" lang="en" sz="2300" spc="-1" strike="noStrike">
                <a:solidFill>
                  <a:schemeClr val="lt1"/>
                </a:solidFill>
                <a:latin typeface="Times New Roman"/>
                <a:ea typeface="Times New Roman"/>
              </a:rPr>
              <a:t>X</a:t>
            </a:r>
            <a:r>
              <a:rPr b="0" lang="en" sz="2300" spc="-1" strike="noStrike" baseline="-25000">
                <a:solidFill>
                  <a:schemeClr val="lt1"/>
                </a:solidFill>
                <a:latin typeface="Times New Roman"/>
                <a:ea typeface="Times New Roman"/>
              </a:rPr>
              <a:t>i</a:t>
            </a:r>
            <a:r>
              <a:rPr b="0" lang="en" sz="2300" spc="-1" strike="noStrike">
                <a:solidFill>
                  <a:schemeClr val="lt1"/>
                </a:solidFill>
                <a:latin typeface="Times New Roman"/>
                <a:ea typeface="Times New Roman"/>
              </a:rPr>
              <a:t>&lt;0</a:t>
            </a:r>
            <a:endParaRPr b="0" lang="en-US" sz="2300" spc="-1" strike="noStrike">
              <a:solidFill>
                <a:srgbClr val="000000"/>
              </a:solidFill>
              <a:latin typeface="Arial"/>
            </a:endParaRPr>
          </a:p>
          <a:p>
            <a:pPr>
              <a:lnSpc>
                <a:spcPct val="100000"/>
              </a:lnSpc>
              <a:tabLst>
                <a:tab algn="l" pos="0"/>
              </a:tabLst>
            </a:pPr>
            <a:r>
              <a:rPr b="0" lang="en" sz="2300" spc="-1" strike="noStrike">
                <a:solidFill>
                  <a:schemeClr val="lt1"/>
                </a:solidFill>
                <a:latin typeface="Times New Roman"/>
                <a:ea typeface="Times New Roman"/>
              </a:rPr>
              <a:t>f(H,P)= 1 if C+ΣA</a:t>
            </a:r>
            <a:r>
              <a:rPr b="0" lang="en" sz="2300" spc="-1" strike="noStrike" baseline="-25000">
                <a:solidFill>
                  <a:schemeClr val="lt1"/>
                </a:solidFill>
                <a:latin typeface="Times New Roman"/>
                <a:ea typeface="Times New Roman"/>
              </a:rPr>
              <a:t>i</a:t>
            </a:r>
            <a:r>
              <a:rPr b="0" lang="en" sz="2300" spc="-1" strike="noStrike">
                <a:solidFill>
                  <a:schemeClr val="lt1"/>
                </a:solidFill>
                <a:latin typeface="Times New Roman"/>
                <a:ea typeface="Times New Roman"/>
              </a:rPr>
              <a:t>X</a:t>
            </a:r>
            <a:r>
              <a:rPr b="0" lang="en" sz="2300" spc="-1" strike="noStrike" baseline="-25000">
                <a:solidFill>
                  <a:schemeClr val="lt1"/>
                </a:solidFill>
                <a:latin typeface="Times New Roman"/>
                <a:ea typeface="Times New Roman"/>
              </a:rPr>
              <a:t>i</a:t>
            </a:r>
            <a:r>
              <a:rPr b="0" lang="en" sz="2300" spc="-1" strike="noStrike">
                <a:solidFill>
                  <a:schemeClr val="lt1"/>
                </a:solidFill>
                <a:latin typeface="Times New Roman"/>
                <a:ea typeface="Times New Roman"/>
              </a:rPr>
              <a:t>≥0</a:t>
            </a:r>
            <a:endParaRPr b="0" lang="en-US" sz="2300" spc="-1" strike="noStrike">
              <a:solidFill>
                <a:srgbClr val="000000"/>
              </a:solidFill>
              <a:latin typeface="Arial"/>
            </a:endParaRPr>
          </a:p>
        </p:txBody>
      </p:sp>
      <p:sp>
        <p:nvSpPr>
          <p:cNvPr id="225" name="Google Shape;263;p31"/>
          <p:cNvSpPr/>
          <p:nvPr/>
        </p:nvSpPr>
        <p:spPr>
          <a:xfrm>
            <a:off x="3223800" y="2571840"/>
            <a:ext cx="1911240" cy="4752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Optimized Equivalent</a:t>
            </a:r>
            <a:endParaRPr b="0" lang="en-US" sz="1400" spc="-1" strike="noStrike">
              <a:solidFill>
                <a:srgbClr val="000000"/>
              </a:solidFill>
              <a:latin typeface="Arial"/>
            </a:endParaRPr>
          </a:p>
        </p:txBody>
      </p:sp>
      <p:cxnSp>
        <p:nvCxnSpPr>
          <p:cNvPr id="226" name="Google Shape;264;p31"/>
          <p:cNvCxnSpPr>
            <a:stCxn id="220" idx="3"/>
            <a:endCxn id="221" idx="1"/>
          </p:cNvCxnSpPr>
          <p:nvPr/>
        </p:nvCxnSpPr>
        <p:spPr>
          <a:xfrm>
            <a:off x="6476760" y="1580040"/>
            <a:ext cx="593280" cy="26640"/>
          </a:xfrm>
          <a:prstGeom prst="straightConnector1">
            <a:avLst/>
          </a:prstGeom>
          <a:ln w="28575">
            <a:solidFill>
              <a:srgbClr val="76dbf4"/>
            </a:solidFill>
            <a:round/>
            <a:tailEnd len="med" type="triangle" w="med"/>
          </a:ln>
        </p:spPr>
      </p:cxnSp>
      <p:sp>
        <p:nvSpPr>
          <p:cNvPr id="227" name="Google Shape;265;p31"/>
          <p:cNvSpPr/>
          <p:nvPr/>
        </p:nvSpPr>
        <p:spPr>
          <a:xfrm>
            <a:off x="3223800" y="3047400"/>
            <a:ext cx="5868720" cy="1971000"/>
          </a:xfrm>
          <a:prstGeom prst="rect">
            <a:avLst/>
          </a:prstGeom>
          <a:solidFill>
            <a:schemeClr val="dk1"/>
          </a:solidFill>
          <a:ln w="19050">
            <a:solidFill>
              <a:srgbClr val="000000"/>
            </a:solidFill>
            <a:round/>
          </a:ln>
        </p:spPr>
        <p:style>
          <a:lnRef idx="0"/>
          <a:fillRef idx="0"/>
          <a:effectRef idx="0"/>
          <a:fontRef idx="minor"/>
        </p:style>
        <p:txBody>
          <a:bodyPr tIns="91440" bIns="91440" anchor="t">
            <a:spAutoFit/>
          </a:bodyPr>
          <a:p>
            <a:pPr>
              <a:lnSpc>
                <a:spcPct val="135000"/>
              </a:lnSpc>
              <a:tabLst>
                <a:tab algn="l" pos="0"/>
              </a:tabLst>
            </a:pPr>
            <a:r>
              <a:rPr b="1" lang="en" sz="1450" spc="-1" strike="noStrike">
                <a:solidFill>
                  <a:srgbClr val="0000ff"/>
                </a:solidFill>
                <a:latin typeface="Consolas"/>
                <a:ea typeface="Consolas"/>
              </a:rPr>
              <a:t>def</a:t>
            </a:r>
            <a:r>
              <a:rPr b="1" lang="en" sz="1450" spc="-1" strike="noStrike">
                <a:solidFill>
                  <a:schemeClr val="dk1"/>
                </a:solidFill>
                <a:latin typeface="Consolas"/>
                <a:ea typeface="Consolas"/>
              </a:rPr>
              <a:t> </a:t>
            </a:r>
            <a:r>
              <a:rPr b="1" lang="en" sz="1450" spc="-1" strike="noStrike">
                <a:solidFill>
                  <a:schemeClr val="lt2"/>
                </a:solidFill>
                <a:latin typeface="Consolas"/>
                <a:ea typeface="Consolas"/>
              </a:rPr>
              <a:t>test_hyperplanes</a:t>
            </a:r>
            <a:r>
              <a:rPr b="1" lang="en" sz="1450" spc="-1" strike="noStrike">
                <a:solidFill>
                  <a:schemeClr val="lt1"/>
                </a:solidFill>
                <a:latin typeface="Consolas"/>
                <a:ea typeface="Consolas"/>
              </a:rPr>
              <a:t>(point,hyperplanes)</a:t>
            </a:r>
            <a:r>
              <a:rPr b="1" lang="en" sz="1450" spc="-1" strike="noStrike">
                <a:solidFill>
                  <a:srgbClr val="fffffe"/>
                </a:solidFill>
                <a:latin typeface="Consolas"/>
                <a:ea typeface="Consolas"/>
              </a:rPr>
              <a:t>:</a:t>
            </a:r>
            <a:endParaRPr b="0" lang="en-US" sz="1450" spc="-1" strike="noStrike">
              <a:solidFill>
                <a:srgbClr val="ffffff"/>
              </a:solidFill>
              <a:latin typeface="Arial"/>
            </a:endParaRPr>
          </a:p>
          <a:p>
            <a:pPr>
              <a:lnSpc>
                <a:spcPct val="135000"/>
              </a:lnSpc>
              <a:tabLst>
                <a:tab algn="l" pos="0"/>
              </a:tabLst>
            </a:pPr>
            <a:r>
              <a:rPr b="1" lang="en" sz="1450" spc="-1" strike="noStrike">
                <a:solidFill>
                  <a:schemeClr val="dk1"/>
                </a:solidFill>
                <a:latin typeface="Consolas"/>
                <a:ea typeface="Consolas"/>
              </a:rPr>
              <a:t>    </a:t>
            </a:r>
            <a:r>
              <a:rPr b="1" lang="en" sz="1450" spc="-1" strike="noStrike">
                <a:solidFill>
                  <a:schemeClr val="lt1"/>
                </a:solidFill>
                <a:latin typeface="Consolas"/>
                <a:ea typeface="Consolas"/>
              </a:rPr>
              <a:t>v=0</a:t>
            </a:r>
            <a:endParaRPr b="0" lang="en-US" sz="1450" spc="-1" strike="noStrike">
              <a:solidFill>
                <a:srgbClr val="ffffff"/>
              </a:solidFill>
              <a:latin typeface="Arial"/>
            </a:endParaRPr>
          </a:p>
          <a:p>
            <a:pPr>
              <a:lnSpc>
                <a:spcPct val="135000"/>
              </a:lnSpc>
              <a:tabLst>
                <a:tab algn="l" pos="0"/>
              </a:tabLst>
            </a:pPr>
            <a:r>
              <a:rPr b="1" lang="en" sz="1450" spc="-1" strike="noStrike">
                <a:solidFill>
                  <a:schemeClr val="lt1"/>
                </a:solidFill>
                <a:latin typeface="Consolas"/>
                <a:ea typeface="Consolas"/>
              </a:rPr>
              <a:t>    </a:t>
            </a:r>
            <a:r>
              <a:rPr b="1" lang="en" sz="1450" spc="-1" strike="noStrike">
                <a:solidFill>
                  <a:srgbClr val="ff00ff"/>
                </a:solidFill>
                <a:latin typeface="Consolas"/>
                <a:ea typeface="Consolas"/>
              </a:rPr>
              <a:t>for </a:t>
            </a:r>
            <a:r>
              <a:rPr b="1" lang="en" sz="1450" spc="-1" strike="noStrike">
                <a:solidFill>
                  <a:schemeClr val="lt1"/>
                </a:solidFill>
                <a:latin typeface="Consolas"/>
                <a:ea typeface="Consolas"/>
              </a:rPr>
              <a:t>hyperplane </a:t>
            </a:r>
            <a:r>
              <a:rPr b="1" lang="en" sz="1450" spc="-1" strike="noStrike">
                <a:solidFill>
                  <a:srgbClr val="00ffff"/>
                </a:solidFill>
                <a:latin typeface="Consolas"/>
                <a:ea typeface="Consolas"/>
              </a:rPr>
              <a:t>in </a:t>
            </a:r>
            <a:r>
              <a:rPr b="1" lang="en" sz="1450" spc="-1" strike="noStrike">
                <a:solidFill>
                  <a:schemeClr val="lt1"/>
                </a:solidFill>
                <a:latin typeface="Consolas"/>
                <a:ea typeface="Consolas"/>
              </a:rPr>
              <a:t>hyperplanes:</a:t>
            </a:r>
            <a:endParaRPr b="0" lang="en-US" sz="1450" spc="-1" strike="noStrike">
              <a:solidFill>
                <a:srgbClr val="ffffff"/>
              </a:solidFill>
              <a:latin typeface="Arial"/>
            </a:endParaRPr>
          </a:p>
          <a:p>
            <a:pPr>
              <a:lnSpc>
                <a:spcPct val="135000"/>
              </a:lnSpc>
              <a:tabLst>
                <a:tab algn="l" pos="0"/>
              </a:tabLst>
            </a:pPr>
            <a:r>
              <a:rPr b="1" lang="en" sz="1450" spc="-1" strike="noStrike">
                <a:solidFill>
                  <a:schemeClr val="lt1"/>
                </a:solidFill>
                <a:latin typeface="Consolas"/>
                <a:ea typeface="Consolas"/>
              </a:rPr>
              <a:t>      </a:t>
            </a:r>
            <a:r>
              <a:rPr b="1" lang="en" sz="1450" spc="-1" strike="noStrike">
                <a:solidFill>
                  <a:schemeClr val="lt1"/>
                </a:solidFill>
                <a:latin typeface="Consolas"/>
                <a:ea typeface="Consolas"/>
              </a:rPr>
              <a:t>v+=f(hyperplane,point)</a:t>
            </a:r>
            <a:r>
              <a:rPr b="1" lang="en" sz="1450" spc="-1" strike="noStrike">
                <a:solidFill>
                  <a:srgbClr val="00ff00"/>
                </a:solidFill>
                <a:latin typeface="Consolas"/>
                <a:ea typeface="Consolas"/>
              </a:rPr>
              <a:t># defined to the left</a:t>
            </a:r>
            <a:endParaRPr b="0" lang="en-US" sz="1450" spc="-1" strike="noStrike">
              <a:solidFill>
                <a:srgbClr val="ffffff"/>
              </a:solidFill>
              <a:latin typeface="Arial"/>
            </a:endParaRPr>
          </a:p>
          <a:p>
            <a:pPr>
              <a:lnSpc>
                <a:spcPct val="135000"/>
              </a:lnSpc>
              <a:tabLst>
                <a:tab algn="l" pos="0"/>
              </a:tabLst>
            </a:pPr>
            <a:r>
              <a:rPr b="1" lang="en" sz="1450" spc="-1" strike="noStrike">
                <a:solidFill>
                  <a:schemeClr val="lt1"/>
                </a:solidFill>
                <a:latin typeface="Consolas"/>
                <a:ea typeface="Consolas"/>
              </a:rPr>
              <a:t>      </a:t>
            </a:r>
            <a:r>
              <a:rPr b="1" lang="en" sz="1450" spc="-1" strike="noStrike">
                <a:solidFill>
                  <a:schemeClr val="lt1"/>
                </a:solidFill>
                <a:latin typeface="Consolas"/>
                <a:ea typeface="Consolas"/>
              </a:rPr>
              <a:t>v&lt;&lt;=1</a:t>
            </a:r>
            <a:endParaRPr b="0" lang="en-US" sz="1450" spc="-1" strike="noStrike">
              <a:solidFill>
                <a:srgbClr val="ffffff"/>
              </a:solidFill>
              <a:latin typeface="Arial"/>
            </a:endParaRPr>
          </a:p>
          <a:p>
            <a:pPr>
              <a:lnSpc>
                <a:spcPct val="135000"/>
              </a:lnSpc>
              <a:tabLst>
                <a:tab algn="l" pos="0"/>
              </a:tabLst>
            </a:pPr>
            <a:r>
              <a:rPr b="1" lang="en" sz="1450" spc="-1" strike="noStrike">
                <a:solidFill>
                  <a:schemeClr val="lt1"/>
                </a:solidFill>
                <a:latin typeface="Consolas"/>
                <a:ea typeface="Consolas"/>
              </a:rPr>
              <a:t>    </a:t>
            </a:r>
            <a:r>
              <a:rPr b="1" lang="en" sz="1450" spc="-1" strike="noStrike">
                <a:solidFill>
                  <a:srgbClr val="ff0000"/>
                </a:solidFill>
                <a:latin typeface="Consolas"/>
                <a:ea typeface="Consolas"/>
              </a:rPr>
              <a:t>return </a:t>
            </a:r>
            <a:r>
              <a:rPr b="1" lang="en" sz="1450" spc="-1" strike="noStrike">
                <a:solidFill>
                  <a:schemeClr val="lt1"/>
                </a:solidFill>
                <a:latin typeface="Consolas"/>
                <a:ea typeface="Consolas"/>
              </a:rPr>
              <a:t>v&gt;&gt;1</a:t>
            </a:r>
            <a:endParaRPr b="0" lang="en-US" sz="145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Google Shape;270;p32" descr=""/>
          <p:cNvPicPr/>
          <p:nvPr/>
        </p:nvPicPr>
        <p:blipFill>
          <a:blip r:embed="rId1"/>
          <a:stretch/>
        </p:blipFill>
        <p:spPr>
          <a:xfrm>
            <a:off x="1228320" y="0"/>
            <a:ext cx="6687000" cy="5143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1760" y="2151000"/>
            <a:ext cx="8520120" cy="841320"/>
          </a:xfrm>
          <a:prstGeom prst="rect">
            <a:avLst/>
          </a:prstGeom>
          <a:noFill/>
          <a:ln w="0">
            <a:noFill/>
          </a:ln>
        </p:spPr>
        <p:txBody>
          <a:bodyPr anchor="ctr">
            <a:normAutofit/>
          </a:bodyPr>
          <a:p>
            <a:pPr indent="0" algn="ctr">
              <a:lnSpc>
                <a:spcPct val="100000"/>
              </a:lnSpc>
              <a:buNone/>
              <a:tabLst>
                <a:tab algn="l" pos="0"/>
              </a:tabLst>
            </a:pPr>
            <a:r>
              <a:rPr b="0" lang="en" sz="3400" spc="-1" strike="noStrike">
                <a:solidFill>
                  <a:schemeClr val="lt1"/>
                </a:solidFill>
                <a:latin typeface="Century Gothic"/>
                <a:ea typeface="Century Gothic"/>
              </a:rPr>
              <a:t>Aggregation Algorithms</a:t>
            </a: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K-Means</a:t>
            </a:r>
            <a:endParaRPr b="0" lang="en-US" sz="2700" spc="-1" strike="noStrike">
              <a:solidFill>
                <a:srgbClr val="000000"/>
              </a:solidFill>
              <a:latin typeface="Arial"/>
            </a:endParaRPr>
          </a:p>
        </p:txBody>
      </p:sp>
      <p:sp>
        <p:nvSpPr>
          <p:cNvPr id="23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We attempted using K-Means as a way to aggregate data, with the intention of running a high cluster count before KNN in an effort to reduce data points.</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We found that it took too long to run on a dataset of this size, and abandoned our attempt. (It would be more time-efficient to just run KNN).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Random Mutation Hill Climbing</a:t>
            </a:r>
            <a:endParaRPr b="0" lang="en-US" sz="2700" spc="-1" strike="noStrike">
              <a:solidFill>
                <a:srgbClr val="000000"/>
              </a:solidFill>
              <a:latin typeface="Arial"/>
            </a:endParaRPr>
          </a:p>
        </p:txBody>
      </p:sp>
      <p:sp>
        <p:nvSpPr>
          <p:cNvPr id="23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Aggregation Process to remove data points based on randomness and evolution</a:t>
            </a:r>
            <a:endParaRPr b="0" lang="en-US" sz="1500" spc="-1" strike="noStrike">
              <a:solidFill>
                <a:srgbClr val="000000"/>
              </a:solidFill>
              <a:latin typeface="Arial"/>
            </a:endParaRPr>
          </a:p>
        </p:txBody>
      </p:sp>
      <p:sp>
        <p:nvSpPr>
          <p:cNvPr id="234" name="Google Shape;288;p35"/>
          <p:cNvSpPr/>
          <p:nvPr/>
        </p:nvSpPr>
        <p:spPr>
          <a:xfrm>
            <a:off x="559440" y="2825280"/>
            <a:ext cx="1683720" cy="9457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Create random subset of training data S of size </a:t>
            </a:r>
            <a:r>
              <a:rPr b="1" i="1" lang="en" sz="1400" spc="-1" strike="noStrike">
                <a:solidFill>
                  <a:srgbClr val="000000"/>
                </a:solidFill>
                <a:latin typeface="Arial"/>
                <a:ea typeface="Arial"/>
              </a:rPr>
              <a:t>M</a:t>
            </a:r>
            <a:endParaRPr b="0" lang="en-US" sz="1400" spc="-1" strike="noStrike">
              <a:solidFill>
                <a:srgbClr val="000000"/>
              </a:solidFill>
              <a:latin typeface="Arial"/>
            </a:endParaRPr>
          </a:p>
        </p:txBody>
      </p:sp>
      <p:sp>
        <p:nvSpPr>
          <p:cNvPr id="235" name="Google Shape;289;p35"/>
          <p:cNvSpPr/>
          <p:nvPr/>
        </p:nvSpPr>
        <p:spPr>
          <a:xfrm>
            <a:off x="2902680" y="1678320"/>
            <a:ext cx="1838520" cy="11685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Replace a random point in S with a random training point</a:t>
            </a:r>
            <a:endParaRPr b="0" lang="en-US" sz="1400" spc="-1" strike="noStrike">
              <a:solidFill>
                <a:srgbClr val="000000"/>
              </a:solidFill>
              <a:latin typeface="Arial"/>
            </a:endParaRPr>
          </a:p>
        </p:txBody>
      </p:sp>
      <p:sp>
        <p:nvSpPr>
          <p:cNvPr id="236" name="Google Shape;290;p35"/>
          <p:cNvSpPr/>
          <p:nvPr/>
        </p:nvSpPr>
        <p:spPr>
          <a:xfrm>
            <a:off x="5566680" y="1734480"/>
            <a:ext cx="2088720" cy="10562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Evaluate Accuracy - If greater than before, do nothing, else revert</a:t>
            </a:r>
            <a:endParaRPr b="0" lang="en-US" sz="1400" spc="-1" strike="noStrike">
              <a:solidFill>
                <a:srgbClr val="000000"/>
              </a:solidFill>
              <a:latin typeface="Arial"/>
            </a:endParaRPr>
          </a:p>
        </p:txBody>
      </p:sp>
      <p:cxnSp>
        <p:nvCxnSpPr>
          <p:cNvPr id="237" name="Google Shape;291;p35"/>
          <p:cNvCxnSpPr>
            <a:stCxn id="234" idx="3"/>
            <a:endCxn id="235" idx="1"/>
          </p:cNvCxnSpPr>
          <p:nvPr/>
        </p:nvCxnSpPr>
        <p:spPr>
          <a:xfrm flipV="1">
            <a:off x="2243160" y="2262600"/>
            <a:ext cx="659880" cy="1035720"/>
          </a:xfrm>
          <a:prstGeom prst="straightConnector1">
            <a:avLst/>
          </a:prstGeom>
          <a:ln w="28575">
            <a:solidFill>
              <a:srgbClr val="76dbf4"/>
            </a:solidFill>
            <a:round/>
            <a:tailEnd len="med" type="triangle" w="med"/>
          </a:ln>
        </p:spPr>
      </p:cxnSp>
      <p:cxnSp>
        <p:nvCxnSpPr>
          <p:cNvPr id="238" name="Google Shape;292;p35"/>
          <p:cNvCxnSpPr>
            <a:stCxn id="235" idx="3"/>
            <a:endCxn id="236" idx="1"/>
          </p:cNvCxnSpPr>
          <p:nvPr/>
        </p:nvCxnSpPr>
        <p:spPr>
          <a:xfrm>
            <a:off x="4741200" y="2262600"/>
            <a:ext cx="825840" cy="360"/>
          </a:xfrm>
          <a:prstGeom prst="straightConnector1">
            <a:avLst/>
          </a:prstGeom>
          <a:ln w="28575">
            <a:solidFill>
              <a:srgbClr val="76dbf4"/>
            </a:solidFill>
            <a:round/>
            <a:tailEnd len="med" type="triangle" w="med"/>
          </a:ln>
        </p:spPr>
      </p:cxnSp>
      <p:cxnSp>
        <p:nvCxnSpPr>
          <p:cNvPr id="239" name="Google Shape;293;p35"/>
          <p:cNvCxnSpPr>
            <a:stCxn id="236" idx="2"/>
            <a:endCxn id="235" idx="2"/>
          </p:cNvCxnSpPr>
          <p:nvPr/>
        </p:nvCxnSpPr>
        <p:spPr>
          <a:xfrm rot="5400000">
            <a:off x="5188320" y="1424160"/>
            <a:ext cx="56520" cy="2789640"/>
          </a:xfrm>
          <a:prstGeom prst="curvedConnector3">
            <a:avLst>
              <a:gd name="adj1" fmla="val 467307"/>
            </a:avLst>
          </a:prstGeom>
          <a:ln w="28575">
            <a:solidFill>
              <a:srgbClr val="76dbf4"/>
            </a:solidFill>
            <a:round/>
            <a:tailEnd len="med" type="triangle" w="med"/>
          </a:ln>
        </p:spPr>
      </p:cxnSp>
      <p:sp>
        <p:nvSpPr>
          <p:cNvPr id="240" name="Google Shape;294;p35"/>
          <p:cNvSpPr/>
          <p:nvPr/>
        </p:nvSpPr>
        <p:spPr>
          <a:xfrm>
            <a:off x="4297320" y="3185640"/>
            <a:ext cx="1838520" cy="399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chemeClr val="lt1"/>
                </a:solidFill>
                <a:latin typeface="Arial"/>
                <a:ea typeface="Arial"/>
              </a:rPr>
              <a:t>Repeat </a:t>
            </a:r>
            <a:r>
              <a:rPr b="1" i="1" lang="en" sz="1400" spc="-1" strike="noStrike">
                <a:solidFill>
                  <a:schemeClr val="lt1"/>
                </a:solidFill>
                <a:latin typeface="Arial"/>
                <a:ea typeface="Arial"/>
              </a:rPr>
              <a:t>N</a:t>
            </a:r>
            <a:r>
              <a:rPr b="1" lang="en" sz="1400" spc="-1" strike="noStrike">
                <a:solidFill>
                  <a:schemeClr val="lt1"/>
                </a:solidFill>
                <a:latin typeface="Arial"/>
                <a:ea typeface="Arial"/>
              </a:rPr>
              <a:t> times</a:t>
            </a:r>
            <a:endParaRPr b="0" lang="en-US" sz="1400" spc="-1" strike="noStrike">
              <a:solidFill>
                <a:srgbClr val="000000"/>
              </a:solidFill>
              <a:latin typeface="Arial"/>
            </a:endParaRPr>
          </a:p>
        </p:txBody>
      </p:sp>
      <p:sp>
        <p:nvSpPr>
          <p:cNvPr id="241" name="Google Shape;295;p35"/>
          <p:cNvSpPr/>
          <p:nvPr/>
        </p:nvSpPr>
        <p:spPr>
          <a:xfrm>
            <a:off x="3884760" y="3998160"/>
            <a:ext cx="175572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Arial"/>
                <a:ea typeface="Arial"/>
              </a:rPr>
              <a:t>Return New Dataset</a:t>
            </a:r>
            <a:endParaRPr b="0" lang="en-US" sz="1400" spc="-1" strike="noStrike">
              <a:solidFill>
                <a:srgbClr val="000000"/>
              </a:solidFill>
              <a:latin typeface="Arial"/>
            </a:endParaRPr>
          </a:p>
        </p:txBody>
      </p:sp>
      <p:cxnSp>
        <p:nvCxnSpPr>
          <p:cNvPr id="242" name="Google Shape;296;p35"/>
          <p:cNvCxnSpPr>
            <a:stCxn id="236" idx="3"/>
            <a:endCxn id="241" idx="3"/>
          </p:cNvCxnSpPr>
          <p:nvPr/>
        </p:nvCxnSpPr>
        <p:spPr>
          <a:xfrm flipH="1">
            <a:off x="5640480" y="2262600"/>
            <a:ext cx="2015280" cy="2071440"/>
          </a:xfrm>
          <a:prstGeom prst="bentConnector3">
            <a:avLst>
              <a:gd name="adj1" fmla="val -11809"/>
            </a:avLst>
          </a:prstGeom>
          <a:ln w="28575">
            <a:solidFill>
              <a:srgbClr val="76dbf4"/>
            </a:solidFill>
            <a:round/>
            <a:tailEnd len="med" type="stealth" w="med"/>
          </a:ln>
        </p:spPr>
      </p:cxnSp>
      <p:sp>
        <p:nvSpPr>
          <p:cNvPr id="243" name="Google Shape;297;p35"/>
          <p:cNvSpPr/>
          <p:nvPr/>
        </p:nvSpPr>
        <p:spPr>
          <a:xfrm>
            <a:off x="391680" y="4168800"/>
            <a:ext cx="3429720" cy="399960"/>
          </a:xfrm>
          <a:prstGeom prst="rect">
            <a:avLst/>
          </a:prstGeom>
          <a:solidFill>
            <a:schemeClr val="lt1"/>
          </a:solidFill>
          <a:ln w="28575">
            <a:solidFill>
              <a:srgbClr val="ff0000"/>
            </a:solidFill>
            <a:round/>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chemeClr val="dk1"/>
                </a:solidFill>
                <a:latin typeface="Arial"/>
                <a:ea typeface="Arial"/>
              </a:rPr>
              <a:t>M and N are both chosen by the user.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11760" y="444960"/>
            <a:ext cx="3605400" cy="891000"/>
          </a:xfrm>
          <a:prstGeom prst="rect">
            <a:avLst/>
          </a:prstGeom>
          <a:noFill/>
          <a:ln w="0">
            <a:noFill/>
          </a:ln>
        </p:spPr>
        <p:txBody>
          <a:bodyPr tIns="91440" bIns="91440" anchor="t">
            <a:normAutofit fontScale="89000"/>
          </a:bodyPr>
          <a:p>
            <a:pPr indent="0">
              <a:lnSpc>
                <a:spcPct val="100000"/>
              </a:lnSpc>
              <a:buNone/>
              <a:tabLst>
                <a:tab algn="l" pos="0"/>
              </a:tabLst>
            </a:pPr>
            <a:r>
              <a:rPr b="0" lang="en" sz="2700" spc="-1" strike="noStrike">
                <a:solidFill>
                  <a:schemeClr val="lt1"/>
                </a:solidFill>
                <a:latin typeface="Century Gothic"/>
                <a:ea typeface="Century Gothic"/>
              </a:rPr>
              <a:t>Accuracy and Implementation</a:t>
            </a:r>
            <a:endParaRPr b="0" lang="en-US" sz="2700" spc="-1" strike="noStrike">
              <a:solidFill>
                <a:srgbClr val="000000"/>
              </a:solidFill>
              <a:latin typeface="Arial"/>
            </a:endParaRPr>
          </a:p>
        </p:txBody>
      </p:sp>
      <p:pic>
        <p:nvPicPr>
          <p:cNvPr id="245" name="Google Shape;303;p36" descr=""/>
          <p:cNvPicPr/>
          <p:nvPr/>
        </p:nvPicPr>
        <p:blipFill>
          <a:blip r:embed="rId1"/>
          <a:srcRect l="0" t="0" r="0" b="1944"/>
          <a:stretch/>
        </p:blipFill>
        <p:spPr>
          <a:xfrm>
            <a:off x="4630680" y="0"/>
            <a:ext cx="4512960" cy="5143320"/>
          </a:xfrm>
          <a:prstGeom prst="rect">
            <a:avLst/>
          </a:prstGeom>
          <a:ln w="0">
            <a:noFill/>
          </a:ln>
        </p:spPr>
      </p:pic>
      <p:pic>
        <p:nvPicPr>
          <p:cNvPr id="246" name="Google Shape;304;p36" descr=""/>
          <p:cNvPicPr/>
          <p:nvPr/>
        </p:nvPicPr>
        <p:blipFill>
          <a:blip r:embed="rId2"/>
          <a:stretch/>
        </p:blipFill>
        <p:spPr>
          <a:xfrm>
            <a:off x="0" y="1595880"/>
            <a:ext cx="4630320" cy="1951200"/>
          </a:xfrm>
          <a:prstGeom prst="rect">
            <a:avLst/>
          </a:prstGeom>
          <a:ln w="0">
            <a:noFill/>
          </a:ln>
        </p:spPr>
      </p:pic>
      <p:sp>
        <p:nvSpPr>
          <p:cNvPr id="247" name="Google Shape;305;p36"/>
          <p:cNvSpPr/>
          <p:nvPr/>
        </p:nvSpPr>
        <p:spPr>
          <a:xfrm>
            <a:off x="2169720" y="2571840"/>
            <a:ext cx="2126880" cy="274680"/>
          </a:xfrm>
          <a:prstGeom prst="rect">
            <a:avLst/>
          </a:prstGeom>
          <a:noFill/>
          <a:ln w="28575">
            <a:solidFill>
              <a:srgbClr val="ff0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8" name="Google Shape;306;p36"/>
          <p:cNvSpPr/>
          <p:nvPr/>
        </p:nvSpPr>
        <p:spPr>
          <a:xfrm>
            <a:off x="1496520" y="3147480"/>
            <a:ext cx="2126880" cy="274680"/>
          </a:xfrm>
          <a:prstGeom prst="rect">
            <a:avLst/>
          </a:prstGeom>
          <a:noFill/>
          <a:ln w="28575">
            <a:solidFill>
              <a:srgbClr val="ff0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Effects of M and N on KNN Accuracy</a:t>
            </a:r>
            <a:endParaRPr b="0" lang="en-US" sz="2700" spc="-1" strike="noStrike">
              <a:solidFill>
                <a:srgbClr val="000000"/>
              </a:solidFill>
              <a:latin typeface="Arial"/>
            </a:endParaRPr>
          </a:p>
        </p:txBody>
      </p:sp>
      <p:pic>
        <p:nvPicPr>
          <p:cNvPr id="250" name="Google Shape;312;p37" descr=""/>
          <p:cNvPicPr/>
          <p:nvPr/>
        </p:nvPicPr>
        <p:blipFill>
          <a:blip r:embed="rId1"/>
          <a:stretch/>
        </p:blipFill>
        <p:spPr>
          <a:xfrm>
            <a:off x="281520" y="1385280"/>
            <a:ext cx="4290120" cy="3183480"/>
          </a:xfrm>
          <a:prstGeom prst="rect">
            <a:avLst/>
          </a:prstGeom>
          <a:ln w="0">
            <a:noFill/>
          </a:ln>
        </p:spPr>
      </p:pic>
      <p:pic>
        <p:nvPicPr>
          <p:cNvPr id="251" name="Google Shape;313;p37" descr=""/>
          <p:cNvPicPr/>
          <p:nvPr/>
        </p:nvPicPr>
        <p:blipFill>
          <a:blip r:embed="rId2"/>
          <a:stretch/>
        </p:blipFill>
        <p:spPr>
          <a:xfrm>
            <a:off x="4572000" y="1385280"/>
            <a:ext cx="4259880" cy="3183480"/>
          </a:xfrm>
          <a:prstGeom prst="rect">
            <a:avLst/>
          </a:prstGeom>
          <a:ln w="0">
            <a:noFill/>
          </a:ln>
        </p:spPr>
      </p:pic>
      <p:sp>
        <p:nvSpPr>
          <p:cNvPr id="252" name="Google Shape;314;p37"/>
          <p:cNvSpPr/>
          <p:nvPr/>
        </p:nvSpPr>
        <p:spPr>
          <a:xfrm>
            <a:off x="1452960" y="1385280"/>
            <a:ext cx="1946880" cy="399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Arial"/>
                <a:ea typeface="Arial"/>
              </a:rPr>
              <a:t>Changing M Value</a:t>
            </a:r>
            <a:endParaRPr b="0" lang="en-US" sz="1400" spc="-1" strike="noStrike">
              <a:solidFill>
                <a:srgbClr val="000000"/>
              </a:solidFill>
              <a:latin typeface="Arial"/>
            </a:endParaRPr>
          </a:p>
        </p:txBody>
      </p:sp>
      <p:sp>
        <p:nvSpPr>
          <p:cNvPr id="253" name="Google Shape;315;p37"/>
          <p:cNvSpPr/>
          <p:nvPr/>
        </p:nvSpPr>
        <p:spPr>
          <a:xfrm>
            <a:off x="5687280" y="1068120"/>
            <a:ext cx="1946880" cy="399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Arial"/>
                <a:ea typeface="Arial"/>
              </a:rPr>
              <a:t>Changing N Value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Improved KNN Model</a:t>
            </a:r>
            <a:endParaRPr b="0" lang="en-US" sz="2700" spc="-1" strike="noStrike">
              <a:solidFill>
                <a:srgbClr val="000000"/>
              </a:solidFill>
              <a:latin typeface="Arial"/>
            </a:endParaRPr>
          </a:p>
        </p:txBody>
      </p:sp>
      <p:sp>
        <p:nvSpPr>
          <p:cNvPr id="255" name="Google Shape;321;p38"/>
          <p:cNvSpPr/>
          <p:nvPr/>
        </p:nvSpPr>
        <p:spPr>
          <a:xfrm>
            <a:off x="775800" y="2202120"/>
            <a:ext cx="112932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Training Set</a:t>
            </a:r>
            <a:endParaRPr b="0" lang="en-US" sz="1400" spc="-1" strike="noStrike">
              <a:solidFill>
                <a:srgbClr val="000000"/>
              </a:solidFill>
              <a:latin typeface="Arial"/>
            </a:endParaRPr>
          </a:p>
        </p:txBody>
      </p:sp>
      <p:sp>
        <p:nvSpPr>
          <p:cNvPr id="256" name="Google Shape;322;p38"/>
          <p:cNvSpPr/>
          <p:nvPr/>
        </p:nvSpPr>
        <p:spPr>
          <a:xfrm>
            <a:off x="3350880" y="2202120"/>
            <a:ext cx="107244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Training Subset</a:t>
            </a:r>
            <a:endParaRPr b="0" lang="en-US" sz="1400" spc="-1" strike="noStrike">
              <a:solidFill>
                <a:srgbClr val="000000"/>
              </a:solidFill>
              <a:latin typeface="Arial"/>
            </a:endParaRPr>
          </a:p>
        </p:txBody>
      </p:sp>
      <p:sp>
        <p:nvSpPr>
          <p:cNvPr id="257" name="Google Shape;323;p38"/>
          <p:cNvSpPr/>
          <p:nvPr/>
        </p:nvSpPr>
        <p:spPr>
          <a:xfrm>
            <a:off x="2167560" y="2145240"/>
            <a:ext cx="7495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fffffe"/>
                </a:solidFill>
                <a:latin typeface="Century Gothic"/>
                <a:ea typeface="Century Gothic"/>
              </a:rPr>
              <a:t>RMHC</a:t>
            </a:r>
            <a:endParaRPr b="0" lang="en-US" sz="1400" spc="-1" strike="noStrike">
              <a:solidFill>
                <a:srgbClr val="000000"/>
              </a:solidFill>
              <a:latin typeface="Arial"/>
            </a:endParaRPr>
          </a:p>
        </p:txBody>
      </p:sp>
      <p:cxnSp>
        <p:nvCxnSpPr>
          <p:cNvPr id="258" name="Google Shape;324;p38"/>
          <p:cNvCxnSpPr>
            <a:stCxn id="256" idx="3"/>
            <a:endCxn id="259" idx="1"/>
          </p:cNvCxnSpPr>
          <p:nvPr/>
        </p:nvCxnSpPr>
        <p:spPr>
          <a:xfrm>
            <a:off x="4423320" y="2537640"/>
            <a:ext cx="1446120" cy="360"/>
          </a:xfrm>
          <a:prstGeom prst="straightConnector1">
            <a:avLst/>
          </a:prstGeom>
          <a:ln w="9525">
            <a:solidFill>
              <a:srgbClr val="146194"/>
            </a:solidFill>
            <a:round/>
            <a:tailEnd len="med" type="triangle" w="med"/>
          </a:ln>
        </p:spPr>
      </p:cxnSp>
      <p:sp>
        <p:nvSpPr>
          <p:cNvPr id="260" name="Google Shape;326;p38"/>
          <p:cNvSpPr/>
          <p:nvPr/>
        </p:nvSpPr>
        <p:spPr>
          <a:xfrm>
            <a:off x="4321080" y="1469880"/>
            <a:ext cx="2925360" cy="6087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fffffe"/>
                </a:solidFill>
                <a:latin typeface="Century Gothic"/>
                <a:ea typeface="Century Gothic"/>
              </a:rPr>
              <a:t>Hyperplane generation and region assignment</a:t>
            </a:r>
            <a:endParaRPr b="0" lang="en-US" sz="1400" spc="-1" strike="noStrike">
              <a:solidFill>
                <a:srgbClr val="000000"/>
              </a:solidFill>
              <a:latin typeface="Arial"/>
            </a:endParaRPr>
          </a:p>
        </p:txBody>
      </p:sp>
      <p:sp>
        <p:nvSpPr>
          <p:cNvPr id="259" name="Google Shape;325;p38"/>
          <p:cNvSpPr/>
          <p:nvPr/>
        </p:nvSpPr>
        <p:spPr>
          <a:xfrm>
            <a:off x="5869080" y="2202120"/>
            <a:ext cx="1605600" cy="67104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New Training Set</a:t>
            </a:r>
            <a:endParaRPr b="0" lang="en-US" sz="1400" spc="-1" strike="noStrike">
              <a:solidFill>
                <a:srgbClr val="000000"/>
              </a:solidFill>
              <a:latin typeface="Arial"/>
            </a:endParaRPr>
          </a:p>
        </p:txBody>
      </p:sp>
      <p:cxnSp>
        <p:nvCxnSpPr>
          <p:cNvPr id="261" name="Google Shape;327;p38"/>
          <p:cNvCxnSpPr>
            <a:stCxn id="255" idx="3"/>
            <a:endCxn id="256" idx="1"/>
          </p:cNvCxnSpPr>
          <p:nvPr/>
        </p:nvCxnSpPr>
        <p:spPr>
          <a:xfrm>
            <a:off x="1905120" y="2537640"/>
            <a:ext cx="1446120" cy="360"/>
          </a:xfrm>
          <a:prstGeom prst="straightConnector1">
            <a:avLst/>
          </a:prstGeom>
          <a:ln w="9525">
            <a:solidFill>
              <a:srgbClr val="146194"/>
            </a:solidFill>
            <a:round/>
            <a:tailEnd len="med" type="triangle" w="med"/>
          </a:ln>
        </p:spPr>
      </p:cxn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Google Shape;332;p39"/>
          <p:cNvSpPr/>
          <p:nvPr/>
        </p:nvSpPr>
        <p:spPr>
          <a:xfrm>
            <a:off x="245160" y="3833280"/>
            <a:ext cx="6325920" cy="1230840"/>
          </a:xfrm>
          <a:prstGeom prst="rect">
            <a:avLst/>
          </a:prstGeom>
          <a:noFill/>
          <a:ln w="9525">
            <a:solidFill>
              <a:srgbClr val="9cdcfe"/>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Improved KNN Model</a:t>
            </a:r>
            <a:endParaRPr b="0" lang="en-US" sz="2700" spc="-1" strike="noStrike">
              <a:solidFill>
                <a:srgbClr val="000000"/>
              </a:solidFill>
              <a:latin typeface="Arial"/>
            </a:endParaRPr>
          </a:p>
        </p:txBody>
      </p:sp>
      <p:sp>
        <p:nvSpPr>
          <p:cNvPr id="264" name="Google Shape;334;p39"/>
          <p:cNvSpPr/>
          <p:nvPr/>
        </p:nvSpPr>
        <p:spPr>
          <a:xfrm>
            <a:off x="180720" y="1491480"/>
            <a:ext cx="2031480" cy="10155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Arial"/>
                <a:ea typeface="Arial"/>
              </a:rPr>
              <a:t>Test point</a:t>
            </a:r>
            <a:endParaRPr b="0" lang="en-US" sz="1400" spc="-1" strike="noStrike">
              <a:solidFill>
                <a:srgbClr val="000000"/>
              </a:solidFill>
              <a:latin typeface="Arial"/>
            </a:endParaRPr>
          </a:p>
        </p:txBody>
      </p:sp>
      <p:sp>
        <p:nvSpPr>
          <p:cNvPr id="265" name="Google Shape;335;p39"/>
          <p:cNvSpPr/>
          <p:nvPr/>
        </p:nvSpPr>
        <p:spPr>
          <a:xfrm>
            <a:off x="6168960" y="957240"/>
            <a:ext cx="2031480" cy="10155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Regional KNN Model</a:t>
            </a:r>
            <a:endParaRPr b="0" lang="en-US" sz="1400" spc="-1" strike="noStrike">
              <a:solidFill>
                <a:srgbClr val="000000"/>
              </a:solidFill>
              <a:latin typeface="Arial"/>
            </a:endParaRPr>
          </a:p>
        </p:txBody>
      </p:sp>
      <p:sp>
        <p:nvSpPr>
          <p:cNvPr id="266" name="Google Shape;336;p39"/>
          <p:cNvSpPr/>
          <p:nvPr/>
        </p:nvSpPr>
        <p:spPr>
          <a:xfrm>
            <a:off x="742320" y="2980080"/>
            <a:ext cx="2031480" cy="6811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All train points</a:t>
            </a:r>
            <a:endParaRPr b="0" lang="en-US" sz="1400" spc="-1" strike="noStrike">
              <a:solidFill>
                <a:srgbClr val="000000"/>
              </a:solidFill>
              <a:latin typeface="Arial"/>
            </a:endParaRPr>
          </a:p>
        </p:txBody>
      </p:sp>
      <p:cxnSp>
        <p:nvCxnSpPr>
          <p:cNvPr id="267" name="Google Shape;337;p39"/>
          <p:cNvCxnSpPr>
            <a:stCxn id="266" idx="3"/>
            <a:endCxn id="268" idx="1"/>
          </p:cNvCxnSpPr>
          <p:nvPr/>
        </p:nvCxnSpPr>
        <p:spPr>
          <a:xfrm>
            <a:off x="2773800" y="3320640"/>
            <a:ext cx="1233000" cy="360"/>
          </a:xfrm>
          <a:prstGeom prst="straightConnector1">
            <a:avLst/>
          </a:prstGeom>
          <a:ln w="9525">
            <a:solidFill>
              <a:srgbClr val="146194"/>
            </a:solidFill>
            <a:round/>
            <a:tailEnd len="med" type="triangle" w="med"/>
          </a:ln>
        </p:spPr>
      </p:cxnSp>
      <p:sp>
        <p:nvSpPr>
          <p:cNvPr id="268" name="Google Shape;338;p39"/>
          <p:cNvSpPr/>
          <p:nvPr/>
        </p:nvSpPr>
        <p:spPr>
          <a:xfrm>
            <a:off x="4006440" y="2980080"/>
            <a:ext cx="2031480" cy="6811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Global KNN Model</a:t>
            </a:r>
            <a:endParaRPr b="0" lang="en-US" sz="1400" spc="-1" strike="noStrike">
              <a:solidFill>
                <a:srgbClr val="000000"/>
              </a:solidFill>
              <a:latin typeface="Arial"/>
            </a:endParaRPr>
          </a:p>
        </p:txBody>
      </p:sp>
      <p:sp>
        <p:nvSpPr>
          <p:cNvPr id="269" name="Google Shape;339;p39"/>
          <p:cNvSpPr/>
          <p:nvPr/>
        </p:nvSpPr>
        <p:spPr>
          <a:xfrm>
            <a:off x="2666880" y="1062000"/>
            <a:ext cx="2031480" cy="1874520"/>
          </a:xfrm>
          <a:prstGeom prst="diamond">
            <a:avLst/>
          </a:prstGeom>
          <a:solidFill>
            <a:schemeClr val="lt2"/>
          </a:solidFill>
          <a:ln w="9525">
            <a:solidFill>
              <a:srgbClr val="146194"/>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Arial"/>
                <a:ea typeface="Arial"/>
              </a:rPr>
              <a:t>Is the test point in a region with train points?</a:t>
            </a:r>
            <a:endParaRPr b="0" lang="en-US" sz="1400" spc="-1" strike="noStrike">
              <a:solidFill>
                <a:srgbClr val="000000"/>
              </a:solidFill>
              <a:latin typeface="Arial"/>
            </a:endParaRPr>
          </a:p>
        </p:txBody>
      </p:sp>
      <p:cxnSp>
        <p:nvCxnSpPr>
          <p:cNvPr id="270" name="Google Shape;340;p39"/>
          <p:cNvCxnSpPr>
            <a:stCxn id="264" idx="3"/>
            <a:endCxn id="269" idx="1"/>
          </p:cNvCxnSpPr>
          <p:nvPr/>
        </p:nvCxnSpPr>
        <p:spPr>
          <a:xfrm>
            <a:off x="2212200" y="1999080"/>
            <a:ext cx="455040" cy="720"/>
          </a:xfrm>
          <a:prstGeom prst="straightConnector1">
            <a:avLst/>
          </a:prstGeom>
          <a:ln w="9525">
            <a:solidFill>
              <a:srgbClr val="146194"/>
            </a:solidFill>
            <a:round/>
            <a:tailEnd len="med" type="triangle" w="med"/>
          </a:ln>
        </p:spPr>
      </p:cxnSp>
      <p:cxnSp>
        <p:nvCxnSpPr>
          <p:cNvPr id="271" name="Google Shape;341;p39"/>
          <p:cNvCxnSpPr>
            <a:stCxn id="269" idx="3"/>
            <a:endCxn id="265" idx="1"/>
          </p:cNvCxnSpPr>
          <p:nvPr/>
        </p:nvCxnSpPr>
        <p:spPr>
          <a:xfrm flipV="1">
            <a:off x="4698360" y="1464840"/>
            <a:ext cx="1470960" cy="534960"/>
          </a:xfrm>
          <a:prstGeom prst="straightConnector1">
            <a:avLst/>
          </a:prstGeom>
          <a:ln w="9525">
            <a:solidFill>
              <a:srgbClr val="146194"/>
            </a:solidFill>
            <a:round/>
            <a:tailEnd len="med" type="triangle" w="med"/>
          </a:ln>
        </p:spPr>
      </p:cxnSp>
      <p:sp>
        <p:nvSpPr>
          <p:cNvPr id="272" name="Google Shape;342;p39"/>
          <p:cNvSpPr/>
          <p:nvPr/>
        </p:nvSpPr>
        <p:spPr>
          <a:xfrm>
            <a:off x="4853880" y="1342080"/>
            <a:ext cx="855360" cy="187560"/>
          </a:xfrm>
          <a:prstGeom prst="rect">
            <a:avLst/>
          </a:prstGeom>
          <a:solidFill>
            <a:schemeClr val="lt1"/>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Yes</a:t>
            </a:r>
            <a:endParaRPr b="0" lang="en-US" sz="1400" spc="-1" strike="noStrike">
              <a:solidFill>
                <a:srgbClr val="000000"/>
              </a:solidFill>
              <a:latin typeface="Arial"/>
            </a:endParaRPr>
          </a:p>
        </p:txBody>
      </p:sp>
      <p:sp>
        <p:nvSpPr>
          <p:cNvPr id="273" name="Google Shape;343;p39"/>
          <p:cNvSpPr/>
          <p:nvPr/>
        </p:nvSpPr>
        <p:spPr>
          <a:xfrm>
            <a:off x="4853880" y="2477880"/>
            <a:ext cx="855360" cy="187560"/>
          </a:xfrm>
          <a:prstGeom prst="rect">
            <a:avLst/>
          </a:prstGeom>
          <a:solidFill>
            <a:schemeClr val="lt1"/>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No</a:t>
            </a:r>
            <a:endParaRPr b="0" lang="en-US" sz="1400" spc="-1" strike="noStrike">
              <a:solidFill>
                <a:srgbClr val="000000"/>
              </a:solidFill>
              <a:latin typeface="Arial"/>
            </a:endParaRPr>
          </a:p>
        </p:txBody>
      </p:sp>
      <p:cxnSp>
        <p:nvCxnSpPr>
          <p:cNvPr id="274" name="Google Shape;344;p39"/>
          <p:cNvCxnSpPr>
            <a:stCxn id="269" idx="3"/>
            <a:endCxn id="275" idx="1"/>
          </p:cNvCxnSpPr>
          <p:nvPr/>
        </p:nvCxnSpPr>
        <p:spPr>
          <a:xfrm>
            <a:off x="4698360" y="1999440"/>
            <a:ext cx="1470960" cy="572400"/>
          </a:xfrm>
          <a:prstGeom prst="straightConnector1">
            <a:avLst/>
          </a:prstGeom>
          <a:ln w="9525">
            <a:solidFill>
              <a:srgbClr val="146194"/>
            </a:solidFill>
            <a:round/>
            <a:tailEnd len="med" type="triangle" w="med"/>
          </a:ln>
        </p:spPr>
      </p:cxnSp>
      <p:sp>
        <p:nvSpPr>
          <p:cNvPr id="275" name="Google Shape;345;p39"/>
          <p:cNvSpPr/>
          <p:nvPr/>
        </p:nvSpPr>
        <p:spPr>
          <a:xfrm>
            <a:off x="6168960" y="2063880"/>
            <a:ext cx="2031480" cy="101556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Global KNN Model</a:t>
            </a:r>
            <a:endParaRPr b="0" lang="en-US" sz="1400" spc="-1" strike="noStrike">
              <a:solidFill>
                <a:srgbClr val="000000"/>
              </a:solidFill>
              <a:latin typeface="Arial"/>
            </a:endParaRPr>
          </a:p>
        </p:txBody>
      </p:sp>
      <p:sp>
        <p:nvSpPr>
          <p:cNvPr id="276" name="Google Shape;346;p39"/>
          <p:cNvSpPr/>
          <p:nvPr/>
        </p:nvSpPr>
        <p:spPr>
          <a:xfrm>
            <a:off x="833040" y="4453920"/>
            <a:ext cx="1903320" cy="53388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Points in Region</a:t>
            </a:r>
            <a:endParaRPr b="0" lang="en-US" sz="1400" spc="-1" strike="noStrike">
              <a:solidFill>
                <a:srgbClr val="000000"/>
              </a:solidFill>
              <a:latin typeface="Arial"/>
            </a:endParaRPr>
          </a:p>
        </p:txBody>
      </p:sp>
      <p:sp>
        <p:nvSpPr>
          <p:cNvPr id="277" name="Google Shape;347;p39"/>
          <p:cNvSpPr/>
          <p:nvPr/>
        </p:nvSpPr>
        <p:spPr>
          <a:xfrm>
            <a:off x="4043880" y="4435200"/>
            <a:ext cx="2031480" cy="57168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Regional KNN Model</a:t>
            </a:r>
            <a:endParaRPr b="0" lang="en-US" sz="1400" spc="-1" strike="noStrike">
              <a:solidFill>
                <a:srgbClr val="000000"/>
              </a:solidFill>
              <a:latin typeface="Arial"/>
            </a:endParaRPr>
          </a:p>
        </p:txBody>
      </p:sp>
      <p:cxnSp>
        <p:nvCxnSpPr>
          <p:cNvPr id="278" name="Google Shape;348;p39"/>
          <p:cNvCxnSpPr>
            <a:stCxn id="276" idx="3"/>
            <a:endCxn id="277" idx="1"/>
          </p:cNvCxnSpPr>
          <p:nvPr/>
        </p:nvCxnSpPr>
        <p:spPr>
          <a:xfrm>
            <a:off x="2736360" y="4720680"/>
            <a:ext cx="1307880" cy="720"/>
          </a:xfrm>
          <a:prstGeom prst="straightConnector1">
            <a:avLst/>
          </a:prstGeom>
          <a:ln w="9525">
            <a:solidFill>
              <a:srgbClr val="146194"/>
            </a:solidFill>
            <a:round/>
            <a:tailEnd len="med" type="triangle" w="med"/>
          </a:ln>
        </p:spPr>
      </p:cxnSp>
      <p:sp>
        <p:nvSpPr>
          <p:cNvPr id="279" name="Google Shape;349;p39"/>
          <p:cNvSpPr/>
          <p:nvPr/>
        </p:nvSpPr>
        <p:spPr>
          <a:xfrm>
            <a:off x="6800400" y="3301920"/>
            <a:ext cx="2031480" cy="1686240"/>
          </a:xfrm>
          <a:prstGeom prst="rect">
            <a:avLst/>
          </a:prstGeom>
          <a:solidFill>
            <a:schemeClr val="lt1"/>
          </a:solidFill>
          <a:ln w="28575">
            <a:solidFill>
              <a:srgbClr val="ff0000"/>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Arial"/>
                <a:ea typeface="Arial"/>
              </a:rPr>
              <a:t>If a region has less than K training points, voting is done immediately.</a:t>
            </a:r>
            <a:endParaRPr b="0" lang="en-US" sz="1400" spc="-1" strike="noStrike">
              <a:solidFill>
                <a:srgbClr val="000000"/>
              </a:solidFill>
              <a:latin typeface="Arial"/>
            </a:endParaRPr>
          </a:p>
        </p:txBody>
      </p:sp>
      <p:sp>
        <p:nvSpPr>
          <p:cNvPr id="280" name="Google Shape;350;p39"/>
          <p:cNvSpPr/>
          <p:nvPr/>
        </p:nvSpPr>
        <p:spPr>
          <a:xfrm>
            <a:off x="245160" y="3833280"/>
            <a:ext cx="2031480" cy="4489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For every Region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Issues with the Original KNN Algorithm</a:t>
            </a:r>
            <a:endParaRPr b="0" lang="en-US" sz="2700" spc="-1" strike="noStrike">
              <a:solidFill>
                <a:srgbClr val="000000"/>
              </a:solidFill>
              <a:latin typeface="Arial"/>
            </a:endParaRPr>
          </a:p>
        </p:txBody>
      </p:sp>
      <p:sp>
        <p:nvSpPr>
          <p:cNvPr id="15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KNN is a lazy learner, and does not build a model. Instead, it uses all data points when testing. </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This approach is difficult to scale up to higher instance and feature counts, as time and space complexity increase exponentially. </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To remedy this, we looked into methods of reducing the instance count that KNN runs on, through random aggregation and hyperplane division.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US" sz="1500" spc="-1" strike="noStrike">
              <a:solidFill>
                <a:srgbClr val="0f486f"/>
              </a:solidFill>
              <a:latin typeface="Century Gothic"/>
              <a:ea typeface="Century Gothic"/>
            </a:endParaRPr>
          </a:p>
        </p:txBody>
      </p:sp>
      <p:pic>
        <p:nvPicPr>
          <p:cNvPr id="282" name="Google Shape;356;p40" descr=""/>
          <p:cNvPicPr/>
          <p:nvPr/>
        </p:nvPicPr>
        <p:blipFill>
          <a:blip r:embed="rId1"/>
          <a:stretch/>
        </p:blipFill>
        <p:spPr>
          <a:xfrm>
            <a:off x="0" y="885240"/>
            <a:ext cx="9143640" cy="33724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11760" y="2151000"/>
            <a:ext cx="8520120" cy="841320"/>
          </a:xfrm>
          <a:prstGeom prst="rect">
            <a:avLst/>
          </a:prstGeom>
          <a:noFill/>
          <a:ln w="0">
            <a:noFill/>
          </a:ln>
        </p:spPr>
        <p:txBody>
          <a:bodyPr anchor="ctr">
            <a:normAutofit/>
          </a:bodyPr>
          <a:p>
            <a:pPr indent="0" algn="ctr">
              <a:lnSpc>
                <a:spcPct val="100000"/>
              </a:lnSpc>
              <a:buNone/>
              <a:tabLst>
                <a:tab algn="l" pos="0"/>
              </a:tabLst>
            </a:pPr>
            <a:r>
              <a:rPr b="0" lang="en" sz="3600" spc="-1" strike="noStrike">
                <a:solidFill>
                  <a:schemeClr val="lt1"/>
                </a:solidFill>
                <a:latin typeface="Century Gothic"/>
                <a:ea typeface="Century Gothic"/>
              </a:rPr>
              <a:t>Existing Alternatives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Ball Trees</a:t>
            </a:r>
            <a:endParaRPr b="0" lang="en-US" sz="2700" spc="-1" strike="noStrike">
              <a:solidFill>
                <a:srgbClr val="000000"/>
              </a:solidFill>
              <a:latin typeface="Arial"/>
            </a:endParaRPr>
          </a:p>
          <a:p>
            <a:pPr indent="0">
              <a:lnSpc>
                <a:spcPct val="100000"/>
              </a:lnSpc>
              <a:buNone/>
              <a:tabLst>
                <a:tab algn="l" pos="0"/>
              </a:tabLst>
            </a:pPr>
            <a:endParaRPr b="0" lang="en-US" sz="2700" spc="-1" strike="noStrike">
              <a:solidFill>
                <a:srgbClr val="000000"/>
              </a:solidFill>
              <a:latin typeface="Arial"/>
            </a:endParaRPr>
          </a:p>
        </p:txBody>
      </p:sp>
      <p:pic>
        <p:nvPicPr>
          <p:cNvPr id="285" name="Google Shape;367;p42" descr=""/>
          <p:cNvPicPr/>
          <p:nvPr/>
        </p:nvPicPr>
        <p:blipFill>
          <a:blip r:embed="rId1"/>
          <a:stretch/>
        </p:blipFill>
        <p:spPr>
          <a:xfrm>
            <a:off x="852480" y="1697040"/>
            <a:ext cx="7605720" cy="3332160"/>
          </a:xfrm>
          <a:prstGeom prst="rect">
            <a:avLst/>
          </a:prstGeom>
          <a:ln w="0">
            <a:noFill/>
          </a:ln>
        </p:spPr>
      </p:pic>
      <p:sp>
        <p:nvSpPr>
          <p:cNvPr id="286" name="Google Shape;368;p42"/>
          <p:cNvSpPr/>
          <p:nvPr/>
        </p:nvSpPr>
        <p:spPr>
          <a:xfrm>
            <a:off x="676440" y="857880"/>
            <a:ext cx="7791120" cy="912600"/>
          </a:xfrm>
          <a:prstGeom prst="rect">
            <a:avLst/>
          </a:prstGeom>
          <a:noFill/>
          <a:ln w="0">
            <a:noFill/>
          </a:ln>
        </p:spPr>
        <p:style>
          <a:lnRef idx="0"/>
          <a:fillRef idx="0"/>
          <a:effectRef idx="0"/>
          <a:fontRef idx="minor"/>
        </p:style>
        <p:txBody>
          <a:bodyPr tIns="91440" bIns="91440" anchor="t">
            <a:spAutoFit/>
          </a:bodyPr>
          <a:p>
            <a:pPr>
              <a:lnSpc>
                <a:spcPct val="200000"/>
              </a:lnSpc>
              <a:tabLst>
                <a:tab algn="l" pos="0"/>
              </a:tabLst>
            </a:pPr>
            <a:r>
              <a:rPr b="0" lang="en" sz="1200" spc="-1" strike="noStrike">
                <a:solidFill>
                  <a:schemeClr val="lt1"/>
                </a:solidFill>
                <a:latin typeface="Times New Roman"/>
                <a:ea typeface="Times New Roman"/>
              </a:rPr>
              <a:t>A ball tree is a complete binary tree in which a ball is associated with each node in such a way that an interior node’s ball is the smallest which contains the balls of its children.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KD Trees</a:t>
            </a:r>
            <a:endParaRPr b="0" lang="en-US" sz="2700" spc="-1" strike="noStrike">
              <a:solidFill>
                <a:srgbClr val="000000"/>
              </a:solidFill>
              <a:latin typeface="Arial"/>
            </a:endParaRPr>
          </a:p>
          <a:p>
            <a:pPr indent="0">
              <a:lnSpc>
                <a:spcPct val="100000"/>
              </a:lnSpc>
              <a:buNone/>
              <a:tabLst>
                <a:tab algn="l" pos="0"/>
              </a:tabLst>
            </a:pPr>
            <a:endParaRPr b="0" lang="en-US" sz="2700" spc="-1" strike="noStrike">
              <a:solidFill>
                <a:srgbClr val="000000"/>
              </a:solidFill>
              <a:latin typeface="Arial"/>
            </a:endParaRPr>
          </a:p>
        </p:txBody>
      </p:sp>
      <p:pic>
        <p:nvPicPr>
          <p:cNvPr id="288" name="Google Shape;374;p43" descr=""/>
          <p:cNvPicPr/>
          <p:nvPr/>
        </p:nvPicPr>
        <p:blipFill>
          <a:blip r:embed="rId1"/>
          <a:stretch/>
        </p:blipFill>
        <p:spPr>
          <a:xfrm>
            <a:off x="1139040" y="1204920"/>
            <a:ext cx="6765120" cy="3320640"/>
          </a:xfrm>
          <a:prstGeom prst="rect">
            <a:avLst/>
          </a:prstGeom>
          <a:ln w="0">
            <a:noFill/>
          </a:ln>
        </p:spPr>
      </p:pic>
      <p:sp>
        <p:nvSpPr>
          <p:cNvPr id="289" name="Google Shape;375;p43"/>
          <p:cNvSpPr/>
          <p:nvPr/>
        </p:nvSpPr>
        <p:spPr>
          <a:xfrm>
            <a:off x="2155680" y="293040"/>
            <a:ext cx="6748200" cy="912600"/>
          </a:xfrm>
          <a:prstGeom prst="rect">
            <a:avLst/>
          </a:prstGeom>
          <a:noFill/>
          <a:ln w="0">
            <a:noFill/>
          </a:ln>
        </p:spPr>
        <p:style>
          <a:lnRef idx="0"/>
          <a:fillRef idx="0"/>
          <a:effectRef idx="0"/>
          <a:fontRef idx="minor"/>
        </p:style>
        <p:txBody>
          <a:bodyPr tIns="91440" bIns="91440" anchor="t">
            <a:spAutoFit/>
          </a:bodyPr>
          <a:p>
            <a:pPr>
              <a:lnSpc>
                <a:spcPct val="200000"/>
              </a:lnSpc>
              <a:tabLst>
                <a:tab algn="l" pos="0"/>
              </a:tabLst>
            </a:pPr>
            <a:r>
              <a:rPr b="0" lang="en" sz="1200" spc="-1" strike="noStrike">
                <a:solidFill>
                  <a:schemeClr val="lt1"/>
                </a:solidFill>
                <a:latin typeface="Times New Roman"/>
                <a:ea typeface="Times New Roman"/>
              </a:rPr>
              <a:t>KD-trees pick a random dimension then split the data into blocks divided by the median value, each of these blocks are children of the original node.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CNN</a:t>
            </a:r>
            <a:endParaRPr b="0" lang="en-US" sz="2700" spc="-1" strike="noStrike">
              <a:solidFill>
                <a:srgbClr val="000000"/>
              </a:solidFill>
              <a:latin typeface="Arial"/>
            </a:endParaRPr>
          </a:p>
        </p:txBody>
      </p:sp>
      <p:sp>
        <p:nvSpPr>
          <p:cNvPr id="291" name="PlaceHolder 2"/>
          <p:cNvSpPr>
            <a:spLocks noGrp="1"/>
          </p:cNvSpPr>
          <p:nvPr>
            <p:ph/>
          </p:nvPr>
        </p:nvSpPr>
        <p:spPr>
          <a:xfrm>
            <a:off x="311760" y="1152360"/>
            <a:ext cx="4408560" cy="3416040"/>
          </a:xfrm>
          <a:prstGeom prst="rect">
            <a:avLst/>
          </a:prstGeom>
          <a:noFill/>
          <a:ln w="0">
            <a:noFill/>
          </a:ln>
        </p:spPr>
        <p:txBody>
          <a:bodyPr tIns="91440" bIns="91440" anchor="t">
            <a:normAutofit fontScale="94000"/>
          </a:bodyPr>
          <a:p>
            <a:pPr marL="464040" indent="-351000">
              <a:lnSpc>
                <a:spcPct val="200000"/>
              </a:lnSpc>
              <a:buClr>
                <a:srgbClr val="fffffe"/>
              </a:buClr>
              <a:buSzPct val="143000"/>
              <a:buFont typeface="Noto Sans Symbols"/>
              <a:buChar char="-"/>
            </a:pPr>
            <a:r>
              <a:rPr b="0" lang="en" sz="1400" spc="-1" strike="noStrike">
                <a:solidFill>
                  <a:srgbClr val="fffffe"/>
                </a:solidFill>
                <a:latin typeface="Times New Roman"/>
                <a:ea typeface="Times New Roman"/>
              </a:rPr>
              <a:t>reduces data size by generating a subset of the training data and removing points that do not affect the classification of points in the training data. This approach will retain ‘noisy’ data and amplify its effects thus reducing accuracy but improving speed.</a:t>
            </a:r>
            <a:endParaRPr b="0" lang="en-US" sz="1400" spc="-1" strike="noStrike">
              <a:solidFill>
                <a:srgbClr val="000000"/>
              </a:solidFill>
              <a:latin typeface="Arial"/>
            </a:endParaRPr>
          </a:p>
          <a:p>
            <a:pPr marL="464040" indent="-315360">
              <a:lnSpc>
                <a:spcPct val="200000"/>
              </a:lnSpc>
              <a:buClr>
                <a:srgbClr val="fffffe"/>
              </a:buClr>
              <a:buFont typeface="Times New Roman"/>
              <a:buChar char="-"/>
            </a:pPr>
            <a:r>
              <a:rPr b="0" lang="en" sz="1400" spc="-1" strike="noStrike">
                <a:solidFill>
                  <a:srgbClr val="fffffe"/>
                </a:solidFill>
                <a:latin typeface="Times New Roman"/>
                <a:ea typeface="Times New Roman"/>
              </a:rPr>
              <a:t>Took 5 hours to run the data reduction method</a:t>
            </a:r>
            <a:endParaRPr b="0" lang="en-US" sz="1400" spc="-1" strike="noStrike">
              <a:solidFill>
                <a:srgbClr val="000000"/>
              </a:solidFill>
              <a:latin typeface="Arial"/>
            </a:endParaRPr>
          </a:p>
          <a:p>
            <a:pPr marL="464040" indent="-315360">
              <a:lnSpc>
                <a:spcPct val="200000"/>
              </a:lnSpc>
              <a:buClr>
                <a:srgbClr val="fffffe"/>
              </a:buClr>
              <a:buFont typeface="Times New Roman"/>
              <a:buChar char="-"/>
            </a:pPr>
            <a:r>
              <a:rPr b="0" lang="en" sz="1400" spc="-1" strike="noStrike">
                <a:solidFill>
                  <a:srgbClr val="fffffe"/>
                </a:solidFill>
                <a:latin typeface="Times New Roman"/>
                <a:ea typeface="Times New Roman"/>
              </a:rPr>
              <a:t>Accuracy of 0.6157640985728808</a:t>
            </a:r>
            <a:endParaRPr b="0" lang="en-US" sz="1400" spc="-1" strike="noStrike">
              <a:solidFill>
                <a:srgbClr val="000000"/>
              </a:solidFill>
              <a:latin typeface="Arial"/>
            </a:endParaRPr>
          </a:p>
          <a:p>
            <a:pPr marL="464040" indent="-315360">
              <a:lnSpc>
                <a:spcPct val="200000"/>
              </a:lnSpc>
              <a:buClr>
                <a:srgbClr val="fffffe"/>
              </a:buClr>
              <a:buFont typeface="Times New Roman"/>
              <a:buChar char="-"/>
            </a:pPr>
            <a:r>
              <a:rPr b="0" lang="en" sz="1400" spc="-1" strike="noStrike">
                <a:solidFill>
                  <a:srgbClr val="fffffe"/>
                </a:solidFill>
                <a:latin typeface="Times New Roman"/>
                <a:ea typeface="Times New Roman"/>
              </a:rPr>
              <a:t>1 minute to run KNN</a:t>
            </a:r>
            <a:endParaRPr b="0" lang="en-US" sz="1400" spc="-1" strike="noStrike">
              <a:solidFill>
                <a:srgbClr val="000000"/>
              </a:solidFill>
              <a:latin typeface="Arial"/>
            </a:endParaRPr>
          </a:p>
          <a:p>
            <a:pPr indent="0">
              <a:lnSpc>
                <a:spcPct val="200000"/>
              </a:lnSpc>
              <a:buNone/>
            </a:pPr>
            <a:endParaRPr b="0" lang="en-US" sz="1400" spc="-1" strike="noStrike">
              <a:solidFill>
                <a:srgbClr val="000000"/>
              </a:solidFill>
              <a:latin typeface="Arial"/>
            </a:endParaRPr>
          </a:p>
        </p:txBody>
      </p:sp>
      <p:pic>
        <p:nvPicPr>
          <p:cNvPr id="292" name="Google Shape;382;p44" descr=""/>
          <p:cNvPicPr/>
          <p:nvPr/>
        </p:nvPicPr>
        <p:blipFill>
          <a:blip r:embed="rId1"/>
          <a:stretch/>
        </p:blipFill>
        <p:spPr>
          <a:xfrm>
            <a:off x="4883400" y="193680"/>
            <a:ext cx="4260240" cy="3416040"/>
          </a:xfrm>
          <a:prstGeom prst="rect">
            <a:avLst/>
          </a:prstGeom>
          <a:ln w="0">
            <a:noFill/>
          </a:ln>
        </p:spPr>
      </p:pic>
      <p:pic>
        <p:nvPicPr>
          <p:cNvPr id="293" name="Google Shape;383;p44" descr=""/>
          <p:cNvPicPr/>
          <p:nvPr/>
        </p:nvPicPr>
        <p:blipFill>
          <a:blip r:embed="rId2"/>
          <a:stretch/>
        </p:blipFill>
        <p:spPr>
          <a:xfrm>
            <a:off x="3429000" y="3969000"/>
            <a:ext cx="5715000" cy="11746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11760" y="2151000"/>
            <a:ext cx="8520120" cy="841320"/>
          </a:xfrm>
          <a:prstGeom prst="rect">
            <a:avLst/>
          </a:prstGeom>
          <a:noFill/>
          <a:ln w="0">
            <a:noFill/>
          </a:ln>
        </p:spPr>
        <p:txBody>
          <a:bodyPr anchor="ctr">
            <a:normAutofit/>
          </a:bodyPr>
          <a:p>
            <a:pPr indent="0" algn="ctr">
              <a:lnSpc>
                <a:spcPct val="100000"/>
              </a:lnSpc>
              <a:buNone/>
              <a:tabLst>
                <a:tab algn="l" pos="0"/>
              </a:tabLst>
            </a:pPr>
            <a:r>
              <a:rPr b="0" lang="en" sz="3600" spc="-1" strike="noStrike">
                <a:solidFill>
                  <a:schemeClr val="lt1"/>
                </a:solidFill>
                <a:latin typeface="Century Gothic"/>
                <a:ea typeface="Century Gothic"/>
              </a:rPr>
              <a:t>Results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Metrics</a:t>
            </a:r>
            <a:endParaRPr b="0" lang="en-US" sz="2700" spc="-1" strike="noStrike">
              <a:solidFill>
                <a:srgbClr val="000000"/>
              </a:solidFill>
              <a:latin typeface="Arial"/>
            </a:endParaRPr>
          </a:p>
        </p:txBody>
      </p:sp>
      <p:sp>
        <p:nvSpPr>
          <p:cNvPr id="296"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Runtime and Accuracy</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Since we want to ensure that a drop in runtime does not equate to a large drop in performance, so we will use accuracy as a standard metric. Since the dataset is well balanced, accuracy is a good overall standard measure of performance.</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Runtime measured on the same machine with the same random state to ensure fair comparisons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e"/>
        </a:solidFill>
      </p:bgPr>
    </p:bg>
    <p:spTree>
      <p:nvGrpSpPr>
        <p:cNvPr id="1" name=""/>
        <p:cNvGrpSpPr/>
        <p:nvPr/>
      </p:nvGrpSpPr>
      <p:grpSpPr>
        <a:xfrm>
          <a:off x="0" y="0"/>
          <a:ext cx="0" cy="0"/>
          <a:chOff x="0" y="0"/>
          <a:chExt cx="0" cy="0"/>
        </a:xfrm>
      </p:grpSpPr>
      <p:pic>
        <p:nvPicPr>
          <p:cNvPr id="297" name="Google Shape;399;p47" descr=""/>
          <p:cNvPicPr/>
          <p:nvPr/>
        </p:nvPicPr>
        <p:blipFill>
          <a:blip r:embed="rId1"/>
          <a:stretch/>
        </p:blipFill>
        <p:spPr>
          <a:xfrm>
            <a:off x="4572000" y="2629080"/>
            <a:ext cx="3533400" cy="2514240"/>
          </a:xfrm>
          <a:prstGeom prst="rect">
            <a:avLst/>
          </a:prstGeom>
          <a:ln w="0">
            <a:noFill/>
          </a:ln>
        </p:spPr>
      </p:pic>
      <p:pic>
        <p:nvPicPr>
          <p:cNvPr id="298" name="Google Shape;400;p47" descr=""/>
          <p:cNvPicPr/>
          <p:nvPr/>
        </p:nvPicPr>
        <p:blipFill>
          <a:blip r:embed="rId2"/>
          <a:stretch/>
        </p:blipFill>
        <p:spPr>
          <a:xfrm>
            <a:off x="4572000" y="57240"/>
            <a:ext cx="3533400" cy="2514240"/>
          </a:xfrm>
          <a:prstGeom prst="rect">
            <a:avLst/>
          </a:prstGeom>
          <a:ln w="0">
            <a:noFill/>
          </a:ln>
        </p:spPr>
      </p:pic>
      <p:pic>
        <p:nvPicPr>
          <p:cNvPr id="299" name="Google Shape;401;p47" descr=""/>
          <p:cNvPicPr/>
          <p:nvPr/>
        </p:nvPicPr>
        <p:blipFill>
          <a:blip r:embed="rId3"/>
          <a:stretch/>
        </p:blipFill>
        <p:spPr>
          <a:xfrm>
            <a:off x="851040" y="2571840"/>
            <a:ext cx="3533400" cy="2514240"/>
          </a:xfrm>
          <a:prstGeom prst="rect">
            <a:avLst/>
          </a:prstGeom>
          <a:ln w="0">
            <a:noFill/>
          </a:ln>
        </p:spPr>
      </p:pic>
      <p:pic>
        <p:nvPicPr>
          <p:cNvPr id="300" name="Google Shape;402;p47" descr=""/>
          <p:cNvPicPr/>
          <p:nvPr/>
        </p:nvPicPr>
        <p:blipFill>
          <a:blip r:embed="rId4"/>
          <a:stretch/>
        </p:blipFill>
        <p:spPr>
          <a:xfrm>
            <a:off x="851040" y="57240"/>
            <a:ext cx="3533400" cy="2514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e"/>
        </a:solidFill>
      </p:bgPr>
    </p:bg>
    <p:spTree>
      <p:nvGrpSpPr>
        <p:cNvPr id="1" name=""/>
        <p:cNvGrpSpPr/>
        <p:nvPr/>
      </p:nvGrpSpPr>
      <p:grpSpPr>
        <a:xfrm>
          <a:off x="0" y="0"/>
          <a:ext cx="0" cy="0"/>
          <a:chOff x="0" y="0"/>
          <a:chExt cx="0" cy="0"/>
        </a:xfrm>
      </p:grpSpPr>
      <p:pic>
        <p:nvPicPr>
          <p:cNvPr id="301" name="Google Shape;407;p48" descr=""/>
          <p:cNvPicPr/>
          <p:nvPr/>
        </p:nvPicPr>
        <p:blipFill>
          <a:blip r:embed="rId1"/>
          <a:stretch/>
        </p:blipFill>
        <p:spPr>
          <a:xfrm>
            <a:off x="851040" y="57240"/>
            <a:ext cx="3133440" cy="2514240"/>
          </a:xfrm>
          <a:prstGeom prst="rect">
            <a:avLst/>
          </a:prstGeom>
          <a:ln w="0">
            <a:noFill/>
          </a:ln>
        </p:spPr>
      </p:pic>
      <p:pic>
        <p:nvPicPr>
          <p:cNvPr id="302" name="Google Shape;408;p48" descr=""/>
          <p:cNvPicPr/>
          <p:nvPr/>
        </p:nvPicPr>
        <p:blipFill>
          <a:blip r:embed="rId2"/>
          <a:stretch/>
        </p:blipFill>
        <p:spPr>
          <a:xfrm>
            <a:off x="4824720" y="61920"/>
            <a:ext cx="3133440" cy="2504880"/>
          </a:xfrm>
          <a:prstGeom prst="rect">
            <a:avLst/>
          </a:prstGeom>
          <a:ln w="0">
            <a:noFill/>
          </a:ln>
        </p:spPr>
      </p:pic>
      <p:pic>
        <p:nvPicPr>
          <p:cNvPr id="303" name="Google Shape;409;p48" descr=""/>
          <p:cNvPicPr/>
          <p:nvPr/>
        </p:nvPicPr>
        <p:blipFill>
          <a:blip r:embed="rId3"/>
          <a:stretch/>
        </p:blipFill>
        <p:spPr>
          <a:xfrm>
            <a:off x="851040" y="2628720"/>
            <a:ext cx="3133440" cy="2514240"/>
          </a:xfrm>
          <a:prstGeom prst="rect">
            <a:avLst/>
          </a:prstGeom>
          <a:ln w="0">
            <a:noFill/>
          </a:ln>
        </p:spPr>
      </p:pic>
      <p:pic>
        <p:nvPicPr>
          <p:cNvPr id="304" name="Google Shape;410;p48" descr=""/>
          <p:cNvPicPr/>
          <p:nvPr/>
        </p:nvPicPr>
        <p:blipFill>
          <a:blip r:embed="rId4"/>
          <a:stretch/>
        </p:blipFill>
        <p:spPr>
          <a:xfrm>
            <a:off x="4771800" y="2627280"/>
            <a:ext cx="3133440" cy="25178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e"/>
        </a:solidFill>
      </p:bgPr>
    </p:bg>
    <p:spTree>
      <p:nvGrpSpPr>
        <p:cNvPr id="1" name=""/>
        <p:cNvGrpSpPr/>
        <p:nvPr/>
      </p:nvGrpSpPr>
      <p:grpSpPr>
        <a:xfrm>
          <a:off x="0" y="0"/>
          <a:ext cx="0" cy="0"/>
          <a:chOff x="0" y="0"/>
          <a:chExt cx="0" cy="0"/>
        </a:xfrm>
      </p:grpSpPr>
      <p:pic>
        <p:nvPicPr>
          <p:cNvPr id="305" name="Google Shape;415;p49" descr=""/>
          <p:cNvPicPr/>
          <p:nvPr/>
        </p:nvPicPr>
        <p:blipFill>
          <a:blip r:embed="rId1"/>
          <a:stretch/>
        </p:blipFill>
        <p:spPr>
          <a:xfrm>
            <a:off x="851040" y="81360"/>
            <a:ext cx="3126240" cy="2504880"/>
          </a:xfrm>
          <a:prstGeom prst="rect">
            <a:avLst/>
          </a:prstGeom>
          <a:ln w="0">
            <a:noFill/>
          </a:ln>
        </p:spPr>
      </p:pic>
      <p:pic>
        <p:nvPicPr>
          <p:cNvPr id="306" name="Google Shape;416;p49" descr=""/>
          <p:cNvPicPr/>
          <p:nvPr/>
        </p:nvPicPr>
        <p:blipFill>
          <a:blip r:embed="rId2"/>
          <a:stretch/>
        </p:blipFill>
        <p:spPr>
          <a:xfrm>
            <a:off x="4874040" y="79200"/>
            <a:ext cx="3126240" cy="2509560"/>
          </a:xfrm>
          <a:prstGeom prst="rect">
            <a:avLst/>
          </a:prstGeom>
          <a:ln w="0">
            <a:noFill/>
          </a:ln>
        </p:spPr>
      </p:pic>
      <p:pic>
        <p:nvPicPr>
          <p:cNvPr id="307" name="Google Shape;417;p49" descr=""/>
          <p:cNvPicPr/>
          <p:nvPr/>
        </p:nvPicPr>
        <p:blipFill>
          <a:blip r:embed="rId3"/>
          <a:stretch/>
        </p:blipFill>
        <p:spPr>
          <a:xfrm>
            <a:off x="851040" y="2568960"/>
            <a:ext cx="3126240" cy="2509560"/>
          </a:xfrm>
          <a:prstGeom prst="rect">
            <a:avLst/>
          </a:prstGeom>
          <a:ln w="0">
            <a:noFill/>
          </a:ln>
        </p:spPr>
      </p:pic>
      <p:pic>
        <p:nvPicPr>
          <p:cNvPr id="308" name="Google Shape;418;p49" descr=""/>
          <p:cNvPicPr/>
          <p:nvPr/>
        </p:nvPicPr>
        <p:blipFill>
          <a:blip r:embed="rId4"/>
          <a:stretch/>
        </p:blipFill>
        <p:spPr>
          <a:xfrm>
            <a:off x="4874040" y="2567880"/>
            <a:ext cx="3126240" cy="2511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Dataset</a:t>
            </a:r>
            <a:endParaRPr b="0" lang="en-US" sz="2700" spc="-1" strike="noStrike">
              <a:solidFill>
                <a:srgbClr val="000000"/>
              </a:solidFill>
              <a:latin typeface="Arial"/>
            </a:endParaRPr>
          </a:p>
        </p:txBody>
      </p:sp>
      <p:sp>
        <p:nvSpPr>
          <p:cNvPr id="153" name="PlaceHolder 2"/>
          <p:cNvSpPr>
            <a:spLocks noGrp="1"/>
          </p:cNvSpPr>
          <p:nvPr>
            <p:ph/>
          </p:nvPr>
        </p:nvSpPr>
        <p:spPr>
          <a:xfrm>
            <a:off x="0" y="1110240"/>
            <a:ext cx="3579120" cy="3416040"/>
          </a:xfrm>
          <a:prstGeom prst="rect">
            <a:avLst/>
          </a:prstGeom>
          <a:noFill/>
          <a:ln w="0">
            <a:noFill/>
          </a:ln>
        </p:spPr>
        <p:txBody>
          <a:bodyPr tIns="91440" bIns="91440" anchor="t">
            <a:normAutofit fontScale="97000"/>
          </a:bodyPr>
          <a:p>
            <a:pPr marL="443160" indent="-332640">
              <a:lnSpc>
                <a:spcPct val="100000"/>
              </a:lnSpc>
              <a:buClr>
                <a:srgbClr val="ffffff"/>
              </a:buClr>
              <a:buFont typeface="Noto Sans Symbols"/>
              <a:buChar char="-"/>
            </a:pPr>
            <a:r>
              <a:rPr b="0" lang="en" sz="1500" spc="-1" strike="noStrike">
                <a:solidFill>
                  <a:schemeClr val="lt1"/>
                </a:solidFill>
                <a:latin typeface="Century Gothic"/>
                <a:ea typeface="Century Gothic"/>
              </a:rPr>
              <a:t>We looked for a dataset with a high instance count to more easily compare run times on.</a:t>
            </a:r>
            <a:endParaRPr b="0" lang="en-US" sz="1500" spc="-1" strike="noStrike">
              <a:solidFill>
                <a:srgbClr val="000000"/>
              </a:solidFill>
              <a:latin typeface="Arial"/>
            </a:endParaRPr>
          </a:p>
          <a:p>
            <a:pPr marL="443160" indent="-332640">
              <a:lnSpc>
                <a:spcPct val="100000"/>
              </a:lnSpc>
              <a:buClr>
                <a:srgbClr val="ffffff"/>
              </a:buClr>
              <a:buFont typeface="Noto Sans Symbols"/>
              <a:buChar char="-"/>
            </a:pPr>
            <a:r>
              <a:rPr b="0" lang="en" sz="1500" spc="-1" strike="noStrike">
                <a:solidFill>
                  <a:schemeClr val="lt1"/>
                </a:solidFill>
                <a:latin typeface="Century Gothic"/>
                <a:ea typeface="Century Gothic"/>
              </a:rPr>
              <a:t>We ended up using a dataset from the UCI Machine Learning Repository</a:t>
            </a:r>
            <a:endParaRPr b="0" lang="en-US" sz="1500" spc="-1" strike="noStrike">
              <a:solidFill>
                <a:srgbClr val="000000"/>
              </a:solidFill>
              <a:latin typeface="Arial"/>
            </a:endParaRPr>
          </a:p>
          <a:p>
            <a:pPr marL="443160" indent="-332640">
              <a:lnSpc>
                <a:spcPct val="100000"/>
              </a:lnSpc>
              <a:buClr>
                <a:srgbClr val="ffffff"/>
              </a:buClr>
              <a:buFont typeface="Noto Sans Symbols"/>
              <a:buChar char="-"/>
            </a:pPr>
            <a:r>
              <a:rPr b="0" lang="en" sz="1500" spc="-1" strike="noStrike">
                <a:solidFill>
                  <a:schemeClr val="lt1"/>
                </a:solidFill>
                <a:latin typeface="Century Gothic"/>
                <a:ea typeface="Century Gothic"/>
              </a:rPr>
              <a:t>Data from a gas sensor array in proximity wine, a banana, or nothing</a:t>
            </a:r>
            <a:endParaRPr b="0" lang="en-US" sz="1500" spc="-1" strike="noStrike">
              <a:solidFill>
                <a:srgbClr val="000000"/>
              </a:solidFill>
              <a:latin typeface="Arial"/>
            </a:endParaRPr>
          </a:p>
          <a:p>
            <a:pPr marL="443160" indent="-332640">
              <a:lnSpc>
                <a:spcPct val="100000"/>
              </a:lnSpc>
              <a:buClr>
                <a:srgbClr val="ffffff"/>
              </a:buClr>
              <a:buFont typeface="Noto Sans Symbols"/>
              <a:buChar char="-"/>
            </a:pPr>
            <a:r>
              <a:rPr b="0" lang="en" sz="1500" spc="-1" strike="noStrike">
                <a:solidFill>
                  <a:schemeClr val="lt1"/>
                </a:solidFill>
                <a:latin typeface="Century Gothic"/>
                <a:ea typeface="Century Gothic"/>
              </a:rPr>
              <a:t>928991 instances and 10 dimensions</a:t>
            </a:r>
            <a:endParaRPr b="0" lang="en-US" sz="1500" spc="-1" strike="noStrike">
              <a:solidFill>
                <a:srgbClr val="000000"/>
              </a:solidFill>
              <a:latin typeface="Arial"/>
            </a:endParaRPr>
          </a:p>
          <a:p>
            <a:pPr marL="443160" indent="-332640">
              <a:lnSpc>
                <a:spcPct val="100000"/>
              </a:lnSpc>
              <a:buClr>
                <a:srgbClr val="ffffff"/>
              </a:buClr>
              <a:buFont typeface="Noto Sans Symbols"/>
              <a:buChar char="-"/>
            </a:pPr>
            <a:r>
              <a:rPr b="0" lang="en" sz="1500" spc="-1" strike="noStrike">
                <a:solidFill>
                  <a:schemeClr val="lt1"/>
                </a:solidFill>
                <a:latin typeface="Century Gothic"/>
                <a:ea typeface="Century Gothic"/>
              </a:rPr>
              <a:t>eight metal oxide sensors measuring gas concentration, one temperature sensor, and one humidity sensor</a:t>
            </a:r>
            <a:endParaRPr b="0" lang="en-US" sz="1500" spc="-1" strike="noStrike">
              <a:solidFill>
                <a:srgbClr val="000000"/>
              </a:solidFill>
              <a:latin typeface="Arial"/>
            </a:endParaRPr>
          </a:p>
        </p:txBody>
      </p:sp>
      <p:pic>
        <p:nvPicPr>
          <p:cNvPr id="154" name="Google Shape;160;p23" descr=""/>
          <p:cNvPicPr/>
          <p:nvPr/>
        </p:nvPicPr>
        <p:blipFill>
          <a:blip r:embed="rId1"/>
          <a:stretch/>
        </p:blipFill>
        <p:spPr>
          <a:xfrm>
            <a:off x="3642480" y="90000"/>
            <a:ext cx="5501160" cy="3500640"/>
          </a:xfrm>
          <a:prstGeom prst="rect">
            <a:avLst/>
          </a:prstGeom>
          <a:ln w="0">
            <a:noFill/>
          </a:ln>
        </p:spPr>
      </p:pic>
      <p:graphicFrame>
        <p:nvGraphicFramePr>
          <p:cNvPr id="155" name="Google Shape;161;p23"/>
          <p:cNvGraphicFramePr/>
          <p:nvPr/>
        </p:nvGraphicFramePr>
        <p:xfrm>
          <a:off x="311760" y="4200480"/>
          <a:ext cx="8747280" cy="781920"/>
        </p:xfrm>
        <a:graphic>
          <a:graphicData uri="http://schemas.openxmlformats.org/drawingml/2006/table">
            <a:tbl>
              <a:tblPr/>
              <a:tblGrid>
                <a:gridCol w="728640"/>
                <a:gridCol w="728640"/>
                <a:gridCol w="728640"/>
                <a:gridCol w="728640"/>
                <a:gridCol w="728640"/>
                <a:gridCol w="728640"/>
                <a:gridCol w="728640"/>
                <a:gridCol w="728640"/>
                <a:gridCol w="728640"/>
                <a:gridCol w="728640"/>
                <a:gridCol w="728640"/>
                <a:gridCol w="728640"/>
              </a:tblGrid>
              <a:tr h="39096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id</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time</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R1</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R2</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R3</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R4</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R5</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R6</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R7</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R8</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Temp.</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Humidity</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r>
              <a:tr h="39096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0</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-0.99975</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12.8621</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10.3683</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10.4383</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11.6699</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13.4931</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13.3423</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8.04169</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8.73901</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26.2257</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59.0528</a:t>
                      </a:r>
                      <a:endParaRPr b="0" lang="en-US" sz="1200" spc="-1" strike="noStrike">
                        <a:solidFill>
                          <a:srgbClr val="000000"/>
                        </a:solidFill>
                        <a:latin typeface="Arial"/>
                      </a:endParaRPr>
                    </a:p>
                  </a:txBody>
                  <a:tcPr anchor="t" marL="63360" marR="63360">
                    <a:lnL w="12240">
                      <a:solidFill>
                        <a:srgbClr val="fffffe"/>
                      </a:solidFill>
                      <a:prstDash val="solid"/>
                    </a:lnL>
                    <a:lnR w="12240">
                      <a:solidFill>
                        <a:srgbClr val="fffffe"/>
                      </a:solidFill>
                      <a:prstDash val="solid"/>
                    </a:lnR>
                    <a:lnT w="12240">
                      <a:solidFill>
                        <a:srgbClr val="fffffe"/>
                      </a:solidFill>
                      <a:prstDash val="solid"/>
                    </a:lnT>
                    <a:lnB w="12240">
                      <a:solidFill>
                        <a:srgbClr val="fffff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Metrics w/ KNN</a:t>
            </a:r>
            <a:endParaRPr b="0" lang="en-US" sz="2700" spc="-1" strike="noStrike">
              <a:solidFill>
                <a:srgbClr val="000000"/>
              </a:solidFill>
              <a:latin typeface="Arial"/>
            </a:endParaRPr>
          </a:p>
        </p:txBody>
      </p:sp>
      <p:graphicFrame>
        <p:nvGraphicFramePr>
          <p:cNvPr id="310" name="Google Shape;424;p50"/>
          <p:cNvGraphicFramePr/>
          <p:nvPr/>
        </p:nvGraphicFramePr>
        <p:xfrm>
          <a:off x="1370880" y="1638360"/>
          <a:ext cx="5943240" cy="2327400"/>
        </p:xfrm>
        <a:graphic>
          <a:graphicData uri="http://schemas.openxmlformats.org/drawingml/2006/table">
            <a:tbl>
              <a:tblPr/>
              <a:tblGrid>
                <a:gridCol w="1981080"/>
                <a:gridCol w="1981080"/>
                <a:gridCol w="1981080"/>
              </a:tblGrid>
              <a:tr h="9972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Algorithm</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Time to Run (seconds)</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Accuracy</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KNN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267</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0.9999784712429628</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KNN on Reduced Dataset through RMHC</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118 (+47.5)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0.9998735185524064</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KNN with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38.1 (+205)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0.9777311919396333</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dk1"/>
                          </a:solidFill>
                          <a:latin typeface="Times New Roman"/>
                          <a:ea typeface="Times New Roman"/>
                        </a:rPr>
                        <a:t>KNN with Reduced Dataset through RMHC and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ff00"/>
                    </a:solidFill>
                  </a:tcPr>
                </a:tc>
                <a:tc>
                  <a:txBody>
                    <a:bodyPr lIns="63360" rIns="63360" tIns="63360" bIns="63360" anchor="t">
                      <a:noAutofit/>
                    </a:bodyPr>
                    <a:p>
                      <a:pPr>
                        <a:lnSpc>
                          <a:spcPct val="100000"/>
                        </a:lnSpc>
                        <a:tabLst>
                          <a:tab algn="l" pos="0"/>
                        </a:tabLst>
                      </a:pPr>
                      <a:r>
                        <a:rPr b="0" lang="en" sz="1200" spc="-1" strike="noStrike">
                          <a:solidFill>
                            <a:schemeClr val="dk1"/>
                          </a:solidFill>
                          <a:latin typeface="Times New Roman"/>
                          <a:ea typeface="Times New Roman"/>
                        </a:rPr>
                        <a:t>19.1 (+143.5)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ff00"/>
                    </a:solidFill>
                  </a:tcPr>
                </a:tc>
                <a:tc>
                  <a:txBody>
                    <a:bodyPr lIns="63360" rIns="63360" tIns="63360" bIns="63360" anchor="t">
                      <a:noAutofit/>
                    </a:bodyPr>
                    <a:p>
                      <a:pPr>
                        <a:lnSpc>
                          <a:spcPct val="200000"/>
                        </a:lnSpc>
                        <a:tabLst>
                          <a:tab algn="l" pos="0"/>
                        </a:tabLst>
                      </a:pPr>
                      <a:r>
                        <a:rPr b="0" lang="en" sz="1200" spc="-1" strike="noStrike">
                          <a:solidFill>
                            <a:schemeClr val="dk1"/>
                          </a:solidFill>
                          <a:latin typeface="Times New Roman"/>
                          <a:ea typeface="Times New Roman"/>
                        </a:rPr>
                        <a:t>0.9792059117966824</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ff00"/>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Metrics w/ kd_KNN</a:t>
            </a:r>
            <a:endParaRPr b="0" lang="en-US" sz="2700" spc="-1" strike="noStrike">
              <a:solidFill>
                <a:srgbClr val="000000"/>
              </a:solidFill>
              <a:latin typeface="Arial"/>
            </a:endParaRPr>
          </a:p>
        </p:txBody>
      </p:sp>
      <p:graphicFrame>
        <p:nvGraphicFramePr>
          <p:cNvPr id="312" name="Google Shape;430;p51"/>
          <p:cNvGraphicFramePr/>
          <p:nvPr/>
        </p:nvGraphicFramePr>
        <p:xfrm>
          <a:off x="1600200" y="1614960"/>
          <a:ext cx="5943240" cy="2496600"/>
        </p:xfrm>
        <a:graphic>
          <a:graphicData uri="http://schemas.openxmlformats.org/drawingml/2006/table">
            <a:tbl>
              <a:tblPr/>
              <a:tblGrid>
                <a:gridCol w="1981080"/>
                <a:gridCol w="1981080"/>
                <a:gridCol w="1981080"/>
              </a:tblGrid>
              <a:tr h="9972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Algorithm</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Time(Seconds)</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Accuracy</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972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Kd_tree KNN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7.15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0.9779518616992648</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Kd_tree KNN on Reduced Dataset through RMHC</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5.66 (+47.5)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0.9802339099452093</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Kd_tree KNN with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10.3 (+148)</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0.9776558412900032</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Kd_tree KNN with Reduced Dataset through RMHC and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6.7 (+145.5)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0.9791063412953853</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Metrics w/ ball_KNN</a:t>
            </a:r>
            <a:endParaRPr b="0" lang="en-US" sz="2700" spc="-1" strike="noStrike">
              <a:solidFill>
                <a:srgbClr val="000000"/>
              </a:solidFill>
              <a:latin typeface="Arial"/>
            </a:endParaRPr>
          </a:p>
        </p:txBody>
      </p:sp>
      <p:graphicFrame>
        <p:nvGraphicFramePr>
          <p:cNvPr id="314" name="Google Shape;436;p52"/>
          <p:cNvGraphicFramePr/>
          <p:nvPr/>
        </p:nvGraphicFramePr>
        <p:xfrm>
          <a:off x="1370880" y="1638360"/>
          <a:ext cx="5943240" cy="2327400"/>
        </p:xfrm>
        <a:graphic>
          <a:graphicData uri="http://schemas.openxmlformats.org/drawingml/2006/table">
            <a:tbl>
              <a:tblPr/>
              <a:tblGrid>
                <a:gridCol w="1981080"/>
                <a:gridCol w="1981080"/>
                <a:gridCol w="1981080"/>
              </a:tblGrid>
              <a:tr h="9972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Algorithm</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Time to Run (seconds)</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Accuracy</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Ball_tree KNN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288</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0.977981463740191</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Ball_tree KNN on Reduced Dataset through RMHC</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222 (+47.5)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0.9802096900935424</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Ball_tree KNN with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14 (+220)</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0.9772333394331478</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600">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Ball_tree KNN with Reduced Dataset through RMHC and Hyperplane Division</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100000"/>
                        </a:lnSpc>
                        <a:tabLst>
                          <a:tab algn="l" pos="0"/>
                        </a:tabLst>
                      </a:pPr>
                      <a:r>
                        <a:rPr b="0" lang="en" sz="1200" spc="-1" strike="noStrike">
                          <a:solidFill>
                            <a:schemeClr val="lt1"/>
                          </a:solidFill>
                          <a:latin typeface="Times New Roman"/>
                          <a:ea typeface="Times New Roman"/>
                        </a:rPr>
                        <a:t>7.52 (+150.5)</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360" rIns="63360" tIns="63360" bIns="63360" anchor="t">
                      <a:noAutofit/>
                    </a:bodyPr>
                    <a:p>
                      <a:pPr>
                        <a:lnSpc>
                          <a:spcPct val="200000"/>
                        </a:lnSpc>
                        <a:tabLst>
                          <a:tab algn="l" pos="0"/>
                        </a:tabLst>
                      </a:pPr>
                      <a:r>
                        <a:rPr b="0" lang="en" sz="1200" spc="-1" strike="noStrike">
                          <a:solidFill>
                            <a:schemeClr val="lt1"/>
                          </a:solidFill>
                          <a:latin typeface="Times New Roman"/>
                          <a:ea typeface="Times New Roman"/>
                        </a:rPr>
                        <a:t>0.9790982680114964</a:t>
                      </a:r>
                      <a:endParaRPr b="0" lang="en-US" sz="1200" spc="-1" strike="noStrike">
                        <a:solidFill>
                          <a:srgbClr val="000000"/>
                        </a:solidFill>
                        <a:latin typeface="Arial"/>
                      </a:endParaRPr>
                    </a:p>
                  </a:txBody>
                  <a:tcPr anchor="t" marL="63360" marR="633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2d2ef"/>
        </a:solidFill>
      </p:bgPr>
    </p:bg>
    <p:spTree>
      <p:nvGrpSpPr>
        <p:cNvPr id="1" name=""/>
        <p:cNvGrpSpPr/>
        <p:nvPr/>
      </p:nvGrpSpPr>
      <p:grpSpPr>
        <a:xfrm>
          <a:off x="0" y="0"/>
          <a:ext cx="0" cy="0"/>
          <a:chOff x="0" y="0"/>
          <a:chExt cx="0" cy="0"/>
        </a:xfrm>
      </p:grpSpPr>
      <p:graphicFrame>
        <p:nvGraphicFramePr>
          <p:cNvPr id="315" name="Google Shape;441;p53"/>
          <p:cNvGraphicFramePr/>
          <p:nvPr/>
        </p:nvGraphicFramePr>
        <p:xfrm>
          <a:off x="0" y="0"/>
          <a:ext cx="9073440" cy="5142960"/>
        </p:xfrm>
        <a:graphic>
          <a:graphicData uri="http://schemas.openxmlformats.org/drawingml/2006/table">
            <a:tbl>
              <a:tblPr/>
              <a:tblGrid>
                <a:gridCol w="4572000"/>
                <a:gridCol w="961560"/>
                <a:gridCol w="1261080"/>
                <a:gridCol w="1005840"/>
                <a:gridCol w="1272600"/>
              </a:tblGrid>
              <a:tr h="451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Algorithm</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Run Time(seconds)</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Preprocessing Time(seconds)</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Total</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Accuracy</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r>
              <a:tr h="244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KNN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267</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14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ff"/>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267</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2c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0.9999784712</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r>
              <a:tr h="41364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KNN on Reduced Dataset through RMHC</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118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a2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47.5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165.5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d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0.9998735186</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2ff00"/>
                    </a:solidFill>
                  </a:tcPr>
                </a:tc>
              </a:tr>
              <a:tr h="244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KNN with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38.1</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ed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205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34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243.1</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5d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0.9777311919</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4300"/>
                    </a:solidFill>
                  </a:tcPr>
                </a:tc>
              </a:tr>
              <a:tr h="48996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KNN with Reduced Dataset through RMHC and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19.1</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143.5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9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162.6</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c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0.9792059118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eff00"/>
                    </a:solidFill>
                  </a:tcPr>
                </a:tc>
              </a:tr>
              <a:tr h="244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Kd_tree KNN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7.15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1c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ff"/>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7.15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0.9779518617</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6200"/>
                    </a:solidFill>
                  </a:tcPr>
                </a:tc>
              </a:tr>
              <a:tr h="451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Kd_tree KNN on Reduced Dataset through RMHC</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5.66</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47.5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53.16</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4a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0.9802339099</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2ff00"/>
                    </a:solidFill>
                  </a:tcPr>
                </a:tc>
              </a:tr>
              <a:tr h="33948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Kd_tree KNN with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10.3</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58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148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7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158.3</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5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0.9776558413</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3900"/>
                    </a:solidFill>
                  </a:tcPr>
                </a:tc>
              </a:tr>
              <a:tr h="48996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Kd_tree KNN with Reduced Dataset through RMHC and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6.7</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13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145.5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152.2</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b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0.9791063413</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f00"/>
                    </a:solidFill>
                  </a:tcPr>
                </a:tc>
              </a:tr>
              <a:tr h="244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Ball_tree KNN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288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00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ff"/>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288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00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0.9779814637</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6600"/>
                    </a:solidFill>
                  </a:tcPr>
                </a:tc>
              </a:tr>
              <a:tr h="451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Ball_tree KNN on Reduced Dataset through RMHC</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222</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3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47.5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00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269.5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27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0.9802096901</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2ff00"/>
                    </a:solidFill>
                  </a:tcPr>
                </a:tc>
              </a:tr>
              <a:tr h="33948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Ball_tree KNN with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14</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9e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220</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00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234</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70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0.9772333394</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0000"/>
                    </a:solidFill>
                  </a:tcPr>
                </a:tc>
              </a:tr>
              <a:tr h="48996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Ball_tree KNN with Reduced Dataset through RMHC and Hyperplane Division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7.52</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23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150.5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ee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158.02</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5ff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0.979098268</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fe00"/>
                    </a:solidFill>
                  </a:tcPr>
                </a:tc>
              </a:tr>
              <a:tr h="244800">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CNN</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no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60</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ffd900"/>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19695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9900ff"/>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19755</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9900ff"/>
                    </a:solidFill>
                  </a:tcPr>
                </a:tc>
                <a:tc>
                  <a:txBody>
                    <a:bodyPr lIns="28440" rIns="28440" tIns="18720" bIns="18720" anchor="b">
                      <a:noAutofit/>
                    </a:bodyPr>
                    <a:p>
                      <a:pPr>
                        <a:lnSpc>
                          <a:spcPct val="115000"/>
                        </a:lnSpc>
                        <a:tabLst>
                          <a:tab algn="l" pos="0"/>
                        </a:tabLst>
                      </a:pPr>
                      <a:r>
                        <a:rPr b="0" lang="en" sz="1200" spc="-1" strike="noStrike">
                          <a:solidFill>
                            <a:srgbClr val="000000"/>
                          </a:solidFill>
                          <a:latin typeface="Times New Roman"/>
                          <a:ea typeface="Times New Roman"/>
                        </a:rPr>
                        <a:t>0.6157640986</a:t>
                      </a:r>
                      <a:endParaRPr b="0" lang="en-US" sz="1200" spc="-1" strike="noStrike">
                        <a:solidFill>
                          <a:srgbClr val="000000"/>
                        </a:solidFill>
                        <a:latin typeface="Arial"/>
                      </a:endParaRPr>
                    </a:p>
                  </a:txBody>
                  <a:tcPr anchor="b" marL="28440" marR="28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9900ff"/>
                    </a:solid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Conclusion</a:t>
            </a:r>
            <a:endParaRPr b="0" lang="en-US" sz="2700" spc="-1" strike="noStrike">
              <a:solidFill>
                <a:srgbClr val="000000"/>
              </a:solidFill>
              <a:latin typeface="Arial"/>
            </a:endParaRPr>
          </a:p>
        </p:txBody>
      </p:sp>
      <p:sp>
        <p:nvSpPr>
          <p:cNvPr id="31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Overall, our model worked well with a significant time decrease and a very slight drop in accuracy</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Kd_trees is the best way to supplement the algorithm, and works very well with RMHC and by itself</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Very dependent on random occurrences, so future work needs to be done on improving dependability and reliability by reducing randomness</a:t>
            </a:r>
            <a:endParaRPr b="0" lang="en-US" sz="1500" spc="-1" strike="noStrike">
              <a:solidFill>
                <a:srgbClr val="000000"/>
              </a:solidFill>
              <a:latin typeface="Arial"/>
            </a:endParaRPr>
          </a:p>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Need to find better ways to find </a:t>
            </a:r>
            <a:r>
              <a:rPr b="0" i="1" lang="en" sz="1500" spc="-1" strike="noStrike">
                <a:solidFill>
                  <a:schemeClr val="lt1"/>
                </a:solidFill>
                <a:latin typeface="Century Gothic"/>
                <a:ea typeface="Century Gothic"/>
              </a:rPr>
              <a:t>m, n, and k</a:t>
            </a:r>
            <a:r>
              <a:rPr b="0" lang="en" sz="1500" spc="-1" strike="noStrike">
                <a:solidFill>
                  <a:schemeClr val="lt1"/>
                </a:solidFill>
                <a:latin typeface="Century Gothic"/>
                <a:ea typeface="Century Gothic"/>
              </a:rPr>
              <a:t> values.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References</a:t>
            </a:r>
            <a:endParaRPr b="0" lang="en-US" sz="2700" spc="-1" strike="noStrike">
              <a:solidFill>
                <a:srgbClr val="000000"/>
              </a:solidFill>
              <a:latin typeface="Arial"/>
            </a:endParaRPr>
          </a:p>
        </p:txBody>
      </p:sp>
      <p:sp>
        <p:nvSpPr>
          <p:cNvPr id="319" name="PlaceHolder 2"/>
          <p:cNvSpPr>
            <a:spLocks noGrp="1"/>
          </p:cNvSpPr>
          <p:nvPr>
            <p:ph/>
          </p:nvPr>
        </p:nvSpPr>
        <p:spPr>
          <a:xfrm>
            <a:off x="311760" y="1152360"/>
            <a:ext cx="8520120" cy="3416040"/>
          </a:xfrm>
          <a:prstGeom prst="rect">
            <a:avLst/>
          </a:prstGeom>
          <a:noFill/>
          <a:ln w="0">
            <a:noFill/>
          </a:ln>
        </p:spPr>
        <p:txBody>
          <a:bodyPr tIns="91440" bIns="91440" anchor="t">
            <a:normAutofit fontScale="78000"/>
          </a:bodyPr>
          <a:p>
            <a:pPr marL="459720" indent="0">
              <a:lnSpc>
                <a:spcPct val="200000"/>
              </a:lnSpc>
              <a:buNone/>
              <a:tabLst>
                <a:tab algn="l" pos="0"/>
              </a:tabLst>
            </a:pPr>
            <a:r>
              <a:rPr b="0" lang="en" sz="1200" spc="-1" strike="noStrike" u="sng">
                <a:solidFill>
                  <a:schemeClr val="lt1"/>
                </a:solidFill>
                <a:uFillTx/>
                <a:latin typeface="Times New Roman"/>
                <a:ea typeface="Times New Roman"/>
                <a:hlinkClick r:id="rId1"/>
              </a:rPr>
              <a:t>[1]</a:t>
            </a:r>
            <a:r>
              <a:rPr b="0" lang="en" sz="1200" spc="-1" strike="noStrike">
                <a:solidFill>
                  <a:schemeClr val="lt1"/>
                </a:solidFill>
                <a:latin typeface="Times New Roman"/>
                <a:ea typeface="Times New Roman"/>
              </a:rPr>
              <a:t> Si, L., Yu, J., Wu, W., Ma, J., Wu, Q., &amp; Li, S. (2017). RMHC-MR: Instance selection by random mutation hill climbing algorithm with MapReduce in big data. </a:t>
            </a:r>
            <a:r>
              <a:rPr b="0" i="1" lang="en" sz="1200" spc="-1" strike="noStrike">
                <a:solidFill>
                  <a:schemeClr val="lt1"/>
                </a:solidFill>
                <a:latin typeface="Times New Roman"/>
                <a:ea typeface="Times New Roman"/>
              </a:rPr>
              <a:t>Procedia computer science</a:t>
            </a:r>
            <a:r>
              <a:rPr b="0" lang="en" sz="1200" spc="-1" strike="noStrike">
                <a:solidFill>
                  <a:schemeClr val="lt1"/>
                </a:solidFill>
                <a:latin typeface="Times New Roman"/>
                <a:ea typeface="Times New Roman"/>
              </a:rPr>
              <a:t>, </a:t>
            </a:r>
            <a:r>
              <a:rPr b="0" i="1" lang="en" sz="1200" spc="-1" strike="noStrike">
                <a:solidFill>
                  <a:schemeClr val="lt1"/>
                </a:solidFill>
                <a:latin typeface="Times New Roman"/>
                <a:ea typeface="Times New Roman"/>
              </a:rPr>
              <a:t>111</a:t>
            </a:r>
            <a:r>
              <a:rPr b="0" lang="en" sz="1200" spc="-1" strike="noStrike">
                <a:solidFill>
                  <a:schemeClr val="lt1"/>
                </a:solidFill>
                <a:latin typeface="Times New Roman"/>
                <a:ea typeface="Times New Roman"/>
              </a:rPr>
              <a:t>, 252-259.</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2"/>
              </a:rPr>
              <a:t>[2]</a:t>
            </a:r>
            <a:r>
              <a:rPr b="0" lang="en" sz="1200" spc="-1" strike="noStrike">
                <a:solidFill>
                  <a:schemeClr val="lt1"/>
                </a:solidFill>
                <a:latin typeface="Times New Roman"/>
                <a:ea typeface="Times New Roman"/>
              </a:rPr>
              <a:t> Wang, H., Xu, P., &amp; Zhao, J. (2022). Improved KNN algorithms of spherical regions based on clustering and region division. </a:t>
            </a:r>
            <a:r>
              <a:rPr b="0" i="1" lang="en" sz="1200" spc="-1" strike="noStrike">
                <a:solidFill>
                  <a:schemeClr val="lt1"/>
                </a:solidFill>
                <a:latin typeface="Times New Roman"/>
                <a:ea typeface="Times New Roman"/>
              </a:rPr>
              <a:t>Alexandria Engineering Journal</a:t>
            </a:r>
            <a:r>
              <a:rPr b="0" lang="en" sz="1200" spc="-1" strike="noStrike">
                <a:solidFill>
                  <a:schemeClr val="lt1"/>
                </a:solidFill>
                <a:latin typeface="Times New Roman"/>
                <a:ea typeface="Times New Roman"/>
              </a:rPr>
              <a:t>, </a:t>
            </a:r>
            <a:r>
              <a:rPr b="0" i="1" lang="en" sz="1200" spc="-1" strike="noStrike">
                <a:solidFill>
                  <a:schemeClr val="lt1"/>
                </a:solidFill>
                <a:latin typeface="Times New Roman"/>
                <a:ea typeface="Times New Roman"/>
              </a:rPr>
              <a:t>61</a:t>
            </a:r>
            <a:r>
              <a:rPr b="0" lang="en" sz="1200" spc="-1" strike="noStrike">
                <a:solidFill>
                  <a:schemeClr val="lt1"/>
                </a:solidFill>
                <a:latin typeface="Times New Roman"/>
                <a:ea typeface="Times New Roman"/>
              </a:rPr>
              <a:t>(5), 3571-3585.</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3"/>
              </a:rPr>
              <a:t>[3]</a:t>
            </a:r>
            <a:r>
              <a:rPr b="0" lang="en" sz="1200" spc="-1" strike="noStrike">
                <a:solidFill>
                  <a:schemeClr val="lt1"/>
                </a:solidFill>
                <a:latin typeface="Times New Roman"/>
                <a:ea typeface="Times New Roman"/>
              </a:rPr>
              <a:t>Yong, Z., Youwen, L., &amp; Shixiong, X. (2009). An improved KNN text classification algorithm based on clustering. </a:t>
            </a:r>
            <a:r>
              <a:rPr b="0" i="1" lang="en" sz="1200" spc="-1" strike="noStrike">
                <a:solidFill>
                  <a:schemeClr val="lt1"/>
                </a:solidFill>
                <a:latin typeface="Times New Roman"/>
                <a:ea typeface="Times New Roman"/>
              </a:rPr>
              <a:t>Journal of computers</a:t>
            </a:r>
            <a:r>
              <a:rPr b="0" lang="en" sz="1200" spc="-1" strike="noStrike">
                <a:solidFill>
                  <a:schemeClr val="lt1"/>
                </a:solidFill>
                <a:latin typeface="Times New Roman"/>
                <a:ea typeface="Times New Roman"/>
              </a:rPr>
              <a:t>, </a:t>
            </a:r>
            <a:r>
              <a:rPr b="0" i="1" lang="en" sz="1200" spc="-1" strike="noStrike">
                <a:solidFill>
                  <a:schemeClr val="lt1"/>
                </a:solidFill>
                <a:latin typeface="Times New Roman"/>
                <a:ea typeface="Times New Roman"/>
              </a:rPr>
              <a:t>4</a:t>
            </a:r>
            <a:r>
              <a:rPr b="0" lang="en" sz="1200" spc="-1" strike="noStrike">
                <a:solidFill>
                  <a:schemeClr val="lt1"/>
                </a:solidFill>
                <a:latin typeface="Times New Roman"/>
                <a:ea typeface="Times New Roman"/>
              </a:rPr>
              <a:t>(3), 230-237.</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4"/>
              </a:rPr>
              <a:t>[4]</a:t>
            </a:r>
            <a:r>
              <a:rPr b="0" lang="en" sz="1200" spc="-1" strike="noStrike">
                <a:solidFill>
                  <a:schemeClr val="lt1"/>
                </a:solidFill>
                <a:latin typeface="Times New Roman"/>
                <a:ea typeface="Times New Roman"/>
              </a:rPr>
              <a:t>Jing, Y., Gou, H., &amp; Zhu, Y. (2013, June). An improved density-based method for reducing training data in KNN. In </a:t>
            </a:r>
            <a:r>
              <a:rPr b="0" i="1" lang="en" sz="1200" spc="-1" strike="noStrike">
                <a:solidFill>
                  <a:schemeClr val="lt1"/>
                </a:solidFill>
                <a:latin typeface="Times New Roman"/>
                <a:ea typeface="Times New Roman"/>
              </a:rPr>
              <a:t>2013 International Conference on Computational and Information Sciences</a:t>
            </a:r>
            <a:r>
              <a:rPr b="0" lang="en" sz="1200" spc="-1" strike="noStrike">
                <a:solidFill>
                  <a:schemeClr val="lt1"/>
                </a:solidFill>
                <a:latin typeface="Times New Roman"/>
                <a:ea typeface="Times New Roman"/>
              </a:rPr>
              <a:t> (pp. 972-975). IEEE.</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5"/>
              </a:rPr>
              <a:t>[5]</a:t>
            </a:r>
            <a:r>
              <a:rPr b="0" lang="en" sz="1200" spc="-1" strike="noStrike">
                <a:solidFill>
                  <a:schemeClr val="lt1"/>
                </a:solidFill>
                <a:latin typeface="Times New Roman"/>
                <a:ea typeface="Times New Roman"/>
              </a:rPr>
              <a:t>Wang, H., Xu, P., &amp; Zhao, J. (2021). Improved KNN Algorithm Based on Preprocessing of Center in Smart Cities. Complexity, 2021.</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6"/>
              </a:rPr>
              <a:t>[6]</a:t>
            </a:r>
            <a:r>
              <a:rPr b="0" lang="en" sz="1200" spc="-1" strike="noStrike">
                <a:solidFill>
                  <a:schemeClr val="lt1"/>
                </a:solidFill>
                <a:latin typeface="Times New Roman"/>
                <a:ea typeface="Times New Roman"/>
              </a:rPr>
              <a:t> Dua, D. and Graff, C. (2019). UCI Machine Learning Repository [</a:t>
            </a:r>
            <a:r>
              <a:rPr b="0" lang="en" sz="1200" spc="-1" strike="noStrike" u="sng">
                <a:solidFill>
                  <a:schemeClr val="lt1"/>
                </a:solidFill>
                <a:uFillTx/>
                <a:latin typeface="Times New Roman"/>
                <a:ea typeface="Times New Roman"/>
                <a:hlinkClick r:id="rId7"/>
              </a:rPr>
              <a:t>http://archive.ics.uci.edu/ml/datasets/gas+sensors+for+home+activity+monitoring</a:t>
            </a:r>
            <a:r>
              <a:rPr b="0" lang="en" sz="1200" spc="-1" strike="noStrike">
                <a:solidFill>
                  <a:schemeClr val="lt1"/>
                </a:solidFill>
                <a:latin typeface="Times New Roman"/>
                <a:ea typeface="Times New Roman"/>
              </a:rPr>
              <a:t>]. Irvine, CA: University of California, School of Information and Computer Science.</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8"/>
              </a:rPr>
              <a:t>[7]</a:t>
            </a:r>
            <a:r>
              <a:rPr b="0" lang="en" sz="1200" spc="-1" strike="noStrike">
                <a:solidFill>
                  <a:schemeClr val="lt1"/>
                </a:solidFill>
                <a:latin typeface="Times New Roman"/>
                <a:ea typeface="Times New Roman"/>
              </a:rPr>
              <a:t> Alasadi, S. A., &amp; Bhaya, W. S. (2017). Review of data preprocessing techniques in data mining. Journal of Engineering and Applied Sciences, 12(16), 4102-4107.</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9"/>
              </a:rPr>
              <a:t>[8] </a:t>
            </a:r>
            <a:r>
              <a:rPr b="0" lang="en" sz="1200" spc="-1" strike="noStrike">
                <a:solidFill>
                  <a:schemeClr val="lt1"/>
                </a:solidFill>
                <a:latin typeface="Times New Roman"/>
                <a:ea typeface="Times New Roman"/>
              </a:rPr>
              <a:t>Wilson, D.R., Martinez, T.R. Reduction Techniques for Instance-Based Learning Algorithms. Machine Learning 38, 257–286 (2000). </a:t>
            </a:r>
            <a:r>
              <a:rPr b="0" lang="en" sz="1200" spc="-1" strike="noStrike" u="sng">
                <a:solidFill>
                  <a:schemeClr val="lt1"/>
                </a:solidFill>
                <a:uFillTx/>
                <a:latin typeface="Times New Roman"/>
                <a:ea typeface="Times New Roman"/>
                <a:hlinkClick r:id="rId10"/>
              </a:rPr>
              <a:t>https://doi.org/10.1023/A:1007626913721</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11"/>
              </a:rPr>
              <a:t>[9] </a:t>
            </a:r>
            <a:r>
              <a:rPr b="0" lang="en" sz="1200" spc="-1" strike="noStrike">
                <a:solidFill>
                  <a:schemeClr val="lt1"/>
                </a:solidFill>
                <a:latin typeface="Times New Roman"/>
                <a:ea typeface="Times New Roman"/>
              </a:rPr>
              <a:t>Omohundro, S. M. (1989). </a:t>
            </a:r>
            <a:r>
              <a:rPr b="0" i="1" lang="en" sz="1200" spc="-1" strike="noStrike">
                <a:solidFill>
                  <a:schemeClr val="lt1"/>
                </a:solidFill>
                <a:latin typeface="Times New Roman"/>
                <a:ea typeface="Times New Roman"/>
              </a:rPr>
              <a:t>Five balltree construction algorithms</a:t>
            </a:r>
            <a:r>
              <a:rPr b="0" lang="en" sz="1200" spc="-1" strike="noStrike">
                <a:solidFill>
                  <a:schemeClr val="lt1"/>
                </a:solidFill>
                <a:latin typeface="Times New Roman"/>
                <a:ea typeface="Times New Roman"/>
              </a:rPr>
              <a:t> (pp. 1-22). Berkeley: International Computer Science Institute.</a:t>
            </a:r>
            <a:endParaRPr b="0" lang="en-US" sz="1200" spc="-1" strike="noStrike">
              <a:solidFill>
                <a:srgbClr val="000000"/>
              </a:solidFill>
              <a:latin typeface="Arial"/>
            </a:endParaRPr>
          </a:p>
          <a:p>
            <a:pPr marL="459720" indent="0">
              <a:lnSpc>
                <a:spcPct val="150000"/>
              </a:lnSpc>
              <a:buNone/>
              <a:tabLst>
                <a:tab algn="l" pos="0"/>
              </a:tabLst>
            </a:pPr>
            <a:r>
              <a:rPr b="0" lang="en" sz="1200" spc="-1" strike="noStrike" u="sng">
                <a:solidFill>
                  <a:schemeClr val="lt1"/>
                </a:solidFill>
                <a:uFillTx/>
                <a:latin typeface="Times New Roman"/>
                <a:ea typeface="Times New Roman"/>
                <a:hlinkClick r:id="rId12"/>
              </a:rPr>
              <a:t>[10]</a:t>
            </a:r>
            <a:r>
              <a:rPr b="0" lang="en" sz="1200" spc="-1" strike="noStrike">
                <a:solidFill>
                  <a:schemeClr val="lt1"/>
                </a:solidFill>
                <a:latin typeface="Times New Roman"/>
                <a:ea typeface="Times New Roman"/>
              </a:rPr>
              <a:t> Bentley, J. L. (1975). Multidimensional binary search trees used for associative searching. </a:t>
            </a:r>
            <a:r>
              <a:rPr b="0" i="1" lang="en" sz="1200" spc="-1" strike="noStrike">
                <a:solidFill>
                  <a:schemeClr val="lt1"/>
                </a:solidFill>
                <a:latin typeface="Times New Roman"/>
                <a:ea typeface="Times New Roman"/>
              </a:rPr>
              <a:t>Communications of the ACM</a:t>
            </a:r>
            <a:r>
              <a:rPr b="0" lang="en" sz="1200" spc="-1" strike="noStrike">
                <a:solidFill>
                  <a:schemeClr val="lt1"/>
                </a:solidFill>
                <a:latin typeface="Times New Roman"/>
                <a:ea typeface="Times New Roman"/>
              </a:rPr>
              <a:t>, </a:t>
            </a:r>
            <a:r>
              <a:rPr b="0" i="1" lang="en" sz="1200" spc="-1" strike="noStrike">
                <a:solidFill>
                  <a:schemeClr val="lt1"/>
                </a:solidFill>
                <a:latin typeface="Times New Roman"/>
                <a:ea typeface="Times New Roman"/>
              </a:rPr>
              <a:t>18</a:t>
            </a:r>
            <a:r>
              <a:rPr b="0" lang="en" sz="1200" spc="-1" strike="noStrike">
                <a:solidFill>
                  <a:schemeClr val="lt1"/>
                </a:solidFill>
                <a:latin typeface="Times New Roman"/>
                <a:ea typeface="Times New Roman"/>
              </a:rPr>
              <a:t>(9), 509-517.</a:t>
            </a:r>
            <a:endParaRPr b="0" lang="en-US" sz="12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Libraries</a:t>
            </a:r>
            <a:endParaRPr b="0" lang="en-US" sz="2700" spc="-1" strike="noStrike">
              <a:solidFill>
                <a:srgbClr val="000000"/>
              </a:solidFill>
              <a:latin typeface="Arial"/>
            </a:endParaRPr>
          </a:p>
        </p:txBody>
      </p:sp>
      <p:sp>
        <p:nvSpPr>
          <p:cNvPr id="32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scikit-learn</a:t>
            </a:r>
            <a:endParaRPr b="0" lang="en-US" sz="15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numpy</a:t>
            </a: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pandas</a:t>
            </a: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math</a:t>
            </a:r>
            <a:endParaRPr b="0" lang="en-US" sz="15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matplotlib</a:t>
            </a: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seaborn</a:t>
            </a:r>
            <a:endParaRPr b="0" lang="en-US" sz="15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ipython-autotime</a:t>
            </a:r>
            <a:endParaRPr b="0" lang="en-US" sz="1500" spc="-1" strike="noStrike">
              <a:solidFill>
                <a:srgbClr val="000000"/>
              </a:solidFill>
              <a:latin typeface="Arial"/>
            </a:endParaRPr>
          </a:p>
          <a:p>
            <a:pPr marL="457200" indent="-343080">
              <a:lnSpc>
                <a:spcPct val="100000"/>
              </a:lnSpc>
              <a:buClr>
                <a:srgbClr val="ffffff"/>
              </a:buClr>
              <a:buFont typeface="Noto Sans Symbols"/>
              <a:buChar char="-"/>
              <a:tabLst>
                <a:tab algn="l" pos="0"/>
              </a:tabLst>
            </a:pPr>
            <a:r>
              <a:rPr b="0" lang="en" sz="1500" spc="-1" strike="noStrike">
                <a:solidFill>
                  <a:schemeClr val="lt1"/>
                </a:solidFill>
                <a:latin typeface="Century Gothic"/>
                <a:ea typeface="Century Gothic"/>
              </a:rPr>
              <a:t>timeit</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3414240" y="228528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Questions?</a:t>
            </a:r>
            <a:endParaRPr b="0" lang="en-US"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Dataset P. 2</a:t>
            </a:r>
            <a:endParaRPr b="0" lang="en-US" sz="2700" spc="-1" strike="noStrike">
              <a:solidFill>
                <a:srgbClr val="000000"/>
              </a:solidFill>
              <a:latin typeface="Arial"/>
            </a:endParaRPr>
          </a:p>
        </p:txBody>
      </p:sp>
      <p:sp>
        <p:nvSpPr>
          <p:cNvPr id="15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00000"/>
              </a:lnSpc>
              <a:buClr>
                <a:srgbClr val="ffffff"/>
              </a:buClr>
              <a:buFont typeface="Noto Sans Symbols"/>
              <a:buChar char="-"/>
            </a:pPr>
            <a:r>
              <a:rPr b="0" lang="en" sz="1500" spc="-1" strike="noStrike">
                <a:solidFill>
                  <a:schemeClr val="lt1"/>
                </a:solidFill>
                <a:latin typeface="Century Gothic"/>
                <a:ea typeface="Century Gothic"/>
              </a:rPr>
              <a:t>The ID’s of the dataset corresponded to different class labels, which were stored in a separate header file. We had to replace these accordingly using a dictionary.</a:t>
            </a:r>
            <a:endParaRPr b="0" lang="en-US" sz="1500" spc="-1" strike="noStrike">
              <a:solidFill>
                <a:srgbClr val="000000"/>
              </a:solidFill>
              <a:latin typeface="Arial"/>
            </a:endParaRPr>
          </a:p>
        </p:txBody>
      </p:sp>
      <p:pic>
        <p:nvPicPr>
          <p:cNvPr id="158" name="Google Shape;168;p24" descr=""/>
          <p:cNvPicPr/>
          <p:nvPr/>
        </p:nvPicPr>
        <p:blipFill>
          <a:blip r:embed="rId1"/>
          <a:stretch/>
        </p:blipFill>
        <p:spPr>
          <a:xfrm>
            <a:off x="597240" y="2307240"/>
            <a:ext cx="7949160" cy="1694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2151000"/>
            <a:ext cx="8520120" cy="841320"/>
          </a:xfrm>
          <a:prstGeom prst="rect">
            <a:avLst/>
          </a:prstGeom>
          <a:noFill/>
          <a:ln w="0">
            <a:noFill/>
          </a:ln>
        </p:spPr>
        <p:txBody>
          <a:bodyPr anchor="ctr">
            <a:normAutofit/>
          </a:bodyPr>
          <a:p>
            <a:pPr indent="0" algn="ctr">
              <a:lnSpc>
                <a:spcPct val="100000"/>
              </a:lnSpc>
              <a:buNone/>
              <a:tabLst>
                <a:tab algn="l" pos="0"/>
              </a:tabLst>
            </a:pPr>
            <a:r>
              <a:rPr b="0" lang="en" sz="3600" spc="-1" strike="noStrike">
                <a:solidFill>
                  <a:schemeClr val="lt1"/>
                </a:solidFill>
                <a:latin typeface="Century Gothic"/>
                <a:ea typeface="Century Gothic"/>
              </a:rPr>
              <a:t>Methods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KNN</a:t>
            </a:r>
            <a:endParaRPr b="0" lang="en-US" sz="2700" spc="-1" strike="noStrike">
              <a:solidFill>
                <a:srgbClr val="000000"/>
              </a:solidFill>
              <a:latin typeface="Arial"/>
            </a:endParaRPr>
          </a:p>
        </p:txBody>
      </p:sp>
      <p:sp>
        <p:nvSpPr>
          <p:cNvPr id="16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lnSpc>
                <a:spcPct val="100000"/>
              </a:lnSpc>
              <a:buNone/>
              <a:tabLst>
                <a:tab algn="l" pos="0"/>
              </a:tabLst>
            </a:pPr>
            <a:r>
              <a:rPr b="0" lang="en" sz="1500" spc="-1" strike="noStrike">
                <a:solidFill>
                  <a:srgbClr val="fffffe"/>
                </a:solidFill>
                <a:latin typeface="Century Gothic"/>
                <a:ea typeface="Century Gothic"/>
              </a:rPr>
              <a:t>K Nearest Neighbors (KNN) is a supervised machine learning algorithm that sorts data based on distance. KNN is a lazy learner, meaning it only iterates through training data when a testing point is given. A typical KNN algorithm follows these steps:</a:t>
            </a:r>
            <a:endParaRPr b="0" lang="en-US" sz="15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a:p>
            <a:pPr indent="0">
              <a:lnSpc>
                <a:spcPct val="100000"/>
              </a:lnSpc>
              <a:buNone/>
              <a:tabLst>
                <a:tab algn="l" pos="0"/>
              </a:tabLst>
            </a:pPr>
            <a:r>
              <a:rPr b="1" i="1" lang="en" sz="1500" spc="-1" strike="noStrike">
                <a:solidFill>
                  <a:srgbClr val="fffffe"/>
                </a:solidFill>
                <a:latin typeface="Century Gothic"/>
                <a:ea typeface="Century Gothic"/>
              </a:rPr>
              <a:t>Given training data set S and testing point I</a:t>
            </a:r>
            <a:endParaRPr b="0" lang="en-US" sz="1500" spc="-1" strike="noStrike">
              <a:solidFill>
                <a:srgbClr val="000000"/>
              </a:solidFill>
              <a:latin typeface="Arial"/>
            </a:endParaRPr>
          </a:p>
          <a:p>
            <a:pPr indent="0">
              <a:lnSpc>
                <a:spcPct val="100000"/>
              </a:lnSpc>
              <a:buNone/>
              <a:tabLst>
                <a:tab algn="l" pos="0"/>
              </a:tabLst>
            </a:pPr>
            <a:r>
              <a:rPr b="0" i="1" lang="en" sz="1500" spc="-1" strike="noStrike">
                <a:solidFill>
                  <a:srgbClr val="fffffe"/>
                </a:solidFill>
                <a:latin typeface="Century Gothic"/>
                <a:ea typeface="Century Gothic"/>
              </a:rPr>
              <a:t>for every training data point S</a:t>
            </a:r>
            <a:r>
              <a:rPr b="0" i="1" lang="en" sz="1500" spc="-1" strike="noStrike" baseline="-25000">
                <a:solidFill>
                  <a:srgbClr val="fffffe"/>
                </a:solidFill>
                <a:latin typeface="Century Gothic"/>
                <a:ea typeface="Century Gothic"/>
              </a:rPr>
              <a:t>i</a:t>
            </a:r>
            <a:r>
              <a:rPr b="0" i="1" lang="en" sz="1500" spc="-1" strike="noStrike">
                <a:solidFill>
                  <a:srgbClr val="fffffe"/>
                </a:solidFill>
                <a:latin typeface="Century Gothic"/>
                <a:ea typeface="Century Gothic"/>
              </a:rPr>
              <a:t> in S:</a:t>
            </a:r>
            <a:endParaRPr b="0" lang="en-US" sz="1500" spc="-1" strike="noStrike">
              <a:solidFill>
                <a:srgbClr val="000000"/>
              </a:solidFill>
              <a:latin typeface="Arial"/>
            </a:endParaRPr>
          </a:p>
          <a:p>
            <a:pPr indent="0">
              <a:lnSpc>
                <a:spcPct val="100000"/>
              </a:lnSpc>
              <a:buNone/>
              <a:tabLst>
                <a:tab algn="l" pos="0"/>
              </a:tabLst>
            </a:pPr>
            <a:r>
              <a:rPr b="0" i="1" lang="en" sz="1500" spc="-1" strike="noStrike">
                <a:solidFill>
                  <a:srgbClr val="fffffe"/>
                </a:solidFill>
                <a:latin typeface="Century Gothic"/>
                <a:ea typeface="Century Gothic"/>
              </a:rPr>
              <a:t>Calculate distance from S</a:t>
            </a:r>
            <a:r>
              <a:rPr b="0" i="1" lang="en" sz="1500" spc="-1" strike="noStrike" baseline="-25000">
                <a:solidFill>
                  <a:srgbClr val="fffffe"/>
                </a:solidFill>
                <a:latin typeface="Century Gothic"/>
                <a:ea typeface="Century Gothic"/>
              </a:rPr>
              <a:t>i</a:t>
            </a:r>
            <a:r>
              <a:rPr b="0" i="1" lang="en" sz="1500" spc="-1" strike="noStrike">
                <a:solidFill>
                  <a:srgbClr val="fffffe"/>
                </a:solidFill>
                <a:latin typeface="Century Gothic"/>
                <a:ea typeface="Century Gothic"/>
              </a:rPr>
              <a:t> to I</a:t>
            </a:r>
            <a:endParaRPr b="0" lang="en-US" sz="1500" spc="-1" strike="noStrike">
              <a:solidFill>
                <a:srgbClr val="000000"/>
              </a:solidFill>
              <a:latin typeface="Arial"/>
            </a:endParaRPr>
          </a:p>
          <a:p>
            <a:pPr indent="0">
              <a:lnSpc>
                <a:spcPct val="100000"/>
              </a:lnSpc>
              <a:buNone/>
              <a:tabLst>
                <a:tab algn="l" pos="0"/>
              </a:tabLst>
            </a:pPr>
            <a:r>
              <a:rPr b="0" i="1" lang="en" sz="1500" spc="-1" strike="noStrike">
                <a:solidFill>
                  <a:srgbClr val="fffffe"/>
                </a:solidFill>
                <a:latin typeface="Century Gothic"/>
                <a:ea typeface="Century Gothic"/>
              </a:rPr>
              <a:t>Create set A containing k smallest calculated distances</a:t>
            </a:r>
            <a:endParaRPr b="0" lang="en-US" sz="1500" spc="-1" strike="noStrike">
              <a:solidFill>
                <a:srgbClr val="000000"/>
              </a:solidFill>
              <a:latin typeface="Arial"/>
            </a:endParaRPr>
          </a:p>
          <a:p>
            <a:pPr indent="0">
              <a:lnSpc>
                <a:spcPct val="100000"/>
              </a:lnSpc>
              <a:buNone/>
              <a:tabLst>
                <a:tab algn="l" pos="0"/>
              </a:tabLst>
            </a:pPr>
            <a:r>
              <a:rPr b="0" i="1" lang="en" sz="1500" spc="-1" strike="noStrike">
                <a:solidFill>
                  <a:srgbClr val="fffffe"/>
                </a:solidFill>
                <a:latin typeface="Century Gothic"/>
                <a:ea typeface="Century Gothic"/>
              </a:rPr>
              <a:t>Return the majority classification of set A</a:t>
            </a:r>
            <a:endParaRPr b="0" lang="en-US" sz="1500" spc="-1" strike="noStrike">
              <a:solidFill>
                <a:srgbClr val="000000"/>
              </a:solidFill>
              <a:latin typeface="Arial"/>
            </a:endParaRPr>
          </a:p>
          <a:p>
            <a:pPr indent="0">
              <a:lnSpc>
                <a:spcPct val="100000"/>
              </a:lnSpc>
              <a:buNone/>
              <a:tabLst>
                <a:tab algn="l" pos="0"/>
              </a:tabLst>
            </a:pPr>
            <a:endParaRPr b="0" lang="en-US" sz="1500" spc="-1" strike="noStrike">
              <a:solidFill>
                <a:srgbClr val="000000"/>
              </a:solidFill>
              <a:latin typeface="Arial"/>
            </a:endParaRPr>
          </a:p>
          <a:p>
            <a:pPr marL="457200" indent="-343080">
              <a:lnSpc>
                <a:spcPct val="100000"/>
              </a:lnSpc>
              <a:buClr>
                <a:srgbClr val="fffffe"/>
              </a:buClr>
              <a:buFont typeface="Noto Sans Symbols"/>
              <a:buChar char="-"/>
              <a:tabLst>
                <a:tab algn="l" pos="0"/>
              </a:tabLst>
            </a:pPr>
            <a:r>
              <a:rPr b="0" lang="en" sz="1500" spc="-1" strike="noStrike">
                <a:solidFill>
                  <a:srgbClr val="fffffe"/>
                </a:solidFill>
                <a:latin typeface="Century Gothic"/>
                <a:ea typeface="Century Gothic"/>
              </a:rPr>
              <a:t>O(n*m) time complexity</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Spatial Division</a:t>
            </a:r>
            <a:endParaRPr b="0" lang="en-US" sz="2700" spc="-1" strike="noStrike">
              <a:solidFill>
                <a:srgbClr val="000000"/>
              </a:solidFill>
              <a:latin typeface="Arial"/>
            </a:endParaRPr>
          </a:p>
        </p:txBody>
      </p:sp>
      <p:sp>
        <p:nvSpPr>
          <p:cNvPr id="16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lnSpc>
                <a:spcPct val="200000"/>
              </a:lnSpc>
              <a:buNone/>
              <a:tabLst>
                <a:tab algn="l" pos="0"/>
              </a:tabLst>
            </a:pPr>
            <a:r>
              <a:rPr b="0" lang="en" sz="1800" spc="-1" strike="noStrike">
                <a:solidFill>
                  <a:schemeClr val="lt1"/>
                </a:solidFill>
                <a:latin typeface="Times New Roman"/>
                <a:ea typeface="Times New Roman"/>
              </a:rPr>
              <a:t>Spatial division can be used to reduce data size. By organizing data into subsets based on the spatial location of the data, comparisons can be made easier and more efficient. In simple terms, data far away from a test point will not be used, as it would likely not help the model. Our proposed spatial division method is random hyperplane division.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Hyperplanes</a:t>
            </a:r>
            <a:endParaRPr b="0" lang="en-US" sz="2700" spc="-1" strike="noStrike">
              <a:solidFill>
                <a:srgbClr val="000000"/>
              </a:solidFill>
              <a:latin typeface="Arial"/>
            </a:endParaRPr>
          </a:p>
        </p:txBody>
      </p:sp>
      <p:sp>
        <p:nvSpPr>
          <p:cNvPr id="165" name="PlaceHolder 2"/>
          <p:cNvSpPr>
            <a:spLocks noGrp="1"/>
          </p:cNvSpPr>
          <p:nvPr>
            <p:ph/>
          </p:nvPr>
        </p:nvSpPr>
        <p:spPr>
          <a:xfrm>
            <a:off x="311760" y="1152360"/>
            <a:ext cx="4925520" cy="3690000"/>
          </a:xfrm>
          <a:prstGeom prst="rect">
            <a:avLst/>
          </a:prstGeom>
          <a:noFill/>
          <a:ln w="0">
            <a:noFill/>
          </a:ln>
        </p:spPr>
        <p:txBody>
          <a:bodyPr tIns="91440" bIns="91440" anchor="t">
            <a:normAutofit/>
          </a:bodyPr>
          <a:p>
            <a:pPr marL="457200" indent="-330120">
              <a:lnSpc>
                <a:spcPct val="115000"/>
              </a:lnSpc>
              <a:buClr>
                <a:srgbClr val="ffffff"/>
              </a:buClr>
              <a:buFont typeface="Times New Roman"/>
              <a:buChar char="-"/>
            </a:pPr>
            <a:r>
              <a:rPr b="0" lang="en" sz="1600" spc="-1" strike="noStrike">
                <a:solidFill>
                  <a:schemeClr val="lt1"/>
                </a:solidFill>
                <a:latin typeface="Times New Roman"/>
                <a:ea typeface="Times New Roman"/>
              </a:rPr>
              <a:t>Hyperplanes are geometrical objects that can exist in any dimension. </a:t>
            </a:r>
            <a:endParaRPr b="0" lang="en-US" sz="1600" spc="-1" strike="noStrike">
              <a:solidFill>
                <a:srgbClr val="000000"/>
              </a:solidFill>
              <a:latin typeface="Arial"/>
            </a:endParaRPr>
          </a:p>
          <a:p>
            <a:pPr marL="457200" indent="-330120">
              <a:lnSpc>
                <a:spcPct val="115000"/>
              </a:lnSpc>
              <a:buClr>
                <a:srgbClr val="ffffff"/>
              </a:buClr>
              <a:buFont typeface="Times New Roman"/>
              <a:buChar char="-"/>
            </a:pPr>
            <a:r>
              <a:rPr b="0" lang="en" sz="1600" spc="-1" strike="noStrike">
                <a:solidFill>
                  <a:schemeClr val="lt1"/>
                </a:solidFill>
                <a:latin typeface="Times New Roman"/>
                <a:ea typeface="Times New Roman"/>
              </a:rPr>
              <a:t>They are categorized as always having a dimensionality one less than the space they exist in.</a:t>
            </a:r>
            <a:endParaRPr b="0" lang="en-US" sz="1600" spc="-1" strike="noStrike">
              <a:solidFill>
                <a:srgbClr val="000000"/>
              </a:solidFill>
              <a:latin typeface="Arial"/>
            </a:endParaRPr>
          </a:p>
          <a:p>
            <a:pPr marL="457200" indent="-330120">
              <a:lnSpc>
                <a:spcPct val="115000"/>
              </a:lnSpc>
              <a:buClr>
                <a:srgbClr val="ffffff"/>
              </a:buClr>
              <a:buFont typeface="Times New Roman"/>
              <a:buChar char="-"/>
            </a:pPr>
            <a:r>
              <a:rPr b="0" lang="en" sz="1600" spc="-1" strike="noStrike">
                <a:solidFill>
                  <a:schemeClr val="lt1"/>
                </a:solidFill>
                <a:latin typeface="Times New Roman"/>
                <a:ea typeface="Times New Roman"/>
              </a:rPr>
              <a:t>C + ΣA</a:t>
            </a:r>
            <a:r>
              <a:rPr b="0" lang="en" sz="1600" spc="-1" strike="noStrike" baseline="-25000">
                <a:solidFill>
                  <a:schemeClr val="lt1"/>
                </a:solidFill>
                <a:latin typeface="Times New Roman"/>
                <a:ea typeface="Times New Roman"/>
              </a:rPr>
              <a:t>i</a:t>
            </a:r>
            <a:r>
              <a:rPr b="0" lang="en" sz="1600" spc="-1" strike="noStrike">
                <a:solidFill>
                  <a:schemeClr val="lt1"/>
                </a:solidFill>
                <a:latin typeface="Times New Roman"/>
                <a:ea typeface="Times New Roman"/>
              </a:rPr>
              <a:t>X</a:t>
            </a:r>
            <a:r>
              <a:rPr b="0" lang="en" sz="1600" spc="-1" strike="noStrike" baseline="-25000">
                <a:solidFill>
                  <a:schemeClr val="lt1"/>
                </a:solidFill>
                <a:latin typeface="Times New Roman"/>
                <a:ea typeface="Times New Roman"/>
              </a:rPr>
              <a:t>i</a:t>
            </a:r>
            <a:r>
              <a:rPr b="0" lang="en" sz="1600" spc="-1" strike="noStrike">
                <a:solidFill>
                  <a:schemeClr val="lt1"/>
                </a:solidFill>
                <a:latin typeface="Times New Roman"/>
                <a:ea typeface="Times New Roman"/>
              </a:rPr>
              <a:t> = 0</a:t>
            </a:r>
            <a:endParaRPr b="0" lang="en-US" sz="1600" spc="-1" strike="noStrike">
              <a:solidFill>
                <a:srgbClr val="000000"/>
              </a:solidFill>
              <a:latin typeface="Arial"/>
            </a:endParaRPr>
          </a:p>
          <a:p>
            <a:pPr marL="457200" indent="-330120">
              <a:lnSpc>
                <a:spcPct val="115000"/>
              </a:lnSpc>
              <a:buClr>
                <a:srgbClr val="ffffff"/>
              </a:buClr>
              <a:buFont typeface="Times New Roman"/>
              <a:buChar char="-"/>
            </a:pPr>
            <a:r>
              <a:rPr b="0" lang="en" sz="1600" spc="-1" strike="noStrike">
                <a:solidFill>
                  <a:schemeClr val="lt1"/>
                </a:solidFill>
                <a:latin typeface="Times New Roman"/>
                <a:ea typeface="Times New Roman"/>
              </a:rPr>
              <a:t>C is a constant, A</a:t>
            </a:r>
            <a:r>
              <a:rPr b="0" lang="en" sz="1600" spc="-1" strike="noStrike" baseline="-25000">
                <a:solidFill>
                  <a:schemeClr val="lt1"/>
                </a:solidFill>
                <a:latin typeface="Times New Roman"/>
                <a:ea typeface="Times New Roman"/>
              </a:rPr>
              <a:t>i</a:t>
            </a:r>
            <a:r>
              <a:rPr b="0" lang="en" sz="1600" spc="-1" strike="noStrike">
                <a:solidFill>
                  <a:schemeClr val="lt1"/>
                </a:solidFill>
                <a:latin typeface="Times New Roman"/>
                <a:ea typeface="Times New Roman"/>
              </a:rPr>
              <a:t> is a coefficient of a variable, and X</a:t>
            </a:r>
            <a:r>
              <a:rPr b="0" lang="en" sz="1600" spc="-1" strike="noStrike" baseline="-25000">
                <a:solidFill>
                  <a:schemeClr val="lt1"/>
                </a:solidFill>
                <a:latin typeface="Times New Roman"/>
                <a:ea typeface="Times New Roman"/>
              </a:rPr>
              <a:t>i</a:t>
            </a:r>
            <a:r>
              <a:rPr b="0" lang="en" sz="1600" spc="-1" strike="noStrike">
                <a:solidFill>
                  <a:schemeClr val="lt1"/>
                </a:solidFill>
                <a:latin typeface="Times New Roman"/>
                <a:ea typeface="Times New Roman"/>
              </a:rPr>
              <a:t> is a distinct variable that characterizes the space. </a:t>
            </a:r>
            <a:endParaRPr b="0" lang="en-US" sz="1600" spc="-1" strike="noStrike">
              <a:solidFill>
                <a:srgbClr val="000000"/>
              </a:solidFill>
              <a:latin typeface="Arial"/>
            </a:endParaRPr>
          </a:p>
          <a:p>
            <a:pPr marL="457200" indent="-330120">
              <a:lnSpc>
                <a:spcPct val="115000"/>
              </a:lnSpc>
              <a:buClr>
                <a:srgbClr val="ffffff"/>
              </a:buClr>
              <a:buFont typeface="Times New Roman"/>
              <a:buChar char="-"/>
            </a:pPr>
            <a:r>
              <a:rPr b="0" lang="en" sz="1600" spc="-1" strike="noStrike">
                <a:solidFill>
                  <a:schemeClr val="lt1"/>
                </a:solidFill>
                <a:latin typeface="Times New Roman"/>
                <a:ea typeface="Times New Roman"/>
              </a:rPr>
              <a:t>By nature, each hyperplane splits a space into two regions. Combining hyperplanes would result in multiple regions of space.</a:t>
            </a:r>
            <a:endParaRPr b="0" lang="en-US" sz="1600" spc="-1" strike="noStrike">
              <a:solidFill>
                <a:srgbClr val="000000"/>
              </a:solidFill>
              <a:latin typeface="Arial"/>
            </a:endParaRPr>
          </a:p>
          <a:p>
            <a:pPr indent="0">
              <a:lnSpc>
                <a:spcPct val="150000"/>
              </a:lnSpc>
              <a:buNone/>
              <a:tabLst>
                <a:tab algn="l" pos="0"/>
              </a:tabLst>
            </a:pPr>
            <a:endParaRPr b="0" lang="en-US" sz="1600" spc="-1" strike="noStrike">
              <a:solidFill>
                <a:srgbClr val="000000"/>
              </a:solidFill>
              <a:latin typeface="Arial"/>
            </a:endParaRPr>
          </a:p>
        </p:txBody>
      </p:sp>
      <p:pic>
        <p:nvPicPr>
          <p:cNvPr id="166" name="Google Shape;192;p28" descr=""/>
          <p:cNvPicPr/>
          <p:nvPr/>
        </p:nvPicPr>
        <p:blipFill>
          <a:blip r:embed="rId1"/>
          <a:stretch/>
        </p:blipFill>
        <p:spPr>
          <a:xfrm>
            <a:off x="5237280" y="444960"/>
            <a:ext cx="3906360" cy="2869920"/>
          </a:xfrm>
          <a:prstGeom prst="rect">
            <a:avLst/>
          </a:prstGeom>
          <a:ln w="0">
            <a:noFill/>
          </a:ln>
        </p:spPr>
      </p:pic>
      <p:sp>
        <p:nvSpPr>
          <p:cNvPr id="167" name="Google Shape;193;p28"/>
          <p:cNvSpPr/>
          <p:nvPr/>
        </p:nvSpPr>
        <p:spPr>
          <a:xfrm>
            <a:off x="5569200" y="3389040"/>
            <a:ext cx="2829600" cy="608760"/>
          </a:xfrm>
          <a:prstGeom prst="rect">
            <a:avLst/>
          </a:prstGeom>
          <a:solidFill>
            <a:schemeClr val="dk2"/>
          </a:solid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chemeClr val="lt1"/>
                </a:solidFill>
                <a:latin typeface="Arial"/>
                <a:ea typeface="Arial"/>
              </a:rPr>
              <a:t>4 2D Hyperplanes splitting space into 11 regions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2803680" cy="572400"/>
          </a:xfrm>
          <a:prstGeom prst="rect">
            <a:avLst/>
          </a:prstGeom>
          <a:noFill/>
          <a:ln w="0">
            <a:noFill/>
          </a:ln>
        </p:spPr>
        <p:txBody>
          <a:bodyPr tIns="91440" bIns="91440" anchor="t">
            <a:normAutofit fontScale="97000"/>
          </a:bodyPr>
          <a:p>
            <a:pPr indent="0">
              <a:lnSpc>
                <a:spcPct val="100000"/>
              </a:lnSpc>
              <a:buNone/>
              <a:tabLst>
                <a:tab algn="l" pos="0"/>
              </a:tabLst>
            </a:pPr>
            <a:r>
              <a:rPr b="0" lang="en" sz="2700" spc="-1" strike="noStrike">
                <a:solidFill>
                  <a:schemeClr val="lt1"/>
                </a:solidFill>
                <a:latin typeface="Century Gothic"/>
                <a:ea typeface="Century Gothic"/>
              </a:rPr>
              <a:t>Preprocessing</a:t>
            </a:r>
            <a:endParaRPr b="0" lang="en-US" sz="2700" spc="-1" strike="noStrike">
              <a:solidFill>
                <a:srgbClr val="000000"/>
              </a:solidFill>
              <a:latin typeface="Arial"/>
            </a:endParaRPr>
          </a:p>
        </p:txBody>
      </p:sp>
      <p:sp>
        <p:nvSpPr>
          <p:cNvPr id="169" name="Google Shape;199;p29"/>
          <p:cNvSpPr/>
          <p:nvPr/>
        </p:nvSpPr>
        <p:spPr>
          <a:xfrm>
            <a:off x="1221480" y="2383560"/>
            <a:ext cx="1006920" cy="819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Dataset</a:t>
            </a:r>
            <a:endParaRPr b="0" lang="en-US" sz="1400" spc="-1" strike="noStrike">
              <a:solidFill>
                <a:srgbClr val="000000"/>
              </a:solidFill>
              <a:latin typeface="Arial"/>
            </a:endParaRPr>
          </a:p>
        </p:txBody>
      </p:sp>
      <p:sp>
        <p:nvSpPr>
          <p:cNvPr id="170" name="Google Shape;200;p29"/>
          <p:cNvSpPr/>
          <p:nvPr/>
        </p:nvSpPr>
        <p:spPr>
          <a:xfrm>
            <a:off x="2483640" y="2289600"/>
            <a:ext cx="1288800" cy="5029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Z-Score Normalization</a:t>
            </a:r>
            <a:endParaRPr b="0" lang="en-US" sz="1400" spc="-1" strike="noStrike">
              <a:solidFill>
                <a:srgbClr val="000000"/>
              </a:solidFill>
              <a:latin typeface="Arial"/>
            </a:endParaRPr>
          </a:p>
        </p:txBody>
      </p:sp>
      <p:sp>
        <p:nvSpPr>
          <p:cNvPr id="171" name="Google Shape;201;p29"/>
          <p:cNvSpPr/>
          <p:nvPr/>
        </p:nvSpPr>
        <p:spPr>
          <a:xfrm>
            <a:off x="4028040" y="2563200"/>
            <a:ext cx="1187280" cy="45972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Normalized Dataset</a:t>
            </a:r>
            <a:endParaRPr b="0" lang="en-US" sz="1400" spc="-1" strike="noStrike">
              <a:solidFill>
                <a:srgbClr val="000000"/>
              </a:solidFill>
              <a:latin typeface="Arial"/>
            </a:endParaRPr>
          </a:p>
        </p:txBody>
      </p:sp>
      <p:cxnSp>
        <p:nvCxnSpPr>
          <p:cNvPr id="172" name="Google Shape;202;p29"/>
          <p:cNvCxnSpPr>
            <a:stCxn id="169" idx="3"/>
            <a:endCxn id="171" idx="1"/>
          </p:cNvCxnSpPr>
          <p:nvPr/>
        </p:nvCxnSpPr>
        <p:spPr>
          <a:xfrm>
            <a:off x="2228400" y="2792880"/>
            <a:ext cx="1800000" cy="360"/>
          </a:xfrm>
          <a:prstGeom prst="straightConnector1">
            <a:avLst/>
          </a:prstGeom>
          <a:ln w="28575">
            <a:solidFill>
              <a:srgbClr val="76dbf4"/>
            </a:solidFill>
            <a:round/>
            <a:tailEnd len="med" type="triangle" w="med"/>
          </a:ln>
        </p:spPr>
      </p:cxnSp>
      <p:cxnSp>
        <p:nvCxnSpPr>
          <p:cNvPr id="173" name="Google Shape;203;p29"/>
          <p:cNvCxnSpPr>
            <a:stCxn id="171" idx="3"/>
            <a:endCxn id="174" idx="1"/>
          </p:cNvCxnSpPr>
          <p:nvPr/>
        </p:nvCxnSpPr>
        <p:spPr>
          <a:xfrm>
            <a:off x="5215320" y="2792880"/>
            <a:ext cx="331920" cy="360"/>
          </a:xfrm>
          <a:prstGeom prst="straightConnector1">
            <a:avLst/>
          </a:prstGeom>
          <a:ln w="28575">
            <a:solidFill>
              <a:srgbClr val="76dbf4"/>
            </a:solidFill>
            <a:round/>
            <a:tailEnd len="med" type="triangle" w="med"/>
          </a:ln>
        </p:spPr>
      </p:cxnSp>
      <p:sp>
        <p:nvSpPr>
          <p:cNvPr id="175" name="Google Shape;205;p29"/>
          <p:cNvSpPr/>
          <p:nvPr/>
        </p:nvSpPr>
        <p:spPr>
          <a:xfrm>
            <a:off x="2631240" y="3496680"/>
            <a:ext cx="1288800" cy="75168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Hyperplane Generator</a:t>
            </a:r>
            <a:endParaRPr b="0" lang="en-US" sz="1400" spc="-1" strike="noStrike">
              <a:solidFill>
                <a:srgbClr val="000000"/>
              </a:solidFill>
              <a:latin typeface="Arial"/>
            </a:endParaRPr>
          </a:p>
        </p:txBody>
      </p:sp>
      <p:cxnSp>
        <p:nvCxnSpPr>
          <p:cNvPr id="176" name="Google Shape;206;p29"/>
          <p:cNvCxnSpPr>
            <a:stCxn id="175" idx="3"/>
            <a:endCxn id="174" idx="2"/>
          </p:cNvCxnSpPr>
          <p:nvPr/>
        </p:nvCxnSpPr>
        <p:spPr>
          <a:xfrm flipV="1">
            <a:off x="3920040" y="3208320"/>
            <a:ext cx="2322000" cy="664560"/>
          </a:xfrm>
          <a:prstGeom prst="straightConnector1">
            <a:avLst/>
          </a:prstGeom>
          <a:ln w="28575">
            <a:solidFill>
              <a:srgbClr val="76dbf4"/>
            </a:solidFill>
            <a:round/>
            <a:tailEnd len="med" type="triangle" w="med"/>
          </a:ln>
        </p:spPr>
      </p:cxnSp>
      <p:sp>
        <p:nvSpPr>
          <p:cNvPr id="177" name="Google Shape;207;p29"/>
          <p:cNvSpPr/>
          <p:nvPr/>
        </p:nvSpPr>
        <p:spPr>
          <a:xfrm>
            <a:off x="7268400" y="2389320"/>
            <a:ext cx="1732320" cy="81900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Dataset with assigned region numbers</a:t>
            </a:r>
            <a:endParaRPr b="0" lang="en-US" sz="1400" spc="-1" strike="noStrike">
              <a:solidFill>
                <a:srgbClr val="000000"/>
              </a:solidFill>
              <a:latin typeface="Arial"/>
            </a:endParaRPr>
          </a:p>
        </p:txBody>
      </p:sp>
      <p:sp>
        <p:nvSpPr>
          <p:cNvPr id="178" name="Google Shape;208;p29"/>
          <p:cNvSpPr/>
          <p:nvPr/>
        </p:nvSpPr>
        <p:spPr>
          <a:xfrm>
            <a:off x="496440" y="952560"/>
            <a:ext cx="3424320" cy="1248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chemeClr val="lt1"/>
                </a:solidFill>
                <a:latin typeface="Arial"/>
                <a:ea typeface="Arial"/>
              </a:rPr>
              <a:t>The dataset is divided into more regions when the “origin” of hyperplane division is closer to the centroid of the points.  This makes hyperplane division easier as we do not have to offset the planes.</a:t>
            </a:r>
            <a:endParaRPr b="0" lang="en-US" sz="1400" spc="-1" strike="noStrike">
              <a:solidFill>
                <a:srgbClr val="000000"/>
              </a:solidFill>
              <a:latin typeface="Arial"/>
            </a:endParaRPr>
          </a:p>
        </p:txBody>
      </p:sp>
      <p:sp>
        <p:nvSpPr>
          <p:cNvPr id="179" name="Google Shape;209;p29"/>
          <p:cNvSpPr/>
          <p:nvPr/>
        </p:nvSpPr>
        <p:spPr>
          <a:xfrm>
            <a:off x="4803120" y="443160"/>
            <a:ext cx="1799280" cy="1626120"/>
          </a:xfrm>
          <a:prstGeom prst="rect">
            <a:avLst/>
          </a:prstGeom>
          <a:solidFill>
            <a:schemeClr val="lt1"/>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80" name="Google Shape;210;p29"/>
          <p:cNvSpPr/>
          <p:nvPr/>
        </p:nvSpPr>
        <p:spPr>
          <a:xfrm>
            <a:off x="5143680" y="779040"/>
            <a:ext cx="227880" cy="238320"/>
          </a:xfrm>
          <a:prstGeom prst="ellipse">
            <a:avLst/>
          </a:prstGeom>
          <a:solidFill>
            <a:srgbClr val="ff00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81" name="Google Shape;211;p29"/>
          <p:cNvSpPr/>
          <p:nvPr/>
        </p:nvSpPr>
        <p:spPr>
          <a:xfrm>
            <a:off x="5589000" y="117000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82" name="Google Shape;212;p29"/>
          <p:cNvSpPr/>
          <p:nvPr/>
        </p:nvSpPr>
        <p:spPr>
          <a:xfrm>
            <a:off x="5679000" y="77904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83" name="Google Shape;213;p29"/>
          <p:cNvSpPr/>
          <p:nvPr/>
        </p:nvSpPr>
        <p:spPr>
          <a:xfrm>
            <a:off x="6062040" y="1476720"/>
            <a:ext cx="227880" cy="238320"/>
          </a:xfrm>
          <a:prstGeom prst="ellipse">
            <a:avLst/>
          </a:prstGeom>
          <a:solidFill>
            <a:srgbClr val="0000ff"/>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ffffff"/>
              </a:solidFill>
              <a:latin typeface="Arial"/>
            </a:endParaRPr>
          </a:p>
        </p:txBody>
      </p:sp>
      <p:sp>
        <p:nvSpPr>
          <p:cNvPr id="184" name="Google Shape;214;p29"/>
          <p:cNvSpPr/>
          <p:nvPr/>
        </p:nvSpPr>
        <p:spPr>
          <a:xfrm>
            <a:off x="6151320" y="77904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85" name="Google Shape;215;p29"/>
          <p:cNvSpPr/>
          <p:nvPr/>
        </p:nvSpPr>
        <p:spPr>
          <a:xfrm>
            <a:off x="5817240" y="1561320"/>
            <a:ext cx="227880" cy="238320"/>
          </a:xfrm>
          <a:prstGeom prst="ellipse">
            <a:avLst/>
          </a:prstGeom>
          <a:solidFill>
            <a:srgbClr val="0000ff"/>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ffffff"/>
              </a:solidFill>
              <a:latin typeface="Arial"/>
            </a:endParaRPr>
          </a:p>
        </p:txBody>
      </p:sp>
      <p:sp>
        <p:nvSpPr>
          <p:cNvPr id="186" name="Google Shape;216;p29"/>
          <p:cNvSpPr/>
          <p:nvPr/>
        </p:nvSpPr>
        <p:spPr>
          <a:xfrm>
            <a:off x="5215680" y="147672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cxnSp>
        <p:nvCxnSpPr>
          <p:cNvPr id="187" name="Google Shape;217;p29"/>
          <p:cNvCxnSpPr>
            <a:endCxn id="179" idx="0"/>
          </p:cNvCxnSpPr>
          <p:nvPr/>
        </p:nvCxnSpPr>
        <p:spPr>
          <a:xfrm flipV="1">
            <a:off x="4807440" y="443160"/>
            <a:ext cx="895680" cy="1652040"/>
          </a:xfrm>
          <a:prstGeom prst="straightConnector1">
            <a:avLst/>
          </a:prstGeom>
          <a:ln w="9525">
            <a:solidFill>
              <a:srgbClr val="146194"/>
            </a:solidFill>
            <a:round/>
          </a:ln>
        </p:spPr>
      </p:cxnSp>
      <p:cxnSp>
        <p:nvCxnSpPr>
          <p:cNvPr id="188" name="Google Shape;218;p29"/>
          <p:cNvCxnSpPr>
            <a:endCxn id="179" idx="3"/>
          </p:cNvCxnSpPr>
          <p:nvPr/>
        </p:nvCxnSpPr>
        <p:spPr>
          <a:xfrm flipV="1">
            <a:off x="4861080" y="1256040"/>
            <a:ext cx="1741680" cy="785520"/>
          </a:xfrm>
          <a:prstGeom prst="straightConnector1">
            <a:avLst/>
          </a:prstGeom>
          <a:ln w="9525">
            <a:solidFill>
              <a:srgbClr val="146194"/>
            </a:solidFill>
            <a:round/>
          </a:ln>
        </p:spPr>
      </p:cxnSp>
      <p:sp>
        <p:nvSpPr>
          <p:cNvPr id="189" name="Google Shape;219;p29"/>
          <p:cNvSpPr/>
          <p:nvPr/>
        </p:nvSpPr>
        <p:spPr>
          <a:xfrm>
            <a:off x="7144560" y="430200"/>
            <a:ext cx="1799280" cy="1626120"/>
          </a:xfrm>
          <a:prstGeom prst="rect">
            <a:avLst/>
          </a:prstGeom>
          <a:solidFill>
            <a:schemeClr val="lt1"/>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90" name="Google Shape;220;p29"/>
          <p:cNvSpPr/>
          <p:nvPr/>
        </p:nvSpPr>
        <p:spPr>
          <a:xfrm>
            <a:off x="7484760" y="76608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91" name="Google Shape;221;p29"/>
          <p:cNvSpPr/>
          <p:nvPr/>
        </p:nvSpPr>
        <p:spPr>
          <a:xfrm>
            <a:off x="7930080" y="1157400"/>
            <a:ext cx="227880" cy="238320"/>
          </a:xfrm>
          <a:prstGeom prst="ellipse">
            <a:avLst/>
          </a:prstGeom>
          <a:solidFill>
            <a:srgbClr val="ff00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92" name="Google Shape;222;p29"/>
          <p:cNvSpPr/>
          <p:nvPr/>
        </p:nvSpPr>
        <p:spPr>
          <a:xfrm>
            <a:off x="8020440" y="766080"/>
            <a:ext cx="227880" cy="238320"/>
          </a:xfrm>
          <a:prstGeom prst="ellipse">
            <a:avLst/>
          </a:prstGeom>
          <a:solidFill>
            <a:srgbClr val="00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93" name="Google Shape;223;p29"/>
          <p:cNvSpPr/>
          <p:nvPr/>
        </p:nvSpPr>
        <p:spPr>
          <a:xfrm>
            <a:off x="8403480" y="1464120"/>
            <a:ext cx="227880" cy="238320"/>
          </a:xfrm>
          <a:prstGeom prst="ellipse">
            <a:avLst/>
          </a:prstGeom>
          <a:solidFill>
            <a:srgbClr val="ff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94" name="Google Shape;224;p29"/>
          <p:cNvSpPr/>
          <p:nvPr/>
        </p:nvSpPr>
        <p:spPr>
          <a:xfrm>
            <a:off x="8470440" y="779040"/>
            <a:ext cx="227880" cy="238320"/>
          </a:xfrm>
          <a:prstGeom prst="ellipse">
            <a:avLst/>
          </a:prstGeom>
          <a:solidFill>
            <a:srgbClr val="0000ff"/>
          </a:solidFill>
          <a:ln w="0">
            <a:noFill/>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ffffff"/>
              </a:solidFill>
              <a:latin typeface="Arial"/>
            </a:endParaRPr>
          </a:p>
        </p:txBody>
      </p:sp>
      <p:sp>
        <p:nvSpPr>
          <p:cNvPr id="195" name="Google Shape;225;p29"/>
          <p:cNvSpPr/>
          <p:nvPr/>
        </p:nvSpPr>
        <p:spPr>
          <a:xfrm>
            <a:off x="8158680" y="1548720"/>
            <a:ext cx="227880" cy="238320"/>
          </a:xfrm>
          <a:prstGeom prst="ellipse">
            <a:avLst/>
          </a:prstGeom>
          <a:solidFill>
            <a:srgbClr val="ffff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sp>
        <p:nvSpPr>
          <p:cNvPr id="196" name="Google Shape;226;p29"/>
          <p:cNvSpPr/>
          <p:nvPr/>
        </p:nvSpPr>
        <p:spPr>
          <a:xfrm>
            <a:off x="7557120" y="1464120"/>
            <a:ext cx="227880" cy="238320"/>
          </a:xfrm>
          <a:prstGeom prst="ellipse">
            <a:avLst/>
          </a:prstGeom>
          <a:solidFill>
            <a:srgbClr val="ff0000"/>
          </a:solidFill>
          <a:ln w="9525">
            <a:solidFill>
              <a:srgbClr val="146194"/>
            </a:solidFill>
            <a:round/>
          </a:ln>
        </p:spPr>
        <p:style>
          <a:lnRef idx="0"/>
          <a:fillRef idx="0"/>
          <a:effectRef idx="0"/>
          <a:fontRef idx="minor"/>
        </p:style>
        <p:txBody>
          <a:bodyPr tIns="84240" bIns="84240" anchor="ctr">
            <a:noAutofit/>
          </a:bodyPr>
          <a:p>
            <a:pPr>
              <a:lnSpc>
                <a:spcPct val="100000"/>
              </a:lnSpc>
              <a:tabLst>
                <a:tab algn="l" pos="0"/>
              </a:tabLst>
            </a:pPr>
            <a:endParaRPr b="0" lang="en-US" sz="1400" spc="-1" strike="noStrike">
              <a:solidFill>
                <a:srgbClr val="000000"/>
              </a:solidFill>
              <a:latin typeface="Arial"/>
            </a:endParaRPr>
          </a:p>
        </p:txBody>
      </p:sp>
      <p:cxnSp>
        <p:nvCxnSpPr>
          <p:cNvPr id="197" name="Google Shape;227;p29"/>
          <p:cNvCxnSpPr/>
          <p:nvPr/>
        </p:nvCxnSpPr>
        <p:spPr>
          <a:xfrm flipV="1">
            <a:off x="7686720" y="417240"/>
            <a:ext cx="895680" cy="1652400"/>
          </a:xfrm>
          <a:prstGeom prst="straightConnector1">
            <a:avLst/>
          </a:prstGeom>
          <a:ln w="9525">
            <a:solidFill>
              <a:srgbClr val="146194"/>
            </a:solidFill>
            <a:round/>
          </a:ln>
        </p:spPr>
      </p:cxnSp>
      <p:cxnSp>
        <p:nvCxnSpPr>
          <p:cNvPr id="198" name="Google Shape;228;p29"/>
          <p:cNvCxnSpPr/>
          <p:nvPr/>
        </p:nvCxnSpPr>
        <p:spPr>
          <a:xfrm flipV="1">
            <a:off x="7157880" y="884160"/>
            <a:ext cx="1771560" cy="700560"/>
          </a:xfrm>
          <a:prstGeom prst="straightConnector1">
            <a:avLst/>
          </a:prstGeom>
          <a:ln w="9525">
            <a:solidFill>
              <a:srgbClr val="146194"/>
            </a:solidFill>
            <a:round/>
          </a:ln>
        </p:spPr>
      </p:cxnSp>
      <p:sp>
        <p:nvSpPr>
          <p:cNvPr id="174" name="Google Shape;204;p29"/>
          <p:cNvSpPr/>
          <p:nvPr/>
        </p:nvSpPr>
        <p:spPr>
          <a:xfrm>
            <a:off x="5546880" y="2377440"/>
            <a:ext cx="1389600" cy="830880"/>
          </a:xfrm>
          <a:prstGeom prst="rect">
            <a:avLst/>
          </a:prstGeom>
          <a:solidFill>
            <a:schemeClr val="lt2"/>
          </a:solidFill>
          <a:ln w="9525">
            <a:solidFill>
              <a:srgbClr val="146194"/>
            </a:solidFill>
            <a:round/>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Arial"/>
                <a:ea typeface="Arial"/>
              </a:rPr>
              <a:t>Aggregation</a:t>
            </a:r>
            <a:endParaRPr b="0" lang="en-US" sz="1400" spc="-1" strike="noStrike">
              <a:solidFill>
                <a:srgbClr val="000000"/>
              </a:solidFill>
              <a:latin typeface="Arial"/>
            </a:endParaRPr>
          </a:p>
        </p:txBody>
      </p:sp>
      <p:cxnSp>
        <p:nvCxnSpPr>
          <p:cNvPr id="199" name="Google Shape;229;p29"/>
          <p:cNvCxnSpPr>
            <a:stCxn id="174" idx="3"/>
            <a:endCxn id="177" idx="1"/>
          </p:cNvCxnSpPr>
          <p:nvPr/>
        </p:nvCxnSpPr>
        <p:spPr>
          <a:xfrm>
            <a:off x="6936480" y="2792880"/>
            <a:ext cx="332280" cy="6120"/>
          </a:xfrm>
          <a:prstGeom prst="straightConnector1">
            <a:avLst/>
          </a:prstGeom>
          <a:ln w="28575">
            <a:solidFill>
              <a:srgbClr val="76dbf4"/>
            </a:solidFill>
            <a:round/>
            <a:tailEnd len="med" type="triangle" w="me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2023-10-08T00:30:05Z</dcterms:modified>
  <cp:revision>1</cp:revision>
  <dc:subject/>
  <dc:title/>
</cp:coreProperties>
</file>