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71" r:id="rId5"/>
    <p:sldId id="272" r:id="rId6"/>
    <p:sldId id="273" r:id="rId7"/>
    <p:sldId id="259" r:id="rId8"/>
    <p:sldId id="260" r:id="rId9"/>
    <p:sldId id="261" r:id="rId10"/>
    <p:sldId id="267" r:id="rId11"/>
    <p:sldId id="262" r:id="rId12"/>
    <p:sldId id="268" r:id="rId13"/>
    <p:sldId id="269" r:id="rId14"/>
    <p:sldId id="270" r:id="rId15"/>
    <p:sldId id="274" r:id="rId16"/>
    <p:sldId id="265" r:id="rId17"/>
    <p:sldId id="266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06A1730-E938-4FDA-82CF-B363D132D5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583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97070BA-5764-4768-A1B6-4CE4DBE4600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732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473510A-DFC7-43AD-B325-A1512C8CA4A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24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473510A-DFC7-43AD-B325-A1512C8CA4A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59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473510A-DFC7-43AD-B325-A1512C8CA4A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454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473510A-DFC7-43AD-B325-A1512C8CA4A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74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394EB1-CE8E-49D0-BF43-CE1F75302B6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968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A8525F-1364-471E-995E-539AC4057B6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63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5A31631-C47B-496A-8685-9A1A9A67C2E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638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5A31631-C47B-496A-8685-9A1A9A67C2E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78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5A31631-C47B-496A-8685-9A1A9A67C2E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57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21807F-6A3D-49DD-97E6-A6F95612660C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721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B4461B-200D-4EF6-ABF9-A167C7D150D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24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971694D-D7B4-4272-8EFA-0A08A6D1596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05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971694D-D7B4-4272-8EFA-0A08A6D1596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38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473510A-DFC7-43AD-B325-A1512C8CA4A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77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162864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71600" y="32130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pt-BR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Mateus A. F. C. Junqueira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91425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743040"/>
            <a:ext cx="914256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40E1CF4-288D-4D9A-B0CC-F2624D8B2EDC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3348000" y="5147280"/>
            <a:ext cx="33109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mateusafcj@gmail.com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79640" y="1556640"/>
            <a:ext cx="8567640" cy="516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Etapas:</a:t>
            </a:r>
            <a:endParaRPr lang="pt-BR" sz="2600" b="0" strike="noStrike" spc="-1" dirty="0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Aplicar PCM (8 bits) no sinal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modulante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= 3cos(20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π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) + 2cos(40π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+ π/6) no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Scilab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 Prazo: 14/09/21. (10 pontos)</a:t>
            </a:r>
          </a:p>
          <a:p>
            <a:pPr marL="514440" indent="-513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endParaRPr lang="pt-BR" sz="2600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514440" indent="-513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Gerar o sinal PWM das amostras da etapa 1 por simulação de FPGA e no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Scilab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 Prazo: 28/09/21. (15 pontos)</a:t>
            </a:r>
          </a:p>
          <a:p>
            <a:pPr marL="514440" indent="-513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endParaRPr lang="pt-BR" sz="2600" spc="-1" dirty="0">
              <a:solidFill>
                <a:srgbClr val="000000"/>
              </a:solidFill>
              <a:latin typeface="Calibri"/>
            </a:endParaRPr>
          </a:p>
          <a:p>
            <a:pPr marL="514440" indent="-513000"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</a:rPr>
              <a:t>Filtrar o sinal PWM co</a:t>
            </a:r>
            <a:r>
              <a:rPr lang="pt-BR" sz="2600" spc="-1" dirty="0">
                <a:solidFill>
                  <a:srgbClr val="000000"/>
                </a:solidFill>
                <a:latin typeface="Calibri"/>
              </a:rPr>
              <a:t>m FPB no </a:t>
            </a:r>
            <a:r>
              <a:rPr lang="pt-BR" sz="2600" spc="-1" dirty="0" err="1">
                <a:solidFill>
                  <a:srgbClr val="000000"/>
                </a:solidFill>
                <a:latin typeface="Calibri"/>
              </a:rPr>
              <a:t>Xcos</a:t>
            </a:r>
            <a:r>
              <a:rPr lang="pt-BR" sz="2600" spc="-1" dirty="0">
                <a:solidFill>
                  <a:srgbClr val="000000"/>
                </a:solidFill>
                <a:latin typeface="Calibri"/>
              </a:rPr>
              <a:t> do </a:t>
            </a:r>
            <a:r>
              <a:rPr lang="pt-BR" sz="2600" spc="-1" dirty="0" err="1">
                <a:solidFill>
                  <a:srgbClr val="000000"/>
                </a:solidFill>
                <a:latin typeface="Calibri"/>
              </a:rPr>
              <a:t>Scilab</a:t>
            </a:r>
            <a:r>
              <a:rPr lang="pt-BR" sz="2600" spc="-1" dirty="0">
                <a:solidFill>
                  <a:srgbClr val="000000"/>
                </a:solidFill>
                <a:latin typeface="Calibri"/>
              </a:rPr>
              <a:t>. Prazo: 05/10/21.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(10 pontos)</a:t>
            </a:r>
          </a:p>
          <a:p>
            <a:pPr marL="514440" indent="-5130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009258-7E3F-446E-9E12-28D97BAECB2F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79640" y="1556640"/>
            <a:ext cx="8567640" cy="516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Etapas: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b="0" strike="noStrike" spc="-1" dirty="0">
              <a:latin typeface="Arial"/>
            </a:endParaRPr>
          </a:p>
          <a:p>
            <a:pPr marL="514350" indent="-514350">
              <a:spcBef>
                <a:spcPts val="519"/>
              </a:spcBef>
              <a:buFontTx/>
              <a:buAutoNum type="arabicPeriod" startAt="4"/>
            </a:pP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Obter o sinal PWM (usar o teorema da amostragem passa-faixa) do sinal BASK (</a:t>
            </a:r>
            <a:r>
              <a:rPr lang="pt-BR" sz="26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fc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10 MHz) da representação digital de </a:t>
            </a:r>
            <a:r>
              <a:rPr lang="pt-BR" sz="2600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600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 por simulação de FPGA e no </a:t>
            </a:r>
            <a:r>
              <a:rPr lang="pt-BR" sz="26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Scilab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600" spc="-1" dirty="0">
                <a:solidFill>
                  <a:srgbClr val="000000"/>
                </a:solidFill>
                <a:latin typeface="Calibri"/>
              </a:rPr>
              <a:t>Prazo: 19/10/21.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(15 pontos)</a:t>
            </a:r>
          </a:p>
          <a:p>
            <a:pPr marL="514350" indent="-514350">
              <a:spcBef>
                <a:spcPts val="519"/>
              </a:spcBef>
              <a:buFontTx/>
              <a:buAutoNum type="arabicPeriod" startAt="4"/>
            </a:pPr>
            <a:endParaRPr lang="pt-B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519"/>
              </a:spcBef>
              <a:buFontTx/>
              <a:buAutoNum type="arabicPeriod" startAt="4"/>
            </a:pP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Filtrar o sinal da etapa 4 para obter o sinal BASK no </a:t>
            </a:r>
            <a:r>
              <a:rPr lang="pt-BR" sz="2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Xcos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2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Scilab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. Prazo: 26/10/21.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(10 pontos)</a:t>
            </a: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009258-7E3F-446E-9E12-28D97BAECB2F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146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79640" y="1556640"/>
            <a:ext cx="8567640" cy="516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Etapas: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b="0" strike="noStrike" spc="-1" dirty="0">
              <a:latin typeface="Arial"/>
            </a:endParaRPr>
          </a:p>
          <a:p>
            <a:pPr marL="514350" indent="-514350">
              <a:spcBef>
                <a:spcPts val="519"/>
              </a:spcBef>
              <a:buFontTx/>
              <a:buAutoNum type="arabicPeriod" startAt="6"/>
            </a:pP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Obter o sinal PWM (usar o teorema da amostragem passa-faixa) do sinal BPSK (</a:t>
            </a:r>
            <a:r>
              <a:rPr lang="pt-BR" sz="26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fc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Hz) da representação digital de </a:t>
            </a:r>
            <a:r>
              <a:rPr lang="pt-BR" sz="2600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600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 por simulação de FPGA e no </a:t>
            </a:r>
            <a:r>
              <a:rPr lang="pt-BR" sz="26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Scilab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 Prazo: 09/11/21.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(10 pontos)</a:t>
            </a:r>
            <a:endParaRPr lang="pt-B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519"/>
              </a:spcBef>
              <a:buAutoNum type="arabicPeriod" startAt="6"/>
            </a:pPr>
            <a:endParaRPr lang="pt-B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519"/>
              </a:spcBef>
              <a:buFontTx/>
              <a:buAutoNum type="arabicPeriod" startAt="6"/>
            </a:pP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Filtrar o sinal da etapa 6 para obter o sinal BPSK no </a:t>
            </a:r>
            <a:r>
              <a:rPr lang="pt-BR" sz="2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Xcos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2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Scilab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. Prazo: 23/11/21.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(10 pontos)</a:t>
            </a:r>
          </a:p>
          <a:p>
            <a:pPr marL="514350" indent="-514350">
              <a:spcBef>
                <a:spcPts val="519"/>
              </a:spcBef>
              <a:buAutoNum type="arabicPeriod" startAt="6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009258-7E3F-446E-9E12-28D97BAECB2F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851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79640" y="1556640"/>
            <a:ext cx="8567640" cy="516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Etapas: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b="0" strike="noStrike" spc="-1" dirty="0">
              <a:latin typeface="Arial"/>
            </a:endParaRPr>
          </a:p>
          <a:p>
            <a:pPr marL="514350" indent="-514350">
              <a:spcBef>
                <a:spcPts val="519"/>
              </a:spcBef>
              <a:buFontTx/>
              <a:buAutoNum type="arabicPeriod" startAt="8"/>
            </a:pP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Obter o sinal PWM (usar o teorema da amostragem e </a:t>
            </a:r>
            <a:r>
              <a:rPr lang="pt-BR" sz="26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fs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N * MMC(fc</a:t>
            </a:r>
            <a:r>
              <a:rPr lang="pt-BR" sz="2600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, fc</a:t>
            </a:r>
            <a:r>
              <a:rPr lang="pt-BR" sz="2600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), N inteiro) do sinal BFSK (com  8,5 MHz &lt; fc</a:t>
            </a:r>
            <a:r>
              <a:rPr lang="pt-BR" sz="2600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9,5 MHz e fc</a:t>
            </a:r>
            <a:r>
              <a:rPr lang="pt-BR" sz="2600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10,5 MHz &lt; fc</a:t>
            </a:r>
            <a:r>
              <a:rPr lang="pt-BR" sz="2600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&lt; 11,5 MHz e tal que não ocorra descontinuidades na transição de bit) da representação digital de </a:t>
            </a:r>
            <a:r>
              <a:rPr lang="pt-BR" sz="2600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600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 por simulação de FPGA e no </a:t>
            </a:r>
            <a:r>
              <a:rPr lang="pt-BR" sz="26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Scilab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 Prazo: 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07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/12/21.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(10 pontos)</a:t>
            </a:r>
          </a:p>
          <a:p>
            <a:pPr marL="514350" indent="-514350">
              <a:spcBef>
                <a:spcPts val="519"/>
              </a:spcBef>
              <a:buAutoNum type="arabicPeriod" startAt="8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spcBef>
                <a:spcPts val="519"/>
              </a:spcBef>
              <a:buFontTx/>
              <a:buAutoNum type="arabicPeriod" startAt="8"/>
            </a:pP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Filtrar o sinal da etapa 8 para obter o sinal BFSK no </a:t>
            </a:r>
            <a:r>
              <a:rPr lang="pt-BR" sz="2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Xcos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t-BR" sz="26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Scilab</a:t>
            </a: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. Prazo: 14/12/21.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(10 pontos)</a:t>
            </a:r>
          </a:p>
          <a:p>
            <a:pPr marL="514350" indent="-514350">
              <a:spcBef>
                <a:spcPts val="519"/>
              </a:spcBef>
              <a:buAutoNum type="arabicPeriod" startAt="8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009258-7E3F-446E-9E12-28D97BAECB2F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1109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79640" y="1556640"/>
            <a:ext cx="8567640" cy="516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Até quatro alunos por grupo;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Entregar relatório de cada etapa conforme o respectivo prazo;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spc="-1" dirty="0">
                <a:solidFill>
                  <a:srgbClr val="000000"/>
                </a:solidFill>
                <a:latin typeface="Calibri"/>
                <a:ea typeface="Calibri"/>
              </a:rPr>
              <a:t>Entregar relatório final com todas as atividades até 21/12/21.</a:t>
            </a:r>
            <a:endParaRPr lang="pt-BR" sz="26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514350" indent="-514350">
              <a:spcBef>
                <a:spcPts val="519"/>
              </a:spcBef>
              <a:buAutoNum type="arabicPeriod" startAt="8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519"/>
              </a:spcBef>
              <a:buAutoNum type="arabicPeriod" startAt="4"/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009258-7E3F-446E-9E12-28D97BAECB2F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7939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552E14D-264D-487B-BDBC-12D2DC3E1176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  <p:pic>
        <p:nvPicPr>
          <p:cNvPr id="120" name="Picture 4"/>
          <p:cNvPicPr/>
          <p:nvPr/>
        </p:nvPicPr>
        <p:blipFill>
          <a:blip r:embed="rId3"/>
          <a:stretch/>
        </p:blipFill>
        <p:spPr>
          <a:xfrm>
            <a:off x="755640" y="3346816"/>
            <a:ext cx="4399200" cy="9986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5353920" y="3357000"/>
            <a:ext cx="30333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Quando o contador reinicia deve-se atualizar a amostra utilizando a próxima.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144000" y="1485000"/>
            <a:ext cx="8962920" cy="529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sinal PWM pode ser gerado na FPGA comparando a amostra e o valor em um contador (que incrementa com o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clock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frequência de amostragem se relaciona com a frequência do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clock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pt-BR" sz="2600" b="0" i="1" strike="noStrike" spc="-1" baseline="-25000" dirty="0" err="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pt-BR" sz="2600" b="0" i="1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CLK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/(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BR" sz="2600" b="0" i="1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max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 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BR" sz="2600" b="0" i="1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max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 valor máximo do contador;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BR" sz="2600" b="0" i="1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max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também define o número máximo de bits de quantização 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pois deve-se garantir que 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BR" sz="2600" b="0" i="1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max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&gt; 2</a:t>
            </a:r>
            <a:r>
              <a:rPr lang="pt-BR" sz="2600" b="0" i="1" strike="noStrike" spc="-1" baseline="33000" dirty="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pt-BR" sz="2600" b="0" strike="noStrike" spc="-1" baseline="33000" dirty="0">
                <a:solidFill>
                  <a:srgbClr val="000000"/>
                </a:solidFill>
                <a:latin typeface="Calibri"/>
                <a:ea typeface="DejaVu Sans"/>
              </a:rPr>
              <a:t>+1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79640" y="1628640"/>
            <a:ext cx="8783640" cy="509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Para o cálculo de funções trigonométricas na FPGA pode-se empregar uma tabela relacionando 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cos(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(quantizado e codificado) com 0 &lt; 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&lt; 2π. A tabela é armazenada na memória do FPGA;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filtro passa baixa pode ser definido com a função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analpf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do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Scilab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spc="-1" dirty="0">
              <a:solidFill>
                <a:srgbClr val="000000"/>
              </a:solidFill>
              <a:latin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</a:rPr>
              <a:t>Considerar valores comerciais para os componentes.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54AB4A-26C0-4814-964D-CCE72AD181EC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5840" y="1845000"/>
            <a:ext cx="8571240" cy="44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 (SDR - Software Defined Radio) é um sistema de comunicação cujos componentes geralmente implementados em hardware como moduladores e demoduladores são implementadas em software, utilizando processamento de sinais: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D02A976-1778-4B64-B3ED-206C8DFD82AE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5" y="4068900"/>
            <a:ext cx="691515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79640" y="1845000"/>
            <a:ext cx="8962920" cy="48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 SDR são calculados as amostras de um esquema de modulação; 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 AM DSB-SC, por exemplo, são calculados os valores do sinal modulado 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pt-BR" sz="2600" b="0" i="1" strike="noStrike" spc="-1" baseline="-25000" dirty="0" err="1">
                <a:solidFill>
                  <a:srgbClr val="000000"/>
                </a:solidFill>
                <a:latin typeface="Calibri"/>
                <a:ea typeface="DejaVu Sans"/>
              </a:rPr>
              <a:t>AM</a:t>
            </a:r>
            <a:r>
              <a:rPr lang="pt-BR" sz="2600" b="0" i="1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 DSB-SC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= 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pt-BR" sz="2600" b="0" i="1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cos(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ω</a:t>
            </a:r>
            <a:r>
              <a:rPr lang="pt-BR" sz="2600" b="0" i="1" strike="noStrike" spc="-1" baseline="-25000" dirty="0" err="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nos instantes </a:t>
            </a:r>
            <a:r>
              <a:rPr lang="pt-BR" sz="26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pt-BR" sz="26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nT</a:t>
            </a:r>
            <a:r>
              <a:rPr lang="pt-BR" sz="2600" b="0" i="1" strike="noStrike" spc="-1" baseline="-25000" dirty="0" err="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 PAM ou PWM seguido por filtro passa-baixa (FPB) ou passa-faixa (FPF), as amostras são convertidas para o sinal analógico correspondente, devido ao teorema da amostragem.</a:t>
            </a:r>
            <a:endParaRPr lang="pt-BR" sz="26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5EB8DE-2F9C-4002-9C9F-7E515DD37EA5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559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81080" y="1710291"/>
            <a:ext cx="8962920" cy="48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recuperação do sinal analógico após a representação das amostras com PAM ou PWM (aproximação da amostragem ideal) e filtragem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basea-se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 teorema da amostragem: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endParaRPr lang="pt-BR" sz="2600" spc="-1" dirty="0">
              <a:solidFill>
                <a:srgbClr val="000000"/>
              </a:solidFill>
              <a:latin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endParaRPr lang="pt-BR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endParaRPr lang="pt-BR" sz="2600" spc="-1" dirty="0">
              <a:solidFill>
                <a:srgbClr val="000000"/>
              </a:solidFill>
              <a:latin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endParaRPr lang="pt-BR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Quando o sinal é banda estreita, por exemplo um sinal modulado, não é necessário </a:t>
            </a:r>
            <a:r>
              <a:rPr lang="el-GR" sz="2800" i="1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pt-BR" sz="28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&gt; 2</a:t>
            </a:r>
            <a:r>
              <a:rPr lang="pt-BR" sz="2800" i="1" dirty="0">
                <a:latin typeface="Calibri" panose="020F0502020204030204" pitchFamily="34" charset="0"/>
                <a:cs typeface="Calibri" panose="020F0502020204030204" pitchFamily="34" charset="0"/>
              </a:rPr>
              <a:t>W.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5EB8DE-2F9C-4002-9C9F-7E515DD37EA5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0" y="3435438"/>
            <a:ext cx="7029450" cy="16383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36940" y="2992266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FPB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4053830" y="3366339"/>
            <a:ext cx="325090" cy="27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979389" y="3075353"/>
            <a:ext cx="141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Deve-se ter </a:t>
            </a:r>
            <a:r>
              <a:rPr lang="el-GR" i="1" dirty="0"/>
              <a:t>ω</a:t>
            </a:r>
            <a:r>
              <a:rPr lang="pt-BR" i="1" baseline="-25000" dirty="0"/>
              <a:t>s</a:t>
            </a:r>
            <a:r>
              <a:rPr lang="pt-BR" dirty="0"/>
              <a:t> &gt; 2</a:t>
            </a:r>
            <a:r>
              <a:rPr lang="pt-BR" i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592482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stomShape 2"/>
              <p:cNvSpPr/>
              <p:nvPr/>
            </p:nvSpPr>
            <p:spPr>
              <a:xfrm>
                <a:off x="179640" y="1845000"/>
                <a:ext cx="8962920" cy="4875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rmAutofit/>
              </a:bodyPr>
              <a:lstStyle/>
              <a:p>
                <a:pPr marL="457200" indent="-4572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Teorema da amostragem passa-faixa:</a:t>
                </a:r>
              </a:p>
              <a:p>
                <a:pPr marL="457200" indent="-4572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pt-BR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Seja o sinal </a:t>
                </a:r>
                <a:r>
                  <a:rPr lang="pt-BR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pt-BR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com o espectro abaixo:</a:t>
                </a:r>
              </a:p>
              <a:p>
                <a:pPr marL="457200" indent="-4572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pt-BR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pt-BR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pt-BR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pt-BR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pt-BR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Segundo o teorema da amostragem passa-faixa, é possível recuperar o sinal </a:t>
                </a:r>
                <a:r>
                  <a:rPr lang="pt-BR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pt-BR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se este for amostrado com uma freqüência </a:t>
                </a:r>
                <a:r>
                  <a:rPr lang="pt-BR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pt-BR" sz="26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2</a:t>
                </a:r>
                <a:r>
                  <a:rPr lang="pt-BR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pt-BR" sz="26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</a:t>
                </a: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pt-BR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 </a:t>
                </a: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pt-BR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pt-BR" sz="2600" i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3080" indent="-341640">
                  <a:lnSpc>
                    <a:spcPct val="100000"/>
                  </a:lnSpc>
                  <a:spcBef>
                    <a:spcPts val="519"/>
                  </a:spcBef>
                  <a:buClr>
                    <a:srgbClr val="000000"/>
                  </a:buClr>
                  <a:buFont typeface="Arial"/>
                  <a:buChar char="•"/>
                </a:pPr>
                <a:endParaRPr lang="pt-BR" sz="26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19"/>
                  </a:spcBef>
                </a:pPr>
                <a:endParaRPr lang="pt-BR" sz="26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519"/>
                  </a:spcBef>
                </a:pPr>
                <a:endParaRPr lang="pt-BR" sz="26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94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0" y="1845000"/>
                <a:ext cx="8962920" cy="4875120"/>
              </a:xfrm>
              <a:prstGeom prst="rect">
                <a:avLst/>
              </a:prstGeom>
              <a:blipFill rotWithShape="0">
                <a:blip r:embed="rId3"/>
                <a:stretch>
                  <a:fillRect l="-1020" t="-1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5EB8DE-2F9C-4002-9C9F-7E515DD37EA5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2510" y="3143498"/>
            <a:ext cx="5829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21474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79640" y="1701000"/>
            <a:ext cx="8962920" cy="48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Geração do PWM para onda senoidal usando comparação com a onda dente de serra: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/>
              <a:buChar char="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aplicação de um </a:t>
            </a:r>
            <a:r>
              <a:rPr lang="pt-BR" sz="2600" spc="-1" dirty="0">
                <a:solidFill>
                  <a:srgbClr val="000000"/>
                </a:solidFill>
                <a:latin typeface="Calibri"/>
                <a:ea typeface="DejaVu Sans"/>
              </a:rPr>
              <a:t>filtro passa baixa ou passa faixa 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sobre o sinal PWM retorna ao sinal original.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953F359-96F1-4626-9EF1-02175699D66A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  <p:pic>
        <p:nvPicPr>
          <p:cNvPr id="99" name="Imagem 98"/>
          <p:cNvPicPr/>
          <p:nvPr/>
        </p:nvPicPr>
        <p:blipFill>
          <a:blip r:embed="rId3"/>
          <a:stretch/>
        </p:blipFill>
        <p:spPr>
          <a:xfrm>
            <a:off x="2389648" y="2470014"/>
            <a:ext cx="3979800" cy="29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85840" y="1845000"/>
            <a:ext cx="8571240" cy="44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Uma técnica correlata ao SDR é o DDS (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Digital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Synthesis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 DDS as amostras de uma forma de onda são representadas com PAM ou PWM e depois filtradas com FPB ou FPF;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DDS pode ser aplicado em geradores de funções. 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A894AB6-CF46-49A7-AF26-FABDDF95927E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79640" y="1520640"/>
            <a:ext cx="8962920" cy="509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Gerar sinal </a:t>
            </a:r>
            <a:r>
              <a:rPr lang="pt-BR" sz="26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modulante</a:t>
            </a:r>
            <a:r>
              <a:rPr lang="pt-BR" sz="2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por DDS;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Gerar sinais BASK, BPSK e BFSK com SDR;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processamento do SDR (geração do PWM) deve ser realizado em FPGA (simulação);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filtragem de sinal PWM gerado com SDR deve ser realizado no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Xcos</a:t>
            </a: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 </a:t>
            </a:r>
            <a:r>
              <a:rPr lang="pt-BR" sz="2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Scilab</a:t>
            </a:r>
            <a:r>
              <a:rPr lang="pt-BR" sz="26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pt-BR" sz="26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D444335-DABB-4825-92E3-2B4E95F076E9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47400" y="274680"/>
            <a:ext cx="83995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Rádio Definido por Software</a:t>
            </a:r>
            <a:endParaRPr lang="pt-BR" sz="3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79640" y="1520640"/>
            <a:ext cx="8962920" cy="509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Projeto PBLE04: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6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FPB pode ser realizado com o circuito abaixo:</a:t>
            </a: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spc="-1" dirty="0">
              <a:solidFill>
                <a:srgbClr val="000000"/>
              </a:solidFill>
              <a:latin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endParaRPr lang="pt-BR" sz="2600" spc="-1" dirty="0">
              <a:solidFill>
                <a:srgbClr val="000000"/>
              </a:solidFill>
              <a:latin typeface="Calibri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2600" spc="-1" dirty="0">
                <a:solidFill>
                  <a:srgbClr val="000000"/>
                </a:solidFill>
                <a:latin typeface="Calibri"/>
              </a:rPr>
              <a:t>O FPF pode ser realizado com o circuito abaixo:</a:t>
            </a:r>
            <a:endParaRPr lang="pt-BR" sz="26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D444335-DABB-4825-92E3-2B4E95F076E9}" type="slidenum">
              <a:rPr lang="pt-BR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295085" y="3181500"/>
            <a:ext cx="4195440" cy="7570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24" y="3056550"/>
            <a:ext cx="3295650" cy="10096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18" y="4765091"/>
            <a:ext cx="3686175" cy="1076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537262" y="4645704"/>
                <a:ext cx="3850221" cy="1195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pt-BR" sz="2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1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1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d>
                            <m:d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pt-BR" sz="21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1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62" y="4645704"/>
                <a:ext cx="3850221" cy="11957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527369" y="5866118"/>
                <a:ext cx="97058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69" y="5866118"/>
                <a:ext cx="970587" cy="5203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5965956" y="5834768"/>
                <a:ext cx="110068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956" y="5834768"/>
                <a:ext cx="1100686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33804" y="5945816"/>
            <a:ext cx="265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Banda de Passagem: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99261" y="599024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Frequência Central:</a:t>
            </a:r>
          </a:p>
        </p:txBody>
      </p:sp>
    </p:spTree>
    <p:extLst>
      <p:ext uri="{BB962C8B-B14F-4D97-AF65-F5344CB8AC3E}">
        <p14:creationId xmlns:p14="http://schemas.microsoft.com/office/powerpoint/2010/main" val="3353149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8810</TotalTime>
  <Words>1031</Words>
  <Application>Microsoft Office PowerPoint</Application>
  <PresentationFormat>Apresentação na tela (4:3)</PresentationFormat>
  <Paragraphs>183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Modulação em Ângulo</dc:title>
  <dc:subject/>
  <dc:creator>Mateus</dc:creator>
  <dc:description/>
  <cp:lastModifiedBy>Mateus Junqueira</cp:lastModifiedBy>
  <cp:revision>876</cp:revision>
  <dcterms:created xsi:type="dcterms:W3CDTF">2016-05-08T17:21:49Z</dcterms:created>
  <dcterms:modified xsi:type="dcterms:W3CDTF">2021-08-20T05:54:21Z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