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5" r:id="rId4"/>
    <p:sldId id="274" r:id="rId5"/>
    <p:sldId id="277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1" r:id="rId16"/>
    <p:sldId id="294" r:id="rId17"/>
    <p:sldId id="295" r:id="rId18"/>
    <p:sldId id="296" r:id="rId19"/>
    <p:sldId id="276" r:id="rId20"/>
    <p:sldId id="283" r:id="rId21"/>
    <p:sldId id="278" r:id="rId22"/>
    <p:sldId id="282" r:id="rId23"/>
    <p:sldId id="280" r:id="rId24"/>
    <p:sldId id="281" r:id="rId25"/>
    <p:sldId id="25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S" initials="H" lastIdx="2" clrIdx="0">
    <p:extLst>
      <p:ext uri="{19B8F6BF-5375-455C-9EA6-DF929625EA0E}">
        <p15:presenceInfo xmlns:p15="http://schemas.microsoft.com/office/powerpoint/2012/main" userId="HY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F51"/>
    <a:srgbClr val="F64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>
        <p:scale>
          <a:sx n="124" d="100"/>
          <a:sy n="124" d="100"/>
        </p:scale>
        <p:origin x="75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6D44D-079C-4182-9D17-C5CD23CE2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28B7A-1272-46C6-8B6C-B943AA063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E9A34-048B-4E2E-A3FF-175BF397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6F0DB-C0B3-4E2A-8A11-57D6B2A8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81A0-CDA0-4DA1-9909-48B21933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3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687-9921-4866-BAF0-1B91C168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64C13-2103-4172-AD2E-4D4060DC7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534A6-64E1-476B-912A-D390E08D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82C00-CBE4-48B1-B19D-3DEF1CA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C6D3A-EA73-42AF-9EDB-D39A01AA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1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FA4B1-4152-45B0-BA79-88DD0A312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3BB98-EE99-406D-8C9D-2D939B3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DD351-EE4A-4CAF-A681-AD16E34A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EC25-5DBF-4854-9D3C-E9B2359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4ABF1-3D76-4181-88D1-38A21DFB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7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0773F-2467-47F3-B5EE-BA0FD11D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29B3-A8EE-4258-90F9-01975898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CE118-23D1-4783-87C2-F943D270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49F2-7AE4-459B-8B6A-625448DA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1C673-63F3-4219-9138-23E10A55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2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482D0-CA22-44BF-A5BB-CA552741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370F1-AB0B-4EF3-A943-FD913ACB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21820-3FFF-477A-A790-E70BA392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88585-DF20-41F3-9B09-89188A25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B3DD1-2182-416E-B62B-4E680AD4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3DCFE-57B7-4582-A97D-7470BF82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27B08-AF69-431A-868F-C003C6E2D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5F6A0-6286-4DA2-9339-F978F1A7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1DA09-F035-40DF-A79B-9FB277CB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519A8-3B01-490D-BBFA-DDA000A9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A66A6-ED52-4893-9016-176EC28A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8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9A7E3-257F-4B70-B7C9-49F8F9C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15D1B-BA77-4548-8385-9C59D4ED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E0042-BB01-415D-BFE0-E879F372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E85D31-89A2-4E5F-A77A-1495D2981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BC059-7900-4EDC-B26C-4925D9EA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2A3BA-EF91-4027-9D49-8FA3765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CF42-A460-468B-A5D4-982902BB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73624F-7E4F-4450-95CD-691D58A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6FD7-DD0F-4BDA-9AD2-0E1DC528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715ED-F3A0-479D-8F72-A1BE32B7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919AF4-3E96-4A00-ABBF-FF606CFA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07F36-6A2B-4AE0-A305-3E4D4C4B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CFFC1B-E791-4404-82F5-D9EDC399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9788-C4B6-4116-8BE2-9B10CA63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2F2A28-50E6-459C-AEE2-BD9D367B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6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56330-78D1-47EA-89D8-88F75D91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A89B8-F4B8-4333-B4D7-BFCBE695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D477A-15C0-4877-90F5-B336D5A6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0524F-DAEA-4214-8215-A50747F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10A3-5980-4A59-9765-25285848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7A316-D262-4CE6-BB2F-4B296C6D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0F06E-6C4D-4373-BF62-16F1A967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F4D135-55AA-4F72-9C2B-1A11B60F0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D621D-ED5D-4DB4-8295-03317E76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4B1BFF-88F5-4A04-837A-44A07322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F92FE-F817-4592-9DE7-43BCC689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B9C8F-DF99-4CA9-B913-88FB5989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0D1C3-5035-40A1-A40C-3971B2DE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0B255-FF6F-4FBE-9D9F-489BF5FD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CCE8F-0F97-4F0D-8E2A-6AF1ED0E6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1D30-AC67-4367-AD41-7B1A10BF5613}" type="datetimeFigureOut">
              <a:rPr lang="ko-KR" altLang="en-US" smtClean="0"/>
              <a:t>2019. 11. 22.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540BE-0210-449E-8887-C1F7F9DDD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D2271-4D43-4B83-B44F-A87E8B920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0ADF-9509-4B91-A228-1FF90E50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8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etup.toast.com/posts/92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hyperlink" Target="https://github.com/soptcomics/SOPT-COMICS-SERVER/wik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PSdxA-J0sWwX3dOwbtrdBDNMdJU0dFRfBtNo6GWl8dk/edit#gid=0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hyperlink" Target="https://ko.wikipedia.org/wiki/&#53685;&#54633;_&#51088;&#50896;_&#49885;&#48324;&#51088;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wikipedia.org/wiki/UR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80054-7E6C-47CE-85B1-02540C8219D0}"/>
              </a:ext>
            </a:extLst>
          </p:cNvPr>
          <p:cNvGrpSpPr/>
          <p:nvPr/>
        </p:nvGrpSpPr>
        <p:grpSpPr>
          <a:xfrm>
            <a:off x="0" y="-2"/>
            <a:ext cx="12192002" cy="6858001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C664C2-C953-48FC-94BE-F8DB58995E9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49AB25-485E-4AF5-9132-5805F3268E7B}"/>
                </a:ext>
              </a:extLst>
            </p:cNvPr>
            <p:cNvSpPr/>
            <p:nvPr/>
          </p:nvSpPr>
          <p:spPr>
            <a:xfrm>
              <a:off x="186305" y="193040"/>
              <a:ext cx="11819391" cy="64719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68A823-67FF-4FC3-ACF9-A4CE50C4E610}"/>
              </a:ext>
            </a:extLst>
          </p:cNvPr>
          <p:cNvGrpSpPr/>
          <p:nvPr/>
        </p:nvGrpSpPr>
        <p:grpSpPr>
          <a:xfrm>
            <a:off x="807720" y="676452"/>
            <a:ext cx="10576560" cy="5505092"/>
            <a:chOff x="681990" y="630998"/>
            <a:chExt cx="10828020" cy="5635976"/>
          </a:xfrm>
          <a:solidFill>
            <a:schemeClr val="bg1">
              <a:alpha val="24000"/>
            </a:schemeClr>
          </a:solidFill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92AF720-D237-40D4-B721-BD9E6CBD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0" y="1786414"/>
              <a:ext cx="10828020" cy="448056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C7C4000-5BEB-4BF7-BB92-A233B4CCF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93655"/>
            <a:stretch/>
          </p:blipFill>
          <p:spPr>
            <a:xfrm>
              <a:off x="681990" y="630998"/>
              <a:ext cx="10828020" cy="28429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8BC14-3F87-4429-8CA4-0DA9F9BB0C35}"/>
              </a:ext>
            </a:extLst>
          </p:cNvPr>
          <p:cNvSpPr/>
          <p:nvPr/>
        </p:nvSpPr>
        <p:spPr>
          <a:xfrm>
            <a:off x="2740976" y="2377440"/>
            <a:ext cx="6733618" cy="245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C2A0C-FCBA-4C84-99CC-DF2CF3AF53E5}"/>
              </a:ext>
            </a:extLst>
          </p:cNvPr>
          <p:cNvSpPr txBox="1"/>
          <p:nvPr/>
        </p:nvSpPr>
        <p:spPr>
          <a:xfrm>
            <a:off x="2570479" y="3022024"/>
            <a:ext cx="6776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6th</a:t>
            </a:r>
            <a:r>
              <a:rPr lang="ko-KR" altLang="en-US" sz="7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Seminar</a:t>
            </a:r>
            <a:endParaRPr lang="ko-KR" altLang="en-US" sz="7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5A0095-DF11-42AB-B76E-CA94752BECCE}"/>
              </a:ext>
            </a:extLst>
          </p:cNvPr>
          <p:cNvGrpSpPr/>
          <p:nvPr/>
        </p:nvGrpSpPr>
        <p:grpSpPr>
          <a:xfrm>
            <a:off x="4793470" y="664954"/>
            <a:ext cx="2330738" cy="689506"/>
            <a:chOff x="4685580" y="446034"/>
            <a:chExt cx="2820840" cy="834494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18B4862-041A-4D20-82B9-D1B46AF4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6056" y="750436"/>
              <a:ext cx="1356048" cy="5300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C8E3D0-4FC2-451E-B5FF-C1C9BB45D792}"/>
                </a:ext>
              </a:extLst>
            </p:cNvPr>
            <p:cNvSpPr txBox="1"/>
            <p:nvPr/>
          </p:nvSpPr>
          <p:spPr>
            <a:xfrm>
              <a:off x="4685580" y="446034"/>
              <a:ext cx="2820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SHOUT</a:t>
              </a:r>
              <a:r>
                <a:rPr lang="ko-KR" altLang="en-US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OUR PASSION TOGETHER</a:t>
              </a:r>
              <a:endParaRPr lang="ko-KR" altLang="en-US" sz="800" dirty="0">
                <a:solidFill>
                  <a:schemeClr val="bg1"/>
                </a:solidFill>
                <a:latin typeface="Gilroy ExtraBold" panose="00000900000000000000" pitchFamily="50" charset="0"/>
              </a:endParaRPr>
            </a:p>
          </p:txBody>
        </p:sp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8F548B84-492A-46FE-BAAA-A1CB786F3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3242550" y="849150"/>
            <a:ext cx="5706899" cy="692050"/>
            <a:chOff x="6763178" y="2472653"/>
            <a:chExt cx="3563465" cy="69205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7738626" y="3118984"/>
              <a:ext cx="166238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763178" y="2472653"/>
              <a:ext cx="3563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REST </a:t>
              </a:r>
              <a:r>
                <a:rPr kumimoji="1" lang="ko-KR" altLang="en-US" sz="3600" b="1" dirty="0"/>
                <a:t>제약 조건</a:t>
              </a:r>
              <a:endParaRPr kumimoji="1" lang="en-US" altLang="ko-KR" sz="20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765758-52F2-4741-A550-549823C1CD5D}"/>
              </a:ext>
            </a:extLst>
          </p:cNvPr>
          <p:cNvSpPr/>
          <p:nvPr/>
        </p:nvSpPr>
        <p:spPr>
          <a:xfrm>
            <a:off x="1096106" y="1792242"/>
            <a:ext cx="102195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/>
              <a:t>1) </a:t>
            </a:r>
            <a:r>
              <a:rPr lang="en" altLang="ko-KR" b="1" dirty="0"/>
              <a:t>Uniform </a:t>
            </a:r>
            <a:r>
              <a:rPr lang="en" altLang="ko-KR" dirty="0"/>
              <a:t>(</a:t>
            </a:r>
            <a:r>
              <a:rPr lang="ko-KR" altLang="en-US" dirty="0"/>
              <a:t>유니폼 인터페이스</a:t>
            </a:r>
            <a:r>
              <a:rPr lang="en-US" altLang="ko-KR" dirty="0"/>
              <a:t>)</a:t>
            </a:r>
          </a:p>
          <a:p>
            <a:r>
              <a:rPr lang="en" altLang="ko-KR" sz="1200" dirty="0"/>
              <a:t>Uniform Interface</a:t>
            </a:r>
            <a:r>
              <a:rPr lang="ko-KR" altLang="en-US" sz="1200" dirty="0"/>
              <a:t>는 </a:t>
            </a:r>
            <a:r>
              <a:rPr lang="en" altLang="ko-KR" sz="1200" dirty="0"/>
              <a:t>URI</a:t>
            </a:r>
            <a:r>
              <a:rPr lang="ko-KR" altLang="en-US" sz="1200" dirty="0"/>
              <a:t>로 지정한 리소스에 대한 조작을 </a:t>
            </a:r>
            <a:r>
              <a:rPr lang="ko-KR" altLang="en-US" sz="1200" b="1" dirty="0">
                <a:solidFill>
                  <a:srgbClr val="F84F51"/>
                </a:solidFill>
              </a:rPr>
              <a:t>통일되고 한정적인 인터페이스</a:t>
            </a:r>
            <a:r>
              <a:rPr lang="ko-KR" altLang="en-US" sz="1200" dirty="0"/>
              <a:t>로 수행하는 아키텍처 스타일을 말합니다</a:t>
            </a:r>
            <a:r>
              <a:rPr lang="en-US" altLang="ko-KR" sz="1200" dirty="0"/>
              <a:t>.</a:t>
            </a:r>
          </a:p>
          <a:p>
            <a:r>
              <a:rPr lang="en-US" altLang="ko-KR" dirty="0"/>
              <a:t>2) </a:t>
            </a:r>
            <a:r>
              <a:rPr lang="en" altLang="ko-KR" b="1" dirty="0"/>
              <a:t>Stateless</a:t>
            </a:r>
            <a:r>
              <a:rPr lang="en" altLang="ko-KR" dirty="0"/>
              <a:t> (</a:t>
            </a:r>
            <a:r>
              <a:rPr lang="ko-KR" altLang="en-US" dirty="0" err="1"/>
              <a:t>무상태성</a:t>
            </a:r>
            <a:r>
              <a:rPr lang="en-US" altLang="ko-KR" dirty="0"/>
              <a:t>)</a:t>
            </a:r>
          </a:p>
          <a:p>
            <a:r>
              <a:rPr lang="en" altLang="ko-KR" sz="1200" dirty="0"/>
              <a:t>REST</a:t>
            </a:r>
            <a:r>
              <a:rPr lang="ko-KR" altLang="en-US" sz="1200" dirty="0"/>
              <a:t>는 </a:t>
            </a:r>
            <a:r>
              <a:rPr lang="ko-KR" altLang="en-US" sz="1200" b="1" dirty="0" err="1"/>
              <a:t>무상태성</a:t>
            </a:r>
            <a:r>
              <a:rPr lang="ko-KR" altLang="en-US" sz="1200" dirty="0"/>
              <a:t> 성격을 갖습니다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다시 말해 작업을 위한 상태정보를 따로 저장하고 관리하지 않습니다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세션 정보나 쿠키 정보를 별도로 저장하고 관리하지 않기 때문에 </a:t>
            </a:r>
            <a:r>
              <a:rPr lang="en" altLang="ko-KR" sz="1200" dirty="0"/>
              <a:t>API </a:t>
            </a:r>
            <a:r>
              <a:rPr lang="ko-KR" altLang="en-US" sz="1200" dirty="0"/>
              <a:t>서버는 들어오는 </a:t>
            </a:r>
            <a:r>
              <a:rPr lang="ko-KR" altLang="en-US" sz="1200" b="1" dirty="0">
                <a:solidFill>
                  <a:srgbClr val="F84F51"/>
                </a:solidFill>
              </a:rPr>
              <a:t>요청 만을 단순히 처리</a:t>
            </a:r>
            <a:r>
              <a:rPr lang="ko-KR" altLang="en-US" sz="1200" dirty="0"/>
              <a:t>하면 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때문에 서비스의 자유도가 높아지고 서버에서 불필요한 정보를 관리하지 않음으로써 구현이 단순해 집니다</a:t>
            </a:r>
            <a:r>
              <a:rPr lang="en-US" altLang="ko-KR" sz="1200" dirty="0"/>
              <a:t>.</a:t>
            </a:r>
          </a:p>
          <a:p>
            <a:r>
              <a:rPr lang="en-US" altLang="ko-KR" dirty="0"/>
              <a:t>3) </a:t>
            </a:r>
            <a:r>
              <a:rPr lang="en" altLang="ko-KR" b="1" dirty="0"/>
              <a:t>Cacheable</a:t>
            </a:r>
            <a:r>
              <a:rPr lang="en" altLang="ko-KR" dirty="0"/>
              <a:t> (</a:t>
            </a:r>
            <a:r>
              <a:rPr lang="ko-KR" altLang="en-US" dirty="0"/>
              <a:t>캐시 가능</a:t>
            </a:r>
            <a:r>
              <a:rPr lang="en-US" altLang="ko-KR" dirty="0"/>
              <a:t>)</a:t>
            </a:r>
          </a:p>
          <a:p>
            <a:r>
              <a:rPr lang="en" altLang="ko-KR" sz="1200" dirty="0"/>
              <a:t>REST</a:t>
            </a:r>
            <a:r>
              <a:rPr lang="ko-KR" altLang="en-US" sz="1200" dirty="0"/>
              <a:t>의 가장 큰 특징 중 하나는 </a:t>
            </a:r>
            <a:r>
              <a:rPr lang="en" altLang="ko-KR" sz="1200" dirty="0"/>
              <a:t>HTTP</a:t>
            </a:r>
            <a:r>
              <a:rPr lang="ko-KR" altLang="en-US" sz="1200" dirty="0"/>
              <a:t>라는 기존 </a:t>
            </a:r>
            <a:r>
              <a:rPr lang="ko-KR" altLang="en-US" sz="1200" dirty="0" err="1"/>
              <a:t>웹표준을</a:t>
            </a:r>
            <a:r>
              <a:rPr lang="ko-KR" altLang="en-US" sz="1200" dirty="0"/>
              <a:t> 그대로 사용하기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웹에서 사용하는 기존 인프라를 그대로 활용이 가능합니다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</a:t>
            </a:r>
            <a:r>
              <a:rPr lang="en" altLang="ko-KR" sz="1200" b="1" dirty="0"/>
              <a:t>HTTP</a:t>
            </a:r>
            <a:r>
              <a:rPr lang="ko-KR" altLang="en-US" sz="1200" b="1" dirty="0"/>
              <a:t>가 가진 캐시 기능이 적용 가능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 </a:t>
            </a:r>
            <a:r>
              <a:rPr lang="en" altLang="ko-KR" sz="1200" dirty="0"/>
              <a:t>HTTP </a:t>
            </a:r>
            <a:r>
              <a:rPr lang="ko-KR" altLang="en-US" sz="1200" dirty="0"/>
              <a:t>프로토콜 표준에서 사용하는 </a:t>
            </a:r>
            <a:r>
              <a:rPr lang="en" altLang="ko-KR" sz="1200" dirty="0"/>
              <a:t>Last-Modified</a:t>
            </a:r>
            <a:r>
              <a:rPr lang="ko-KR" altLang="en-US" sz="1200" dirty="0"/>
              <a:t>태그나 </a:t>
            </a:r>
            <a:r>
              <a:rPr lang="en" altLang="ko-KR" sz="1200" dirty="0"/>
              <a:t>E-Tag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이용하면 캐시 구현이 가능합니다</a:t>
            </a:r>
            <a:r>
              <a:rPr lang="en-US" altLang="ko-KR" sz="1200" dirty="0"/>
              <a:t>.</a:t>
            </a:r>
          </a:p>
          <a:p>
            <a:r>
              <a:rPr lang="en-US" altLang="ko-KR" dirty="0"/>
              <a:t>4) </a:t>
            </a:r>
            <a:r>
              <a:rPr lang="en" altLang="ko-KR" b="1" dirty="0"/>
              <a:t>Self-descriptiveness</a:t>
            </a:r>
            <a:r>
              <a:rPr lang="en" altLang="ko-KR" dirty="0"/>
              <a:t> (</a:t>
            </a:r>
            <a:r>
              <a:rPr lang="ko-KR" altLang="en-US" dirty="0"/>
              <a:t>자체 표현 구조</a:t>
            </a:r>
            <a:r>
              <a:rPr lang="en-US" altLang="ko-KR" dirty="0"/>
              <a:t>)</a:t>
            </a:r>
          </a:p>
          <a:p>
            <a:r>
              <a:rPr lang="en" altLang="ko-KR" sz="1200" dirty="0"/>
              <a:t>REST</a:t>
            </a:r>
            <a:r>
              <a:rPr lang="ko-KR" altLang="en-US" sz="1200" dirty="0"/>
              <a:t>의 또 다른 큰 특징 중 하나는 </a:t>
            </a:r>
            <a:r>
              <a:rPr lang="en" altLang="ko-KR" sz="1200" dirty="0"/>
              <a:t>REST API </a:t>
            </a:r>
            <a:r>
              <a:rPr lang="ko-KR" altLang="en-US" sz="1200" b="1" dirty="0">
                <a:solidFill>
                  <a:srgbClr val="F64F50"/>
                </a:solidFill>
              </a:rPr>
              <a:t>메시지만 보고도 이를 쉽게 이해</a:t>
            </a:r>
            <a:r>
              <a:rPr lang="ko-KR" altLang="en-US" sz="1200" dirty="0"/>
              <a:t> 할 수 있는 자체 표현 구조로 되어 있다는 것입니다</a:t>
            </a:r>
            <a:r>
              <a:rPr lang="en-US" altLang="ko-KR" sz="1200" dirty="0"/>
              <a:t>.</a:t>
            </a:r>
          </a:p>
          <a:p>
            <a:r>
              <a:rPr lang="en-US" altLang="ko-KR" dirty="0"/>
              <a:t>5) </a:t>
            </a:r>
            <a:r>
              <a:rPr lang="en" altLang="ko-KR" b="1" dirty="0"/>
              <a:t>Client - Server </a:t>
            </a:r>
            <a:r>
              <a:rPr lang="ko-KR" altLang="en-US" b="1" dirty="0"/>
              <a:t>구조</a:t>
            </a:r>
          </a:p>
          <a:p>
            <a:r>
              <a:rPr lang="en" altLang="ko-KR" sz="1200" dirty="0"/>
              <a:t>REST </a:t>
            </a:r>
            <a:r>
              <a:rPr lang="ko-KR" altLang="en-US" sz="1200" dirty="0"/>
              <a:t>서버는 </a:t>
            </a:r>
            <a:r>
              <a:rPr lang="en" altLang="ko-KR" sz="1200" dirty="0"/>
              <a:t>API </a:t>
            </a:r>
            <a:r>
              <a:rPr lang="ko-KR" altLang="en-US" sz="1200" dirty="0"/>
              <a:t>제공</a:t>
            </a:r>
            <a:r>
              <a:rPr lang="en-US" altLang="ko-KR" sz="1200" dirty="0"/>
              <a:t>, </a:t>
            </a:r>
            <a:r>
              <a:rPr lang="ko-KR" altLang="en-US" sz="1200" dirty="0"/>
              <a:t>클라이언트는 사용자 인증이나 컨텍스트</a:t>
            </a:r>
            <a:r>
              <a:rPr lang="en-US" altLang="ko-KR" sz="1200" dirty="0"/>
              <a:t>(</a:t>
            </a:r>
            <a:r>
              <a:rPr lang="ko-KR" altLang="en-US" sz="1200" dirty="0"/>
              <a:t>세션</a:t>
            </a:r>
            <a:r>
              <a:rPr lang="en-US" altLang="ko-KR" sz="1200" dirty="0"/>
              <a:t>, </a:t>
            </a:r>
            <a:r>
              <a:rPr lang="ko-KR" altLang="en-US" sz="1200" dirty="0"/>
              <a:t>로그인 정보</a:t>
            </a:r>
            <a:r>
              <a:rPr lang="en-US" altLang="ko-KR" sz="1200" dirty="0"/>
              <a:t>)</a:t>
            </a:r>
            <a:r>
              <a:rPr lang="ko-KR" altLang="en-US" sz="1200" dirty="0"/>
              <a:t>등을 직접 관리하는 구조로 각각의 역할이 확실히 구분되기 때문에 클라이언트와 서버에서 개발해야 할 내용이 명확해지고 </a:t>
            </a:r>
            <a:r>
              <a:rPr lang="ko-KR" altLang="en-US" sz="1200" b="1" dirty="0"/>
              <a:t>서로간 의존성이 줄어들</a:t>
            </a:r>
            <a:r>
              <a:rPr lang="ko-KR" altLang="en-US" sz="1200" dirty="0"/>
              <a:t>게 됩니다</a:t>
            </a:r>
            <a:r>
              <a:rPr lang="en-US" altLang="ko-KR" sz="1200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b="1" dirty="0" err="1"/>
              <a:t>계층형</a:t>
            </a:r>
            <a:r>
              <a:rPr lang="ko-KR" altLang="en-US" b="1" dirty="0"/>
              <a:t> 구조</a:t>
            </a:r>
          </a:p>
          <a:p>
            <a:r>
              <a:rPr lang="en" altLang="ko-KR" sz="1200" dirty="0"/>
              <a:t>REST </a:t>
            </a:r>
            <a:r>
              <a:rPr lang="ko-KR" altLang="en-US" sz="1200" dirty="0"/>
              <a:t>서버는 다중 계층으로 구성될 수 있으며 보안</a:t>
            </a:r>
            <a:r>
              <a:rPr lang="en-US" altLang="ko-KR" sz="1200" dirty="0"/>
              <a:t>, </a:t>
            </a:r>
            <a:r>
              <a:rPr lang="ko-KR" altLang="en-US" sz="1200" dirty="0"/>
              <a:t>로드 </a:t>
            </a:r>
            <a:r>
              <a:rPr lang="ko-KR" altLang="en-US" sz="1200" dirty="0" err="1"/>
              <a:t>밸런싱</a:t>
            </a:r>
            <a:r>
              <a:rPr lang="en-US" altLang="ko-KR" sz="1200" dirty="0"/>
              <a:t>, </a:t>
            </a:r>
            <a:r>
              <a:rPr lang="ko-KR" altLang="en-US" sz="1200" dirty="0"/>
              <a:t>암호화 계층을 추가해 구조상의 유연성을 둘 수 있고 </a:t>
            </a:r>
            <a:r>
              <a:rPr lang="en" altLang="ko-KR" sz="1200" dirty="0"/>
              <a:t>PROXY, </a:t>
            </a:r>
            <a:r>
              <a:rPr lang="ko-KR" altLang="en-US" sz="1200" dirty="0"/>
              <a:t>게이트웨이 같은 네트워크 기반의 중간 매체를 사용할 수 있게 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57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2643325" y="841266"/>
            <a:ext cx="6905348" cy="1200329"/>
            <a:chOff x="6763178" y="2472653"/>
            <a:chExt cx="3563465" cy="120032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950061" y="3118984"/>
              <a:ext cx="323951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763178" y="2472653"/>
              <a:ext cx="35634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REST API </a:t>
              </a:r>
              <a:r>
                <a:rPr kumimoji="1" lang="ko-KR" altLang="en-US" sz="3600" b="1" dirty="0"/>
                <a:t>디자인 가이드 </a:t>
              </a:r>
              <a:r>
                <a:rPr kumimoji="1" lang="en-US" altLang="ko-KR" sz="3600" b="1" dirty="0"/>
                <a:t>-</a:t>
              </a:r>
              <a:r>
                <a:rPr kumimoji="1" lang="ko-KR" altLang="en-US" sz="3600" b="1" dirty="0"/>
                <a:t> 핵심</a:t>
              </a:r>
              <a:endParaRPr kumimoji="1" lang="en-US" altLang="ko-KR" sz="200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09A5C-3F79-F84D-81AC-4B9A59180EC9}"/>
              </a:ext>
            </a:extLst>
          </p:cNvPr>
          <p:cNvSpPr/>
          <p:nvPr/>
        </p:nvSpPr>
        <p:spPr>
          <a:xfrm>
            <a:off x="1201917" y="2508082"/>
            <a:ext cx="97881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첫 번째</a:t>
            </a:r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pPr algn="ctr"/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pPr algn="ctr"/>
            <a:r>
              <a:rPr lang="en" altLang="ko-KR" sz="2400" dirty="0">
                <a:solidFill>
                  <a:srgbClr val="555555"/>
                </a:solidFill>
                <a:latin typeface="Noto Sans KR"/>
              </a:rPr>
              <a:t>URI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는 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정보의 자원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을 표현해야 한다</a:t>
            </a: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.</a:t>
            </a:r>
          </a:p>
          <a:p>
            <a:pPr algn="ctr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algn="ctr"/>
            <a:br>
              <a:rPr lang="ko-KR" altLang="en-US" dirty="0"/>
            </a:b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두 번째</a:t>
            </a:r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pPr algn="ctr"/>
            <a:endParaRPr lang="en-US" altLang="ko-KR" b="1" dirty="0">
              <a:solidFill>
                <a:srgbClr val="555555"/>
              </a:solidFill>
              <a:latin typeface="Noto Sans KR"/>
            </a:endParaRPr>
          </a:p>
          <a:p>
            <a:pPr algn="ctr"/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자원에 대한 </a:t>
            </a:r>
            <a:r>
              <a:rPr lang="ko-KR" altLang="en-US" sz="2400" b="1" dirty="0">
                <a:solidFill>
                  <a:srgbClr val="555555"/>
                </a:solidFill>
                <a:latin typeface="Noto Sans KR"/>
              </a:rPr>
              <a:t>행위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는 </a:t>
            </a:r>
            <a:r>
              <a:rPr lang="en" altLang="ko-KR" sz="2400" b="1" dirty="0">
                <a:solidFill>
                  <a:srgbClr val="555555"/>
                </a:solidFill>
                <a:latin typeface="Noto Sans KR"/>
              </a:rPr>
              <a:t>HTTP Method</a:t>
            </a:r>
            <a:r>
              <a:rPr lang="en" altLang="ko-KR" sz="2400" dirty="0">
                <a:solidFill>
                  <a:srgbClr val="555555"/>
                </a:solidFill>
                <a:latin typeface="Noto Sans KR"/>
              </a:rPr>
              <a:t>(GET, POST, PUT, DELETE)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로 표현한다</a:t>
            </a: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563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2937263" y="841266"/>
            <a:ext cx="6317474" cy="1200329"/>
            <a:chOff x="6585005" y="2472653"/>
            <a:chExt cx="3944716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585005" y="2472653"/>
              <a:ext cx="3919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REST API </a:t>
              </a:r>
              <a:r>
                <a:rPr kumimoji="1" lang="ko-KR" altLang="en-US" sz="3600" b="1" dirty="0"/>
                <a:t>디자인 가이드 </a:t>
              </a:r>
              <a:r>
                <a:rPr kumimoji="1" lang="en-US" altLang="ko-KR" sz="3600" b="1" dirty="0"/>
                <a:t>-</a:t>
              </a:r>
              <a:r>
                <a:rPr kumimoji="1" lang="ko-KR" altLang="en-US" sz="3600" b="1" dirty="0"/>
                <a:t> </a:t>
              </a:r>
              <a:r>
                <a:rPr kumimoji="1" lang="en-US" altLang="ko-KR" sz="3600" b="1" dirty="0"/>
                <a:t>1</a:t>
              </a:r>
              <a:endParaRPr kumimoji="1" lang="en-US" altLang="ko-KR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609913" y="3118984"/>
              <a:ext cx="391980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09A5C-3F79-F84D-81AC-4B9A59180EC9}"/>
              </a:ext>
            </a:extLst>
          </p:cNvPr>
          <p:cNvSpPr/>
          <p:nvPr/>
        </p:nvSpPr>
        <p:spPr>
          <a:xfrm>
            <a:off x="2051304" y="2569722"/>
            <a:ext cx="8089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R" dirty="0"/>
              <a:t> URI</a:t>
            </a:r>
            <a:r>
              <a:rPr lang="ko-KR" altLang="en-US" dirty="0"/>
              <a:t>는 정보의 자원을 표현해야 한다</a:t>
            </a:r>
            <a:r>
              <a:rPr lang="en-US" altLang="ko-KR" dirty="0"/>
              <a:t>. (</a:t>
            </a:r>
            <a:r>
              <a:rPr lang="ko-KR" altLang="en-US" dirty="0"/>
              <a:t>동사보다는 </a:t>
            </a:r>
            <a:r>
              <a:rPr lang="ko-KR" altLang="en-US" b="1" dirty="0"/>
              <a:t>명사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F3D70F-EB84-2B4D-8291-0F20514B4720}"/>
              </a:ext>
            </a:extLst>
          </p:cNvPr>
          <p:cNvGrpSpPr/>
          <p:nvPr/>
        </p:nvGrpSpPr>
        <p:grpSpPr>
          <a:xfrm>
            <a:off x="2534819" y="3426993"/>
            <a:ext cx="7122363" cy="458757"/>
            <a:chOff x="2380144" y="4805166"/>
            <a:chExt cx="7122363" cy="4587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1F45FB-0F51-D043-8F7F-7818C0AF9C9F}"/>
                </a:ext>
              </a:extLst>
            </p:cNvPr>
            <p:cNvSpPr/>
            <p:nvPr/>
          </p:nvSpPr>
          <p:spPr>
            <a:xfrm>
              <a:off x="2380144" y="4805166"/>
              <a:ext cx="3232717" cy="458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0" tIns="90000" rIns="360000" bIns="90000">
              <a:spAutoFit/>
            </a:bodyPr>
            <a:lstStyle/>
            <a:p>
              <a:r>
                <a:rPr lang="en" altLang="ko-KR" dirty="0"/>
                <a:t>GET /members/</a:t>
              </a:r>
              <a:r>
                <a:rPr lang="en" altLang="ko-KR" dirty="0">
                  <a:solidFill>
                    <a:srgbClr val="F84F51"/>
                  </a:solidFill>
                </a:rPr>
                <a:t>delete</a:t>
              </a:r>
              <a:r>
                <a:rPr lang="en" altLang="ko-KR" dirty="0"/>
                <a:t>/1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9C0561-8138-624F-8473-A9ED2C242C7A}"/>
                </a:ext>
              </a:extLst>
            </p:cNvPr>
            <p:cNvSpPr/>
            <p:nvPr/>
          </p:nvSpPr>
          <p:spPr>
            <a:xfrm>
              <a:off x="6562819" y="4805166"/>
              <a:ext cx="2939688" cy="458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0" tIns="90000" rIns="360000" bIns="90000">
              <a:spAutoFit/>
            </a:bodyPr>
            <a:lstStyle/>
            <a:p>
              <a:r>
                <a:rPr lang="en-US" altLang="ko-KR" dirty="0"/>
                <a:t>DELETE</a:t>
              </a:r>
              <a:r>
                <a:rPr lang="en" altLang="ko-KR" dirty="0"/>
                <a:t> /members/1</a:t>
              </a:r>
              <a:endParaRPr lang="ko-KR" altLang="en-US" dirty="0"/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4DBD9390-F24E-A447-B2BD-F33C2D9D42AD}"/>
                </a:ext>
              </a:extLst>
            </p:cNvPr>
            <p:cNvSpPr/>
            <p:nvPr/>
          </p:nvSpPr>
          <p:spPr>
            <a:xfrm>
              <a:off x="5970492" y="4911100"/>
              <a:ext cx="234696" cy="24688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809A4D-BB22-DE41-B5D2-4F036F37C9EA}"/>
              </a:ext>
            </a:extLst>
          </p:cNvPr>
          <p:cNvSpPr/>
          <p:nvPr/>
        </p:nvSpPr>
        <p:spPr>
          <a:xfrm>
            <a:off x="2743200" y="4373689"/>
            <a:ext cx="6705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altLang="ko-KR" dirty="0">
                <a:solidFill>
                  <a:srgbClr val="555555"/>
                </a:solidFill>
                <a:latin typeface="Noto Sans KR"/>
              </a:rPr>
              <a:t>URI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는 자원을 표현하는데 중점을 두어야 합니다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</a:t>
            </a:r>
          </a:p>
          <a:p>
            <a:pPr algn="ctr"/>
            <a:r>
              <a:rPr lang="en" altLang="ko-KR" dirty="0">
                <a:solidFill>
                  <a:srgbClr val="F84F51"/>
                </a:solidFill>
                <a:latin typeface="Noto Sans KR"/>
              </a:rPr>
              <a:t>delete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와 같은 행위에 대한 표현이 들어가서는 안됩니다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26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4134673" y="841266"/>
            <a:ext cx="3922655" cy="692050"/>
            <a:chOff x="6585005" y="2472653"/>
            <a:chExt cx="3944716" cy="6920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585005" y="2472653"/>
              <a:ext cx="3919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HTTP METHOD</a:t>
              </a:r>
              <a:endParaRPr kumimoji="1" lang="en-US" altLang="ko-KR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609913" y="3118984"/>
              <a:ext cx="391980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4A68E09-D277-5240-8772-3C35B6CA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104123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4E6761E-57F2-DF47-A83A-A2DDF9238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81768"/>
              </p:ext>
            </p:extLst>
          </p:nvPr>
        </p:nvGraphicFramePr>
        <p:xfrm>
          <a:off x="1857375" y="2223343"/>
          <a:ext cx="8477250" cy="3147060"/>
        </p:xfrm>
        <a:graphic>
          <a:graphicData uri="http://schemas.openxmlformats.org/drawingml/2006/table">
            <a:tbl>
              <a:tblPr/>
              <a:tblGrid>
                <a:gridCol w="4238625">
                  <a:extLst>
                    <a:ext uri="{9D8B030D-6E8A-4147-A177-3AD203B41FA5}">
                      <a16:colId xmlns:a16="http://schemas.microsoft.com/office/drawing/2014/main" val="2890413282"/>
                    </a:ext>
                  </a:extLst>
                </a:gridCol>
                <a:gridCol w="4238625">
                  <a:extLst>
                    <a:ext uri="{9D8B030D-6E8A-4147-A177-3AD203B41FA5}">
                      <a16:colId xmlns:a16="http://schemas.microsoft.com/office/drawing/2014/main" val="284015546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" b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>
                          <a:solidFill>
                            <a:srgbClr val="FFFFFF"/>
                          </a:solidFill>
                          <a:effectLst/>
                        </a:rPr>
                        <a:t>역할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810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POST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POST</a:t>
                      </a:r>
                      <a:r>
                        <a:rPr lang="ko-KR" altLang="en-US">
                          <a:effectLst/>
                        </a:rPr>
                        <a:t>를 통해 해당 </a:t>
                      </a:r>
                      <a:r>
                        <a:rPr lang="en">
                          <a:effectLst/>
                        </a:rPr>
                        <a:t>URI</a:t>
                      </a:r>
                      <a:r>
                        <a:rPr lang="ko-KR" altLang="en-US">
                          <a:effectLst/>
                        </a:rPr>
                        <a:t>를 요청하면 리소스를 생성합니다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5818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GET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GET</a:t>
                      </a:r>
                      <a:r>
                        <a:rPr lang="ko-KR" altLang="en-US">
                          <a:effectLst/>
                        </a:rPr>
                        <a:t>를 통해 해당 리소스를 조회합니다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리소스를 조회하고 해당 도큐먼트에 대한 자세한 정보를 가져온다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3066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PUT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PUT</a:t>
                      </a:r>
                      <a:r>
                        <a:rPr lang="ko-KR" altLang="en-US" dirty="0" err="1">
                          <a:effectLst/>
                        </a:rPr>
                        <a:t>를</a:t>
                      </a:r>
                      <a:r>
                        <a:rPr lang="ko-KR" altLang="en-US" dirty="0">
                          <a:effectLst/>
                        </a:rPr>
                        <a:t> 통해 해당 리소스를 수정합니다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432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DELETE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DELETE</a:t>
                      </a:r>
                      <a:r>
                        <a:rPr lang="ko-KR" altLang="en-US" dirty="0" err="1">
                          <a:effectLst/>
                        </a:rPr>
                        <a:t>를</a:t>
                      </a:r>
                      <a:r>
                        <a:rPr lang="ko-KR" altLang="en-US" dirty="0">
                          <a:effectLst/>
                        </a:rPr>
                        <a:t> 통해 리소스를 삭제합니다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5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68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4134673" y="841266"/>
            <a:ext cx="3922655" cy="692050"/>
            <a:chOff x="6585005" y="2472653"/>
            <a:chExt cx="3944716" cy="6920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585005" y="2472653"/>
              <a:ext cx="3919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HTTP METHOD</a:t>
              </a:r>
              <a:endParaRPr kumimoji="1" lang="en-US" altLang="ko-KR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609913" y="3118984"/>
              <a:ext cx="391980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F4A68E09-D277-5240-8772-3C35B6CA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104123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C1238F-CC3A-714E-B299-A5CAFE774A4B}"/>
              </a:ext>
            </a:extLst>
          </p:cNvPr>
          <p:cNvGrpSpPr/>
          <p:nvPr/>
        </p:nvGrpSpPr>
        <p:grpSpPr>
          <a:xfrm>
            <a:off x="2654746" y="2974483"/>
            <a:ext cx="6679934" cy="458757"/>
            <a:chOff x="2380144" y="4805166"/>
            <a:chExt cx="6679934" cy="4587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3EB1D-7EDD-954B-B671-997588F8758F}"/>
                </a:ext>
              </a:extLst>
            </p:cNvPr>
            <p:cNvSpPr/>
            <p:nvPr/>
          </p:nvSpPr>
          <p:spPr>
            <a:xfrm>
              <a:off x="2380144" y="4805166"/>
              <a:ext cx="3128843" cy="458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0" tIns="90000" rIns="360000" bIns="90000">
              <a:spAutoFit/>
            </a:bodyPr>
            <a:lstStyle/>
            <a:p>
              <a:r>
                <a:rPr lang="en" altLang="ko-KR" dirty="0"/>
                <a:t>GET /members/</a:t>
              </a:r>
              <a:r>
                <a:rPr lang="en" altLang="ko-KR" dirty="0">
                  <a:solidFill>
                    <a:srgbClr val="F84F51"/>
                  </a:solidFill>
                </a:rPr>
                <a:t>show</a:t>
              </a:r>
              <a:r>
                <a:rPr lang="en" altLang="ko-KR" dirty="0"/>
                <a:t>/1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65D9F1-A496-5F43-8156-3A39E896C6CA}"/>
                </a:ext>
              </a:extLst>
            </p:cNvPr>
            <p:cNvSpPr/>
            <p:nvPr/>
          </p:nvSpPr>
          <p:spPr>
            <a:xfrm>
              <a:off x="6562819" y="4805166"/>
              <a:ext cx="2497259" cy="458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0" tIns="90000" rIns="360000" bIns="90000">
              <a:spAutoFit/>
            </a:bodyPr>
            <a:lstStyle/>
            <a:p>
              <a:r>
                <a:rPr lang="en-US" altLang="ko-KR" dirty="0"/>
                <a:t>GET</a:t>
              </a:r>
              <a:r>
                <a:rPr lang="en" altLang="ko-KR" dirty="0"/>
                <a:t> /members/1</a:t>
              </a:r>
              <a:endParaRPr lang="ko-KR" altLang="en-US" dirty="0"/>
            </a:p>
          </p:txBody>
        </p:sp>
        <p:sp>
          <p:nvSpPr>
            <p:cNvPr id="18" name="오른쪽 화살표[R] 17">
              <a:extLst>
                <a:ext uri="{FF2B5EF4-FFF2-40B4-BE49-F238E27FC236}">
                  <a16:creationId xmlns:a16="http://schemas.microsoft.com/office/drawing/2014/main" id="{741DC565-C851-5D42-9A5B-587687C43FC6}"/>
                </a:ext>
              </a:extLst>
            </p:cNvPr>
            <p:cNvSpPr/>
            <p:nvPr/>
          </p:nvSpPr>
          <p:spPr>
            <a:xfrm>
              <a:off x="5970492" y="4911100"/>
              <a:ext cx="234696" cy="24688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C55BC2-B4D0-4F4D-9C39-7DBEE56F3A65}"/>
              </a:ext>
            </a:extLst>
          </p:cNvPr>
          <p:cNvSpPr/>
          <p:nvPr/>
        </p:nvSpPr>
        <p:spPr>
          <a:xfrm>
            <a:off x="4586314" y="2104123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회원정보를 가져오는 </a:t>
            </a:r>
            <a:r>
              <a:rPr lang="en" altLang="ko-KR" b="1" dirty="0"/>
              <a:t>URI</a:t>
            </a:r>
            <a:endParaRPr lang="en-US" altLang="ko-KR" b="1" dirty="0">
              <a:solidFill>
                <a:srgbClr val="555555"/>
              </a:solidFill>
              <a:latin typeface="Noto Sans KR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E11561-46A0-2045-B185-904B350C8D20}"/>
              </a:ext>
            </a:extLst>
          </p:cNvPr>
          <p:cNvGrpSpPr/>
          <p:nvPr/>
        </p:nvGrpSpPr>
        <p:grpSpPr>
          <a:xfrm>
            <a:off x="2578026" y="4804629"/>
            <a:ext cx="6833374" cy="458757"/>
            <a:chOff x="2380144" y="4805166"/>
            <a:chExt cx="6833374" cy="45875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FC0F18-07B3-4B4A-B4D5-A0DD74CF1F49}"/>
                </a:ext>
              </a:extLst>
            </p:cNvPr>
            <p:cNvSpPr/>
            <p:nvPr/>
          </p:nvSpPr>
          <p:spPr>
            <a:xfrm>
              <a:off x="2380144" y="4805166"/>
              <a:ext cx="3169751" cy="458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0" tIns="90000" rIns="360000" bIns="90000">
              <a:spAutoFit/>
            </a:bodyPr>
            <a:lstStyle/>
            <a:p>
              <a:r>
                <a:rPr lang="en" altLang="ko-KR" dirty="0"/>
                <a:t>GET /members/</a:t>
              </a:r>
              <a:r>
                <a:rPr lang="en" altLang="ko-KR" dirty="0">
                  <a:solidFill>
                    <a:srgbClr val="F84F51"/>
                  </a:solidFill>
                </a:rPr>
                <a:t>insert</a:t>
              </a:r>
              <a:r>
                <a:rPr lang="en" altLang="ko-KR" dirty="0"/>
                <a:t>/2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17DB0C-158B-7E4C-9886-F0DE8957D409}"/>
                </a:ext>
              </a:extLst>
            </p:cNvPr>
            <p:cNvSpPr/>
            <p:nvPr/>
          </p:nvSpPr>
          <p:spPr>
            <a:xfrm>
              <a:off x="6562819" y="4805166"/>
              <a:ext cx="2650699" cy="4587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0" tIns="90000" rIns="360000" bIns="90000">
              <a:spAutoFit/>
            </a:bodyPr>
            <a:lstStyle/>
            <a:p>
              <a:r>
                <a:rPr lang="en" altLang="ko-KR" dirty="0"/>
                <a:t>POST /members/2</a:t>
              </a:r>
              <a:endParaRPr lang="ko-KR" altLang="en-US" dirty="0"/>
            </a:p>
          </p:txBody>
        </p: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1E9448EE-BD90-174E-8DD5-661E127AD1A6}"/>
                </a:ext>
              </a:extLst>
            </p:cNvPr>
            <p:cNvSpPr/>
            <p:nvPr/>
          </p:nvSpPr>
          <p:spPr>
            <a:xfrm>
              <a:off x="5970492" y="4911100"/>
              <a:ext cx="234696" cy="24688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01D0AA-4678-344E-B849-34CFCD8F455D}"/>
              </a:ext>
            </a:extLst>
          </p:cNvPr>
          <p:cNvSpPr/>
          <p:nvPr/>
        </p:nvSpPr>
        <p:spPr>
          <a:xfrm>
            <a:off x="5041566" y="3934268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회원을 추가할 때</a:t>
            </a:r>
            <a:endParaRPr lang="en-US" altLang="ko-KR" b="1" dirty="0">
              <a:solidFill>
                <a:srgbClr val="555555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68431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2937263" y="841266"/>
            <a:ext cx="6317474" cy="692050"/>
            <a:chOff x="6585005" y="2472653"/>
            <a:chExt cx="3944716" cy="6920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585005" y="2472653"/>
              <a:ext cx="3919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REST API </a:t>
              </a:r>
              <a:r>
                <a:rPr kumimoji="1" lang="ko-KR" altLang="en-US" sz="3600" b="1" dirty="0"/>
                <a:t>디자인 가이드 </a:t>
              </a:r>
              <a:r>
                <a:rPr kumimoji="1" lang="en-US" altLang="ko-KR" sz="3600" b="1" dirty="0"/>
                <a:t>-</a:t>
              </a:r>
              <a:r>
                <a:rPr kumimoji="1" lang="ko-KR" altLang="en-US" sz="3600" b="1" dirty="0"/>
                <a:t> </a:t>
              </a:r>
              <a:r>
                <a:rPr kumimoji="1" lang="en-US" altLang="ko-KR" sz="3600" b="1" dirty="0"/>
                <a:t>3</a:t>
              </a:r>
              <a:endParaRPr kumimoji="1" lang="en-US" altLang="ko-KR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609913" y="3118984"/>
              <a:ext cx="391980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8FDDA7-CBA1-1248-9CDD-A443C8FF258A}"/>
              </a:ext>
            </a:extLst>
          </p:cNvPr>
          <p:cNvSpPr/>
          <p:nvPr/>
        </p:nvSpPr>
        <p:spPr>
          <a:xfrm>
            <a:off x="1187166" y="5382783"/>
            <a:ext cx="9817669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사용자가 ‘좋아하는’ 디바이스 목록을 표현해야 할 경우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F50BB-9DCC-0442-9A7F-DA9F066EB3BE}"/>
              </a:ext>
            </a:extLst>
          </p:cNvPr>
          <p:cNvSpPr/>
          <p:nvPr/>
        </p:nvSpPr>
        <p:spPr>
          <a:xfrm>
            <a:off x="3048000" y="19859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altLang="ko-KR" b="1" dirty="0">
                <a:latin typeface="Noto Sans KR"/>
              </a:rPr>
              <a:t>REST </a:t>
            </a:r>
            <a:r>
              <a:rPr lang="ko-KR" altLang="en-US" b="1" dirty="0">
                <a:latin typeface="Noto Sans KR"/>
              </a:rPr>
              <a:t>리소스 간에는 연관 관계가 있는 경우</a:t>
            </a:r>
            <a:endParaRPr lang="en-US" altLang="ko-KR" b="1" dirty="0">
              <a:latin typeface="Noto Sans KR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7C1D78-DC36-0948-8106-546C34B1560E}"/>
              </a:ext>
            </a:extLst>
          </p:cNvPr>
          <p:cNvSpPr/>
          <p:nvPr/>
        </p:nvSpPr>
        <p:spPr>
          <a:xfrm>
            <a:off x="4203432" y="3043030"/>
            <a:ext cx="3785136" cy="458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90000" rIns="360000" bIns="90000">
            <a:spAutoFit/>
          </a:bodyPr>
          <a:lstStyle/>
          <a:p>
            <a:r>
              <a:rPr lang="en" altLang="ko-KR" dirty="0"/>
              <a:t>GET : /users/{</a:t>
            </a:r>
            <a:r>
              <a:rPr lang="en" altLang="ko-KR" dirty="0" err="1"/>
              <a:t>userid</a:t>
            </a:r>
            <a:r>
              <a:rPr lang="en" altLang="ko-KR" dirty="0"/>
              <a:t>}/devices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440319-DD25-7244-AEF1-380DF01F1406}"/>
              </a:ext>
            </a:extLst>
          </p:cNvPr>
          <p:cNvSpPr/>
          <p:nvPr/>
        </p:nvSpPr>
        <p:spPr>
          <a:xfrm>
            <a:off x="3240616" y="2469778"/>
            <a:ext cx="5710768" cy="458757"/>
          </a:xfrm>
          <a:prstGeom prst="rect">
            <a:avLst/>
          </a:prstGeom>
          <a:solidFill>
            <a:schemeClr val="bg1">
              <a:lumMod val="95000"/>
              <a:alpha val="99000"/>
            </a:schemeClr>
          </a:solidFill>
        </p:spPr>
        <p:txBody>
          <a:bodyPr wrap="none" lIns="360000" tIns="90000" rIns="360000" bIns="90000">
            <a:spAutoFit/>
          </a:bodyPr>
          <a:lstStyle/>
          <a:p>
            <a:r>
              <a:rPr lang="en-US" altLang="ko-KR" dirty="0"/>
              <a:t>/</a:t>
            </a:r>
            <a:r>
              <a:rPr lang="ko-KR" altLang="en-US" dirty="0" err="1"/>
              <a:t>리소스명</a:t>
            </a:r>
            <a:r>
              <a:rPr lang="en-US" altLang="ko-KR" dirty="0"/>
              <a:t>/</a:t>
            </a:r>
            <a:r>
              <a:rPr lang="ko-KR" altLang="en-US" dirty="0"/>
              <a:t>리소스 </a:t>
            </a:r>
            <a:r>
              <a:rPr lang="en" altLang="ko-KR" dirty="0"/>
              <a:t>ID/</a:t>
            </a:r>
            <a:r>
              <a:rPr lang="ko-KR" altLang="en-US" dirty="0"/>
              <a:t>관계가 있는 다른 </a:t>
            </a:r>
            <a:r>
              <a:rPr lang="ko-KR" altLang="en-US" dirty="0" err="1"/>
              <a:t>리소스명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FC9891-CC26-4E4B-99F0-9737D929BFF9}"/>
              </a:ext>
            </a:extLst>
          </p:cNvPr>
          <p:cNvSpPr/>
          <p:nvPr/>
        </p:nvSpPr>
        <p:spPr>
          <a:xfrm>
            <a:off x="3410810" y="3616281"/>
            <a:ext cx="537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△ 일반적으로 소유 ‘</a:t>
            </a:r>
            <a:r>
              <a:rPr lang="en" altLang="ko-KR" dirty="0"/>
              <a:t>has’</a:t>
            </a:r>
            <a:r>
              <a:rPr lang="ko-KR" altLang="en-US" dirty="0"/>
              <a:t>의 관계를 표현할 때 사용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355147-1497-0C45-991A-28468E8F850D}"/>
              </a:ext>
            </a:extLst>
          </p:cNvPr>
          <p:cNvSpPr/>
          <p:nvPr/>
        </p:nvSpPr>
        <p:spPr>
          <a:xfrm>
            <a:off x="3565500" y="4337642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관계 명이 애매하거나 구체적 표현이 필요할 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22B0C4-0D4E-5548-B08B-CE3C26CB6BAA}"/>
              </a:ext>
            </a:extLst>
          </p:cNvPr>
          <p:cNvSpPr/>
          <p:nvPr/>
        </p:nvSpPr>
        <p:spPr>
          <a:xfrm>
            <a:off x="3805993" y="4802153"/>
            <a:ext cx="4580015" cy="458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90000" rIns="360000" bIns="90000">
            <a:spAutoFit/>
          </a:bodyPr>
          <a:lstStyle/>
          <a:p>
            <a:pPr algn="ctr"/>
            <a:r>
              <a:rPr lang="en" altLang="ko-KR" dirty="0"/>
              <a:t>GET : /users/{</a:t>
            </a:r>
            <a:r>
              <a:rPr lang="en" altLang="ko-KR" dirty="0" err="1"/>
              <a:t>userid</a:t>
            </a:r>
            <a:r>
              <a:rPr lang="en" altLang="ko-KR" dirty="0"/>
              <a:t>}/likes/devices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19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2937263" y="841266"/>
            <a:ext cx="6317474" cy="692050"/>
            <a:chOff x="6585005" y="2472653"/>
            <a:chExt cx="3944716" cy="6920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585005" y="2472653"/>
              <a:ext cx="3919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REST API </a:t>
              </a:r>
              <a:r>
                <a:rPr kumimoji="1" lang="ko-KR" altLang="en-US" sz="3600" b="1" dirty="0"/>
                <a:t>디자인 가이드 </a:t>
              </a:r>
              <a:r>
                <a:rPr kumimoji="1" lang="en-US" altLang="ko-KR" sz="3600" b="1" dirty="0"/>
                <a:t>-</a:t>
              </a:r>
              <a:r>
                <a:rPr kumimoji="1" lang="ko-KR" altLang="en-US" sz="3600" b="1" dirty="0"/>
                <a:t> </a:t>
              </a:r>
              <a:r>
                <a:rPr kumimoji="1" lang="en-US" altLang="ko-KR" sz="3600" b="1" dirty="0"/>
                <a:t>4</a:t>
              </a:r>
              <a:endParaRPr kumimoji="1" lang="en-US" altLang="ko-KR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609913" y="3118984"/>
              <a:ext cx="391980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608C26-B7C0-244E-9B21-5FAFE4797C5D}"/>
              </a:ext>
            </a:extLst>
          </p:cNvPr>
          <p:cNvSpPr/>
          <p:nvPr/>
        </p:nvSpPr>
        <p:spPr>
          <a:xfrm>
            <a:off x="4889034" y="2011167"/>
            <a:ext cx="24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b="1" dirty="0">
                <a:solidFill>
                  <a:srgbClr val="555555"/>
                </a:solidFill>
                <a:latin typeface="Noto Sans KR"/>
              </a:rPr>
              <a:t>Collection</a:t>
            </a:r>
            <a:r>
              <a:rPr lang="ko-KR" altLang="en-US" b="1" dirty="0">
                <a:solidFill>
                  <a:srgbClr val="555555"/>
                </a:solidFill>
                <a:latin typeface="Noto Sans KR"/>
              </a:rPr>
              <a:t>과 </a:t>
            </a:r>
            <a:r>
              <a:rPr lang="en" altLang="ko-KR" b="1" dirty="0">
                <a:solidFill>
                  <a:srgbClr val="555555"/>
                </a:solidFill>
                <a:latin typeface="Noto Sans KR"/>
              </a:rPr>
              <a:t>Document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AD6DC-309B-1D45-8621-3926BFDD791A}"/>
              </a:ext>
            </a:extLst>
          </p:cNvPr>
          <p:cNvSpPr/>
          <p:nvPr/>
        </p:nvSpPr>
        <p:spPr>
          <a:xfrm>
            <a:off x="3706018" y="2495691"/>
            <a:ext cx="47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R" b="1" dirty="0">
                <a:solidFill>
                  <a:srgbClr val="555555"/>
                </a:solidFill>
                <a:latin typeface="Noto Sans KR"/>
              </a:rPr>
              <a:t>Document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는 단순히 문서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또는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한 객체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=&gt;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단수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9AA178-80BB-4E4D-9FD2-28764811FED9}"/>
              </a:ext>
            </a:extLst>
          </p:cNvPr>
          <p:cNvSpPr/>
          <p:nvPr/>
        </p:nvSpPr>
        <p:spPr>
          <a:xfrm>
            <a:off x="3493364" y="2826466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555555"/>
                </a:solidFill>
                <a:latin typeface="Noto Sans KR"/>
              </a:rPr>
              <a:t>Collection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은 문서들의 집합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객체들의 집합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=&gt;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복수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F9F55-14F0-3845-B9E2-84DD76FD2401}"/>
              </a:ext>
            </a:extLst>
          </p:cNvPr>
          <p:cNvSpPr/>
          <p:nvPr/>
        </p:nvSpPr>
        <p:spPr>
          <a:xfrm>
            <a:off x="3785527" y="3526573"/>
            <a:ext cx="46209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" altLang="ko-KR" dirty="0"/>
              <a:t>http://</a:t>
            </a:r>
            <a:r>
              <a:rPr lang="en" altLang="ko-KR" dirty="0" err="1"/>
              <a:t>restapi.example.com</a:t>
            </a:r>
            <a:r>
              <a:rPr lang="en" altLang="ko-KR" dirty="0"/>
              <a:t>/sports/soccer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D851E4-760F-7B41-91DF-5116CBBAC500}"/>
              </a:ext>
            </a:extLst>
          </p:cNvPr>
          <p:cNvSpPr/>
          <p:nvPr/>
        </p:nvSpPr>
        <p:spPr>
          <a:xfrm>
            <a:off x="3047999" y="38945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altLang="ko-KR" dirty="0">
                <a:solidFill>
                  <a:srgbClr val="555555"/>
                </a:solidFill>
                <a:latin typeface="Noto Sans KR"/>
              </a:rPr>
              <a:t>sports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라는 컬렉션과 </a:t>
            </a:r>
            <a:r>
              <a:rPr lang="en" altLang="ko-KR" dirty="0">
                <a:solidFill>
                  <a:srgbClr val="555555"/>
                </a:solidFill>
                <a:latin typeface="Noto Sans KR"/>
              </a:rPr>
              <a:t>soccer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라는 도큐먼트로 표현</a:t>
            </a:r>
            <a:endParaRPr lang="en-US" altLang="ko-KR" dirty="0">
              <a:solidFill>
                <a:srgbClr val="555555"/>
              </a:solidFill>
              <a:latin typeface="Noto Sans KR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FF1007-E10E-5940-A2DA-FC4E8D09B57E}"/>
              </a:ext>
            </a:extLst>
          </p:cNvPr>
          <p:cNvSpPr/>
          <p:nvPr/>
        </p:nvSpPr>
        <p:spPr>
          <a:xfrm>
            <a:off x="3241885" y="4466048"/>
            <a:ext cx="5708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" altLang="ko-KR" dirty="0"/>
              <a:t>http://</a:t>
            </a:r>
            <a:r>
              <a:rPr lang="en" altLang="ko-KR" dirty="0" err="1"/>
              <a:t>restapi.example.com</a:t>
            </a:r>
            <a:r>
              <a:rPr lang="en" altLang="ko-KR" dirty="0"/>
              <a:t>/sports/soccer/players/13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F7395F-F70C-2F45-BF7D-F7A3724F4097}"/>
              </a:ext>
            </a:extLst>
          </p:cNvPr>
          <p:cNvSpPr/>
          <p:nvPr/>
        </p:nvSpPr>
        <p:spPr>
          <a:xfrm>
            <a:off x="2489122" y="4835380"/>
            <a:ext cx="721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R" dirty="0">
                <a:solidFill>
                  <a:srgbClr val="555555"/>
                </a:solidFill>
                <a:latin typeface="Noto Sans KR"/>
              </a:rPr>
              <a:t>sports, players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컬렉션과 </a:t>
            </a:r>
            <a:r>
              <a:rPr lang="en" altLang="ko-KR" dirty="0">
                <a:solidFill>
                  <a:srgbClr val="555555"/>
                </a:solidFill>
                <a:latin typeface="Noto Sans KR"/>
              </a:rPr>
              <a:t>soccer, 13(13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번인 선수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)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를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의미하는 도큐먼트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73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2937263" y="841266"/>
            <a:ext cx="6317474" cy="692050"/>
            <a:chOff x="6585005" y="2472653"/>
            <a:chExt cx="3944716" cy="6920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585005" y="2472653"/>
              <a:ext cx="3919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REST API </a:t>
              </a:r>
              <a:r>
                <a:rPr kumimoji="1" lang="ko-KR" altLang="en-US" sz="3600" b="1" dirty="0"/>
                <a:t>디자인 가이드 </a:t>
              </a:r>
              <a:r>
                <a:rPr kumimoji="1" lang="en-US" altLang="ko-KR" sz="3600" b="1" dirty="0"/>
                <a:t>-</a:t>
              </a:r>
              <a:r>
                <a:rPr kumimoji="1" lang="ko-KR" altLang="en-US" sz="3600" b="1" dirty="0"/>
                <a:t> </a:t>
              </a:r>
              <a:r>
                <a:rPr kumimoji="1" lang="en-US" altLang="ko-KR" sz="3600" b="1" dirty="0"/>
                <a:t>5</a:t>
              </a:r>
              <a:endParaRPr kumimoji="1" lang="en-US" altLang="ko-KR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609913" y="3118984"/>
              <a:ext cx="391980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3510CC-1042-C848-9D84-1AB82937B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07152"/>
              </p:ext>
            </p:extLst>
          </p:nvPr>
        </p:nvGraphicFramePr>
        <p:xfrm>
          <a:off x="881330" y="1650801"/>
          <a:ext cx="4502328" cy="1485900"/>
        </p:xfrm>
        <a:graphic>
          <a:graphicData uri="http://schemas.openxmlformats.org/drawingml/2006/table">
            <a:tbl>
              <a:tblPr/>
              <a:tblGrid>
                <a:gridCol w="937196">
                  <a:extLst>
                    <a:ext uri="{9D8B030D-6E8A-4147-A177-3AD203B41FA5}">
                      <a16:colId xmlns:a16="http://schemas.microsoft.com/office/drawing/2014/main" val="3912572621"/>
                    </a:ext>
                  </a:extLst>
                </a:gridCol>
                <a:gridCol w="3565132">
                  <a:extLst>
                    <a:ext uri="{9D8B030D-6E8A-4147-A177-3AD203B41FA5}">
                      <a16:colId xmlns:a16="http://schemas.microsoft.com/office/drawing/2014/main" val="1660423771"/>
                    </a:ext>
                  </a:extLst>
                </a:gridCol>
              </a:tblGrid>
              <a:tr h="3558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rgbClr val="FFFFFF"/>
                          </a:solidFill>
                          <a:effectLst/>
                        </a:rPr>
                        <a:t>상태코드</a:t>
                      </a:r>
                      <a:endParaRPr lang="ko-KR" alt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0573"/>
                  </a:ext>
                </a:extLst>
              </a:tr>
              <a:tr h="355863"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200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클라이언트의 요청을 정상적으로 수행함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0929"/>
                  </a:ext>
                </a:extLst>
              </a:tr>
              <a:tr h="530163"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201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클라이언트가 어떠한 리소스 생성을 요청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해당 리소스가 성공적으로 생성됨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en" sz="1200" dirty="0">
                          <a:effectLst/>
                        </a:rPr>
                        <a:t>POST</a:t>
                      </a:r>
                      <a:r>
                        <a:rPr lang="ko-KR" altLang="en-US" sz="1200" dirty="0" err="1">
                          <a:effectLst/>
                        </a:rPr>
                        <a:t>를</a:t>
                      </a:r>
                      <a:r>
                        <a:rPr lang="ko-KR" altLang="en-US" sz="1200" dirty="0">
                          <a:effectLst/>
                        </a:rPr>
                        <a:t> 통한 리소스 생성 작업 시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7735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66FF62F-55DF-9C4B-90A4-8C6B0DD1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18717"/>
              </p:ext>
            </p:extLst>
          </p:nvPr>
        </p:nvGraphicFramePr>
        <p:xfrm>
          <a:off x="5722586" y="1650801"/>
          <a:ext cx="6151034" cy="4351336"/>
        </p:xfrm>
        <a:graphic>
          <a:graphicData uri="http://schemas.openxmlformats.org/drawingml/2006/table">
            <a:tbl>
              <a:tblPr/>
              <a:tblGrid>
                <a:gridCol w="914520">
                  <a:extLst>
                    <a:ext uri="{9D8B030D-6E8A-4147-A177-3AD203B41FA5}">
                      <a16:colId xmlns:a16="http://schemas.microsoft.com/office/drawing/2014/main" val="2687986809"/>
                    </a:ext>
                  </a:extLst>
                </a:gridCol>
                <a:gridCol w="5236514">
                  <a:extLst>
                    <a:ext uri="{9D8B030D-6E8A-4147-A177-3AD203B41FA5}">
                      <a16:colId xmlns:a16="http://schemas.microsoft.com/office/drawing/2014/main" val="974413249"/>
                    </a:ext>
                  </a:extLst>
                </a:gridCol>
              </a:tblGrid>
              <a:tr h="337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rgbClr val="FFFFFF"/>
                          </a:solidFill>
                          <a:effectLst/>
                        </a:rPr>
                        <a:t>상태코드</a:t>
                      </a:r>
                      <a:endParaRPr lang="ko-KR" alt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46430"/>
                  </a:ext>
                </a:extLst>
              </a:tr>
              <a:tr h="536315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400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클라이언트의 요청이 부적절 할 경우 사용하는 응답 코드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392571"/>
                  </a:ext>
                </a:extLst>
              </a:tr>
              <a:tr h="735359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401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클라이언트가 인증되지 않은 상태에서 보호된 리소스를 요청했을 때 사용하는 응답 코드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743866"/>
                  </a:ext>
                </a:extLst>
              </a:tr>
              <a:tr h="536315"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로그인 하지 않은 유저가 로그인 했을 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요청 가능한 리소스를 요청했을 때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765829"/>
                  </a:ext>
                </a:extLst>
              </a:tr>
              <a:tr h="735359"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403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유저 </a:t>
                      </a:r>
                      <a:r>
                        <a:rPr lang="ko-KR" altLang="en-US" sz="1200" dirty="0" err="1">
                          <a:effectLst/>
                        </a:rPr>
                        <a:t>인증상태와</a:t>
                      </a:r>
                      <a:r>
                        <a:rPr lang="ko-KR" altLang="en-US" sz="1200" dirty="0">
                          <a:effectLst/>
                        </a:rPr>
                        <a:t> 관계 없이 응답하고 싶지 않은 리소스를 클라이언트가 요청했을 때 사용하는 응답 코드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414310"/>
                  </a:ext>
                </a:extLst>
              </a:tr>
              <a:tr h="735359"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(403 </a:t>
                      </a:r>
                      <a:r>
                        <a:rPr lang="ko-KR" altLang="en-US" sz="1200" dirty="0">
                          <a:effectLst/>
                        </a:rPr>
                        <a:t>보다는 </a:t>
                      </a:r>
                      <a:r>
                        <a:rPr lang="en-US" altLang="ko-KR" sz="1200" dirty="0">
                          <a:effectLst/>
                        </a:rPr>
                        <a:t>400</a:t>
                      </a:r>
                      <a:r>
                        <a:rPr lang="ko-KR" altLang="en-US" sz="1200" dirty="0">
                          <a:effectLst/>
                        </a:rPr>
                        <a:t>이나 </a:t>
                      </a:r>
                      <a:r>
                        <a:rPr lang="en-US" altLang="ko-KR" sz="1200" dirty="0">
                          <a:effectLst/>
                        </a:rPr>
                        <a:t>404</a:t>
                      </a:r>
                      <a:r>
                        <a:rPr lang="ko-KR" altLang="en-US" sz="1200" dirty="0" err="1">
                          <a:effectLst/>
                        </a:rPr>
                        <a:t>를</a:t>
                      </a:r>
                      <a:r>
                        <a:rPr lang="ko-KR" altLang="en-US" sz="1200" dirty="0">
                          <a:effectLst/>
                        </a:rPr>
                        <a:t> 사용할 것을 권고</a:t>
                      </a:r>
                      <a:r>
                        <a:rPr lang="en-US" altLang="ko-KR" sz="1200" dirty="0">
                          <a:effectLst/>
                        </a:rPr>
                        <a:t>. 403 </a:t>
                      </a:r>
                      <a:r>
                        <a:rPr lang="ko-KR" altLang="en-US" sz="1200" dirty="0">
                          <a:effectLst/>
                        </a:rPr>
                        <a:t>자체가 리소스가 존재한다는 뜻이기 때문에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522111"/>
                  </a:ext>
                </a:extLst>
              </a:tr>
              <a:tr h="735359"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405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클라이언트가 요청한 리소스에서는 사용 불가능한 </a:t>
                      </a:r>
                      <a:r>
                        <a:rPr lang="en" sz="1200" dirty="0">
                          <a:effectLst/>
                        </a:rPr>
                        <a:t>Method</a:t>
                      </a:r>
                      <a:r>
                        <a:rPr lang="ko-KR" altLang="en-US" sz="1200" dirty="0" err="1">
                          <a:effectLst/>
                        </a:rPr>
                        <a:t>를</a:t>
                      </a:r>
                      <a:r>
                        <a:rPr lang="ko-KR" altLang="en-US" sz="1200" dirty="0">
                          <a:effectLst/>
                        </a:rPr>
                        <a:t> 이용했을 경우 사용하는 응답 코드</a:t>
                      </a:r>
                    </a:p>
                  </a:txBody>
                  <a:tcPr marL="103669" marR="103669" marT="69113" marB="6911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8797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76A771-8020-A449-B165-1F4CFAFAD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13944"/>
              </p:ext>
            </p:extLst>
          </p:nvPr>
        </p:nvGraphicFramePr>
        <p:xfrm>
          <a:off x="881330" y="4142857"/>
          <a:ext cx="4502328" cy="1859280"/>
        </p:xfrm>
        <a:graphic>
          <a:graphicData uri="http://schemas.openxmlformats.org/drawingml/2006/table">
            <a:tbl>
              <a:tblPr/>
              <a:tblGrid>
                <a:gridCol w="957744">
                  <a:extLst>
                    <a:ext uri="{9D8B030D-6E8A-4147-A177-3AD203B41FA5}">
                      <a16:colId xmlns:a16="http://schemas.microsoft.com/office/drawing/2014/main" val="3538916418"/>
                    </a:ext>
                  </a:extLst>
                </a:gridCol>
                <a:gridCol w="3544584">
                  <a:extLst>
                    <a:ext uri="{9D8B030D-6E8A-4147-A177-3AD203B41FA5}">
                      <a16:colId xmlns:a16="http://schemas.microsoft.com/office/drawing/2014/main" val="37404636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rgbClr val="FFFFFF"/>
                          </a:solidFill>
                          <a:effectLst/>
                        </a:rPr>
                        <a:t>상태코드</a:t>
                      </a:r>
                      <a:endParaRPr lang="ko-KR" alt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1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868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301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클라이언트가 요청한 리소스에 대한 </a:t>
                      </a:r>
                      <a:r>
                        <a:rPr lang="en" sz="1200" dirty="0">
                          <a:effectLst/>
                        </a:rPr>
                        <a:t>URI</a:t>
                      </a:r>
                      <a:r>
                        <a:rPr lang="ko-KR" altLang="en-US" sz="1200" dirty="0">
                          <a:effectLst/>
                        </a:rPr>
                        <a:t>가 변경 되었을 때 사용하는 응답 코드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3501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ko-KR" altLang="en-US" sz="120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응답 시 </a:t>
                      </a:r>
                      <a:r>
                        <a:rPr lang="en" sz="1200" dirty="0">
                          <a:effectLst/>
                        </a:rPr>
                        <a:t>Location header</a:t>
                      </a:r>
                      <a:r>
                        <a:rPr lang="ko-KR" altLang="en-US" sz="1200" dirty="0">
                          <a:effectLst/>
                        </a:rPr>
                        <a:t>에 변경된 </a:t>
                      </a:r>
                      <a:r>
                        <a:rPr lang="en" sz="1200" dirty="0">
                          <a:effectLst/>
                        </a:rPr>
                        <a:t>URI</a:t>
                      </a:r>
                      <a:r>
                        <a:rPr lang="ko-KR" altLang="en-US" sz="1200" dirty="0" err="1">
                          <a:effectLst/>
                        </a:rPr>
                        <a:t>를</a:t>
                      </a:r>
                      <a:r>
                        <a:rPr lang="ko-KR" altLang="en-US" sz="1200" dirty="0">
                          <a:effectLst/>
                        </a:rPr>
                        <a:t> 적어 줘야 합니다</a:t>
                      </a:r>
                      <a:r>
                        <a:rPr lang="en-US" altLang="ko-KR" sz="1200" dirty="0">
                          <a:effectLst/>
                        </a:rPr>
                        <a:t>.)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3484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500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서버에 문제가 있을 경우 사용하는 응답 코드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15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1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5408567" y="1971423"/>
            <a:ext cx="1374866" cy="692050"/>
            <a:chOff x="6585005" y="2472653"/>
            <a:chExt cx="3944716" cy="6920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585005" y="2472653"/>
              <a:ext cx="3919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600" b="1" dirty="0"/>
                <a:t>출처</a:t>
              </a:r>
              <a:endParaRPr kumimoji="1" lang="en-US" altLang="ko-KR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609913" y="3118984"/>
              <a:ext cx="391980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C09BD-873F-CE45-9B3C-6FA32A2D1FFB}"/>
              </a:ext>
            </a:extLst>
          </p:cNvPr>
          <p:cNvSpPr/>
          <p:nvPr/>
        </p:nvSpPr>
        <p:spPr>
          <a:xfrm>
            <a:off x="3578087" y="3264085"/>
            <a:ext cx="50271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hlinkClick r:id="rId6"/>
              </a:rPr>
              <a:t>https://meetup.toast.com/posts/92</a:t>
            </a:r>
            <a:endParaRPr lang="en-US" altLang="ko-KR" dirty="0"/>
          </a:p>
          <a:p>
            <a:pPr algn="ctr"/>
            <a:r>
              <a:rPr lang="en" altLang="ko-KR" dirty="0"/>
              <a:t>https://</a:t>
            </a:r>
            <a:r>
              <a:rPr lang="en" altLang="ko-KR" dirty="0" err="1"/>
              <a:t>ko.wikipedia.org</a:t>
            </a:r>
            <a:r>
              <a:rPr lang="en" altLang="ko-KR" dirty="0"/>
              <a:t>/wiki/</a:t>
            </a:r>
            <a:r>
              <a:rPr lang="ko-KR" altLang="en-US" dirty="0"/>
              <a:t>통합</a:t>
            </a:r>
            <a:r>
              <a:rPr lang="en-US" altLang="ko-KR" dirty="0"/>
              <a:t>_</a:t>
            </a:r>
            <a:r>
              <a:rPr lang="ko-KR" altLang="en-US" dirty="0"/>
              <a:t>자원</a:t>
            </a:r>
            <a:r>
              <a:rPr lang="en-US" altLang="ko-KR" dirty="0"/>
              <a:t>_</a:t>
            </a:r>
            <a:r>
              <a:rPr lang="ko-KR" altLang="en-US" dirty="0" err="1"/>
              <a:t>식별자</a:t>
            </a:r>
            <a:endParaRPr lang="en-US" altLang="ko-KR" dirty="0"/>
          </a:p>
          <a:p>
            <a:pPr algn="ctr"/>
            <a:r>
              <a:rPr lang="en" altLang="ko-KR" dirty="0"/>
              <a:t>https://</a:t>
            </a:r>
            <a:r>
              <a:rPr lang="en" altLang="ko-KR" dirty="0" err="1"/>
              <a:t>ko.wikipedia.org</a:t>
            </a:r>
            <a:r>
              <a:rPr lang="en" altLang="ko-KR" dirty="0"/>
              <a:t>/wiki/URL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34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80054-7E6C-47CE-85B1-02540C8219D0}"/>
              </a:ext>
            </a:extLst>
          </p:cNvPr>
          <p:cNvGrpSpPr/>
          <p:nvPr/>
        </p:nvGrpSpPr>
        <p:grpSpPr>
          <a:xfrm>
            <a:off x="0" y="-2"/>
            <a:ext cx="12192002" cy="6858001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C664C2-C953-48FC-94BE-F8DB58995E9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49AB25-485E-4AF5-9132-5805F3268E7B}"/>
                </a:ext>
              </a:extLst>
            </p:cNvPr>
            <p:cNvSpPr/>
            <p:nvPr/>
          </p:nvSpPr>
          <p:spPr>
            <a:xfrm>
              <a:off x="186305" y="193040"/>
              <a:ext cx="11819391" cy="64719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68A823-67FF-4FC3-ACF9-A4CE50C4E610}"/>
              </a:ext>
            </a:extLst>
          </p:cNvPr>
          <p:cNvGrpSpPr/>
          <p:nvPr/>
        </p:nvGrpSpPr>
        <p:grpSpPr>
          <a:xfrm>
            <a:off x="807720" y="676452"/>
            <a:ext cx="10576560" cy="5505092"/>
            <a:chOff x="681990" y="630998"/>
            <a:chExt cx="10828020" cy="5635976"/>
          </a:xfrm>
          <a:solidFill>
            <a:schemeClr val="bg1">
              <a:alpha val="24000"/>
            </a:schemeClr>
          </a:solidFill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92AF720-D237-40D4-B721-BD9E6CBD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0" y="1786414"/>
              <a:ext cx="10828020" cy="448056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C7C4000-5BEB-4BF7-BB92-A233B4CCF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93655"/>
            <a:stretch/>
          </p:blipFill>
          <p:spPr>
            <a:xfrm>
              <a:off x="681990" y="630998"/>
              <a:ext cx="10828020" cy="28429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8BC14-3F87-4429-8CA4-0DA9F9BB0C35}"/>
              </a:ext>
            </a:extLst>
          </p:cNvPr>
          <p:cNvSpPr/>
          <p:nvPr/>
        </p:nvSpPr>
        <p:spPr>
          <a:xfrm>
            <a:off x="2796073" y="2202024"/>
            <a:ext cx="6599854" cy="2715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5A0095-DF11-42AB-B76E-CA94752BECCE}"/>
              </a:ext>
            </a:extLst>
          </p:cNvPr>
          <p:cNvGrpSpPr/>
          <p:nvPr/>
        </p:nvGrpSpPr>
        <p:grpSpPr>
          <a:xfrm>
            <a:off x="4793470" y="664954"/>
            <a:ext cx="2330738" cy="689506"/>
            <a:chOff x="4685580" y="446034"/>
            <a:chExt cx="2820840" cy="834494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18B4862-041A-4D20-82B9-D1B46AF4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6056" y="750436"/>
              <a:ext cx="1356048" cy="5300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C8E3D0-4FC2-451E-B5FF-C1C9BB45D792}"/>
                </a:ext>
              </a:extLst>
            </p:cNvPr>
            <p:cNvSpPr txBox="1"/>
            <p:nvPr/>
          </p:nvSpPr>
          <p:spPr>
            <a:xfrm>
              <a:off x="4685580" y="446034"/>
              <a:ext cx="2820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SHOUT</a:t>
              </a:r>
              <a:r>
                <a:rPr lang="ko-KR" altLang="en-US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OUR PASSION TOGETHER</a:t>
              </a:r>
              <a:endParaRPr lang="ko-KR" altLang="en-US" sz="800" dirty="0">
                <a:solidFill>
                  <a:schemeClr val="bg1"/>
                </a:solidFill>
                <a:latin typeface="Gilroy ExtraBold" panose="00000900000000000000" pitchFamily="50" charset="0"/>
              </a:endParaRPr>
            </a:p>
          </p:txBody>
        </p:sp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8F548B84-492A-46FE-BAAA-A1CB786F3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3A3010-3F2F-4662-B45E-904B172D112B}"/>
              </a:ext>
            </a:extLst>
          </p:cNvPr>
          <p:cNvSpPr/>
          <p:nvPr/>
        </p:nvSpPr>
        <p:spPr>
          <a:xfrm>
            <a:off x="183502" y="1850334"/>
            <a:ext cx="11824996" cy="3418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C2A0C-FCBA-4C84-99CC-DF2CF3AF53E5}"/>
              </a:ext>
            </a:extLst>
          </p:cNvPr>
          <p:cNvSpPr txBox="1"/>
          <p:nvPr/>
        </p:nvSpPr>
        <p:spPr>
          <a:xfrm>
            <a:off x="2570479" y="3097777"/>
            <a:ext cx="677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</a:t>
            </a:r>
            <a:r>
              <a:rPr lang="ko-KR" altLang="en-US" sz="5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5131D-9817-9C42-87CC-4F97DE662FAA}"/>
              </a:ext>
            </a:extLst>
          </p:cNvPr>
          <p:cNvSpPr txBox="1"/>
          <p:nvPr/>
        </p:nvSpPr>
        <p:spPr>
          <a:xfrm>
            <a:off x="2570479" y="2586042"/>
            <a:ext cx="677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03</a:t>
            </a:r>
            <a:endParaRPr lang="ko-KR" altLang="en-US" sz="3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2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4A162F-3625-45DD-A903-E1CECD375145}"/>
              </a:ext>
            </a:extLst>
          </p:cNvPr>
          <p:cNvGrpSpPr/>
          <p:nvPr/>
        </p:nvGrpSpPr>
        <p:grpSpPr>
          <a:xfrm>
            <a:off x="831406" y="2748971"/>
            <a:ext cx="1744139" cy="400110"/>
            <a:chOff x="831406" y="2748971"/>
            <a:chExt cx="1744139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54A525-0A0E-4215-9F00-20479A62B2E9}"/>
                </a:ext>
              </a:extLst>
            </p:cNvPr>
            <p:cNvSpPr txBox="1"/>
            <p:nvPr/>
          </p:nvSpPr>
          <p:spPr>
            <a:xfrm>
              <a:off x="831406" y="2748971"/>
              <a:ext cx="513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E56517-C0FC-4607-B706-EF293CF3E611}"/>
                </a:ext>
              </a:extLst>
            </p:cNvPr>
            <p:cNvSpPr txBox="1"/>
            <p:nvPr/>
          </p:nvSpPr>
          <p:spPr>
            <a:xfrm>
              <a:off x="1220362" y="2795138"/>
              <a:ext cx="1355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합동 세미나 팀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515B99-DDD7-4546-B677-2A95F7B24722}"/>
              </a:ext>
            </a:extLst>
          </p:cNvPr>
          <p:cNvGrpSpPr/>
          <p:nvPr/>
        </p:nvGrpSpPr>
        <p:grpSpPr>
          <a:xfrm>
            <a:off x="3132848" y="2748971"/>
            <a:ext cx="1414223" cy="400110"/>
            <a:chOff x="2607271" y="2748971"/>
            <a:chExt cx="1414223" cy="4001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9C216F-0A6D-4667-9D87-1D3AE950E1D9}"/>
                </a:ext>
              </a:extLst>
            </p:cNvPr>
            <p:cNvSpPr txBox="1"/>
            <p:nvPr/>
          </p:nvSpPr>
          <p:spPr>
            <a:xfrm>
              <a:off x="2607271" y="2748971"/>
              <a:ext cx="513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9CB796-8748-4007-BD1A-5A848ACD8586}"/>
                </a:ext>
              </a:extLst>
            </p:cNvPr>
            <p:cNvSpPr txBox="1"/>
            <p:nvPr/>
          </p:nvSpPr>
          <p:spPr>
            <a:xfrm>
              <a:off x="2996227" y="2795138"/>
              <a:ext cx="1025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REST API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E69D6F-3EAC-489F-A114-3E6A72E9F39C}"/>
              </a:ext>
            </a:extLst>
          </p:cNvPr>
          <p:cNvGrpSpPr/>
          <p:nvPr/>
        </p:nvGrpSpPr>
        <p:grpSpPr>
          <a:xfrm>
            <a:off x="7422273" y="2748971"/>
            <a:ext cx="1731155" cy="400110"/>
            <a:chOff x="7934866" y="2748971"/>
            <a:chExt cx="1731155" cy="4001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18DE3F-CFC4-4D3A-82B0-0D727D66298D}"/>
                </a:ext>
              </a:extLst>
            </p:cNvPr>
            <p:cNvSpPr txBox="1"/>
            <p:nvPr/>
          </p:nvSpPr>
          <p:spPr>
            <a:xfrm>
              <a:off x="7934866" y="2748971"/>
              <a:ext cx="513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E11FBE-37E2-46A1-9F94-39BD5DB5C281}"/>
                </a:ext>
              </a:extLst>
            </p:cNvPr>
            <p:cNvSpPr txBox="1"/>
            <p:nvPr/>
          </p:nvSpPr>
          <p:spPr>
            <a:xfrm>
              <a:off x="8323822" y="2795138"/>
              <a:ext cx="1342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합동세미나안내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F6FF45-F314-4DAB-AFF6-499F17DD3A5B}"/>
              </a:ext>
            </a:extLst>
          </p:cNvPr>
          <p:cNvGrpSpPr/>
          <p:nvPr/>
        </p:nvGrpSpPr>
        <p:grpSpPr>
          <a:xfrm>
            <a:off x="5104374" y="2748971"/>
            <a:ext cx="1760596" cy="400110"/>
            <a:chOff x="4383136" y="2748971"/>
            <a:chExt cx="1760596" cy="4001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B57D91-85F7-4221-8BA6-031E951126D5}"/>
                </a:ext>
              </a:extLst>
            </p:cNvPr>
            <p:cNvSpPr txBox="1"/>
            <p:nvPr/>
          </p:nvSpPr>
          <p:spPr>
            <a:xfrm>
              <a:off x="4383136" y="2748971"/>
              <a:ext cx="513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61F8D2-D48C-4CB1-BDE0-FF4AD0EA024D}"/>
                </a:ext>
              </a:extLst>
            </p:cNvPr>
            <p:cNvSpPr txBox="1"/>
            <p:nvPr/>
          </p:nvSpPr>
          <p:spPr>
            <a:xfrm>
              <a:off x="4772092" y="2795138"/>
              <a:ext cx="1371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API 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6E4868-1A85-4EA2-9936-4FB80A21BAB9}"/>
              </a:ext>
            </a:extLst>
          </p:cNvPr>
          <p:cNvGrpSpPr/>
          <p:nvPr/>
        </p:nvGrpSpPr>
        <p:grpSpPr>
          <a:xfrm>
            <a:off x="9710732" y="2748971"/>
            <a:ext cx="1476673" cy="400110"/>
            <a:chOff x="9710732" y="2748971"/>
            <a:chExt cx="1476673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9EC751-A411-4BAA-999C-99BEDEEE5697}"/>
                </a:ext>
              </a:extLst>
            </p:cNvPr>
            <p:cNvSpPr txBox="1"/>
            <p:nvPr/>
          </p:nvSpPr>
          <p:spPr>
            <a:xfrm>
              <a:off x="9710732" y="2748971"/>
              <a:ext cx="513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93439F-A2ED-4B2A-80D3-BB3B273D7841}"/>
                </a:ext>
              </a:extLst>
            </p:cNvPr>
            <p:cNvSpPr txBox="1"/>
            <p:nvPr/>
          </p:nvSpPr>
          <p:spPr>
            <a:xfrm>
              <a:off x="10099689" y="2795138"/>
              <a:ext cx="1087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과제 안내</a:t>
              </a:r>
            </a:p>
          </p:txBody>
        </p:sp>
      </p:grpSp>
      <p:pic>
        <p:nvPicPr>
          <p:cNvPr id="73" name="그래픽 72">
            <a:extLst>
              <a:ext uri="{FF2B5EF4-FFF2-40B4-BE49-F238E27FC236}">
                <a16:creationId xmlns:a16="http://schemas.microsoft.com/office/drawing/2014/main" id="{FF68F1E3-271A-4169-B99F-8E8E0911A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9AF2E2E-9035-40E8-81C4-08E490DD8B32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C299084-434A-4099-A399-AB5A9879627A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2" name="그래픽 1">
                <a:extLst>
                  <a:ext uri="{FF2B5EF4-FFF2-40B4-BE49-F238E27FC236}">
                    <a16:creationId xmlns:a16="http://schemas.microsoft.com/office/drawing/2014/main" id="{4B4A448C-2081-4AA8-B3A5-C518EDE18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C8E3D0-4FC2-451E-B5FF-C1C9BB45D79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07138D-020A-406A-89A0-AF7E44E23CA2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50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문서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CBD94-8F59-3A4D-943F-D560E6A1E1D8}"/>
              </a:ext>
            </a:extLst>
          </p:cNvPr>
          <p:cNvSpPr/>
          <p:nvPr/>
        </p:nvSpPr>
        <p:spPr>
          <a:xfrm>
            <a:off x="2407920" y="2248952"/>
            <a:ext cx="737616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↓구글 </a:t>
            </a:r>
            <a:r>
              <a:rPr lang="ko-KR" altLang="en-US" dirty="0" err="1"/>
              <a:t>스프레트시트</a:t>
            </a:r>
            <a:r>
              <a:rPr lang="ko-KR" altLang="en-US" dirty="0"/>
              <a:t> 예시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hlinkClick r:id="rId6"/>
              </a:rPr>
              <a:t>https://docs.google.com/spreadsheets/d/1PSdxA-J0sWwX3dOwbtrdBDNMdJU0dFRfBtNo6GWl8dk/edit#gid=0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↓</a:t>
            </a:r>
            <a:r>
              <a:rPr lang="ko-KR" altLang="en-US" dirty="0" err="1"/>
              <a:t>git</a:t>
            </a:r>
            <a:r>
              <a:rPr lang="ko-KR" altLang="en-US" dirty="0"/>
              <a:t> </a:t>
            </a:r>
            <a:r>
              <a:rPr lang="ko-KR" altLang="en-US" dirty="0" err="1"/>
              <a:t>wiki</a:t>
            </a:r>
            <a:r>
              <a:rPr lang="ko-KR" altLang="en-US" dirty="0"/>
              <a:t> 예시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hlinkClick r:id="rId7"/>
              </a:rPr>
              <a:t>https://github.com/soptcomics/SOPT-COMICS-SERVER/wiki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48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80054-7E6C-47CE-85B1-02540C8219D0}"/>
              </a:ext>
            </a:extLst>
          </p:cNvPr>
          <p:cNvGrpSpPr/>
          <p:nvPr/>
        </p:nvGrpSpPr>
        <p:grpSpPr>
          <a:xfrm>
            <a:off x="0" y="-2"/>
            <a:ext cx="12192002" cy="6858001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C664C2-C953-48FC-94BE-F8DB58995E9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49AB25-485E-4AF5-9132-5805F3268E7B}"/>
                </a:ext>
              </a:extLst>
            </p:cNvPr>
            <p:cNvSpPr/>
            <p:nvPr/>
          </p:nvSpPr>
          <p:spPr>
            <a:xfrm>
              <a:off x="186305" y="193040"/>
              <a:ext cx="11819391" cy="64719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68A823-67FF-4FC3-ACF9-A4CE50C4E610}"/>
              </a:ext>
            </a:extLst>
          </p:cNvPr>
          <p:cNvGrpSpPr/>
          <p:nvPr/>
        </p:nvGrpSpPr>
        <p:grpSpPr>
          <a:xfrm>
            <a:off x="807720" y="676452"/>
            <a:ext cx="10576560" cy="5505092"/>
            <a:chOff x="681990" y="630998"/>
            <a:chExt cx="10828020" cy="5635976"/>
          </a:xfrm>
          <a:solidFill>
            <a:schemeClr val="bg1">
              <a:alpha val="24000"/>
            </a:schemeClr>
          </a:solidFill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92AF720-D237-40D4-B721-BD9E6CBD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0" y="1786414"/>
              <a:ext cx="10828020" cy="448056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C7C4000-5BEB-4BF7-BB92-A233B4CCF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93655"/>
            <a:stretch/>
          </p:blipFill>
          <p:spPr>
            <a:xfrm>
              <a:off x="681990" y="630998"/>
              <a:ext cx="10828020" cy="28429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8BC14-3F87-4429-8CA4-0DA9F9BB0C35}"/>
              </a:ext>
            </a:extLst>
          </p:cNvPr>
          <p:cNvSpPr/>
          <p:nvPr/>
        </p:nvSpPr>
        <p:spPr>
          <a:xfrm>
            <a:off x="2796073" y="2202024"/>
            <a:ext cx="6599854" cy="2715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5A0095-DF11-42AB-B76E-CA94752BECCE}"/>
              </a:ext>
            </a:extLst>
          </p:cNvPr>
          <p:cNvGrpSpPr/>
          <p:nvPr/>
        </p:nvGrpSpPr>
        <p:grpSpPr>
          <a:xfrm>
            <a:off x="4793470" y="664954"/>
            <a:ext cx="2330738" cy="689506"/>
            <a:chOff x="4685580" y="446034"/>
            <a:chExt cx="2820840" cy="834494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18B4862-041A-4D20-82B9-D1B46AF4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6056" y="750436"/>
              <a:ext cx="1356048" cy="5300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C8E3D0-4FC2-451E-B5FF-C1C9BB45D792}"/>
                </a:ext>
              </a:extLst>
            </p:cNvPr>
            <p:cNvSpPr txBox="1"/>
            <p:nvPr/>
          </p:nvSpPr>
          <p:spPr>
            <a:xfrm>
              <a:off x="4685580" y="446034"/>
              <a:ext cx="2820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SHOUT</a:t>
              </a:r>
              <a:r>
                <a:rPr lang="ko-KR" altLang="en-US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OUR PASSION TOGETHER</a:t>
              </a:r>
              <a:endParaRPr lang="ko-KR" altLang="en-US" sz="800" dirty="0">
                <a:solidFill>
                  <a:schemeClr val="bg1"/>
                </a:solidFill>
                <a:latin typeface="Gilroy ExtraBold" panose="00000900000000000000" pitchFamily="50" charset="0"/>
              </a:endParaRPr>
            </a:p>
          </p:txBody>
        </p:sp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8F548B84-492A-46FE-BAAA-A1CB786F3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3A3010-3F2F-4662-B45E-904B172D112B}"/>
              </a:ext>
            </a:extLst>
          </p:cNvPr>
          <p:cNvSpPr/>
          <p:nvPr/>
        </p:nvSpPr>
        <p:spPr>
          <a:xfrm>
            <a:off x="183502" y="1850334"/>
            <a:ext cx="11824996" cy="3418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C2A0C-FCBA-4C84-99CC-DF2CF3AF53E5}"/>
              </a:ext>
            </a:extLst>
          </p:cNvPr>
          <p:cNvSpPr txBox="1"/>
          <p:nvPr/>
        </p:nvSpPr>
        <p:spPr>
          <a:xfrm>
            <a:off x="2570479" y="3097777"/>
            <a:ext cx="677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합동세미나</a:t>
            </a:r>
            <a:endParaRPr lang="ko-KR" altLang="en-US" sz="5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D83728-9144-E440-90AA-9C0D96F6C60F}"/>
              </a:ext>
            </a:extLst>
          </p:cNvPr>
          <p:cNvSpPr txBox="1"/>
          <p:nvPr/>
        </p:nvSpPr>
        <p:spPr>
          <a:xfrm>
            <a:off x="2570479" y="2586042"/>
            <a:ext cx="677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endParaRPr lang="ko-KR" altLang="en-US" sz="3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82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합동 세미나 안내</a:t>
              </a:r>
            </a:p>
          </p:txBody>
        </p:sp>
      </p:grp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5C670C4-6528-E047-B170-04C38A6B4D25}"/>
              </a:ext>
            </a:extLst>
          </p:cNvPr>
          <p:cNvSpPr/>
          <p:nvPr/>
        </p:nvSpPr>
        <p:spPr>
          <a:xfrm>
            <a:off x="4960867" y="28267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Request </a:t>
            </a:r>
            <a:r>
              <a:rPr kumimoji="1" lang="ko-KR" altLang="en-US" dirty="0"/>
              <a:t>정의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5EBA031-48C5-5240-AECA-32585430CBCD}"/>
              </a:ext>
            </a:extLst>
          </p:cNvPr>
          <p:cNvSpPr/>
          <p:nvPr/>
        </p:nvSpPr>
        <p:spPr>
          <a:xfrm>
            <a:off x="9038584" y="28267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Response </a:t>
            </a:r>
            <a:r>
              <a:rPr kumimoji="1" lang="ko-KR" altLang="en-US" dirty="0"/>
              <a:t>정의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A619FF8-119E-2A42-86FE-750CB492C42D}"/>
              </a:ext>
            </a:extLst>
          </p:cNvPr>
          <p:cNvSpPr/>
          <p:nvPr/>
        </p:nvSpPr>
        <p:spPr>
          <a:xfrm>
            <a:off x="883150" y="28267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라우팅 설계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6A19DAA-A853-B145-99D7-5EE9F45A5A0B}"/>
              </a:ext>
            </a:extLst>
          </p:cNvPr>
          <p:cNvSpPr/>
          <p:nvPr/>
        </p:nvSpPr>
        <p:spPr>
          <a:xfrm>
            <a:off x="6999726" y="28267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비즈니스 </a:t>
            </a:r>
            <a:r>
              <a:rPr kumimoji="1" lang="ko-KR" altLang="en-US" dirty="0" err="1"/>
              <a:t>로직</a:t>
            </a:r>
            <a:endParaRPr kumimoji="1"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097A5F-AE24-AA46-A9B2-1FFEC4990942}"/>
              </a:ext>
            </a:extLst>
          </p:cNvPr>
          <p:cNvSpPr/>
          <p:nvPr/>
        </p:nvSpPr>
        <p:spPr>
          <a:xfrm>
            <a:off x="2922008" y="28267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라우팅 구현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17E9DD3-63A0-2148-B383-D9F0F3B1D067}"/>
              </a:ext>
            </a:extLst>
          </p:cNvPr>
          <p:cNvSpPr/>
          <p:nvPr/>
        </p:nvSpPr>
        <p:spPr>
          <a:xfrm>
            <a:off x="5113267" y="29791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Request </a:t>
            </a:r>
            <a:r>
              <a:rPr kumimoji="1" lang="ko-KR" altLang="en-US" dirty="0"/>
              <a:t>정의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5111396-4305-5747-A166-3316EF913D8F}"/>
              </a:ext>
            </a:extLst>
          </p:cNvPr>
          <p:cNvSpPr/>
          <p:nvPr/>
        </p:nvSpPr>
        <p:spPr>
          <a:xfrm>
            <a:off x="9190984" y="29791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Response </a:t>
            </a:r>
            <a:r>
              <a:rPr kumimoji="1" lang="ko-KR" altLang="en-US" dirty="0"/>
              <a:t>정의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6A5A919-A42F-0749-B04F-97854ED8397B}"/>
              </a:ext>
            </a:extLst>
          </p:cNvPr>
          <p:cNvSpPr/>
          <p:nvPr/>
        </p:nvSpPr>
        <p:spPr>
          <a:xfrm>
            <a:off x="7152126" y="29791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비즈니스 </a:t>
            </a:r>
            <a:r>
              <a:rPr kumimoji="1" lang="ko-KR" altLang="en-US" dirty="0" err="1"/>
              <a:t>로직</a:t>
            </a:r>
            <a:endParaRPr kumimoji="1" lang="ko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095DBEA6-8166-264B-B9BA-C16ED7ADD474}"/>
              </a:ext>
            </a:extLst>
          </p:cNvPr>
          <p:cNvSpPr/>
          <p:nvPr/>
        </p:nvSpPr>
        <p:spPr>
          <a:xfrm>
            <a:off x="5265667" y="31315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Request </a:t>
            </a:r>
            <a:r>
              <a:rPr kumimoji="1" lang="ko-KR" altLang="en-US" dirty="0"/>
              <a:t>정의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58B0D13-3D6D-014D-8BE7-904FB77139B8}"/>
              </a:ext>
            </a:extLst>
          </p:cNvPr>
          <p:cNvSpPr/>
          <p:nvPr/>
        </p:nvSpPr>
        <p:spPr>
          <a:xfrm>
            <a:off x="9343384" y="31315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Response </a:t>
            </a:r>
            <a:r>
              <a:rPr kumimoji="1" lang="ko-KR" altLang="en-US" dirty="0"/>
              <a:t>정의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CD3945B-C410-CA45-B40E-258258E277C3}"/>
              </a:ext>
            </a:extLst>
          </p:cNvPr>
          <p:cNvSpPr/>
          <p:nvPr/>
        </p:nvSpPr>
        <p:spPr>
          <a:xfrm>
            <a:off x="7304526" y="31315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비즈니스 </a:t>
            </a:r>
            <a:r>
              <a:rPr kumimoji="1" lang="ko-KR" altLang="en-US" dirty="0" err="1"/>
              <a:t>로직</a:t>
            </a:r>
            <a:endParaRPr kumimoji="1" lang="ko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B6B2401-3F78-1C45-B409-CF5EB4643F6C}"/>
              </a:ext>
            </a:extLst>
          </p:cNvPr>
          <p:cNvSpPr/>
          <p:nvPr/>
        </p:nvSpPr>
        <p:spPr>
          <a:xfrm>
            <a:off x="5418067" y="32839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Request </a:t>
            </a:r>
            <a:r>
              <a:rPr kumimoji="1" lang="ko-KR" altLang="en-US" dirty="0"/>
              <a:t>정의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70C7D07-1454-DB46-A295-E1D1686559FD}"/>
              </a:ext>
            </a:extLst>
          </p:cNvPr>
          <p:cNvSpPr/>
          <p:nvPr/>
        </p:nvSpPr>
        <p:spPr>
          <a:xfrm>
            <a:off x="9495784" y="3283952"/>
            <a:ext cx="1817437" cy="875723"/>
          </a:xfrm>
          <a:prstGeom prst="roundRect">
            <a:avLst/>
          </a:prstGeom>
          <a:solidFill>
            <a:srgbClr val="F64F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Response </a:t>
            </a:r>
            <a:r>
              <a:rPr kumimoji="1" lang="ko-KR" altLang="en-US" dirty="0"/>
              <a:t>정의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11B986E-E3D5-294B-9B38-179C9353CEC0}"/>
              </a:ext>
            </a:extLst>
          </p:cNvPr>
          <p:cNvSpPr/>
          <p:nvPr/>
        </p:nvSpPr>
        <p:spPr>
          <a:xfrm>
            <a:off x="7456926" y="32839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비즈니스 </a:t>
            </a:r>
            <a:r>
              <a:rPr kumimoji="1" lang="ko-KR" altLang="en-US" dirty="0" err="1"/>
              <a:t>로직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8E8611-968F-0D4D-8055-17FB8ECACCD7}"/>
              </a:ext>
            </a:extLst>
          </p:cNvPr>
          <p:cNvSpPr txBox="1"/>
          <p:nvPr/>
        </p:nvSpPr>
        <p:spPr>
          <a:xfrm>
            <a:off x="2770751" y="4481674"/>
            <a:ext cx="6650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비즈니스 </a:t>
            </a:r>
            <a:r>
              <a:rPr kumimoji="1" lang="ko-KR" altLang="en-US" b="1" dirty="0" err="1"/>
              <a:t>로직</a:t>
            </a:r>
            <a:r>
              <a:rPr kumimoji="1" lang="ko-KR" altLang="en-US" dirty="0" err="1"/>
              <a:t>은</a:t>
            </a:r>
            <a:r>
              <a:rPr kumimoji="1" lang="ko-KR" altLang="en-US" dirty="0"/>
              <a:t> 구현하기 않고 </a:t>
            </a:r>
            <a:r>
              <a:rPr kumimoji="1" lang="en-US" altLang="ko-KR" b="1" dirty="0"/>
              <a:t>dummy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data</a:t>
            </a:r>
            <a:r>
              <a:rPr kumimoji="1" lang="ko-KR" altLang="en-US" dirty="0"/>
              <a:t>로만 구현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sz="2400" b="1" dirty="0"/>
              <a:t>=&gt;</a:t>
            </a:r>
            <a:r>
              <a:rPr kumimoji="1" lang="ko-KR" altLang="en-US" sz="2400" b="1" dirty="0"/>
              <a:t> 클라이언트와 실제 통신 해보는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1931698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80054-7E6C-47CE-85B1-02540C8219D0}"/>
              </a:ext>
            </a:extLst>
          </p:cNvPr>
          <p:cNvGrpSpPr/>
          <p:nvPr/>
        </p:nvGrpSpPr>
        <p:grpSpPr>
          <a:xfrm>
            <a:off x="0" y="-2"/>
            <a:ext cx="12192002" cy="6858001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C664C2-C953-48FC-94BE-F8DB58995E9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49AB25-485E-4AF5-9132-5805F3268E7B}"/>
                </a:ext>
              </a:extLst>
            </p:cNvPr>
            <p:cNvSpPr/>
            <p:nvPr/>
          </p:nvSpPr>
          <p:spPr>
            <a:xfrm>
              <a:off x="186305" y="193040"/>
              <a:ext cx="11819391" cy="64719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68A823-67FF-4FC3-ACF9-A4CE50C4E610}"/>
              </a:ext>
            </a:extLst>
          </p:cNvPr>
          <p:cNvGrpSpPr/>
          <p:nvPr/>
        </p:nvGrpSpPr>
        <p:grpSpPr>
          <a:xfrm>
            <a:off x="807720" y="676452"/>
            <a:ext cx="10576560" cy="5505092"/>
            <a:chOff x="681990" y="630998"/>
            <a:chExt cx="10828020" cy="5635976"/>
          </a:xfrm>
          <a:solidFill>
            <a:schemeClr val="bg1">
              <a:alpha val="24000"/>
            </a:schemeClr>
          </a:solidFill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92AF720-D237-40D4-B721-BD9E6CBD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0" y="1786414"/>
              <a:ext cx="10828020" cy="448056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C7C4000-5BEB-4BF7-BB92-A233B4CCF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93655"/>
            <a:stretch/>
          </p:blipFill>
          <p:spPr>
            <a:xfrm>
              <a:off x="681990" y="630998"/>
              <a:ext cx="10828020" cy="28429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8BC14-3F87-4429-8CA4-0DA9F9BB0C35}"/>
              </a:ext>
            </a:extLst>
          </p:cNvPr>
          <p:cNvSpPr/>
          <p:nvPr/>
        </p:nvSpPr>
        <p:spPr>
          <a:xfrm>
            <a:off x="2796073" y="2202024"/>
            <a:ext cx="6599854" cy="2715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5A0095-DF11-42AB-B76E-CA94752BECCE}"/>
              </a:ext>
            </a:extLst>
          </p:cNvPr>
          <p:cNvGrpSpPr/>
          <p:nvPr/>
        </p:nvGrpSpPr>
        <p:grpSpPr>
          <a:xfrm>
            <a:off x="4793470" y="664954"/>
            <a:ext cx="2330738" cy="689506"/>
            <a:chOff x="4685580" y="446034"/>
            <a:chExt cx="2820840" cy="834494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18B4862-041A-4D20-82B9-D1B46AF4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6056" y="750436"/>
              <a:ext cx="1356048" cy="5300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C8E3D0-4FC2-451E-B5FF-C1C9BB45D792}"/>
                </a:ext>
              </a:extLst>
            </p:cNvPr>
            <p:cNvSpPr txBox="1"/>
            <p:nvPr/>
          </p:nvSpPr>
          <p:spPr>
            <a:xfrm>
              <a:off x="4685580" y="446034"/>
              <a:ext cx="2820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SHOUT</a:t>
              </a:r>
              <a:r>
                <a:rPr lang="ko-KR" altLang="en-US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OUR PASSION TOGETHER</a:t>
              </a:r>
              <a:endParaRPr lang="ko-KR" altLang="en-US" sz="800" dirty="0">
                <a:solidFill>
                  <a:schemeClr val="bg1"/>
                </a:solidFill>
                <a:latin typeface="Gilroy ExtraBold" panose="00000900000000000000" pitchFamily="50" charset="0"/>
              </a:endParaRPr>
            </a:p>
          </p:txBody>
        </p:sp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8F548B84-492A-46FE-BAAA-A1CB786F3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3A3010-3F2F-4662-B45E-904B172D112B}"/>
              </a:ext>
            </a:extLst>
          </p:cNvPr>
          <p:cNvSpPr/>
          <p:nvPr/>
        </p:nvSpPr>
        <p:spPr>
          <a:xfrm>
            <a:off x="183502" y="1850334"/>
            <a:ext cx="11824996" cy="3418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FEAD2B-65F3-40BD-8640-A5D3F514A770}"/>
              </a:ext>
            </a:extLst>
          </p:cNvPr>
          <p:cNvGrpSpPr/>
          <p:nvPr/>
        </p:nvGrpSpPr>
        <p:grpSpPr>
          <a:xfrm>
            <a:off x="2570479" y="2586042"/>
            <a:ext cx="6776722" cy="1623051"/>
            <a:chOff x="2570479" y="2441406"/>
            <a:chExt cx="6776722" cy="16230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8C2A0C-FCBA-4C84-99CC-DF2CF3AF53E5}"/>
                </a:ext>
              </a:extLst>
            </p:cNvPr>
            <p:cNvSpPr txBox="1"/>
            <p:nvPr/>
          </p:nvSpPr>
          <p:spPr>
            <a:xfrm>
              <a:off x="2570479" y="3141127"/>
              <a:ext cx="67767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과제 안내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043EA7-45CB-48D7-8F5E-5A1922CB904E}"/>
                </a:ext>
              </a:extLst>
            </p:cNvPr>
            <p:cNvSpPr txBox="1"/>
            <p:nvPr/>
          </p:nvSpPr>
          <p:spPr>
            <a:xfrm>
              <a:off x="2570479" y="2441406"/>
              <a:ext cx="67767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05</a:t>
              </a:r>
              <a:endPara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382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과제 안내</a:t>
              </a:r>
            </a:p>
          </p:txBody>
        </p:sp>
      </p:grp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33212D3-65DD-B84D-870B-54ECEC0416DD}"/>
              </a:ext>
            </a:extLst>
          </p:cNvPr>
          <p:cNvSpPr/>
          <p:nvPr/>
        </p:nvSpPr>
        <p:spPr>
          <a:xfrm>
            <a:off x="4960867" y="28267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Request </a:t>
            </a:r>
            <a:r>
              <a:rPr kumimoji="1" lang="ko-KR" altLang="en-US" dirty="0"/>
              <a:t>정의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177B101-A00B-F249-A12E-DF0DF4BECC72}"/>
              </a:ext>
            </a:extLst>
          </p:cNvPr>
          <p:cNvSpPr/>
          <p:nvPr/>
        </p:nvSpPr>
        <p:spPr>
          <a:xfrm>
            <a:off x="9038584" y="28267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Response </a:t>
            </a:r>
            <a:r>
              <a:rPr kumimoji="1" lang="ko-KR" altLang="en-US" dirty="0"/>
              <a:t>정의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F4E379E-01DE-1349-A115-DC33A42E5D00}"/>
              </a:ext>
            </a:extLst>
          </p:cNvPr>
          <p:cNvSpPr/>
          <p:nvPr/>
        </p:nvSpPr>
        <p:spPr>
          <a:xfrm>
            <a:off x="883150" y="28267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라우팅 설계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AF2767E-B3AD-E54A-B505-AFFD742B6D5C}"/>
              </a:ext>
            </a:extLst>
          </p:cNvPr>
          <p:cNvSpPr/>
          <p:nvPr/>
        </p:nvSpPr>
        <p:spPr>
          <a:xfrm>
            <a:off x="6999726" y="2826752"/>
            <a:ext cx="1817437" cy="875723"/>
          </a:xfrm>
          <a:prstGeom prst="roundRect">
            <a:avLst/>
          </a:prstGeom>
          <a:solidFill>
            <a:srgbClr val="F84F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비즈니스 </a:t>
            </a:r>
            <a:r>
              <a:rPr kumimoji="1" lang="ko-KR" altLang="en-US" dirty="0" err="1"/>
              <a:t>로직</a:t>
            </a:r>
            <a:endParaRPr kumimoji="1"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24AFF70-4FF3-EB47-A18E-62BEE416523B}"/>
              </a:ext>
            </a:extLst>
          </p:cNvPr>
          <p:cNvSpPr/>
          <p:nvPr/>
        </p:nvSpPr>
        <p:spPr>
          <a:xfrm>
            <a:off x="2922008" y="28267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라우팅 구현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405D461-5BD1-234D-88AE-EB7E2155D4C9}"/>
              </a:ext>
            </a:extLst>
          </p:cNvPr>
          <p:cNvSpPr/>
          <p:nvPr/>
        </p:nvSpPr>
        <p:spPr>
          <a:xfrm>
            <a:off x="5113267" y="29791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Request </a:t>
            </a:r>
            <a:r>
              <a:rPr kumimoji="1" lang="ko-KR" altLang="en-US" dirty="0"/>
              <a:t>정의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737FE68-8148-264C-BFB3-85E4D76317B6}"/>
              </a:ext>
            </a:extLst>
          </p:cNvPr>
          <p:cNvSpPr/>
          <p:nvPr/>
        </p:nvSpPr>
        <p:spPr>
          <a:xfrm>
            <a:off x="9190984" y="29791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Response </a:t>
            </a:r>
            <a:r>
              <a:rPr kumimoji="1" lang="ko-KR" altLang="en-US" dirty="0"/>
              <a:t>정의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17D179-AC3C-2B40-BA55-D89F7477E775}"/>
              </a:ext>
            </a:extLst>
          </p:cNvPr>
          <p:cNvSpPr/>
          <p:nvPr/>
        </p:nvSpPr>
        <p:spPr>
          <a:xfrm>
            <a:off x="7152126" y="2979152"/>
            <a:ext cx="1817437" cy="875723"/>
          </a:xfrm>
          <a:prstGeom prst="roundRect">
            <a:avLst/>
          </a:prstGeom>
          <a:solidFill>
            <a:srgbClr val="F84F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비즈니스 </a:t>
            </a:r>
            <a:r>
              <a:rPr kumimoji="1" lang="ko-KR" altLang="en-US" dirty="0" err="1"/>
              <a:t>로직</a:t>
            </a:r>
            <a:endParaRPr kumimoji="1" lang="ko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CA64A4A-C17A-3647-9183-3151096BB5FA}"/>
              </a:ext>
            </a:extLst>
          </p:cNvPr>
          <p:cNvSpPr/>
          <p:nvPr/>
        </p:nvSpPr>
        <p:spPr>
          <a:xfrm>
            <a:off x="5265667" y="31315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Request </a:t>
            </a:r>
            <a:r>
              <a:rPr kumimoji="1" lang="ko-KR" altLang="en-US" dirty="0"/>
              <a:t>정의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E2C3A3B-6859-1F46-8CA5-BC05980351E2}"/>
              </a:ext>
            </a:extLst>
          </p:cNvPr>
          <p:cNvSpPr/>
          <p:nvPr/>
        </p:nvSpPr>
        <p:spPr>
          <a:xfrm>
            <a:off x="9343384" y="31315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Response </a:t>
            </a:r>
            <a:r>
              <a:rPr kumimoji="1" lang="ko-KR" altLang="en-US" dirty="0"/>
              <a:t>정의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ABC77EC-BD66-1446-9569-E28E79532437}"/>
              </a:ext>
            </a:extLst>
          </p:cNvPr>
          <p:cNvSpPr/>
          <p:nvPr/>
        </p:nvSpPr>
        <p:spPr>
          <a:xfrm>
            <a:off x="7304526" y="3131552"/>
            <a:ext cx="1817437" cy="875723"/>
          </a:xfrm>
          <a:prstGeom prst="roundRect">
            <a:avLst/>
          </a:prstGeom>
          <a:solidFill>
            <a:srgbClr val="F84F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비즈니스 </a:t>
            </a:r>
            <a:r>
              <a:rPr kumimoji="1" lang="ko-KR" altLang="en-US" dirty="0" err="1"/>
              <a:t>로직</a:t>
            </a:r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A76BE8B-702D-9344-BAAF-0F28A3CAF944}"/>
              </a:ext>
            </a:extLst>
          </p:cNvPr>
          <p:cNvSpPr/>
          <p:nvPr/>
        </p:nvSpPr>
        <p:spPr>
          <a:xfrm>
            <a:off x="5418067" y="32839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Request </a:t>
            </a:r>
            <a:r>
              <a:rPr kumimoji="1" lang="ko-KR" altLang="en-US" dirty="0"/>
              <a:t>정의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8E783DF-7C81-1F4C-9AC3-64BECC2DB52C}"/>
              </a:ext>
            </a:extLst>
          </p:cNvPr>
          <p:cNvSpPr/>
          <p:nvPr/>
        </p:nvSpPr>
        <p:spPr>
          <a:xfrm>
            <a:off x="9495784" y="3283952"/>
            <a:ext cx="1817437" cy="8757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Response </a:t>
            </a:r>
            <a:r>
              <a:rPr kumimoji="1" lang="ko-KR" altLang="en-US" dirty="0"/>
              <a:t>정의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0D175D9-C25F-9143-8F70-E23C65B869F1}"/>
              </a:ext>
            </a:extLst>
          </p:cNvPr>
          <p:cNvSpPr/>
          <p:nvPr/>
        </p:nvSpPr>
        <p:spPr>
          <a:xfrm>
            <a:off x="7456926" y="3283952"/>
            <a:ext cx="1817437" cy="875723"/>
          </a:xfrm>
          <a:prstGeom prst="roundRect">
            <a:avLst/>
          </a:prstGeom>
          <a:solidFill>
            <a:srgbClr val="F84F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비즈니스 </a:t>
            </a:r>
            <a:r>
              <a:rPr kumimoji="1" lang="ko-KR" altLang="en-US" dirty="0" err="1"/>
              <a:t>로직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112D5-AB90-BB40-87C1-BB06C77082ED}"/>
              </a:ext>
            </a:extLst>
          </p:cNvPr>
          <p:cNvSpPr txBox="1"/>
          <p:nvPr/>
        </p:nvSpPr>
        <p:spPr>
          <a:xfrm>
            <a:off x="2770751" y="4481674"/>
            <a:ext cx="665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합동 세미나 프로젝트에서 비즈니스 </a:t>
            </a:r>
            <a:r>
              <a:rPr kumimoji="1" lang="ko-KR" altLang="en-US" b="1" dirty="0" err="1"/>
              <a:t>로직을</a:t>
            </a:r>
            <a:r>
              <a:rPr kumimoji="1" lang="ko-KR" altLang="en-US" b="1" dirty="0"/>
              <a:t> 구현하여 제출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개인 </a:t>
            </a:r>
            <a:r>
              <a:rPr kumimoji="1" lang="en-US" altLang="ko-KR" dirty="0"/>
              <a:t>/</a:t>
            </a:r>
            <a:r>
              <a:rPr kumimoji="1" lang="ko-KR" altLang="en-US" dirty="0"/>
              <a:t> 팀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선택 가능 </a:t>
            </a:r>
            <a:endParaRPr kumimoji="1" lang="en-US" altLang="ko-KR" dirty="0"/>
          </a:p>
          <a:p>
            <a:pPr algn="ctr"/>
            <a:r>
              <a:rPr kumimoji="1" lang="en-US" altLang="ko-KR" sz="1200" dirty="0"/>
              <a:t>API </a:t>
            </a:r>
            <a:r>
              <a:rPr kumimoji="1" lang="ko-KR" altLang="en-US" sz="1200" dirty="0"/>
              <a:t>문서는 </a:t>
            </a:r>
            <a:r>
              <a:rPr kumimoji="1" lang="en-US" altLang="ko-KR" sz="1200" dirty="0"/>
              <a:t>READEME</a:t>
            </a:r>
            <a:r>
              <a:rPr kumimoji="1" lang="ko-KR" altLang="en-US" sz="1200" dirty="0"/>
              <a:t>에 링크 걸어둘 것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314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80054-7E6C-47CE-85B1-02540C8219D0}"/>
              </a:ext>
            </a:extLst>
          </p:cNvPr>
          <p:cNvGrpSpPr/>
          <p:nvPr/>
        </p:nvGrpSpPr>
        <p:grpSpPr>
          <a:xfrm>
            <a:off x="0" y="-2"/>
            <a:ext cx="12192002" cy="6858001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C664C2-C953-48FC-94BE-F8DB58995E9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49AB25-485E-4AF5-9132-5805F3268E7B}"/>
                </a:ext>
              </a:extLst>
            </p:cNvPr>
            <p:cNvSpPr/>
            <p:nvPr/>
          </p:nvSpPr>
          <p:spPr>
            <a:xfrm>
              <a:off x="186305" y="193040"/>
              <a:ext cx="11819391" cy="64719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68A823-67FF-4FC3-ACF9-A4CE50C4E610}"/>
              </a:ext>
            </a:extLst>
          </p:cNvPr>
          <p:cNvGrpSpPr/>
          <p:nvPr/>
        </p:nvGrpSpPr>
        <p:grpSpPr>
          <a:xfrm>
            <a:off x="807720" y="676452"/>
            <a:ext cx="10576560" cy="5505092"/>
            <a:chOff x="681990" y="630998"/>
            <a:chExt cx="10828020" cy="5635976"/>
          </a:xfrm>
          <a:solidFill>
            <a:schemeClr val="bg1">
              <a:alpha val="24000"/>
            </a:schemeClr>
          </a:solidFill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92AF720-D237-40D4-B721-BD9E6CBD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0" y="1786414"/>
              <a:ext cx="10828020" cy="448056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C7C4000-5BEB-4BF7-BB92-A233B4CCF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93655"/>
            <a:stretch/>
          </p:blipFill>
          <p:spPr>
            <a:xfrm>
              <a:off x="681990" y="630998"/>
              <a:ext cx="10828020" cy="28429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8BC14-3F87-4429-8CA4-0DA9F9BB0C35}"/>
              </a:ext>
            </a:extLst>
          </p:cNvPr>
          <p:cNvSpPr/>
          <p:nvPr/>
        </p:nvSpPr>
        <p:spPr>
          <a:xfrm>
            <a:off x="2740976" y="2377440"/>
            <a:ext cx="6733618" cy="2458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C2A0C-FCBA-4C84-99CC-DF2CF3AF53E5}"/>
              </a:ext>
            </a:extLst>
          </p:cNvPr>
          <p:cNvSpPr txBox="1"/>
          <p:nvPr/>
        </p:nvSpPr>
        <p:spPr>
          <a:xfrm>
            <a:off x="2570479" y="2828835"/>
            <a:ext cx="6776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 :)</a:t>
            </a:r>
            <a:endParaRPr lang="ko-KR" altLang="en-US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5A0095-DF11-42AB-B76E-CA94752BECCE}"/>
              </a:ext>
            </a:extLst>
          </p:cNvPr>
          <p:cNvGrpSpPr/>
          <p:nvPr/>
        </p:nvGrpSpPr>
        <p:grpSpPr>
          <a:xfrm>
            <a:off x="4793470" y="664954"/>
            <a:ext cx="2330738" cy="689506"/>
            <a:chOff x="4685580" y="446034"/>
            <a:chExt cx="2820840" cy="834494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18B4862-041A-4D20-82B9-D1B46AF4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6056" y="750436"/>
              <a:ext cx="1356048" cy="5300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C8E3D0-4FC2-451E-B5FF-C1C9BB45D792}"/>
                </a:ext>
              </a:extLst>
            </p:cNvPr>
            <p:cNvSpPr txBox="1"/>
            <p:nvPr/>
          </p:nvSpPr>
          <p:spPr>
            <a:xfrm>
              <a:off x="4685580" y="446034"/>
              <a:ext cx="2820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SHOUT</a:t>
              </a:r>
              <a:r>
                <a:rPr lang="ko-KR" altLang="en-US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OUR PASSION TOGETHER</a:t>
              </a:r>
              <a:endParaRPr lang="ko-KR" altLang="en-US" sz="800" dirty="0">
                <a:solidFill>
                  <a:schemeClr val="bg1"/>
                </a:solidFill>
                <a:latin typeface="Gilroy ExtraBold" panose="00000900000000000000" pitchFamily="50" charset="0"/>
              </a:endParaRPr>
            </a:p>
          </p:txBody>
        </p:sp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8F548B84-492A-46FE-BAAA-A1CB786F3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80054-7E6C-47CE-85B1-02540C8219D0}"/>
              </a:ext>
            </a:extLst>
          </p:cNvPr>
          <p:cNvGrpSpPr/>
          <p:nvPr/>
        </p:nvGrpSpPr>
        <p:grpSpPr>
          <a:xfrm>
            <a:off x="0" y="-2"/>
            <a:ext cx="12192002" cy="6858001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C664C2-C953-48FC-94BE-F8DB58995E9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49AB25-485E-4AF5-9132-5805F3268E7B}"/>
                </a:ext>
              </a:extLst>
            </p:cNvPr>
            <p:cNvSpPr/>
            <p:nvPr/>
          </p:nvSpPr>
          <p:spPr>
            <a:xfrm>
              <a:off x="186305" y="193040"/>
              <a:ext cx="11819391" cy="64719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68A823-67FF-4FC3-ACF9-A4CE50C4E610}"/>
              </a:ext>
            </a:extLst>
          </p:cNvPr>
          <p:cNvGrpSpPr/>
          <p:nvPr/>
        </p:nvGrpSpPr>
        <p:grpSpPr>
          <a:xfrm>
            <a:off x="807720" y="676452"/>
            <a:ext cx="10576560" cy="5505092"/>
            <a:chOff x="681990" y="630998"/>
            <a:chExt cx="10828020" cy="5635976"/>
          </a:xfrm>
          <a:solidFill>
            <a:schemeClr val="bg1">
              <a:alpha val="24000"/>
            </a:schemeClr>
          </a:solidFill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92AF720-D237-40D4-B721-BD9E6CBD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0" y="1786414"/>
              <a:ext cx="10828020" cy="448056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C7C4000-5BEB-4BF7-BB92-A233B4CCF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93655"/>
            <a:stretch/>
          </p:blipFill>
          <p:spPr>
            <a:xfrm>
              <a:off x="681990" y="630998"/>
              <a:ext cx="10828020" cy="28429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8BC14-3F87-4429-8CA4-0DA9F9BB0C35}"/>
              </a:ext>
            </a:extLst>
          </p:cNvPr>
          <p:cNvSpPr/>
          <p:nvPr/>
        </p:nvSpPr>
        <p:spPr>
          <a:xfrm>
            <a:off x="2796073" y="2202024"/>
            <a:ext cx="6599854" cy="2715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5A0095-DF11-42AB-B76E-CA94752BECCE}"/>
              </a:ext>
            </a:extLst>
          </p:cNvPr>
          <p:cNvGrpSpPr/>
          <p:nvPr/>
        </p:nvGrpSpPr>
        <p:grpSpPr>
          <a:xfrm>
            <a:off x="4793470" y="664954"/>
            <a:ext cx="2330738" cy="689506"/>
            <a:chOff x="4685580" y="446034"/>
            <a:chExt cx="2820840" cy="834494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18B4862-041A-4D20-82B9-D1B46AF4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6056" y="750436"/>
              <a:ext cx="1356048" cy="5300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C8E3D0-4FC2-451E-B5FF-C1C9BB45D792}"/>
                </a:ext>
              </a:extLst>
            </p:cNvPr>
            <p:cNvSpPr txBox="1"/>
            <p:nvPr/>
          </p:nvSpPr>
          <p:spPr>
            <a:xfrm>
              <a:off x="4685580" y="446034"/>
              <a:ext cx="2820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SHOUT</a:t>
              </a:r>
              <a:r>
                <a:rPr lang="ko-KR" altLang="en-US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OUR PASSION TOGETHER</a:t>
              </a:r>
              <a:endParaRPr lang="ko-KR" altLang="en-US" sz="800" dirty="0">
                <a:solidFill>
                  <a:schemeClr val="bg1"/>
                </a:solidFill>
                <a:latin typeface="Gilroy ExtraBold" panose="00000900000000000000" pitchFamily="50" charset="0"/>
              </a:endParaRPr>
            </a:p>
          </p:txBody>
        </p:sp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8F548B84-492A-46FE-BAAA-A1CB786F3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3A3010-3F2F-4662-B45E-904B172D112B}"/>
              </a:ext>
            </a:extLst>
          </p:cNvPr>
          <p:cNvSpPr/>
          <p:nvPr/>
        </p:nvSpPr>
        <p:spPr>
          <a:xfrm>
            <a:off x="183502" y="1850334"/>
            <a:ext cx="11824996" cy="3418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FEAD2B-65F3-40BD-8640-A5D3F514A770}"/>
              </a:ext>
            </a:extLst>
          </p:cNvPr>
          <p:cNvGrpSpPr/>
          <p:nvPr/>
        </p:nvGrpSpPr>
        <p:grpSpPr>
          <a:xfrm>
            <a:off x="2570479" y="2586042"/>
            <a:ext cx="6776722" cy="1623051"/>
            <a:chOff x="2570479" y="2441406"/>
            <a:chExt cx="6776722" cy="16230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8C2A0C-FCBA-4C84-99CC-DF2CF3AF53E5}"/>
                </a:ext>
              </a:extLst>
            </p:cNvPr>
            <p:cNvSpPr txBox="1"/>
            <p:nvPr/>
          </p:nvSpPr>
          <p:spPr>
            <a:xfrm>
              <a:off x="2570479" y="3141127"/>
              <a:ext cx="67767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합동 세미나 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043EA7-45CB-48D7-8F5E-5A1922CB904E}"/>
                </a:ext>
              </a:extLst>
            </p:cNvPr>
            <p:cNvSpPr txBox="1"/>
            <p:nvPr/>
          </p:nvSpPr>
          <p:spPr>
            <a:xfrm>
              <a:off x="2570479" y="2441406"/>
              <a:ext cx="67767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01</a:t>
              </a:r>
              <a:endPara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1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합동 세미나 팀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8A377D-0509-6449-A2AE-CD82C6E05A75}"/>
              </a:ext>
            </a:extLst>
          </p:cNvPr>
          <p:cNvSpPr/>
          <p:nvPr/>
        </p:nvSpPr>
        <p:spPr>
          <a:xfrm>
            <a:off x="8339848" y="2167594"/>
            <a:ext cx="3372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C반</a:t>
            </a:r>
            <a:endParaRPr lang="ko-KR" altLang="en-US" dirty="0"/>
          </a:p>
          <a:p>
            <a:r>
              <a:rPr lang="ko-KR" altLang="en-US" dirty="0"/>
              <a:t>1팀 </a:t>
            </a:r>
            <a:r>
              <a:rPr lang="ko-KR" altLang="en-US" dirty="0" err="1"/>
              <a:t>박형모</a:t>
            </a:r>
            <a:r>
              <a:rPr lang="ko-KR" altLang="en-US" dirty="0"/>
              <a:t> </a:t>
            </a:r>
            <a:r>
              <a:rPr lang="ko-KR" altLang="en-US" dirty="0" err="1"/>
              <a:t>양희연</a:t>
            </a:r>
            <a:endParaRPr lang="ko-KR" altLang="en-US" dirty="0"/>
          </a:p>
          <a:p>
            <a:r>
              <a:rPr lang="ko-KR" altLang="en-US" dirty="0"/>
              <a:t>2팀 </a:t>
            </a:r>
            <a:r>
              <a:rPr lang="ko-KR" altLang="en-US" dirty="0" err="1"/>
              <a:t>이다현</a:t>
            </a:r>
            <a:r>
              <a:rPr lang="ko-KR" altLang="en-US" dirty="0"/>
              <a:t> </a:t>
            </a:r>
            <a:r>
              <a:rPr lang="ko-KR" altLang="en-US" dirty="0" err="1"/>
              <a:t>제갈윤</a:t>
            </a:r>
            <a:endParaRPr lang="ko-KR" altLang="en-US" dirty="0"/>
          </a:p>
          <a:p>
            <a:r>
              <a:rPr lang="ko-KR" altLang="en-US" dirty="0"/>
              <a:t>3팀 </a:t>
            </a:r>
            <a:r>
              <a:rPr lang="ko-KR" altLang="en-US" dirty="0" err="1"/>
              <a:t>심다은</a:t>
            </a:r>
            <a:r>
              <a:rPr lang="ko-KR" altLang="en-US" dirty="0"/>
              <a:t> </a:t>
            </a:r>
            <a:r>
              <a:rPr lang="ko-KR" altLang="en-US" dirty="0" err="1"/>
              <a:t>조수민</a:t>
            </a:r>
            <a:r>
              <a:rPr lang="ko-KR" altLang="en-US" dirty="0"/>
              <a:t> 최소영</a:t>
            </a:r>
          </a:p>
          <a:p>
            <a:r>
              <a:rPr lang="ko-KR" altLang="en-US" dirty="0"/>
              <a:t>4팀 </a:t>
            </a:r>
            <a:r>
              <a:rPr lang="ko-KR" altLang="en-US" dirty="0" err="1"/>
              <a:t>김채린</a:t>
            </a:r>
            <a:r>
              <a:rPr lang="ko-KR" altLang="en-US" dirty="0"/>
              <a:t> 박주연 윤혁</a:t>
            </a:r>
          </a:p>
          <a:p>
            <a:r>
              <a:rPr lang="ko-KR" altLang="en-US" dirty="0"/>
              <a:t>5팀 </a:t>
            </a:r>
            <a:r>
              <a:rPr lang="ko-KR" altLang="en-US" dirty="0" err="1"/>
              <a:t>김해리</a:t>
            </a:r>
            <a:r>
              <a:rPr lang="ko-KR" altLang="en-US" dirty="0"/>
              <a:t> </a:t>
            </a:r>
            <a:r>
              <a:rPr lang="ko-KR" altLang="en-US" dirty="0" err="1"/>
              <a:t>양시연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646A5A-8250-3442-A2DE-6A40DD448771}"/>
              </a:ext>
            </a:extLst>
          </p:cNvPr>
          <p:cNvSpPr/>
          <p:nvPr/>
        </p:nvSpPr>
        <p:spPr>
          <a:xfrm>
            <a:off x="1219201" y="2167594"/>
            <a:ext cx="3372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A반</a:t>
            </a:r>
            <a:endParaRPr lang="ko-KR" altLang="en-US" dirty="0"/>
          </a:p>
          <a:p>
            <a:r>
              <a:rPr lang="ko-KR" altLang="en-US" dirty="0"/>
              <a:t>1팀 강영우 </a:t>
            </a:r>
            <a:r>
              <a:rPr lang="ko-KR" altLang="en-US" dirty="0" err="1"/>
              <a:t>손예지</a:t>
            </a:r>
            <a:endParaRPr lang="ko-KR" altLang="en-US" dirty="0"/>
          </a:p>
          <a:p>
            <a:r>
              <a:rPr lang="ko-KR" altLang="en-US" dirty="0"/>
              <a:t>2팀 </a:t>
            </a:r>
            <a:r>
              <a:rPr lang="ko-KR" altLang="en-US" dirty="0" err="1"/>
              <a:t>양희찬</a:t>
            </a:r>
            <a:r>
              <a:rPr lang="ko-KR" altLang="en-US" dirty="0"/>
              <a:t> 이소연</a:t>
            </a:r>
          </a:p>
          <a:p>
            <a:r>
              <a:rPr lang="ko-KR" altLang="en-US" dirty="0"/>
              <a:t>3팀 </a:t>
            </a:r>
            <a:r>
              <a:rPr lang="ko-KR" altLang="en-US" dirty="0" err="1"/>
              <a:t>남궁권</a:t>
            </a:r>
            <a:r>
              <a:rPr lang="ko-KR" altLang="en-US" dirty="0"/>
              <a:t> 신정아</a:t>
            </a:r>
          </a:p>
          <a:p>
            <a:r>
              <a:rPr lang="ko-KR" altLang="en-US" dirty="0"/>
              <a:t>4팀 이재현 </a:t>
            </a:r>
            <a:r>
              <a:rPr lang="ko-KR" altLang="en-US" dirty="0" err="1"/>
              <a:t>황채연</a:t>
            </a:r>
            <a:endParaRPr lang="ko-KR" altLang="en-US" dirty="0"/>
          </a:p>
          <a:p>
            <a:r>
              <a:rPr lang="ko-KR" altLang="en-US" dirty="0"/>
              <a:t>5팀 박경선 이재용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9FE099-78B1-8E40-ADDB-870F97EFC321}"/>
              </a:ext>
            </a:extLst>
          </p:cNvPr>
          <p:cNvSpPr/>
          <p:nvPr/>
        </p:nvSpPr>
        <p:spPr>
          <a:xfrm>
            <a:off x="4779525" y="2167594"/>
            <a:ext cx="3372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B반</a:t>
            </a:r>
            <a:endParaRPr lang="ko-KR" altLang="en-US" dirty="0"/>
          </a:p>
          <a:p>
            <a:r>
              <a:rPr lang="ko-KR" altLang="en-US" dirty="0"/>
              <a:t>1팀 최영훈 </a:t>
            </a:r>
            <a:r>
              <a:rPr lang="ko-KR" altLang="en-US" dirty="0" err="1"/>
              <a:t>허정민</a:t>
            </a:r>
            <a:endParaRPr lang="ko-KR" altLang="en-US" dirty="0"/>
          </a:p>
          <a:p>
            <a:r>
              <a:rPr lang="ko-KR" altLang="en-US" dirty="0"/>
              <a:t>2팀 </a:t>
            </a:r>
            <a:r>
              <a:rPr lang="ko-KR" altLang="en-US" dirty="0" err="1"/>
              <a:t>박승완</a:t>
            </a:r>
            <a:r>
              <a:rPr lang="ko-KR" altLang="en-US" dirty="0"/>
              <a:t> </a:t>
            </a:r>
            <a:r>
              <a:rPr lang="ko-KR" altLang="en-US" dirty="0" err="1"/>
              <a:t>현주희</a:t>
            </a:r>
            <a:endParaRPr lang="ko-KR" altLang="en-US" dirty="0"/>
          </a:p>
          <a:p>
            <a:r>
              <a:rPr lang="ko-KR" altLang="en-US" dirty="0"/>
              <a:t>3팀 이소희 </a:t>
            </a:r>
            <a:r>
              <a:rPr lang="ko-KR" altLang="en-US" dirty="0" err="1"/>
              <a:t>조하담</a:t>
            </a:r>
            <a:endParaRPr lang="ko-KR" altLang="en-US" dirty="0"/>
          </a:p>
          <a:p>
            <a:r>
              <a:rPr lang="ko-KR" altLang="en-US" dirty="0"/>
              <a:t>4팀 이시연 지현이</a:t>
            </a:r>
          </a:p>
          <a:p>
            <a:r>
              <a:rPr lang="ko-KR" altLang="en-US" dirty="0"/>
              <a:t>5팀 양정훈 김민준</a:t>
            </a:r>
          </a:p>
        </p:txBody>
      </p:sp>
    </p:spTree>
    <p:extLst>
      <p:ext uri="{BB962C8B-B14F-4D97-AF65-F5344CB8AC3E}">
        <p14:creationId xmlns:p14="http://schemas.microsoft.com/office/powerpoint/2010/main" val="180330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780054-7E6C-47CE-85B1-02540C8219D0}"/>
              </a:ext>
            </a:extLst>
          </p:cNvPr>
          <p:cNvGrpSpPr/>
          <p:nvPr/>
        </p:nvGrpSpPr>
        <p:grpSpPr>
          <a:xfrm>
            <a:off x="0" y="-2"/>
            <a:ext cx="12192002" cy="6858001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C664C2-C953-48FC-94BE-F8DB58995E9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49AB25-485E-4AF5-9132-5805F3268E7B}"/>
                </a:ext>
              </a:extLst>
            </p:cNvPr>
            <p:cNvSpPr/>
            <p:nvPr/>
          </p:nvSpPr>
          <p:spPr>
            <a:xfrm>
              <a:off x="186305" y="193040"/>
              <a:ext cx="11819391" cy="64719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68A823-67FF-4FC3-ACF9-A4CE50C4E610}"/>
              </a:ext>
            </a:extLst>
          </p:cNvPr>
          <p:cNvGrpSpPr/>
          <p:nvPr/>
        </p:nvGrpSpPr>
        <p:grpSpPr>
          <a:xfrm>
            <a:off x="807720" y="676452"/>
            <a:ext cx="10576560" cy="5505092"/>
            <a:chOff x="681990" y="630998"/>
            <a:chExt cx="10828020" cy="5635976"/>
          </a:xfrm>
          <a:solidFill>
            <a:schemeClr val="bg1">
              <a:alpha val="24000"/>
            </a:schemeClr>
          </a:solidFill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492AF720-D237-40D4-B721-BD9E6CBDE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0" y="1786414"/>
              <a:ext cx="10828020" cy="4480560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C7C4000-5BEB-4BF7-BB92-A233B4CCF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93655"/>
            <a:stretch/>
          </p:blipFill>
          <p:spPr>
            <a:xfrm>
              <a:off x="681990" y="630998"/>
              <a:ext cx="10828020" cy="28429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08BC14-3F87-4429-8CA4-0DA9F9BB0C35}"/>
              </a:ext>
            </a:extLst>
          </p:cNvPr>
          <p:cNvSpPr/>
          <p:nvPr/>
        </p:nvSpPr>
        <p:spPr>
          <a:xfrm>
            <a:off x="2796073" y="2202024"/>
            <a:ext cx="6599854" cy="2715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5A0095-DF11-42AB-B76E-CA94752BECCE}"/>
              </a:ext>
            </a:extLst>
          </p:cNvPr>
          <p:cNvGrpSpPr/>
          <p:nvPr/>
        </p:nvGrpSpPr>
        <p:grpSpPr>
          <a:xfrm>
            <a:off x="4793470" y="664954"/>
            <a:ext cx="2330738" cy="689506"/>
            <a:chOff x="4685580" y="446034"/>
            <a:chExt cx="2820840" cy="834494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18B4862-041A-4D20-82B9-D1B46AF4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6056" y="750436"/>
              <a:ext cx="1356048" cy="5300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C8E3D0-4FC2-451E-B5FF-C1C9BB45D792}"/>
                </a:ext>
              </a:extLst>
            </p:cNvPr>
            <p:cNvSpPr txBox="1"/>
            <p:nvPr/>
          </p:nvSpPr>
          <p:spPr>
            <a:xfrm>
              <a:off x="4685580" y="446034"/>
              <a:ext cx="28208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SHOUT</a:t>
              </a:r>
              <a:r>
                <a:rPr lang="ko-KR" altLang="en-US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Gilroy ExtraBold" panose="00000900000000000000" pitchFamily="50" charset="0"/>
                </a:rPr>
                <a:t>OUR PASSION TOGETHER</a:t>
              </a:r>
              <a:endParaRPr lang="ko-KR" altLang="en-US" sz="800" dirty="0">
                <a:solidFill>
                  <a:schemeClr val="bg1"/>
                </a:solidFill>
                <a:latin typeface="Gilroy ExtraBold" panose="00000900000000000000" pitchFamily="50" charset="0"/>
              </a:endParaRPr>
            </a:p>
          </p:txBody>
        </p:sp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8F548B84-492A-46FE-BAAA-A1CB786F3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3A3010-3F2F-4662-B45E-904B172D112B}"/>
              </a:ext>
            </a:extLst>
          </p:cNvPr>
          <p:cNvSpPr/>
          <p:nvPr/>
        </p:nvSpPr>
        <p:spPr>
          <a:xfrm>
            <a:off x="183502" y="1850334"/>
            <a:ext cx="11824996" cy="3418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FEAD2B-65F3-40BD-8640-A5D3F514A770}"/>
              </a:ext>
            </a:extLst>
          </p:cNvPr>
          <p:cNvGrpSpPr/>
          <p:nvPr/>
        </p:nvGrpSpPr>
        <p:grpSpPr>
          <a:xfrm>
            <a:off x="2570479" y="2586042"/>
            <a:ext cx="6776722" cy="1623051"/>
            <a:chOff x="2570479" y="2441406"/>
            <a:chExt cx="6776722" cy="16230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8C2A0C-FCBA-4C84-99CC-DF2CF3AF53E5}"/>
                </a:ext>
              </a:extLst>
            </p:cNvPr>
            <p:cNvSpPr txBox="1"/>
            <p:nvPr/>
          </p:nvSpPr>
          <p:spPr>
            <a:xfrm>
              <a:off x="2570479" y="3141127"/>
              <a:ext cx="67767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5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043EA7-45CB-48D7-8F5E-5A1922CB904E}"/>
                </a:ext>
              </a:extLst>
            </p:cNvPr>
            <p:cNvSpPr txBox="1"/>
            <p:nvPr/>
          </p:nvSpPr>
          <p:spPr>
            <a:xfrm>
              <a:off x="2570479" y="2441406"/>
              <a:ext cx="67767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02</a:t>
              </a:r>
              <a:endParaRPr lang="ko-KR" altLang="en-US" sz="32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98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URI, URL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130A8C-2DE7-C24F-A2CC-ED7FB2331DEF}"/>
              </a:ext>
            </a:extLst>
          </p:cNvPr>
          <p:cNvSpPr txBox="1"/>
          <p:nvPr/>
        </p:nvSpPr>
        <p:spPr>
          <a:xfrm flipH="1">
            <a:off x="2895168" y="1867870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URI</a:t>
            </a:r>
            <a:endParaRPr kumimoji="1"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11BE2-8385-1440-8850-3805F43783CD}"/>
              </a:ext>
            </a:extLst>
          </p:cNvPr>
          <p:cNvSpPr txBox="1"/>
          <p:nvPr/>
        </p:nvSpPr>
        <p:spPr>
          <a:xfrm flipH="1">
            <a:off x="8484264" y="1867870"/>
            <a:ext cx="77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URL</a:t>
            </a:r>
            <a:endParaRPr kumimoji="1"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F8BD35-F49B-EE46-8D75-7E80224FC78C}"/>
              </a:ext>
            </a:extLst>
          </p:cNvPr>
          <p:cNvSpPr/>
          <p:nvPr/>
        </p:nvSpPr>
        <p:spPr>
          <a:xfrm>
            <a:off x="7707601" y="2300905"/>
            <a:ext cx="2331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hlinkClick r:id="rId6"/>
              </a:rPr>
              <a:t>유일자원지시기</a:t>
            </a:r>
            <a:endParaRPr lang="en-US" altLang="ko-KR" sz="1400" dirty="0"/>
          </a:p>
          <a:p>
            <a:pPr algn="ctr"/>
            <a:r>
              <a:rPr lang="en" altLang="ko-KR" sz="1400" b="1" dirty="0">
                <a:solidFill>
                  <a:srgbClr val="44444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</a:t>
            </a:r>
            <a:r>
              <a:rPr lang="en" altLang="ko-KR" sz="1400" dirty="0">
                <a:solidFill>
                  <a:srgbClr val="44444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niform </a:t>
            </a:r>
            <a:r>
              <a:rPr lang="en" altLang="ko-KR" sz="1400" b="1" dirty="0">
                <a:solidFill>
                  <a:srgbClr val="44444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</a:t>
            </a:r>
            <a:r>
              <a:rPr lang="en" altLang="ko-KR" sz="1400" dirty="0">
                <a:solidFill>
                  <a:srgbClr val="44444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esource </a:t>
            </a:r>
            <a:r>
              <a:rPr lang="en" altLang="ko-KR" sz="1400" b="1" dirty="0">
                <a:solidFill>
                  <a:srgbClr val="44444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</a:t>
            </a:r>
            <a:r>
              <a:rPr lang="en" altLang="ko-KR" sz="1400" dirty="0">
                <a:solidFill>
                  <a:srgbClr val="444444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ocator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04DA2E-6DBC-124E-AD35-326EE3B6BACA}"/>
              </a:ext>
            </a:extLst>
          </p:cNvPr>
          <p:cNvSpPr/>
          <p:nvPr/>
        </p:nvSpPr>
        <p:spPr>
          <a:xfrm>
            <a:off x="2056854" y="2300905"/>
            <a:ext cx="2454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통합 자원 식별자</a:t>
            </a:r>
            <a:r>
              <a:rPr lang="ko-KR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altLang="ko-K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en" altLang="ko-KR" sz="1400" b="1" dirty="0"/>
              <a:t>U</a:t>
            </a:r>
            <a:r>
              <a:rPr lang="en" altLang="ko-KR" sz="1400" dirty="0"/>
              <a:t>niform </a:t>
            </a:r>
            <a:r>
              <a:rPr lang="en" altLang="ko-KR" sz="1400" b="1" dirty="0"/>
              <a:t>R</a:t>
            </a:r>
            <a:r>
              <a:rPr lang="en" altLang="ko-KR" sz="1400" dirty="0"/>
              <a:t>esource </a:t>
            </a:r>
            <a:r>
              <a:rPr lang="en" altLang="ko-KR" sz="1400" b="1" dirty="0"/>
              <a:t>I</a:t>
            </a:r>
            <a:r>
              <a:rPr lang="en" altLang="ko-KR" sz="1400" dirty="0"/>
              <a:t>dentifier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A0FAC3-BE4B-404F-91B5-3625AD3DE455}"/>
              </a:ext>
            </a:extLst>
          </p:cNvPr>
          <p:cNvSpPr/>
          <p:nvPr/>
        </p:nvSpPr>
        <p:spPr>
          <a:xfrm>
            <a:off x="7653389" y="3954454"/>
            <a:ext cx="2439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R" sz="1200" dirty="0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" altLang="ko-KR" sz="1200" dirty="0" err="1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test.com</a:t>
            </a:r>
            <a:r>
              <a:rPr lang="en" altLang="ko-KR" sz="1200" dirty="0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/work/</a:t>
            </a:r>
            <a:r>
              <a:rPr lang="en" altLang="ko-KR" sz="1200" dirty="0" err="1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sample.pdf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E8F8B-BC28-2745-A20A-ED6629515E79}"/>
              </a:ext>
            </a:extLst>
          </p:cNvPr>
          <p:cNvSpPr/>
          <p:nvPr/>
        </p:nvSpPr>
        <p:spPr>
          <a:xfrm>
            <a:off x="2018671" y="3954454"/>
            <a:ext cx="2531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R" sz="1200" dirty="0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" altLang="ko-KR" sz="1200" dirty="0" err="1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test.com</a:t>
            </a:r>
            <a:r>
              <a:rPr lang="en" altLang="ko-KR" sz="1200" dirty="0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/company/location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E2702-52B5-3442-81E7-B26212831595}"/>
              </a:ext>
            </a:extLst>
          </p:cNvPr>
          <p:cNvSpPr/>
          <p:nvPr/>
        </p:nvSpPr>
        <p:spPr>
          <a:xfrm>
            <a:off x="2174065" y="4231453"/>
            <a:ext cx="22204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R" sz="1200" dirty="0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" altLang="ko-KR" sz="1200" dirty="0" err="1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service.com</a:t>
            </a:r>
            <a:r>
              <a:rPr lang="en" altLang="ko-KR" sz="1200" dirty="0">
                <a:solidFill>
                  <a:srgbClr val="00008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/tv/turn/on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1A1CFF-9ECC-F94F-AFBE-6F379095E5AC}"/>
              </a:ext>
            </a:extLst>
          </p:cNvPr>
          <p:cNvSpPr/>
          <p:nvPr/>
        </p:nvSpPr>
        <p:spPr>
          <a:xfrm>
            <a:off x="3038053" y="355059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예시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3BC020-EC16-744F-9A18-A0C5FF6FD783}"/>
              </a:ext>
            </a:extLst>
          </p:cNvPr>
          <p:cNvSpPr/>
          <p:nvPr/>
        </p:nvSpPr>
        <p:spPr>
          <a:xfrm>
            <a:off x="8627149" y="355059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예시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D463ED-6F28-144F-A50C-B36F2BEAD443}"/>
              </a:ext>
            </a:extLst>
          </p:cNvPr>
          <p:cNvSpPr/>
          <p:nvPr/>
        </p:nvSpPr>
        <p:spPr>
          <a:xfrm>
            <a:off x="1434648" y="2998757"/>
            <a:ext cx="3785136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인터넷에 있는 자원을 나타내는 유일한 주소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96BA6C-3552-B849-8340-FBC674994E60}"/>
              </a:ext>
            </a:extLst>
          </p:cNvPr>
          <p:cNvSpPr/>
          <p:nvPr/>
        </p:nvSpPr>
        <p:spPr>
          <a:xfrm>
            <a:off x="6354362" y="2998757"/>
            <a:ext cx="503801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네트워크 상에서 자원이 어디 있는지를 알려주기 위한 규약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818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URI, URL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C5732F4-A30A-604D-813A-D940C2F64351}"/>
              </a:ext>
            </a:extLst>
          </p:cNvPr>
          <p:cNvGrpSpPr/>
          <p:nvPr/>
        </p:nvGrpSpPr>
        <p:grpSpPr>
          <a:xfrm>
            <a:off x="2315540" y="2665538"/>
            <a:ext cx="2293805" cy="1196183"/>
            <a:chOff x="2315540" y="2665538"/>
            <a:chExt cx="2293805" cy="11961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130A8C-2DE7-C24F-A2CC-ED7FB2331DEF}"/>
                </a:ext>
              </a:extLst>
            </p:cNvPr>
            <p:cNvSpPr txBox="1"/>
            <p:nvPr/>
          </p:nvSpPr>
          <p:spPr>
            <a:xfrm flipH="1">
              <a:off x="2315540" y="2665538"/>
              <a:ext cx="77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URI</a:t>
              </a:r>
              <a:endParaRPr kumimoji="1"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211BE2-8385-1440-8850-3805F43783CD}"/>
                </a:ext>
              </a:extLst>
            </p:cNvPr>
            <p:cNvSpPr txBox="1"/>
            <p:nvPr/>
          </p:nvSpPr>
          <p:spPr>
            <a:xfrm flipH="1">
              <a:off x="3831132" y="2665538"/>
              <a:ext cx="77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URL</a:t>
              </a:r>
              <a:endParaRPr kumimoji="1" lang="ko-KR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BEA4FC-FE0B-B54B-A40E-F938812190EC}"/>
                </a:ext>
              </a:extLst>
            </p:cNvPr>
            <p:cNvSpPr txBox="1"/>
            <p:nvPr/>
          </p:nvSpPr>
          <p:spPr>
            <a:xfrm flipH="1">
              <a:off x="3831131" y="3492389"/>
              <a:ext cx="778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URN</a:t>
              </a:r>
              <a:endParaRPr kumimoji="1" lang="ko-KR" altLang="en-US" b="1" dirty="0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F555F22A-49C8-3142-AC6F-0081ECA4CBAD}"/>
                </a:ext>
              </a:extLst>
            </p:cNvPr>
            <p:cNvCxnSpPr>
              <a:stCxn id="2" idx="1"/>
              <a:endCxn id="9" idx="3"/>
            </p:cNvCxnSpPr>
            <p:nvPr/>
          </p:nvCxnSpPr>
          <p:spPr>
            <a:xfrm>
              <a:off x="3093753" y="2850204"/>
              <a:ext cx="737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[E] 22">
              <a:extLst>
                <a:ext uri="{FF2B5EF4-FFF2-40B4-BE49-F238E27FC236}">
                  <a16:creationId xmlns:a16="http://schemas.microsoft.com/office/drawing/2014/main" id="{F2D94C27-6C67-DA49-BDB6-CE70485B1736}"/>
                </a:ext>
              </a:extLst>
            </p:cNvPr>
            <p:cNvCxnSpPr>
              <a:stCxn id="2" idx="1"/>
              <a:endCxn id="21" idx="3"/>
            </p:cNvCxnSpPr>
            <p:nvPr/>
          </p:nvCxnSpPr>
          <p:spPr>
            <a:xfrm>
              <a:off x="3093753" y="2850204"/>
              <a:ext cx="737378" cy="82685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6763178" y="3056254"/>
            <a:ext cx="3563465" cy="414750"/>
            <a:chOff x="6763178" y="3034870"/>
            <a:chExt cx="3563465" cy="41475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763178" y="3403901"/>
              <a:ext cx="3563465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763178" y="3034870"/>
              <a:ext cx="35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모든</a:t>
              </a:r>
              <a:r>
                <a:rPr kumimoji="1" lang="ko-KR" altLang="en-US" b="1" dirty="0"/>
                <a:t> </a:t>
              </a:r>
              <a:r>
                <a:rPr kumimoji="1" lang="en-US" altLang="ko-KR" b="1" dirty="0"/>
                <a:t>URL</a:t>
              </a:r>
              <a:r>
                <a:rPr kumimoji="1" lang="ko-KR" altLang="en-US" dirty="0"/>
                <a:t>은 </a:t>
              </a:r>
              <a:r>
                <a:rPr kumimoji="1" lang="en-US" altLang="ko-KR" b="1" dirty="0"/>
                <a:t>URI</a:t>
              </a:r>
              <a:r>
                <a:rPr kumimoji="1" lang="ko-KR" altLang="en-US" dirty="0"/>
                <a:t>이다 </a:t>
              </a:r>
              <a:r>
                <a:rPr kumimoji="1" lang="en-US" altLang="ko-KR" sz="1200" dirty="0"/>
                <a:t>(</a:t>
              </a:r>
              <a:r>
                <a:rPr kumimoji="1" lang="ko-KR" altLang="en-US" sz="1200" dirty="0"/>
                <a:t>포함관계</a:t>
              </a:r>
              <a:r>
                <a:rPr kumimoji="1" lang="en-US" altLang="ko-KR" sz="1200" dirty="0"/>
                <a:t>)</a:t>
              </a:r>
              <a:endParaRPr kumimoji="1"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0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3202664" y="1928184"/>
            <a:ext cx="5706899" cy="976967"/>
            <a:chOff x="6763178" y="2472653"/>
            <a:chExt cx="3563465" cy="97696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6763178" y="3403901"/>
              <a:ext cx="3563465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763178" y="2472653"/>
              <a:ext cx="35634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{ REST  API }</a:t>
              </a:r>
              <a:endParaRPr kumimoji="1" lang="en-US" altLang="ko-KR" sz="2000" dirty="0"/>
            </a:p>
            <a:p>
              <a:pPr algn="ctr"/>
              <a:r>
                <a:rPr kumimoji="1" lang="en-US" altLang="ko-KR" sz="2000" b="1" dirty="0"/>
                <a:t>Re</a:t>
              </a:r>
              <a:r>
                <a:rPr kumimoji="1" lang="en-US" altLang="ko-KR" sz="2000" dirty="0"/>
                <a:t>presentational </a:t>
              </a:r>
              <a:r>
                <a:rPr kumimoji="1" lang="en-US" altLang="ko-KR" sz="2000" b="1" dirty="0"/>
                <a:t>S</a:t>
              </a:r>
              <a:r>
                <a:rPr kumimoji="1" lang="en-US" altLang="ko-KR" sz="2000" dirty="0"/>
                <a:t>tate </a:t>
              </a:r>
              <a:r>
                <a:rPr kumimoji="1" lang="en-US" altLang="ko-KR" sz="2000" b="1" dirty="0"/>
                <a:t>T</a:t>
              </a:r>
              <a:r>
                <a:rPr kumimoji="1" lang="en-US" altLang="ko-KR" sz="2000" dirty="0"/>
                <a:t>ransfer</a:t>
              </a:r>
              <a:r>
                <a:rPr kumimoji="1" lang="en-US" altLang="ko-KR" sz="2000" b="1" dirty="0"/>
                <a:t> API</a:t>
              </a:r>
              <a:endParaRPr kumimoji="1" lang="ko-KR" altLang="en-US" sz="2000" b="1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765758-52F2-4741-A550-549823C1CD5D}"/>
              </a:ext>
            </a:extLst>
          </p:cNvPr>
          <p:cNvSpPr/>
          <p:nvPr/>
        </p:nvSpPr>
        <p:spPr>
          <a:xfrm>
            <a:off x="3008113" y="32552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solidFill>
                  <a:srgbClr val="555555"/>
                </a:solidFill>
                <a:latin typeface="Noto Sans KR"/>
              </a:rPr>
              <a:t>2000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년도에 로이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필딩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(</a:t>
            </a:r>
            <a:r>
              <a:rPr lang="en" altLang="ko-KR" dirty="0">
                <a:solidFill>
                  <a:srgbClr val="555555"/>
                </a:solidFill>
                <a:latin typeface="Noto Sans KR"/>
              </a:rPr>
              <a:t>Roy Fielding)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의 박사학위 논문에서 최초로 소개되었습니다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로이 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필딩은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en" altLang="ko-KR" dirty="0">
                <a:solidFill>
                  <a:srgbClr val="555555"/>
                </a:solidFill>
                <a:latin typeface="Noto Sans KR"/>
              </a:rPr>
              <a:t>HTTP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의 주요 저자 중 한 사람으로 그 당시 웹</a:t>
            </a:r>
            <a:r>
              <a:rPr lang="en-US" altLang="ko-KR" dirty="0">
                <a:solidFill>
                  <a:srgbClr val="555555"/>
                </a:solidFill>
                <a:latin typeface="Noto Sans KR"/>
              </a:rPr>
              <a:t>(</a:t>
            </a:r>
            <a:r>
              <a:rPr lang="en" altLang="ko-KR" dirty="0">
                <a:solidFill>
                  <a:srgbClr val="555555"/>
                </a:solidFill>
                <a:latin typeface="Noto Sans KR"/>
              </a:rPr>
              <a:t>HTTP)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설계의 우수성에 비해 제대로 사용되어지지 못하는 모습에 안타까워하며 웹의 장점을 최대한 활용할 수 있는 아키텍처로써 </a:t>
            </a:r>
            <a:r>
              <a:rPr lang="en" altLang="ko-KR" dirty="0">
                <a:solidFill>
                  <a:srgbClr val="555555"/>
                </a:solidFill>
                <a:latin typeface="Noto Sans KR"/>
              </a:rPr>
              <a:t>REST</a:t>
            </a:r>
            <a:r>
              <a:rPr lang="ko-KR" altLang="en-US" dirty="0" err="1">
                <a:solidFill>
                  <a:srgbClr val="555555"/>
                </a:solidFill>
                <a:latin typeface="Noto Sans KR"/>
              </a:rPr>
              <a:t>를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507BD33F-BE43-471C-9999-DE19483F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021" y="6141534"/>
            <a:ext cx="949958" cy="31665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7A5A99D-8615-4414-AED8-2DFE4B493353}"/>
              </a:ext>
            </a:extLst>
          </p:cNvPr>
          <p:cNvGrpSpPr/>
          <p:nvPr/>
        </p:nvGrpSpPr>
        <p:grpSpPr>
          <a:xfrm>
            <a:off x="467360" y="365573"/>
            <a:ext cx="2859856" cy="475693"/>
            <a:chOff x="467360" y="365573"/>
            <a:chExt cx="2859856" cy="4756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11D04A-76ED-4345-A7D1-59E02B05B080}"/>
                </a:ext>
              </a:extLst>
            </p:cNvPr>
            <p:cNvGrpSpPr/>
            <p:nvPr/>
          </p:nvGrpSpPr>
          <p:grpSpPr>
            <a:xfrm>
              <a:off x="467360" y="365573"/>
              <a:ext cx="2859856" cy="440181"/>
              <a:chOff x="660400" y="365573"/>
              <a:chExt cx="2859856" cy="440181"/>
            </a:xfrm>
          </p:grpSpPr>
          <p:pic>
            <p:nvPicPr>
              <p:cNvPr id="10" name="그래픽 9">
                <a:extLst>
                  <a:ext uri="{FF2B5EF4-FFF2-40B4-BE49-F238E27FC236}">
                    <a16:creationId xmlns:a16="http://schemas.microsoft.com/office/drawing/2014/main" id="{240B8157-8975-4519-B654-14C48F12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400" y="402828"/>
                <a:ext cx="1026672" cy="40292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B2EE-C804-40FA-9837-BFFB28190AE2}"/>
                  </a:ext>
                </a:extLst>
              </p:cNvPr>
              <p:cNvSpPr txBox="1"/>
              <p:nvPr/>
            </p:nvSpPr>
            <p:spPr>
              <a:xfrm>
                <a:off x="1750664" y="365573"/>
                <a:ext cx="176959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SHOUT</a:t>
                </a:r>
                <a:r>
                  <a:rPr lang="ko-KR" altLang="en-US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 </a:t>
                </a:r>
                <a:r>
                  <a:rPr lang="en-US" altLang="ko-KR" sz="500" dirty="0">
                    <a:solidFill>
                      <a:schemeClr val="bg1">
                        <a:lumMod val="65000"/>
                      </a:schemeClr>
                    </a:solidFill>
                    <a:latin typeface="Gilroy ExtraBold" panose="00000900000000000000" pitchFamily="50" charset="0"/>
                  </a:rPr>
                  <a:t>OUR PASSION TOGETHER</a:t>
                </a:r>
                <a:endParaRPr lang="ko-KR" altLang="en-US" sz="500" dirty="0">
                  <a:solidFill>
                    <a:schemeClr val="bg1">
                      <a:lumMod val="65000"/>
                    </a:schemeClr>
                  </a:solidFill>
                  <a:latin typeface="Gilroy ExtraBold" panose="00000900000000000000" pitchFamily="50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A14674-ADF1-4AEA-9598-6515FD1E8DD9}"/>
                </a:ext>
              </a:extLst>
            </p:cNvPr>
            <p:cNvSpPr txBox="1"/>
            <p:nvPr/>
          </p:nvSpPr>
          <p:spPr>
            <a:xfrm>
              <a:off x="1557624" y="502712"/>
              <a:ext cx="1645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REST API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1E16DF-493E-E543-A1F6-E4BA6CA4ED21}"/>
              </a:ext>
            </a:extLst>
          </p:cNvPr>
          <p:cNvGrpSpPr/>
          <p:nvPr/>
        </p:nvGrpSpPr>
        <p:grpSpPr>
          <a:xfrm>
            <a:off x="3202664" y="1928184"/>
            <a:ext cx="5706899" cy="692050"/>
            <a:chOff x="6763178" y="2472653"/>
            <a:chExt cx="3563465" cy="69205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01212B-100E-CA4F-8D30-0828DD6AD3C3}"/>
                </a:ext>
              </a:extLst>
            </p:cNvPr>
            <p:cNvSpPr/>
            <p:nvPr/>
          </p:nvSpPr>
          <p:spPr>
            <a:xfrm>
              <a:off x="7738626" y="3118984"/>
              <a:ext cx="166238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0AC59-F7D2-CB41-9056-7A2124F3D6A7}"/>
                </a:ext>
              </a:extLst>
            </p:cNvPr>
            <p:cNvSpPr txBox="1"/>
            <p:nvPr/>
          </p:nvSpPr>
          <p:spPr>
            <a:xfrm>
              <a:off x="6763178" y="2472653"/>
              <a:ext cx="3563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b="1" dirty="0"/>
                <a:t>REST </a:t>
              </a:r>
              <a:r>
                <a:rPr kumimoji="1" lang="ko-KR" altLang="en-US" sz="3600" b="1" dirty="0"/>
                <a:t>구성</a:t>
              </a:r>
              <a:endParaRPr kumimoji="1" lang="en-US" altLang="ko-KR" sz="20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765758-52F2-4741-A550-549823C1CD5D}"/>
              </a:ext>
            </a:extLst>
          </p:cNvPr>
          <p:cNvSpPr/>
          <p:nvPr/>
        </p:nvSpPr>
        <p:spPr>
          <a:xfrm>
            <a:off x="3048000" y="30969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/>
              <a:t>자원</a:t>
            </a:r>
            <a:r>
              <a:rPr lang="en-US" altLang="ko-KR" b="1" dirty="0"/>
              <a:t>(</a:t>
            </a:r>
            <a:r>
              <a:rPr lang="en" altLang="ko-KR" b="1" dirty="0"/>
              <a:t>RESOURCE)</a:t>
            </a:r>
            <a:r>
              <a:rPr lang="en" altLang="ko-KR" dirty="0"/>
              <a:t> - URI </a:t>
            </a:r>
          </a:p>
          <a:p>
            <a:pPr algn="ctr"/>
            <a:endParaRPr lang="en" altLang="ko-KR" dirty="0"/>
          </a:p>
          <a:p>
            <a:pPr algn="ctr"/>
            <a:r>
              <a:rPr lang="ko-KR" altLang="en-US" b="1" dirty="0"/>
              <a:t>행위</a:t>
            </a:r>
            <a:r>
              <a:rPr lang="en-US" altLang="ko-KR" b="1" dirty="0"/>
              <a:t>(</a:t>
            </a:r>
            <a:r>
              <a:rPr lang="en" altLang="ko-KR" b="1" dirty="0"/>
              <a:t>Verb)</a:t>
            </a:r>
            <a:r>
              <a:rPr lang="en" altLang="ko-KR" dirty="0"/>
              <a:t> - HTTP METHOD</a:t>
            </a:r>
          </a:p>
          <a:p>
            <a:pPr algn="ctr"/>
            <a:endParaRPr lang="en" altLang="ko-KR" dirty="0"/>
          </a:p>
          <a:p>
            <a:pPr algn="ctr"/>
            <a:r>
              <a:rPr lang="ko-KR" altLang="en-US" b="1" dirty="0"/>
              <a:t>표현</a:t>
            </a:r>
            <a:r>
              <a:rPr lang="en-US" altLang="ko-KR" b="1" dirty="0"/>
              <a:t>(</a:t>
            </a:r>
            <a:r>
              <a:rPr lang="en" altLang="ko-KR" b="1" dirty="0"/>
              <a:t>Representations)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2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1191</Words>
  <Application>Microsoft Macintosh PowerPoint</Application>
  <PresentationFormat>와이드스크린</PresentationFormat>
  <Paragraphs>239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나눔스퀘어</vt:lpstr>
      <vt:lpstr>나눔스퀘어 ExtraBold</vt:lpstr>
      <vt:lpstr>나눔스퀘어 Light</vt:lpstr>
      <vt:lpstr>맑은 고딕</vt:lpstr>
      <vt:lpstr>맑은 고딕</vt:lpstr>
      <vt:lpstr>Gilroy ExtraBold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HYS</dc:creator>
  <cp:lastModifiedBy>Microsoft Office User</cp:lastModifiedBy>
  <cp:revision>50</cp:revision>
  <cp:lastPrinted>2019-11-22T16:21:34Z</cp:lastPrinted>
  <dcterms:created xsi:type="dcterms:W3CDTF">2019-08-23T04:04:23Z</dcterms:created>
  <dcterms:modified xsi:type="dcterms:W3CDTF">2019-11-22T16:37:37Z</dcterms:modified>
</cp:coreProperties>
</file>