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4260C44-F516-40F4-BDAF-102178D23C3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080" cy="23137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29"/>
          </p:nvPr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F9CD6A-8AA8-469F-BB5F-B560B2CA0B4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B284A-45D0-48E7-9F44-6C5925943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E0A9B2-DF74-4D13-85D1-0E46F77F0F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987BC6-8AAA-49DF-B45D-AB80ABFD74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D28A1B-3F0A-4ECA-9535-607102EE86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903F6FC-DDBF-41A0-803E-A7ACA3CA1D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2"/>
          </p:nvPr>
        </p:nvSpPr>
        <p:spPr>
          <a:xfrm>
            <a:off x="11277360" y="6473160"/>
            <a:ext cx="24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D149772-57D5-447E-B3B1-6951AFFAEA8C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5"/>
          </p:nvPr>
        </p:nvSpPr>
        <p:spPr>
          <a:xfrm>
            <a:off x="11277360" y="6473160"/>
            <a:ext cx="24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B632182F-3747-466C-B825-946347332DC9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8"/>
          </p:nvPr>
        </p:nvSpPr>
        <p:spPr>
          <a:xfrm>
            <a:off x="11277360" y="6473160"/>
            <a:ext cx="24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D523EDA8-1659-420B-9B0D-898206DD4061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11"/>
          </p:nvPr>
        </p:nvSpPr>
        <p:spPr>
          <a:xfrm>
            <a:off x="11277360" y="6473160"/>
            <a:ext cx="24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DFBF1C66-2D1E-4D99-8FD6-7894D024477C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58000" y="385560"/>
            <a:ext cx="9763560" cy="11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14"/>
          </p:nvPr>
        </p:nvSpPr>
        <p:spPr>
          <a:xfrm>
            <a:off x="11277360" y="6473160"/>
            <a:ext cx="24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9B28843A-113C-4C2D-9129-26F4D6939929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743040" y="1104840"/>
            <a:ext cx="1742040" cy="1332720"/>
            <a:chOff x="743040" y="1104840"/>
            <a:chExt cx="1742040" cy="1332720"/>
          </a:xfrm>
        </p:grpSpPr>
        <p:sp>
          <p:nvSpPr>
            <p:cNvPr id="92" name="object 3"/>
            <p:cNvSpPr/>
            <p:nvPr/>
          </p:nvSpPr>
          <p:spPr>
            <a:xfrm>
              <a:off x="743040" y="1380960"/>
              <a:ext cx="1227960" cy="105660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056600"/>
                <a:gd name="textAreaBottom" fmla="*/ 1057320 h 1056600"/>
              </a:gdLst>
              <a:ah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object 4"/>
            <p:cNvSpPr/>
            <p:nvPr/>
          </p:nvSpPr>
          <p:spPr>
            <a:xfrm>
              <a:off x="1838160" y="1104840"/>
              <a:ext cx="646920" cy="561240"/>
            </a:xfrm>
            <a:custGeom>
              <a:avLst/>
              <a:gdLst>
                <a:gd name="textAreaLeft" fmla="*/ 0 w 646920"/>
                <a:gd name="textAreaRight" fmla="*/ 647640 w 646920"/>
                <a:gd name="textAreaTop" fmla="*/ 0 h 561240"/>
                <a:gd name="textAreaBottom" fmla="*/ 561960 h 561240"/>
              </a:gdLst>
              <a:ah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4" name="object 6"/>
          <p:cNvSpPr/>
          <p:nvPr/>
        </p:nvSpPr>
        <p:spPr>
          <a:xfrm>
            <a:off x="3800520" y="5229360"/>
            <a:ext cx="723240" cy="618480"/>
          </a:xfrm>
          <a:custGeom>
            <a:avLst/>
            <a:gdLst>
              <a:gd name="textAreaLeft" fmla="*/ 0 w 723240"/>
              <a:gd name="textAreaRight" fmla="*/ 723960 w 723240"/>
              <a:gd name="textAreaTop" fmla="*/ 0 h 618480"/>
              <a:gd name="textAreaBottom" fmla="*/ 619200 h 618480"/>
            </a:gdLst>
            <a:ah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5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sldNum" idx="19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0FF95871-AAE9-4F93-B3A9-773203B7D547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Rectangle 11"/>
          <p:cNvSpPr/>
          <p:nvPr/>
        </p:nvSpPr>
        <p:spPr>
          <a:xfrm>
            <a:off x="1295280" y="2590920"/>
            <a:ext cx="61714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chemeClr val="dk1"/>
                </a:solidFill>
                <a:latin typeface="Arial"/>
              </a:rPr>
              <a:t>LOGA NATHAN 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648320" y="228600"/>
            <a:ext cx="2966400" cy="1158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0952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-60" strike="noStrike">
                <a:solidFill>
                  <a:schemeClr val="dk1"/>
                </a:solidFill>
                <a:latin typeface="Trebuchet MS"/>
              </a:rPr>
              <a:t>RESULTS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28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26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F2BF7B8F-E587-4DFE-8FA9-82B079953AF4}" type="slidenum">
              <a:rPr b="0" lang="en-US" sz="1100" spc="-26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TextBox 10"/>
          <p:cNvSpPr/>
          <p:nvPr/>
        </p:nvSpPr>
        <p:spPr>
          <a:xfrm>
            <a:off x="380880" y="990720"/>
            <a:ext cx="11657880" cy="56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Prediction or Classification: AI models make predictions or classify data into different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categories. For example, predicting whether an email is spam or not, classifying images into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different categories, or predicting stock prices.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Anomaly Detection: AI models identify unusual patterns or outliers in data. This is commonly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used for fraud detection in finance, identifying faulty equipment in manufacturing, or detecting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anomalous behavior in network traffic for cybersecurity.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Recommendation: AI systems recommend products, services, or content based on past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behavior or preferences. This can include movie recommendations on streaming platforms,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product recommendations on e-commerce websites, or personalized news articles.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Natural Language Understanding: AI models understand and generate human language. This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includes tasks such as language translation, sentiment analysis, text summarization, and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chatbots.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2"/>
          <p:cNvSpPr/>
          <p:nvPr/>
        </p:nvSpPr>
        <p:spPr>
          <a:xfrm>
            <a:off x="685800" y="1981080"/>
            <a:ext cx="9829080" cy="2818800"/>
          </a:xfrm>
          <a:custGeom>
            <a:avLst/>
            <a:gdLst>
              <a:gd name="textAreaLeft" fmla="*/ 0 w 9829080"/>
              <a:gd name="textAreaRight" fmla="*/ 9829800 w 9829080"/>
              <a:gd name="textAreaTop" fmla="*/ 0 h 2818800"/>
              <a:gd name="textAreaBottom" fmla="*/ 2819520 h 281880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Artificial intelligence is the simulation of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human intelligence processes by machines,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especially computer systems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" name="object 3"/>
          <p:cNvGrpSpPr/>
          <p:nvPr/>
        </p:nvGrpSpPr>
        <p:grpSpPr>
          <a:xfrm>
            <a:off x="7443720" y="0"/>
            <a:ext cx="4743000" cy="6858000"/>
            <a:chOff x="7443720" y="0"/>
            <a:chExt cx="4743000" cy="6858000"/>
          </a:xfrm>
        </p:grpSpPr>
        <p:sp>
          <p:nvSpPr>
            <p:cNvPr id="100" name="object 4"/>
            <p:cNvSpPr/>
            <p:nvPr/>
          </p:nvSpPr>
          <p:spPr>
            <a:xfrm>
              <a:off x="9372600" y="4680"/>
              <a:ext cx="1217880" cy="6852960"/>
            </a:xfrm>
            <a:custGeom>
              <a:avLst/>
              <a:gdLst>
                <a:gd name="textAreaLeft" fmla="*/ 0 w 1217880"/>
                <a:gd name="textAreaRight" fmla="*/ 1218600 w 1217880"/>
                <a:gd name="textAreaTop" fmla="*/ 0 h 6852960"/>
                <a:gd name="textAreaBottom" fmla="*/ 6853680 h 685296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object 5"/>
            <p:cNvSpPr/>
            <p:nvPr/>
          </p:nvSpPr>
          <p:spPr>
            <a:xfrm>
              <a:off x="7443720" y="3695040"/>
              <a:ext cx="4742640" cy="3162960"/>
            </a:xfrm>
            <a:custGeom>
              <a:avLst/>
              <a:gdLst>
                <a:gd name="textAreaLeft" fmla="*/ 0 w 4742640"/>
                <a:gd name="textAreaRight" fmla="*/ 4743360 w 4742640"/>
                <a:gd name="textAreaTop" fmla="*/ 0 h 3162960"/>
                <a:gd name="textAreaBottom" fmla="*/ 3163680 h 316296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object 6"/>
            <p:cNvSpPr/>
            <p:nvPr/>
          </p:nvSpPr>
          <p:spPr>
            <a:xfrm>
              <a:off x="9177120" y="0"/>
              <a:ext cx="3009240" cy="6857280"/>
            </a:xfrm>
            <a:custGeom>
              <a:avLst/>
              <a:gdLst>
                <a:gd name="textAreaLeft" fmla="*/ 0 w 3009240"/>
                <a:gd name="textAreaRight" fmla="*/ 3009960 w 300924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object 7"/>
            <p:cNvSpPr/>
            <p:nvPr/>
          </p:nvSpPr>
          <p:spPr>
            <a:xfrm>
              <a:off x="9597960" y="0"/>
              <a:ext cx="2588760" cy="6857280"/>
            </a:xfrm>
            <a:custGeom>
              <a:avLst/>
              <a:gdLst>
                <a:gd name="textAreaLeft" fmla="*/ 0 w 2588760"/>
                <a:gd name="textAreaRight" fmla="*/ 2589480 w 258876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object 8"/>
            <p:cNvSpPr/>
            <p:nvPr/>
          </p:nvSpPr>
          <p:spPr>
            <a:xfrm>
              <a:off x="8929800" y="3048120"/>
              <a:ext cx="3256920" cy="3809160"/>
            </a:xfrm>
            <a:custGeom>
              <a:avLst/>
              <a:gdLst>
                <a:gd name="textAreaLeft" fmla="*/ 0 w 3256920"/>
                <a:gd name="textAreaRight" fmla="*/ 3257640 w 3256920"/>
                <a:gd name="textAreaTop" fmla="*/ 0 h 3809160"/>
                <a:gd name="textAreaBottom" fmla="*/ 3809880 h 380916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object 9"/>
            <p:cNvSpPr/>
            <p:nvPr/>
          </p:nvSpPr>
          <p:spPr>
            <a:xfrm>
              <a:off x="9333000" y="0"/>
              <a:ext cx="2853720" cy="685728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object 10"/>
            <p:cNvSpPr/>
            <p:nvPr/>
          </p:nvSpPr>
          <p:spPr>
            <a:xfrm>
              <a:off x="1089180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object 11"/>
            <p:cNvSpPr/>
            <p:nvPr/>
          </p:nvSpPr>
          <p:spPr>
            <a:xfrm>
              <a:off x="10931400" y="0"/>
              <a:ext cx="1255320" cy="6857280"/>
            </a:xfrm>
            <a:custGeom>
              <a:avLst/>
              <a:gdLst>
                <a:gd name="textAreaLeft" fmla="*/ 0 w 1255320"/>
                <a:gd name="textAreaRight" fmla="*/ 1256040 w 125532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object 12"/>
            <p:cNvSpPr/>
            <p:nvPr/>
          </p:nvSpPr>
          <p:spPr>
            <a:xfrm>
              <a:off x="10368000" y="3591000"/>
              <a:ext cx="1818720" cy="3266280"/>
            </a:xfrm>
            <a:custGeom>
              <a:avLst/>
              <a:gdLst>
                <a:gd name="textAreaLeft" fmla="*/ 0 w 1818720"/>
                <a:gd name="textAreaRight" fmla="*/ 1819440 w 1818720"/>
                <a:gd name="textAreaTop" fmla="*/ 0 h 3266280"/>
                <a:gd name="textAreaBottom" fmla="*/ 3267000 h 326628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9" name="object 13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object 14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object 16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057400" y="-32040"/>
            <a:ext cx="5866560" cy="1605600"/>
          </a:xfrm>
          <a:prstGeom prst="rect">
            <a:avLst/>
          </a:prstGeom>
          <a:noFill/>
          <a:ln w="0">
            <a:noFill/>
          </a:ln>
        </p:spPr>
        <p:txBody>
          <a:bodyPr lIns="0" rIns="0" tIns="460800" bIns="0" anchor="t">
            <a:noAutofit/>
          </a:bodyPr>
          <a:p>
            <a:pPr marL="19368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Times New Roman"/>
              </a:rPr>
              <a:t>ARTIFICIAL INTELLIGENCE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20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0A020FDD-EA0F-44B3-A2D9-1805E187EA75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2"/>
          <p:cNvSpPr/>
          <p:nvPr/>
        </p:nvSpPr>
        <p:spPr>
          <a:xfrm>
            <a:off x="457200" y="1143000"/>
            <a:ext cx="10209960" cy="4419000"/>
          </a:xfrm>
          <a:custGeom>
            <a:avLst/>
            <a:gdLst>
              <a:gd name="textAreaLeft" fmla="*/ 0 w 10209960"/>
              <a:gd name="textAreaRight" fmla="*/ 10210680 w 10209960"/>
              <a:gd name="textAreaTop" fmla="*/ 0 h 4419000"/>
              <a:gd name="textAreaBottom" fmla="*/ 4419720 h 441900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'Artificial Intelligence as a Driving Force for the Economy and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Society' is a key theme at the World Economic Forum's Annual Meeting.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Advances in technology have the potential to help us solve global challenges, but innovation and guardrails are essential.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5" name="object 3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16" name="object 4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>
                <a:gd name="textAreaLeft" fmla="*/ 0 w 1217880"/>
                <a:gd name="textAreaRight" fmla="*/ 1218600 w 1217880"/>
                <a:gd name="textAreaTop" fmla="*/ 0 h 6852960"/>
                <a:gd name="textAreaBottom" fmla="*/ 6853680 h 685296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object 5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>
                <a:gd name="textAreaLeft" fmla="*/ 0 w 4742640"/>
                <a:gd name="textAreaRight" fmla="*/ 4743360 w 4742640"/>
                <a:gd name="textAreaTop" fmla="*/ 0 h 3162960"/>
                <a:gd name="textAreaBottom" fmla="*/ 3163680 h 316296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object 6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>
                <a:gd name="textAreaLeft" fmla="*/ 0 w 3009240"/>
                <a:gd name="textAreaRight" fmla="*/ 3009960 w 300924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object 7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>
                <a:gd name="textAreaLeft" fmla="*/ 0 w 2588760"/>
                <a:gd name="textAreaRight" fmla="*/ 2589480 w 258876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object 8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>
                <a:gd name="textAreaLeft" fmla="*/ 0 w 3256920"/>
                <a:gd name="textAreaRight" fmla="*/ 3257640 w 3256920"/>
                <a:gd name="textAreaTop" fmla="*/ 0 h 3809160"/>
                <a:gd name="textAreaBottom" fmla="*/ 3809880 h 380916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object 9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object 10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object 11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>
                <a:gd name="textAreaLeft" fmla="*/ 0 w 1255320"/>
                <a:gd name="textAreaRight" fmla="*/ 1256040 w 125532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object 12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>
                <a:gd name="textAreaLeft" fmla="*/ 0 w 1818720"/>
                <a:gd name="textAreaRight" fmla="*/ 1819440 w 1818720"/>
                <a:gd name="textAreaTop" fmla="*/ 0 h 3266280"/>
                <a:gd name="textAreaBottom" fmla="*/ 3267000 h 326628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5" name="object 13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object 15"/>
          <p:cNvSpPr/>
          <p:nvPr/>
        </p:nvSpPr>
        <p:spPr>
          <a:xfrm>
            <a:off x="7362720" y="447840"/>
            <a:ext cx="361080" cy="361080"/>
          </a:xfrm>
          <a:custGeom>
            <a:avLst/>
            <a:gdLst>
              <a:gd name="textAreaLeft" fmla="*/ 0 w 361080"/>
              <a:gd name="textAreaRight" fmla="*/ 361800 w 361080"/>
              <a:gd name="textAreaTop" fmla="*/ 0 h 361080"/>
              <a:gd name="textAreaBottom" fmla="*/ 361800 h 361080"/>
            </a:gdLst>
            <a:ah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bject 16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>
              <a:gd name="textAreaLeft" fmla="*/ 0 w 646920"/>
              <a:gd name="textAreaRight" fmla="*/ 647640 w 646920"/>
              <a:gd name="textAreaTop" fmla="*/ 0 h 646920"/>
              <a:gd name="textAreaBottom" fmla="*/ 647640 h 646920"/>
            </a:gdLst>
            <a:ah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8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76720" y="152280"/>
            <a:ext cx="25902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73440" bIns="0" anchor="t">
            <a:noAutofit/>
          </a:bodyPr>
          <a:p>
            <a:pPr marL="19368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-12" strike="noStrike">
                <a:solidFill>
                  <a:schemeClr val="dk1"/>
                </a:solidFill>
                <a:latin typeface="Trebuchet MS"/>
              </a:rPr>
              <a:t>AGENDA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21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135CC1D-4F5D-4863-B9A5-FF95DDD2FE3D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733920" y="304920"/>
            <a:ext cx="2975040" cy="11613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-12" strike="noStrike">
                <a:solidFill>
                  <a:schemeClr val="dk1"/>
                </a:solidFill>
                <a:latin typeface="Trebuchet MS"/>
              </a:rPr>
              <a:t>CONTENTS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object 8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2"/>
          <p:cNvSpPr>
            <a:spLocks noGrp="1"/>
          </p:cNvSpPr>
          <p:nvPr>
            <p:ph type="sldNum" idx="22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BE444DF5-8424-496B-B885-E23C76129772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Box 13"/>
          <p:cNvSpPr/>
          <p:nvPr/>
        </p:nvSpPr>
        <p:spPr>
          <a:xfrm>
            <a:off x="1676520" y="1447920"/>
            <a:ext cx="754308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71680" indent="-5716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What is artificial intelligence 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How is machine learing related?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Examples of ai 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Disadvantages of ai 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What problems can ai solve 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5263920" cy="13118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12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4250" spc="-12" strike="noStrike">
                <a:solidFill>
                  <a:schemeClr val="dk1"/>
                </a:solidFill>
                <a:latin typeface="Trebuchet MS"/>
              </a:rPr>
              <a:t>OVERVIEW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object 8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2"/>
          <p:cNvSpPr>
            <a:spLocks noGrp="1"/>
          </p:cNvSpPr>
          <p:nvPr>
            <p:ph type="sldNum" idx="23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68FFF239-4E02-4473-A929-CB1D96E8632D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TextBox 11"/>
          <p:cNvSpPr/>
          <p:nvPr/>
        </p:nvSpPr>
        <p:spPr>
          <a:xfrm>
            <a:off x="609480" y="1371600"/>
            <a:ext cx="10591200" cy="42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AI can help do repetitive work for humans, but humans should still be prioritized.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Create a culture that utilizes creativity, empathy, and dexterity from humans and AI for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increased efficiency.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There needs to be fairness in AI which entails identifying and eliminating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discrimination while also encouraging diversity and inclusion. This is can be done by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using training models with equal representation.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Develop explainable AI that is visible across processes and functions to generate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trust among employees and customers. Provide examinability, comprehension,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and traceability.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1600" y="-152280"/>
            <a:ext cx="7771680" cy="1667520"/>
          </a:xfrm>
          <a:prstGeom prst="rect">
            <a:avLst/>
          </a:prstGeom>
          <a:noFill/>
          <a:ln w="0">
            <a:noFill/>
          </a:ln>
        </p:spPr>
        <p:txBody>
          <a:bodyPr lIns="0" rIns="0" tIns="522720" bIns="0" anchor="t">
            <a:noAutofit/>
          </a:bodyPr>
          <a:p>
            <a:pPr marL="15372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Times New Roman"/>
              </a:rPr>
              <a:t>WHAT PROBLEMS CAN AI SOLVE 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2"/>
          <p:cNvSpPr>
            <a:spLocks noGrp="1"/>
          </p:cNvSpPr>
          <p:nvPr>
            <p:ph type="sldNum" idx="24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0BE31C5-301B-4120-AF34-6D6BD1006162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TextBox 9"/>
          <p:cNvSpPr/>
          <p:nvPr/>
        </p:nvSpPr>
        <p:spPr>
          <a:xfrm>
            <a:off x="1143000" y="1676520"/>
            <a:ext cx="8838360" cy="32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Cybersecurity </a:t>
            </a:r>
            <a:r>
              <a:rPr b="1" lang="en-US" sz="4000" spc="-1" strike="noStrike">
                <a:solidFill>
                  <a:srgbClr val="000000"/>
                </a:solidFill>
                <a:latin typeface="Cambria Math"/>
                <a:ea typeface="Times New Roman"/>
              </a:rPr>
              <a:t>→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 dectecting spam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Healthcare </a:t>
            </a:r>
            <a:r>
              <a:rPr b="1" lang="en-US" sz="4000" spc="-1" strike="noStrike">
                <a:solidFill>
                  <a:srgbClr val="000000"/>
                </a:solidFill>
                <a:latin typeface="Cambria Math"/>
                <a:ea typeface="Times New Roman"/>
              </a:rPr>
              <a:t>→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 medical records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Research </a:t>
            </a:r>
            <a:r>
              <a:rPr b="1" lang="en-US" sz="4000" spc="-1" strike="noStrike">
                <a:solidFill>
                  <a:srgbClr val="000000"/>
                </a:solidFill>
                <a:latin typeface="Cambria Math"/>
                <a:ea typeface="Times New Roman"/>
              </a:rPr>
              <a:t>→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 ideagenerationfinding data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Transportation</a:t>
            </a:r>
            <a:r>
              <a:rPr b="1" lang="en-US" sz="4000" spc="-1" strike="noStrike">
                <a:solidFill>
                  <a:srgbClr val="000000"/>
                </a:solidFill>
                <a:latin typeface="Cambria Math"/>
                <a:ea typeface="Times New Roman"/>
              </a:rPr>
              <a:t>→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 self driving cars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-228600"/>
            <a:ext cx="11277000" cy="7345800"/>
          </a:xfrm>
          <a:prstGeom prst="rect">
            <a:avLst/>
          </a:prstGeom>
          <a:noFill/>
          <a:ln w="0">
            <a:noFill/>
          </a:ln>
        </p:spPr>
        <p:txBody>
          <a:bodyPr lIns="0" rIns="0" tIns="485640" bIns="0" anchor="t">
            <a:noAutofit/>
          </a:bodyPr>
          <a:p>
            <a:pPr indent="0">
              <a:lnSpc>
                <a:spcPct val="115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Narrow AI (Weak AI): Narrow AI is designed to perform a narrow task or a specific set of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tasks. It operates within a limited context and does not possess general intelligence.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Examples include virtual assistants like Siri or Alexa, recommendation systems, and image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recognition algorithms.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General AI (Strong AI): General AI refers to AI systems that have the ability to understand,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learn, and apply knowledge across a wide range of tasks, similar to human intelligence. 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These systems can adapt to new situations, reason, and solve problems autonomously.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General AI has not been achieved yet and remains a hypothetical concept.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Machine Learning: Machine Learning (ML) is a subset of AI that focuses on enabling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machines to learn from data and improve their performance over time without being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explicitly programmed. ML algorithms are trained on large datasets to recognize patterns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and make predictions or decisions.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Types of ML include supervised learning, unsupervised </a:t>
            </a:r>
            <a:br>
              <a:rPr sz="2000"/>
            </a:b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Times New Roman"/>
              </a:rPr>
              <a:t>learning, semi-supervised learning, and reinforcement learning.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object 7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2"/>
          <p:cNvSpPr>
            <a:spLocks noGrp="1"/>
          </p:cNvSpPr>
          <p:nvPr>
            <p:ph type="sldNum" idx="25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52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11448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191F2447-A32D-4DE6-955E-CDD6053F6D71}" type="slidenum">
              <a:rPr b="0" lang="en-US" sz="1100" spc="-52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505320" y="0"/>
            <a:ext cx="3251160" cy="1430640"/>
          </a:xfrm>
          <a:prstGeom prst="rect">
            <a:avLst/>
          </a:prstGeom>
          <a:noFill/>
          <a:ln w="0">
            <a:noFill/>
          </a:ln>
        </p:spPr>
        <p:txBody>
          <a:bodyPr lIns="0" rIns="0" tIns="285840" bIns="0" anchor="t">
            <a:noAutofit/>
          </a:bodyPr>
          <a:p>
            <a:pPr marL="19368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Times New Roman"/>
              </a:rPr>
              <a:t>TYPES OF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 idx="26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26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921781D2-1AF6-476B-AAC0-102A1E5B3C65}" type="slidenum">
              <a:rPr b="0" lang="en-US" sz="1100" spc="-26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TextBox 9"/>
          <p:cNvSpPr/>
          <p:nvPr/>
        </p:nvSpPr>
        <p:spPr>
          <a:xfrm>
            <a:off x="533520" y="1143000"/>
            <a:ext cx="10895760" cy="54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AI can help do repetitive work for humans, but humans should still be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prioritized.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Create a culture that utilizes creativity, empathy, and dexterity from humans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and AI for increased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There needs to be fairness in AI which entails identifying and eliminating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discrimination while also encouraging diversity and inclusion.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This is can be done byusing training models with equal representation.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Develop explainable AI that is visible across processes and functions to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generate trust among employees and customers.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Provide examinability, comprehension,and traceability.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 idx="27"/>
          </p:nvPr>
        </p:nvSpPr>
        <p:spPr>
          <a:xfrm>
            <a:off x="11277360" y="647316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26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2066BABF-C8C5-462F-A7E3-D95ED7B48D5C}" type="slidenum">
              <a:rPr b="0" lang="en-US" sz="1100" spc="-26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4419720" y="304920"/>
            <a:ext cx="2361600" cy="6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Times New Roman"/>
              </a:rPr>
              <a:t>USES OF AI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14"/>
          <p:cNvSpPr/>
          <p:nvPr/>
        </p:nvSpPr>
        <p:spPr>
          <a:xfrm>
            <a:off x="685800" y="1066680"/>
            <a:ext cx="11277000" cy="54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Healthcare: AI is used for medical image analysis, disease diagnosis, personalized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treatment recommendation, drug discovery, and patient monitoring.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Finance: AI is utilized for fraud detection, algorithmic trading, credit scoring, risk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management, and customer service automation.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Retail: AI is employed for demand forecasting, personalized marketing,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recommendation systems, inventory management, and supply chain optimization.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Manufacturing: AI is used for predictive maintenance, quality control, process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optimization, supply chain management, and robotics.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Natural Language Processing (NLP): AI powers language translation, sentiment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analysis, chatbots, voice recognition, and text summarization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LibreOffice/24.2.2.2$Linux_X86_64 LibreOffice_project/d56cc158d8a96260b836f100ef4b4ef25d6f1a01</Application>
  <AppVersion>15.0000</AppVersion>
  <Words>784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2024-04-12T10:56:01Z</dcterms:created>
  <dc:creator>thalapathy</dc:creator>
  <dc:description/>
  <dc:language>en-US</dc:language>
  <cp:lastModifiedBy/>
  <dcterms:modified xsi:type="dcterms:W3CDTF">2024-04-23T18:12:42Z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10</vt:i4>
  </property>
</Properties>
</file>