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9" r:id="rId6"/>
    <p:sldId id="270" r:id="rId7"/>
    <p:sldId id="271" r:id="rId8"/>
    <p:sldId id="260" r:id="rId9"/>
    <p:sldId id="261" r:id="rId10"/>
    <p:sldId id="262" r:id="rId11"/>
    <p:sldId id="263" r:id="rId12"/>
    <p:sldId id="264" r:id="rId13"/>
    <p:sldId id="273" r:id="rId14"/>
    <p:sldId id="265" r:id="rId15"/>
    <p:sldId id="266" r:id="rId16"/>
    <p:sldId id="267" r:id="rId17"/>
    <p:sldId id="268" r:id="rId18"/>
    <p:sldId id="274" r:id="rId19"/>
  </p:sldIdLst>
  <p:sldSz cx="18288000" cy="10287000"/>
  <p:notesSz cx="6858000" cy="9144000"/>
  <p:embeddedFontLst>
    <p:embeddedFont>
      <p:font typeface="Calibri" pitchFamily="34" charset="0"/>
      <p:regular r:id="rId20"/>
      <p:bold r:id="rId21"/>
      <p:italic r:id="rId22"/>
      <p:boldItalic r:id="rId23"/>
    </p:embeddedFont>
    <p:embeddedFont>
      <p:font typeface="Nunito Bold" charset="0"/>
      <p:regular r:id="rId24"/>
    </p:embeddedFont>
    <p:embeddedFont>
      <p:font typeface="Canva Sans"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9" d="100"/>
          <a:sy n="59" d="100"/>
        </p:scale>
        <p:origin x="-41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13.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9.sv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6.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18.svg"/></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4.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4.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6199" y="0"/>
            <a:ext cx="18211801" cy="10287000"/>
            <a:chOff x="0" y="0"/>
            <a:chExt cx="27343100" cy="13716000"/>
          </a:xfrm>
        </p:grpSpPr>
        <p:sp>
          <p:nvSpPr>
            <p:cNvPr id="3" name="Freeform 3"/>
            <p:cNvSpPr/>
            <p:nvPr/>
          </p:nvSpPr>
          <p:spPr>
            <a:xfrm>
              <a:off x="0" y="0"/>
              <a:ext cx="13716000" cy="13716000"/>
            </a:xfrm>
            <a:prstGeom prst="rect">
              <a:avLst/>
            </a:prstGeom>
            <a:blipFill>
              <a:blip r:embed="rId2" cstate="print">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13627100" y="0"/>
              <a:ext cx="13716000" cy="13716000"/>
            </a:xfrm>
            <a:prstGeom prst="rect">
              <a:avLst/>
            </a:prstGeom>
            <a:blipFill>
              <a:blip r:embed="rId2" cstate="print">
                <a:extLst>
                  <a:ext uri="{96DAC541-7B7A-43D3-8B79-37D633B846F1}">
                    <asvg:svgBlip xmlns="" xmlns:asvg="http://schemas.microsoft.com/office/drawing/2016/SVG/main" r:embed="rId3"/>
                  </a:ext>
                </a:extLst>
              </a:blip>
              <a:stretch>
                <a:fillRect/>
              </a:stretch>
            </a:blipFill>
          </p:spPr>
        </p:sp>
      </p:grpSp>
      <p:grpSp>
        <p:nvGrpSpPr>
          <p:cNvPr id="5" name="Group 5"/>
          <p:cNvGrpSpPr/>
          <p:nvPr/>
        </p:nvGrpSpPr>
        <p:grpSpPr>
          <a:xfrm>
            <a:off x="76198" y="8409692"/>
            <a:ext cx="18135603" cy="1420979"/>
            <a:chOff x="0" y="0"/>
            <a:chExt cx="5260714" cy="374250"/>
          </a:xfrm>
        </p:grpSpPr>
        <p:sp>
          <p:nvSpPr>
            <p:cNvPr id="6" name="Freeform 6"/>
            <p:cNvSpPr/>
            <p:nvPr/>
          </p:nvSpPr>
          <p:spPr>
            <a:xfrm>
              <a:off x="0" y="0"/>
              <a:ext cx="5260714" cy="374250"/>
            </a:xfrm>
            <a:custGeom>
              <a:avLst/>
              <a:gdLst/>
              <a:ahLst/>
              <a:cxnLst/>
              <a:rect l="l" t="t" r="r" b="b"/>
              <a:pathLst>
                <a:path w="5260714" h="374250">
                  <a:moveTo>
                    <a:pt x="0" y="0"/>
                  </a:moveTo>
                  <a:lnTo>
                    <a:pt x="5260714" y="0"/>
                  </a:lnTo>
                  <a:lnTo>
                    <a:pt x="5260714" y="374250"/>
                  </a:lnTo>
                  <a:lnTo>
                    <a:pt x="0" y="374250"/>
                  </a:lnTo>
                  <a:close/>
                </a:path>
              </a:pathLst>
            </a:custGeom>
            <a:solidFill>
              <a:srgbClr val="F1F2F2"/>
            </a:solidFill>
          </p:spPr>
        </p:sp>
        <p:sp>
          <p:nvSpPr>
            <p:cNvPr id="7" name="TextBox 7"/>
            <p:cNvSpPr txBox="1"/>
            <p:nvPr/>
          </p:nvSpPr>
          <p:spPr>
            <a:xfrm>
              <a:off x="0" y="-38100"/>
              <a:ext cx="5260714" cy="41235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2116949" y="1896628"/>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cstate="print">
              <a:extLst>
                <a:ext uri="{96DAC541-7B7A-43D3-8B79-37D633B846F1}">
                  <asvg:svgBlip xmlns="" xmlns:asvg="http://schemas.microsoft.com/office/drawing/2016/SVG/main" r:embed="rId5"/>
                </a:ext>
              </a:extLst>
            </a:blip>
            <a:stretch>
              <a:fillRect/>
            </a:stretch>
          </a:blipFill>
        </p:spPr>
      </p:sp>
      <p:sp>
        <p:nvSpPr>
          <p:cNvPr id="9" name="Freeform 9"/>
          <p:cNvSpPr/>
          <p:nvPr/>
        </p:nvSpPr>
        <p:spPr>
          <a:xfrm>
            <a:off x="12399945" y="6010601"/>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cstate="print">
              <a:extLst>
                <a:ext uri="{96DAC541-7B7A-43D3-8B79-37D633B846F1}">
                  <asvg:svgBlip xmlns="" xmlns:asvg="http://schemas.microsoft.com/office/drawing/2016/SVG/main" r:embed="rId7"/>
                </a:ext>
              </a:extLst>
            </a:blip>
            <a:stretch>
              <a:fillRect/>
            </a:stretch>
          </a:blipFill>
        </p:spPr>
      </p:sp>
      <p:sp>
        <p:nvSpPr>
          <p:cNvPr id="10" name="TextBox 10"/>
          <p:cNvSpPr txBox="1"/>
          <p:nvPr/>
        </p:nvSpPr>
        <p:spPr>
          <a:xfrm>
            <a:off x="1935157" y="4483361"/>
            <a:ext cx="14950738" cy="1613903"/>
          </a:xfrm>
          <a:prstGeom prst="rect">
            <a:avLst/>
          </a:prstGeom>
        </p:spPr>
        <p:txBody>
          <a:bodyPr lIns="0" tIns="0" rIns="0" bIns="0" rtlCol="0" anchor="t">
            <a:spAutoFit/>
          </a:bodyPr>
          <a:lstStyle/>
          <a:p>
            <a:pPr algn="ctr">
              <a:lnSpc>
                <a:spcPts val="13920"/>
              </a:lnSpc>
            </a:pPr>
            <a:r>
              <a:rPr lang="en-US" sz="7200" dirty="0">
                <a:solidFill>
                  <a:srgbClr val="000000"/>
                </a:solidFill>
                <a:latin typeface="Nunito Bold" charset="0"/>
              </a:rPr>
              <a:t>COPCONNECT INSIGHTS</a:t>
            </a:r>
          </a:p>
        </p:txBody>
      </p:sp>
      <p:sp>
        <p:nvSpPr>
          <p:cNvPr id="11" name="TextBox 11"/>
          <p:cNvSpPr txBox="1"/>
          <p:nvPr/>
        </p:nvSpPr>
        <p:spPr>
          <a:xfrm>
            <a:off x="1905000" y="2863100"/>
            <a:ext cx="14478000" cy="1218282"/>
          </a:xfrm>
          <a:prstGeom prst="rect">
            <a:avLst/>
          </a:prstGeom>
        </p:spPr>
        <p:txBody>
          <a:bodyPr wrap="square" lIns="0" tIns="0" rIns="0" bIns="0" rtlCol="0" anchor="t">
            <a:spAutoFit/>
          </a:bodyPr>
          <a:lstStyle/>
          <a:p>
            <a:pPr algn="ctr">
              <a:lnSpc>
                <a:spcPts val="9524"/>
              </a:lnSpc>
            </a:pPr>
            <a:r>
              <a:rPr lang="en-US" sz="7200" dirty="0">
                <a:solidFill>
                  <a:srgbClr val="000000"/>
                </a:solidFill>
                <a:latin typeface="Nunito Bold"/>
              </a:rPr>
              <a:t>Rajasthan Police Hackathon 1.0</a:t>
            </a:r>
          </a:p>
        </p:txBody>
      </p:sp>
      <p:sp>
        <p:nvSpPr>
          <p:cNvPr id="12" name="TextBox 12"/>
          <p:cNvSpPr txBox="1"/>
          <p:nvPr/>
        </p:nvSpPr>
        <p:spPr>
          <a:xfrm>
            <a:off x="1028700" y="8734425"/>
            <a:ext cx="5829300" cy="615553"/>
          </a:xfrm>
          <a:prstGeom prst="rect">
            <a:avLst/>
          </a:prstGeom>
        </p:spPr>
        <p:txBody>
          <a:bodyPr wrap="square" lIns="0" tIns="0" rIns="0" bIns="0" rtlCol="0" anchor="t">
            <a:spAutoFit/>
          </a:bodyPr>
          <a:lstStyle/>
          <a:p>
            <a:pPr>
              <a:lnSpc>
                <a:spcPts val="4759"/>
              </a:lnSpc>
            </a:pPr>
            <a:r>
              <a:rPr lang="en-US" sz="3399" dirty="0" smtClean="0">
                <a:solidFill>
                  <a:srgbClr val="000000"/>
                </a:solidFill>
                <a:latin typeface="Nunito Bold" charset="0"/>
              </a:rPr>
              <a:t> </a:t>
            </a:r>
            <a:r>
              <a:rPr lang="en-US" sz="4400" dirty="0" smtClean="0">
                <a:solidFill>
                  <a:srgbClr val="000000"/>
                </a:solidFill>
                <a:latin typeface="Nunito Bold" charset="0"/>
              </a:rPr>
              <a:t>Problem statement : 1</a:t>
            </a:r>
            <a:endParaRPr lang="en-US" sz="3399" dirty="0">
              <a:solidFill>
                <a:srgbClr val="000000"/>
              </a:solidFill>
              <a:latin typeface="Nunito Bold" charset="0"/>
            </a:endParaRPr>
          </a:p>
        </p:txBody>
      </p:sp>
      <p:sp>
        <p:nvSpPr>
          <p:cNvPr id="13" name="TextBox 13"/>
          <p:cNvSpPr txBox="1"/>
          <p:nvPr/>
        </p:nvSpPr>
        <p:spPr>
          <a:xfrm>
            <a:off x="7010400" y="8743950"/>
            <a:ext cx="10248901" cy="628377"/>
          </a:xfrm>
          <a:prstGeom prst="rect">
            <a:avLst/>
          </a:prstGeom>
        </p:spPr>
        <p:txBody>
          <a:bodyPr wrap="square" lIns="0" tIns="0" rIns="0" bIns="0" rtlCol="0" anchor="t">
            <a:spAutoFit/>
          </a:bodyPr>
          <a:lstStyle/>
          <a:p>
            <a:pPr algn="r">
              <a:lnSpc>
                <a:spcPts val="4899"/>
              </a:lnSpc>
            </a:pPr>
            <a:r>
              <a:rPr lang="en-US" sz="4400" dirty="0">
                <a:solidFill>
                  <a:srgbClr val="000000"/>
                </a:solidFill>
                <a:latin typeface="Nunito Bold" charset="0"/>
              </a:rPr>
              <a:t>Develop a Police </a:t>
            </a:r>
            <a:r>
              <a:rPr lang="en-US" sz="4400" dirty="0" smtClean="0">
                <a:solidFill>
                  <a:srgbClr val="000000"/>
                </a:solidFill>
                <a:latin typeface="Nunito Bold" charset="0"/>
              </a:rPr>
              <a:t>Feedback System </a:t>
            </a:r>
            <a:endParaRPr lang="en-US" sz="4400" dirty="0">
              <a:solidFill>
                <a:srgbClr val="000000"/>
              </a:solidFill>
              <a:latin typeface="Nunito Bold" charset="0"/>
            </a:endParaRP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6199" y="0"/>
            <a:ext cx="18135600"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cstate="print">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cstate="print">
                <a:extLst>
                  <a:ext uri="{96DAC541-7B7A-43D3-8B79-37D633B846F1}">
                    <asvg:svgBlip xmlns="" xmlns:asvg="http://schemas.microsoft.com/office/drawing/2016/SVG/main" r:embed="rId3"/>
                  </a:ext>
                </a:extLst>
              </a:blip>
              <a:stretch>
                <a:fillRect/>
              </a:stretch>
            </a:blipFill>
          </p:spPr>
        </p:sp>
      </p:grpSp>
      <p:sp>
        <p:nvSpPr>
          <p:cNvPr id="11" name="Freeform 11"/>
          <p:cNvSpPr/>
          <p:nvPr/>
        </p:nvSpPr>
        <p:spPr>
          <a:xfrm rot="10800000" flipH="1">
            <a:off x="15223744" y="3643617"/>
            <a:ext cx="2537840" cy="2297899"/>
          </a:xfrm>
          <a:custGeom>
            <a:avLst/>
            <a:gdLst/>
            <a:ahLst/>
            <a:cxnLst/>
            <a:rect l="l" t="t" r="r" b="b"/>
            <a:pathLst>
              <a:path w="2537840" h="2297899">
                <a:moveTo>
                  <a:pt x="2537840" y="0"/>
                </a:moveTo>
                <a:lnTo>
                  <a:pt x="0" y="0"/>
                </a:lnTo>
                <a:lnTo>
                  <a:pt x="0" y="2297898"/>
                </a:lnTo>
                <a:lnTo>
                  <a:pt x="2537840" y="2297898"/>
                </a:lnTo>
                <a:lnTo>
                  <a:pt x="2537840" y="0"/>
                </a:lnTo>
                <a:close/>
              </a:path>
            </a:pathLst>
          </a:custGeom>
          <a:blipFill>
            <a:blip r:embed="rId4" cstate="print">
              <a:extLst>
                <a:ext uri="{96DAC541-7B7A-43D3-8B79-37D633B846F1}">
                  <asvg:svgBlip xmlns="" xmlns:asvg="http://schemas.microsoft.com/office/drawing/2016/SVG/main" r:embed="rId5"/>
                </a:ext>
              </a:extLst>
            </a:blip>
            <a:stretch>
              <a:fillRect/>
            </a:stretch>
          </a:blipFill>
        </p:spPr>
      </p:sp>
      <p:grpSp>
        <p:nvGrpSpPr>
          <p:cNvPr id="5" name="Group 5"/>
          <p:cNvGrpSpPr/>
          <p:nvPr/>
        </p:nvGrpSpPr>
        <p:grpSpPr>
          <a:xfrm>
            <a:off x="1452123" y="3083464"/>
            <a:ext cx="15383753" cy="2637935"/>
            <a:chOff x="0" y="0"/>
            <a:chExt cx="4051688" cy="694765"/>
          </a:xfrm>
        </p:grpSpPr>
        <p:sp>
          <p:nvSpPr>
            <p:cNvPr id="6" name="Freeform 6"/>
            <p:cNvSpPr/>
            <p:nvPr/>
          </p:nvSpPr>
          <p:spPr>
            <a:xfrm>
              <a:off x="0" y="0"/>
              <a:ext cx="4051688" cy="694765"/>
            </a:xfrm>
            <a:custGeom>
              <a:avLst/>
              <a:gdLst/>
              <a:ahLst/>
              <a:cxnLst/>
              <a:rect l="l" t="t" r="r" b="b"/>
              <a:pathLst>
                <a:path w="4051688" h="694765">
                  <a:moveTo>
                    <a:pt x="0" y="0"/>
                  </a:moveTo>
                  <a:lnTo>
                    <a:pt x="4051688" y="0"/>
                  </a:lnTo>
                  <a:lnTo>
                    <a:pt x="4051688" y="694765"/>
                  </a:lnTo>
                  <a:lnTo>
                    <a:pt x="0" y="694765"/>
                  </a:lnTo>
                  <a:close/>
                </a:path>
              </a:pathLst>
            </a:custGeom>
            <a:solidFill>
              <a:srgbClr val="F1F2F2"/>
            </a:solidFill>
          </p:spPr>
        </p:sp>
        <p:sp>
          <p:nvSpPr>
            <p:cNvPr id="7" name="TextBox 7"/>
            <p:cNvSpPr txBox="1"/>
            <p:nvPr/>
          </p:nvSpPr>
          <p:spPr>
            <a:xfrm>
              <a:off x="0" y="-38100"/>
              <a:ext cx="4051688" cy="732865"/>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139012" y="687305"/>
            <a:ext cx="8009976" cy="1730229"/>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p:cNvSpPr txBox="1"/>
          <p:nvPr/>
        </p:nvSpPr>
        <p:spPr>
          <a:xfrm>
            <a:off x="4543721" y="904875"/>
            <a:ext cx="9200557" cy="1148391"/>
          </a:xfrm>
          <a:prstGeom prst="rect">
            <a:avLst/>
          </a:prstGeom>
        </p:spPr>
        <p:txBody>
          <a:bodyPr lIns="0" tIns="0" rIns="0" bIns="0" rtlCol="0" anchor="t">
            <a:spAutoFit/>
          </a:bodyPr>
          <a:lstStyle/>
          <a:p>
            <a:pPr algn="ctr">
              <a:lnSpc>
                <a:spcPts val="9250"/>
              </a:lnSpc>
            </a:pPr>
            <a:r>
              <a:rPr lang="en-US" sz="6600" dirty="0">
                <a:solidFill>
                  <a:srgbClr val="000000"/>
                </a:solidFill>
                <a:latin typeface="Nunito Bold" charset="0"/>
              </a:rPr>
              <a:t>ADMIN LOGIN</a:t>
            </a:r>
          </a:p>
        </p:txBody>
      </p:sp>
      <p:sp>
        <p:nvSpPr>
          <p:cNvPr id="13" name="TextBox 13"/>
          <p:cNvSpPr txBox="1"/>
          <p:nvPr/>
        </p:nvSpPr>
        <p:spPr>
          <a:xfrm>
            <a:off x="7391400" y="3314700"/>
            <a:ext cx="9104784" cy="1885131"/>
          </a:xfrm>
          <a:prstGeom prst="rect">
            <a:avLst/>
          </a:prstGeom>
        </p:spPr>
        <p:txBody>
          <a:bodyPr lIns="0" tIns="0" rIns="0" bIns="0" rtlCol="0" anchor="t">
            <a:spAutoFit/>
          </a:bodyPr>
          <a:lstStyle/>
          <a:p>
            <a:pPr algn="just">
              <a:lnSpc>
                <a:spcPts val="4899"/>
              </a:lnSpc>
            </a:pPr>
            <a:r>
              <a:rPr lang="en-US" sz="4000" dirty="0">
                <a:solidFill>
                  <a:srgbClr val="000000"/>
                </a:solidFill>
                <a:latin typeface="Nunito Bold"/>
              </a:rPr>
              <a:t>This section contains user feedback, with personal details securely hidden for privacy.</a:t>
            </a:r>
          </a:p>
        </p:txBody>
      </p:sp>
      <p:grpSp>
        <p:nvGrpSpPr>
          <p:cNvPr id="14" name="Group 14"/>
          <p:cNvGrpSpPr/>
          <p:nvPr/>
        </p:nvGrpSpPr>
        <p:grpSpPr>
          <a:xfrm>
            <a:off x="1600200" y="5981700"/>
            <a:ext cx="15383753" cy="2637935"/>
            <a:chOff x="0" y="0"/>
            <a:chExt cx="4051688" cy="694765"/>
          </a:xfrm>
        </p:grpSpPr>
        <p:sp>
          <p:nvSpPr>
            <p:cNvPr id="15" name="Freeform 15"/>
            <p:cNvSpPr/>
            <p:nvPr/>
          </p:nvSpPr>
          <p:spPr>
            <a:xfrm>
              <a:off x="0" y="0"/>
              <a:ext cx="4051688" cy="694765"/>
            </a:xfrm>
            <a:custGeom>
              <a:avLst/>
              <a:gdLst/>
              <a:ahLst/>
              <a:cxnLst/>
              <a:rect l="l" t="t" r="r" b="b"/>
              <a:pathLst>
                <a:path w="4051688" h="694765">
                  <a:moveTo>
                    <a:pt x="0" y="0"/>
                  </a:moveTo>
                  <a:lnTo>
                    <a:pt x="4051688" y="0"/>
                  </a:lnTo>
                  <a:lnTo>
                    <a:pt x="4051688" y="694765"/>
                  </a:lnTo>
                  <a:lnTo>
                    <a:pt x="0" y="694765"/>
                  </a:lnTo>
                  <a:close/>
                </a:path>
              </a:pathLst>
            </a:custGeom>
            <a:solidFill>
              <a:srgbClr val="F1F2F2"/>
            </a:solidFill>
          </p:spPr>
        </p:sp>
        <p:sp>
          <p:nvSpPr>
            <p:cNvPr id="16" name="TextBox 16"/>
            <p:cNvSpPr txBox="1"/>
            <p:nvPr/>
          </p:nvSpPr>
          <p:spPr>
            <a:xfrm>
              <a:off x="0" y="-38100"/>
              <a:ext cx="4051688" cy="732865"/>
            </a:xfrm>
            <a:prstGeom prst="rect">
              <a:avLst/>
            </a:prstGeom>
          </p:spPr>
          <p:txBody>
            <a:bodyPr lIns="50800" tIns="50800" rIns="50800" bIns="50800" rtlCol="0" anchor="ctr"/>
            <a:lstStyle/>
            <a:p>
              <a:pPr algn="ctr">
                <a:lnSpc>
                  <a:spcPts val="2659"/>
                </a:lnSpc>
                <a:spcBef>
                  <a:spcPct val="0"/>
                </a:spcBef>
              </a:pPr>
              <a:endParaRPr/>
            </a:p>
          </p:txBody>
        </p:sp>
      </p:grpSp>
      <p:sp>
        <p:nvSpPr>
          <p:cNvPr id="17" name="TextBox 17"/>
          <p:cNvSpPr txBox="1"/>
          <p:nvPr/>
        </p:nvSpPr>
        <p:spPr>
          <a:xfrm>
            <a:off x="2059652" y="3581668"/>
            <a:ext cx="4156254" cy="1374094"/>
          </a:xfrm>
          <a:prstGeom prst="rect">
            <a:avLst/>
          </a:prstGeom>
        </p:spPr>
        <p:txBody>
          <a:bodyPr lIns="0" tIns="0" rIns="0" bIns="0" rtlCol="0" anchor="t">
            <a:spAutoFit/>
          </a:bodyPr>
          <a:lstStyle/>
          <a:p>
            <a:pPr algn="just">
              <a:lnSpc>
                <a:spcPts val="5320"/>
              </a:lnSpc>
            </a:pPr>
            <a:r>
              <a:rPr lang="en-US" sz="4800" dirty="0">
                <a:solidFill>
                  <a:srgbClr val="000000"/>
                </a:solidFill>
                <a:latin typeface="Nunito Bold" charset="0"/>
              </a:rPr>
              <a:t>FEEDBACK RESPONSES</a:t>
            </a:r>
          </a:p>
        </p:txBody>
      </p:sp>
      <p:sp>
        <p:nvSpPr>
          <p:cNvPr id="18" name="TextBox 18"/>
          <p:cNvSpPr txBox="1"/>
          <p:nvPr/>
        </p:nvSpPr>
        <p:spPr>
          <a:xfrm>
            <a:off x="1905000" y="6819900"/>
            <a:ext cx="5072906" cy="694421"/>
          </a:xfrm>
          <a:prstGeom prst="rect">
            <a:avLst/>
          </a:prstGeom>
        </p:spPr>
        <p:txBody>
          <a:bodyPr wrap="square" lIns="0" tIns="0" rIns="0" bIns="0" rtlCol="0" anchor="t">
            <a:spAutoFit/>
          </a:bodyPr>
          <a:lstStyle/>
          <a:p>
            <a:pPr algn="just">
              <a:lnSpc>
                <a:spcPts val="5320"/>
              </a:lnSpc>
            </a:pPr>
            <a:r>
              <a:rPr lang="en-US" sz="4800" dirty="0">
                <a:solidFill>
                  <a:srgbClr val="000000"/>
                </a:solidFill>
                <a:latin typeface="Nunito Bold" charset="0"/>
              </a:rPr>
              <a:t>LEADERBOARD</a:t>
            </a:r>
          </a:p>
        </p:txBody>
      </p:sp>
      <p:sp>
        <p:nvSpPr>
          <p:cNvPr id="19" name="TextBox 19"/>
          <p:cNvSpPr txBox="1"/>
          <p:nvPr/>
        </p:nvSpPr>
        <p:spPr>
          <a:xfrm>
            <a:off x="7391400" y="5905500"/>
            <a:ext cx="9104784" cy="2513509"/>
          </a:xfrm>
          <a:prstGeom prst="rect">
            <a:avLst/>
          </a:prstGeom>
        </p:spPr>
        <p:txBody>
          <a:bodyPr lIns="0" tIns="0" rIns="0" bIns="0" rtlCol="0" anchor="t">
            <a:spAutoFit/>
          </a:bodyPr>
          <a:lstStyle/>
          <a:p>
            <a:pPr algn="just">
              <a:lnSpc>
                <a:spcPts val="4899"/>
              </a:lnSpc>
            </a:pPr>
            <a:r>
              <a:rPr lang="en-US" sz="4000" dirty="0">
                <a:solidFill>
                  <a:srgbClr val="000000"/>
                </a:solidFill>
                <a:latin typeface="Nunito Bold"/>
              </a:rPr>
              <a:t>Inspecting officers are positioned on the </a:t>
            </a:r>
            <a:r>
              <a:rPr lang="en-US" sz="4000" dirty="0" err="1">
                <a:solidFill>
                  <a:srgbClr val="000000"/>
                </a:solidFill>
                <a:latin typeface="Nunito Bold"/>
              </a:rPr>
              <a:t>leaderboard</a:t>
            </a:r>
            <a:r>
              <a:rPr lang="en-US" sz="4000" dirty="0">
                <a:solidFill>
                  <a:srgbClr val="000000"/>
                </a:solidFill>
                <a:latin typeface="Nunito Bold"/>
              </a:rPr>
              <a:t> based on feedback received from specific cases or scenarios.</a:t>
            </a:r>
          </a:p>
        </p:txBody>
      </p:sp>
      <p:sp>
        <p:nvSpPr>
          <p:cNvPr id="20" name="AutoShape 20"/>
          <p:cNvSpPr/>
          <p:nvPr/>
        </p:nvSpPr>
        <p:spPr>
          <a:xfrm rot="-5369237">
            <a:off x="5617498" y="4209683"/>
            <a:ext cx="2128873" cy="0"/>
          </a:xfrm>
          <a:prstGeom prst="line">
            <a:avLst/>
          </a:prstGeom>
          <a:ln w="133350" cap="flat">
            <a:solidFill>
              <a:srgbClr val="DDDEDE"/>
            </a:solidFill>
            <a:prstDash val="solid"/>
            <a:headEnd type="none" w="sm" len="sm"/>
            <a:tailEnd type="none" w="sm" len="sm"/>
          </a:ln>
        </p:spPr>
      </p:sp>
      <p:sp>
        <p:nvSpPr>
          <p:cNvPr id="21" name="AutoShape 21"/>
          <p:cNvSpPr/>
          <p:nvPr/>
        </p:nvSpPr>
        <p:spPr>
          <a:xfrm rot="-5369237">
            <a:off x="5617498" y="7131538"/>
            <a:ext cx="2128873" cy="0"/>
          </a:xfrm>
          <a:prstGeom prst="line">
            <a:avLst/>
          </a:prstGeom>
          <a:ln w="133350" cap="flat">
            <a:solidFill>
              <a:srgbClr val="DDDEDE"/>
            </a:solidFill>
            <a:prstDash val="solid"/>
            <a:headEnd type="none" w="sm" len="sm"/>
            <a:tailEnd type="none" w="sm" len="sm"/>
          </a:ln>
        </p:spPr>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 y="0"/>
            <a:ext cx="18288000"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cstate="print">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cstate="print">
                <a:extLst>
                  <a:ext uri="{96DAC541-7B7A-43D3-8B79-37D633B846F1}">
                    <asvg:svgBlip xmlns="" xmlns:asvg="http://schemas.microsoft.com/office/drawing/2016/SVG/main" r:embed="rId3"/>
                  </a:ext>
                </a:extLst>
              </a:blip>
              <a:stretch>
                <a:fillRect/>
              </a:stretch>
            </a:blipFill>
          </p:spPr>
        </p:sp>
      </p:grpSp>
      <p:sp>
        <p:nvSpPr>
          <p:cNvPr id="12" name="Freeform 12"/>
          <p:cNvSpPr/>
          <p:nvPr/>
        </p:nvSpPr>
        <p:spPr>
          <a:xfrm>
            <a:off x="189117" y="1278791"/>
            <a:ext cx="2863363" cy="1286177"/>
          </a:xfrm>
          <a:custGeom>
            <a:avLst/>
            <a:gdLst/>
            <a:ahLst/>
            <a:cxnLst/>
            <a:rect l="l" t="t" r="r" b="b"/>
            <a:pathLst>
              <a:path w="4927677" h="1532060">
                <a:moveTo>
                  <a:pt x="0" y="0"/>
                </a:moveTo>
                <a:lnTo>
                  <a:pt x="4927677" y="0"/>
                </a:lnTo>
                <a:lnTo>
                  <a:pt x="4927677" y="1532060"/>
                </a:lnTo>
                <a:lnTo>
                  <a:pt x="0" y="1532060"/>
                </a:lnTo>
                <a:lnTo>
                  <a:pt x="0" y="0"/>
                </a:lnTo>
                <a:close/>
              </a:path>
            </a:pathLst>
          </a:custGeom>
          <a:blipFill>
            <a:blip r:embed="rId4" cstate="print">
              <a:extLst>
                <a:ext uri="{96DAC541-7B7A-43D3-8B79-37D633B846F1}">
                  <asvg:svgBlip xmlns="" xmlns:asvg="http://schemas.microsoft.com/office/drawing/2016/SVG/main" r:embed="rId5"/>
                </a:ext>
              </a:extLst>
            </a:blip>
            <a:stretch>
              <a:fillRect/>
            </a:stretch>
          </a:blipFill>
        </p:spPr>
      </p:sp>
      <p:sp>
        <p:nvSpPr>
          <p:cNvPr id="11" name="Freeform 11"/>
          <p:cNvSpPr/>
          <p:nvPr/>
        </p:nvSpPr>
        <p:spPr>
          <a:xfrm flipH="1">
            <a:off x="15771762" y="6512511"/>
            <a:ext cx="2189615" cy="1982597"/>
          </a:xfrm>
          <a:custGeom>
            <a:avLst/>
            <a:gdLst/>
            <a:ahLst/>
            <a:cxnLst/>
            <a:rect l="l" t="t" r="r" b="b"/>
            <a:pathLst>
              <a:path w="2189615" h="1982597">
                <a:moveTo>
                  <a:pt x="2189616" y="0"/>
                </a:moveTo>
                <a:lnTo>
                  <a:pt x="0" y="0"/>
                </a:lnTo>
                <a:lnTo>
                  <a:pt x="0" y="1982597"/>
                </a:lnTo>
                <a:lnTo>
                  <a:pt x="2189616" y="1982597"/>
                </a:lnTo>
                <a:lnTo>
                  <a:pt x="2189616" y="0"/>
                </a:lnTo>
                <a:close/>
              </a:path>
            </a:pathLst>
          </a:custGeom>
          <a:blipFill>
            <a:blip r:embed="rId6" cstate="print">
              <a:extLst>
                <a:ext uri="{96DAC541-7B7A-43D3-8B79-37D633B846F1}">
                  <asvg:svgBlip xmlns="" xmlns:asvg="http://schemas.microsoft.com/office/drawing/2016/SVG/main" r:embed="rId7"/>
                </a:ext>
              </a:extLst>
            </a:blip>
            <a:stretch>
              <a:fillRect/>
            </a:stretch>
          </a:blipFill>
        </p:spPr>
      </p:sp>
      <p:grpSp>
        <p:nvGrpSpPr>
          <p:cNvPr id="5" name="Group 5"/>
          <p:cNvGrpSpPr/>
          <p:nvPr/>
        </p:nvGrpSpPr>
        <p:grpSpPr>
          <a:xfrm>
            <a:off x="533400" y="2628346"/>
            <a:ext cx="16230600" cy="6526651"/>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sp>
        <p:sp>
          <p:nvSpPr>
            <p:cNvPr id="7" name="TextBox 7"/>
            <p:cNvSpPr txBox="1"/>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139012" y="687305"/>
            <a:ext cx="8009976" cy="1730229"/>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4543721" y="904875"/>
            <a:ext cx="9200557" cy="1148712"/>
          </a:xfrm>
          <a:prstGeom prst="rect">
            <a:avLst/>
          </a:prstGeom>
        </p:spPr>
        <p:txBody>
          <a:bodyPr lIns="0" tIns="0" rIns="0" bIns="0" rtlCol="0" anchor="t">
            <a:spAutoFit/>
          </a:bodyPr>
          <a:lstStyle/>
          <a:p>
            <a:pPr algn="ctr">
              <a:lnSpc>
                <a:spcPts val="9250"/>
              </a:lnSpc>
            </a:pPr>
            <a:r>
              <a:rPr lang="en-US" sz="6600" dirty="0">
                <a:solidFill>
                  <a:srgbClr val="000000"/>
                </a:solidFill>
                <a:latin typeface="Nunito Bold" charset="0"/>
              </a:rPr>
              <a:t>CHATBOT</a:t>
            </a:r>
          </a:p>
        </p:txBody>
      </p:sp>
      <p:sp>
        <p:nvSpPr>
          <p:cNvPr id="15" name="TextBox 15"/>
          <p:cNvSpPr txBox="1"/>
          <p:nvPr/>
        </p:nvSpPr>
        <p:spPr>
          <a:xfrm>
            <a:off x="7848600" y="4229100"/>
            <a:ext cx="8009976" cy="3141886"/>
          </a:xfrm>
          <a:prstGeom prst="rect">
            <a:avLst/>
          </a:prstGeom>
        </p:spPr>
        <p:txBody>
          <a:bodyPr wrap="square" lIns="0" tIns="0" rIns="0" bIns="0" rtlCol="0" anchor="t">
            <a:spAutoFit/>
          </a:bodyPr>
          <a:lstStyle/>
          <a:p>
            <a:pPr algn="just">
              <a:lnSpc>
                <a:spcPts val="4899"/>
              </a:lnSpc>
            </a:pPr>
            <a:r>
              <a:rPr lang="en-US" sz="4400" b="0" i="0" dirty="0" smtClean="0">
                <a:effectLst/>
                <a:latin typeface="Nunito Bold" charset="0"/>
              </a:rPr>
              <a:t>This </a:t>
            </a:r>
            <a:r>
              <a:rPr lang="en-US" sz="4400" b="0" i="0" dirty="0">
                <a:effectLst/>
                <a:latin typeface="Nunito Bold" charset="0"/>
              </a:rPr>
              <a:t>project incorporates a chatbot to facilitate seamless user navigation and enhance the overall experience on our portal.</a:t>
            </a:r>
            <a:endParaRPr lang="en-US" sz="4400" dirty="0">
              <a:latin typeface="Nunito Bold" charset="0"/>
            </a:endParaRPr>
          </a:p>
        </p:txBody>
      </p:sp>
      <p:pic>
        <p:nvPicPr>
          <p:cNvPr id="3074" name="Picture 2" descr="Chatbot - Free communications icons">
            <a:extLst>
              <a:ext uri="{FF2B5EF4-FFF2-40B4-BE49-F238E27FC236}">
                <a16:creationId xmlns="" xmlns:a16="http://schemas.microsoft.com/office/drawing/2014/main" id="{568E198E-47E7-BE57-3C09-3EFC908F6886}"/>
              </a:ext>
            </a:extLst>
          </p:cNvPr>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1443174" y="3430412"/>
            <a:ext cx="4876800" cy="48768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15"/>
          <p:cNvSpPr/>
          <p:nvPr/>
        </p:nvSpPr>
        <p:spPr>
          <a:xfrm>
            <a:off x="13330593" y="8468634"/>
            <a:ext cx="4927677" cy="1532060"/>
          </a:xfrm>
          <a:custGeom>
            <a:avLst/>
            <a:gdLst/>
            <a:ahLst/>
            <a:cxnLst/>
            <a:rect l="l" t="t" r="r" b="b"/>
            <a:pathLst>
              <a:path w="4927677" h="1532060">
                <a:moveTo>
                  <a:pt x="0" y="0"/>
                </a:moveTo>
                <a:lnTo>
                  <a:pt x="4927677" y="0"/>
                </a:lnTo>
                <a:lnTo>
                  <a:pt x="4927677" y="1532060"/>
                </a:lnTo>
                <a:lnTo>
                  <a:pt x="0" y="1532060"/>
                </a:lnTo>
                <a:lnTo>
                  <a:pt x="0" y="0"/>
                </a:lnTo>
                <a:close/>
              </a:path>
            </a:pathLst>
          </a:custGeom>
          <a:blipFill>
            <a:blip r:embed="rId2" cstate="print">
              <a:extLst>
                <a:ext uri="{96DAC541-7B7A-43D3-8B79-37D633B846F1}">
                  <asvg:svgBlip xmlns="" xmlns:asvg="http://schemas.microsoft.com/office/drawing/2016/SVG/main" r:embed="rId3"/>
                </a:ext>
              </a:extLst>
            </a:blip>
            <a:stretch>
              <a:fillRect/>
            </a:stretch>
          </a:blipFill>
        </p:spPr>
      </p:sp>
      <p:grpSp>
        <p:nvGrpSpPr>
          <p:cNvPr id="2" name="Group 2"/>
          <p:cNvGrpSpPr/>
          <p:nvPr/>
        </p:nvGrpSpPr>
        <p:grpSpPr>
          <a:xfrm>
            <a:off x="-29730" y="0"/>
            <a:ext cx="18288000"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4" cstate="print">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4" cstate="print">
                <a:extLst>
                  <a:ext uri="{96DAC541-7B7A-43D3-8B79-37D633B846F1}">
                    <asvg:svgBlip xmlns="" xmlns:asvg="http://schemas.microsoft.com/office/drawing/2016/SVG/main" r:embed="rId5"/>
                  </a:ext>
                </a:extLst>
              </a:blip>
              <a:stretch>
                <a:fillRect/>
              </a:stretch>
            </a:blipFill>
          </p:spPr>
        </p:sp>
      </p:grpSp>
      <p:grpSp>
        <p:nvGrpSpPr>
          <p:cNvPr id="5" name="Group 5"/>
          <p:cNvGrpSpPr/>
          <p:nvPr/>
        </p:nvGrpSpPr>
        <p:grpSpPr>
          <a:xfrm>
            <a:off x="998970" y="2635104"/>
            <a:ext cx="16230600" cy="6526651"/>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sp>
        <p:sp>
          <p:nvSpPr>
            <p:cNvPr id="7" name="TextBox 7"/>
            <p:cNvSpPr txBox="1"/>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2359866" y="644744"/>
            <a:ext cx="13418868" cy="1730229"/>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sp>
        <p:nvSpPr>
          <p:cNvPr id="16" name="TextBox 16"/>
          <p:cNvSpPr txBox="1"/>
          <p:nvPr/>
        </p:nvSpPr>
        <p:spPr>
          <a:xfrm>
            <a:off x="2449806" y="815078"/>
            <a:ext cx="13388388" cy="1148391"/>
          </a:xfrm>
          <a:prstGeom prst="rect">
            <a:avLst/>
          </a:prstGeom>
        </p:spPr>
        <p:txBody>
          <a:bodyPr wrap="square" lIns="0" tIns="0" rIns="0" bIns="0" rtlCol="0" anchor="t">
            <a:spAutoFit/>
          </a:bodyPr>
          <a:lstStyle/>
          <a:p>
            <a:pPr algn="ctr">
              <a:lnSpc>
                <a:spcPts val="9250"/>
              </a:lnSpc>
            </a:pPr>
            <a:r>
              <a:rPr lang="en-US" sz="6600" dirty="0" smtClean="0">
                <a:solidFill>
                  <a:srgbClr val="000000"/>
                </a:solidFill>
                <a:latin typeface="Nunito Bold" charset="0"/>
              </a:rPr>
              <a:t>COP MEDIA SERVICE</a:t>
            </a:r>
            <a:endParaRPr lang="en-US" sz="6600" dirty="0">
              <a:solidFill>
                <a:srgbClr val="000000"/>
              </a:solidFill>
              <a:latin typeface="Nunito Bold" charset="0"/>
            </a:endParaRPr>
          </a:p>
        </p:txBody>
      </p:sp>
      <p:sp>
        <p:nvSpPr>
          <p:cNvPr id="17" name="TextBox 17"/>
          <p:cNvSpPr txBox="1"/>
          <p:nvPr/>
        </p:nvSpPr>
        <p:spPr>
          <a:xfrm>
            <a:off x="8305800" y="3162300"/>
            <a:ext cx="8009976" cy="5667577"/>
          </a:xfrm>
          <a:prstGeom prst="rect">
            <a:avLst/>
          </a:prstGeom>
        </p:spPr>
        <p:txBody>
          <a:bodyPr lIns="0" tIns="0" rIns="0" bIns="0" rtlCol="0" anchor="t">
            <a:spAutoFit/>
          </a:bodyPr>
          <a:lstStyle/>
          <a:p>
            <a:pPr algn="just">
              <a:lnSpc>
                <a:spcPts val="4899"/>
              </a:lnSpc>
            </a:pPr>
            <a:r>
              <a:rPr lang="en-US" sz="4400" dirty="0">
                <a:solidFill>
                  <a:srgbClr val="000000"/>
                </a:solidFill>
                <a:latin typeface="Nunito Bold"/>
              </a:rPr>
              <a:t>This project has established a platform resembling social media, enabling users to share specific issues or comments anonymously without revealing personal information. Furthermore, users possess the capability to tag the adjacent police station.</a:t>
            </a:r>
          </a:p>
        </p:txBody>
      </p:sp>
      <p:pic>
        <p:nvPicPr>
          <p:cNvPr id="2050" name="Picture 2" descr="Social Media Marketing (SMM): statistics and new strategies!">
            <a:extLst>
              <a:ext uri="{FF2B5EF4-FFF2-40B4-BE49-F238E27FC236}">
                <a16:creationId xmlns="" xmlns:a16="http://schemas.microsoft.com/office/drawing/2014/main" id="{1EE023C1-AC31-31CB-7A07-F9E3F39BABD0}"/>
              </a:ext>
            </a:extLst>
          </p:cNvPr>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300575" y="3646603"/>
            <a:ext cx="6573856" cy="4796758"/>
          </a:xfrm>
          <a:prstGeom prst="rect">
            <a:avLst/>
          </a:prstGeom>
          <a:noFill/>
          <a:extLst>
            <a:ext uri="{909E8E84-426E-40DD-AFC4-6F175D3DCCD1}">
              <a14:hiddenFill xmlns=""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7" cstate="print"/>
          <a:srcRect/>
          <a:stretch>
            <a:fillRect/>
          </a:stretch>
        </p:blipFill>
        <p:spPr bwMode="auto">
          <a:xfrm>
            <a:off x="1295400" y="3238500"/>
            <a:ext cx="6781800" cy="51816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0" y="0"/>
            <a:ext cx="18288000" cy="5829300"/>
          </a:xfrm>
          <a:prstGeom prst="rect">
            <a:avLst/>
          </a:prstGeom>
          <a:ln>
            <a:noFill/>
          </a:ln>
          <a:effectLst>
            <a:softEdge rad="112500"/>
          </a:effectLst>
        </p:spPr>
      </p:pic>
      <p:pic>
        <p:nvPicPr>
          <p:cNvPr id="3075" name="Picture 3"/>
          <p:cNvPicPr>
            <a:picLocks noChangeAspect="1" noChangeArrowheads="1"/>
          </p:cNvPicPr>
          <p:nvPr/>
        </p:nvPicPr>
        <p:blipFill>
          <a:blip r:embed="rId3" cstate="print"/>
          <a:srcRect/>
          <a:stretch>
            <a:fillRect/>
          </a:stretch>
        </p:blipFill>
        <p:spPr bwMode="auto">
          <a:xfrm>
            <a:off x="4876800" y="5067300"/>
            <a:ext cx="8991600" cy="5219700"/>
          </a:xfrm>
          <a:prstGeom prst="rect">
            <a:avLst/>
          </a:prstGeom>
          <a:noFill/>
          <a:ln w="9525">
            <a:noFill/>
            <a:miter lim="800000"/>
            <a:headEnd/>
            <a:tailEnd/>
          </a:ln>
        </p:spPr>
      </p:pic>
      <p:pic>
        <p:nvPicPr>
          <p:cNvPr id="3077" name="Picture 5"/>
          <p:cNvPicPr>
            <a:picLocks noChangeAspect="1" noChangeArrowheads="1"/>
          </p:cNvPicPr>
          <p:nvPr/>
        </p:nvPicPr>
        <p:blipFill>
          <a:blip r:embed="rId4" cstate="print"/>
          <a:srcRect t="72369" r="79375"/>
          <a:stretch>
            <a:fillRect/>
          </a:stretch>
        </p:blipFill>
        <p:spPr bwMode="auto">
          <a:xfrm>
            <a:off x="0" y="5981700"/>
            <a:ext cx="3810000" cy="15240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2860"/>
            <a:ext cx="18288000"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cstate="print">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cstate="print">
                <a:extLst>
                  <a:ext uri="{96DAC541-7B7A-43D3-8B79-37D633B846F1}">
                    <asvg:svgBlip xmlns="" xmlns:asvg="http://schemas.microsoft.com/office/drawing/2016/SVG/main" r:embed="rId3"/>
                  </a:ext>
                </a:extLst>
              </a:blip>
              <a:stretch>
                <a:fillRect/>
              </a:stretch>
            </a:blipFill>
          </p:spPr>
        </p:sp>
      </p:grpSp>
      <p:grpSp>
        <p:nvGrpSpPr>
          <p:cNvPr id="5" name="Group 5"/>
          <p:cNvGrpSpPr/>
          <p:nvPr/>
        </p:nvGrpSpPr>
        <p:grpSpPr>
          <a:xfrm>
            <a:off x="998970" y="2864999"/>
            <a:ext cx="16230600" cy="6526651"/>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sp>
        <p:sp>
          <p:nvSpPr>
            <p:cNvPr id="7" name="TextBox 7"/>
            <p:cNvSpPr txBox="1"/>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3073249" y="687305"/>
            <a:ext cx="11957060" cy="1730229"/>
            <a:chOff x="0" y="0"/>
            <a:chExt cx="3149184" cy="455698"/>
          </a:xfrm>
        </p:grpSpPr>
        <p:sp>
          <p:nvSpPr>
            <p:cNvPr id="9" name="Freeform 9"/>
            <p:cNvSpPr/>
            <p:nvPr/>
          </p:nvSpPr>
          <p:spPr>
            <a:xfrm>
              <a:off x="0" y="0"/>
              <a:ext cx="3149185" cy="455698"/>
            </a:xfrm>
            <a:custGeom>
              <a:avLst/>
              <a:gdLst/>
              <a:ahLst/>
              <a:cxnLst/>
              <a:rect l="l" t="t" r="r" b="b"/>
              <a:pathLst>
                <a:path w="3149185" h="455698">
                  <a:moveTo>
                    <a:pt x="0" y="0"/>
                  </a:moveTo>
                  <a:lnTo>
                    <a:pt x="3149185" y="0"/>
                  </a:lnTo>
                  <a:lnTo>
                    <a:pt x="3149185"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3149184" cy="493798"/>
            </a:xfrm>
            <a:prstGeom prst="rect">
              <a:avLst/>
            </a:prstGeom>
          </p:spPr>
          <p:txBody>
            <a:bodyPr lIns="50800" tIns="50800" rIns="50800" bIns="50800" rtlCol="0" anchor="ctr"/>
            <a:lstStyle/>
            <a:p>
              <a:pPr algn="ctr">
                <a:lnSpc>
                  <a:spcPts val="2659"/>
                </a:lnSpc>
                <a:spcBef>
                  <a:spcPct val="0"/>
                </a:spcBef>
              </a:pPr>
              <a:endParaRPr/>
            </a:p>
          </p:txBody>
        </p:sp>
      </p:grpSp>
      <p:sp>
        <p:nvSpPr>
          <p:cNvPr id="16" name="TextBox 16"/>
          <p:cNvSpPr txBox="1"/>
          <p:nvPr/>
        </p:nvSpPr>
        <p:spPr>
          <a:xfrm>
            <a:off x="2627570" y="895350"/>
            <a:ext cx="12924252" cy="1188467"/>
          </a:xfrm>
          <a:prstGeom prst="rect">
            <a:avLst/>
          </a:prstGeom>
        </p:spPr>
        <p:txBody>
          <a:bodyPr lIns="0" tIns="0" rIns="0" bIns="0" rtlCol="0" anchor="t">
            <a:spAutoFit/>
          </a:bodyPr>
          <a:lstStyle/>
          <a:p>
            <a:pPr algn="ctr">
              <a:lnSpc>
                <a:spcPts val="9810"/>
              </a:lnSpc>
            </a:pPr>
            <a:r>
              <a:rPr lang="en-US" sz="6600" dirty="0">
                <a:solidFill>
                  <a:srgbClr val="000000"/>
                </a:solidFill>
                <a:latin typeface="Nunito Bold" charset="0"/>
              </a:rPr>
              <a:t>MULTI LINGUAL WEBPAGE</a:t>
            </a:r>
          </a:p>
        </p:txBody>
      </p:sp>
      <p:sp>
        <p:nvSpPr>
          <p:cNvPr id="17" name="TextBox 17"/>
          <p:cNvSpPr txBox="1"/>
          <p:nvPr/>
        </p:nvSpPr>
        <p:spPr>
          <a:xfrm>
            <a:off x="8357085" y="4119378"/>
            <a:ext cx="8666323" cy="3782446"/>
          </a:xfrm>
          <a:prstGeom prst="rect">
            <a:avLst/>
          </a:prstGeom>
        </p:spPr>
        <p:txBody>
          <a:bodyPr wrap="square" lIns="0" tIns="0" rIns="0" bIns="0" rtlCol="0" anchor="t">
            <a:spAutoFit/>
          </a:bodyPr>
          <a:lstStyle/>
          <a:p>
            <a:pPr algn="just">
              <a:lnSpc>
                <a:spcPts val="4899"/>
              </a:lnSpc>
            </a:pPr>
            <a:r>
              <a:rPr lang="en-US" sz="4400" dirty="0">
                <a:solidFill>
                  <a:srgbClr val="000000"/>
                </a:solidFill>
                <a:latin typeface="Nunito Bold"/>
              </a:rPr>
              <a:t>To guarantee accessibility for individuals with low literacy levels, this project includes functionality that translates webpage content into regional languages.</a:t>
            </a:r>
          </a:p>
        </p:txBody>
      </p:sp>
      <p:pic>
        <p:nvPicPr>
          <p:cNvPr id="1026" name="Picture 2" descr="Multilingual Website Design: Essential Tips for Global Success | TMDesign">
            <a:extLst>
              <a:ext uri="{FF2B5EF4-FFF2-40B4-BE49-F238E27FC236}">
                <a16:creationId xmlns="" xmlns:a16="http://schemas.microsoft.com/office/drawing/2014/main" id="{DE1FBFD1-3ADE-6A45-57AC-73887DA76F55}"/>
              </a:ext>
            </a:extLst>
          </p:cNvP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575810" y="3146999"/>
            <a:ext cx="5962650" cy="596265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cstate="print">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cstate="print">
                <a:extLst>
                  <a:ext uri="{96DAC541-7B7A-43D3-8B79-37D633B846F1}">
                    <asvg:svgBlip xmlns="" xmlns:asvg="http://schemas.microsoft.com/office/drawing/2016/SVG/main" r:embed="rId3"/>
                  </a:ext>
                </a:extLst>
              </a:blip>
              <a:stretch>
                <a:fillRect/>
              </a:stretch>
            </a:blipFill>
          </p:spPr>
        </p:sp>
      </p:grpSp>
      <p:sp>
        <p:nvSpPr>
          <p:cNvPr id="12" name="Freeform 12"/>
          <p:cNvSpPr/>
          <p:nvPr/>
        </p:nvSpPr>
        <p:spPr>
          <a:xfrm>
            <a:off x="14855064" y="1035075"/>
            <a:ext cx="3395204" cy="1049427"/>
          </a:xfrm>
          <a:custGeom>
            <a:avLst/>
            <a:gdLst/>
            <a:ahLst/>
            <a:cxnLst/>
            <a:rect l="l" t="t" r="r" b="b"/>
            <a:pathLst>
              <a:path w="3395204" h="1049427">
                <a:moveTo>
                  <a:pt x="0" y="0"/>
                </a:moveTo>
                <a:lnTo>
                  <a:pt x="3395204" y="0"/>
                </a:lnTo>
                <a:lnTo>
                  <a:pt x="3395204" y="1049426"/>
                </a:lnTo>
                <a:lnTo>
                  <a:pt x="0" y="1049426"/>
                </a:lnTo>
                <a:lnTo>
                  <a:pt x="0" y="0"/>
                </a:lnTo>
                <a:close/>
              </a:path>
            </a:pathLst>
          </a:custGeom>
          <a:blipFill>
            <a:blip r:embed="rId4" cstate="print">
              <a:extLst>
                <a:ext uri="{96DAC541-7B7A-43D3-8B79-37D633B846F1}">
                  <asvg:svgBlip xmlns="" xmlns:asvg="http://schemas.microsoft.com/office/drawing/2016/SVG/main" r:embed="rId5"/>
                </a:ext>
              </a:extLst>
            </a:blip>
            <a:stretch>
              <a:fillRect/>
            </a:stretch>
          </a:blipFill>
        </p:spPr>
      </p:sp>
      <p:sp>
        <p:nvSpPr>
          <p:cNvPr id="5" name="Freeform 5"/>
          <p:cNvSpPr/>
          <p:nvPr/>
        </p:nvSpPr>
        <p:spPr>
          <a:xfrm>
            <a:off x="296666" y="687305"/>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6" cstate="print">
              <a:extLst>
                <a:ext uri="{96DAC541-7B7A-43D3-8B79-37D633B846F1}">
                  <asvg:svgBlip xmlns="" xmlns:asvg="http://schemas.microsoft.com/office/drawing/2016/SVG/main" r:embed="rId7"/>
                </a:ext>
              </a:extLst>
            </a:blip>
            <a:stretch>
              <a:fillRect/>
            </a:stretch>
          </a:blipFill>
        </p:spPr>
      </p:sp>
      <p:grpSp>
        <p:nvGrpSpPr>
          <p:cNvPr id="6" name="Group 6"/>
          <p:cNvGrpSpPr/>
          <p:nvPr/>
        </p:nvGrpSpPr>
        <p:grpSpPr>
          <a:xfrm>
            <a:off x="838200" y="1790700"/>
            <a:ext cx="16230600" cy="7968390"/>
            <a:chOff x="0" y="0"/>
            <a:chExt cx="4274726" cy="2098671"/>
          </a:xfrm>
        </p:grpSpPr>
        <p:sp>
          <p:nvSpPr>
            <p:cNvPr id="7" name="Freeform 7"/>
            <p:cNvSpPr/>
            <p:nvPr/>
          </p:nvSpPr>
          <p:spPr>
            <a:xfrm>
              <a:off x="0" y="0"/>
              <a:ext cx="4274726" cy="2098671"/>
            </a:xfrm>
            <a:custGeom>
              <a:avLst/>
              <a:gdLst/>
              <a:ahLst/>
              <a:cxnLst/>
              <a:rect l="l" t="t" r="r" b="b"/>
              <a:pathLst>
                <a:path w="4274726" h="2098671">
                  <a:moveTo>
                    <a:pt x="0" y="0"/>
                  </a:moveTo>
                  <a:lnTo>
                    <a:pt x="4274726" y="0"/>
                  </a:lnTo>
                  <a:lnTo>
                    <a:pt x="4274726" y="2098671"/>
                  </a:lnTo>
                  <a:lnTo>
                    <a:pt x="0" y="2098671"/>
                  </a:lnTo>
                  <a:close/>
                </a:path>
              </a:pathLst>
            </a:custGeom>
            <a:solidFill>
              <a:srgbClr val="F1F2F2"/>
            </a:solidFill>
          </p:spPr>
        </p:sp>
        <p:sp>
          <p:nvSpPr>
            <p:cNvPr id="8" name="TextBox 8"/>
            <p:cNvSpPr txBox="1"/>
            <p:nvPr/>
          </p:nvSpPr>
          <p:spPr>
            <a:xfrm>
              <a:off x="0" y="-38100"/>
              <a:ext cx="4274726" cy="2136771"/>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4272998" y="687305"/>
            <a:ext cx="9742003" cy="1730229"/>
            <a:chOff x="0" y="0"/>
            <a:chExt cx="2565795" cy="455698"/>
          </a:xfrm>
        </p:grpSpPr>
        <p:sp>
          <p:nvSpPr>
            <p:cNvPr id="10" name="Freeform 10"/>
            <p:cNvSpPr/>
            <p:nvPr/>
          </p:nvSpPr>
          <p:spPr>
            <a:xfrm>
              <a:off x="0" y="0"/>
              <a:ext cx="2565795" cy="455698"/>
            </a:xfrm>
            <a:custGeom>
              <a:avLst/>
              <a:gdLst/>
              <a:ahLst/>
              <a:cxnLst/>
              <a:rect l="l" t="t" r="r" b="b"/>
              <a:pathLst>
                <a:path w="2565795" h="455698">
                  <a:moveTo>
                    <a:pt x="0" y="0"/>
                  </a:moveTo>
                  <a:lnTo>
                    <a:pt x="2565795" y="0"/>
                  </a:lnTo>
                  <a:lnTo>
                    <a:pt x="2565795" y="455698"/>
                  </a:lnTo>
                  <a:lnTo>
                    <a:pt x="0" y="455698"/>
                  </a:lnTo>
                  <a:close/>
                </a:path>
              </a:pathLst>
            </a:custGeom>
            <a:solidFill>
              <a:srgbClr val="DDDEDE"/>
            </a:solidFill>
            <a:ln w="38100" cap="sq">
              <a:solidFill>
                <a:srgbClr val="F1F2F2"/>
              </a:solidFill>
              <a:prstDash val="solid"/>
              <a:miter/>
            </a:ln>
          </p:spPr>
        </p:sp>
        <p:sp>
          <p:nvSpPr>
            <p:cNvPr id="11" name="TextBox 11"/>
            <p:cNvSpPr txBox="1"/>
            <p:nvPr/>
          </p:nvSpPr>
          <p:spPr>
            <a:xfrm>
              <a:off x="0" y="-38100"/>
              <a:ext cx="2565795" cy="493798"/>
            </a:xfrm>
            <a:prstGeom prst="rect">
              <a:avLst/>
            </a:prstGeom>
          </p:spPr>
          <p:txBody>
            <a:bodyPr lIns="50800" tIns="50800" rIns="50800" bIns="50800" rtlCol="0" anchor="ctr"/>
            <a:lstStyle/>
            <a:p>
              <a:pPr algn="ctr">
                <a:lnSpc>
                  <a:spcPts val="2659"/>
                </a:lnSpc>
                <a:spcBef>
                  <a:spcPct val="0"/>
                </a:spcBef>
              </a:pPr>
              <a:endParaRPr/>
            </a:p>
          </p:txBody>
        </p:sp>
      </p:grpSp>
      <p:sp>
        <p:nvSpPr>
          <p:cNvPr id="13" name="TextBox 13"/>
          <p:cNvSpPr txBox="1"/>
          <p:nvPr/>
        </p:nvSpPr>
        <p:spPr>
          <a:xfrm>
            <a:off x="2209800" y="3695700"/>
            <a:ext cx="12720924" cy="609782"/>
          </a:xfrm>
          <a:prstGeom prst="rect">
            <a:avLst/>
          </a:prstGeom>
        </p:spPr>
        <p:txBody>
          <a:bodyPr lIns="0" tIns="0" rIns="0" bIns="0" rtlCol="0" anchor="t">
            <a:spAutoFit/>
          </a:bodyPr>
          <a:lstStyle/>
          <a:p>
            <a:pPr>
              <a:lnSpc>
                <a:spcPts val="4899"/>
              </a:lnSpc>
            </a:pPr>
            <a:r>
              <a:rPr lang="en-US" sz="3600" dirty="0">
                <a:solidFill>
                  <a:srgbClr val="000000"/>
                </a:solidFill>
                <a:latin typeface="Nunito Bold"/>
              </a:rPr>
              <a:t>React </a:t>
            </a:r>
            <a:r>
              <a:rPr lang="en-US" sz="3600" dirty="0" err="1">
                <a:solidFill>
                  <a:srgbClr val="000000"/>
                </a:solidFill>
                <a:latin typeface="Nunito Bold"/>
              </a:rPr>
              <a:t>js</a:t>
            </a:r>
            <a:r>
              <a:rPr lang="en-US" sz="3600" dirty="0">
                <a:solidFill>
                  <a:srgbClr val="000000"/>
                </a:solidFill>
                <a:latin typeface="Nunito Bold"/>
              </a:rPr>
              <a:t>, Bootstrap, CSS</a:t>
            </a:r>
          </a:p>
        </p:txBody>
      </p:sp>
      <p:sp>
        <p:nvSpPr>
          <p:cNvPr id="14" name="TextBox 14"/>
          <p:cNvSpPr txBox="1"/>
          <p:nvPr/>
        </p:nvSpPr>
        <p:spPr>
          <a:xfrm>
            <a:off x="4543720" y="904875"/>
            <a:ext cx="9200557" cy="1192634"/>
          </a:xfrm>
          <a:prstGeom prst="rect">
            <a:avLst/>
          </a:prstGeom>
        </p:spPr>
        <p:txBody>
          <a:bodyPr lIns="0" tIns="0" rIns="0" bIns="0" rtlCol="0" anchor="t">
            <a:spAutoFit/>
          </a:bodyPr>
          <a:lstStyle/>
          <a:p>
            <a:pPr algn="ctr">
              <a:lnSpc>
                <a:spcPts val="9250"/>
              </a:lnSpc>
            </a:pPr>
            <a:r>
              <a:rPr lang="en-US" sz="6600" dirty="0">
                <a:solidFill>
                  <a:srgbClr val="000000"/>
                </a:solidFill>
                <a:latin typeface="Nunito Bold" charset="0"/>
              </a:rPr>
              <a:t>TECHNICAL STACK </a:t>
            </a:r>
          </a:p>
        </p:txBody>
      </p:sp>
      <p:sp>
        <p:nvSpPr>
          <p:cNvPr id="15" name="TextBox 15"/>
          <p:cNvSpPr txBox="1"/>
          <p:nvPr/>
        </p:nvSpPr>
        <p:spPr>
          <a:xfrm>
            <a:off x="2246041" y="3009535"/>
            <a:ext cx="10174559" cy="679673"/>
          </a:xfrm>
          <a:prstGeom prst="rect">
            <a:avLst/>
          </a:prstGeom>
        </p:spPr>
        <p:txBody>
          <a:bodyPr wrap="square" lIns="0" tIns="0" rIns="0" bIns="0" rtlCol="0" anchor="t">
            <a:spAutoFit/>
          </a:bodyPr>
          <a:lstStyle/>
          <a:p>
            <a:pPr>
              <a:lnSpc>
                <a:spcPts val="5320"/>
              </a:lnSpc>
            </a:pPr>
            <a:r>
              <a:rPr lang="en-US" sz="4000" dirty="0">
                <a:solidFill>
                  <a:srgbClr val="000000"/>
                </a:solidFill>
                <a:latin typeface="Nunito Bold" charset="0"/>
              </a:rPr>
              <a:t>FRONT-END FRAMEWORKS</a:t>
            </a:r>
          </a:p>
        </p:txBody>
      </p:sp>
      <p:sp>
        <p:nvSpPr>
          <p:cNvPr id="16" name="TextBox 16"/>
          <p:cNvSpPr txBox="1"/>
          <p:nvPr/>
        </p:nvSpPr>
        <p:spPr>
          <a:xfrm>
            <a:off x="2286000" y="4610100"/>
            <a:ext cx="6580227" cy="679673"/>
          </a:xfrm>
          <a:prstGeom prst="rect">
            <a:avLst/>
          </a:prstGeom>
        </p:spPr>
        <p:txBody>
          <a:bodyPr lIns="0" tIns="0" rIns="0" bIns="0" rtlCol="0" anchor="t">
            <a:spAutoFit/>
          </a:bodyPr>
          <a:lstStyle/>
          <a:p>
            <a:pPr>
              <a:lnSpc>
                <a:spcPts val="5320"/>
              </a:lnSpc>
            </a:pPr>
            <a:r>
              <a:rPr lang="en-US" sz="4000" dirty="0">
                <a:solidFill>
                  <a:srgbClr val="000000"/>
                </a:solidFill>
                <a:latin typeface="Nunito Bold" charset="0"/>
              </a:rPr>
              <a:t>BACK-END </a:t>
            </a:r>
          </a:p>
        </p:txBody>
      </p:sp>
      <p:sp>
        <p:nvSpPr>
          <p:cNvPr id="17" name="TextBox 17"/>
          <p:cNvSpPr txBox="1"/>
          <p:nvPr/>
        </p:nvSpPr>
        <p:spPr>
          <a:xfrm>
            <a:off x="2209800" y="6819900"/>
            <a:ext cx="6580227" cy="663643"/>
          </a:xfrm>
          <a:prstGeom prst="rect">
            <a:avLst/>
          </a:prstGeom>
        </p:spPr>
        <p:txBody>
          <a:bodyPr lIns="0" tIns="0" rIns="0" bIns="0" rtlCol="0" anchor="t">
            <a:spAutoFit/>
          </a:bodyPr>
          <a:lstStyle/>
          <a:p>
            <a:pPr>
              <a:lnSpc>
                <a:spcPts val="5320"/>
              </a:lnSpc>
            </a:pPr>
            <a:r>
              <a:rPr lang="en-US" sz="4000" dirty="0">
                <a:solidFill>
                  <a:srgbClr val="000000"/>
                </a:solidFill>
                <a:latin typeface="Nunito Bold" charset="0"/>
              </a:rPr>
              <a:t>DATA STORAGE</a:t>
            </a:r>
          </a:p>
        </p:txBody>
      </p:sp>
      <p:sp>
        <p:nvSpPr>
          <p:cNvPr id="18" name="TextBox 18"/>
          <p:cNvSpPr txBox="1"/>
          <p:nvPr/>
        </p:nvSpPr>
        <p:spPr>
          <a:xfrm>
            <a:off x="2286000" y="5295900"/>
            <a:ext cx="12720924" cy="609782"/>
          </a:xfrm>
          <a:prstGeom prst="rect">
            <a:avLst/>
          </a:prstGeom>
        </p:spPr>
        <p:txBody>
          <a:bodyPr lIns="0" tIns="0" rIns="0" bIns="0" rtlCol="0" anchor="t">
            <a:spAutoFit/>
          </a:bodyPr>
          <a:lstStyle/>
          <a:p>
            <a:pPr>
              <a:lnSpc>
                <a:spcPts val="4899"/>
              </a:lnSpc>
            </a:pPr>
            <a:r>
              <a:rPr lang="en-US" sz="3600" dirty="0">
                <a:solidFill>
                  <a:srgbClr val="000000"/>
                </a:solidFill>
                <a:latin typeface="Nunito Bold" charset="0"/>
              </a:rPr>
              <a:t>Firebase API </a:t>
            </a:r>
          </a:p>
        </p:txBody>
      </p:sp>
      <p:sp>
        <p:nvSpPr>
          <p:cNvPr id="19" name="TextBox 19"/>
          <p:cNvSpPr txBox="1"/>
          <p:nvPr/>
        </p:nvSpPr>
        <p:spPr>
          <a:xfrm>
            <a:off x="2209800" y="7505700"/>
            <a:ext cx="12720924" cy="609782"/>
          </a:xfrm>
          <a:prstGeom prst="rect">
            <a:avLst/>
          </a:prstGeom>
        </p:spPr>
        <p:txBody>
          <a:bodyPr lIns="0" tIns="0" rIns="0" bIns="0" rtlCol="0" anchor="t">
            <a:spAutoFit/>
          </a:bodyPr>
          <a:lstStyle/>
          <a:p>
            <a:pPr>
              <a:lnSpc>
                <a:spcPts val="4899"/>
              </a:lnSpc>
            </a:pPr>
            <a:r>
              <a:rPr lang="en-US" sz="3600" dirty="0">
                <a:solidFill>
                  <a:srgbClr val="000000"/>
                </a:solidFill>
                <a:latin typeface="Nunito Bold"/>
              </a:rPr>
              <a:t>Firebase - Real time cloud database</a:t>
            </a:r>
          </a:p>
        </p:txBody>
      </p:sp>
      <p:sp>
        <p:nvSpPr>
          <p:cNvPr id="21" name="TextBox 21"/>
          <p:cNvSpPr txBox="1"/>
          <p:nvPr/>
        </p:nvSpPr>
        <p:spPr>
          <a:xfrm>
            <a:off x="2286000" y="5905500"/>
            <a:ext cx="12720924" cy="609782"/>
          </a:xfrm>
          <a:prstGeom prst="rect">
            <a:avLst/>
          </a:prstGeom>
        </p:spPr>
        <p:txBody>
          <a:bodyPr lIns="0" tIns="0" rIns="0" bIns="0" rtlCol="0" anchor="t">
            <a:spAutoFit/>
          </a:bodyPr>
          <a:lstStyle/>
          <a:p>
            <a:pPr>
              <a:lnSpc>
                <a:spcPts val="4899"/>
              </a:lnSpc>
            </a:pPr>
            <a:r>
              <a:rPr lang="en-US" sz="3600" dirty="0">
                <a:solidFill>
                  <a:srgbClr val="000000"/>
                </a:solidFill>
                <a:latin typeface="Nunito Bold"/>
              </a:rPr>
              <a:t>NLP for Multi-Lingual translation of the webpage</a:t>
            </a:r>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66700"/>
            <a:ext cx="18288000"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cstate="print">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cstate="print">
                <a:extLst>
                  <a:ext uri="{96DAC541-7B7A-43D3-8B79-37D633B846F1}">
                    <asvg:svgBlip xmlns="" xmlns:asvg="http://schemas.microsoft.com/office/drawing/2016/SVG/main" r:embed="rId3"/>
                  </a:ext>
                </a:extLst>
              </a:blip>
              <a:stretch>
                <a:fillRect/>
              </a:stretch>
            </a:blipFill>
          </p:spPr>
        </p:sp>
      </p:grpSp>
      <p:sp>
        <p:nvSpPr>
          <p:cNvPr id="5" name="Freeform 5"/>
          <p:cNvSpPr/>
          <p:nvPr/>
        </p:nvSpPr>
        <p:spPr>
          <a:xfrm>
            <a:off x="762000" y="723900"/>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cstate="print">
              <a:extLst>
                <a:ext uri="{96DAC541-7B7A-43D3-8B79-37D633B846F1}">
                  <asvg:svgBlip xmlns="" xmlns:asvg="http://schemas.microsoft.com/office/drawing/2016/SVG/main" r:embed="rId5"/>
                </a:ext>
              </a:extLst>
            </a:blip>
            <a:stretch>
              <a:fillRect/>
            </a:stretch>
          </a:blipFill>
        </p:spPr>
      </p:sp>
      <p:sp>
        <p:nvSpPr>
          <p:cNvPr id="12" name="Freeform 12"/>
          <p:cNvSpPr/>
          <p:nvPr/>
        </p:nvSpPr>
        <p:spPr>
          <a:xfrm>
            <a:off x="14596129" y="644241"/>
            <a:ext cx="3395204" cy="1049427"/>
          </a:xfrm>
          <a:custGeom>
            <a:avLst/>
            <a:gdLst/>
            <a:ahLst/>
            <a:cxnLst/>
            <a:rect l="l" t="t" r="r" b="b"/>
            <a:pathLst>
              <a:path w="3395204" h="1049427">
                <a:moveTo>
                  <a:pt x="0" y="0"/>
                </a:moveTo>
                <a:lnTo>
                  <a:pt x="3395204" y="0"/>
                </a:lnTo>
                <a:lnTo>
                  <a:pt x="3395204" y="1049426"/>
                </a:lnTo>
                <a:lnTo>
                  <a:pt x="0" y="1049426"/>
                </a:lnTo>
                <a:lnTo>
                  <a:pt x="0" y="0"/>
                </a:lnTo>
                <a:close/>
              </a:path>
            </a:pathLst>
          </a:custGeom>
          <a:blipFill>
            <a:blip r:embed="rId6" cstate="print">
              <a:extLst>
                <a:ext uri="{96DAC541-7B7A-43D3-8B79-37D633B846F1}">
                  <asvg:svgBlip xmlns="" xmlns:asvg="http://schemas.microsoft.com/office/drawing/2016/SVG/main" r:embed="rId7"/>
                </a:ext>
              </a:extLst>
            </a:blip>
            <a:stretch>
              <a:fillRect/>
            </a:stretch>
          </a:blipFill>
        </p:spPr>
      </p:sp>
      <p:grpSp>
        <p:nvGrpSpPr>
          <p:cNvPr id="6" name="Group 6"/>
          <p:cNvGrpSpPr/>
          <p:nvPr/>
        </p:nvGrpSpPr>
        <p:grpSpPr>
          <a:xfrm>
            <a:off x="1028700" y="1505942"/>
            <a:ext cx="16230600" cy="8209557"/>
            <a:chOff x="0" y="0"/>
            <a:chExt cx="4274726" cy="1850925"/>
          </a:xfrm>
        </p:grpSpPr>
        <p:sp>
          <p:nvSpPr>
            <p:cNvPr id="7" name="Freeform 7"/>
            <p:cNvSpPr/>
            <p:nvPr/>
          </p:nvSpPr>
          <p:spPr>
            <a:xfrm>
              <a:off x="0" y="0"/>
              <a:ext cx="4274726" cy="1850925"/>
            </a:xfrm>
            <a:custGeom>
              <a:avLst/>
              <a:gdLst/>
              <a:ahLst/>
              <a:cxnLst/>
              <a:rect l="l" t="t" r="r" b="b"/>
              <a:pathLst>
                <a:path w="4274726" h="1850925">
                  <a:moveTo>
                    <a:pt x="0" y="0"/>
                  </a:moveTo>
                  <a:lnTo>
                    <a:pt x="4274726" y="0"/>
                  </a:lnTo>
                  <a:lnTo>
                    <a:pt x="4274726" y="1850925"/>
                  </a:lnTo>
                  <a:lnTo>
                    <a:pt x="0" y="1850925"/>
                  </a:lnTo>
                  <a:close/>
                </a:path>
              </a:pathLst>
            </a:custGeom>
            <a:solidFill>
              <a:srgbClr val="F1F2F2"/>
            </a:solidFill>
          </p:spPr>
        </p:sp>
        <p:sp>
          <p:nvSpPr>
            <p:cNvPr id="8" name="TextBox 8"/>
            <p:cNvSpPr txBox="1"/>
            <p:nvPr/>
          </p:nvSpPr>
          <p:spPr>
            <a:xfrm>
              <a:off x="0" y="-38100"/>
              <a:ext cx="4274726" cy="1889025"/>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4272999" y="687305"/>
            <a:ext cx="9742003" cy="1730229"/>
            <a:chOff x="0" y="0"/>
            <a:chExt cx="2565795" cy="455698"/>
          </a:xfrm>
        </p:grpSpPr>
        <p:sp>
          <p:nvSpPr>
            <p:cNvPr id="10" name="Freeform 10"/>
            <p:cNvSpPr/>
            <p:nvPr/>
          </p:nvSpPr>
          <p:spPr>
            <a:xfrm>
              <a:off x="0" y="0"/>
              <a:ext cx="2565795" cy="455698"/>
            </a:xfrm>
            <a:custGeom>
              <a:avLst/>
              <a:gdLst/>
              <a:ahLst/>
              <a:cxnLst/>
              <a:rect l="l" t="t" r="r" b="b"/>
              <a:pathLst>
                <a:path w="2565795" h="455698">
                  <a:moveTo>
                    <a:pt x="0" y="0"/>
                  </a:moveTo>
                  <a:lnTo>
                    <a:pt x="2565795" y="0"/>
                  </a:lnTo>
                  <a:lnTo>
                    <a:pt x="2565795" y="455698"/>
                  </a:lnTo>
                  <a:lnTo>
                    <a:pt x="0" y="455698"/>
                  </a:lnTo>
                  <a:close/>
                </a:path>
              </a:pathLst>
            </a:custGeom>
            <a:solidFill>
              <a:srgbClr val="DDDEDE"/>
            </a:solidFill>
            <a:ln w="38100" cap="sq">
              <a:solidFill>
                <a:srgbClr val="F1F2F2"/>
              </a:solidFill>
              <a:prstDash val="solid"/>
              <a:miter/>
            </a:ln>
          </p:spPr>
        </p:sp>
        <p:sp>
          <p:nvSpPr>
            <p:cNvPr id="11" name="TextBox 11"/>
            <p:cNvSpPr txBox="1"/>
            <p:nvPr/>
          </p:nvSpPr>
          <p:spPr>
            <a:xfrm>
              <a:off x="0" y="-38100"/>
              <a:ext cx="2565795" cy="493798"/>
            </a:xfrm>
            <a:prstGeom prst="rect">
              <a:avLst/>
            </a:prstGeom>
          </p:spPr>
          <p:txBody>
            <a:bodyPr lIns="50800" tIns="50800" rIns="50800" bIns="50800" rtlCol="0" anchor="ctr"/>
            <a:lstStyle/>
            <a:p>
              <a:pPr algn="ctr">
                <a:lnSpc>
                  <a:spcPts val="2659"/>
                </a:lnSpc>
                <a:spcBef>
                  <a:spcPct val="0"/>
                </a:spcBef>
              </a:pPr>
              <a:endParaRPr/>
            </a:p>
          </p:txBody>
        </p:sp>
      </p:grpSp>
      <p:sp>
        <p:nvSpPr>
          <p:cNvPr id="13" name="TextBox 13"/>
          <p:cNvSpPr txBox="1"/>
          <p:nvPr/>
        </p:nvSpPr>
        <p:spPr>
          <a:xfrm>
            <a:off x="2286000" y="3619500"/>
            <a:ext cx="12720924" cy="628377"/>
          </a:xfrm>
          <a:prstGeom prst="rect">
            <a:avLst/>
          </a:prstGeom>
        </p:spPr>
        <p:txBody>
          <a:bodyPr lIns="0" tIns="0" rIns="0" bIns="0" rtlCol="0" anchor="t">
            <a:spAutoFit/>
          </a:bodyPr>
          <a:lstStyle/>
          <a:p>
            <a:pPr>
              <a:lnSpc>
                <a:spcPts val="4899"/>
              </a:lnSpc>
            </a:pPr>
            <a:r>
              <a:rPr lang="en-US" sz="3499" dirty="0">
                <a:solidFill>
                  <a:srgbClr val="000000"/>
                </a:solidFill>
                <a:latin typeface="Nunito Bold"/>
              </a:rPr>
              <a:t>https://</a:t>
            </a:r>
            <a:r>
              <a:rPr lang="en-US" sz="3499" dirty="0" smtClean="0">
                <a:solidFill>
                  <a:srgbClr val="000000"/>
                </a:solidFill>
                <a:latin typeface="Nunito Bold"/>
              </a:rPr>
              <a:t>consult.scotland.police.uk/yourfeedback/</a:t>
            </a:r>
            <a:endParaRPr lang="en-US" sz="3499" dirty="0">
              <a:solidFill>
                <a:srgbClr val="000000"/>
              </a:solidFill>
              <a:latin typeface="Nunito Bold"/>
            </a:endParaRPr>
          </a:p>
        </p:txBody>
      </p:sp>
      <p:sp>
        <p:nvSpPr>
          <p:cNvPr id="14" name="TextBox 14"/>
          <p:cNvSpPr txBox="1"/>
          <p:nvPr/>
        </p:nvSpPr>
        <p:spPr>
          <a:xfrm>
            <a:off x="4543721" y="904875"/>
            <a:ext cx="9200557" cy="1148391"/>
          </a:xfrm>
          <a:prstGeom prst="rect">
            <a:avLst/>
          </a:prstGeom>
        </p:spPr>
        <p:txBody>
          <a:bodyPr lIns="0" tIns="0" rIns="0" bIns="0" rtlCol="0" anchor="t">
            <a:spAutoFit/>
          </a:bodyPr>
          <a:lstStyle/>
          <a:p>
            <a:pPr algn="ctr">
              <a:lnSpc>
                <a:spcPts val="9250"/>
              </a:lnSpc>
            </a:pPr>
            <a:r>
              <a:rPr lang="en-US" sz="6600" dirty="0">
                <a:solidFill>
                  <a:srgbClr val="000000"/>
                </a:solidFill>
                <a:latin typeface="Nunito Bold" charset="0"/>
              </a:rPr>
              <a:t>REFERENCES </a:t>
            </a:r>
          </a:p>
        </p:txBody>
      </p:sp>
      <p:sp>
        <p:nvSpPr>
          <p:cNvPr id="15" name="TextBox 15"/>
          <p:cNvSpPr txBox="1"/>
          <p:nvPr/>
        </p:nvSpPr>
        <p:spPr>
          <a:xfrm>
            <a:off x="2286000" y="2781300"/>
            <a:ext cx="8443103" cy="663643"/>
          </a:xfrm>
          <a:prstGeom prst="rect">
            <a:avLst/>
          </a:prstGeom>
        </p:spPr>
        <p:txBody>
          <a:bodyPr lIns="0" tIns="0" rIns="0" bIns="0" rtlCol="0" anchor="t">
            <a:spAutoFit/>
          </a:bodyPr>
          <a:lstStyle/>
          <a:p>
            <a:pPr>
              <a:lnSpc>
                <a:spcPts val="5320"/>
              </a:lnSpc>
            </a:pPr>
            <a:r>
              <a:rPr lang="en-US" sz="4000" dirty="0">
                <a:solidFill>
                  <a:srgbClr val="000000"/>
                </a:solidFill>
                <a:latin typeface="Nunito Bold" charset="0"/>
              </a:rPr>
              <a:t>SCOTLAND POLICE WEBSITE</a:t>
            </a:r>
          </a:p>
        </p:txBody>
      </p:sp>
      <p:sp>
        <p:nvSpPr>
          <p:cNvPr id="16" name="TextBox 16"/>
          <p:cNvSpPr txBox="1"/>
          <p:nvPr/>
        </p:nvSpPr>
        <p:spPr>
          <a:xfrm>
            <a:off x="2209800" y="4762500"/>
            <a:ext cx="8479991" cy="663643"/>
          </a:xfrm>
          <a:prstGeom prst="rect">
            <a:avLst/>
          </a:prstGeom>
        </p:spPr>
        <p:txBody>
          <a:bodyPr lIns="0" tIns="0" rIns="0" bIns="0" rtlCol="0" anchor="t">
            <a:spAutoFit/>
          </a:bodyPr>
          <a:lstStyle/>
          <a:p>
            <a:pPr>
              <a:lnSpc>
                <a:spcPts val="5320"/>
              </a:lnSpc>
            </a:pPr>
            <a:r>
              <a:rPr lang="en-US" sz="4000" dirty="0">
                <a:solidFill>
                  <a:srgbClr val="000000"/>
                </a:solidFill>
                <a:latin typeface="Nunito Bold" charset="0"/>
              </a:rPr>
              <a:t> TAMILNADU POLICE WEBSITE</a:t>
            </a:r>
          </a:p>
        </p:txBody>
      </p:sp>
      <p:sp>
        <p:nvSpPr>
          <p:cNvPr id="17" name="TextBox 17"/>
          <p:cNvSpPr txBox="1"/>
          <p:nvPr/>
        </p:nvSpPr>
        <p:spPr>
          <a:xfrm>
            <a:off x="2362200" y="7353300"/>
            <a:ext cx="7760663" cy="663643"/>
          </a:xfrm>
          <a:prstGeom prst="rect">
            <a:avLst/>
          </a:prstGeom>
        </p:spPr>
        <p:txBody>
          <a:bodyPr lIns="0" tIns="0" rIns="0" bIns="0" rtlCol="0" anchor="t">
            <a:spAutoFit/>
          </a:bodyPr>
          <a:lstStyle/>
          <a:p>
            <a:pPr>
              <a:lnSpc>
                <a:spcPts val="5320"/>
              </a:lnSpc>
            </a:pPr>
            <a:r>
              <a:rPr lang="en-US" sz="4000" dirty="0">
                <a:solidFill>
                  <a:srgbClr val="000000"/>
                </a:solidFill>
                <a:latin typeface="Nunito Bold" charset="0"/>
              </a:rPr>
              <a:t>SINGAPORE POLICE WEBSITE</a:t>
            </a:r>
          </a:p>
        </p:txBody>
      </p:sp>
      <p:sp>
        <p:nvSpPr>
          <p:cNvPr id="18" name="TextBox 18"/>
          <p:cNvSpPr txBox="1"/>
          <p:nvPr/>
        </p:nvSpPr>
        <p:spPr>
          <a:xfrm>
            <a:off x="2209800" y="5600700"/>
            <a:ext cx="12720924" cy="1256754"/>
          </a:xfrm>
          <a:prstGeom prst="rect">
            <a:avLst/>
          </a:prstGeom>
        </p:spPr>
        <p:txBody>
          <a:bodyPr wrap="square" lIns="0" tIns="0" rIns="0" bIns="0" rtlCol="0" anchor="t">
            <a:spAutoFit/>
          </a:bodyPr>
          <a:lstStyle/>
          <a:p>
            <a:pPr>
              <a:lnSpc>
                <a:spcPts val="4899"/>
              </a:lnSpc>
            </a:pPr>
            <a:r>
              <a:rPr lang="en-US" sz="3499" dirty="0">
                <a:solidFill>
                  <a:srgbClr val="000000"/>
                </a:solidFill>
                <a:latin typeface="Nunito Bold"/>
              </a:rPr>
              <a:t>https://eservices.tnpolice.gov.in/CCTNSNICSDC/ComplaintRegistrationPage?0</a:t>
            </a:r>
          </a:p>
        </p:txBody>
      </p:sp>
      <p:sp>
        <p:nvSpPr>
          <p:cNvPr id="19" name="TextBox 19"/>
          <p:cNvSpPr txBox="1"/>
          <p:nvPr/>
        </p:nvSpPr>
        <p:spPr>
          <a:xfrm>
            <a:off x="2286000" y="8115300"/>
            <a:ext cx="12720924" cy="1206500"/>
          </a:xfrm>
          <a:prstGeom prst="rect">
            <a:avLst/>
          </a:prstGeom>
        </p:spPr>
        <p:txBody>
          <a:bodyPr lIns="0" tIns="0" rIns="0" bIns="0" rtlCol="0" anchor="t">
            <a:spAutoFit/>
          </a:bodyPr>
          <a:lstStyle/>
          <a:p>
            <a:pPr>
              <a:lnSpc>
                <a:spcPts val="4899"/>
              </a:lnSpc>
            </a:pPr>
            <a:r>
              <a:rPr lang="en-US" sz="3499" dirty="0">
                <a:solidFill>
                  <a:srgbClr val="000000"/>
                </a:solidFill>
                <a:latin typeface="Nunito Bold"/>
              </a:rPr>
              <a:t>https://eservices.police.gov.sg/content/policehubhome/homepage/police-report.html</a:t>
            </a:r>
          </a:p>
        </p:txBody>
      </p:sp>
      <p:sp>
        <p:nvSpPr>
          <p:cNvPr id="20" name="Freeform 20"/>
          <p:cNvSpPr/>
          <p:nvPr/>
        </p:nvSpPr>
        <p:spPr>
          <a:xfrm>
            <a:off x="1676400" y="2933700"/>
            <a:ext cx="404981" cy="404981"/>
          </a:xfrm>
          <a:custGeom>
            <a:avLst/>
            <a:gdLst/>
            <a:ahLst/>
            <a:cxnLst/>
            <a:rect l="l" t="t" r="r" b="b"/>
            <a:pathLst>
              <a:path w="404981" h="404981">
                <a:moveTo>
                  <a:pt x="0" y="0"/>
                </a:moveTo>
                <a:lnTo>
                  <a:pt x="404981" y="0"/>
                </a:lnTo>
                <a:lnTo>
                  <a:pt x="404981" y="404981"/>
                </a:lnTo>
                <a:lnTo>
                  <a:pt x="0" y="404981"/>
                </a:lnTo>
                <a:lnTo>
                  <a:pt x="0" y="0"/>
                </a:lnTo>
                <a:close/>
              </a:path>
            </a:pathLst>
          </a:custGeom>
          <a:blipFill>
            <a:blip r:embed="rId8" cstate="print">
              <a:extLst>
                <a:ext uri="{96DAC541-7B7A-43D3-8B79-37D633B846F1}">
                  <asvg:svgBlip xmlns="" xmlns:asvg="http://schemas.microsoft.com/office/drawing/2016/SVG/main" r:embed="rId9"/>
                </a:ext>
              </a:extLst>
            </a:blip>
            <a:stretch>
              <a:fillRect/>
            </a:stretch>
          </a:blipFill>
        </p:spPr>
      </p:sp>
      <p:sp>
        <p:nvSpPr>
          <p:cNvPr id="21" name="Freeform 21"/>
          <p:cNvSpPr/>
          <p:nvPr/>
        </p:nvSpPr>
        <p:spPr>
          <a:xfrm>
            <a:off x="1676400" y="4914900"/>
            <a:ext cx="404981" cy="404981"/>
          </a:xfrm>
          <a:custGeom>
            <a:avLst/>
            <a:gdLst/>
            <a:ahLst/>
            <a:cxnLst/>
            <a:rect l="l" t="t" r="r" b="b"/>
            <a:pathLst>
              <a:path w="404981" h="404981">
                <a:moveTo>
                  <a:pt x="0" y="0"/>
                </a:moveTo>
                <a:lnTo>
                  <a:pt x="404981" y="0"/>
                </a:lnTo>
                <a:lnTo>
                  <a:pt x="404981" y="404981"/>
                </a:lnTo>
                <a:lnTo>
                  <a:pt x="0" y="404981"/>
                </a:lnTo>
                <a:lnTo>
                  <a:pt x="0" y="0"/>
                </a:lnTo>
                <a:close/>
              </a:path>
            </a:pathLst>
          </a:custGeom>
          <a:blipFill>
            <a:blip r:embed="rId8" cstate="print">
              <a:extLst>
                <a:ext uri="{96DAC541-7B7A-43D3-8B79-37D633B846F1}">
                  <asvg:svgBlip xmlns="" xmlns:asvg="http://schemas.microsoft.com/office/drawing/2016/SVG/main" r:embed="rId9"/>
                </a:ext>
              </a:extLst>
            </a:blip>
            <a:stretch>
              <a:fillRect/>
            </a:stretch>
          </a:blipFill>
        </p:spPr>
      </p:sp>
      <p:sp>
        <p:nvSpPr>
          <p:cNvPr id="22" name="Freeform 22"/>
          <p:cNvSpPr/>
          <p:nvPr/>
        </p:nvSpPr>
        <p:spPr>
          <a:xfrm>
            <a:off x="1752600" y="7505700"/>
            <a:ext cx="404981" cy="404981"/>
          </a:xfrm>
          <a:custGeom>
            <a:avLst/>
            <a:gdLst/>
            <a:ahLst/>
            <a:cxnLst/>
            <a:rect l="l" t="t" r="r" b="b"/>
            <a:pathLst>
              <a:path w="404981" h="404981">
                <a:moveTo>
                  <a:pt x="0" y="0"/>
                </a:moveTo>
                <a:lnTo>
                  <a:pt x="404981" y="0"/>
                </a:lnTo>
                <a:lnTo>
                  <a:pt x="404981" y="404981"/>
                </a:lnTo>
                <a:lnTo>
                  <a:pt x="0" y="404981"/>
                </a:lnTo>
                <a:lnTo>
                  <a:pt x="0" y="0"/>
                </a:lnTo>
                <a:close/>
              </a:path>
            </a:pathLst>
          </a:custGeom>
          <a:blipFill>
            <a:blip r:embed="rId8" cstate="print">
              <a:extLst>
                <a:ext uri="{96DAC541-7B7A-43D3-8B79-37D633B846F1}">
                  <asvg:svgBlip xmlns="" xmlns:asvg="http://schemas.microsoft.com/office/drawing/2016/SVG/main" r:embed="rId9"/>
                </a:ext>
              </a:extLst>
            </a:blip>
            <a:stretch>
              <a:fillRect/>
            </a:stretch>
          </a:blipFill>
        </p:spPr>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340479" y="4821179"/>
            <a:ext cx="3145217" cy="3434885"/>
            <a:chOff x="0" y="0"/>
            <a:chExt cx="862412" cy="941838"/>
          </a:xfrm>
        </p:grpSpPr>
        <p:sp>
          <p:nvSpPr>
            <p:cNvPr id="4" name="Freeform 4"/>
            <p:cNvSpPr/>
            <p:nvPr/>
          </p:nvSpPr>
          <p:spPr>
            <a:xfrm>
              <a:off x="0" y="0"/>
              <a:ext cx="862412" cy="941838"/>
            </a:xfrm>
            <a:custGeom>
              <a:avLst/>
              <a:gdLst/>
              <a:ahLst/>
              <a:cxnLst/>
              <a:rect l="l" t="t" r="r" b="b"/>
              <a:pathLst>
                <a:path w="862412" h="941838">
                  <a:moveTo>
                    <a:pt x="0" y="0"/>
                  </a:moveTo>
                  <a:lnTo>
                    <a:pt x="862412" y="0"/>
                  </a:lnTo>
                  <a:lnTo>
                    <a:pt x="862412" y="941838"/>
                  </a:lnTo>
                  <a:lnTo>
                    <a:pt x="0" y="941838"/>
                  </a:lnTo>
                  <a:close/>
                </a:path>
              </a:pathLst>
            </a:custGeom>
            <a:solidFill>
              <a:srgbClr val="100F0D"/>
            </a:solidFill>
            <a:ln cap="sq">
              <a:noFill/>
              <a:prstDash val="solid"/>
              <a:miter/>
            </a:ln>
          </p:spPr>
        </p:sp>
        <p:sp>
          <p:nvSpPr>
            <p:cNvPr id="5" name="TextBox 5"/>
            <p:cNvSpPr txBox="1"/>
            <p:nvPr/>
          </p:nvSpPr>
          <p:spPr>
            <a:xfrm>
              <a:off x="0" y="-47625"/>
              <a:ext cx="862412" cy="989463"/>
            </a:xfrm>
            <a:prstGeom prst="rect">
              <a:avLst/>
            </a:prstGeom>
          </p:spPr>
          <p:txBody>
            <a:bodyPr lIns="50800" tIns="50800" rIns="50800" bIns="50800" rtlCol="0" anchor="ctr"/>
            <a:lstStyle/>
            <a:p>
              <a:pPr algn="ctr">
                <a:lnSpc>
                  <a:spcPts val="3360"/>
                </a:lnSpc>
              </a:pPr>
              <a:endParaRPr/>
            </a:p>
          </p:txBody>
        </p:sp>
      </p:grpSp>
      <p:grpSp>
        <p:nvGrpSpPr>
          <p:cNvPr id="9" name="Group 9"/>
          <p:cNvGrpSpPr/>
          <p:nvPr/>
        </p:nvGrpSpPr>
        <p:grpSpPr>
          <a:xfrm>
            <a:off x="5298746" y="4821179"/>
            <a:ext cx="3145217" cy="3434885"/>
            <a:chOff x="0" y="0"/>
            <a:chExt cx="862412" cy="941838"/>
          </a:xfrm>
        </p:grpSpPr>
        <p:sp>
          <p:nvSpPr>
            <p:cNvPr id="10" name="Freeform 10"/>
            <p:cNvSpPr/>
            <p:nvPr/>
          </p:nvSpPr>
          <p:spPr>
            <a:xfrm>
              <a:off x="0" y="0"/>
              <a:ext cx="862412" cy="941838"/>
            </a:xfrm>
            <a:custGeom>
              <a:avLst/>
              <a:gdLst/>
              <a:ahLst/>
              <a:cxnLst/>
              <a:rect l="l" t="t" r="r" b="b"/>
              <a:pathLst>
                <a:path w="862412" h="941838">
                  <a:moveTo>
                    <a:pt x="0" y="0"/>
                  </a:moveTo>
                  <a:lnTo>
                    <a:pt x="862412" y="0"/>
                  </a:lnTo>
                  <a:lnTo>
                    <a:pt x="862412" y="941838"/>
                  </a:lnTo>
                  <a:lnTo>
                    <a:pt x="0" y="941838"/>
                  </a:lnTo>
                  <a:close/>
                </a:path>
              </a:pathLst>
            </a:custGeom>
            <a:solidFill>
              <a:srgbClr val="100F0D"/>
            </a:solidFill>
            <a:ln cap="sq">
              <a:noFill/>
              <a:prstDash val="solid"/>
              <a:miter/>
            </a:ln>
          </p:spPr>
        </p:sp>
        <p:sp>
          <p:nvSpPr>
            <p:cNvPr id="11" name="TextBox 11"/>
            <p:cNvSpPr txBox="1"/>
            <p:nvPr/>
          </p:nvSpPr>
          <p:spPr>
            <a:xfrm>
              <a:off x="0" y="-47625"/>
              <a:ext cx="862412" cy="989463"/>
            </a:xfrm>
            <a:prstGeom prst="rect">
              <a:avLst/>
            </a:prstGeom>
          </p:spPr>
          <p:txBody>
            <a:bodyPr lIns="50800" tIns="50800" rIns="50800" bIns="50800" rtlCol="0" anchor="ctr"/>
            <a:lstStyle/>
            <a:p>
              <a:pPr algn="ctr">
                <a:lnSpc>
                  <a:spcPts val="3360"/>
                </a:lnSpc>
              </a:pPr>
              <a:endParaRPr/>
            </a:p>
          </p:txBody>
        </p:sp>
      </p:grpSp>
      <p:grpSp>
        <p:nvGrpSpPr>
          <p:cNvPr id="12" name="Group 12"/>
          <p:cNvGrpSpPr>
            <a:grpSpLocks noChangeAspect="1"/>
          </p:cNvGrpSpPr>
          <p:nvPr/>
        </p:nvGrpSpPr>
        <p:grpSpPr>
          <a:xfrm>
            <a:off x="1524000" y="3467100"/>
            <a:ext cx="2706695" cy="2696122"/>
            <a:chOff x="0" y="0"/>
            <a:chExt cx="6502400" cy="6477000"/>
          </a:xfrm>
        </p:grpSpPr>
        <p:sp>
          <p:nvSpPr>
            <p:cNvPr id="13" name="Freeform 13"/>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2" cstate="print"/>
              <a:stretch>
                <a:fillRect l="223" r="223"/>
              </a:stretch>
            </a:blipFill>
          </p:spPr>
        </p:sp>
        <p:sp>
          <p:nvSpPr>
            <p:cNvPr id="14" name="Freeform 14"/>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2F2F2"/>
            </a:solidFill>
          </p:spPr>
        </p:sp>
      </p:grpSp>
      <p:grpSp>
        <p:nvGrpSpPr>
          <p:cNvPr id="15" name="Group 15"/>
          <p:cNvGrpSpPr/>
          <p:nvPr/>
        </p:nvGrpSpPr>
        <p:grpSpPr>
          <a:xfrm>
            <a:off x="9144000" y="4838700"/>
            <a:ext cx="3145217" cy="3434885"/>
            <a:chOff x="0" y="0"/>
            <a:chExt cx="862412" cy="941838"/>
          </a:xfrm>
        </p:grpSpPr>
        <p:sp>
          <p:nvSpPr>
            <p:cNvPr id="16" name="Freeform 16"/>
            <p:cNvSpPr/>
            <p:nvPr/>
          </p:nvSpPr>
          <p:spPr>
            <a:xfrm>
              <a:off x="0" y="0"/>
              <a:ext cx="862412" cy="941838"/>
            </a:xfrm>
            <a:custGeom>
              <a:avLst/>
              <a:gdLst/>
              <a:ahLst/>
              <a:cxnLst/>
              <a:rect l="l" t="t" r="r" b="b"/>
              <a:pathLst>
                <a:path w="862412" h="941838">
                  <a:moveTo>
                    <a:pt x="0" y="0"/>
                  </a:moveTo>
                  <a:lnTo>
                    <a:pt x="862412" y="0"/>
                  </a:lnTo>
                  <a:lnTo>
                    <a:pt x="862412" y="941838"/>
                  </a:lnTo>
                  <a:lnTo>
                    <a:pt x="0" y="941838"/>
                  </a:lnTo>
                  <a:close/>
                </a:path>
              </a:pathLst>
            </a:custGeom>
            <a:solidFill>
              <a:srgbClr val="100F0D"/>
            </a:solidFill>
            <a:ln cap="sq">
              <a:noFill/>
              <a:prstDash val="solid"/>
              <a:miter/>
            </a:ln>
          </p:spPr>
        </p:sp>
        <p:sp>
          <p:nvSpPr>
            <p:cNvPr id="17" name="TextBox 17"/>
            <p:cNvSpPr txBox="1"/>
            <p:nvPr/>
          </p:nvSpPr>
          <p:spPr>
            <a:xfrm>
              <a:off x="0" y="-47625"/>
              <a:ext cx="862412" cy="989463"/>
            </a:xfrm>
            <a:prstGeom prst="rect">
              <a:avLst/>
            </a:prstGeom>
          </p:spPr>
          <p:txBody>
            <a:bodyPr lIns="50800" tIns="50800" rIns="50800" bIns="50800" rtlCol="0" anchor="ctr"/>
            <a:lstStyle/>
            <a:p>
              <a:pPr algn="ctr">
                <a:lnSpc>
                  <a:spcPts val="3360"/>
                </a:lnSpc>
              </a:pPr>
              <a:endParaRPr/>
            </a:p>
          </p:txBody>
        </p:sp>
      </p:grpSp>
      <p:grpSp>
        <p:nvGrpSpPr>
          <p:cNvPr id="18" name="Group 18"/>
          <p:cNvGrpSpPr>
            <a:grpSpLocks noChangeAspect="1"/>
          </p:cNvGrpSpPr>
          <p:nvPr/>
        </p:nvGrpSpPr>
        <p:grpSpPr>
          <a:xfrm>
            <a:off x="5562600" y="3543300"/>
            <a:ext cx="2706695" cy="2696122"/>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3" cstate="print"/>
              <a:stretch>
                <a:fillRect l="223" t="-6626" r="223" b="-23684"/>
              </a:stretch>
            </a:blipFill>
          </p:spPr>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2F2F2"/>
            </a:solidFill>
          </p:spPr>
        </p:sp>
      </p:grpSp>
      <p:sp>
        <p:nvSpPr>
          <p:cNvPr id="21" name="Freeform 21"/>
          <p:cNvSpPr/>
          <p:nvPr/>
        </p:nvSpPr>
        <p:spPr>
          <a:xfrm>
            <a:off x="3416119" y="8256064"/>
            <a:ext cx="3145217" cy="333081"/>
          </a:xfrm>
          <a:custGeom>
            <a:avLst/>
            <a:gdLst/>
            <a:ahLst/>
            <a:cxnLst/>
            <a:rect l="l" t="t" r="r" b="b"/>
            <a:pathLst>
              <a:path w="3145217" h="333081">
                <a:moveTo>
                  <a:pt x="0" y="0"/>
                </a:moveTo>
                <a:lnTo>
                  <a:pt x="3145217" y="0"/>
                </a:lnTo>
                <a:lnTo>
                  <a:pt x="3145217" y="333081"/>
                </a:lnTo>
                <a:lnTo>
                  <a:pt x="0" y="333081"/>
                </a:lnTo>
                <a:lnTo>
                  <a:pt x="0" y="0"/>
                </a:lnTo>
                <a:close/>
              </a:path>
            </a:pathLst>
          </a:custGeom>
          <a:blipFill>
            <a:blip r:embed="rId4" cstate="print"/>
            <a:stretch>
              <a:fillRect t="-86495"/>
            </a:stretch>
          </a:blipFill>
        </p:spPr>
      </p:sp>
      <p:sp>
        <p:nvSpPr>
          <p:cNvPr id="22" name="Freeform 22"/>
          <p:cNvSpPr/>
          <p:nvPr/>
        </p:nvSpPr>
        <p:spPr>
          <a:xfrm>
            <a:off x="7571796" y="8256064"/>
            <a:ext cx="3145217" cy="333081"/>
          </a:xfrm>
          <a:custGeom>
            <a:avLst/>
            <a:gdLst/>
            <a:ahLst/>
            <a:cxnLst/>
            <a:rect l="l" t="t" r="r" b="b"/>
            <a:pathLst>
              <a:path w="3145217" h="333081">
                <a:moveTo>
                  <a:pt x="0" y="0"/>
                </a:moveTo>
                <a:lnTo>
                  <a:pt x="3145218" y="0"/>
                </a:lnTo>
                <a:lnTo>
                  <a:pt x="3145218" y="333081"/>
                </a:lnTo>
                <a:lnTo>
                  <a:pt x="0" y="333081"/>
                </a:lnTo>
                <a:lnTo>
                  <a:pt x="0" y="0"/>
                </a:lnTo>
                <a:close/>
              </a:path>
            </a:pathLst>
          </a:custGeom>
          <a:blipFill>
            <a:blip r:embed="rId4" cstate="print"/>
            <a:stretch>
              <a:fillRect t="-86495"/>
            </a:stretch>
          </a:blipFill>
        </p:spPr>
      </p:sp>
      <p:sp>
        <p:nvSpPr>
          <p:cNvPr id="23" name="Freeform 23"/>
          <p:cNvSpPr/>
          <p:nvPr/>
        </p:nvSpPr>
        <p:spPr>
          <a:xfrm>
            <a:off x="11726664" y="8256064"/>
            <a:ext cx="3145217" cy="333081"/>
          </a:xfrm>
          <a:custGeom>
            <a:avLst/>
            <a:gdLst/>
            <a:ahLst/>
            <a:cxnLst/>
            <a:rect l="l" t="t" r="r" b="b"/>
            <a:pathLst>
              <a:path w="3145217" h="333081">
                <a:moveTo>
                  <a:pt x="0" y="0"/>
                </a:moveTo>
                <a:lnTo>
                  <a:pt x="3145217" y="0"/>
                </a:lnTo>
                <a:lnTo>
                  <a:pt x="3145217" y="333081"/>
                </a:lnTo>
                <a:lnTo>
                  <a:pt x="0" y="333081"/>
                </a:lnTo>
                <a:lnTo>
                  <a:pt x="0" y="0"/>
                </a:lnTo>
                <a:close/>
              </a:path>
            </a:pathLst>
          </a:custGeom>
          <a:blipFill>
            <a:blip r:embed="rId4" cstate="print"/>
            <a:stretch>
              <a:fillRect t="-86495"/>
            </a:stretch>
          </a:blipFill>
        </p:spPr>
      </p:sp>
      <p:grpSp>
        <p:nvGrpSpPr>
          <p:cNvPr id="25" name="Group 25"/>
          <p:cNvGrpSpPr/>
          <p:nvPr/>
        </p:nvGrpSpPr>
        <p:grpSpPr>
          <a:xfrm>
            <a:off x="13107609" y="4821179"/>
            <a:ext cx="3145217" cy="3434885"/>
            <a:chOff x="0" y="0"/>
            <a:chExt cx="862412" cy="941838"/>
          </a:xfrm>
        </p:grpSpPr>
        <p:sp>
          <p:nvSpPr>
            <p:cNvPr id="26" name="Freeform 26"/>
            <p:cNvSpPr/>
            <p:nvPr/>
          </p:nvSpPr>
          <p:spPr>
            <a:xfrm>
              <a:off x="0" y="0"/>
              <a:ext cx="862412" cy="941838"/>
            </a:xfrm>
            <a:custGeom>
              <a:avLst/>
              <a:gdLst/>
              <a:ahLst/>
              <a:cxnLst/>
              <a:rect l="l" t="t" r="r" b="b"/>
              <a:pathLst>
                <a:path w="862412" h="941838">
                  <a:moveTo>
                    <a:pt x="0" y="0"/>
                  </a:moveTo>
                  <a:lnTo>
                    <a:pt x="862412" y="0"/>
                  </a:lnTo>
                  <a:lnTo>
                    <a:pt x="862412" y="941838"/>
                  </a:lnTo>
                  <a:lnTo>
                    <a:pt x="0" y="941838"/>
                  </a:lnTo>
                  <a:close/>
                </a:path>
              </a:pathLst>
            </a:custGeom>
            <a:solidFill>
              <a:srgbClr val="100F0D"/>
            </a:solidFill>
            <a:ln cap="sq">
              <a:noFill/>
              <a:prstDash val="solid"/>
              <a:miter/>
            </a:ln>
          </p:spPr>
        </p:sp>
        <p:sp>
          <p:nvSpPr>
            <p:cNvPr id="27" name="TextBox 27"/>
            <p:cNvSpPr txBox="1"/>
            <p:nvPr/>
          </p:nvSpPr>
          <p:spPr>
            <a:xfrm>
              <a:off x="0" y="-47625"/>
              <a:ext cx="862412" cy="989463"/>
            </a:xfrm>
            <a:prstGeom prst="rect">
              <a:avLst/>
            </a:prstGeom>
          </p:spPr>
          <p:txBody>
            <a:bodyPr lIns="50800" tIns="50800" rIns="50800" bIns="50800" rtlCol="0" anchor="ctr"/>
            <a:lstStyle/>
            <a:p>
              <a:pPr algn="ctr">
                <a:lnSpc>
                  <a:spcPts val="3360"/>
                </a:lnSpc>
              </a:pPr>
              <a:endParaRPr/>
            </a:p>
          </p:txBody>
        </p:sp>
      </p:grpSp>
      <p:grpSp>
        <p:nvGrpSpPr>
          <p:cNvPr id="28" name="Group 28"/>
          <p:cNvGrpSpPr>
            <a:grpSpLocks noChangeAspect="1"/>
          </p:cNvGrpSpPr>
          <p:nvPr/>
        </p:nvGrpSpPr>
        <p:grpSpPr>
          <a:xfrm>
            <a:off x="9372600" y="3543300"/>
            <a:ext cx="2706695" cy="2696122"/>
            <a:chOff x="-23042" y="66268"/>
            <a:chExt cx="6542159" cy="6349986"/>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223" t="-54713" r="223" b="-67506"/>
              </a:stretch>
            </a:blipFill>
          </p:spPr>
        </p:sp>
        <p:sp>
          <p:nvSpPr>
            <p:cNvPr id="30" name="Freeform 30"/>
            <p:cNvSpPr/>
            <p:nvPr/>
          </p:nvSpPr>
          <p:spPr>
            <a:xfrm>
              <a:off x="73037" y="66268"/>
              <a:ext cx="6350001" cy="6349986"/>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2F2F2"/>
            </a:solidFill>
          </p:spPr>
        </p:sp>
      </p:grpSp>
      <p:sp>
        <p:nvSpPr>
          <p:cNvPr id="33" name="TextBox 33"/>
          <p:cNvSpPr txBox="1"/>
          <p:nvPr/>
        </p:nvSpPr>
        <p:spPr>
          <a:xfrm>
            <a:off x="1752600" y="6896100"/>
            <a:ext cx="2213980" cy="863698"/>
          </a:xfrm>
          <a:prstGeom prst="rect">
            <a:avLst/>
          </a:prstGeom>
        </p:spPr>
        <p:txBody>
          <a:bodyPr lIns="0" tIns="0" rIns="0" bIns="0" rtlCol="0" anchor="t">
            <a:spAutoFit/>
          </a:bodyPr>
          <a:lstStyle/>
          <a:p>
            <a:pPr algn="ctr">
              <a:lnSpc>
                <a:spcPts val="3286"/>
              </a:lnSpc>
            </a:pPr>
            <a:r>
              <a:rPr lang="en-US" sz="3200" spc="136" dirty="0" err="1" smtClean="0">
                <a:solidFill>
                  <a:srgbClr val="FFFBFB"/>
                </a:solidFill>
                <a:latin typeface="Nunito Bold" charset="0"/>
              </a:rPr>
              <a:t>Mr.Amrith</a:t>
            </a:r>
            <a:r>
              <a:rPr lang="en-US" sz="3200" spc="136" dirty="0" smtClean="0">
                <a:solidFill>
                  <a:srgbClr val="FFFBFB"/>
                </a:solidFill>
                <a:latin typeface="Nunito Bold" charset="0"/>
              </a:rPr>
              <a:t> </a:t>
            </a:r>
            <a:r>
              <a:rPr lang="en-US" sz="3200" spc="136" dirty="0" err="1">
                <a:solidFill>
                  <a:srgbClr val="FFFBFB"/>
                </a:solidFill>
                <a:latin typeface="Nunito Bold" charset="0"/>
              </a:rPr>
              <a:t>Menon</a:t>
            </a:r>
            <a:r>
              <a:rPr lang="en-US" sz="3200" spc="136" dirty="0">
                <a:solidFill>
                  <a:srgbClr val="FFFBFB"/>
                </a:solidFill>
                <a:latin typeface="Nunito Bold" charset="0"/>
              </a:rPr>
              <a:t> S</a:t>
            </a:r>
          </a:p>
        </p:txBody>
      </p:sp>
      <p:sp>
        <p:nvSpPr>
          <p:cNvPr id="34" name="TextBox 34"/>
          <p:cNvSpPr txBox="1"/>
          <p:nvPr/>
        </p:nvSpPr>
        <p:spPr>
          <a:xfrm>
            <a:off x="5410200" y="7124700"/>
            <a:ext cx="2971800" cy="423193"/>
          </a:xfrm>
          <a:prstGeom prst="rect">
            <a:avLst/>
          </a:prstGeom>
        </p:spPr>
        <p:txBody>
          <a:bodyPr wrap="square" lIns="0" tIns="0" rIns="0" bIns="0" rtlCol="0" anchor="t">
            <a:spAutoFit/>
          </a:bodyPr>
          <a:lstStyle/>
          <a:p>
            <a:pPr algn="ctr">
              <a:lnSpc>
                <a:spcPts val="3286"/>
              </a:lnSpc>
            </a:pPr>
            <a:r>
              <a:rPr lang="en-US" sz="3200" spc="136" dirty="0" err="1" smtClean="0">
                <a:solidFill>
                  <a:srgbClr val="FFFBFB"/>
                </a:solidFill>
                <a:latin typeface="Nunito Bold" charset="0"/>
              </a:rPr>
              <a:t>Mr.Bharath</a:t>
            </a:r>
            <a:r>
              <a:rPr lang="en-US" sz="3200" spc="136" dirty="0" smtClean="0">
                <a:solidFill>
                  <a:srgbClr val="FFFBFB"/>
                </a:solidFill>
                <a:latin typeface="Nunito Bold" charset="0"/>
              </a:rPr>
              <a:t> </a:t>
            </a:r>
            <a:r>
              <a:rPr lang="en-US" sz="3200" spc="136" dirty="0">
                <a:solidFill>
                  <a:srgbClr val="FFFBFB"/>
                </a:solidFill>
                <a:latin typeface="Nunito Bold" charset="0"/>
              </a:rPr>
              <a:t>V</a:t>
            </a:r>
          </a:p>
        </p:txBody>
      </p:sp>
      <p:sp>
        <p:nvSpPr>
          <p:cNvPr id="37" name="TextBox 35"/>
          <p:cNvSpPr txBox="1"/>
          <p:nvPr/>
        </p:nvSpPr>
        <p:spPr>
          <a:xfrm>
            <a:off x="9144000" y="7048500"/>
            <a:ext cx="3124200" cy="423193"/>
          </a:xfrm>
          <a:prstGeom prst="rect">
            <a:avLst/>
          </a:prstGeom>
        </p:spPr>
        <p:txBody>
          <a:bodyPr wrap="square" lIns="0" tIns="0" rIns="0" bIns="0" rtlCol="0" anchor="t">
            <a:spAutoFit/>
          </a:bodyPr>
          <a:lstStyle/>
          <a:p>
            <a:pPr algn="ctr">
              <a:lnSpc>
                <a:spcPts val="3286"/>
              </a:lnSpc>
            </a:pPr>
            <a:r>
              <a:rPr lang="en-US" sz="3200" spc="136" dirty="0" err="1" smtClean="0">
                <a:solidFill>
                  <a:srgbClr val="FFFBFB"/>
                </a:solidFill>
                <a:latin typeface="Nunito Bold" charset="0"/>
              </a:rPr>
              <a:t>Ms.Brinda</a:t>
            </a:r>
            <a:r>
              <a:rPr lang="en-US" sz="3200" spc="136" dirty="0" smtClean="0">
                <a:solidFill>
                  <a:srgbClr val="FFFBFB"/>
                </a:solidFill>
                <a:latin typeface="Nunito Bold" charset="0"/>
              </a:rPr>
              <a:t> </a:t>
            </a:r>
            <a:r>
              <a:rPr lang="en-US" sz="3200" spc="136" dirty="0">
                <a:solidFill>
                  <a:srgbClr val="FFFBFB"/>
                </a:solidFill>
                <a:latin typeface="Nunito Bold" charset="0"/>
              </a:rPr>
              <a:t>PV</a:t>
            </a:r>
          </a:p>
        </p:txBody>
      </p:sp>
      <p:sp>
        <p:nvSpPr>
          <p:cNvPr id="38" name="TextBox 35"/>
          <p:cNvSpPr txBox="1"/>
          <p:nvPr/>
        </p:nvSpPr>
        <p:spPr>
          <a:xfrm>
            <a:off x="13411200" y="7048500"/>
            <a:ext cx="2590800" cy="440505"/>
          </a:xfrm>
          <a:prstGeom prst="rect">
            <a:avLst/>
          </a:prstGeom>
        </p:spPr>
        <p:txBody>
          <a:bodyPr wrap="square" lIns="0" tIns="0" rIns="0" bIns="0" rtlCol="0" anchor="t">
            <a:spAutoFit/>
          </a:bodyPr>
          <a:lstStyle/>
          <a:p>
            <a:pPr algn="ctr">
              <a:lnSpc>
                <a:spcPts val="3286"/>
              </a:lnSpc>
            </a:pPr>
            <a:r>
              <a:rPr lang="en-US" sz="3200" spc="136" dirty="0" err="1" smtClean="0">
                <a:solidFill>
                  <a:srgbClr val="FFFBFB"/>
                </a:solidFill>
                <a:latin typeface="Nunito Bold" charset="0"/>
              </a:rPr>
              <a:t>Mr.Logesh</a:t>
            </a:r>
            <a:r>
              <a:rPr lang="en-US" sz="3200" spc="136" dirty="0" smtClean="0">
                <a:solidFill>
                  <a:srgbClr val="FFFBFB"/>
                </a:solidFill>
                <a:latin typeface="Nunito Bold" charset="0"/>
              </a:rPr>
              <a:t> S</a:t>
            </a:r>
            <a:endParaRPr lang="en-US" sz="3200" spc="136" dirty="0">
              <a:solidFill>
                <a:srgbClr val="FFFBFB"/>
              </a:solidFill>
              <a:latin typeface="Nunito Bold" charset="0"/>
            </a:endParaRPr>
          </a:p>
        </p:txBody>
      </p:sp>
      <p:grpSp>
        <p:nvGrpSpPr>
          <p:cNvPr id="46" name="Group 6"/>
          <p:cNvGrpSpPr>
            <a:grpSpLocks noChangeAspect="1"/>
          </p:cNvGrpSpPr>
          <p:nvPr/>
        </p:nvGrpSpPr>
        <p:grpSpPr>
          <a:xfrm>
            <a:off x="13335000" y="3467100"/>
            <a:ext cx="2706695" cy="2696122"/>
            <a:chOff x="-23041" y="66268"/>
            <a:chExt cx="6542158" cy="6349986"/>
          </a:xfrm>
        </p:grpSpPr>
        <p:sp>
          <p:nvSpPr>
            <p:cNvPr id="47" name="Freeform 7"/>
            <p:cNvSpPr/>
            <p:nvPr/>
          </p:nvSpPr>
          <p:spPr>
            <a:xfrm>
              <a:off x="-23041"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223" r="223"/>
              </a:stretch>
            </a:blipFill>
          </p:spPr>
        </p:sp>
        <p:sp>
          <p:nvSpPr>
            <p:cNvPr id="48" name="Freeform 8"/>
            <p:cNvSpPr/>
            <p:nvPr/>
          </p:nvSpPr>
          <p:spPr>
            <a:xfrm>
              <a:off x="73038" y="66268"/>
              <a:ext cx="6350000" cy="6349986"/>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2F2F2"/>
            </a:solidFill>
          </p:spPr>
        </p:sp>
      </p:grpSp>
      <p:grpSp>
        <p:nvGrpSpPr>
          <p:cNvPr id="49" name="Group 9"/>
          <p:cNvGrpSpPr/>
          <p:nvPr/>
        </p:nvGrpSpPr>
        <p:grpSpPr>
          <a:xfrm>
            <a:off x="4114800" y="952500"/>
            <a:ext cx="9742003" cy="1730229"/>
            <a:chOff x="0" y="0"/>
            <a:chExt cx="2565795" cy="455698"/>
          </a:xfrm>
        </p:grpSpPr>
        <p:sp>
          <p:nvSpPr>
            <p:cNvPr id="50" name="Freeform 10"/>
            <p:cNvSpPr/>
            <p:nvPr/>
          </p:nvSpPr>
          <p:spPr>
            <a:xfrm>
              <a:off x="0" y="0"/>
              <a:ext cx="2565795" cy="455698"/>
            </a:xfrm>
            <a:custGeom>
              <a:avLst/>
              <a:gdLst/>
              <a:ahLst/>
              <a:cxnLst/>
              <a:rect l="l" t="t" r="r" b="b"/>
              <a:pathLst>
                <a:path w="2565795" h="455698">
                  <a:moveTo>
                    <a:pt x="0" y="0"/>
                  </a:moveTo>
                  <a:lnTo>
                    <a:pt x="2565795" y="0"/>
                  </a:lnTo>
                  <a:lnTo>
                    <a:pt x="2565795" y="455698"/>
                  </a:lnTo>
                  <a:lnTo>
                    <a:pt x="0" y="455698"/>
                  </a:lnTo>
                  <a:close/>
                </a:path>
              </a:pathLst>
            </a:custGeom>
            <a:solidFill>
              <a:srgbClr val="DDDEDE"/>
            </a:solidFill>
            <a:ln w="38100" cap="sq">
              <a:solidFill>
                <a:srgbClr val="F1F2F2"/>
              </a:solidFill>
              <a:prstDash val="solid"/>
              <a:miter/>
            </a:ln>
          </p:spPr>
        </p:sp>
        <p:sp>
          <p:nvSpPr>
            <p:cNvPr id="51" name="TextBox 11"/>
            <p:cNvSpPr txBox="1"/>
            <p:nvPr/>
          </p:nvSpPr>
          <p:spPr>
            <a:xfrm>
              <a:off x="0" y="-38100"/>
              <a:ext cx="2565795" cy="493798"/>
            </a:xfrm>
            <a:prstGeom prst="rect">
              <a:avLst/>
            </a:prstGeom>
          </p:spPr>
          <p:txBody>
            <a:bodyPr lIns="50800" tIns="50800" rIns="50800" bIns="50800" rtlCol="0" anchor="ctr"/>
            <a:lstStyle/>
            <a:p>
              <a:pPr algn="ctr">
                <a:lnSpc>
                  <a:spcPts val="2659"/>
                </a:lnSpc>
                <a:spcBef>
                  <a:spcPct val="0"/>
                </a:spcBef>
              </a:pPr>
              <a:endParaRPr/>
            </a:p>
          </p:txBody>
        </p:sp>
      </p:grpSp>
      <p:sp>
        <p:nvSpPr>
          <p:cNvPr id="54" name="TextBox 53"/>
          <p:cNvSpPr txBox="1"/>
          <p:nvPr/>
        </p:nvSpPr>
        <p:spPr>
          <a:xfrm>
            <a:off x="5562600" y="1333500"/>
            <a:ext cx="7010400" cy="1107996"/>
          </a:xfrm>
          <a:prstGeom prst="rect">
            <a:avLst/>
          </a:prstGeom>
          <a:noFill/>
        </p:spPr>
        <p:txBody>
          <a:bodyPr wrap="square" rtlCol="0">
            <a:spAutoFit/>
          </a:bodyPr>
          <a:lstStyle/>
          <a:p>
            <a:pPr algn="ctr"/>
            <a:r>
              <a:rPr lang="en-US" sz="6600" dirty="0" smtClean="0">
                <a:latin typeface="Nunito Bold" charset="0"/>
              </a:rPr>
              <a:t>OUR TEAM</a:t>
            </a:r>
            <a:endParaRPr lang="en-US" sz="6600" dirty="0">
              <a:latin typeface="Nunito Bold" charset="0"/>
            </a:endParaRPr>
          </a:p>
        </p:txBody>
      </p:sp>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86400" y="3771900"/>
            <a:ext cx="7543800" cy="1569660"/>
          </a:xfrm>
          <a:prstGeom prst="rect">
            <a:avLst/>
          </a:prstGeom>
          <a:noFill/>
        </p:spPr>
        <p:txBody>
          <a:bodyPr wrap="square" rtlCol="0">
            <a:spAutoFit/>
          </a:bodyPr>
          <a:lstStyle/>
          <a:p>
            <a:r>
              <a:rPr lang="en-US" sz="9600" dirty="0" smtClean="0">
                <a:latin typeface="Nunito Bold" charset="0"/>
              </a:rPr>
              <a:t>THANK YOU</a:t>
            </a:r>
            <a:endParaRPr lang="en-US" sz="9600" dirty="0">
              <a:latin typeface="Nunito Bold"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 y="0"/>
            <a:ext cx="18288001" cy="10287000"/>
            <a:chOff x="0" y="0"/>
            <a:chExt cx="27343100" cy="13716000"/>
          </a:xfrm>
        </p:grpSpPr>
        <p:sp>
          <p:nvSpPr>
            <p:cNvPr id="3" name="Freeform 3"/>
            <p:cNvSpPr/>
            <p:nvPr/>
          </p:nvSpPr>
          <p:spPr>
            <a:xfrm>
              <a:off x="0" y="0"/>
              <a:ext cx="13716000" cy="13716000"/>
            </a:xfrm>
            <a:prstGeom prst="rect">
              <a:avLst/>
            </a:prstGeom>
            <a:blipFill>
              <a:blip r:embed="rId2" cstate="print">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13627100" y="0"/>
              <a:ext cx="13716000" cy="13716000"/>
            </a:xfrm>
            <a:prstGeom prst="rect">
              <a:avLst/>
            </a:prstGeom>
            <a:blipFill>
              <a:blip r:embed="rId2" cstate="print">
                <a:extLst>
                  <a:ext uri="{96DAC541-7B7A-43D3-8B79-37D633B846F1}">
                    <asvg:svgBlip xmlns="" xmlns:asvg="http://schemas.microsoft.com/office/drawing/2016/SVG/main" r:embed="rId3"/>
                  </a:ext>
                </a:extLst>
              </a:blip>
              <a:stretch>
                <a:fillRect/>
              </a:stretch>
            </a:blipFill>
          </p:spPr>
        </p:sp>
      </p:grpSp>
      <p:grpSp>
        <p:nvGrpSpPr>
          <p:cNvPr id="5" name="Group 5"/>
          <p:cNvGrpSpPr/>
          <p:nvPr/>
        </p:nvGrpSpPr>
        <p:grpSpPr>
          <a:xfrm>
            <a:off x="3559766" y="687305"/>
            <a:ext cx="11080733" cy="1730229"/>
            <a:chOff x="0" y="0"/>
            <a:chExt cx="2918382" cy="455698"/>
          </a:xfrm>
        </p:grpSpPr>
        <p:sp>
          <p:nvSpPr>
            <p:cNvPr id="6" name="Freeform 6"/>
            <p:cNvSpPr/>
            <p:nvPr/>
          </p:nvSpPr>
          <p:spPr>
            <a:xfrm>
              <a:off x="0" y="0"/>
              <a:ext cx="2918382" cy="455698"/>
            </a:xfrm>
            <a:custGeom>
              <a:avLst/>
              <a:gdLst/>
              <a:ahLst/>
              <a:cxnLst/>
              <a:rect l="l" t="t" r="r" b="b"/>
              <a:pathLst>
                <a:path w="2918382" h="455698">
                  <a:moveTo>
                    <a:pt x="0" y="0"/>
                  </a:moveTo>
                  <a:lnTo>
                    <a:pt x="2918382" y="0"/>
                  </a:lnTo>
                  <a:lnTo>
                    <a:pt x="2918382" y="455698"/>
                  </a:lnTo>
                  <a:lnTo>
                    <a:pt x="0" y="455698"/>
                  </a:lnTo>
                  <a:close/>
                </a:path>
              </a:pathLst>
            </a:custGeom>
            <a:solidFill>
              <a:srgbClr val="DDDEDE"/>
            </a:solidFill>
            <a:ln w="38100" cap="sq">
              <a:solidFill>
                <a:srgbClr val="F1F2F2"/>
              </a:solidFill>
              <a:prstDash val="solid"/>
              <a:miter/>
            </a:ln>
          </p:spPr>
        </p:sp>
        <p:sp>
          <p:nvSpPr>
            <p:cNvPr id="7" name="TextBox 7"/>
            <p:cNvSpPr txBox="1"/>
            <p:nvPr/>
          </p:nvSpPr>
          <p:spPr>
            <a:xfrm>
              <a:off x="0" y="-38100"/>
              <a:ext cx="2918382" cy="493798"/>
            </a:xfrm>
            <a:prstGeom prst="rect">
              <a:avLst/>
            </a:prstGeom>
          </p:spPr>
          <p:txBody>
            <a:bodyPr lIns="50800" tIns="50800" rIns="50800" bIns="50800" rtlCol="0" anchor="ctr"/>
            <a:lstStyle/>
            <a:p>
              <a:pPr algn="ctr">
                <a:lnSpc>
                  <a:spcPts val="2659"/>
                </a:lnSpc>
                <a:spcBef>
                  <a:spcPct val="0"/>
                </a:spcBef>
              </a:pPr>
              <a:endParaRPr/>
            </a:p>
          </p:txBody>
        </p:sp>
      </p:grpSp>
      <p:sp>
        <p:nvSpPr>
          <p:cNvPr id="12" name="Freeform 12"/>
          <p:cNvSpPr/>
          <p:nvPr/>
        </p:nvSpPr>
        <p:spPr>
          <a:xfrm>
            <a:off x="1676400" y="26670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cstate="print">
              <a:extLst>
                <a:ext uri="{96DAC541-7B7A-43D3-8B79-37D633B846F1}">
                  <asvg:svgBlip xmlns="" xmlns:asvg="http://schemas.microsoft.com/office/drawing/2016/SVG/main" r:embed="rId5"/>
                </a:ext>
              </a:extLst>
            </a:blip>
            <a:stretch>
              <a:fillRect/>
            </a:stretch>
          </a:blipFill>
        </p:spPr>
      </p:sp>
      <p:sp>
        <p:nvSpPr>
          <p:cNvPr id="11" name="TextBox 11"/>
          <p:cNvSpPr txBox="1"/>
          <p:nvPr/>
        </p:nvSpPr>
        <p:spPr>
          <a:xfrm>
            <a:off x="2920607" y="927616"/>
            <a:ext cx="12446786" cy="1148712"/>
          </a:xfrm>
          <a:prstGeom prst="rect">
            <a:avLst/>
          </a:prstGeom>
        </p:spPr>
        <p:txBody>
          <a:bodyPr lIns="0" tIns="0" rIns="0" bIns="0" rtlCol="0" anchor="t">
            <a:spAutoFit/>
          </a:bodyPr>
          <a:lstStyle/>
          <a:p>
            <a:pPr algn="ctr">
              <a:lnSpc>
                <a:spcPts val="9250"/>
              </a:lnSpc>
            </a:pPr>
            <a:r>
              <a:rPr lang="en-US" sz="6600" dirty="0">
                <a:solidFill>
                  <a:srgbClr val="000000"/>
                </a:solidFill>
                <a:latin typeface="Nunito Bold" charset="0"/>
              </a:rPr>
              <a:t>PROBLEM</a:t>
            </a:r>
            <a:r>
              <a:rPr lang="en-US" sz="6607" dirty="0">
                <a:solidFill>
                  <a:srgbClr val="000000"/>
                </a:solidFill>
                <a:latin typeface="Nunito Bold" charset="0"/>
              </a:rPr>
              <a:t> STATEMENT</a:t>
            </a:r>
          </a:p>
        </p:txBody>
      </p:sp>
      <p:sp>
        <p:nvSpPr>
          <p:cNvPr id="13" name="Freeform 13"/>
          <p:cNvSpPr/>
          <p:nvPr/>
        </p:nvSpPr>
        <p:spPr>
          <a:xfrm>
            <a:off x="13825596" y="1003970"/>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cstate="print">
              <a:extLst>
                <a:ext uri="{96DAC541-7B7A-43D3-8B79-37D633B846F1}">
                  <asvg:svgBlip xmlns="" xmlns:asvg="http://schemas.microsoft.com/office/drawing/2016/SVG/main" r:embed="rId7"/>
                </a:ext>
              </a:extLst>
            </a:blip>
            <a:stretch>
              <a:fillRect/>
            </a:stretch>
          </a:blipFill>
        </p:spPr>
      </p:sp>
      <p:sp>
        <p:nvSpPr>
          <p:cNvPr id="14" name="TextBox 14"/>
          <p:cNvSpPr txBox="1"/>
          <p:nvPr/>
        </p:nvSpPr>
        <p:spPr>
          <a:xfrm>
            <a:off x="2057400" y="4457700"/>
            <a:ext cx="13773995" cy="3980181"/>
          </a:xfrm>
          <a:prstGeom prst="rect">
            <a:avLst/>
          </a:prstGeom>
        </p:spPr>
        <p:txBody>
          <a:bodyPr lIns="0" tIns="0" rIns="0" bIns="0" rtlCol="0" anchor="t">
            <a:spAutoFit/>
          </a:bodyPr>
          <a:lstStyle/>
          <a:p>
            <a:pPr algn="ctr">
              <a:lnSpc>
                <a:spcPts val="5319"/>
              </a:lnSpc>
              <a:spcBef>
                <a:spcPct val="0"/>
              </a:spcBef>
            </a:pPr>
            <a:r>
              <a:rPr lang="en-US" sz="3799" dirty="0">
                <a:solidFill>
                  <a:srgbClr val="000000"/>
                </a:solidFill>
                <a:latin typeface="Canva Sans"/>
              </a:rPr>
              <a:t>Getting feedback on police operations is difficult due to outdated methods and privacy concerns. Traditional ways like inspections and calls to complainants are restricted and lack inclusivity. This hampers understanding community feelings and addressing policing issues effectively.</a:t>
            </a:r>
          </a:p>
        </p:txBody>
      </p:sp>
      <p:grpSp>
        <p:nvGrpSpPr>
          <p:cNvPr id="18" name="Group 5"/>
          <p:cNvGrpSpPr/>
          <p:nvPr/>
        </p:nvGrpSpPr>
        <p:grpSpPr>
          <a:xfrm>
            <a:off x="1066800" y="3086100"/>
            <a:ext cx="16230600" cy="6096000"/>
            <a:chOff x="0" y="0"/>
            <a:chExt cx="4274726" cy="1718953"/>
          </a:xfrm>
        </p:grpSpPr>
        <p:sp>
          <p:nvSpPr>
            <p:cNvPr id="19"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sp>
        <p:sp>
          <p:nvSpPr>
            <p:cNvPr id="20" name="TextBox 7"/>
            <p:cNvSpPr txBox="1"/>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sp>
        <p:nvSpPr>
          <p:cNvPr id="21" name="TextBox 20"/>
          <p:cNvSpPr txBox="1"/>
          <p:nvPr/>
        </p:nvSpPr>
        <p:spPr>
          <a:xfrm>
            <a:off x="2286000" y="4076700"/>
            <a:ext cx="13487400" cy="4832092"/>
          </a:xfrm>
          <a:prstGeom prst="rect">
            <a:avLst/>
          </a:prstGeom>
          <a:noFill/>
        </p:spPr>
        <p:txBody>
          <a:bodyPr wrap="square" rtlCol="0">
            <a:spAutoFit/>
          </a:bodyPr>
          <a:lstStyle/>
          <a:p>
            <a:pPr algn="just"/>
            <a:r>
              <a:rPr lang="en-US" sz="4400" dirty="0" smtClean="0">
                <a:solidFill>
                  <a:srgbClr val="000000"/>
                </a:solidFill>
                <a:latin typeface="Nunito Bold" charset="0"/>
              </a:rPr>
              <a:t>Getting feedback on police operations is difficult due to outdated methods and privacy concerns. Traditional ways like inspections and calls to complainants are restricted and lack inclusivity. This hampers understanding community feelings and addressing policing issues effectively.</a:t>
            </a:r>
          </a:p>
          <a:p>
            <a:endParaRPr lang="en-US" sz="4400" dirty="0">
              <a:latin typeface="Nunito Bold" charset="0"/>
            </a:endParaRP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cstate="print">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cstate="print">
                <a:extLst>
                  <a:ext uri="{96DAC541-7B7A-43D3-8B79-37D633B846F1}">
                    <asvg:svgBlip xmlns="" xmlns:asvg="http://schemas.microsoft.com/office/drawing/2016/SVG/main" r:embed="rId3"/>
                  </a:ext>
                </a:extLst>
              </a:blip>
              <a:stretch>
                <a:fillRect/>
              </a:stretch>
            </a:blipFill>
          </p:spPr>
        </p:sp>
      </p:grpSp>
      <p:grpSp>
        <p:nvGrpSpPr>
          <p:cNvPr id="5" name="Group 5"/>
          <p:cNvGrpSpPr/>
          <p:nvPr/>
        </p:nvGrpSpPr>
        <p:grpSpPr>
          <a:xfrm>
            <a:off x="1028700" y="2542881"/>
            <a:ext cx="16230600" cy="6526651"/>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sp>
        <p:sp>
          <p:nvSpPr>
            <p:cNvPr id="7" name="TextBox 7"/>
            <p:cNvSpPr txBox="1"/>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257800" y="1104900"/>
            <a:ext cx="8009976" cy="1730229"/>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sp>
        <p:nvSpPr>
          <p:cNvPr id="11" name="TextBox 11"/>
          <p:cNvSpPr txBox="1"/>
          <p:nvPr/>
        </p:nvSpPr>
        <p:spPr>
          <a:xfrm>
            <a:off x="2246042" y="3755830"/>
            <a:ext cx="13795916" cy="3782446"/>
          </a:xfrm>
          <a:prstGeom prst="rect">
            <a:avLst/>
          </a:prstGeom>
        </p:spPr>
        <p:txBody>
          <a:bodyPr lIns="0" tIns="0" rIns="0" bIns="0" rtlCol="0" anchor="t">
            <a:spAutoFit/>
          </a:bodyPr>
          <a:lstStyle/>
          <a:p>
            <a:pPr algn="just">
              <a:lnSpc>
                <a:spcPts val="4899"/>
              </a:lnSpc>
            </a:pPr>
            <a:r>
              <a:rPr lang="en-US" sz="4400" dirty="0">
                <a:solidFill>
                  <a:srgbClr val="000000"/>
                </a:solidFill>
                <a:latin typeface="Nunito Bold"/>
              </a:rPr>
              <a:t>Empowering Voices, Ensuring Privacy, Combating Discrimination. Our online </a:t>
            </a:r>
            <a:r>
              <a:rPr lang="en-US" sz="4400" dirty="0">
                <a:solidFill>
                  <a:srgbClr val="000000"/>
                </a:solidFill>
                <a:latin typeface="Nunito Bold" charset="0"/>
              </a:rPr>
              <a:t>Complaint</a:t>
            </a:r>
            <a:r>
              <a:rPr lang="en-US" sz="4400" dirty="0">
                <a:solidFill>
                  <a:srgbClr val="000000"/>
                </a:solidFill>
                <a:latin typeface="Nunito Bold"/>
              </a:rPr>
              <a:t> Registration portal stands against discrimination based on society and caste. Your complaints are confidential, and we provide a unique ID for feedback, prioritizing your privacy throughout the process.</a:t>
            </a:r>
          </a:p>
        </p:txBody>
      </p:sp>
      <p:sp>
        <p:nvSpPr>
          <p:cNvPr id="12" name="Freeform 12"/>
          <p:cNvSpPr/>
          <p:nvPr/>
        </p:nvSpPr>
        <p:spPr>
          <a:xfrm>
            <a:off x="14714613" y="6345495"/>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cstate="print">
              <a:extLst>
                <a:ext uri="{96DAC541-7B7A-43D3-8B79-37D633B846F1}">
                  <asvg:svgBlip xmlns="" xmlns:asvg="http://schemas.microsoft.com/office/drawing/2016/SVG/main" r:embed="rId5"/>
                </a:ext>
              </a:extLst>
            </a:blip>
            <a:stretch>
              <a:fillRect/>
            </a:stretch>
          </a:blipFill>
        </p:spPr>
      </p:sp>
      <p:sp>
        <p:nvSpPr>
          <p:cNvPr id="14" name="TextBox 14"/>
          <p:cNvSpPr txBox="1"/>
          <p:nvPr/>
        </p:nvSpPr>
        <p:spPr>
          <a:xfrm>
            <a:off x="4724400" y="1409700"/>
            <a:ext cx="9200557" cy="1148712"/>
          </a:xfrm>
          <a:prstGeom prst="rect">
            <a:avLst/>
          </a:prstGeom>
        </p:spPr>
        <p:txBody>
          <a:bodyPr lIns="0" tIns="0" rIns="0" bIns="0" rtlCol="0" anchor="t">
            <a:spAutoFit/>
          </a:bodyPr>
          <a:lstStyle/>
          <a:p>
            <a:pPr algn="ctr">
              <a:lnSpc>
                <a:spcPts val="9250"/>
              </a:lnSpc>
            </a:pPr>
            <a:r>
              <a:rPr lang="en-US" sz="6600" dirty="0">
                <a:solidFill>
                  <a:srgbClr val="000000"/>
                </a:solidFill>
                <a:latin typeface="Nunito Bold" charset="0"/>
              </a:rPr>
              <a:t>OUR MOTTO</a:t>
            </a:r>
          </a:p>
        </p:txBody>
      </p:sp>
      <p:sp>
        <p:nvSpPr>
          <p:cNvPr id="15" name="Freeform 12"/>
          <p:cNvSpPr/>
          <p:nvPr/>
        </p:nvSpPr>
        <p:spPr>
          <a:xfrm>
            <a:off x="2971800" y="64770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cstate="print">
              <a:extLst>
                <a:ext uri="{96DAC541-7B7A-43D3-8B79-37D633B846F1}">
                  <asvg:svgBlip xmlns="" xmlns:asvg="http://schemas.microsoft.com/office/drawing/2016/SVG/main" r:embed="rId6"/>
                </a:ext>
              </a:extLst>
            </a:blip>
            <a:stretch>
              <a:fillRect/>
            </a:stretch>
          </a:blipFill>
        </p:spPr>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cstate="print">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cstate="print">
                <a:extLst>
                  <a:ext uri="{96DAC541-7B7A-43D3-8B79-37D633B846F1}">
                    <asvg:svgBlip xmlns="" xmlns:asvg="http://schemas.microsoft.com/office/drawing/2016/SVG/main" r:embed="rId3"/>
                  </a:ext>
                </a:extLst>
              </a:blip>
              <a:stretch>
                <a:fillRect/>
              </a:stretch>
            </a:blipFill>
          </p:spPr>
        </p:sp>
      </p:grpSp>
      <p:grpSp>
        <p:nvGrpSpPr>
          <p:cNvPr id="5" name="Group 5"/>
          <p:cNvGrpSpPr/>
          <p:nvPr/>
        </p:nvGrpSpPr>
        <p:grpSpPr>
          <a:xfrm>
            <a:off x="1422976" y="4036714"/>
            <a:ext cx="3490544" cy="5802912"/>
            <a:chOff x="0" y="0"/>
            <a:chExt cx="919320" cy="1528339"/>
          </a:xfrm>
        </p:grpSpPr>
        <p:sp>
          <p:nvSpPr>
            <p:cNvPr id="6" name="Freeform 6"/>
            <p:cNvSpPr/>
            <p:nvPr/>
          </p:nvSpPr>
          <p:spPr>
            <a:xfrm>
              <a:off x="0" y="0"/>
              <a:ext cx="919320" cy="1528339"/>
            </a:xfrm>
            <a:custGeom>
              <a:avLst/>
              <a:gdLst/>
              <a:ahLst/>
              <a:cxnLst/>
              <a:rect l="l" t="t" r="r" b="b"/>
              <a:pathLst>
                <a:path w="919320" h="1528339">
                  <a:moveTo>
                    <a:pt x="0" y="0"/>
                  </a:moveTo>
                  <a:lnTo>
                    <a:pt x="919320" y="0"/>
                  </a:lnTo>
                  <a:lnTo>
                    <a:pt x="919320" y="1528339"/>
                  </a:lnTo>
                  <a:lnTo>
                    <a:pt x="0" y="1528339"/>
                  </a:lnTo>
                  <a:close/>
                </a:path>
              </a:pathLst>
            </a:custGeom>
            <a:solidFill>
              <a:srgbClr val="F1F2F2"/>
            </a:solidFill>
          </p:spPr>
        </p:sp>
        <p:sp>
          <p:nvSpPr>
            <p:cNvPr id="7" name="TextBox 7"/>
            <p:cNvSpPr txBox="1"/>
            <p:nvPr/>
          </p:nvSpPr>
          <p:spPr>
            <a:xfrm>
              <a:off x="0" y="-38100"/>
              <a:ext cx="919320" cy="156643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845512" y="687305"/>
            <a:ext cx="6596976" cy="1730229"/>
            <a:chOff x="0" y="0"/>
            <a:chExt cx="1737475" cy="455698"/>
          </a:xfrm>
        </p:grpSpPr>
        <p:sp>
          <p:nvSpPr>
            <p:cNvPr id="9" name="Freeform 9"/>
            <p:cNvSpPr/>
            <p:nvPr/>
          </p:nvSpPr>
          <p:spPr>
            <a:xfrm>
              <a:off x="0" y="0"/>
              <a:ext cx="1737475" cy="455698"/>
            </a:xfrm>
            <a:custGeom>
              <a:avLst/>
              <a:gdLst/>
              <a:ahLst/>
              <a:cxnLst/>
              <a:rect l="l" t="t" r="r" b="b"/>
              <a:pathLst>
                <a:path w="1737475" h="455698">
                  <a:moveTo>
                    <a:pt x="0" y="0"/>
                  </a:moveTo>
                  <a:lnTo>
                    <a:pt x="1737475" y="0"/>
                  </a:lnTo>
                  <a:lnTo>
                    <a:pt x="1737475"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1737475" cy="493798"/>
            </a:xfrm>
            <a:prstGeom prst="rect">
              <a:avLst/>
            </a:prstGeom>
          </p:spPr>
          <p:txBody>
            <a:bodyPr lIns="50800" tIns="50800" rIns="50800" bIns="50800" rtlCol="0" anchor="ctr"/>
            <a:lstStyle/>
            <a:p>
              <a:pPr algn="ctr">
                <a:lnSpc>
                  <a:spcPts val="2659"/>
                </a:lnSpc>
                <a:spcBef>
                  <a:spcPct val="0"/>
                </a:spcBef>
              </a:pPr>
              <a:endParaRPr/>
            </a:p>
          </p:txBody>
        </p:sp>
      </p:grpSp>
      <p:sp>
        <p:nvSpPr>
          <p:cNvPr id="11" name="TextBox 11"/>
          <p:cNvSpPr txBox="1"/>
          <p:nvPr/>
        </p:nvSpPr>
        <p:spPr>
          <a:xfrm>
            <a:off x="5171070" y="904875"/>
            <a:ext cx="7945861" cy="1148391"/>
          </a:xfrm>
          <a:prstGeom prst="rect">
            <a:avLst/>
          </a:prstGeom>
        </p:spPr>
        <p:txBody>
          <a:bodyPr lIns="0" tIns="0" rIns="0" bIns="0" rtlCol="0" anchor="t">
            <a:spAutoFit/>
          </a:bodyPr>
          <a:lstStyle/>
          <a:p>
            <a:pPr algn="ctr">
              <a:lnSpc>
                <a:spcPts val="9250"/>
              </a:lnSpc>
            </a:pPr>
            <a:r>
              <a:rPr lang="en-US" sz="6600" dirty="0">
                <a:solidFill>
                  <a:srgbClr val="000000"/>
                </a:solidFill>
                <a:latin typeface="Nunito Bold" charset="0"/>
              </a:rPr>
              <a:t>SOLUTION </a:t>
            </a:r>
          </a:p>
        </p:txBody>
      </p:sp>
      <p:sp>
        <p:nvSpPr>
          <p:cNvPr id="12" name="TextBox 12"/>
          <p:cNvSpPr txBox="1"/>
          <p:nvPr/>
        </p:nvSpPr>
        <p:spPr>
          <a:xfrm>
            <a:off x="951725" y="4211445"/>
            <a:ext cx="4441190" cy="1374094"/>
          </a:xfrm>
          <a:prstGeom prst="rect">
            <a:avLst/>
          </a:prstGeom>
        </p:spPr>
        <p:txBody>
          <a:bodyPr lIns="0" tIns="0" rIns="0" bIns="0" rtlCol="0" anchor="t">
            <a:spAutoFit/>
          </a:bodyPr>
          <a:lstStyle/>
          <a:p>
            <a:pPr algn="ctr">
              <a:lnSpc>
                <a:spcPts val="5320"/>
              </a:lnSpc>
            </a:pPr>
            <a:r>
              <a:rPr lang="en-US" sz="4800" dirty="0">
                <a:solidFill>
                  <a:srgbClr val="000000"/>
                </a:solidFill>
                <a:latin typeface="Nunito Bold" charset="0"/>
              </a:rPr>
              <a:t>GENERAL FEEDBACK</a:t>
            </a:r>
          </a:p>
        </p:txBody>
      </p:sp>
      <p:sp>
        <p:nvSpPr>
          <p:cNvPr id="13" name="AutoShape 13"/>
          <p:cNvSpPr/>
          <p:nvPr/>
        </p:nvSpPr>
        <p:spPr>
          <a:xfrm>
            <a:off x="2932173" y="3260046"/>
            <a:ext cx="12423654" cy="0"/>
          </a:xfrm>
          <a:prstGeom prst="line">
            <a:avLst/>
          </a:prstGeom>
          <a:ln w="133350" cap="flat">
            <a:solidFill>
              <a:srgbClr val="DDDEDE"/>
            </a:solidFill>
            <a:prstDash val="solid"/>
            <a:headEnd type="none" w="sm" len="sm"/>
            <a:tailEnd type="none" w="sm" len="sm"/>
          </a:ln>
        </p:spPr>
      </p:sp>
      <p:grpSp>
        <p:nvGrpSpPr>
          <p:cNvPr id="14" name="Group 14"/>
          <p:cNvGrpSpPr/>
          <p:nvPr/>
        </p:nvGrpSpPr>
        <p:grpSpPr>
          <a:xfrm>
            <a:off x="2932173" y="3326721"/>
            <a:ext cx="480294" cy="655427"/>
            <a:chOff x="0" y="0"/>
            <a:chExt cx="126497" cy="172623"/>
          </a:xfrm>
        </p:grpSpPr>
        <p:sp>
          <p:nvSpPr>
            <p:cNvPr id="15" name="Freeform 15"/>
            <p:cNvSpPr/>
            <p:nvPr/>
          </p:nvSpPr>
          <p:spPr>
            <a:xfrm>
              <a:off x="0" y="0"/>
              <a:ext cx="126497" cy="172623"/>
            </a:xfrm>
            <a:custGeom>
              <a:avLst/>
              <a:gdLst/>
              <a:ahLst/>
              <a:cxnLst/>
              <a:rect l="l" t="t" r="r" b="b"/>
              <a:pathLst>
                <a:path w="126497" h="172623">
                  <a:moveTo>
                    <a:pt x="0" y="0"/>
                  </a:moveTo>
                  <a:lnTo>
                    <a:pt x="126497" y="0"/>
                  </a:lnTo>
                  <a:lnTo>
                    <a:pt x="126497" y="172623"/>
                  </a:lnTo>
                  <a:lnTo>
                    <a:pt x="0" y="172623"/>
                  </a:lnTo>
                  <a:close/>
                </a:path>
              </a:pathLst>
            </a:custGeom>
            <a:solidFill>
              <a:srgbClr val="DDDEDE"/>
            </a:solidFill>
          </p:spPr>
        </p:sp>
        <p:sp>
          <p:nvSpPr>
            <p:cNvPr id="16" name="TextBox 16"/>
            <p:cNvSpPr txBox="1"/>
            <p:nvPr/>
          </p:nvSpPr>
          <p:spPr>
            <a:xfrm>
              <a:off x="0" y="-38100"/>
              <a:ext cx="126497" cy="210723"/>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8903853" y="3326721"/>
            <a:ext cx="480294" cy="655427"/>
            <a:chOff x="0" y="0"/>
            <a:chExt cx="126497" cy="172623"/>
          </a:xfrm>
        </p:grpSpPr>
        <p:sp>
          <p:nvSpPr>
            <p:cNvPr id="18" name="Freeform 18"/>
            <p:cNvSpPr/>
            <p:nvPr/>
          </p:nvSpPr>
          <p:spPr>
            <a:xfrm>
              <a:off x="0" y="0"/>
              <a:ext cx="126497" cy="172623"/>
            </a:xfrm>
            <a:custGeom>
              <a:avLst/>
              <a:gdLst/>
              <a:ahLst/>
              <a:cxnLst/>
              <a:rect l="l" t="t" r="r" b="b"/>
              <a:pathLst>
                <a:path w="126497" h="172623">
                  <a:moveTo>
                    <a:pt x="0" y="0"/>
                  </a:moveTo>
                  <a:lnTo>
                    <a:pt x="126497" y="0"/>
                  </a:lnTo>
                  <a:lnTo>
                    <a:pt x="126497" y="172623"/>
                  </a:lnTo>
                  <a:lnTo>
                    <a:pt x="0" y="172623"/>
                  </a:lnTo>
                  <a:close/>
                </a:path>
              </a:pathLst>
            </a:custGeom>
            <a:solidFill>
              <a:srgbClr val="DDDEDE"/>
            </a:solidFill>
          </p:spPr>
        </p:sp>
        <p:sp>
          <p:nvSpPr>
            <p:cNvPr id="19" name="TextBox 19"/>
            <p:cNvSpPr txBox="1"/>
            <p:nvPr/>
          </p:nvSpPr>
          <p:spPr>
            <a:xfrm>
              <a:off x="0" y="-38100"/>
              <a:ext cx="126497" cy="210723"/>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a:off x="14875533" y="3326721"/>
            <a:ext cx="480294" cy="655427"/>
            <a:chOff x="0" y="0"/>
            <a:chExt cx="126497" cy="172623"/>
          </a:xfrm>
        </p:grpSpPr>
        <p:sp>
          <p:nvSpPr>
            <p:cNvPr id="21" name="Freeform 21"/>
            <p:cNvSpPr/>
            <p:nvPr/>
          </p:nvSpPr>
          <p:spPr>
            <a:xfrm>
              <a:off x="0" y="0"/>
              <a:ext cx="126497" cy="172623"/>
            </a:xfrm>
            <a:custGeom>
              <a:avLst/>
              <a:gdLst/>
              <a:ahLst/>
              <a:cxnLst/>
              <a:rect l="l" t="t" r="r" b="b"/>
              <a:pathLst>
                <a:path w="126497" h="172623">
                  <a:moveTo>
                    <a:pt x="0" y="0"/>
                  </a:moveTo>
                  <a:lnTo>
                    <a:pt x="126497" y="0"/>
                  </a:lnTo>
                  <a:lnTo>
                    <a:pt x="126497" y="172623"/>
                  </a:lnTo>
                  <a:lnTo>
                    <a:pt x="0" y="172623"/>
                  </a:lnTo>
                  <a:close/>
                </a:path>
              </a:pathLst>
            </a:custGeom>
            <a:solidFill>
              <a:srgbClr val="DDDEDE"/>
            </a:solidFill>
          </p:spPr>
        </p:sp>
        <p:sp>
          <p:nvSpPr>
            <p:cNvPr id="22" name="TextBox 22"/>
            <p:cNvSpPr txBox="1"/>
            <p:nvPr/>
          </p:nvSpPr>
          <p:spPr>
            <a:xfrm>
              <a:off x="0" y="-38100"/>
              <a:ext cx="126497" cy="210723"/>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a:off x="5845512" y="4036714"/>
            <a:ext cx="6755863" cy="5802912"/>
            <a:chOff x="0" y="0"/>
            <a:chExt cx="1779322" cy="1528339"/>
          </a:xfrm>
        </p:grpSpPr>
        <p:sp>
          <p:nvSpPr>
            <p:cNvPr id="24" name="Freeform 24"/>
            <p:cNvSpPr/>
            <p:nvPr/>
          </p:nvSpPr>
          <p:spPr>
            <a:xfrm>
              <a:off x="0" y="0"/>
              <a:ext cx="1779322" cy="1528339"/>
            </a:xfrm>
            <a:custGeom>
              <a:avLst/>
              <a:gdLst/>
              <a:ahLst/>
              <a:cxnLst/>
              <a:rect l="l" t="t" r="r" b="b"/>
              <a:pathLst>
                <a:path w="1779322" h="1528339">
                  <a:moveTo>
                    <a:pt x="0" y="0"/>
                  </a:moveTo>
                  <a:lnTo>
                    <a:pt x="1779322" y="0"/>
                  </a:lnTo>
                  <a:lnTo>
                    <a:pt x="1779322" y="1528339"/>
                  </a:lnTo>
                  <a:lnTo>
                    <a:pt x="0" y="1528339"/>
                  </a:lnTo>
                  <a:close/>
                </a:path>
              </a:pathLst>
            </a:custGeom>
            <a:solidFill>
              <a:srgbClr val="F1F2F2"/>
            </a:solidFill>
          </p:spPr>
        </p:sp>
        <p:sp>
          <p:nvSpPr>
            <p:cNvPr id="25" name="TextBox 25"/>
            <p:cNvSpPr txBox="1"/>
            <p:nvPr/>
          </p:nvSpPr>
          <p:spPr>
            <a:xfrm>
              <a:off x="0" y="-38100"/>
              <a:ext cx="1779322" cy="1566439"/>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a:off x="13370408" y="3986219"/>
            <a:ext cx="3749033" cy="5853407"/>
            <a:chOff x="0" y="0"/>
            <a:chExt cx="987400" cy="1541638"/>
          </a:xfrm>
        </p:grpSpPr>
        <p:sp>
          <p:nvSpPr>
            <p:cNvPr id="27" name="Freeform 27"/>
            <p:cNvSpPr/>
            <p:nvPr/>
          </p:nvSpPr>
          <p:spPr>
            <a:xfrm>
              <a:off x="0" y="0"/>
              <a:ext cx="987400" cy="1541638"/>
            </a:xfrm>
            <a:custGeom>
              <a:avLst/>
              <a:gdLst/>
              <a:ahLst/>
              <a:cxnLst/>
              <a:rect l="l" t="t" r="r" b="b"/>
              <a:pathLst>
                <a:path w="987400" h="1541638">
                  <a:moveTo>
                    <a:pt x="0" y="0"/>
                  </a:moveTo>
                  <a:lnTo>
                    <a:pt x="987400" y="0"/>
                  </a:lnTo>
                  <a:lnTo>
                    <a:pt x="987400" y="1541638"/>
                  </a:lnTo>
                  <a:lnTo>
                    <a:pt x="0" y="1541638"/>
                  </a:lnTo>
                  <a:close/>
                </a:path>
              </a:pathLst>
            </a:custGeom>
            <a:solidFill>
              <a:srgbClr val="F1F2F2"/>
            </a:solidFill>
          </p:spPr>
        </p:sp>
        <p:sp>
          <p:nvSpPr>
            <p:cNvPr id="28" name="TextBox 28"/>
            <p:cNvSpPr txBox="1"/>
            <p:nvPr/>
          </p:nvSpPr>
          <p:spPr>
            <a:xfrm>
              <a:off x="0" y="-38100"/>
              <a:ext cx="987400" cy="1579738"/>
            </a:xfrm>
            <a:prstGeom prst="rect">
              <a:avLst/>
            </a:prstGeom>
          </p:spPr>
          <p:txBody>
            <a:bodyPr lIns="50800" tIns="50800" rIns="50800" bIns="50800" rtlCol="0" anchor="ctr"/>
            <a:lstStyle/>
            <a:p>
              <a:pPr algn="ctr">
                <a:lnSpc>
                  <a:spcPts val="2659"/>
                </a:lnSpc>
                <a:spcBef>
                  <a:spcPct val="0"/>
                </a:spcBef>
              </a:pPr>
              <a:endParaRPr/>
            </a:p>
          </p:txBody>
        </p:sp>
      </p:grpSp>
      <p:sp>
        <p:nvSpPr>
          <p:cNvPr id="29" name="TextBox 29"/>
          <p:cNvSpPr txBox="1"/>
          <p:nvPr/>
        </p:nvSpPr>
        <p:spPr>
          <a:xfrm>
            <a:off x="1590466" y="5883294"/>
            <a:ext cx="3163708" cy="3751220"/>
          </a:xfrm>
          <a:prstGeom prst="rect">
            <a:avLst/>
          </a:prstGeom>
        </p:spPr>
        <p:txBody>
          <a:bodyPr lIns="0" tIns="0" rIns="0" bIns="0" rtlCol="0" anchor="t">
            <a:spAutoFit/>
          </a:bodyPr>
          <a:lstStyle/>
          <a:p>
            <a:pPr algn="just">
              <a:lnSpc>
                <a:spcPts val="4899"/>
              </a:lnSpc>
            </a:pPr>
            <a:r>
              <a:rPr lang="en-US" sz="3200" dirty="0" smtClean="0">
                <a:latin typeface="Nunito Bold" charset="0"/>
              </a:rPr>
              <a:t>Provide feedback on the normal functioning of the police in public</a:t>
            </a:r>
            <a:endParaRPr lang="en-US" sz="3200" dirty="0">
              <a:solidFill>
                <a:srgbClr val="000000"/>
              </a:solidFill>
              <a:latin typeface="Nunito Bold" charset="0"/>
            </a:endParaRPr>
          </a:p>
        </p:txBody>
      </p:sp>
      <p:sp>
        <p:nvSpPr>
          <p:cNvPr id="30" name="TextBox 30"/>
          <p:cNvSpPr txBox="1"/>
          <p:nvPr/>
        </p:nvSpPr>
        <p:spPr>
          <a:xfrm>
            <a:off x="6189870" y="4211445"/>
            <a:ext cx="6130106" cy="1374094"/>
          </a:xfrm>
          <a:prstGeom prst="rect">
            <a:avLst/>
          </a:prstGeom>
        </p:spPr>
        <p:txBody>
          <a:bodyPr lIns="0" tIns="0" rIns="0" bIns="0" rtlCol="0" anchor="t">
            <a:spAutoFit/>
          </a:bodyPr>
          <a:lstStyle/>
          <a:p>
            <a:pPr algn="ctr">
              <a:lnSpc>
                <a:spcPts val="5320"/>
              </a:lnSpc>
            </a:pPr>
            <a:r>
              <a:rPr lang="en-US" sz="4800" dirty="0">
                <a:solidFill>
                  <a:srgbClr val="000000"/>
                </a:solidFill>
                <a:latin typeface="Nunito Bold" charset="0"/>
              </a:rPr>
              <a:t>COMPLAINT REGISTRATION</a:t>
            </a:r>
          </a:p>
        </p:txBody>
      </p:sp>
      <p:sp>
        <p:nvSpPr>
          <p:cNvPr id="31" name="TextBox 31"/>
          <p:cNvSpPr txBox="1"/>
          <p:nvPr/>
        </p:nvSpPr>
        <p:spPr>
          <a:xfrm>
            <a:off x="12895085" y="3960514"/>
            <a:ext cx="4441190" cy="2039020"/>
          </a:xfrm>
          <a:prstGeom prst="rect">
            <a:avLst/>
          </a:prstGeom>
        </p:spPr>
        <p:txBody>
          <a:bodyPr lIns="0" tIns="0" rIns="0" bIns="0" rtlCol="0" anchor="t">
            <a:spAutoFit/>
          </a:bodyPr>
          <a:lstStyle/>
          <a:p>
            <a:pPr algn="ctr">
              <a:lnSpc>
                <a:spcPts val="5320"/>
              </a:lnSpc>
            </a:pPr>
            <a:r>
              <a:rPr lang="en-US" sz="4800" dirty="0">
                <a:solidFill>
                  <a:srgbClr val="000000"/>
                </a:solidFill>
                <a:latin typeface="Nunito Bold" charset="0"/>
              </a:rPr>
              <a:t>COMPLAINT SPECIFIC FEEDBACK</a:t>
            </a:r>
          </a:p>
        </p:txBody>
      </p:sp>
      <p:sp>
        <p:nvSpPr>
          <p:cNvPr id="32" name="TextBox 32"/>
          <p:cNvSpPr txBox="1"/>
          <p:nvPr/>
        </p:nvSpPr>
        <p:spPr>
          <a:xfrm>
            <a:off x="5929049" y="5551273"/>
            <a:ext cx="6489361" cy="4018408"/>
          </a:xfrm>
          <a:prstGeom prst="rect">
            <a:avLst/>
          </a:prstGeom>
        </p:spPr>
        <p:txBody>
          <a:bodyPr lIns="0" tIns="0" rIns="0" bIns="0" rtlCol="0" anchor="t">
            <a:spAutoFit/>
          </a:bodyPr>
          <a:lstStyle/>
          <a:p>
            <a:pPr algn="just">
              <a:lnSpc>
                <a:spcPts val="4480"/>
              </a:lnSpc>
            </a:pPr>
            <a:r>
              <a:rPr lang="en-US" sz="3200" dirty="0">
                <a:solidFill>
                  <a:srgbClr val="000000"/>
                </a:solidFill>
                <a:latin typeface="Nunito Bold"/>
              </a:rPr>
              <a:t>In this project, privacy is given top priority in the online Complaint Registration portal, ensuring confidentiality for details such as the nature of the complaint, the subject, and the complainant's identity.</a:t>
            </a:r>
          </a:p>
        </p:txBody>
      </p:sp>
      <p:sp>
        <p:nvSpPr>
          <p:cNvPr id="33" name="TextBox 33"/>
          <p:cNvSpPr txBox="1"/>
          <p:nvPr/>
        </p:nvSpPr>
        <p:spPr>
          <a:xfrm>
            <a:off x="13534825" y="5940444"/>
            <a:ext cx="3529614" cy="4595489"/>
          </a:xfrm>
          <a:prstGeom prst="rect">
            <a:avLst/>
          </a:prstGeom>
        </p:spPr>
        <p:txBody>
          <a:bodyPr lIns="0" tIns="0" rIns="0" bIns="0" rtlCol="0" anchor="t">
            <a:spAutoFit/>
          </a:bodyPr>
          <a:lstStyle/>
          <a:p>
            <a:pPr algn="just">
              <a:lnSpc>
                <a:spcPts val="4461"/>
              </a:lnSpc>
            </a:pPr>
            <a:r>
              <a:rPr lang="en-US" sz="3200" dirty="0">
                <a:solidFill>
                  <a:srgbClr val="000000"/>
                </a:solidFill>
                <a:latin typeface="Nunito Bold"/>
              </a:rPr>
              <a:t>Users can provide feedback on a particular complaint they previously submitted through the portal.</a:t>
            </a:r>
          </a:p>
          <a:p>
            <a:pPr algn="ctr">
              <a:lnSpc>
                <a:spcPts val="4461"/>
              </a:lnSpc>
            </a:pPr>
            <a:endParaRPr lang="en-US" sz="3200" dirty="0">
              <a:solidFill>
                <a:srgbClr val="000000"/>
              </a:solidFill>
              <a:latin typeface="Nunito Bold"/>
            </a:endParaRPr>
          </a:p>
        </p:txBody>
      </p:sp>
      <p:sp>
        <p:nvSpPr>
          <p:cNvPr id="35" name="Freeform 35"/>
          <p:cNvSpPr/>
          <p:nvPr/>
        </p:nvSpPr>
        <p:spPr>
          <a:xfrm rot="10800000" flipH="1">
            <a:off x="7438494" y="2275084"/>
            <a:ext cx="3395204" cy="1049427"/>
          </a:xfrm>
          <a:custGeom>
            <a:avLst/>
            <a:gdLst/>
            <a:ahLst/>
            <a:cxnLst/>
            <a:rect l="l" t="t" r="r" b="b"/>
            <a:pathLst>
              <a:path w="3395204" h="1049427">
                <a:moveTo>
                  <a:pt x="3395204" y="0"/>
                </a:moveTo>
                <a:lnTo>
                  <a:pt x="0" y="0"/>
                </a:lnTo>
                <a:lnTo>
                  <a:pt x="0" y="1049427"/>
                </a:lnTo>
                <a:lnTo>
                  <a:pt x="3395204" y="1049427"/>
                </a:lnTo>
                <a:lnTo>
                  <a:pt x="3395204" y="0"/>
                </a:lnTo>
                <a:close/>
              </a:path>
            </a:pathLst>
          </a:custGeom>
          <a:blipFill>
            <a:blip r:embed="rId4" cstate="print">
              <a:extLst>
                <a:ext uri="{96DAC541-7B7A-43D3-8B79-37D633B846F1}">
                  <asvg:svgBlip xmlns="" xmlns:asvg="http://schemas.microsoft.com/office/drawing/2016/SVG/main" r:embed="rId5"/>
                </a:ext>
              </a:extLst>
            </a:blip>
            <a:stretch>
              <a:fillRect/>
            </a:stretch>
          </a:blipFill>
        </p:spPr>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Hxtreme\Desktop\feedback.jpg"/>
          <p:cNvPicPr>
            <a:picLocks noChangeAspect="1" noChangeArrowheads="1"/>
          </p:cNvPicPr>
          <p:nvPr/>
        </p:nvPicPr>
        <p:blipFill>
          <a:blip r:embed="rId2" cstate="print"/>
          <a:srcRect t="1493" b="9701"/>
          <a:stretch>
            <a:fillRect/>
          </a:stretch>
        </p:blipFill>
        <p:spPr bwMode="auto">
          <a:xfrm>
            <a:off x="2819400" y="1181100"/>
            <a:ext cx="12192000" cy="4533900"/>
          </a:xfrm>
          <a:prstGeom prst="rect">
            <a:avLst/>
          </a:prstGeom>
          <a:ln w="88900" cap="sq" cmpd="thickThin">
            <a:solidFill>
              <a:srgbClr val="000000"/>
            </a:solidFill>
            <a:prstDash val="solid"/>
            <a:miter lim="800000"/>
          </a:ln>
          <a:effectLst>
            <a:innerShdw blurRad="76200">
              <a:srgbClr val="000000"/>
            </a:innerShdw>
          </a:effectLst>
        </p:spPr>
      </p:pic>
      <p:sp>
        <p:nvSpPr>
          <p:cNvPr id="5" name="TextBox 4"/>
          <p:cNvSpPr txBox="1"/>
          <p:nvPr/>
        </p:nvSpPr>
        <p:spPr>
          <a:xfrm>
            <a:off x="4495800" y="7048500"/>
            <a:ext cx="9372600" cy="2123658"/>
          </a:xfrm>
          <a:prstGeom prst="rect">
            <a:avLst/>
          </a:prstGeom>
          <a:noFill/>
        </p:spPr>
        <p:txBody>
          <a:bodyPr wrap="square" rtlCol="0">
            <a:spAutoFit/>
          </a:bodyPr>
          <a:lstStyle/>
          <a:p>
            <a:r>
              <a:rPr lang="en-US" sz="4400" dirty="0" smtClean="0">
                <a:latin typeface="Nunito Bold" charset="0"/>
              </a:rPr>
              <a:t>1. FEEDBACK FORM</a:t>
            </a:r>
          </a:p>
          <a:p>
            <a:pPr algn="just"/>
            <a:r>
              <a:rPr lang="en-US" sz="4400" dirty="0" smtClean="0">
                <a:latin typeface="Nunito Bold" charset="0"/>
              </a:rPr>
              <a:t>2. COMPLAINT REGISTRATION</a:t>
            </a:r>
          </a:p>
          <a:p>
            <a:r>
              <a:rPr lang="en-US" sz="4400" dirty="0" smtClean="0">
                <a:latin typeface="Nunito Bold" charset="0"/>
              </a:rPr>
              <a:t>3. DATA ANALYSIS</a:t>
            </a:r>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Hxtreme\Desktop\feedback.jpg"/>
          <p:cNvPicPr>
            <a:picLocks noChangeAspect="1" noChangeArrowheads="1"/>
          </p:cNvPicPr>
          <p:nvPr/>
        </p:nvPicPr>
        <p:blipFill>
          <a:blip r:embed="rId2" cstate="print"/>
          <a:srcRect t="1493" r="50625" b="58955"/>
          <a:stretch>
            <a:fillRect/>
          </a:stretch>
        </p:blipFill>
        <p:spPr bwMode="auto">
          <a:xfrm>
            <a:off x="990600" y="1028700"/>
            <a:ext cx="6019800" cy="2019300"/>
          </a:xfrm>
          <a:prstGeom prst="rect">
            <a:avLst/>
          </a:prstGeom>
          <a:ln w="88900" cap="sq" cmpd="thickThin">
            <a:solidFill>
              <a:srgbClr val="000000"/>
            </a:solidFill>
            <a:prstDash val="solid"/>
            <a:miter lim="800000"/>
          </a:ln>
          <a:effectLst>
            <a:innerShdw blurRad="76200">
              <a:srgbClr val="000000"/>
            </a:innerShdw>
          </a:effectLst>
        </p:spPr>
      </p:pic>
      <p:pic>
        <p:nvPicPr>
          <p:cNvPr id="1026" name="Picture 2"/>
          <p:cNvPicPr>
            <a:picLocks noChangeAspect="1" noChangeArrowheads="1"/>
          </p:cNvPicPr>
          <p:nvPr/>
        </p:nvPicPr>
        <p:blipFill>
          <a:blip r:embed="rId3" cstate="print"/>
          <a:srcRect/>
          <a:stretch>
            <a:fillRect/>
          </a:stretch>
        </p:blipFill>
        <p:spPr bwMode="auto">
          <a:xfrm>
            <a:off x="838200" y="3924300"/>
            <a:ext cx="9067800" cy="5376863"/>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10591800" y="419100"/>
            <a:ext cx="7391400" cy="90678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Hxtreme\Desktop\feedback.jpg"/>
          <p:cNvPicPr>
            <a:picLocks noChangeAspect="1" noChangeArrowheads="1"/>
          </p:cNvPicPr>
          <p:nvPr/>
        </p:nvPicPr>
        <p:blipFill>
          <a:blip r:embed="rId2" cstate="print"/>
          <a:srcRect l="50625" t="1493" b="56716"/>
          <a:stretch>
            <a:fillRect/>
          </a:stretch>
        </p:blipFill>
        <p:spPr bwMode="auto">
          <a:xfrm>
            <a:off x="1066800" y="952500"/>
            <a:ext cx="6019800" cy="2133600"/>
          </a:xfrm>
          <a:prstGeom prst="rect">
            <a:avLst/>
          </a:prstGeom>
          <a:ln w="88900" cap="sq" cmpd="thickThin">
            <a:solidFill>
              <a:srgbClr val="000000"/>
            </a:solidFill>
            <a:prstDash val="solid"/>
            <a:miter lim="800000"/>
          </a:ln>
          <a:effectLst>
            <a:innerShdw blurRad="76200">
              <a:srgbClr val="000000"/>
            </a:innerShdw>
          </a:effectLst>
        </p:spPr>
      </p:pic>
      <p:pic>
        <p:nvPicPr>
          <p:cNvPr id="2050" name="Picture 2"/>
          <p:cNvPicPr>
            <a:picLocks noChangeAspect="1" noChangeArrowheads="1"/>
          </p:cNvPicPr>
          <p:nvPr/>
        </p:nvPicPr>
        <p:blipFill>
          <a:blip r:embed="rId3" cstate="print"/>
          <a:srcRect/>
          <a:stretch>
            <a:fillRect/>
          </a:stretch>
        </p:blipFill>
        <p:spPr bwMode="auto">
          <a:xfrm>
            <a:off x="8305800" y="723900"/>
            <a:ext cx="8610600" cy="89916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2860"/>
            <a:ext cx="18288000"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cstate="print">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cstate="print">
                <a:extLst>
                  <a:ext uri="{96DAC541-7B7A-43D3-8B79-37D633B846F1}">
                    <asvg:svgBlip xmlns="" xmlns:asvg="http://schemas.microsoft.com/office/drawing/2016/SVG/main" r:embed="rId3"/>
                  </a:ext>
                </a:extLst>
              </a:blip>
              <a:stretch>
                <a:fillRect/>
              </a:stretch>
            </a:blipFill>
          </p:spPr>
        </p:sp>
      </p:grpSp>
      <p:sp>
        <p:nvSpPr>
          <p:cNvPr id="5" name="Freeform 5"/>
          <p:cNvSpPr/>
          <p:nvPr/>
        </p:nvSpPr>
        <p:spPr>
          <a:xfrm>
            <a:off x="296667" y="687305"/>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cstate="print">
              <a:extLst>
                <a:ext uri="{96DAC541-7B7A-43D3-8B79-37D633B846F1}">
                  <asvg:svgBlip xmlns="" xmlns:asvg="http://schemas.microsoft.com/office/drawing/2016/SVG/main" r:embed="rId5"/>
                </a:ext>
              </a:extLst>
            </a:blip>
            <a:stretch>
              <a:fillRect/>
            </a:stretch>
          </a:blipFill>
        </p:spPr>
      </p:sp>
      <p:grpSp>
        <p:nvGrpSpPr>
          <p:cNvPr id="6" name="Group 6"/>
          <p:cNvGrpSpPr/>
          <p:nvPr/>
        </p:nvGrpSpPr>
        <p:grpSpPr>
          <a:xfrm>
            <a:off x="838200" y="1949534"/>
            <a:ext cx="16949656" cy="8146966"/>
            <a:chOff x="0" y="0"/>
            <a:chExt cx="4274726" cy="1680903"/>
          </a:xfrm>
        </p:grpSpPr>
        <p:sp>
          <p:nvSpPr>
            <p:cNvPr id="7" name="Freeform 7"/>
            <p:cNvSpPr/>
            <p:nvPr/>
          </p:nvSpPr>
          <p:spPr>
            <a:xfrm>
              <a:off x="0" y="0"/>
              <a:ext cx="4274726" cy="1680903"/>
            </a:xfrm>
            <a:custGeom>
              <a:avLst/>
              <a:gdLst/>
              <a:ahLst/>
              <a:cxnLst/>
              <a:rect l="l" t="t" r="r" b="b"/>
              <a:pathLst>
                <a:path w="4274726" h="1680903">
                  <a:moveTo>
                    <a:pt x="0" y="0"/>
                  </a:moveTo>
                  <a:lnTo>
                    <a:pt x="4274726" y="0"/>
                  </a:lnTo>
                  <a:lnTo>
                    <a:pt x="4274726" y="1680903"/>
                  </a:lnTo>
                  <a:lnTo>
                    <a:pt x="0" y="1680903"/>
                  </a:lnTo>
                  <a:close/>
                </a:path>
              </a:pathLst>
            </a:custGeom>
            <a:solidFill>
              <a:srgbClr val="F1F2F2"/>
            </a:solidFill>
          </p:spPr>
        </p:sp>
        <p:sp>
          <p:nvSpPr>
            <p:cNvPr id="8" name="TextBox 8"/>
            <p:cNvSpPr txBox="1"/>
            <p:nvPr/>
          </p:nvSpPr>
          <p:spPr>
            <a:xfrm>
              <a:off x="0" y="-38100"/>
              <a:ext cx="4274726" cy="171900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4302728" y="226925"/>
            <a:ext cx="9742003" cy="1730229"/>
            <a:chOff x="0" y="0"/>
            <a:chExt cx="2565795" cy="455698"/>
          </a:xfrm>
        </p:grpSpPr>
        <p:sp>
          <p:nvSpPr>
            <p:cNvPr id="10" name="Freeform 10"/>
            <p:cNvSpPr/>
            <p:nvPr/>
          </p:nvSpPr>
          <p:spPr>
            <a:xfrm>
              <a:off x="0" y="0"/>
              <a:ext cx="2565795" cy="455698"/>
            </a:xfrm>
            <a:custGeom>
              <a:avLst/>
              <a:gdLst/>
              <a:ahLst/>
              <a:cxnLst/>
              <a:rect l="l" t="t" r="r" b="b"/>
              <a:pathLst>
                <a:path w="2565795" h="455698">
                  <a:moveTo>
                    <a:pt x="0" y="0"/>
                  </a:moveTo>
                  <a:lnTo>
                    <a:pt x="2565795" y="0"/>
                  </a:lnTo>
                  <a:lnTo>
                    <a:pt x="2565795" y="455698"/>
                  </a:lnTo>
                  <a:lnTo>
                    <a:pt x="0" y="455698"/>
                  </a:lnTo>
                  <a:close/>
                </a:path>
              </a:pathLst>
            </a:custGeom>
            <a:solidFill>
              <a:srgbClr val="DDDEDE"/>
            </a:solidFill>
            <a:ln w="38100" cap="sq">
              <a:solidFill>
                <a:srgbClr val="F1F2F2"/>
              </a:solidFill>
              <a:prstDash val="solid"/>
              <a:miter/>
            </a:ln>
          </p:spPr>
        </p:sp>
        <p:sp>
          <p:nvSpPr>
            <p:cNvPr id="11" name="TextBox 11"/>
            <p:cNvSpPr txBox="1"/>
            <p:nvPr/>
          </p:nvSpPr>
          <p:spPr>
            <a:xfrm>
              <a:off x="0" y="-38100"/>
              <a:ext cx="2565795" cy="493798"/>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4513991" y="592090"/>
            <a:ext cx="9200557" cy="1148391"/>
          </a:xfrm>
          <a:prstGeom prst="rect">
            <a:avLst/>
          </a:prstGeom>
        </p:spPr>
        <p:txBody>
          <a:bodyPr lIns="0" tIns="0" rIns="0" bIns="0" rtlCol="0" anchor="t">
            <a:spAutoFit/>
          </a:bodyPr>
          <a:lstStyle/>
          <a:p>
            <a:pPr algn="ctr">
              <a:lnSpc>
                <a:spcPts val="9250"/>
              </a:lnSpc>
            </a:pPr>
            <a:r>
              <a:rPr lang="en-US" sz="6600" dirty="0">
                <a:solidFill>
                  <a:srgbClr val="000000"/>
                </a:solidFill>
                <a:latin typeface="Nunito Bold" charset="0"/>
              </a:rPr>
              <a:t>WORKFLOW</a:t>
            </a:r>
          </a:p>
        </p:txBody>
      </p:sp>
      <p:pic>
        <p:nvPicPr>
          <p:cNvPr id="1026" name="Picture 2"/>
          <p:cNvPicPr>
            <a:picLocks noChangeAspect="1" noChangeArrowheads="1"/>
          </p:cNvPicPr>
          <p:nvPr/>
        </p:nvPicPr>
        <p:blipFill>
          <a:blip r:embed="rId6" cstate="print"/>
          <a:srcRect/>
          <a:stretch>
            <a:fillRect/>
          </a:stretch>
        </p:blipFill>
        <p:spPr bwMode="auto">
          <a:xfrm>
            <a:off x="3810000" y="2171700"/>
            <a:ext cx="10820400" cy="7848600"/>
          </a:xfrm>
          <a:prstGeom prst="rect">
            <a:avLst/>
          </a:prstGeom>
          <a:noFill/>
          <a:ln w="9525">
            <a:noFill/>
            <a:miter lim="800000"/>
            <a:headEnd/>
            <a:tailEnd/>
          </a:ln>
          <a:effectLst/>
        </p:spPr>
      </p:pic>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 y="0"/>
            <a:ext cx="18288000"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cstate="print">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cstate="print">
                <a:extLst>
                  <a:ext uri="{96DAC541-7B7A-43D3-8B79-37D633B846F1}">
                    <asvg:svgBlip xmlns="" xmlns:asvg="http://schemas.microsoft.com/office/drawing/2016/SVG/main" r:embed="rId3"/>
                  </a:ext>
                </a:extLst>
              </a:blip>
              <a:stretch>
                <a:fillRect/>
              </a:stretch>
            </a:blipFill>
          </p:spPr>
        </p:sp>
      </p:grpSp>
      <p:sp>
        <p:nvSpPr>
          <p:cNvPr id="5" name="Freeform 5"/>
          <p:cNvSpPr/>
          <p:nvPr/>
        </p:nvSpPr>
        <p:spPr>
          <a:xfrm>
            <a:off x="13142605" y="3407052"/>
            <a:ext cx="4927677" cy="1532060"/>
          </a:xfrm>
          <a:custGeom>
            <a:avLst/>
            <a:gdLst/>
            <a:ahLst/>
            <a:cxnLst/>
            <a:rect l="l" t="t" r="r" b="b"/>
            <a:pathLst>
              <a:path w="4927677" h="1532060">
                <a:moveTo>
                  <a:pt x="0" y="0"/>
                </a:moveTo>
                <a:lnTo>
                  <a:pt x="4927677" y="0"/>
                </a:lnTo>
                <a:lnTo>
                  <a:pt x="4927677" y="1532060"/>
                </a:lnTo>
                <a:lnTo>
                  <a:pt x="0" y="1532060"/>
                </a:lnTo>
                <a:lnTo>
                  <a:pt x="0" y="0"/>
                </a:lnTo>
                <a:close/>
              </a:path>
            </a:pathLst>
          </a:custGeom>
          <a:blipFill>
            <a:blip r:embed="rId4" cstate="print">
              <a:extLst>
                <a:ext uri="{96DAC541-7B7A-43D3-8B79-37D633B846F1}">
                  <asvg:svgBlip xmlns="" xmlns:asvg="http://schemas.microsoft.com/office/drawing/2016/SVG/main" r:embed="rId5"/>
                </a:ext>
              </a:extLst>
            </a:blip>
            <a:stretch>
              <a:fillRect/>
            </a:stretch>
          </a:blipFill>
        </p:spPr>
      </p:sp>
      <p:sp>
        <p:nvSpPr>
          <p:cNvPr id="6" name="Freeform 6"/>
          <p:cNvSpPr/>
          <p:nvPr/>
        </p:nvSpPr>
        <p:spPr>
          <a:xfrm>
            <a:off x="217718" y="6893588"/>
            <a:ext cx="4927677" cy="1532060"/>
          </a:xfrm>
          <a:custGeom>
            <a:avLst/>
            <a:gdLst/>
            <a:ahLst/>
            <a:cxnLst/>
            <a:rect l="l" t="t" r="r" b="b"/>
            <a:pathLst>
              <a:path w="4927677" h="1532060">
                <a:moveTo>
                  <a:pt x="0" y="0"/>
                </a:moveTo>
                <a:lnTo>
                  <a:pt x="4927677" y="0"/>
                </a:lnTo>
                <a:lnTo>
                  <a:pt x="4927677" y="1532059"/>
                </a:lnTo>
                <a:lnTo>
                  <a:pt x="0" y="1532059"/>
                </a:lnTo>
                <a:lnTo>
                  <a:pt x="0" y="0"/>
                </a:lnTo>
                <a:close/>
              </a:path>
            </a:pathLst>
          </a:custGeom>
          <a:blipFill>
            <a:blip r:embed="rId4" cstate="print">
              <a:extLst>
                <a:ext uri="{96DAC541-7B7A-43D3-8B79-37D633B846F1}">
                  <asvg:svgBlip xmlns="" xmlns:asvg="http://schemas.microsoft.com/office/drawing/2016/SVG/main" r:embed="rId5"/>
                </a:ext>
              </a:extLst>
            </a:blip>
            <a:stretch>
              <a:fillRect/>
            </a:stretch>
          </a:blipFill>
        </p:spPr>
      </p:sp>
      <p:grpSp>
        <p:nvGrpSpPr>
          <p:cNvPr id="7" name="Group 7"/>
          <p:cNvGrpSpPr/>
          <p:nvPr/>
        </p:nvGrpSpPr>
        <p:grpSpPr>
          <a:xfrm>
            <a:off x="1028700" y="3357317"/>
            <a:ext cx="7373777" cy="5068331"/>
            <a:chOff x="0" y="0"/>
            <a:chExt cx="1942065" cy="1334869"/>
          </a:xfrm>
        </p:grpSpPr>
        <p:sp>
          <p:nvSpPr>
            <p:cNvPr id="8" name="Freeform 8"/>
            <p:cNvSpPr/>
            <p:nvPr/>
          </p:nvSpPr>
          <p:spPr>
            <a:xfrm>
              <a:off x="0" y="0"/>
              <a:ext cx="1942065" cy="1334869"/>
            </a:xfrm>
            <a:custGeom>
              <a:avLst/>
              <a:gdLst/>
              <a:ahLst/>
              <a:cxnLst/>
              <a:rect l="l" t="t" r="r" b="b"/>
              <a:pathLst>
                <a:path w="1942065" h="1334869">
                  <a:moveTo>
                    <a:pt x="0" y="0"/>
                  </a:moveTo>
                  <a:lnTo>
                    <a:pt x="1942065" y="0"/>
                  </a:lnTo>
                  <a:lnTo>
                    <a:pt x="1942065" y="1334869"/>
                  </a:lnTo>
                  <a:lnTo>
                    <a:pt x="0" y="1334869"/>
                  </a:lnTo>
                  <a:close/>
                </a:path>
              </a:pathLst>
            </a:custGeom>
            <a:solidFill>
              <a:srgbClr val="F1F2F2"/>
            </a:solidFill>
          </p:spPr>
        </p:sp>
        <p:sp>
          <p:nvSpPr>
            <p:cNvPr id="9" name="TextBox 9"/>
            <p:cNvSpPr txBox="1"/>
            <p:nvPr/>
          </p:nvSpPr>
          <p:spPr>
            <a:xfrm>
              <a:off x="0" y="-38100"/>
              <a:ext cx="1942065" cy="1372969"/>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2979113" y="687305"/>
            <a:ext cx="12329775" cy="1730229"/>
            <a:chOff x="0" y="0"/>
            <a:chExt cx="3247348" cy="455698"/>
          </a:xfrm>
        </p:grpSpPr>
        <p:sp>
          <p:nvSpPr>
            <p:cNvPr id="11" name="Freeform 11"/>
            <p:cNvSpPr/>
            <p:nvPr/>
          </p:nvSpPr>
          <p:spPr>
            <a:xfrm>
              <a:off x="0" y="0"/>
              <a:ext cx="3247348" cy="455698"/>
            </a:xfrm>
            <a:custGeom>
              <a:avLst/>
              <a:gdLst/>
              <a:ahLst/>
              <a:cxnLst/>
              <a:rect l="l" t="t" r="r" b="b"/>
              <a:pathLst>
                <a:path w="3247348" h="455698">
                  <a:moveTo>
                    <a:pt x="0" y="0"/>
                  </a:moveTo>
                  <a:lnTo>
                    <a:pt x="3247348" y="0"/>
                  </a:lnTo>
                  <a:lnTo>
                    <a:pt x="3247348" y="455698"/>
                  </a:lnTo>
                  <a:lnTo>
                    <a:pt x="0" y="455698"/>
                  </a:lnTo>
                  <a:close/>
                </a:path>
              </a:pathLst>
            </a:custGeom>
            <a:solidFill>
              <a:srgbClr val="DDDEDE"/>
            </a:solidFill>
            <a:ln w="38100" cap="sq">
              <a:solidFill>
                <a:srgbClr val="F1F2F2"/>
              </a:solidFill>
              <a:prstDash val="solid"/>
              <a:miter/>
            </a:ln>
          </p:spPr>
        </p:sp>
        <p:sp>
          <p:nvSpPr>
            <p:cNvPr id="12" name="TextBox 12"/>
            <p:cNvSpPr txBox="1"/>
            <p:nvPr/>
          </p:nvSpPr>
          <p:spPr>
            <a:xfrm>
              <a:off x="0" y="-38100"/>
              <a:ext cx="3247348" cy="493798"/>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9885523" y="3357317"/>
            <a:ext cx="7373777" cy="5068331"/>
            <a:chOff x="0" y="0"/>
            <a:chExt cx="1942065" cy="1334869"/>
          </a:xfrm>
        </p:grpSpPr>
        <p:sp>
          <p:nvSpPr>
            <p:cNvPr id="14" name="Freeform 14"/>
            <p:cNvSpPr/>
            <p:nvPr/>
          </p:nvSpPr>
          <p:spPr>
            <a:xfrm>
              <a:off x="0" y="0"/>
              <a:ext cx="1942065" cy="1334869"/>
            </a:xfrm>
            <a:custGeom>
              <a:avLst/>
              <a:gdLst/>
              <a:ahLst/>
              <a:cxnLst/>
              <a:rect l="l" t="t" r="r" b="b"/>
              <a:pathLst>
                <a:path w="1942065" h="1334869">
                  <a:moveTo>
                    <a:pt x="0" y="0"/>
                  </a:moveTo>
                  <a:lnTo>
                    <a:pt x="1942065" y="0"/>
                  </a:lnTo>
                  <a:lnTo>
                    <a:pt x="1942065" y="1334869"/>
                  </a:lnTo>
                  <a:lnTo>
                    <a:pt x="0" y="1334869"/>
                  </a:lnTo>
                  <a:close/>
                </a:path>
              </a:pathLst>
            </a:custGeom>
            <a:solidFill>
              <a:srgbClr val="F1F2F2"/>
            </a:solidFill>
          </p:spPr>
        </p:sp>
        <p:sp>
          <p:nvSpPr>
            <p:cNvPr id="15" name="TextBox 15"/>
            <p:cNvSpPr txBox="1"/>
            <p:nvPr/>
          </p:nvSpPr>
          <p:spPr>
            <a:xfrm>
              <a:off x="0" y="-38100"/>
              <a:ext cx="1942065" cy="1372969"/>
            </a:xfrm>
            <a:prstGeom prst="rect">
              <a:avLst/>
            </a:prstGeom>
          </p:spPr>
          <p:txBody>
            <a:bodyPr lIns="50800" tIns="50800" rIns="50800" bIns="50800" rtlCol="0" anchor="ctr"/>
            <a:lstStyle/>
            <a:p>
              <a:pPr algn="ctr">
                <a:lnSpc>
                  <a:spcPts val="2659"/>
                </a:lnSpc>
                <a:spcBef>
                  <a:spcPct val="0"/>
                </a:spcBef>
              </a:pPr>
              <a:endParaRPr/>
            </a:p>
          </p:txBody>
        </p:sp>
      </p:grpSp>
      <p:sp>
        <p:nvSpPr>
          <p:cNvPr id="16" name="Freeform 16"/>
          <p:cNvSpPr/>
          <p:nvPr/>
        </p:nvSpPr>
        <p:spPr>
          <a:xfrm>
            <a:off x="4285782" y="2417534"/>
            <a:ext cx="859614" cy="1291769"/>
          </a:xfrm>
          <a:custGeom>
            <a:avLst/>
            <a:gdLst/>
            <a:ahLst/>
            <a:cxnLst/>
            <a:rect l="l" t="t" r="r" b="b"/>
            <a:pathLst>
              <a:path w="859614" h="1291769">
                <a:moveTo>
                  <a:pt x="0" y="0"/>
                </a:moveTo>
                <a:lnTo>
                  <a:pt x="859613" y="0"/>
                </a:lnTo>
                <a:lnTo>
                  <a:pt x="859613" y="1291769"/>
                </a:lnTo>
                <a:lnTo>
                  <a:pt x="0" y="1291769"/>
                </a:lnTo>
                <a:lnTo>
                  <a:pt x="0" y="0"/>
                </a:lnTo>
                <a:close/>
              </a:path>
            </a:pathLst>
          </a:custGeom>
          <a:blipFill>
            <a:blip r:embed="rId6" cstate="print">
              <a:extLst>
                <a:ext uri="{96DAC541-7B7A-43D3-8B79-37D633B846F1}">
                  <asvg:svgBlip xmlns="" xmlns:asvg="http://schemas.microsoft.com/office/drawing/2016/SVG/main" r:embed="rId7"/>
                </a:ext>
              </a:extLst>
            </a:blip>
            <a:stretch>
              <a:fillRect/>
            </a:stretch>
          </a:blipFill>
        </p:spPr>
      </p:sp>
      <p:sp>
        <p:nvSpPr>
          <p:cNvPr id="17" name="TextBox 17"/>
          <p:cNvSpPr txBox="1"/>
          <p:nvPr/>
        </p:nvSpPr>
        <p:spPr>
          <a:xfrm>
            <a:off x="2517916" y="904875"/>
            <a:ext cx="13252168" cy="1148391"/>
          </a:xfrm>
          <a:prstGeom prst="rect">
            <a:avLst/>
          </a:prstGeom>
        </p:spPr>
        <p:txBody>
          <a:bodyPr lIns="0" tIns="0" rIns="0" bIns="0" rtlCol="0" anchor="t">
            <a:spAutoFit/>
          </a:bodyPr>
          <a:lstStyle/>
          <a:p>
            <a:pPr algn="ctr">
              <a:lnSpc>
                <a:spcPts val="9250"/>
              </a:lnSpc>
            </a:pPr>
            <a:r>
              <a:rPr lang="en-US" sz="6600" dirty="0">
                <a:solidFill>
                  <a:srgbClr val="000000"/>
                </a:solidFill>
                <a:latin typeface="Nunito Bold" charset="0"/>
              </a:rPr>
              <a:t>LOGIN COMPONENTS</a:t>
            </a:r>
          </a:p>
        </p:txBody>
      </p:sp>
      <p:sp>
        <p:nvSpPr>
          <p:cNvPr id="18" name="TextBox 18"/>
          <p:cNvSpPr txBox="1"/>
          <p:nvPr/>
        </p:nvSpPr>
        <p:spPr>
          <a:xfrm>
            <a:off x="1452123" y="5062937"/>
            <a:ext cx="6526930" cy="2513509"/>
          </a:xfrm>
          <a:prstGeom prst="rect">
            <a:avLst/>
          </a:prstGeom>
        </p:spPr>
        <p:txBody>
          <a:bodyPr lIns="0" tIns="0" rIns="0" bIns="0" rtlCol="0" anchor="t">
            <a:spAutoFit/>
          </a:bodyPr>
          <a:lstStyle/>
          <a:p>
            <a:pPr algn="just">
              <a:lnSpc>
                <a:spcPts val="4899"/>
              </a:lnSpc>
            </a:pPr>
            <a:r>
              <a:rPr lang="en-US" sz="4400" dirty="0">
                <a:solidFill>
                  <a:srgbClr val="000000"/>
                </a:solidFill>
                <a:latin typeface="Nunito Bold" charset="0"/>
              </a:rPr>
              <a:t>Users can access Login, Complaint Registration, Feedback, and News and Events functionalities</a:t>
            </a:r>
          </a:p>
        </p:txBody>
      </p:sp>
      <p:sp>
        <p:nvSpPr>
          <p:cNvPr id="19" name="TextBox 19"/>
          <p:cNvSpPr txBox="1"/>
          <p:nvPr/>
        </p:nvSpPr>
        <p:spPr>
          <a:xfrm>
            <a:off x="10308947" y="5062937"/>
            <a:ext cx="6526930" cy="3154069"/>
          </a:xfrm>
          <a:prstGeom prst="rect">
            <a:avLst/>
          </a:prstGeom>
        </p:spPr>
        <p:txBody>
          <a:bodyPr lIns="0" tIns="0" rIns="0" bIns="0" rtlCol="0" anchor="t">
            <a:spAutoFit/>
          </a:bodyPr>
          <a:lstStyle/>
          <a:p>
            <a:pPr algn="just">
              <a:lnSpc>
                <a:spcPts val="4899"/>
              </a:lnSpc>
            </a:pPr>
            <a:r>
              <a:rPr lang="en-US" sz="4400" dirty="0">
                <a:solidFill>
                  <a:srgbClr val="000000"/>
                </a:solidFill>
                <a:latin typeface="Nunito Bold" charset="0"/>
              </a:rPr>
              <a:t>The admin has access to the Dashboard, Recently Solved Cases, Leaderboard, and Feedback Responses.</a:t>
            </a:r>
          </a:p>
        </p:txBody>
      </p:sp>
      <p:sp>
        <p:nvSpPr>
          <p:cNvPr id="20" name="TextBox 20"/>
          <p:cNvSpPr txBox="1"/>
          <p:nvPr/>
        </p:nvSpPr>
        <p:spPr>
          <a:xfrm>
            <a:off x="11494285" y="3811767"/>
            <a:ext cx="4156254" cy="694421"/>
          </a:xfrm>
          <a:prstGeom prst="rect">
            <a:avLst/>
          </a:prstGeom>
        </p:spPr>
        <p:txBody>
          <a:bodyPr lIns="0" tIns="0" rIns="0" bIns="0" rtlCol="0" anchor="t">
            <a:spAutoFit/>
          </a:bodyPr>
          <a:lstStyle/>
          <a:p>
            <a:pPr algn="ctr">
              <a:lnSpc>
                <a:spcPts val="5320"/>
              </a:lnSpc>
            </a:pPr>
            <a:r>
              <a:rPr lang="en-US" sz="4800" dirty="0">
                <a:solidFill>
                  <a:srgbClr val="000000"/>
                </a:solidFill>
                <a:latin typeface="Nunito Bold" charset="0"/>
              </a:rPr>
              <a:t>ADMIN LOGIN</a:t>
            </a:r>
          </a:p>
        </p:txBody>
      </p:sp>
      <p:sp>
        <p:nvSpPr>
          <p:cNvPr id="21" name="Freeform 21"/>
          <p:cNvSpPr/>
          <p:nvPr/>
        </p:nvSpPr>
        <p:spPr>
          <a:xfrm>
            <a:off x="13142605" y="2417534"/>
            <a:ext cx="859614" cy="1291769"/>
          </a:xfrm>
          <a:custGeom>
            <a:avLst/>
            <a:gdLst/>
            <a:ahLst/>
            <a:cxnLst/>
            <a:rect l="l" t="t" r="r" b="b"/>
            <a:pathLst>
              <a:path w="859614" h="1291769">
                <a:moveTo>
                  <a:pt x="0" y="0"/>
                </a:moveTo>
                <a:lnTo>
                  <a:pt x="859613" y="0"/>
                </a:lnTo>
                <a:lnTo>
                  <a:pt x="859613" y="1291769"/>
                </a:lnTo>
                <a:lnTo>
                  <a:pt x="0" y="1291769"/>
                </a:lnTo>
                <a:lnTo>
                  <a:pt x="0" y="0"/>
                </a:lnTo>
                <a:close/>
              </a:path>
            </a:pathLst>
          </a:custGeom>
          <a:blipFill>
            <a:blip r:embed="rId6" cstate="print">
              <a:extLst>
                <a:ext uri="{96DAC541-7B7A-43D3-8B79-37D633B846F1}">
                  <asvg:svgBlip xmlns="" xmlns:asvg="http://schemas.microsoft.com/office/drawing/2016/SVG/main" r:embed="rId7"/>
                </a:ext>
              </a:extLst>
            </a:blip>
            <a:stretch>
              <a:fillRect/>
            </a:stretch>
          </a:blipFill>
        </p:spPr>
      </p:sp>
      <p:sp>
        <p:nvSpPr>
          <p:cNvPr id="22" name="TextBox 22"/>
          <p:cNvSpPr txBox="1"/>
          <p:nvPr/>
        </p:nvSpPr>
        <p:spPr>
          <a:xfrm>
            <a:off x="2681557" y="3811767"/>
            <a:ext cx="4156254" cy="694421"/>
          </a:xfrm>
          <a:prstGeom prst="rect">
            <a:avLst/>
          </a:prstGeom>
        </p:spPr>
        <p:txBody>
          <a:bodyPr lIns="0" tIns="0" rIns="0" bIns="0" rtlCol="0" anchor="t">
            <a:spAutoFit/>
          </a:bodyPr>
          <a:lstStyle/>
          <a:p>
            <a:pPr algn="ctr">
              <a:lnSpc>
                <a:spcPts val="5320"/>
              </a:lnSpc>
            </a:pPr>
            <a:r>
              <a:rPr lang="en-US" sz="4800" dirty="0">
                <a:solidFill>
                  <a:srgbClr val="000000"/>
                </a:solidFill>
                <a:latin typeface="Nunito Bold" charset="0"/>
              </a:rPr>
              <a:t>USER LOGIN</a:t>
            </a:r>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449</Words>
  <Application>Microsoft Office PowerPoint</Application>
  <PresentationFormat>Custom</PresentationFormat>
  <Paragraphs>57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Nunito Bold</vt:lpstr>
      <vt:lpstr>Canva Sans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Modern IT Solutions Presentation</dc:title>
  <dc:creator>P V BRINDA JAGDEESH</dc:creator>
  <cp:lastModifiedBy>Hxtreme</cp:lastModifiedBy>
  <cp:revision>26</cp:revision>
  <dcterms:created xsi:type="dcterms:W3CDTF">2006-08-16T00:00:00Z</dcterms:created>
  <dcterms:modified xsi:type="dcterms:W3CDTF">2024-01-17T08:31:30Z</dcterms:modified>
  <dc:identifier>DAF5rhvAvuM</dc:identifier>
</cp:coreProperties>
</file>