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Platypi Medium"/>
      <p:regular r:id="rId16"/>
    </p:embeddedFont>
    <p:embeddedFont>
      <p:font typeface="Platypi Medium"/>
      <p:regular r:id="rId17"/>
    </p:embeddedFont>
    <p:embeddedFont>
      <p:font typeface="Platypi Medium"/>
      <p:regular r:id="rId18"/>
    </p:embeddedFont>
    <p:embeddedFont>
      <p:font typeface="Platypi Medium"/>
      <p:regular r:id="rId19"/>
    </p:embeddedFont>
    <p:embeddedFont>
      <p:font typeface="Source Serif 4"/>
      <p:regular r:id="rId20"/>
    </p:embeddedFont>
    <p:embeddedFont>
      <p:font typeface="Source Serif 4"/>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5.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962983"/>
            <a:ext cx="7556421" cy="2126337"/>
          </a:xfrm>
          <a:prstGeom prst="rect">
            <a:avLst/>
          </a:prstGeom>
          <a:noFill/>
          <a:ln/>
        </p:spPr>
        <p:txBody>
          <a:bodyPr wrap="square" lIns="0" tIns="0" rIns="0" bIns="0" rtlCol="0" anchor="t"/>
          <a:lstStyle/>
          <a:p>
            <a:pPr algn="l" indent="0" marL="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Classroom Attendance Management with QR Codes using JDBC</a:t>
            </a:r>
            <a:endParaRPr lang="en-US" sz="4450" dirty="0"/>
          </a:p>
        </p:txBody>
      </p:sp>
      <p:sp>
        <p:nvSpPr>
          <p:cNvPr id="4" name="Text 1"/>
          <p:cNvSpPr/>
          <p:nvPr/>
        </p:nvSpPr>
        <p:spPr>
          <a:xfrm>
            <a:off x="793790" y="4429482"/>
            <a:ext cx="7556421" cy="1133951"/>
          </a:xfrm>
          <a:prstGeom prst="rect">
            <a:avLst/>
          </a:prstGeom>
          <a:noFill/>
          <a:ln/>
        </p:spPr>
        <p:txBody>
          <a:bodyPr wrap="square" lIns="0" tIns="0" rIns="0" bIns="0" rtlCol="0" anchor="t"/>
          <a:lstStyle/>
          <a:p>
            <a:pPr algn="l" indent="0" marL="0">
              <a:lnSpc>
                <a:spcPts val="4450"/>
              </a:lnSpc>
              <a:buNone/>
            </a:pPr>
            <a:r>
              <a:rPr lang="en-US" sz="3550" dirty="0">
                <a:solidFill>
                  <a:srgbClr val="201B18"/>
                </a:solidFill>
                <a:latin typeface="Platypi Medium" pitchFamily="34" charset="0"/>
                <a:ea typeface="Platypi Medium" pitchFamily="34" charset="-122"/>
                <a:cs typeface="Platypi Medium" pitchFamily="34" charset="-120"/>
              </a:rPr>
              <a:t>A Digital Solution for Efficient Attendance Tracking</a:t>
            </a:r>
            <a:endParaRPr lang="en-US" sz="3550" dirty="0"/>
          </a:p>
        </p:txBody>
      </p:sp>
      <p:sp>
        <p:nvSpPr>
          <p:cNvPr id="5" name="Text 2"/>
          <p:cNvSpPr/>
          <p:nvPr/>
        </p:nvSpPr>
        <p:spPr>
          <a:xfrm>
            <a:off x="793790" y="5903595"/>
            <a:ext cx="7556421" cy="362903"/>
          </a:xfrm>
          <a:prstGeom prst="rect">
            <a:avLst/>
          </a:prstGeom>
          <a:noFill/>
          <a:ln/>
        </p:spPr>
        <p:txBody>
          <a:bodyPr wrap="none" lIns="0" tIns="0" rIns="0" bIns="0" rtlCol="0" anchor="t"/>
          <a:lstStyle/>
          <a:p>
            <a:pPr algn="ctr"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Presented by: S Dinesh Ram &amp; M Logesh</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417201"/>
            <a:ext cx="11555016" cy="708779"/>
          </a:xfrm>
          <a:prstGeom prst="rect">
            <a:avLst/>
          </a:prstGeom>
          <a:noFill/>
          <a:ln/>
        </p:spPr>
        <p:txBody>
          <a:bodyPr wrap="none" lIns="0" tIns="0" rIns="0" bIns="0" rtlCol="0" anchor="t"/>
          <a:lstStyle/>
          <a:p>
            <a:pPr algn="l" indent="0" marL="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Introduction: Revolutionizing Attendance</a:t>
            </a:r>
            <a:endParaRPr lang="en-US" sz="4450" dirty="0"/>
          </a:p>
        </p:txBody>
      </p:sp>
      <p:sp>
        <p:nvSpPr>
          <p:cNvPr id="3" name="Text 1"/>
          <p:cNvSpPr/>
          <p:nvPr/>
        </p:nvSpPr>
        <p:spPr>
          <a:xfrm>
            <a:off x="793790" y="2579608"/>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Traditional attendance methods are plagued by inefficiency and inaccuracies. Manual roll calls are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time-consuming</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prone to human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errors</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and susceptible to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proxy attendance</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These challenges disrupt class flow and undermine data reliability.</a:t>
            </a:r>
            <a:endParaRPr lang="en-US" sz="1750" dirty="0"/>
          </a:p>
        </p:txBody>
      </p:sp>
      <p:sp>
        <p:nvSpPr>
          <p:cNvPr id="4" name="Text 2"/>
          <p:cNvSpPr/>
          <p:nvPr/>
        </p:nvSpPr>
        <p:spPr>
          <a:xfrm>
            <a:off x="793790" y="3923467"/>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Our solution leverages the power of </a:t>
            </a:r>
            <a:pPr algn="l" indent="0" marL="0">
              <a:lnSpc>
                <a:spcPts val="2850"/>
              </a:lnSpc>
              <a:buNone/>
            </a:pPr>
            <a:r>
              <a:rPr lang="en-US" sz="1750" b="1" dirty="0">
                <a:solidFill>
                  <a:srgbClr val="504C49"/>
                </a:solidFill>
                <a:latin typeface="Source Serif 4" pitchFamily="34" charset="0"/>
                <a:ea typeface="Source Serif 4" pitchFamily="34" charset="-122"/>
                <a:cs typeface="Source Serif 4" pitchFamily="34" charset="-120"/>
              </a:rPr>
              <a:t>QR codes</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for rapid, automated scanning, combined with </a:t>
            </a:r>
            <a:pPr algn="l" indent="0" marL="0">
              <a:lnSpc>
                <a:spcPts val="2850"/>
              </a:lnSpc>
              <a:buNone/>
            </a:pPr>
            <a:r>
              <a:rPr lang="en-US" sz="1750" b="1" dirty="0">
                <a:solidFill>
                  <a:srgbClr val="504C49"/>
                </a:solidFill>
                <a:latin typeface="Source Serif 4" pitchFamily="34" charset="0"/>
                <a:ea typeface="Source Serif 4" pitchFamily="34" charset="-122"/>
                <a:cs typeface="Source Serif 4" pitchFamily="34" charset="-120"/>
              </a:rPr>
              <a:t>JDBC</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for seamless, robust data management. This approach ensures an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accurate</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fast</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and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efficient</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attendance system.</a:t>
            </a:r>
            <a:endParaRPr lang="en-US" sz="1750" dirty="0"/>
          </a:p>
        </p:txBody>
      </p:sp>
      <p:sp>
        <p:nvSpPr>
          <p:cNvPr id="5" name="Shape 3"/>
          <p:cNvSpPr/>
          <p:nvPr/>
        </p:nvSpPr>
        <p:spPr>
          <a:xfrm>
            <a:off x="793790" y="4904423"/>
            <a:ext cx="13042821" cy="1907858"/>
          </a:xfrm>
          <a:prstGeom prst="roundRect">
            <a:avLst>
              <a:gd name="adj" fmla="val 1783"/>
            </a:avLst>
          </a:prstGeom>
          <a:solidFill>
            <a:srgbClr val="B6D6FC"/>
          </a:solidFill>
          <a:ln/>
        </p:spPr>
      </p:sp>
      <p:pic>
        <p:nvPicPr>
          <p:cNvPr id="6" name="Image 0" descr="preencoded.png">    </p:cNvPr>
          <p:cNvPicPr>
            <a:picLocks noChangeAspect="1"/>
          </p:cNvPicPr>
          <p:nvPr/>
        </p:nvPicPr>
        <p:blipFill>
          <a:blip r:embed="rId1"/>
          <a:stretch>
            <a:fillRect/>
          </a:stretch>
        </p:blipFill>
        <p:spPr>
          <a:xfrm>
            <a:off x="1020604" y="5236964"/>
            <a:ext cx="354330" cy="283488"/>
          </a:xfrm>
          <a:prstGeom prst="rect">
            <a:avLst/>
          </a:prstGeom>
        </p:spPr>
      </p:pic>
      <p:sp>
        <p:nvSpPr>
          <p:cNvPr id="7" name="Text 4"/>
          <p:cNvSpPr/>
          <p:nvPr/>
        </p:nvSpPr>
        <p:spPr>
          <a:xfrm>
            <a:off x="1601748" y="5187910"/>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000000"/>
                </a:solidFill>
                <a:latin typeface="Platypi Medium" pitchFamily="34" charset="0"/>
                <a:ea typeface="Platypi Medium" pitchFamily="34" charset="-122"/>
                <a:cs typeface="Platypi Medium" pitchFamily="34" charset="-120"/>
              </a:rPr>
              <a:t>Why Automation?</a:t>
            </a:r>
            <a:endParaRPr lang="en-US" sz="2200" dirty="0"/>
          </a:p>
        </p:txBody>
      </p:sp>
      <p:sp>
        <p:nvSpPr>
          <p:cNvPr id="8" name="Text 5"/>
          <p:cNvSpPr/>
          <p:nvPr/>
        </p:nvSpPr>
        <p:spPr>
          <a:xfrm>
            <a:off x="1601748" y="5769054"/>
            <a:ext cx="12008048" cy="725805"/>
          </a:xfrm>
          <a:prstGeom prst="rect">
            <a:avLst/>
          </a:prstGeom>
          <a:noFill/>
          <a:ln/>
        </p:spPr>
        <p:txBody>
          <a:bodyPr wrap="square" lIns="0" tIns="0" rIns="0" bIns="0" rtlCol="0" anchor="t"/>
          <a:lstStyle/>
          <a:p>
            <a:pPr algn="l" indent="0" marL="0">
              <a:lnSpc>
                <a:spcPts val="2850"/>
              </a:lnSpc>
              <a:buNone/>
            </a:pPr>
            <a:r>
              <a:rPr lang="en-US" sz="1750" dirty="0">
                <a:solidFill>
                  <a:srgbClr val="000000"/>
                </a:solidFill>
                <a:latin typeface="Source Serif 4" pitchFamily="34" charset="0"/>
                <a:ea typeface="Source Serif 4" pitchFamily="34" charset="-122"/>
                <a:cs typeface="Source Serif 4" pitchFamily="34" charset="-120"/>
              </a:rPr>
              <a:t>Automating attendance frees up valuable class time, provides real-time data, and enhances overall administrative efficiency.</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198840"/>
            <a:ext cx="11304984" cy="708779"/>
          </a:xfrm>
          <a:prstGeom prst="rect">
            <a:avLst/>
          </a:prstGeom>
          <a:noFill/>
          <a:ln/>
        </p:spPr>
        <p:txBody>
          <a:bodyPr wrap="none" lIns="0" tIns="0" rIns="0" bIns="0" rtlCol="0" anchor="t"/>
          <a:lstStyle/>
          <a:p>
            <a:pPr algn="l" indent="0" marL="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Core Objectives: Precision and Efficiency</a:t>
            </a:r>
            <a:endParaRPr lang="en-US" sz="4450" dirty="0"/>
          </a:p>
        </p:txBody>
      </p:sp>
      <p:sp>
        <p:nvSpPr>
          <p:cNvPr id="3" name="Text 1"/>
          <p:cNvSpPr/>
          <p:nvPr/>
        </p:nvSpPr>
        <p:spPr>
          <a:xfrm>
            <a:off x="793790" y="2361248"/>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Our primary goals are to streamline attendance processes and enhance data integrity:</a:t>
            </a:r>
            <a:endParaRPr lang="en-US" sz="1750" dirty="0"/>
          </a:p>
        </p:txBody>
      </p:sp>
      <p:sp>
        <p:nvSpPr>
          <p:cNvPr id="4" name="Shape 2"/>
          <p:cNvSpPr/>
          <p:nvPr/>
        </p:nvSpPr>
        <p:spPr>
          <a:xfrm>
            <a:off x="793790" y="2979301"/>
            <a:ext cx="6407944" cy="2093714"/>
          </a:xfrm>
          <a:prstGeom prst="roundRect">
            <a:avLst>
              <a:gd name="adj" fmla="val 6988"/>
            </a:avLst>
          </a:prstGeom>
          <a:solidFill>
            <a:srgbClr val="FFFFFF"/>
          </a:solidFill>
          <a:ln w="30480">
            <a:solidFill>
              <a:srgbClr val="D8D4D4"/>
            </a:solidFill>
            <a:prstDash val="solid"/>
          </a:ln>
        </p:spPr>
      </p:sp>
      <p:sp>
        <p:nvSpPr>
          <p:cNvPr id="5" name="Shape 3"/>
          <p:cNvSpPr/>
          <p:nvPr/>
        </p:nvSpPr>
        <p:spPr>
          <a:xfrm>
            <a:off x="763310" y="2979301"/>
            <a:ext cx="121920" cy="2093714"/>
          </a:xfrm>
          <a:prstGeom prst="roundRect">
            <a:avLst>
              <a:gd name="adj" fmla="val 27907"/>
            </a:avLst>
          </a:prstGeom>
          <a:solidFill>
            <a:srgbClr val="3E2513"/>
          </a:solidFill>
          <a:ln/>
        </p:spPr>
      </p:sp>
      <p:sp>
        <p:nvSpPr>
          <p:cNvPr id="6" name="Text 4"/>
          <p:cNvSpPr/>
          <p:nvPr/>
        </p:nvSpPr>
        <p:spPr>
          <a:xfrm>
            <a:off x="1142524" y="3236595"/>
            <a:ext cx="3058954"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Automate Attendance</a:t>
            </a:r>
            <a:endParaRPr lang="en-US" sz="2200" dirty="0"/>
          </a:p>
        </p:txBody>
      </p:sp>
      <p:sp>
        <p:nvSpPr>
          <p:cNvPr id="7" name="Text 5"/>
          <p:cNvSpPr/>
          <p:nvPr/>
        </p:nvSpPr>
        <p:spPr>
          <a:xfrm>
            <a:off x="1142524" y="3727013"/>
            <a:ext cx="5801916"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Implement a system for rapid, hands-free attendance recording using QR code scanning.</a:t>
            </a:r>
            <a:endParaRPr lang="en-US" sz="1750" dirty="0"/>
          </a:p>
        </p:txBody>
      </p:sp>
      <p:sp>
        <p:nvSpPr>
          <p:cNvPr id="8" name="Shape 6"/>
          <p:cNvSpPr/>
          <p:nvPr/>
        </p:nvSpPr>
        <p:spPr>
          <a:xfrm>
            <a:off x="7428548" y="2979301"/>
            <a:ext cx="6408063" cy="2093714"/>
          </a:xfrm>
          <a:prstGeom prst="roundRect">
            <a:avLst>
              <a:gd name="adj" fmla="val 6988"/>
            </a:avLst>
          </a:prstGeom>
          <a:solidFill>
            <a:srgbClr val="FFFFFF"/>
          </a:solidFill>
          <a:ln w="30480">
            <a:solidFill>
              <a:srgbClr val="D8D4D4"/>
            </a:solidFill>
            <a:prstDash val="solid"/>
          </a:ln>
        </p:spPr>
      </p:sp>
      <p:sp>
        <p:nvSpPr>
          <p:cNvPr id="9" name="Shape 7"/>
          <p:cNvSpPr/>
          <p:nvPr/>
        </p:nvSpPr>
        <p:spPr>
          <a:xfrm>
            <a:off x="7398067" y="2979301"/>
            <a:ext cx="121920" cy="2093714"/>
          </a:xfrm>
          <a:prstGeom prst="roundRect">
            <a:avLst>
              <a:gd name="adj" fmla="val 27907"/>
            </a:avLst>
          </a:prstGeom>
          <a:solidFill>
            <a:srgbClr val="3E2513"/>
          </a:solidFill>
          <a:ln/>
        </p:spPr>
      </p:sp>
      <p:sp>
        <p:nvSpPr>
          <p:cNvPr id="10" name="Text 8"/>
          <p:cNvSpPr/>
          <p:nvPr/>
        </p:nvSpPr>
        <p:spPr>
          <a:xfrm>
            <a:off x="7777282" y="3236595"/>
            <a:ext cx="2949297"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Database Integration</a:t>
            </a:r>
            <a:endParaRPr lang="en-US" sz="2200" dirty="0"/>
          </a:p>
        </p:txBody>
      </p:sp>
      <p:sp>
        <p:nvSpPr>
          <p:cNvPr id="11" name="Text 9"/>
          <p:cNvSpPr/>
          <p:nvPr/>
        </p:nvSpPr>
        <p:spPr>
          <a:xfrm>
            <a:off x="7777282" y="3727013"/>
            <a:ext cx="5802035"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Utilize JDBC to connect the Java application with a robust database for secure storage and retrieval of attendance records.</a:t>
            </a:r>
            <a:endParaRPr lang="en-US" sz="1750" dirty="0"/>
          </a:p>
        </p:txBody>
      </p:sp>
      <p:sp>
        <p:nvSpPr>
          <p:cNvPr id="12" name="Shape 10"/>
          <p:cNvSpPr/>
          <p:nvPr/>
        </p:nvSpPr>
        <p:spPr>
          <a:xfrm>
            <a:off x="793790" y="5299829"/>
            <a:ext cx="6407944" cy="1730812"/>
          </a:xfrm>
          <a:prstGeom prst="roundRect">
            <a:avLst>
              <a:gd name="adj" fmla="val 8453"/>
            </a:avLst>
          </a:prstGeom>
          <a:solidFill>
            <a:srgbClr val="FFFFFF"/>
          </a:solidFill>
          <a:ln w="30480">
            <a:solidFill>
              <a:srgbClr val="D8D4D4"/>
            </a:solidFill>
            <a:prstDash val="solid"/>
          </a:ln>
        </p:spPr>
      </p:sp>
      <p:sp>
        <p:nvSpPr>
          <p:cNvPr id="13" name="Shape 11"/>
          <p:cNvSpPr/>
          <p:nvPr/>
        </p:nvSpPr>
        <p:spPr>
          <a:xfrm>
            <a:off x="763310" y="5299829"/>
            <a:ext cx="121920" cy="1730812"/>
          </a:xfrm>
          <a:prstGeom prst="roundRect">
            <a:avLst>
              <a:gd name="adj" fmla="val 27907"/>
            </a:avLst>
          </a:prstGeom>
          <a:solidFill>
            <a:srgbClr val="3E2513"/>
          </a:solidFill>
          <a:ln/>
        </p:spPr>
      </p:sp>
      <p:sp>
        <p:nvSpPr>
          <p:cNvPr id="14" name="Text 12"/>
          <p:cNvSpPr/>
          <p:nvPr/>
        </p:nvSpPr>
        <p:spPr>
          <a:xfrm>
            <a:off x="1142524" y="5557123"/>
            <a:ext cx="4806791"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Reduce Errors &amp; Improve Accuracy</a:t>
            </a:r>
            <a:endParaRPr lang="en-US" sz="2200" dirty="0"/>
          </a:p>
        </p:txBody>
      </p:sp>
      <p:sp>
        <p:nvSpPr>
          <p:cNvPr id="15" name="Text 13"/>
          <p:cNvSpPr/>
          <p:nvPr/>
        </p:nvSpPr>
        <p:spPr>
          <a:xfrm>
            <a:off x="1142524" y="6047542"/>
            <a:ext cx="5801916"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Minimize manual data entry mistakes and eliminate proxy attendance issues.</a:t>
            </a:r>
            <a:endParaRPr lang="en-US" sz="1750" dirty="0"/>
          </a:p>
        </p:txBody>
      </p:sp>
      <p:sp>
        <p:nvSpPr>
          <p:cNvPr id="16" name="Shape 14"/>
          <p:cNvSpPr/>
          <p:nvPr/>
        </p:nvSpPr>
        <p:spPr>
          <a:xfrm>
            <a:off x="7428548" y="5299829"/>
            <a:ext cx="6408063" cy="1730812"/>
          </a:xfrm>
          <a:prstGeom prst="roundRect">
            <a:avLst>
              <a:gd name="adj" fmla="val 8453"/>
            </a:avLst>
          </a:prstGeom>
          <a:solidFill>
            <a:srgbClr val="FFFFFF"/>
          </a:solidFill>
          <a:ln w="30480">
            <a:solidFill>
              <a:srgbClr val="D8D4D4"/>
            </a:solidFill>
            <a:prstDash val="solid"/>
          </a:ln>
        </p:spPr>
      </p:sp>
      <p:sp>
        <p:nvSpPr>
          <p:cNvPr id="17" name="Shape 15"/>
          <p:cNvSpPr/>
          <p:nvPr/>
        </p:nvSpPr>
        <p:spPr>
          <a:xfrm>
            <a:off x="7398067" y="5299829"/>
            <a:ext cx="121920" cy="1730812"/>
          </a:xfrm>
          <a:prstGeom prst="roundRect">
            <a:avLst>
              <a:gd name="adj" fmla="val 27907"/>
            </a:avLst>
          </a:prstGeom>
          <a:solidFill>
            <a:srgbClr val="3E2513"/>
          </a:solidFill>
          <a:ln/>
        </p:spPr>
      </p:sp>
      <p:sp>
        <p:nvSpPr>
          <p:cNvPr id="18" name="Text 16"/>
          <p:cNvSpPr/>
          <p:nvPr/>
        </p:nvSpPr>
        <p:spPr>
          <a:xfrm>
            <a:off x="7777282" y="5557123"/>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Instant Reporting</a:t>
            </a:r>
            <a:endParaRPr lang="en-US" sz="2200" dirty="0"/>
          </a:p>
        </p:txBody>
      </p:sp>
      <p:sp>
        <p:nvSpPr>
          <p:cNvPr id="19" name="Text 17"/>
          <p:cNvSpPr/>
          <p:nvPr/>
        </p:nvSpPr>
        <p:spPr>
          <a:xfrm>
            <a:off x="7777282" y="6047542"/>
            <a:ext cx="5802035"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Enable the generation of real-time attendance reports for timely monitoring and analysis.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93038" y="387429"/>
            <a:ext cx="6155531" cy="440293"/>
          </a:xfrm>
          <a:prstGeom prst="rect">
            <a:avLst/>
          </a:prstGeom>
          <a:noFill/>
          <a:ln/>
        </p:spPr>
        <p:txBody>
          <a:bodyPr wrap="none" lIns="0" tIns="0" rIns="0" bIns="0" rtlCol="0" anchor="t"/>
          <a:lstStyle/>
          <a:p>
            <a:pPr algn="l" indent="0" marL="0">
              <a:lnSpc>
                <a:spcPts val="3450"/>
              </a:lnSpc>
              <a:buNone/>
            </a:pPr>
            <a:r>
              <a:rPr lang="en-US" sz="2750" dirty="0">
                <a:solidFill>
                  <a:srgbClr val="201B18"/>
                </a:solidFill>
                <a:latin typeface="Platypi Medium" pitchFamily="34" charset="0"/>
                <a:ea typeface="Platypi Medium" pitchFamily="34" charset="-122"/>
                <a:cs typeface="Platypi Medium" pitchFamily="34" charset="-120"/>
              </a:rPr>
              <a:t>System Overview: The Flow of Data</a:t>
            </a:r>
            <a:endParaRPr lang="en-US" sz="2750" dirty="0"/>
          </a:p>
        </p:txBody>
      </p:sp>
      <p:sp>
        <p:nvSpPr>
          <p:cNvPr id="3" name="Text 1"/>
          <p:cNvSpPr/>
          <p:nvPr/>
        </p:nvSpPr>
        <p:spPr>
          <a:xfrm>
            <a:off x="493038" y="1109424"/>
            <a:ext cx="13644324" cy="225266"/>
          </a:xfrm>
          <a:prstGeom prst="rect">
            <a:avLst/>
          </a:prstGeom>
          <a:noFill/>
          <a:ln/>
        </p:spPr>
        <p:txBody>
          <a:bodyPr wrap="none" lIns="0" tIns="0" rIns="0" bIns="0" rtlCol="0" anchor="t"/>
          <a:lstStyle/>
          <a:p>
            <a:pPr algn="l" indent="0" marL="0">
              <a:lnSpc>
                <a:spcPts val="1750"/>
              </a:lnSpc>
              <a:buNone/>
            </a:pPr>
            <a:r>
              <a:rPr lang="en-US" sz="1100" dirty="0">
                <a:solidFill>
                  <a:srgbClr val="504C49"/>
                </a:solidFill>
                <a:latin typeface="Source Serif 4" pitchFamily="34" charset="0"/>
                <a:ea typeface="Source Serif 4" pitchFamily="34" charset="-122"/>
                <a:cs typeface="Source Serif 4" pitchFamily="34" charset="-120"/>
              </a:rPr>
              <a:t>The system follows a clear, efficient pipeline from student interaction to data reporting.</a:t>
            </a:r>
            <a:endParaRPr lang="en-US" sz="1100" dirty="0"/>
          </a:p>
        </p:txBody>
      </p:sp>
      <p:pic>
        <p:nvPicPr>
          <p:cNvPr id="4" name="Image 0" descr="preencoded.png">    </p:cNvPr>
          <p:cNvPicPr>
            <a:picLocks noChangeAspect="1"/>
          </p:cNvPicPr>
          <p:nvPr/>
        </p:nvPicPr>
        <p:blipFill>
          <a:blip r:embed="rId1"/>
          <a:stretch>
            <a:fillRect/>
          </a:stretch>
        </p:blipFill>
        <p:spPr>
          <a:xfrm>
            <a:off x="994886" y="1493163"/>
            <a:ext cx="12640627" cy="7710607"/>
          </a:xfrm>
          <a:prstGeom prst="rect">
            <a:avLst/>
          </a:prstGeom>
        </p:spPr>
      </p:pic>
      <p:sp>
        <p:nvSpPr>
          <p:cNvPr id="5" name="Text 2"/>
          <p:cNvSpPr/>
          <p:nvPr/>
        </p:nvSpPr>
        <p:spPr>
          <a:xfrm>
            <a:off x="1299247" y="3000579"/>
            <a:ext cx="2880848" cy="383744"/>
          </a:xfrm>
          <a:prstGeom prst="rect">
            <a:avLst/>
          </a:prstGeom>
          <a:noFill/>
          <a:ln/>
        </p:spPr>
        <p:txBody>
          <a:bodyPr wrap="none" lIns="0" tIns="0" rIns="0" bIns="0" rtlCol="0" anchor="t"/>
          <a:lstStyle/>
          <a:p>
            <a:pPr algn="ctr" indent="0" marL="0">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Student</a:t>
            </a:r>
            <a:endParaRPr lang="en-US" sz="1350" dirty="0"/>
          </a:p>
        </p:txBody>
      </p:sp>
      <p:pic>
        <p:nvPicPr>
          <p:cNvPr id="6" name="Image 1" descr="preencoded.png">    </p:cNvPr>
          <p:cNvPicPr>
            <a:picLocks noChangeAspect="1"/>
          </p:cNvPicPr>
          <p:nvPr/>
        </p:nvPicPr>
        <p:blipFill>
          <a:blip r:embed="rId2"/>
          <a:stretch>
            <a:fillRect/>
          </a:stretch>
        </p:blipFill>
        <p:spPr>
          <a:xfrm>
            <a:off x="2406348" y="4152236"/>
            <a:ext cx="682211" cy="682210"/>
          </a:xfrm>
          <a:prstGeom prst="rect">
            <a:avLst/>
          </a:prstGeom>
        </p:spPr>
      </p:pic>
      <p:sp>
        <p:nvSpPr>
          <p:cNvPr id="7" name="Text 3"/>
          <p:cNvSpPr/>
          <p:nvPr/>
        </p:nvSpPr>
        <p:spPr>
          <a:xfrm>
            <a:off x="3317099" y="6418881"/>
            <a:ext cx="2880848" cy="383744"/>
          </a:xfrm>
          <a:prstGeom prst="rect">
            <a:avLst/>
          </a:prstGeom>
          <a:noFill/>
          <a:ln/>
        </p:spPr>
        <p:txBody>
          <a:bodyPr wrap="none" lIns="0" tIns="0" rIns="0" bIns="0" rtlCol="0" anchor="t"/>
          <a:lstStyle/>
          <a:p>
            <a:pPr algn="ctr" indent="0" marL="0">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Scans QR</a:t>
            </a:r>
            <a:endParaRPr lang="en-US" sz="1350" dirty="0"/>
          </a:p>
        </p:txBody>
      </p:sp>
      <p:pic>
        <p:nvPicPr>
          <p:cNvPr id="8" name="Image 2" descr="preencoded.png">    </p:cNvPr>
          <p:cNvPicPr>
            <a:picLocks noChangeAspect="1"/>
          </p:cNvPicPr>
          <p:nvPr/>
        </p:nvPicPr>
        <p:blipFill>
          <a:blip r:embed="rId3"/>
          <a:stretch>
            <a:fillRect/>
          </a:stretch>
        </p:blipFill>
        <p:spPr>
          <a:xfrm>
            <a:off x="4547423" y="4568171"/>
            <a:ext cx="682211" cy="682210"/>
          </a:xfrm>
          <a:prstGeom prst="rect">
            <a:avLst/>
          </a:prstGeom>
        </p:spPr>
      </p:pic>
      <p:sp>
        <p:nvSpPr>
          <p:cNvPr id="9" name="Text 4"/>
          <p:cNvSpPr/>
          <p:nvPr/>
        </p:nvSpPr>
        <p:spPr>
          <a:xfrm>
            <a:off x="5771991" y="2984589"/>
            <a:ext cx="2974438" cy="767487"/>
          </a:xfrm>
          <a:prstGeom prst="rect">
            <a:avLst/>
          </a:prstGeom>
          <a:noFill/>
          <a:ln/>
        </p:spPr>
        <p:txBody>
          <a:bodyPr wrap="square" lIns="0" tIns="0" rIns="0" bIns="0" rtlCol="0" anchor="t"/>
          <a:lstStyle/>
          <a:p>
            <a:pPr algn="ctr" indent="0" marL="0">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Attendance Recorded</a:t>
            </a:r>
            <a:endParaRPr lang="en-US" sz="1350" dirty="0"/>
          </a:p>
        </p:txBody>
      </p:sp>
      <p:pic>
        <p:nvPicPr>
          <p:cNvPr id="10" name="Image 3" descr="preencoded.png">    </p:cNvPr>
          <p:cNvPicPr>
            <a:picLocks noChangeAspect="1"/>
          </p:cNvPicPr>
          <p:nvPr/>
        </p:nvPicPr>
        <p:blipFill>
          <a:blip r:embed="rId4"/>
          <a:stretch>
            <a:fillRect/>
          </a:stretch>
        </p:blipFill>
        <p:spPr>
          <a:xfrm>
            <a:off x="6704062" y="4984106"/>
            <a:ext cx="682210" cy="682210"/>
          </a:xfrm>
          <a:prstGeom prst="rect">
            <a:avLst/>
          </a:prstGeom>
        </p:spPr>
      </p:pic>
      <p:sp>
        <p:nvSpPr>
          <p:cNvPr id="11" name="Text 5"/>
          <p:cNvSpPr/>
          <p:nvPr/>
        </p:nvSpPr>
        <p:spPr>
          <a:xfrm>
            <a:off x="7768950" y="7312363"/>
            <a:ext cx="2880848" cy="383744"/>
          </a:xfrm>
          <a:prstGeom prst="rect">
            <a:avLst/>
          </a:prstGeom>
          <a:noFill/>
          <a:ln/>
        </p:spPr>
        <p:txBody>
          <a:bodyPr wrap="none" lIns="0" tIns="0" rIns="0" bIns="0" rtlCol="0" anchor="t"/>
          <a:lstStyle/>
          <a:p>
            <a:pPr algn="ctr" indent="0" marL="0">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Data Stored</a:t>
            </a:r>
            <a:endParaRPr lang="en-US" sz="1350" dirty="0"/>
          </a:p>
        </p:txBody>
      </p:sp>
      <p:pic>
        <p:nvPicPr>
          <p:cNvPr id="12" name="Image 4" descr="preencoded.png">    </p:cNvPr>
          <p:cNvPicPr>
            <a:picLocks noChangeAspect="1"/>
          </p:cNvPicPr>
          <p:nvPr/>
        </p:nvPicPr>
        <p:blipFill>
          <a:blip r:embed="rId5"/>
          <a:stretch>
            <a:fillRect/>
          </a:stretch>
        </p:blipFill>
        <p:spPr>
          <a:xfrm>
            <a:off x="8860487" y="5400042"/>
            <a:ext cx="682210" cy="682211"/>
          </a:xfrm>
          <a:prstGeom prst="rect">
            <a:avLst/>
          </a:prstGeom>
        </p:spPr>
      </p:pic>
      <p:sp>
        <p:nvSpPr>
          <p:cNvPr id="13" name="Text 6"/>
          <p:cNvSpPr/>
          <p:nvPr/>
        </p:nvSpPr>
        <p:spPr>
          <a:xfrm>
            <a:off x="10325961" y="4171423"/>
            <a:ext cx="2880847" cy="383744"/>
          </a:xfrm>
          <a:prstGeom prst="rect">
            <a:avLst/>
          </a:prstGeom>
          <a:noFill/>
          <a:ln/>
        </p:spPr>
        <p:txBody>
          <a:bodyPr wrap="none" lIns="0" tIns="0" rIns="0" bIns="0" rtlCol="0" anchor="t"/>
          <a:lstStyle/>
          <a:p>
            <a:pPr algn="ctr" indent="0" marL="0">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Report Generated</a:t>
            </a:r>
            <a:endParaRPr lang="en-US" sz="1350" dirty="0"/>
          </a:p>
        </p:txBody>
      </p:sp>
      <p:pic>
        <p:nvPicPr>
          <p:cNvPr id="14" name="Image 5" descr="preencoded.png">    </p:cNvPr>
          <p:cNvPicPr>
            <a:picLocks noChangeAspect="1"/>
          </p:cNvPicPr>
          <p:nvPr/>
        </p:nvPicPr>
        <p:blipFill>
          <a:blip r:embed="rId6"/>
          <a:stretch>
            <a:fillRect/>
          </a:stretch>
        </p:blipFill>
        <p:spPr>
          <a:xfrm>
            <a:off x="11155700" y="5846677"/>
            <a:ext cx="682211" cy="682210"/>
          </a:xfrm>
          <a:prstGeom prst="rect">
            <a:avLst/>
          </a:prstGeom>
        </p:spPr>
      </p:pic>
      <p:sp>
        <p:nvSpPr>
          <p:cNvPr id="15" name="Text 7"/>
          <p:cNvSpPr/>
          <p:nvPr/>
        </p:nvSpPr>
        <p:spPr>
          <a:xfrm>
            <a:off x="493038" y="9362242"/>
            <a:ext cx="13644324" cy="450533"/>
          </a:xfrm>
          <a:prstGeom prst="rect">
            <a:avLst/>
          </a:prstGeom>
          <a:noFill/>
          <a:ln/>
        </p:spPr>
        <p:txBody>
          <a:bodyPr wrap="square" lIns="0" tIns="0" rIns="0" bIns="0" rtlCol="0" anchor="t"/>
          <a:lstStyle/>
          <a:p>
            <a:pPr algn="l" indent="0" marL="0">
              <a:lnSpc>
                <a:spcPts val="1750"/>
              </a:lnSpc>
              <a:buNone/>
            </a:pPr>
            <a:r>
              <a:rPr lang="en-US" sz="1100" dirty="0">
                <a:solidFill>
                  <a:srgbClr val="504C49"/>
                </a:solidFill>
                <a:latin typeface="Source Serif 4" pitchFamily="34" charset="0"/>
                <a:ea typeface="Source Serif 4" pitchFamily="34" charset="-122"/>
                <a:cs typeface="Source Serif 4" pitchFamily="34" charset="-120"/>
              </a:rPr>
              <a:t>Students initiate the process by scanning their unique QR codes. This action triggers the attendance record, which is then securely stored in the database. Authorized personnel can then generate detailed reports for analysis.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0447" y="896064"/>
            <a:ext cx="9346406" cy="643295"/>
          </a:xfrm>
          <a:prstGeom prst="rect">
            <a:avLst/>
          </a:prstGeom>
          <a:noFill/>
          <a:ln/>
        </p:spPr>
        <p:txBody>
          <a:bodyPr wrap="none" lIns="0" tIns="0" rIns="0" bIns="0" rtlCol="0" anchor="t"/>
          <a:lstStyle/>
          <a:p>
            <a:pPr algn="l" indent="0" marL="0">
              <a:lnSpc>
                <a:spcPts val="5050"/>
              </a:lnSpc>
              <a:buNone/>
            </a:pPr>
            <a:r>
              <a:rPr lang="en-US" sz="4050" dirty="0">
                <a:solidFill>
                  <a:srgbClr val="201B18"/>
                </a:solidFill>
                <a:latin typeface="Platypi Medium" pitchFamily="34" charset="0"/>
                <a:ea typeface="Platypi Medium" pitchFamily="34" charset="-122"/>
                <a:cs typeface="Platypi Medium" pitchFamily="34" charset="-120"/>
              </a:rPr>
              <a:t>Key Technologies Driving the System</a:t>
            </a:r>
            <a:endParaRPr lang="en-US" sz="4050" dirty="0"/>
          </a:p>
        </p:txBody>
      </p:sp>
      <p:sp>
        <p:nvSpPr>
          <p:cNvPr id="3" name="Text 1"/>
          <p:cNvSpPr/>
          <p:nvPr/>
        </p:nvSpPr>
        <p:spPr>
          <a:xfrm>
            <a:off x="720447" y="1951077"/>
            <a:ext cx="13189506" cy="329327"/>
          </a:xfrm>
          <a:prstGeom prst="rect">
            <a:avLst/>
          </a:prstGeom>
          <a:noFill/>
          <a:ln/>
        </p:spPr>
        <p:txBody>
          <a:bodyPr wrap="none" lIns="0" tIns="0" rIns="0" bIns="0" rtlCol="0" anchor="t"/>
          <a:lstStyle/>
          <a:p>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Our system is built on a foundation of proven and reliable technologies to ensure seamless operation and robust performance.</a:t>
            </a:r>
            <a:endParaRPr lang="en-US" sz="1600" dirty="0"/>
          </a:p>
        </p:txBody>
      </p:sp>
      <p:pic>
        <p:nvPicPr>
          <p:cNvPr id="4" name="Image 0" descr="preencoded.png">    </p:cNvPr>
          <p:cNvPicPr>
            <a:picLocks noChangeAspect="1"/>
          </p:cNvPicPr>
          <p:nvPr/>
        </p:nvPicPr>
        <p:blipFill>
          <a:blip r:embed="rId1"/>
          <a:stretch>
            <a:fillRect/>
          </a:stretch>
        </p:blipFill>
        <p:spPr>
          <a:xfrm>
            <a:off x="720447" y="2511981"/>
            <a:ext cx="514588" cy="514588"/>
          </a:xfrm>
          <a:prstGeom prst="rect">
            <a:avLst/>
          </a:prstGeom>
        </p:spPr>
      </p:pic>
      <p:sp>
        <p:nvSpPr>
          <p:cNvPr id="5" name="Text 2"/>
          <p:cNvSpPr/>
          <p:nvPr/>
        </p:nvSpPr>
        <p:spPr>
          <a:xfrm>
            <a:off x="720447" y="3283863"/>
            <a:ext cx="2573179" cy="321588"/>
          </a:xfrm>
          <a:prstGeom prst="rect">
            <a:avLst/>
          </a:prstGeom>
          <a:noFill/>
          <a:ln/>
        </p:spPr>
        <p:txBody>
          <a:bodyPr wrap="none" lIns="0" tIns="0" rIns="0" bIns="0" rtlCol="0" anchor="t"/>
          <a:lstStyle/>
          <a:p>
            <a:pPr algn="l" indent="0" marL="0">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QR Code System</a:t>
            </a:r>
            <a:endParaRPr lang="en-US" sz="2000" dirty="0"/>
          </a:p>
        </p:txBody>
      </p:sp>
      <p:sp>
        <p:nvSpPr>
          <p:cNvPr id="6" name="Text 3"/>
          <p:cNvSpPr/>
          <p:nvPr/>
        </p:nvSpPr>
        <p:spPr>
          <a:xfrm>
            <a:off x="720447" y="3728918"/>
            <a:ext cx="4224933" cy="987981"/>
          </a:xfrm>
          <a:prstGeom prst="rect">
            <a:avLst/>
          </a:prstGeom>
          <a:noFill/>
          <a:ln/>
        </p:spPr>
        <p:txBody>
          <a:bodyPr wrap="square" lIns="0" tIns="0" rIns="0" bIns="0" rtlCol="0" anchor="t"/>
          <a:lstStyle/>
          <a:p>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Leveraging Java libraries like </a:t>
            </a:r>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ZXing</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 for efficient QR code generation and scanning capabilities.</a:t>
            </a:r>
            <a:endParaRPr lang="en-US" sz="1600" dirty="0"/>
          </a:p>
        </p:txBody>
      </p:sp>
      <p:pic>
        <p:nvPicPr>
          <p:cNvPr id="7" name="Image 1" descr="preencoded.png">    </p:cNvPr>
          <p:cNvPicPr>
            <a:picLocks noChangeAspect="1"/>
          </p:cNvPicPr>
          <p:nvPr/>
        </p:nvPicPr>
        <p:blipFill>
          <a:blip r:embed="rId2"/>
          <a:stretch>
            <a:fillRect/>
          </a:stretch>
        </p:blipFill>
        <p:spPr>
          <a:xfrm>
            <a:off x="5202674" y="2511981"/>
            <a:ext cx="514588" cy="514588"/>
          </a:xfrm>
          <a:prstGeom prst="rect">
            <a:avLst/>
          </a:prstGeom>
        </p:spPr>
      </p:pic>
      <p:sp>
        <p:nvSpPr>
          <p:cNvPr id="8" name="Text 4"/>
          <p:cNvSpPr/>
          <p:nvPr/>
        </p:nvSpPr>
        <p:spPr>
          <a:xfrm>
            <a:off x="5202674" y="3283863"/>
            <a:ext cx="2912864" cy="321588"/>
          </a:xfrm>
          <a:prstGeom prst="rect">
            <a:avLst/>
          </a:prstGeom>
          <a:noFill/>
          <a:ln/>
        </p:spPr>
        <p:txBody>
          <a:bodyPr wrap="none" lIns="0" tIns="0" rIns="0" bIns="0" rtlCol="0" anchor="t"/>
          <a:lstStyle/>
          <a:p>
            <a:pPr algn="l" indent="0" marL="0">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Database Management</a:t>
            </a:r>
            <a:endParaRPr lang="en-US" sz="2000" dirty="0"/>
          </a:p>
        </p:txBody>
      </p:sp>
      <p:sp>
        <p:nvSpPr>
          <p:cNvPr id="9" name="Text 5"/>
          <p:cNvSpPr/>
          <p:nvPr/>
        </p:nvSpPr>
        <p:spPr>
          <a:xfrm>
            <a:off x="5202674" y="3728918"/>
            <a:ext cx="4224933" cy="987981"/>
          </a:xfrm>
          <a:prstGeom prst="rect">
            <a:avLst/>
          </a:prstGeom>
          <a:noFill/>
          <a:ln/>
        </p:spPr>
        <p:txBody>
          <a:bodyPr wrap="square" lIns="0" tIns="0" rIns="0" bIns="0" rtlCol="0" anchor="t"/>
          <a:lstStyle/>
          <a:p>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MySQL</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 serves as the robust backend for storing all attendance records and user data.</a:t>
            </a:r>
            <a:endParaRPr lang="en-US" sz="1600" dirty="0"/>
          </a:p>
        </p:txBody>
      </p:sp>
      <p:pic>
        <p:nvPicPr>
          <p:cNvPr id="10" name="Image 2" descr="preencoded.png">    </p:cNvPr>
          <p:cNvPicPr>
            <a:picLocks noChangeAspect="1"/>
          </p:cNvPicPr>
          <p:nvPr/>
        </p:nvPicPr>
        <p:blipFill>
          <a:blip r:embed="rId3"/>
          <a:stretch>
            <a:fillRect/>
          </a:stretch>
        </p:blipFill>
        <p:spPr>
          <a:xfrm>
            <a:off x="9684901" y="2511981"/>
            <a:ext cx="514588" cy="514588"/>
          </a:xfrm>
          <a:prstGeom prst="rect">
            <a:avLst/>
          </a:prstGeom>
        </p:spPr>
      </p:pic>
      <p:sp>
        <p:nvSpPr>
          <p:cNvPr id="11" name="Text 6"/>
          <p:cNvSpPr/>
          <p:nvPr/>
        </p:nvSpPr>
        <p:spPr>
          <a:xfrm>
            <a:off x="9684901" y="3283863"/>
            <a:ext cx="2573179" cy="321588"/>
          </a:xfrm>
          <a:prstGeom prst="rect">
            <a:avLst/>
          </a:prstGeom>
          <a:noFill/>
          <a:ln/>
        </p:spPr>
        <p:txBody>
          <a:bodyPr wrap="none" lIns="0" tIns="0" rIns="0" bIns="0" rtlCol="0" anchor="t"/>
          <a:lstStyle/>
          <a:p>
            <a:pPr algn="l" indent="0" marL="0">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JDBC Connectivity</a:t>
            </a:r>
            <a:endParaRPr lang="en-US" sz="2000" dirty="0"/>
          </a:p>
        </p:txBody>
      </p:sp>
      <p:sp>
        <p:nvSpPr>
          <p:cNvPr id="12" name="Text 7"/>
          <p:cNvSpPr/>
          <p:nvPr/>
        </p:nvSpPr>
        <p:spPr>
          <a:xfrm>
            <a:off x="9684901" y="3728918"/>
            <a:ext cx="4224933" cy="987981"/>
          </a:xfrm>
          <a:prstGeom prst="rect">
            <a:avLst/>
          </a:prstGeom>
          <a:noFill/>
          <a:ln/>
        </p:spPr>
        <p:txBody>
          <a:bodyPr wrap="square" lIns="0" tIns="0" rIns="0" bIns="0" rtlCol="0" anchor="t"/>
          <a:lstStyle/>
          <a:p>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JDBC</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 (Java Database Connectivity) facilitates the crucial link between our Java application and the MySQL database.</a:t>
            </a:r>
            <a:endParaRPr lang="en-US" sz="1600" dirty="0"/>
          </a:p>
        </p:txBody>
      </p:sp>
      <p:pic>
        <p:nvPicPr>
          <p:cNvPr id="13" name="Image 3" descr="preencoded.png">    </p:cNvPr>
          <p:cNvPicPr>
            <a:picLocks noChangeAspect="1"/>
          </p:cNvPicPr>
          <p:nvPr/>
        </p:nvPicPr>
        <p:blipFill>
          <a:blip r:embed="rId4"/>
          <a:stretch>
            <a:fillRect/>
          </a:stretch>
        </p:blipFill>
        <p:spPr>
          <a:xfrm>
            <a:off x="720447" y="5128617"/>
            <a:ext cx="514588" cy="514588"/>
          </a:xfrm>
          <a:prstGeom prst="rect">
            <a:avLst/>
          </a:prstGeom>
        </p:spPr>
      </p:pic>
      <p:sp>
        <p:nvSpPr>
          <p:cNvPr id="14" name="Text 8"/>
          <p:cNvSpPr/>
          <p:nvPr/>
        </p:nvSpPr>
        <p:spPr>
          <a:xfrm>
            <a:off x="720447" y="5900499"/>
            <a:ext cx="3395067" cy="321588"/>
          </a:xfrm>
          <a:prstGeom prst="rect">
            <a:avLst/>
          </a:prstGeom>
          <a:noFill/>
          <a:ln/>
        </p:spPr>
        <p:txBody>
          <a:bodyPr wrap="none" lIns="0" tIns="0" rIns="0" bIns="0" rtlCol="0" anchor="t"/>
          <a:lstStyle/>
          <a:p>
            <a:pPr algn="l" indent="0" marL="0">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Development Environment</a:t>
            </a:r>
            <a:endParaRPr lang="en-US" sz="2000" dirty="0"/>
          </a:p>
        </p:txBody>
      </p:sp>
      <p:sp>
        <p:nvSpPr>
          <p:cNvPr id="15" name="Text 9"/>
          <p:cNvSpPr/>
          <p:nvPr/>
        </p:nvSpPr>
        <p:spPr>
          <a:xfrm>
            <a:off x="720447" y="6345555"/>
            <a:ext cx="4224933" cy="987981"/>
          </a:xfrm>
          <a:prstGeom prst="rect">
            <a:avLst/>
          </a:prstGeom>
          <a:noFill/>
          <a:ln/>
        </p:spPr>
        <p:txBody>
          <a:bodyPr wrap="square" lIns="0" tIns="0" rIns="0" bIns="0" rtlCol="0" anchor="t"/>
          <a:lstStyle/>
          <a:p>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Eclipse IDE</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 provides a comprehensive and efficient platform for developing the application.</a:t>
            </a:r>
            <a:endParaRPr lang="en-US" sz="1600" dirty="0"/>
          </a:p>
        </p:txBody>
      </p:sp>
      <p:pic>
        <p:nvPicPr>
          <p:cNvPr id="16" name="Image 4" descr="preencoded.png">    </p:cNvPr>
          <p:cNvPicPr>
            <a:picLocks noChangeAspect="1"/>
          </p:cNvPicPr>
          <p:nvPr/>
        </p:nvPicPr>
        <p:blipFill>
          <a:blip r:embed="rId5"/>
          <a:stretch>
            <a:fillRect/>
          </a:stretch>
        </p:blipFill>
        <p:spPr>
          <a:xfrm>
            <a:off x="5202674" y="5128617"/>
            <a:ext cx="514588" cy="514588"/>
          </a:xfrm>
          <a:prstGeom prst="rect">
            <a:avLst/>
          </a:prstGeom>
        </p:spPr>
      </p:pic>
      <p:sp>
        <p:nvSpPr>
          <p:cNvPr id="17" name="Text 10"/>
          <p:cNvSpPr/>
          <p:nvPr/>
        </p:nvSpPr>
        <p:spPr>
          <a:xfrm>
            <a:off x="5202674" y="5900499"/>
            <a:ext cx="2713553" cy="321588"/>
          </a:xfrm>
          <a:prstGeom prst="rect">
            <a:avLst/>
          </a:prstGeom>
          <a:noFill/>
          <a:ln/>
        </p:spPr>
        <p:txBody>
          <a:bodyPr wrap="none" lIns="0" tIns="0" rIns="0" bIns="0" rtlCol="0" anchor="t"/>
          <a:lstStyle/>
          <a:p>
            <a:pPr algn="l" indent="0" marL="0">
              <a:lnSpc>
                <a:spcPts val="2500"/>
              </a:lnSpc>
              <a:buNone/>
            </a:pPr>
            <a:r>
              <a:rPr lang="en-US" sz="2000" dirty="0">
                <a:solidFill>
                  <a:srgbClr val="504C49"/>
                </a:solidFill>
                <a:latin typeface="Platypi Medium" pitchFamily="34" charset="0"/>
                <a:ea typeface="Platypi Medium" pitchFamily="34" charset="-122"/>
                <a:cs typeface="Platypi Medium" pitchFamily="34" charset="-120"/>
              </a:rPr>
              <a:t>Hardware Interaction</a:t>
            </a:r>
            <a:endParaRPr lang="en-US" sz="2000" dirty="0"/>
          </a:p>
        </p:txBody>
      </p:sp>
      <p:sp>
        <p:nvSpPr>
          <p:cNvPr id="18" name="Text 11"/>
          <p:cNvSpPr/>
          <p:nvPr/>
        </p:nvSpPr>
        <p:spPr>
          <a:xfrm>
            <a:off x="5202674" y="6345555"/>
            <a:ext cx="4224933" cy="658654"/>
          </a:xfrm>
          <a:prstGeom prst="rect">
            <a:avLst/>
          </a:prstGeom>
          <a:noFill/>
          <a:ln/>
        </p:spPr>
        <p:txBody>
          <a:bodyPr wrap="square" lIns="0" tIns="0" rIns="0" bIns="0" rtlCol="0" anchor="t"/>
          <a:lstStyle/>
          <a:p>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Attendance capture relies on standard </a:t>
            </a:r>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smartphones</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 or dedicated </a:t>
            </a:r>
            <a:pPr algn="l" indent="0" marL="0">
              <a:lnSpc>
                <a:spcPts val="2550"/>
              </a:lnSpc>
              <a:buNone/>
            </a:pPr>
            <a:r>
              <a:rPr lang="en-US" sz="1600" b="1" dirty="0">
                <a:solidFill>
                  <a:srgbClr val="504C49"/>
                </a:solidFill>
                <a:latin typeface="Source Serif 4" pitchFamily="34" charset="0"/>
                <a:ea typeface="Source Serif 4" pitchFamily="34" charset="-122"/>
                <a:cs typeface="Source Serif 4" pitchFamily="34" charset="-120"/>
              </a:rPr>
              <a:t>QR scanners</a:t>
            </a:r>
            <a:pPr algn="l" indent="0" marL="0">
              <a:lnSpc>
                <a:spcPts val="2550"/>
              </a:lnSpc>
              <a:buNone/>
            </a:pPr>
            <a:r>
              <a:rPr lang="en-US" sz="1600" dirty="0">
                <a:solidFill>
                  <a:srgbClr val="504C49"/>
                </a:solidFill>
                <a:latin typeface="Source Serif 4" pitchFamily="34" charset="0"/>
                <a:ea typeface="Source Serif 4" pitchFamily="34" charset="-122"/>
                <a:cs typeface="Source Serif 4" pitchFamily="34" charset="-120"/>
              </a:rPr>
              <a:t>.</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24138" y="569952"/>
            <a:ext cx="9013388" cy="646509"/>
          </a:xfrm>
          <a:prstGeom prst="rect">
            <a:avLst/>
          </a:prstGeom>
          <a:noFill/>
          <a:ln/>
        </p:spPr>
        <p:txBody>
          <a:bodyPr wrap="none" lIns="0" tIns="0" rIns="0" bIns="0" rtlCol="0" anchor="t"/>
          <a:lstStyle/>
          <a:p>
            <a:pPr algn="l" indent="0" marL="0">
              <a:lnSpc>
                <a:spcPts val="5050"/>
              </a:lnSpc>
              <a:buNone/>
            </a:pPr>
            <a:r>
              <a:rPr lang="en-US" sz="4050" dirty="0">
                <a:solidFill>
                  <a:srgbClr val="201B18"/>
                </a:solidFill>
                <a:latin typeface="Platypi Medium" pitchFamily="34" charset="0"/>
                <a:ea typeface="Platypi Medium" pitchFamily="34" charset="-122"/>
                <a:cs typeface="Platypi Medium" pitchFamily="34" charset="-120"/>
              </a:rPr>
              <a:t>QR Code Mechanics: Your Digital ID</a:t>
            </a:r>
            <a:endParaRPr lang="en-US" sz="4050" dirty="0"/>
          </a:p>
        </p:txBody>
      </p:sp>
      <p:sp>
        <p:nvSpPr>
          <p:cNvPr id="3" name="Text 1"/>
          <p:cNvSpPr/>
          <p:nvPr/>
        </p:nvSpPr>
        <p:spPr>
          <a:xfrm>
            <a:off x="724138" y="1630204"/>
            <a:ext cx="13182124" cy="330994"/>
          </a:xfrm>
          <a:prstGeom prst="rect">
            <a:avLst/>
          </a:prstGeom>
          <a:noFill/>
          <a:ln/>
        </p:spPr>
        <p:txBody>
          <a:bodyPr wrap="none" lIns="0" tIns="0" rIns="0" bIns="0" rtlCol="0" anchor="t"/>
          <a:lstStyle/>
          <a:p>
            <a:pPr algn="l" indent="0" marL="0">
              <a:lnSpc>
                <a:spcPts val="2600"/>
              </a:lnSpc>
              <a:buNone/>
            </a:pPr>
            <a:r>
              <a:rPr lang="en-US" sz="1600" dirty="0">
                <a:solidFill>
                  <a:srgbClr val="504C49"/>
                </a:solidFill>
                <a:latin typeface="Source Serif 4" pitchFamily="34" charset="0"/>
                <a:ea typeface="Source Serif 4" pitchFamily="34" charset="-122"/>
                <a:cs typeface="Source Serif 4" pitchFamily="34" charset="-120"/>
              </a:rPr>
              <a:t>Each QR code acts as a secure, unique identifier, simplifying the attendance process.</a:t>
            </a:r>
            <a:endParaRPr lang="en-US" sz="1600" dirty="0"/>
          </a:p>
        </p:txBody>
      </p:sp>
      <p:sp>
        <p:nvSpPr>
          <p:cNvPr id="4" name="Text 2"/>
          <p:cNvSpPr/>
          <p:nvPr/>
        </p:nvSpPr>
        <p:spPr>
          <a:xfrm>
            <a:off x="724138" y="2379940"/>
            <a:ext cx="6338649" cy="661988"/>
          </a:xfrm>
          <a:prstGeom prst="rect">
            <a:avLst/>
          </a:prstGeom>
          <a:noFill/>
          <a:ln/>
        </p:spPr>
        <p:txBody>
          <a:bodyPr wrap="square" lIns="0" tIns="0" rIns="0" bIns="0" rtlCol="0" anchor="t"/>
          <a:lstStyle/>
          <a:p>
            <a:pPr algn="l" marL="342900" indent="-342900">
              <a:lnSpc>
                <a:spcPts val="2600"/>
              </a:lnSpc>
              <a:buSzPct val="100000"/>
              <a:buChar char="•"/>
            </a:pPr>
            <a:r>
              <a:rPr lang="en-US" sz="1600" b="1" dirty="0">
                <a:solidFill>
                  <a:srgbClr val="504C49"/>
                </a:solidFill>
                <a:latin typeface="Source Serif 4" pitchFamily="34" charset="0"/>
                <a:ea typeface="Source Serif 4" pitchFamily="34" charset="-122"/>
                <a:cs typeface="Source Serif 4" pitchFamily="34" charset="-120"/>
              </a:rPr>
              <a:t>Unique Identification:</a:t>
            </a:r>
            <a:pPr algn="l" indent="0" marL="0">
              <a:lnSpc>
                <a:spcPts val="2600"/>
              </a:lnSpc>
              <a:buNone/>
            </a:pPr>
            <a:r>
              <a:rPr lang="en-US" sz="1600" dirty="0">
                <a:solidFill>
                  <a:srgbClr val="504C49"/>
                </a:solidFill>
                <a:latin typeface="Source Serif 4" pitchFamily="34" charset="0"/>
                <a:ea typeface="Source Serif 4" pitchFamily="34" charset="-122"/>
                <a:cs typeface="Source Serif 4" pitchFamily="34" charset="-120"/>
              </a:rPr>
              <a:t> Every student and staff member receives a distinct QR code.</a:t>
            </a:r>
            <a:endParaRPr lang="en-US" sz="1600" dirty="0"/>
          </a:p>
        </p:txBody>
      </p:sp>
      <p:sp>
        <p:nvSpPr>
          <p:cNvPr id="5" name="Text 3"/>
          <p:cNvSpPr/>
          <p:nvPr/>
        </p:nvSpPr>
        <p:spPr>
          <a:xfrm>
            <a:off x="724138" y="3114318"/>
            <a:ext cx="6338649" cy="661988"/>
          </a:xfrm>
          <a:prstGeom prst="rect">
            <a:avLst/>
          </a:prstGeom>
          <a:noFill/>
          <a:ln/>
        </p:spPr>
        <p:txBody>
          <a:bodyPr wrap="square" lIns="0" tIns="0" rIns="0" bIns="0" rtlCol="0" anchor="t"/>
          <a:lstStyle/>
          <a:p>
            <a:pPr algn="l" marL="342900" indent="-342900">
              <a:lnSpc>
                <a:spcPts val="2600"/>
              </a:lnSpc>
              <a:buSzPct val="100000"/>
              <a:buChar char="•"/>
            </a:pPr>
            <a:r>
              <a:rPr lang="en-US" sz="1600" b="1" dirty="0">
                <a:solidFill>
                  <a:srgbClr val="504C49"/>
                </a:solidFill>
                <a:latin typeface="Source Serif 4" pitchFamily="34" charset="0"/>
                <a:ea typeface="Source Serif 4" pitchFamily="34" charset="-122"/>
                <a:cs typeface="Source Serif 4" pitchFamily="34" charset="-120"/>
              </a:rPr>
              <a:t>Encoded Details:</a:t>
            </a:r>
            <a:pPr algn="l" indent="0" marL="0">
              <a:lnSpc>
                <a:spcPts val="2600"/>
              </a:lnSpc>
              <a:buNone/>
            </a:pPr>
            <a:r>
              <a:rPr lang="en-US" sz="1600" dirty="0">
                <a:solidFill>
                  <a:srgbClr val="504C49"/>
                </a:solidFill>
                <a:latin typeface="Source Serif 4" pitchFamily="34" charset="0"/>
                <a:ea typeface="Source Serif 4" pitchFamily="34" charset="-122"/>
                <a:cs typeface="Source Serif 4" pitchFamily="34" charset="-120"/>
              </a:rPr>
              <a:t> Each code securely contains essential information, such as Student ID, name, and Staff ID.</a:t>
            </a:r>
            <a:endParaRPr lang="en-US" sz="1600" dirty="0"/>
          </a:p>
        </p:txBody>
      </p:sp>
      <p:sp>
        <p:nvSpPr>
          <p:cNvPr id="6" name="Text 4"/>
          <p:cNvSpPr/>
          <p:nvPr/>
        </p:nvSpPr>
        <p:spPr>
          <a:xfrm>
            <a:off x="724138" y="3848695"/>
            <a:ext cx="6338649" cy="992981"/>
          </a:xfrm>
          <a:prstGeom prst="rect">
            <a:avLst/>
          </a:prstGeom>
          <a:noFill/>
          <a:ln/>
        </p:spPr>
        <p:txBody>
          <a:bodyPr wrap="square" lIns="0" tIns="0" rIns="0" bIns="0" rtlCol="0" anchor="t"/>
          <a:lstStyle/>
          <a:p>
            <a:pPr algn="l" marL="342900" indent="-342900">
              <a:lnSpc>
                <a:spcPts val="2600"/>
              </a:lnSpc>
              <a:buSzPct val="100000"/>
              <a:buChar char="•"/>
            </a:pPr>
            <a:r>
              <a:rPr lang="en-US" sz="1600" b="1" dirty="0">
                <a:solidFill>
                  <a:srgbClr val="504C49"/>
                </a:solidFill>
                <a:latin typeface="Source Serif 4" pitchFamily="34" charset="0"/>
                <a:ea typeface="Source Serif 4" pitchFamily="34" charset="-122"/>
                <a:cs typeface="Source Serif 4" pitchFamily="34" charset="-120"/>
              </a:rPr>
              <a:t>Instant Data Transfer:</a:t>
            </a:r>
            <a:pPr algn="l" indent="0" marL="0">
              <a:lnSpc>
                <a:spcPts val="2600"/>
              </a:lnSpc>
              <a:buNone/>
            </a:pPr>
            <a:r>
              <a:rPr lang="en-US" sz="1600" dirty="0">
                <a:solidFill>
                  <a:srgbClr val="504C49"/>
                </a:solidFill>
                <a:latin typeface="Source Serif 4" pitchFamily="34" charset="0"/>
                <a:ea typeface="Source Serif 4" pitchFamily="34" charset="-122"/>
                <a:cs typeface="Source Serif 4" pitchFamily="34" charset="-120"/>
              </a:rPr>
              <a:t> Upon scanning, the encoded details are decoded and immediately transmitted to the database for recording.</a:t>
            </a:r>
            <a:endParaRPr lang="en-US" sz="1600" dirty="0"/>
          </a:p>
        </p:txBody>
      </p:sp>
      <p:pic>
        <p:nvPicPr>
          <p:cNvPr id="7" name="Image 0" descr="preencoded.png">    </p:cNvPr>
          <p:cNvPicPr>
            <a:picLocks noChangeAspect="1"/>
          </p:cNvPicPr>
          <p:nvPr/>
        </p:nvPicPr>
        <p:blipFill>
          <a:blip r:embed="rId1"/>
          <a:stretch>
            <a:fillRect/>
          </a:stretch>
        </p:blipFill>
        <p:spPr>
          <a:xfrm>
            <a:off x="7575233" y="2426494"/>
            <a:ext cx="4436864" cy="4436864"/>
          </a:xfrm>
          <a:prstGeom prst="rect">
            <a:avLst/>
          </a:prstGeom>
        </p:spPr>
      </p:pic>
      <p:sp>
        <p:nvSpPr>
          <p:cNvPr id="8" name="Text 5"/>
          <p:cNvSpPr/>
          <p:nvPr/>
        </p:nvSpPr>
        <p:spPr>
          <a:xfrm>
            <a:off x="724138" y="7328654"/>
            <a:ext cx="13182124" cy="330994"/>
          </a:xfrm>
          <a:prstGeom prst="rect">
            <a:avLst/>
          </a:prstGeom>
          <a:noFill/>
          <a:ln/>
        </p:spPr>
        <p:txBody>
          <a:bodyPr wrap="none" lIns="0" tIns="0" rIns="0" bIns="0" rtlCol="0" anchor="t"/>
          <a:lstStyle/>
          <a:p>
            <a:pPr algn="l" indent="0" marL="0">
              <a:lnSpc>
                <a:spcPts val="2600"/>
              </a:lnSpc>
              <a:buNone/>
            </a:pPr>
            <a:r>
              <a:rPr lang="en-US" sz="1600" dirty="0">
                <a:solidFill>
                  <a:srgbClr val="504C49"/>
                </a:solidFill>
                <a:latin typeface="Source Serif 4" pitchFamily="34" charset="0"/>
                <a:ea typeface="Source Serif 4" pitchFamily="34" charset="-122"/>
                <a:cs typeface="Source Serif 4" pitchFamily="34" charset="-120"/>
              </a:rPr>
              <a:t>This method ensures a fast, accurate, and fraud-resistant attendance capture, replacing cumbersome manual procedures.</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43545" y="584240"/>
            <a:ext cx="7991356" cy="663893"/>
          </a:xfrm>
          <a:prstGeom prst="rect">
            <a:avLst/>
          </a:prstGeom>
          <a:noFill/>
          <a:ln/>
        </p:spPr>
        <p:txBody>
          <a:bodyPr wrap="none" lIns="0" tIns="0" rIns="0" bIns="0" rtlCol="0" anchor="t"/>
          <a:lstStyle/>
          <a:p>
            <a:pPr algn="l" indent="0" marL="0">
              <a:lnSpc>
                <a:spcPts val="5200"/>
              </a:lnSpc>
              <a:buNone/>
            </a:pPr>
            <a:r>
              <a:rPr lang="en-US" sz="4150" dirty="0">
                <a:solidFill>
                  <a:srgbClr val="201B18"/>
                </a:solidFill>
                <a:latin typeface="Platypi Medium" pitchFamily="34" charset="0"/>
                <a:ea typeface="Platypi Medium" pitchFamily="34" charset="-122"/>
                <a:cs typeface="Platypi Medium" pitchFamily="34" charset="-120"/>
              </a:rPr>
              <a:t>JDBC: The Bridge to Your Data</a:t>
            </a:r>
            <a:endParaRPr lang="en-US" sz="4150" dirty="0"/>
          </a:p>
        </p:txBody>
      </p:sp>
      <p:sp>
        <p:nvSpPr>
          <p:cNvPr id="3" name="Text 1"/>
          <p:cNvSpPr/>
          <p:nvPr/>
        </p:nvSpPr>
        <p:spPr>
          <a:xfrm>
            <a:off x="743545" y="1672947"/>
            <a:ext cx="13143309" cy="679609"/>
          </a:xfrm>
          <a:prstGeom prst="rect">
            <a:avLst/>
          </a:prstGeom>
          <a:noFill/>
          <a:ln/>
        </p:spPr>
        <p:txBody>
          <a:bodyPr wrap="square" lIns="0" tIns="0" rIns="0" bIns="0" rtlCol="0" anchor="t"/>
          <a:lstStyle/>
          <a:p>
            <a:pPr algn="l" indent="0" marL="0">
              <a:lnSpc>
                <a:spcPts val="2650"/>
              </a:lnSpc>
              <a:buNone/>
            </a:pPr>
            <a:r>
              <a:rPr lang="en-US" sz="1650" dirty="0">
                <a:solidFill>
                  <a:srgbClr val="504C49"/>
                </a:solidFill>
                <a:latin typeface="Source Serif 4" pitchFamily="34" charset="0"/>
                <a:ea typeface="Source Serif 4" pitchFamily="34" charset="-122"/>
                <a:cs typeface="Source Serif 4" pitchFamily="34" charset="-120"/>
              </a:rPr>
              <a:t>Java Database Connectivity (JDBC) is the cornerstone of our system's data interactions, enabling seamless communication between our Java application and the MySQL database.</a:t>
            </a:r>
            <a:endParaRPr lang="en-US" sz="1650" dirty="0"/>
          </a:p>
        </p:txBody>
      </p:sp>
      <p:sp>
        <p:nvSpPr>
          <p:cNvPr id="4" name="Text 2"/>
          <p:cNvSpPr/>
          <p:nvPr/>
        </p:nvSpPr>
        <p:spPr>
          <a:xfrm>
            <a:off x="743545" y="2803922"/>
            <a:ext cx="3186946" cy="398383"/>
          </a:xfrm>
          <a:prstGeom prst="rect">
            <a:avLst/>
          </a:prstGeom>
          <a:noFill/>
          <a:ln/>
        </p:spPr>
        <p:txBody>
          <a:bodyPr wrap="none" lIns="0" tIns="0" rIns="0" bIns="0" rtlCol="0" anchor="t"/>
          <a:lstStyle/>
          <a:p>
            <a:pPr algn="l" indent="0" marL="0">
              <a:lnSpc>
                <a:spcPts val="3100"/>
              </a:lnSpc>
              <a:buNone/>
            </a:pPr>
            <a:r>
              <a:rPr lang="en-US" sz="2500" dirty="0">
                <a:solidFill>
                  <a:srgbClr val="201B18"/>
                </a:solidFill>
                <a:latin typeface="Platypi Medium" pitchFamily="34" charset="0"/>
                <a:ea typeface="Platypi Medium" pitchFamily="34" charset="-122"/>
                <a:cs typeface="Platypi Medium" pitchFamily="34" charset="-120"/>
              </a:rPr>
              <a:t>What is JDBC?</a:t>
            </a:r>
            <a:endParaRPr lang="en-US" sz="2500" dirty="0"/>
          </a:p>
        </p:txBody>
      </p:sp>
      <p:sp>
        <p:nvSpPr>
          <p:cNvPr id="5" name="Text 3"/>
          <p:cNvSpPr/>
          <p:nvPr/>
        </p:nvSpPr>
        <p:spPr>
          <a:xfrm>
            <a:off x="1062157" y="3441263"/>
            <a:ext cx="7359968" cy="679609"/>
          </a:xfrm>
          <a:prstGeom prst="rect">
            <a:avLst/>
          </a:prstGeom>
          <a:noFill/>
          <a:ln/>
        </p:spPr>
        <p:txBody>
          <a:bodyPr wrap="square" lIns="0" tIns="0" rIns="0" bIns="0" rtlCol="0" anchor="t"/>
          <a:lstStyle/>
          <a:p>
            <a:pPr algn="l" indent="0" marL="0">
              <a:lnSpc>
                <a:spcPts val="2650"/>
              </a:lnSpc>
              <a:buNone/>
            </a:pPr>
            <a:r>
              <a:rPr lang="en-US" sz="1650" dirty="0">
                <a:solidFill>
                  <a:srgbClr val="504C49"/>
                </a:solidFill>
                <a:latin typeface="Source Serif 4" pitchFamily="34" charset="0"/>
                <a:ea typeface="Source Serif 4" pitchFamily="34" charset="-122"/>
                <a:cs typeface="Source Serif 4" pitchFamily="34" charset="-120"/>
              </a:rPr>
              <a:t>"JDBC is a Java API that enables Java applications to interact with various database management systems (DBMS) using standard SQL queries."</a:t>
            </a:r>
            <a:endParaRPr lang="en-US" sz="1650" dirty="0"/>
          </a:p>
        </p:txBody>
      </p:sp>
      <p:sp>
        <p:nvSpPr>
          <p:cNvPr id="6" name="Shape 4"/>
          <p:cNvSpPr/>
          <p:nvPr/>
        </p:nvSpPr>
        <p:spPr>
          <a:xfrm>
            <a:off x="743545" y="3441263"/>
            <a:ext cx="22860" cy="679609"/>
          </a:xfrm>
          <a:prstGeom prst="rect">
            <a:avLst/>
          </a:prstGeom>
          <a:solidFill>
            <a:srgbClr val="3E2513"/>
          </a:solidFill>
          <a:ln/>
        </p:spPr>
      </p:sp>
      <p:sp>
        <p:nvSpPr>
          <p:cNvPr id="7" name="Text 5"/>
          <p:cNvSpPr/>
          <p:nvPr/>
        </p:nvSpPr>
        <p:spPr>
          <a:xfrm>
            <a:off x="743545" y="4359831"/>
            <a:ext cx="3186946" cy="398383"/>
          </a:xfrm>
          <a:prstGeom prst="rect">
            <a:avLst/>
          </a:prstGeom>
          <a:noFill/>
          <a:ln/>
        </p:spPr>
        <p:txBody>
          <a:bodyPr wrap="none" lIns="0" tIns="0" rIns="0" bIns="0" rtlCol="0" anchor="t"/>
          <a:lstStyle/>
          <a:p>
            <a:pPr algn="l" indent="0" marL="0">
              <a:lnSpc>
                <a:spcPts val="3100"/>
              </a:lnSpc>
              <a:buNone/>
            </a:pPr>
            <a:r>
              <a:rPr lang="en-US" sz="2500" dirty="0">
                <a:solidFill>
                  <a:srgbClr val="201B18"/>
                </a:solidFill>
                <a:latin typeface="Platypi Medium" pitchFamily="34" charset="0"/>
                <a:ea typeface="Platypi Medium" pitchFamily="34" charset="-122"/>
                <a:cs typeface="Platypi Medium" pitchFamily="34" charset="-120"/>
              </a:rPr>
              <a:t>Role in this project:</a:t>
            </a:r>
            <a:endParaRPr lang="en-US" sz="2500" dirty="0"/>
          </a:p>
        </p:txBody>
      </p:sp>
      <p:sp>
        <p:nvSpPr>
          <p:cNvPr id="8" name="Text 6"/>
          <p:cNvSpPr/>
          <p:nvPr/>
        </p:nvSpPr>
        <p:spPr>
          <a:xfrm>
            <a:off x="743545" y="4970621"/>
            <a:ext cx="7678579" cy="339804"/>
          </a:xfrm>
          <a:prstGeom prst="rect">
            <a:avLst/>
          </a:prstGeom>
          <a:noFill/>
          <a:ln/>
        </p:spPr>
        <p:txBody>
          <a:bodyPr wrap="none" lIns="0" tIns="0" rIns="0" bIns="0" rtlCol="0" anchor="t"/>
          <a:lstStyle/>
          <a:p>
            <a:pPr algn="l" marL="342900" indent="-342900">
              <a:lnSpc>
                <a:spcPts val="2650"/>
              </a:lnSpc>
              <a:buSzPct val="100000"/>
              <a:buChar char="•"/>
            </a:pPr>
            <a:r>
              <a:rPr lang="en-US" sz="1650" b="1" dirty="0">
                <a:solidFill>
                  <a:srgbClr val="504C49"/>
                </a:solidFill>
                <a:latin typeface="Source Serif 4" pitchFamily="34" charset="0"/>
                <a:ea typeface="Source Serif 4" pitchFamily="34" charset="-122"/>
                <a:cs typeface="Source Serif 4" pitchFamily="34" charset="-120"/>
              </a:rPr>
              <a:t>Connection:</a:t>
            </a:r>
            <a:pPr algn="l" indent="0" marL="0">
              <a:lnSpc>
                <a:spcPts val="2650"/>
              </a:lnSpc>
              <a:buNone/>
            </a:pPr>
            <a:r>
              <a:rPr lang="en-US" sz="1650" dirty="0">
                <a:solidFill>
                  <a:srgbClr val="504C49"/>
                </a:solidFill>
                <a:latin typeface="Source Serif 4" pitchFamily="34" charset="0"/>
                <a:ea typeface="Source Serif 4" pitchFamily="34" charset="-122"/>
                <a:cs typeface="Source Serif 4" pitchFamily="34" charset="-120"/>
              </a:rPr>
              <a:t> Establishes and manages the link to the MySQL database.</a:t>
            </a:r>
            <a:endParaRPr lang="en-US" sz="1650" dirty="0"/>
          </a:p>
        </p:txBody>
      </p:sp>
      <p:sp>
        <p:nvSpPr>
          <p:cNvPr id="9" name="Text 7"/>
          <p:cNvSpPr/>
          <p:nvPr/>
        </p:nvSpPr>
        <p:spPr>
          <a:xfrm>
            <a:off x="743545" y="5384721"/>
            <a:ext cx="7678579" cy="67960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504C49"/>
                </a:solidFill>
                <a:latin typeface="Source Serif 4" pitchFamily="34" charset="0"/>
                <a:ea typeface="Source Serif 4" pitchFamily="34" charset="-122"/>
                <a:cs typeface="Source Serif 4" pitchFamily="34" charset="-120"/>
              </a:rPr>
              <a:t>Data Operations:</a:t>
            </a:r>
            <a:pPr algn="l" indent="0" marL="0">
              <a:lnSpc>
                <a:spcPts val="2650"/>
              </a:lnSpc>
              <a:buNone/>
            </a:pPr>
            <a:r>
              <a:rPr lang="en-US" sz="1650" dirty="0">
                <a:solidFill>
                  <a:srgbClr val="504C49"/>
                </a:solidFill>
                <a:latin typeface="Source Serif 4" pitchFamily="34" charset="0"/>
                <a:ea typeface="Source Serif 4" pitchFamily="34" charset="-122"/>
                <a:cs typeface="Source Serif 4" pitchFamily="34" charset="-120"/>
              </a:rPr>
              <a:t> Facilitates inserting new attendance records, updating existing ones, and retrieving historical data.</a:t>
            </a:r>
            <a:endParaRPr lang="en-US" sz="1650" dirty="0"/>
          </a:p>
        </p:txBody>
      </p:sp>
      <p:sp>
        <p:nvSpPr>
          <p:cNvPr id="10" name="Text 8"/>
          <p:cNvSpPr/>
          <p:nvPr/>
        </p:nvSpPr>
        <p:spPr>
          <a:xfrm>
            <a:off x="743545" y="6138624"/>
            <a:ext cx="7678579" cy="679609"/>
          </a:xfrm>
          <a:prstGeom prst="rect">
            <a:avLst/>
          </a:prstGeom>
          <a:noFill/>
          <a:ln/>
        </p:spPr>
        <p:txBody>
          <a:bodyPr wrap="square" lIns="0" tIns="0" rIns="0" bIns="0" rtlCol="0" anchor="t"/>
          <a:lstStyle/>
          <a:p>
            <a:pPr algn="l" marL="342900" indent="-342900">
              <a:lnSpc>
                <a:spcPts val="2650"/>
              </a:lnSpc>
              <a:buSzPct val="100000"/>
              <a:buChar char="•"/>
            </a:pPr>
            <a:r>
              <a:rPr lang="en-US" sz="1650" b="1" dirty="0">
                <a:solidFill>
                  <a:srgbClr val="504C49"/>
                </a:solidFill>
                <a:latin typeface="Source Serif 4" pitchFamily="34" charset="0"/>
                <a:ea typeface="Source Serif 4" pitchFamily="34" charset="-122"/>
                <a:cs typeface="Source Serif 4" pitchFamily="34" charset="-120"/>
              </a:rPr>
              <a:t>Reporting:</a:t>
            </a:r>
            <a:pPr algn="l" indent="0" marL="0">
              <a:lnSpc>
                <a:spcPts val="2650"/>
              </a:lnSpc>
              <a:buNone/>
            </a:pPr>
            <a:r>
              <a:rPr lang="en-US" sz="1650" dirty="0">
                <a:solidFill>
                  <a:srgbClr val="504C49"/>
                </a:solidFill>
                <a:latin typeface="Source Serif 4" pitchFamily="34" charset="0"/>
                <a:ea typeface="Source Serif 4" pitchFamily="34" charset="-122"/>
                <a:cs typeface="Source Serif 4" pitchFamily="34" charset="-120"/>
              </a:rPr>
              <a:t> Powers the generation of comprehensive attendance reports directly from the database.</a:t>
            </a:r>
            <a:endParaRPr lang="en-US" sz="1650" dirty="0"/>
          </a:p>
        </p:txBody>
      </p:sp>
      <p:pic>
        <p:nvPicPr>
          <p:cNvPr id="11" name="Image 0" descr="preencoded.png">    </p:cNvPr>
          <p:cNvPicPr>
            <a:picLocks noChangeAspect="1"/>
          </p:cNvPicPr>
          <p:nvPr/>
        </p:nvPicPr>
        <p:blipFill>
          <a:blip r:embed="rId1"/>
          <a:stretch>
            <a:fillRect/>
          </a:stretch>
        </p:blipFill>
        <p:spPr>
          <a:xfrm>
            <a:off x="8948142" y="2830473"/>
            <a:ext cx="4946213" cy="49462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950595"/>
            <a:ext cx="11875294" cy="708779"/>
          </a:xfrm>
          <a:prstGeom prst="rect">
            <a:avLst/>
          </a:prstGeom>
          <a:noFill/>
          <a:ln/>
        </p:spPr>
        <p:txBody>
          <a:bodyPr wrap="none" lIns="0" tIns="0" rIns="0" bIns="0" rtlCol="0" anchor="t"/>
          <a:lstStyle/>
          <a:p>
            <a:pPr algn="l" indent="0" marL="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Database Design: Structured for Efficiency</a:t>
            </a:r>
            <a:endParaRPr lang="en-US" sz="4450" dirty="0"/>
          </a:p>
        </p:txBody>
      </p:sp>
      <p:sp>
        <p:nvSpPr>
          <p:cNvPr id="3" name="Text 1"/>
          <p:cNvSpPr/>
          <p:nvPr/>
        </p:nvSpPr>
        <p:spPr>
          <a:xfrm>
            <a:off x="793790" y="2113002"/>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A well-structured database is crucial for efficient storage and retrieval of attendance information. We utilize two primary tables to manage student and staff data, ensuring data integrity and ease of access.</a:t>
            </a:r>
            <a:endParaRPr lang="en-US" sz="1750" dirty="0"/>
          </a:p>
        </p:txBody>
      </p:sp>
      <p:sp>
        <p:nvSpPr>
          <p:cNvPr id="4" name="Text 2"/>
          <p:cNvSpPr/>
          <p:nvPr/>
        </p:nvSpPr>
        <p:spPr>
          <a:xfrm>
            <a:off x="793790" y="3320772"/>
            <a:ext cx="3402330" cy="425291"/>
          </a:xfrm>
          <a:prstGeom prst="rect">
            <a:avLst/>
          </a:prstGeom>
          <a:noFill/>
          <a:ln/>
        </p:spPr>
        <p:txBody>
          <a:bodyPr wrap="none" lIns="0" tIns="0" rIns="0" bIns="0" rtlCol="0" anchor="t"/>
          <a:lstStyle/>
          <a:p>
            <a:pPr algn="l" indent="0" marL="0">
              <a:lnSpc>
                <a:spcPts val="3300"/>
              </a:lnSpc>
              <a:buNone/>
            </a:pPr>
            <a:r>
              <a:rPr lang="en-US" sz="2650" dirty="0">
                <a:solidFill>
                  <a:srgbClr val="201B18"/>
                </a:solidFill>
                <a:latin typeface="Platypi Medium" pitchFamily="34" charset="0"/>
                <a:ea typeface="Platypi Medium" pitchFamily="34" charset="-122"/>
                <a:cs typeface="Platypi Medium" pitchFamily="34" charset="-120"/>
              </a:rPr>
              <a:t>Students Table</a:t>
            </a:r>
            <a:endParaRPr lang="en-US" sz="2650" dirty="0"/>
          </a:p>
        </p:txBody>
      </p:sp>
      <p:sp>
        <p:nvSpPr>
          <p:cNvPr id="5" name="Shape 3"/>
          <p:cNvSpPr/>
          <p:nvPr/>
        </p:nvSpPr>
        <p:spPr>
          <a:xfrm>
            <a:off x="793790" y="4001214"/>
            <a:ext cx="6244709" cy="2041684"/>
          </a:xfrm>
          <a:prstGeom prst="roundRect">
            <a:avLst>
              <a:gd name="adj" fmla="val 1666"/>
            </a:avLst>
          </a:prstGeom>
          <a:noFill/>
          <a:ln w="7620">
            <a:solidFill>
              <a:srgbClr val="000000">
                <a:alpha val="8000"/>
              </a:srgbClr>
            </a:solidFill>
            <a:prstDash val="solid"/>
          </a:ln>
        </p:spPr>
      </p:sp>
      <p:sp>
        <p:nvSpPr>
          <p:cNvPr id="6" name="Shape 4"/>
          <p:cNvSpPr/>
          <p:nvPr/>
        </p:nvSpPr>
        <p:spPr>
          <a:xfrm>
            <a:off x="801410" y="4008834"/>
            <a:ext cx="6229469" cy="1376124"/>
          </a:xfrm>
          <a:prstGeom prst="rect">
            <a:avLst/>
          </a:prstGeom>
          <a:solidFill>
            <a:srgbClr val="FFFFFF">
              <a:alpha val="4000"/>
            </a:srgbClr>
          </a:solidFill>
          <a:ln/>
        </p:spPr>
      </p:sp>
      <p:sp>
        <p:nvSpPr>
          <p:cNvPr id="7" name="Text 5"/>
          <p:cNvSpPr/>
          <p:nvPr/>
        </p:nvSpPr>
        <p:spPr>
          <a:xfrm>
            <a:off x="1028343" y="4152543"/>
            <a:ext cx="2657237"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student_id</a:t>
            </a:r>
            <a:endParaRPr lang="en-US" sz="1750" dirty="0"/>
          </a:p>
        </p:txBody>
      </p:sp>
      <p:sp>
        <p:nvSpPr>
          <p:cNvPr id="8" name="Text 6"/>
          <p:cNvSpPr/>
          <p:nvPr/>
        </p:nvSpPr>
        <p:spPr>
          <a:xfrm>
            <a:off x="4146828" y="4152543"/>
            <a:ext cx="2657237"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Unique identifier for each student (Primary Key)</a:t>
            </a:r>
            <a:endParaRPr lang="en-US" sz="1750" dirty="0"/>
          </a:p>
        </p:txBody>
      </p:sp>
      <p:sp>
        <p:nvSpPr>
          <p:cNvPr id="9" name="Shape 7"/>
          <p:cNvSpPr/>
          <p:nvPr/>
        </p:nvSpPr>
        <p:spPr>
          <a:xfrm>
            <a:off x="801410" y="5384959"/>
            <a:ext cx="6229469" cy="650319"/>
          </a:xfrm>
          <a:prstGeom prst="rect">
            <a:avLst/>
          </a:prstGeom>
          <a:solidFill>
            <a:srgbClr val="000000">
              <a:alpha val="4000"/>
            </a:srgbClr>
          </a:solidFill>
          <a:ln/>
        </p:spPr>
      </p:sp>
      <p:sp>
        <p:nvSpPr>
          <p:cNvPr id="10" name="Text 8"/>
          <p:cNvSpPr/>
          <p:nvPr/>
        </p:nvSpPr>
        <p:spPr>
          <a:xfrm>
            <a:off x="1028343" y="5528667"/>
            <a:ext cx="2657237"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name</a:t>
            </a:r>
            <a:endParaRPr lang="en-US" sz="1750" dirty="0"/>
          </a:p>
        </p:txBody>
      </p:sp>
      <p:sp>
        <p:nvSpPr>
          <p:cNvPr id="11" name="Text 9"/>
          <p:cNvSpPr/>
          <p:nvPr/>
        </p:nvSpPr>
        <p:spPr>
          <a:xfrm>
            <a:off x="4146828" y="5528667"/>
            <a:ext cx="2657237"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Full name of the student</a:t>
            </a:r>
            <a:endParaRPr lang="en-US" sz="1750" dirty="0"/>
          </a:p>
        </p:txBody>
      </p:sp>
      <p:sp>
        <p:nvSpPr>
          <p:cNvPr id="12" name="Text 10"/>
          <p:cNvSpPr/>
          <p:nvPr/>
        </p:nvSpPr>
        <p:spPr>
          <a:xfrm>
            <a:off x="7599521" y="3320772"/>
            <a:ext cx="3402330" cy="425291"/>
          </a:xfrm>
          <a:prstGeom prst="rect">
            <a:avLst/>
          </a:prstGeom>
          <a:noFill/>
          <a:ln/>
        </p:spPr>
        <p:txBody>
          <a:bodyPr wrap="none" lIns="0" tIns="0" rIns="0" bIns="0" rtlCol="0" anchor="t"/>
          <a:lstStyle/>
          <a:p>
            <a:pPr algn="l" indent="0" marL="0">
              <a:lnSpc>
                <a:spcPts val="3300"/>
              </a:lnSpc>
              <a:buNone/>
            </a:pPr>
            <a:r>
              <a:rPr lang="en-US" sz="2650" dirty="0">
                <a:solidFill>
                  <a:srgbClr val="201B18"/>
                </a:solidFill>
                <a:latin typeface="Platypi Medium" pitchFamily="34" charset="0"/>
                <a:ea typeface="Platypi Medium" pitchFamily="34" charset="-122"/>
                <a:cs typeface="Platypi Medium" pitchFamily="34" charset="-120"/>
              </a:rPr>
              <a:t>Staff Table</a:t>
            </a:r>
            <a:endParaRPr lang="en-US" sz="2650" dirty="0"/>
          </a:p>
        </p:txBody>
      </p:sp>
      <p:sp>
        <p:nvSpPr>
          <p:cNvPr id="13" name="Shape 11"/>
          <p:cNvSpPr/>
          <p:nvPr/>
        </p:nvSpPr>
        <p:spPr>
          <a:xfrm>
            <a:off x="7599521" y="4001214"/>
            <a:ext cx="6244709" cy="2404586"/>
          </a:xfrm>
          <a:prstGeom prst="roundRect">
            <a:avLst>
              <a:gd name="adj" fmla="val 1415"/>
            </a:avLst>
          </a:prstGeom>
          <a:noFill/>
          <a:ln w="7620">
            <a:solidFill>
              <a:srgbClr val="000000">
                <a:alpha val="8000"/>
              </a:srgbClr>
            </a:solidFill>
            <a:prstDash val="solid"/>
          </a:ln>
        </p:spPr>
      </p:sp>
      <p:sp>
        <p:nvSpPr>
          <p:cNvPr id="14" name="Shape 12"/>
          <p:cNvSpPr/>
          <p:nvPr/>
        </p:nvSpPr>
        <p:spPr>
          <a:xfrm>
            <a:off x="7607141" y="4008834"/>
            <a:ext cx="6229469" cy="1376124"/>
          </a:xfrm>
          <a:prstGeom prst="rect">
            <a:avLst/>
          </a:prstGeom>
          <a:solidFill>
            <a:srgbClr val="FFFFFF">
              <a:alpha val="4000"/>
            </a:srgbClr>
          </a:solidFill>
          <a:ln/>
        </p:spPr>
      </p:sp>
      <p:sp>
        <p:nvSpPr>
          <p:cNvPr id="15" name="Text 13"/>
          <p:cNvSpPr/>
          <p:nvPr/>
        </p:nvSpPr>
        <p:spPr>
          <a:xfrm>
            <a:off x="7834074" y="4152543"/>
            <a:ext cx="2657237"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staff_id</a:t>
            </a:r>
            <a:endParaRPr lang="en-US" sz="1750" dirty="0"/>
          </a:p>
        </p:txBody>
      </p:sp>
      <p:sp>
        <p:nvSpPr>
          <p:cNvPr id="16" name="Text 14"/>
          <p:cNvSpPr/>
          <p:nvPr/>
        </p:nvSpPr>
        <p:spPr>
          <a:xfrm>
            <a:off x="10952559" y="4152543"/>
            <a:ext cx="2657237"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Unique identifier for each staff member (Primary Key)</a:t>
            </a:r>
            <a:endParaRPr lang="en-US" sz="1750" dirty="0"/>
          </a:p>
        </p:txBody>
      </p:sp>
      <p:sp>
        <p:nvSpPr>
          <p:cNvPr id="17" name="Shape 15"/>
          <p:cNvSpPr/>
          <p:nvPr/>
        </p:nvSpPr>
        <p:spPr>
          <a:xfrm>
            <a:off x="7607141" y="5384959"/>
            <a:ext cx="6229469" cy="1013222"/>
          </a:xfrm>
          <a:prstGeom prst="rect">
            <a:avLst/>
          </a:prstGeom>
          <a:solidFill>
            <a:srgbClr val="000000">
              <a:alpha val="4000"/>
            </a:srgbClr>
          </a:solidFill>
          <a:ln/>
        </p:spPr>
      </p:sp>
      <p:sp>
        <p:nvSpPr>
          <p:cNvPr id="18" name="Text 16"/>
          <p:cNvSpPr/>
          <p:nvPr/>
        </p:nvSpPr>
        <p:spPr>
          <a:xfrm>
            <a:off x="7834074" y="5528667"/>
            <a:ext cx="2657237"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name</a:t>
            </a:r>
            <a:endParaRPr lang="en-US" sz="1750" dirty="0"/>
          </a:p>
        </p:txBody>
      </p:sp>
      <p:sp>
        <p:nvSpPr>
          <p:cNvPr id="19" name="Text 17"/>
          <p:cNvSpPr/>
          <p:nvPr/>
        </p:nvSpPr>
        <p:spPr>
          <a:xfrm>
            <a:off x="10952559" y="5528667"/>
            <a:ext cx="2657237"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Full name of the staff member</a:t>
            </a:r>
            <a:endParaRPr lang="en-US" sz="1750" dirty="0"/>
          </a:p>
        </p:txBody>
      </p:sp>
      <p:sp>
        <p:nvSpPr>
          <p:cNvPr id="20" name="Text 18"/>
          <p:cNvSpPr/>
          <p:nvPr/>
        </p:nvSpPr>
        <p:spPr>
          <a:xfrm>
            <a:off x="793790" y="6916103"/>
            <a:ext cx="13042821" cy="362903"/>
          </a:xfrm>
          <a:prstGeom prst="rect">
            <a:avLst/>
          </a:prstGeom>
          <a:noFill/>
          <a:ln/>
        </p:spPr>
        <p:txBody>
          <a:bodyPr wrap="non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Additional tables will manage attendance records, linking student and staff IDs with timestamps and lecture details.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796409"/>
            <a:ext cx="7565231" cy="708779"/>
          </a:xfrm>
          <a:prstGeom prst="rect">
            <a:avLst/>
          </a:prstGeom>
          <a:noFill/>
          <a:ln/>
        </p:spPr>
        <p:txBody>
          <a:bodyPr wrap="none" lIns="0" tIns="0" rIns="0" bIns="0" rtlCol="0" anchor="t"/>
          <a:lstStyle/>
          <a:p>
            <a:pPr algn="l" indent="0" marL="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 &amp; Future Vision</a:t>
            </a:r>
            <a:endParaRPr lang="en-US" sz="4450" dirty="0"/>
          </a:p>
        </p:txBody>
      </p:sp>
      <p:sp>
        <p:nvSpPr>
          <p:cNvPr id="3" name="Text 1"/>
          <p:cNvSpPr/>
          <p:nvPr/>
        </p:nvSpPr>
        <p:spPr>
          <a:xfrm>
            <a:off x="793790" y="1958816"/>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Our QR Code-based attendance system, powered by JDBC, provides a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reliable</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fast</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and </a:t>
            </a:r>
            <a:pPr algn="l" indent="0" marL="0">
              <a:lnSpc>
                <a:spcPts val="2850"/>
              </a:lnSpc>
              <a:buNone/>
            </a:pPr>
            <a:r>
              <a:rPr lang="en-US" sz="1750" dirty="0">
                <a:solidFill>
                  <a:srgbClr val="2B0AFF"/>
                </a:solidFill>
                <a:latin typeface="Source Serif 4" pitchFamily="34" charset="0"/>
                <a:ea typeface="Source Serif 4" pitchFamily="34" charset="-122"/>
                <a:cs typeface="Source Serif 4" pitchFamily="34" charset="-120"/>
              </a:rPr>
              <a:t>accurate</a:t>
            </a:r>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 solution for modern classroom management. It streamlines operations and minimizes human error.</a:t>
            </a:r>
            <a:endParaRPr lang="en-US" sz="1750" dirty="0"/>
          </a:p>
        </p:txBody>
      </p:sp>
      <p:sp>
        <p:nvSpPr>
          <p:cNvPr id="4" name="Text 2"/>
          <p:cNvSpPr/>
          <p:nvPr/>
        </p:nvSpPr>
        <p:spPr>
          <a:xfrm>
            <a:off x="793790" y="3024783"/>
            <a:ext cx="5017651" cy="566976"/>
          </a:xfrm>
          <a:prstGeom prst="rect">
            <a:avLst/>
          </a:prstGeom>
          <a:noFill/>
          <a:ln/>
        </p:spPr>
        <p:txBody>
          <a:bodyPr wrap="none" lIns="0" tIns="0" rIns="0" bIns="0" rtlCol="0" anchor="t"/>
          <a:lstStyle/>
          <a:p>
            <a:pPr algn="l" indent="0" marL="0">
              <a:lnSpc>
                <a:spcPts val="4450"/>
              </a:lnSpc>
              <a:buNone/>
            </a:pPr>
            <a:r>
              <a:rPr lang="en-US" sz="3550" dirty="0">
                <a:solidFill>
                  <a:srgbClr val="201B18"/>
                </a:solidFill>
                <a:latin typeface="Platypi Medium" pitchFamily="34" charset="0"/>
                <a:ea typeface="Platypi Medium" pitchFamily="34" charset="-122"/>
                <a:cs typeface="Platypi Medium" pitchFamily="34" charset="-120"/>
              </a:rPr>
              <a:t>Future Enhancements:</a:t>
            </a:r>
            <a:endParaRPr lang="en-US" sz="3550" dirty="0"/>
          </a:p>
        </p:txBody>
      </p:sp>
      <p:sp>
        <p:nvSpPr>
          <p:cNvPr id="5" name="Shape 3"/>
          <p:cNvSpPr/>
          <p:nvPr/>
        </p:nvSpPr>
        <p:spPr>
          <a:xfrm>
            <a:off x="793790" y="3931920"/>
            <a:ext cx="13042821" cy="2032754"/>
          </a:xfrm>
          <a:prstGeom prst="roundRect">
            <a:avLst>
              <a:gd name="adj" fmla="val 1674"/>
            </a:avLst>
          </a:prstGeom>
          <a:solidFill>
            <a:srgbClr val="F9F7F7"/>
          </a:solidFill>
          <a:ln/>
        </p:spPr>
      </p:sp>
      <p:sp>
        <p:nvSpPr>
          <p:cNvPr id="6" name="Shape 4"/>
          <p:cNvSpPr/>
          <p:nvPr/>
        </p:nvSpPr>
        <p:spPr>
          <a:xfrm>
            <a:off x="793790" y="3931920"/>
            <a:ext cx="4347567" cy="2032754"/>
          </a:xfrm>
          <a:prstGeom prst="roundRect">
            <a:avLst>
              <a:gd name="adj" fmla="val 1674"/>
            </a:avLst>
          </a:prstGeom>
          <a:solidFill>
            <a:srgbClr val="F9F7F7"/>
          </a:solidFill>
          <a:ln/>
        </p:spPr>
      </p:sp>
      <p:sp>
        <p:nvSpPr>
          <p:cNvPr id="7" name="Text 5"/>
          <p:cNvSpPr/>
          <p:nvPr/>
        </p:nvSpPr>
        <p:spPr>
          <a:xfrm>
            <a:off x="1020604" y="41587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Face Recognition</a:t>
            </a:r>
            <a:endParaRPr lang="en-US" sz="2200" dirty="0"/>
          </a:p>
        </p:txBody>
      </p:sp>
      <p:sp>
        <p:nvSpPr>
          <p:cNvPr id="8" name="Text 6"/>
          <p:cNvSpPr/>
          <p:nvPr/>
        </p:nvSpPr>
        <p:spPr>
          <a:xfrm>
            <a:off x="1020604" y="4649153"/>
            <a:ext cx="3553778"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Integrate AI-driven facial recognition for enhanced security.</a:t>
            </a:r>
            <a:endParaRPr lang="en-US" sz="1750" dirty="0"/>
          </a:p>
        </p:txBody>
      </p:sp>
      <p:sp>
        <p:nvSpPr>
          <p:cNvPr id="9" name="Shape 7"/>
          <p:cNvSpPr/>
          <p:nvPr/>
        </p:nvSpPr>
        <p:spPr>
          <a:xfrm>
            <a:off x="5141357" y="3931920"/>
            <a:ext cx="4347567" cy="2032754"/>
          </a:xfrm>
          <a:prstGeom prst="rect">
            <a:avLst/>
          </a:prstGeom>
          <a:solidFill>
            <a:srgbClr val="F9F7F7"/>
          </a:solidFill>
          <a:ln/>
        </p:spPr>
      </p:sp>
      <p:sp>
        <p:nvSpPr>
          <p:cNvPr id="10" name="Shape 8"/>
          <p:cNvSpPr/>
          <p:nvPr/>
        </p:nvSpPr>
        <p:spPr>
          <a:xfrm>
            <a:off x="5141357" y="3931920"/>
            <a:ext cx="30480" cy="2032754"/>
          </a:xfrm>
          <a:prstGeom prst="roundRect">
            <a:avLst>
              <a:gd name="adj" fmla="val 111628"/>
            </a:avLst>
          </a:prstGeom>
          <a:solidFill>
            <a:srgbClr val="D8D4D4"/>
          </a:solidFill>
          <a:ln/>
        </p:spPr>
      </p:sp>
      <p:sp>
        <p:nvSpPr>
          <p:cNvPr id="11" name="Text 9"/>
          <p:cNvSpPr/>
          <p:nvPr/>
        </p:nvSpPr>
        <p:spPr>
          <a:xfrm>
            <a:off x="5708333" y="41587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Cloud Storage</a:t>
            </a:r>
            <a:endParaRPr lang="en-US" sz="2200" dirty="0"/>
          </a:p>
        </p:txBody>
      </p:sp>
      <p:sp>
        <p:nvSpPr>
          <p:cNvPr id="12" name="Text 10"/>
          <p:cNvSpPr/>
          <p:nvPr/>
        </p:nvSpPr>
        <p:spPr>
          <a:xfrm>
            <a:off x="5708333" y="4649153"/>
            <a:ext cx="3213616"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Migrate data to cloud platforms for ubiquitous access and scalability.</a:t>
            </a:r>
            <a:endParaRPr lang="en-US" sz="1750" dirty="0"/>
          </a:p>
        </p:txBody>
      </p:sp>
      <p:sp>
        <p:nvSpPr>
          <p:cNvPr id="13" name="Shape 11"/>
          <p:cNvSpPr/>
          <p:nvPr/>
        </p:nvSpPr>
        <p:spPr>
          <a:xfrm>
            <a:off x="4857869" y="4664750"/>
            <a:ext cx="566976" cy="566976"/>
          </a:xfrm>
          <a:prstGeom prst="roundRect">
            <a:avLst>
              <a:gd name="adj" fmla="val 6001"/>
            </a:avLst>
          </a:prstGeom>
          <a:solidFill>
            <a:srgbClr val="FFFFFF"/>
          </a:solidFill>
          <a:ln w="30480">
            <a:solidFill>
              <a:srgbClr val="D8D4D4"/>
            </a:solidFill>
            <a:prstDash val="solid"/>
          </a:ln>
        </p:spPr>
      </p:sp>
      <p:pic>
        <p:nvPicPr>
          <p:cNvPr id="14" name="Image 0" descr="preencoded.png">    </p:cNvPr>
          <p:cNvPicPr>
            <a:picLocks noChangeAspect="1"/>
          </p:cNvPicPr>
          <p:nvPr/>
        </p:nvPicPr>
        <p:blipFill>
          <a:blip r:embed="rId1"/>
          <a:stretch>
            <a:fillRect/>
          </a:stretch>
        </p:blipFill>
        <p:spPr>
          <a:xfrm>
            <a:off x="4999553" y="4771073"/>
            <a:ext cx="283488" cy="354330"/>
          </a:xfrm>
          <a:prstGeom prst="rect">
            <a:avLst/>
          </a:prstGeom>
        </p:spPr>
      </p:pic>
      <p:sp>
        <p:nvSpPr>
          <p:cNvPr id="15" name="Shape 12"/>
          <p:cNvSpPr/>
          <p:nvPr/>
        </p:nvSpPr>
        <p:spPr>
          <a:xfrm>
            <a:off x="9488924" y="3931920"/>
            <a:ext cx="4347567" cy="2032754"/>
          </a:xfrm>
          <a:prstGeom prst="rect">
            <a:avLst/>
          </a:prstGeom>
          <a:solidFill>
            <a:srgbClr val="F9F7F7"/>
          </a:solidFill>
          <a:ln/>
        </p:spPr>
      </p:sp>
      <p:sp>
        <p:nvSpPr>
          <p:cNvPr id="16" name="Shape 13"/>
          <p:cNvSpPr/>
          <p:nvPr/>
        </p:nvSpPr>
        <p:spPr>
          <a:xfrm>
            <a:off x="9488924" y="3931920"/>
            <a:ext cx="30480" cy="2032754"/>
          </a:xfrm>
          <a:prstGeom prst="roundRect">
            <a:avLst>
              <a:gd name="adj" fmla="val 111628"/>
            </a:avLst>
          </a:prstGeom>
          <a:solidFill>
            <a:srgbClr val="D8D4D4"/>
          </a:solidFill>
          <a:ln/>
        </p:spPr>
      </p:sp>
      <p:sp>
        <p:nvSpPr>
          <p:cNvPr id="17" name="Text 14"/>
          <p:cNvSpPr/>
          <p:nvPr/>
        </p:nvSpPr>
        <p:spPr>
          <a:xfrm>
            <a:off x="10055900" y="41587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Mobile App Support</a:t>
            </a:r>
            <a:endParaRPr lang="en-US" sz="2200" dirty="0"/>
          </a:p>
        </p:txBody>
      </p:sp>
      <p:sp>
        <p:nvSpPr>
          <p:cNvPr id="18" name="Text 15"/>
          <p:cNvSpPr/>
          <p:nvPr/>
        </p:nvSpPr>
        <p:spPr>
          <a:xfrm>
            <a:off x="10055900" y="4649153"/>
            <a:ext cx="3553778" cy="1088708"/>
          </a:xfrm>
          <a:prstGeom prst="rect">
            <a:avLst/>
          </a:prstGeom>
          <a:noFill/>
          <a:ln/>
        </p:spPr>
        <p:txBody>
          <a:bodyPr wrap="square" lIns="0" tIns="0" rIns="0" bIns="0" rtlCol="0" anchor="t"/>
          <a:lstStyle/>
          <a:p>
            <a:pPr algn="l"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Develop dedicated mobile applications for both students and instructors.</a:t>
            </a:r>
            <a:endParaRPr lang="en-US" sz="1750" dirty="0"/>
          </a:p>
        </p:txBody>
      </p:sp>
      <p:sp>
        <p:nvSpPr>
          <p:cNvPr id="19" name="Shape 16"/>
          <p:cNvSpPr/>
          <p:nvPr/>
        </p:nvSpPr>
        <p:spPr>
          <a:xfrm>
            <a:off x="9205436" y="4664750"/>
            <a:ext cx="566976" cy="566976"/>
          </a:xfrm>
          <a:prstGeom prst="roundRect">
            <a:avLst>
              <a:gd name="adj" fmla="val 6001"/>
            </a:avLst>
          </a:prstGeom>
          <a:solidFill>
            <a:srgbClr val="FFFFFF"/>
          </a:solidFill>
          <a:ln w="30480">
            <a:solidFill>
              <a:srgbClr val="D8D4D4"/>
            </a:solidFill>
            <a:prstDash val="solid"/>
          </a:ln>
        </p:spPr>
      </p:sp>
      <p:pic>
        <p:nvPicPr>
          <p:cNvPr id="20" name="Image 1" descr="preencoded.png">    </p:cNvPr>
          <p:cNvPicPr>
            <a:picLocks noChangeAspect="1"/>
          </p:cNvPicPr>
          <p:nvPr/>
        </p:nvPicPr>
        <p:blipFill>
          <a:blip r:embed="rId2"/>
          <a:stretch>
            <a:fillRect/>
          </a:stretch>
        </p:blipFill>
        <p:spPr>
          <a:xfrm>
            <a:off x="9347121" y="4771073"/>
            <a:ext cx="283488" cy="354330"/>
          </a:xfrm>
          <a:prstGeom prst="rect">
            <a:avLst/>
          </a:prstGeom>
        </p:spPr>
      </p:pic>
      <p:sp>
        <p:nvSpPr>
          <p:cNvPr id="21" name="Text 17"/>
          <p:cNvSpPr/>
          <p:nvPr/>
        </p:nvSpPr>
        <p:spPr>
          <a:xfrm>
            <a:off x="5614035" y="6304836"/>
            <a:ext cx="3402330" cy="425291"/>
          </a:xfrm>
          <a:prstGeom prst="rect">
            <a:avLst/>
          </a:prstGeom>
          <a:noFill/>
          <a:ln/>
        </p:spPr>
        <p:txBody>
          <a:bodyPr wrap="none" lIns="0" tIns="0" rIns="0" bIns="0" rtlCol="0" anchor="t"/>
          <a:lstStyle/>
          <a:p>
            <a:pPr algn="ctr" indent="0" marL="0">
              <a:lnSpc>
                <a:spcPts val="3300"/>
              </a:lnSpc>
              <a:buNone/>
            </a:pPr>
            <a:r>
              <a:rPr lang="en-US" sz="2650" dirty="0">
                <a:solidFill>
                  <a:srgbClr val="201B18"/>
                </a:solidFill>
                <a:latin typeface="Platypi Medium" pitchFamily="34" charset="0"/>
                <a:ea typeface="Platypi Medium" pitchFamily="34" charset="-122"/>
                <a:cs typeface="Platypi Medium" pitchFamily="34" charset="-120"/>
              </a:rPr>
              <a:t>Thank You!</a:t>
            </a:r>
            <a:endParaRPr lang="en-US" sz="2650" dirty="0"/>
          </a:p>
        </p:txBody>
      </p:sp>
      <p:sp>
        <p:nvSpPr>
          <p:cNvPr id="22" name="Text 18"/>
          <p:cNvSpPr/>
          <p:nvPr/>
        </p:nvSpPr>
        <p:spPr>
          <a:xfrm>
            <a:off x="793790" y="7070288"/>
            <a:ext cx="13042821" cy="362903"/>
          </a:xfrm>
          <a:prstGeom prst="rect">
            <a:avLst/>
          </a:prstGeom>
          <a:noFill/>
          <a:ln/>
        </p:spPr>
        <p:txBody>
          <a:bodyPr wrap="none" lIns="0" tIns="0" rIns="0" bIns="0" rtlCol="0" anchor="t"/>
          <a:lstStyle/>
          <a:p>
            <a:pPr algn="ctr" indent="0" marL="0">
              <a:lnSpc>
                <a:spcPts val="2850"/>
              </a:lnSpc>
              <a:buNone/>
            </a:pPr>
            <a:r>
              <a:rPr lang="en-US" sz="1750" dirty="0">
                <a:solidFill>
                  <a:srgbClr val="504C49"/>
                </a:solidFill>
                <a:latin typeface="Source Serif 4" pitchFamily="34" charset="0"/>
                <a:ea typeface="Source Serif 4" pitchFamily="34" charset="-122"/>
                <a:cs typeface="Source Serif 4" pitchFamily="34" charset="-120"/>
              </a:rPr>
              <a:t>Questions?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2025-08-13T05:34:26Z</dcterms:created>
  <dcterms:modified xsi:type="dcterms:W3CDTF">2025-08-13T05:34:26Z</dcterms:modified>
</cp:coreProperties>
</file>