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71" r:id="rId3"/>
    <p:sldId id="270" r:id="rId4"/>
    <p:sldId id="260" r:id="rId5"/>
    <p:sldId id="261" r:id="rId6"/>
    <p:sldId id="272" r:id="rId7"/>
    <p:sldId id="262" r:id="rId8"/>
    <p:sldId id="265"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A7C541-57AC-4646-9971-932B8AC15C42}">
          <p14:sldIdLst>
            <p14:sldId id="256"/>
            <p14:sldId id="271"/>
            <p14:sldId id="270"/>
            <p14:sldId id="260"/>
            <p14:sldId id="261"/>
            <p14:sldId id="272"/>
            <p14:sldId id="262"/>
            <p14:sldId id="265"/>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0" d="100"/>
          <a:sy n="70" d="100"/>
        </p:scale>
        <p:origin x="5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74738C-CF3D-4FB4-90B5-44E5C75A0BB3}"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A9F2A1CD-9664-4980-94FF-20FAD7BA2990}">
      <dgm:prSet custT="1"/>
      <dgm:spPr/>
      <dgm:t>
        <a:bodyPr/>
        <a:lstStyle/>
        <a:p>
          <a:pPr>
            <a:lnSpc>
              <a:spcPct val="100000"/>
            </a:lnSpc>
            <a:defRPr cap="all"/>
          </a:pPr>
          <a:r>
            <a:rPr lang="en-ZA" sz="1600" kern="1200" cap="all" dirty="0">
              <a:solidFill>
                <a:schemeClr val="bg2">
                  <a:lumMod val="50000"/>
                </a:schemeClr>
              </a:solidFill>
              <a:latin typeface="Aharoni" panose="02010803020104030203" pitchFamily="2" charset="-79"/>
              <a:ea typeface="+mn-ea"/>
              <a:cs typeface="Aharoni" panose="02010803020104030203" pitchFamily="2" charset="-79"/>
            </a:rPr>
            <a:t>Small</a:t>
          </a:r>
          <a:r>
            <a:rPr lang="en-ZA" sz="1600" kern="1200" dirty="0">
              <a:solidFill>
                <a:schemeClr val="bg2">
                  <a:lumMod val="50000"/>
                </a:schemeClr>
              </a:solidFill>
              <a:latin typeface="Aharoni" panose="02010803020104030203" pitchFamily="2" charset="-79"/>
              <a:cs typeface="Aharoni" panose="02010803020104030203" pitchFamily="2" charset="-79"/>
            </a:rPr>
            <a:t> businesses owners can create detailed profiles that will show </a:t>
          </a:r>
          <a:r>
            <a:rPr lang="en-ZA" sz="1600" kern="1200" dirty="0" err="1">
              <a:solidFill>
                <a:schemeClr val="bg2">
                  <a:lumMod val="50000"/>
                </a:schemeClr>
              </a:solidFill>
              <a:latin typeface="Aharoni" panose="02010803020104030203" pitchFamily="2" charset="-79"/>
              <a:cs typeface="Aharoni" panose="02010803020104030203" pitchFamily="2" charset="-79"/>
            </a:rPr>
            <a:t>thier</a:t>
          </a:r>
          <a:r>
            <a:rPr lang="en-ZA" sz="1600" kern="1200" dirty="0">
              <a:solidFill>
                <a:schemeClr val="bg2">
                  <a:lumMod val="50000"/>
                </a:schemeClr>
              </a:solidFill>
              <a:latin typeface="Aharoni" panose="02010803020104030203" pitchFamily="2" charset="-79"/>
              <a:cs typeface="Aharoni" panose="02010803020104030203" pitchFamily="2" charset="-79"/>
            </a:rPr>
            <a:t> products, services, and other stuffs that the business provide. This platform will help them get their target audience due to their profiles</a:t>
          </a:r>
          <a:r>
            <a:rPr lang="en-ZA" sz="1600" kern="1200" dirty="0">
              <a:latin typeface="Aharoni" panose="02010803020104030203" pitchFamily="2" charset="-79"/>
              <a:cs typeface="Aharoni" panose="02010803020104030203" pitchFamily="2" charset="-79"/>
            </a:rPr>
            <a:t>.</a:t>
          </a:r>
          <a:endParaRPr lang="en-US" sz="1600" kern="1200" dirty="0">
            <a:latin typeface="Aharoni" panose="02010803020104030203" pitchFamily="2" charset="-79"/>
            <a:cs typeface="Aharoni" panose="02010803020104030203" pitchFamily="2" charset="-79"/>
          </a:endParaRPr>
        </a:p>
      </dgm:t>
    </dgm:pt>
    <dgm:pt modelId="{5D481AD8-E324-43DB-B06C-DB1CB9A32D35}" type="parTrans" cxnId="{5B10D86E-F9AA-4940-9413-E3BD0BC2EFF4}">
      <dgm:prSet/>
      <dgm:spPr/>
      <dgm:t>
        <a:bodyPr/>
        <a:lstStyle/>
        <a:p>
          <a:endParaRPr lang="en-US"/>
        </a:p>
      </dgm:t>
    </dgm:pt>
    <dgm:pt modelId="{91B21C2C-DF4B-4122-B6CF-E7B9FE45DD36}" type="sibTrans" cxnId="{5B10D86E-F9AA-4940-9413-E3BD0BC2EFF4}">
      <dgm:prSet/>
      <dgm:spPr/>
      <dgm:t>
        <a:bodyPr/>
        <a:lstStyle/>
        <a:p>
          <a:endParaRPr lang="en-US"/>
        </a:p>
      </dgm:t>
    </dgm:pt>
    <dgm:pt modelId="{024973E7-62E5-4C7D-B509-C3C8E458C1D6}">
      <dgm:prSet custT="1"/>
      <dgm:spPr/>
      <dgm:t>
        <a:bodyPr/>
        <a:lstStyle/>
        <a:p>
          <a:pPr>
            <a:lnSpc>
              <a:spcPct val="100000"/>
            </a:lnSpc>
            <a:defRPr cap="all"/>
          </a:pPr>
          <a:r>
            <a:rPr lang="en-ZA" sz="1400" dirty="0">
              <a:solidFill>
                <a:schemeClr val="tx2">
                  <a:lumMod val="10000"/>
                </a:schemeClr>
              </a:solidFill>
              <a:latin typeface="Aharoni" panose="02010803020104030203" pitchFamily="2" charset="-79"/>
              <a:cs typeface="Aharoni" panose="02010803020104030203" pitchFamily="2" charset="-79"/>
            </a:rPr>
            <a:t>Our platform offers robust targeting capabilities, allowing businesses to tailor their marketing campaigns to specific demographics, interests, and </a:t>
          </a:r>
          <a:r>
            <a:rPr lang="en-ZA" sz="1400" dirty="0" err="1">
              <a:solidFill>
                <a:schemeClr val="tx2">
                  <a:lumMod val="10000"/>
                </a:schemeClr>
              </a:solidFill>
              <a:latin typeface="Aharoni" panose="02010803020104030203" pitchFamily="2" charset="-79"/>
              <a:cs typeface="Aharoni" panose="02010803020104030203" pitchFamily="2" charset="-79"/>
            </a:rPr>
            <a:t>behaviors</a:t>
          </a:r>
          <a:r>
            <a:rPr lang="en-ZA" sz="1400" dirty="0">
              <a:solidFill>
                <a:schemeClr val="tx2">
                  <a:lumMod val="10000"/>
                </a:schemeClr>
              </a:solidFill>
              <a:latin typeface="Aharoni" panose="02010803020104030203" pitchFamily="2" charset="-79"/>
              <a:cs typeface="Aharoni" panose="02010803020104030203" pitchFamily="2" charset="-79"/>
            </a:rPr>
            <a:t>. This ensures that their messages resonate with the right audience, leading to higher engagement and conversion rates</a:t>
          </a:r>
          <a:endParaRPr lang="en-US" sz="1400" dirty="0">
            <a:solidFill>
              <a:schemeClr val="tx2">
                <a:lumMod val="10000"/>
              </a:schemeClr>
            </a:solidFill>
            <a:latin typeface="Aharoni" panose="02010803020104030203" pitchFamily="2" charset="-79"/>
            <a:cs typeface="Aharoni" panose="02010803020104030203" pitchFamily="2" charset="-79"/>
          </a:endParaRPr>
        </a:p>
      </dgm:t>
    </dgm:pt>
    <dgm:pt modelId="{9035338E-8EFC-4AF1-8698-8E2060AC6AE8}" type="parTrans" cxnId="{40F99184-8EE5-4B24-B5DD-1C20F3ECB3B8}">
      <dgm:prSet/>
      <dgm:spPr/>
      <dgm:t>
        <a:bodyPr/>
        <a:lstStyle/>
        <a:p>
          <a:endParaRPr lang="en-US"/>
        </a:p>
      </dgm:t>
    </dgm:pt>
    <dgm:pt modelId="{9174FC0D-1E4E-45B8-BFD5-EBB21C993A07}" type="sibTrans" cxnId="{40F99184-8EE5-4B24-B5DD-1C20F3ECB3B8}">
      <dgm:prSet/>
      <dgm:spPr/>
      <dgm:t>
        <a:bodyPr/>
        <a:lstStyle/>
        <a:p>
          <a:endParaRPr lang="en-US"/>
        </a:p>
      </dgm:t>
    </dgm:pt>
    <dgm:pt modelId="{A3ED697C-2C64-4F2A-80E1-60227E7CB089}" type="pres">
      <dgm:prSet presAssocID="{D174738C-CF3D-4FB4-90B5-44E5C75A0BB3}" presName="root" presStyleCnt="0">
        <dgm:presLayoutVars>
          <dgm:dir/>
          <dgm:resizeHandles val="exact"/>
        </dgm:presLayoutVars>
      </dgm:prSet>
      <dgm:spPr/>
    </dgm:pt>
    <dgm:pt modelId="{384EED36-A822-40FB-A5A4-0052B08DF7B0}" type="pres">
      <dgm:prSet presAssocID="{A9F2A1CD-9664-4980-94FF-20FAD7BA2990}" presName="compNode" presStyleCnt="0"/>
      <dgm:spPr/>
    </dgm:pt>
    <dgm:pt modelId="{1798ADC1-0B08-430E-9430-AE0B41BBB8D8}" type="pres">
      <dgm:prSet presAssocID="{A9F2A1CD-9664-4980-94FF-20FAD7BA2990}" presName="iconBgRect" presStyleLbl="bgShp" presStyleIdx="0" presStyleCnt="2"/>
      <dgm:spPr/>
    </dgm:pt>
    <dgm:pt modelId="{D65078FD-CF5B-494C-AEE0-DB4928704183}" type="pres">
      <dgm:prSet presAssocID="{A9F2A1CD-9664-4980-94FF-20FAD7BA299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hare With Person"/>
        </a:ext>
      </dgm:extLst>
    </dgm:pt>
    <dgm:pt modelId="{31259CD6-46AA-4670-B806-A2BA3B180DCB}" type="pres">
      <dgm:prSet presAssocID="{A9F2A1CD-9664-4980-94FF-20FAD7BA2990}" presName="spaceRect" presStyleCnt="0"/>
      <dgm:spPr/>
    </dgm:pt>
    <dgm:pt modelId="{C6225CBE-9E27-4D9C-AC74-D7A8BF5B77C8}" type="pres">
      <dgm:prSet presAssocID="{A9F2A1CD-9664-4980-94FF-20FAD7BA2990}" presName="textRect" presStyleLbl="revTx" presStyleIdx="0" presStyleCnt="2">
        <dgm:presLayoutVars>
          <dgm:chMax val="1"/>
          <dgm:chPref val="1"/>
        </dgm:presLayoutVars>
      </dgm:prSet>
      <dgm:spPr/>
    </dgm:pt>
    <dgm:pt modelId="{9CC5D461-ED74-4BDC-926C-D9D904D2DE62}" type="pres">
      <dgm:prSet presAssocID="{91B21C2C-DF4B-4122-B6CF-E7B9FE45DD36}" presName="sibTrans" presStyleCnt="0"/>
      <dgm:spPr/>
    </dgm:pt>
    <dgm:pt modelId="{31716E06-3C76-4BE8-855D-75E705C9C5F3}" type="pres">
      <dgm:prSet presAssocID="{024973E7-62E5-4C7D-B509-C3C8E458C1D6}" presName="compNode" presStyleCnt="0"/>
      <dgm:spPr/>
    </dgm:pt>
    <dgm:pt modelId="{EE6289B3-76E5-49E6-BAF9-8F542E38F103}" type="pres">
      <dgm:prSet presAssocID="{024973E7-62E5-4C7D-B509-C3C8E458C1D6}" presName="iconBgRect" presStyleLbl="bgShp" presStyleIdx="1" presStyleCnt="2"/>
      <dgm:spPr/>
    </dgm:pt>
    <dgm:pt modelId="{62FEF15A-8FFA-43F1-BF9C-4EC886D26D64}" type="pres">
      <dgm:prSet presAssocID="{024973E7-62E5-4C7D-B509-C3C8E458C1D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ptical disc"/>
        </a:ext>
      </dgm:extLst>
    </dgm:pt>
    <dgm:pt modelId="{27DBDB9C-612F-45D5-834D-640090BA56C9}" type="pres">
      <dgm:prSet presAssocID="{024973E7-62E5-4C7D-B509-C3C8E458C1D6}" presName="spaceRect" presStyleCnt="0"/>
      <dgm:spPr/>
    </dgm:pt>
    <dgm:pt modelId="{DF96B165-04E4-4610-9519-CBA3D0D79039}" type="pres">
      <dgm:prSet presAssocID="{024973E7-62E5-4C7D-B509-C3C8E458C1D6}" presName="textRect" presStyleLbl="revTx" presStyleIdx="1" presStyleCnt="2">
        <dgm:presLayoutVars>
          <dgm:chMax val="1"/>
          <dgm:chPref val="1"/>
        </dgm:presLayoutVars>
      </dgm:prSet>
      <dgm:spPr/>
    </dgm:pt>
  </dgm:ptLst>
  <dgm:cxnLst>
    <dgm:cxn modelId="{FA97692F-EC6A-48D0-BB24-F642672F515C}" type="presOf" srcId="{024973E7-62E5-4C7D-B509-C3C8E458C1D6}" destId="{DF96B165-04E4-4610-9519-CBA3D0D79039}" srcOrd="0" destOrd="0" presId="urn:microsoft.com/office/officeart/2018/5/layout/IconCircleLabelList"/>
    <dgm:cxn modelId="{5B10D86E-F9AA-4940-9413-E3BD0BC2EFF4}" srcId="{D174738C-CF3D-4FB4-90B5-44E5C75A0BB3}" destId="{A9F2A1CD-9664-4980-94FF-20FAD7BA2990}" srcOrd="0" destOrd="0" parTransId="{5D481AD8-E324-43DB-B06C-DB1CB9A32D35}" sibTransId="{91B21C2C-DF4B-4122-B6CF-E7B9FE45DD36}"/>
    <dgm:cxn modelId="{40F99184-8EE5-4B24-B5DD-1C20F3ECB3B8}" srcId="{D174738C-CF3D-4FB4-90B5-44E5C75A0BB3}" destId="{024973E7-62E5-4C7D-B509-C3C8E458C1D6}" srcOrd="1" destOrd="0" parTransId="{9035338E-8EFC-4AF1-8698-8E2060AC6AE8}" sibTransId="{9174FC0D-1E4E-45B8-BFD5-EBB21C993A07}"/>
    <dgm:cxn modelId="{9698D298-DF13-4FBF-BE6E-68548D6F806F}" type="presOf" srcId="{A9F2A1CD-9664-4980-94FF-20FAD7BA2990}" destId="{C6225CBE-9E27-4D9C-AC74-D7A8BF5B77C8}" srcOrd="0" destOrd="0" presId="urn:microsoft.com/office/officeart/2018/5/layout/IconCircleLabelList"/>
    <dgm:cxn modelId="{B2DA6AAF-0ABE-42DF-AAB0-3641405FA99A}" type="presOf" srcId="{D174738C-CF3D-4FB4-90B5-44E5C75A0BB3}" destId="{A3ED697C-2C64-4F2A-80E1-60227E7CB089}" srcOrd="0" destOrd="0" presId="urn:microsoft.com/office/officeart/2018/5/layout/IconCircleLabelList"/>
    <dgm:cxn modelId="{C41F229E-F2E5-4AB7-BFAD-C68694EC1119}" type="presParOf" srcId="{A3ED697C-2C64-4F2A-80E1-60227E7CB089}" destId="{384EED36-A822-40FB-A5A4-0052B08DF7B0}" srcOrd="0" destOrd="0" presId="urn:microsoft.com/office/officeart/2018/5/layout/IconCircleLabelList"/>
    <dgm:cxn modelId="{8FB546CA-57F2-4323-AEFE-74660170A635}" type="presParOf" srcId="{384EED36-A822-40FB-A5A4-0052B08DF7B0}" destId="{1798ADC1-0B08-430E-9430-AE0B41BBB8D8}" srcOrd="0" destOrd="0" presId="urn:microsoft.com/office/officeart/2018/5/layout/IconCircleLabelList"/>
    <dgm:cxn modelId="{3526BC22-C2AC-4FD9-B043-2A1505855B59}" type="presParOf" srcId="{384EED36-A822-40FB-A5A4-0052B08DF7B0}" destId="{D65078FD-CF5B-494C-AEE0-DB4928704183}" srcOrd="1" destOrd="0" presId="urn:microsoft.com/office/officeart/2018/5/layout/IconCircleLabelList"/>
    <dgm:cxn modelId="{EC78C752-38AB-43B4-AB3A-0FE24962CA15}" type="presParOf" srcId="{384EED36-A822-40FB-A5A4-0052B08DF7B0}" destId="{31259CD6-46AA-4670-B806-A2BA3B180DCB}" srcOrd="2" destOrd="0" presId="urn:microsoft.com/office/officeart/2018/5/layout/IconCircleLabelList"/>
    <dgm:cxn modelId="{DC79AE25-2950-4868-8A9C-F25566EC029C}" type="presParOf" srcId="{384EED36-A822-40FB-A5A4-0052B08DF7B0}" destId="{C6225CBE-9E27-4D9C-AC74-D7A8BF5B77C8}" srcOrd="3" destOrd="0" presId="urn:microsoft.com/office/officeart/2018/5/layout/IconCircleLabelList"/>
    <dgm:cxn modelId="{F16722C1-14CE-42A2-8DF9-DC3FB10090C6}" type="presParOf" srcId="{A3ED697C-2C64-4F2A-80E1-60227E7CB089}" destId="{9CC5D461-ED74-4BDC-926C-D9D904D2DE62}" srcOrd="1" destOrd="0" presId="urn:microsoft.com/office/officeart/2018/5/layout/IconCircleLabelList"/>
    <dgm:cxn modelId="{C7BD65DF-033F-44FD-B4C6-7698B9870BAE}" type="presParOf" srcId="{A3ED697C-2C64-4F2A-80E1-60227E7CB089}" destId="{31716E06-3C76-4BE8-855D-75E705C9C5F3}" srcOrd="2" destOrd="0" presId="urn:microsoft.com/office/officeart/2018/5/layout/IconCircleLabelList"/>
    <dgm:cxn modelId="{4DB69E72-E1A4-4533-ACBF-529E9D03E55C}" type="presParOf" srcId="{31716E06-3C76-4BE8-855D-75E705C9C5F3}" destId="{EE6289B3-76E5-49E6-BAF9-8F542E38F103}" srcOrd="0" destOrd="0" presId="urn:microsoft.com/office/officeart/2018/5/layout/IconCircleLabelList"/>
    <dgm:cxn modelId="{1234860E-F9BD-4316-AC5E-23C453842DA5}" type="presParOf" srcId="{31716E06-3C76-4BE8-855D-75E705C9C5F3}" destId="{62FEF15A-8FFA-43F1-BF9C-4EC886D26D64}" srcOrd="1" destOrd="0" presId="urn:microsoft.com/office/officeart/2018/5/layout/IconCircleLabelList"/>
    <dgm:cxn modelId="{76791DF5-9118-46FA-81A7-6D2D5487B3B1}" type="presParOf" srcId="{31716E06-3C76-4BE8-855D-75E705C9C5F3}" destId="{27DBDB9C-612F-45D5-834D-640090BA56C9}" srcOrd="2" destOrd="0" presId="urn:microsoft.com/office/officeart/2018/5/layout/IconCircleLabelList"/>
    <dgm:cxn modelId="{1BB46B1B-D59B-4258-9335-09173618DEB3}" type="presParOf" srcId="{31716E06-3C76-4BE8-855D-75E705C9C5F3}" destId="{DF96B165-04E4-4610-9519-CBA3D0D79039}"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8ADC1-0B08-430E-9430-AE0B41BBB8D8}">
      <dsp:nvSpPr>
        <dsp:cNvPr id="0" name=""/>
        <dsp:cNvSpPr/>
      </dsp:nvSpPr>
      <dsp:spPr>
        <a:xfrm>
          <a:off x="681988" y="339121"/>
          <a:ext cx="2058750" cy="20587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5078FD-CF5B-494C-AEE0-DB4928704183}">
      <dsp:nvSpPr>
        <dsp:cNvPr id="0" name=""/>
        <dsp:cNvSpPr/>
      </dsp:nvSpPr>
      <dsp:spPr>
        <a:xfrm>
          <a:off x="1120738" y="777871"/>
          <a:ext cx="1181250" cy="1181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225CBE-9E27-4D9C-AC74-D7A8BF5B77C8}">
      <dsp:nvSpPr>
        <dsp:cNvPr id="0" name=""/>
        <dsp:cNvSpPr/>
      </dsp:nvSpPr>
      <dsp:spPr>
        <a:xfrm>
          <a:off x="23863" y="3039121"/>
          <a:ext cx="3375000" cy="1757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ZA" sz="1600" kern="1200" cap="all" dirty="0">
              <a:solidFill>
                <a:schemeClr val="bg2">
                  <a:lumMod val="50000"/>
                </a:schemeClr>
              </a:solidFill>
              <a:latin typeface="Aharoni" panose="02010803020104030203" pitchFamily="2" charset="-79"/>
              <a:ea typeface="+mn-ea"/>
              <a:cs typeface="Aharoni" panose="02010803020104030203" pitchFamily="2" charset="-79"/>
            </a:rPr>
            <a:t>Small</a:t>
          </a:r>
          <a:r>
            <a:rPr lang="en-ZA" sz="1600" kern="1200" dirty="0">
              <a:solidFill>
                <a:schemeClr val="bg2">
                  <a:lumMod val="50000"/>
                </a:schemeClr>
              </a:solidFill>
              <a:latin typeface="Aharoni" panose="02010803020104030203" pitchFamily="2" charset="-79"/>
              <a:cs typeface="Aharoni" panose="02010803020104030203" pitchFamily="2" charset="-79"/>
            </a:rPr>
            <a:t> businesses owners can create detailed profiles that will show </a:t>
          </a:r>
          <a:r>
            <a:rPr lang="en-ZA" sz="1600" kern="1200" dirty="0" err="1">
              <a:solidFill>
                <a:schemeClr val="bg2">
                  <a:lumMod val="50000"/>
                </a:schemeClr>
              </a:solidFill>
              <a:latin typeface="Aharoni" panose="02010803020104030203" pitchFamily="2" charset="-79"/>
              <a:cs typeface="Aharoni" panose="02010803020104030203" pitchFamily="2" charset="-79"/>
            </a:rPr>
            <a:t>thier</a:t>
          </a:r>
          <a:r>
            <a:rPr lang="en-ZA" sz="1600" kern="1200" dirty="0">
              <a:solidFill>
                <a:schemeClr val="bg2">
                  <a:lumMod val="50000"/>
                </a:schemeClr>
              </a:solidFill>
              <a:latin typeface="Aharoni" panose="02010803020104030203" pitchFamily="2" charset="-79"/>
              <a:cs typeface="Aharoni" panose="02010803020104030203" pitchFamily="2" charset="-79"/>
            </a:rPr>
            <a:t> products, services, and other stuffs that the business provide. This platform will help them get their target audience due to their profiles</a:t>
          </a:r>
          <a:r>
            <a:rPr lang="en-ZA" sz="1600" kern="1200" dirty="0">
              <a:latin typeface="Aharoni" panose="02010803020104030203" pitchFamily="2" charset="-79"/>
              <a:cs typeface="Aharoni" panose="02010803020104030203" pitchFamily="2" charset="-79"/>
            </a:rPr>
            <a:t>.</a:t>
          </a:r>
          <a:endParaRPr lang="en-US" sz="1600" kern="1200" dirty="0">
            <a:latin typeface="Aharoni" panose="02010803020104030203" pitchFamily="2" charset="-79"/>
            <a:cs typeface="Aharoni" panose="02010803020104030203" pitchFamily="2" charset="-79"/>
          </a:endParaRPr>
        </a:p>
      </dsp:txBody>
      <dsp:txXfrm>
        <a:off x="23863" y="3039121"/>
        <a:ext cx="3375000" cy="1757636"/>
      </dsp:txXfrm>
    </dsp:sp>
    <dsp:sp modelId="{EE6289B3-76E5-49E6-BAF9-8F542E38F103}">
      <dsp:nvSpPr>
        <dsp:cNvPr id="0" name=""/>
        <dsp:cNvSpPr/>
      </dsp:nvSpPr>
      <dsp:spPr>
        <a:xfrm>
          <a:off x="4647613" y="339121"/>
          <a:ext cx="2058750" cy="20587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FEF15A-8FFA-43F1-BF9C-4EC886D26D64}">
      <dsp:nvSpPr>
        <dsp:cNvPr id="0" name=""/>
        <dsp:cNvSpPr/>
      </dsp:nvSpPr>
      <dsp:spPr>
        <a:xfrm>
          <a:off x="5086363" y="777871"/>
          <a:ext cx="1181250" cy="1181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6B165-04E4-4610-9519-CBA3D0D79039}">
      <dsp:nvSpPr>
        <dsp:cNvPr id="0" name=""/>
        <dsp:cNvSpPr/>
      </dsp:nvSpPr>
      <dsp:spPr>
        <a:xfrm>
          <a:off x="3989488" y="3039121"/>
          <a:ext cx="3375000" cy="1757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ZA" sz="1400" kern="1200" dirty="0">
              <a:solidFill>
                <a:schemeClr val="tx2">
                  <a:lumMod val="10000"/>
                </a:schemeClr>
              </a:solidFill>
              <a:latin typeface="Aharoni" panose="02010803020104030203" pitchFamily="2" charset="-79"/>
              <a:cs typeface="Aharoni" panose="02010803020104030203" pitchFamily="2" charset="-79"/>
            </a:rPr>
            <a:t>Our platform offers robust targeting capabilities, allowing businesses to tailor their marketing campaigns to specific demographics, interests, and </a:t>
          </a:r>
          <a:r>
            <a:rPr lang="en-ZA" sz="1400" kern="1200" dirty="0" err="1">
              <a:solidFill>
                <a:schemeClr val="tx2">
                  <a:lumMod val="10000"/>
                </a:schemeClr>
              </a:solidFill>
              <a:latin typeface="Aharoni" panose="02010803020104030203" pitchFamily="2" charset="-79"/>
              <a:cs typeface="Aharoni" panose="02010803020104030203" pitchFamily="2" charset="-79"/>
            </a:rPr>
            <a:t>behaviors</a:t>
          </a:r>
          <a:r>
            <a:rPr lang="en-ZA" sz="1400" kern="1200" dirty="0">
              <a:solidFill>
                <a:schemeClr val="tx2">
                  <a:lumMod val="10000"/>
                </a:schemeClr>
              </a:solidFill>
              <a:latin typeface="Aharoni" panose="02010803020104030203" pitchFamily="2" charset="-79"/>
              <a:cs typeface="Aharoni" panose="02010803020104030203" pitchFamily="2" charset="-79"/>
            </a:rPr>
            <a:t>. This ensures that their messages resonate with the right audience, leading to higher engagement and conversion rates</a:t>
          </a:r>
          <a:endParaRPr lang="en-US" sz="1400" kern="1200" dirty="0">
            <a:solidFill>
              <a:schemeClr val="tx2">
                <a:lumMod val="10000"/>
              </a:schemeClr>
            </a:solidFill>
            <a:latin typeface="Aharoni" panose="02010803020104030203" pitchFamily="2" charset="-79"/>
            <a:cs typeface="Aharoni" panose="02010803020104030203" pitchFamily="2" charset="-79"/>
          </a:endParaRPr>
        </a:p>
      </dsp:txBody>
      <dsp:txXfrm>
        <a:off x="3989488" y="3039121"/>
        <a:ext cx="3375000" cy="175763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1T15:55:30.987"/>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1T15:55:41.418"/>
    </inkml:context>
    <inkml:brush xml:id="br0">
      <inkml:brushProperty name="width" value="0.35" units="cm"/>
      <inkml:brushProperty name="height" value="0.35" units="cm"/>
      <inkml:brushProperty name="color" value="#FFFFFF"/>
    </inkml:brush>
  </inkml:definitions>
  <inkml:trace contextRef="#ctx0" brushRef="#br0">0 200 24575,'295'-21'0,"-239"15"0,415-64 0,-438 61 0,33-14 0,-45 14 0,1 1 0,1 1 0,-1 2 0,33-5 0,5 7 0,-37 3 0,-1-1 0,43-8 0,-30 2 0,0 2 0,50-1 0,74 6 0,-62 2 0,562-2 0,-661 3 0,-10 3 0,-18 7 0,-91 23 0,-234 39 0,285-69 0,-132-3 0,126-4 0,61 0 46,1 0 0,0-2 0,-23-6 0,0 1-1595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6572986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pPr/>
              <a:t>6/1/2024</a:t>
            </a:fld>
            <a:endParaRPr lang="en-US" dirty="0"/>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426129739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pPr/>
              <a:t>6/1/2024</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51904696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pPr/>
              <a:t>6/1/2024</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4937941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pPr/>
              <a:t>6/1/2024</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52708032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70F276-1833-4A75-9C1D-A56E2295A68D}" type="datetimeFigureOut">
              <a:rPr lang="en-US" smtClean="0"/>
              <a:pPr/>
              <a:t>6/1/2024</a:t>
            </a:fld>
            <a:endParaRPr lang="en-US" dirty="0"/>
          </a:p>
        </p:txBody>
      </p:sp>
      <p:sp>
        <p:nvSpPr>
          <p:cNvPr id="4"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28467501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70F276-1833-4A75-9C1D-A56E2295A68D}" type="datetimeFigureOut">
              <a:rPr lang="en-US" smtClean="0"/>
              <a:pPr/>
              <a:t>6/1/2024</a:t>
            </a:fld>
            <a:endParaRPr lang="en-US" dirty="0"/>
          </a:p>
        </p:txBody>
      </p:sp>
      <p:sp>
        <p:nvSpPr>
          <p:cNvPr id="4"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69724890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96347677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325665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AA70F276-1833-4A75-9C1D-A56E2295A68D}"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7754268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9284230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A70F276-1833-4A75-9C1D-A56E2295A68D}"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44948057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A70F276-1833-4A75-9C1D-A56E2295A68D}" type="datetimeFigureOut">
              <a:rPr lang="en-US" smtClean="0"/>
              <a:t>6/1/2024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52438958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AA70F276-1833-4A75-9C1D-A56E2295A68D}" type="datetimeFigureOut">
              <a:rPr lang="en-US" smtClean="0"/>
              <a:t>6/1/2024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2778621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A70F276-1833-4A75-9C1D-A56E2295A68D}" type="datetimeFigureOut">
              <a:rPr lang="en-US" smtClean="0"/>
              <a:t>6/1/2024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2630230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AA70F276-1833-4A75-9C1D-A56E2295A68D}" type="datetimeFigureOut">
              <a:rPr lang="en-US" smtClean="0"/>
              <a:t>6/1/2024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41785853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82475306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A70F276-1833-4A75-9C1D-A56E2295A68D}" type="datetimeFigureOut">
              <a:rPr lang="en-US" smtClean="0"/>
              <a:pPr/>
              <a:t>6/1/2024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solidFill>
                <a:srgbClr val="FFFFFF"/>
              </a:solidFill>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4183546704"/>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mc:AlternateContent xmlns:mc="http://schemas.openxmlformats.org/markup-compatibility/2006" xmlns:p14="http://schemas.microsoft.com/office/powerpoint/2010/main">
    <mc:Choice Requires="p14">
      <p:transition p14:dur="0" advTm="0"/>
    </mc:Choice>
    <mc:Fallback xmlns="">
      <p:transition advTm="0"/>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dfreephotos.com/south-africa/other-south-africa/flag-of-south-africa.jpg.php" TargetMode="External"/><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ngall.com/thank-you-png/" TargetMode="External"/><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goodfreephotos.com/south-africa/other-south-africa/flag-of-south-africa.jpg.php" TargetMode="External"/><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pxfuel.com/en/search?q=analysing"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hyperlink" Target="https://www.billhiatt.com/2017/06/29/the-problems-of-running-an-author-website-and-how-to-avoid-them/" TargetMode="External"/><Relationship Id="rId7"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www.pngall.com/website-png/download/37641" TargetMode="External"/><Relationship Id="rId7" Type="http://schemas.openxmlformats.org/officeDocument/2006/relationships/diagramColors" Target="../diagrams/colors1.xml"/><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6.jpg"/><Relationship Id="rId13" Type="http://schemas.openxmlformats.org/officeDocument/2006/relationships/customXml" Target="../ink/ink2.xml"/><Relationship Id="rId3" Type="http://schemas.openxmlformats.org/officeDocument/2006/relationships/hyperlink" Target="https://www.goodfreephotos.com/south-africa/other-south-africa/flag-of-south-africa.jpg.php" TargetMode="External"/><Relationship Id="rId7" Type="http://schemas.openxmlformats.org/officeDocument/2006/relationships/image" Target="../media/image5.png"/><Relationship Id="rId12" Type="http://schemas.openxmlformats.org/officeDocument/2006/relationships/image" Target="../media/image18.png"/><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customXml" Target="../ink/ink1.xml"/><Relationship Id="rId5" Type="http://schemas.openxmlformats.org/officeDocument/2006/relationships/image" Target="../media/image3.png"/><Relationship Id="rId10"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hyperlink" Target="https://www.flickr.com/photos/lildude/11187061/" TargetMode="External"/><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hyperlink" Target="https://www.piqsels.com/en/public-domain-photo-jfsgj" TargetMode="External"/><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goodfreephotos.com/south-africa/other-south-africa/flag-of-south-africa.jpg.php"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81A3E10-5BC4-78AC-2A6E-AC486DAB01EC}"/>
              </a:ext>
            </a:extLst>
          </p:cNvPr>
          <p:cNvPicPr>
            <a:picLocks noChangeAspect="1"/>
          </p:cNvPicPr>
          <p:nvPr/>
        </p:nvPicPr>
        <p:blipFill rotWithShape="1">
          <a:blip r:embed="rId2">
            <a:alphaModFix amt="4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9091" r="9091"/>
          <a:stretch/>
        </p:blipFill>
        <p:spPr>
          <a:xfrm>
            <a:off x="20" y="10"/>
            <a:ext cx="12191980" cy="6857990"/>
          </a:xfrm>
          <a:prstGeom prst="rect">
            <a:avLst/>
          </a:prstGeom>
        </p:spPr>
      </p:pic>
      <p:sp>
        <p:nvSpPr>
          <p:cNvPr id="2" name="Title 1">
            <a:extLst>
              <a:ext uri="{FF2B5EF4-FFF2-40B4-BE49-F238E27FC236}">
                <a16:creationId xmlns:a16="http://schemas.microsoft.com/office/drawing/2014/main" id="{E893D0CC-4F0A-5E6F-F760-9DEA5583B51E}"/>
              </a:ext>
            </a:extLst>
          </p:cNvPr>
          <p:cNvSpPr>
            <a:spLocks noGrp="1"/>
          </p:cNvSpPr>
          <p:nvPr>
            <p:ph type="ctrTitle"/>
          </p:nvPr>
        </p:nvSpPr>
        <p:spPr>
          <a:xfrm>
            <a:off x="1154955" y="2478024"/>
            <a:ext cx="8825658" cy="2299357"/>
          </a:xfrm>
        </p:spPr>
        <p:txBody>
          <a:bodyPr>
            <a:normAutofit/>
          </a:bodyPr>
          <a:lstStyle/>
          <a:p>
            <a:r>
              <a:rPr lang="en-GB" dirty="0">
                <a:solidFill>
                  <a:schemeClr val="tx1"/>
                </a:solidFill>
              </a:rPr>
              <a:t>GROUP A PRESENTATION</a:t>
            </a:r>
            <a:endParaRPr lang="en-ZA" dirty="0">
              <a:solidFill>
                <a:schemeClr val="tx1"/>
              </a:solidFill>
            </a:endParaRPr>
          </a:p>
        </p:txBody>
      </p:sp>
      <p:sp>
        <p:nvSpPr>
          <p:cNvPr id="3" name="Subtitle 2">
            <a:extLst>
              <a:ext uri="{FF2B5EF4-FFF2-40B4-BE49-F238E27FC236}">
                <a16:creationId xmlns:a16="http://schemas.microsoft.com/office/drawing/2014/main" id="{85921ACB-5615-8A40-ADCC-9B9039DEAD38}"/>
              </a:ext>
            </a:extLst>
          </p:cNvPr>
          <p:cNvSpPr>
            <a:spLocks noGrp="1"/>
          </p:cNvSpPr>
          <p:nvPr>
            <p:ph type="subTitle" idx="1"/>
          </p:nvPr>
        </p:nvSpPr>
        <p:spPr>
          <a:xfrm>
            <a:off x="1154955" y="4777380"/>
            <a:ext cx="8825658" cy="861420"/>
          </a:xfrm>
        </p:spPr>
        <p:txBody>
          <a:bodyPr>
            <a:noAutofit/>
          </a:bodyPr>
          <a:lstStyle/>
          <a:p>
            <a:r>
              <a:rPr lang="en-GB" sz="2400" dirty="0">
                <a:solidFill>
                  <a:schemeClr val="tx1"/>
                </a:solidFill>
                <a:highlight>
                  <a:srgbClr val="800080"/>
                </a:highlight>
                <a:latin typeface="Arial Black" panose="020B0A04020102020204" pitchFamily="34" charset="0"/>
              </a:rPr>
              <a:t>KASI LINK-UP</a:t>
            </a:r>
            <a:endParaRPr lang="en-ZA" sz="2400" dirty="0">
              <a:solidFill>
                <a:schemeClr val="tx1"/>
              </a:solidFill>
              <a:highlight>
                <a:srgbClr val="800080"/>
              </a:highlight>
              <a:latin typeface="Arial Black" panose="020B0A04020102020204" pitchFamily="34" charset="0"/>
            </a:endParaRPr>
          </a:p>
        </p:txBody>
      </p:sp>
      <p:sp>
        <p:nvSpPr>
          <p:cNvPr id="17" name="Rectangle 16">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ZA"/>
          </a:p>
        </p:txBody>
      </p:sp>
    </p:spTree>
    <p:extLst>
      <p:ext uri="{BB962C8B-B14F-4D97-AF65-F5344CB8AC3E}">
        <p14:creationId xmlns:p14="http://schemas.microsoft.com/office/powerpoint/2010/main" val="88742683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l="-3000" r="-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342867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81A3E10-5BC4-78AC-2A6E-AC486DAB01EC}"/>
              </a:ext>
            </a:extLst>
          </p:cNvPr>
          <p:cNvPicPr>
            <a:picLocks noChangeAspect="1"/>
          </p:cNvPicPr>
          <p:nvPr/>
        </p:nvPicPr>
        <p:blipFill rotWithShape="1">
          <a:blip r:embed="rId2">
            <a:alphaModFix amt="4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9091" r="9091"/>
          <a:stretch/>
        </p:blipFill>
        <p:spPr>
          <a:xfrm>
            <a:off x="20" y="10"/>
            <a:ext cx="12191980" cy="6857990"/>
          </a:xfrm>
          <a:prstGeom prst="rect">
            <a:avLst/>
          </a:prstGeom>
          <a:noFill/>
        </p:spPr>
      </p:pic>
      <p:sp>
        <p:nvSpPr>
          <p:cNvPr id="2" name="Title 1">
            <a:extLst>
              <a:ext uri="{FF2B5EF4-FFF2-40B4-BE49-F238E27FC236}">
                <a16:creationId xmlns:a16="http://schemas.microsoft.com/office/drawing/2014/main" id="{E893D0CC-4F0A-5E6F-F760-9DEA5583B51E}"/>
              </a:ext>
            </a:extLst>
          </p:cNvPr>
          <p:cNvSpPr>
            <a:spLocks noGrp="1"/>
          </p:cNvSpPr>
          <p:nvPr>
            <p:ph type="ctrTitle"/>
          </p:nvPr>
        </p:nvSpPr>
        <p:spPr>
          <a:xfrm>
            <a:off x="972075" y="827772"/>
            <a:ext cx="8825658" cy="2974207"/>
          </a:xfrm>
        </p:spPr>
        <p:txBody>
          <a:bodyPr>
            <a:normAutofit/>
          </a:bodyPr>
          <a:lstStyle/>
          <a:p>
            <a:r>
              <a:rPr lang="en-GB" sz="9600" dirty="0">
                <a:solidFill>
                  <a:schemeClr val="tx1"/>
                </a:solidFill>
                <a:highlight>
                  <a:srgbClr val="00FF00"/>
                </a:highlight>
                <a:latin typeface="Aharoni" panose="02010803020104030203" pitchFamily="2" charset="-79"/>
                <a:cs typeface="Aharoni" panose="02010803020104030203" pitchFamily="2" charset="-79"/>
              </a:rPr>
              <a:t>KASI LINK-UP</a:t>
            </a:r>
            <a:endParaRPr lang="en-ZA" sz="9600" dirty="0">
              <a:solidFill>
                <a:schemeClr val="tx1"/>
              </a:solidFill>
              <a:highlight>
                <a:srgbClr val="00FF00"/>
              </a:highlight>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85921ACB-5615-8A40-ADCC-9B9039DEAD38}"/>
              </a:ext>
            </a:extLst>
          </p:cNvPr>
          <p:cNvSpPr>
            <a:spLocks noGrp="1"/>
          </p:cNvSpPr>
          <p:nvPr>
            <p:ph type="subTitle" idx="1"/>
          </p:nvPr>
        </p:nvSpPr>
        <p:spPr>
          <a:xfrm>
            <a:off x="1154955" y="4777380"/>
            <a:ext cx="8825658" cy="861420"/>
          </a:xfrm>
        </p:spPr>
        <p:txBody>
          <a:bodyPr>
            <a:noAutofit/>
          </a:bodyPr>
          <a:lstStyle/>
          <a:p>
            <a:r>
              <a:rPr lang="en-GB" sz="2800" b="1" i="1" dirty="0">
                <a:solidFill>
                  <a:schemeClr val="tx1"/>
                </a:solidFill>
                <a:latin typeface="Arial Black" panose="020B0A04020102020204" pitchFamily="34" charset="0"/>
              </a:rPr>
              <a:t>YOUR ARE NEVER FAR FROM THE MARKET</a:t>
            </a:r>
            <a:endParaRPr lang="en-ZA" sz="2800" b="1" i="1" dirty="0">
              <a:solidFill>
                <a:schemeClr val="tx1"/>
              </a:solidFill>
              <a:latin typeface="Arial Black" panose="020B0A04020102020204" pitchFamily="34" charset="0"/>
            </a:endParaRPr>
          </a:p>
        </p:txBody>
      </p:sp>
      <p:sp>
        <p:nvSpPr>
          <p:cNvPr id="17" name="Rectangle 16">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ZA"/>
          </a:p>
        </p:txBody>
      </p:sp>
    </p:spTree>
    <p:extLst>
      <p:ext uri="{BB962C8B-B14F-4D97-AF65-F5344CB8AC3E}">
        <p14:creationId xmlns:p14="http://schemas.microsoft.com/office/powerpoint/2010/main" val="17462354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34000" b="-3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CB7C-65A8-6F38-DEB1-61D1B237EA17}"/>
              </a:ext>
            </a:extLst>
          </p:cNvPr>
          <p:cNvSpPr>
            <a:spLocks noGrp="1"/>
          </p:cNvSpPr>
          <p:nvPr>
            <p:ph type="title"/>
          </p:nvPr>
        </p:nvSpPr>
        <p:spPr>
          <a:xfrm>
            <a:off x="1262128" y="462343"/>
            <a:ext cx="9404723" cy="1400530"/>
          </a:xfrm>
          <a:blipFill>
            <a:blip r:embed="rId4"/>
            <a:tile tx="0" ty="0" sx="100000" sy="100000" flip="none" algn="tl"/>
          </a:blipFill>
        </p:spPr>
        <p:txBody>
          <a:bodyPr/>
          <a:lstStyle/>
          <a:p>
            <a:r>
              <a:rPr lang="en-ZA" dirty="0">
                <a:latin typeface="Aharoni" panose="02010803020104030203" pitchFamily="2" charset="-79"/>
                <a:cs typeface="Aharoni" panose="02010803020104030203" pitchFamily="2" charset="-79"/>
              </a:rPr>
              <a:t>LITERATURE</a:t>
            </a:r>
          </a:p>
        </p:txBody>
      </p:sp>
      <p:sp>
        <p:nvSpPr>
          <p:cNvPr id="3" name="Content Placeholder 2">
            <a:extLst>
              <a:ext uri="{FF2B5EF4-FFF2-40B4-BE49-F238E27FC236}">
                <a16:creationId xmlns:a16="http://schemas.microsoft.com/office/drawing/2014/main" id="{7BF714BE-0221-414F-8181-2DBF1E85D80D}"/>
              </a:ext>
            </a:extLst>
          </p:cNvPr>
          <p:cNvSpPr>
            <a:spLocks noGrp="1"/>
          </p:cNvSpPr>
          <p:nvPr>
            <p:ph idx="1"/>
          </p:nvPr>
        </p:nvSpPr>
        <p:spPr>
          <a:xfrm>
            <a:off x="1420945" y="2370552"/>
            <a:ext cx="8946541" cy="4195481"/>
          </a:xfrm>
        </p:spPr>
        <p:txBody>
          <a:bodyPr/>
          <a:lstStyle/>
          <a:p>
            <a:pPr marL="0" indent="0">
              <a:buNone/>
            </a:pPr>
            <a:r>
              <a:rPr lang="en-ZA" sz="2400" dirty="0">
                <a:latin typeface="Aharoni" panose="02010803020104030203" pitchFamily="2" charset="-79"/>
                <a:cs typeface="Aharoni" panose="02010803020104030203" pitchFamily="2" charset="-79"/>
              </a:rPr>
              <a:t>Research shows that:</a:t>
            </a:r>
            <a:endParaRPr lang="en-GB" sz="2400" b="1" i="0" dirty="0">
              <a:solidFill>
                <a:srgbClr val="111111"/>
              </a:solidFill>
              <a:effectLst/>
              <a:highlight>
                <a:srgbClr val="F7F7F7"/>
              </a:highlight>
              <a:latin typeface="Aharoni" panose="02010803020104030203" pitchFamily="2" charset="-79"/>
              <a:cs typeface="Aharoni" panose="02010803020104030203" pitchFamily="2" charset="-79"/>
            </a:endParaRPr>
          </a:p>
          <a:p>
            <a:pPr>
              <a:buFont typeface="Wingdings" panose="05000000000000000000" pitchFamily="2" charset="2"/>
              <a:buChar char="v"/>
            </a:pPr>
            <a:r>
              <a:rPr lang="en-ZA" sz="1800" b="1" i="1" dirty="0">
                <a:effectLst/>
                <a:latin typeface="Aptos" panose="020B0004020202020204" pitchFamily="34" charset="0"/>
                <a:ea typeface="Aptos" panose="020B0004020202020204" pitchFamily="34" charset="0"/>
                <a:cs typeface="Times New Roman" panose="02020603050405020304" pitchFamily="18" charset="0"/>
              </a:rPr>
              <a:t>Late payments, economic fluctuations, and unexpected expenses often strain small businesses, affecting their ability to invest in growth and innovation</a:t>
            </a:r>
          </a:p>
          <a:p>
            <a:pPr>
              <a:buFont typeface="Wingdings" panose="05000000000000000000" pitchFamily="2" charset="2"/>
              <a:buChar char="v"/>
            </a:pPr>
            <a:r>
              <a:rPr lang="en-ZA" b="1" i="1" kern="100" dirty="0">
                <a:effectLst/>
                <a:latin typeface="Aptos" panose="020B0004020202020204" pitchFamily="34" charset="0"/>
                <a:ea typeface="Aptos" panose="020B0004020202020204" pitchFamily="34" charset="0"/>
                <a:cs typeface="Times New Roman" panose="02020603050405020304" pitchFamily="18" charset="0"/>
              </a:rPr>
              <a:t>Local entrepreneurs grapple with finding a balance between survival and expansion in an uncertain economic </a:t>
            </a:r>
            <a:r>
              <a:rPr lang="en-ZA" b="1" i="1" kern="100" dirty="0" err="1">
                <a:effectLst/>
                <a:latin typeface="Aptos" panose="020B0004020202020204" pitchFamily="34" charset="0"/>
                <a:ea typeface="Aptos" panose="020B0004020202020204" pitchFamily="34" charset="0"/>
                <a:cs typeface="Times New Roman" panose="02020603050405020304" pitchFamily="18" charset="0"/>
              </a:rPr>
              <a:t>landscape.Crime</a:t>
            </a:r>
            <a:r>
              <a:rPr lang="en-ZA" b="1" i="1" kern="100" dirty="0">
                <a:effectLst/>
                <a:latin typeface="Aptos" panose="020B0004020202020204" pitchFamily="34" charset="0"/>
                <a:ea typeface="Aptos" panose="020B0004020202020204" pitchFamily="34" charset="0"/>
                <a:cs typeface="Times New Roman" panose="02020603050405020304" pitchFamily="18" charset="0"/>
              </a:rPr>
              <a:t> rates pose a significant</a:t>
            </a:r>
          </a:p>
          <a:p>
            <a:pPr>
              <a:buFont typeface="Wingdings" panose="05000000000000000000" pitchFamily="2" charset="2"/>
              <a:buChar char="v"/>
            </a:pPr>
            <a:r>
              <a:rPr lang="en-ZA" b="1" i="1" kern="100" dirty="0">
                <a:effectLst/>
                <a:latin typeface="Aptos" panose="020B0004020202020204" pitchFamily="34" charset="0"/>
                <a:ea typeface="Aptos" panose="020B0004020202020204" pitchFamily="34" charset="0"/>
                <a:cs typeface="Times New Roman" panose="02020603050405020304" pitchFamily="18" charset="0"/>
              </a:rPr>
              <a:t>threat to businesses. Theft, vandalism, and security concerns affect both physical stores and online operations.</a:t>
            </a:r>
          </a:p>
          <a:p>
            <a:endParaRPr lang="en-ZA" dirty="0">
              <a:effectLst/>
            </a:endParaRPr>
          </a:p>
        </p:txBody>
      </p:sp>
    </p:spTree>
    <p:extLst>
      <p:ext uri="{BB962C8B-B14F-4D97-AF65-F5344CB8AC3E}">
        <p14:creationId xmlns:p14="http://schemas.microsoft.com/office/powerpoint/2010/main" val="310993292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7000"/>
            <a:lum/>
            <a:extLst>
              <a:ext uri="{837473B0-CC2E-450A-ABE3-18F120FF3D39}">
                <a1611:picAttrSrcUrl xmlns:a1611="http://schemas.microsoft.com/office/drawing/2016/11/main" r:id="rId3"/>
              </a:ext>
            </a:extLst>
          </a:blip>
          <a:srcRect/>
          <a:stretch>
            <a:fillRect t="-16000" b="-16000"/>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pic>
        <p:nvPicPr>
          <p:cNvPr id="20" name="Picture 19">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ZA"/>
          </a:p>
        </p:txBody>
      </p:sp>
      <p:sp useBgFill="1">
        <p:nvSpPr>
          <p:cNvPr id="37" name="Rectangle 36">
            <a:extLst>
              <a:ext uri="{FF2B5EF4-FFF2-40B4-BE49-F238E27FC236}">
                <a16:creationId xmlns:a16="http://schemas.microsoft.com/office/drawing/2014/main" id="{B5541CD5-D7AC-4686-8783-CF5D1D4F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
            <a:ext cx="12191695" cy="685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6">
            <a:extLst>
              <a:ext uri="{FF2B5EF4-FFF2-40B4-BE49-F238E27FC236}">
                <a16:creationId xmlns:a16="http://schemas.microsoft.com/office/drawing/2014/main" id="{0420923D-0C6E-4656-9A01-EE9FB6345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87058"/>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39" name="Freeform 5">
            <a:extLst>
              <a:ext uri="{FF2B5EF4-FFF2-40B4-BE49-F238E27FC236}">
                <a16:creationId xmlns:a16="http://schemas.microsoft.com/office/drawing/2014/main" id="{904D0A95-DEAA-4B8D-A340-BEC3A5DBC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305" y="4065581"/>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tyle>
          <a:lnRef idx="0">
            <a:scrgbClr r="0" g="0" b="0"/>
          </a:lnRef>
          <a:fillRef idx="1003">
            <a:schemeClr val="dk2"/>
          </a:fillRef>
          <a:effectRef idx="0">
            <a:scrgbClr r="0" g="0" b="0"/>
          </a:effectRef>
          <a:fontRef idx="major"/>
        </p:style>
        <p:txBody>
          <a:bodyPr/>
          <a:lstStyle/>
          <a:p>
            <a:endParaRPr lang="en-ZA"/>
          </a:p>
        </p:txBody>
      </p:sp>
      <p:sp>
        <p:nvSpPr>
          <p:cNvPr id="2" name="Title 1">
            <a:extLst>
              <a:ext uri="{FF2B5EF4-FFF2-40B4-BE49-F238E27FC236}">
                <a16:creationId xmlns:a16="http://schemas.microsoft.com/office/drawing/2014/main" id="{9CD08CF3-B562-2A59-629D-376297F17A36}"/>
              </a:ext>
            </a:extLst>
          </p:cNvPr>
          <p:cNvSpPr>
            <a:spLocks noGrp="1"/>
          </p:cNvSpPr>
          <p:nvPr>
            <p:ph type="title"/>
          </p:nvPr>
        </p:nvSpPr>
        <p:spPr>
          <a:xfrm>
            <a:off x="611853" y="4885339"/>
            <a:ext cx="10968294" cy="1237087"/>
          </a:xfrm>
        </p:spPr>
        <p:txBody>
          <a:bodyPr vert="horz" lIns="91440" tIns="45720" rIns="91440" bIns="45720" rtlCol="0" anchor="t">
            <a:normAutofit/>
          </a:bodyPr>
          <a:lstStyle/>
          <a:p>
            <a:pPr>
              <a:lnSpc>
                <a:spcPct val="90000"/>
              </a:lnSpc>
            </a:pPr>
            <a:r>
              <a:rPr lang="en-US" sz="3900" dirty="0">
                <a:solidFill>
                  <a:srgbClr val="EBEBEB"/>
                </a:solidFill>
                <a:highlight>
                  <a:srgbClr val="000080"/>
                </a:highlight>
                <a:latin typeface="ADLaM Display" panose="020F0502020204030204" pitchFamily="2" charset="0"/>
                <a:ea typeface="ADLaM Display" panose="020F0502020204030204" pitchFamily="2" charset="0"/>
                <a:cs typeface="ADLaM Display" panose="020F0502020204030204" pitchFamily="2" charset="0"/>
              </a:rPr>
              <a:t>PROBLEM STATEMENT</a:t>
            </a:r>
            <a:br>
              <a:rPr lang="en-US" sz="3900" dirty="0">
                <a:solidFill>
                  <a:srgbClr val="EBEBEB"/>
                </a:solidFill>
                <a:effectLst/>
                <a:highlight>
                  <a:srgbClr val="000080"/>
                </a:highlight>
              </a:rPr>
            </a:br>
            <a:endParaRPr lang="en-US" sz="3900" dirty="0">
              <a:solidFill>
                <a:srgbClr val="EBEBEB"/>
              </a:solidFill>
              <a:highlight>
                <a:srgbClr val="000080"/>
              </a:highlight>
            </a:endParaRPr>
          </a:p>
        </p:txBody>
      </p:sp>
      <p:sp>
        <p:nvSpPr>
          <p:cNvPr id="3" name="Text Placeholder 2">
            <a:extLst>
              <a:ext uri="{FF2B5EF4-FFF2-40B4-BE49-F238E27FC236}">
                <a16:creationId xmlns:a16="http://schemas.microsoft.com/office/drawing/2014/main" id="{F9BB95A8-78EA-3C6A-071E-774E16E91B87}"/>
              </a:ext>
            </a:extLst>
          </p:cNvPr>
          <p:cNvSpPr>
            <a:spLocks/>
          </p:cNvSpPr>
          <p:nvPr/>
        </p:nvSpPr>
        <p:spPr>
          <a:xfrm>
            <a:off x="762973" y="613438"/>
            <a:ext cx="2332120" cy="456048"/>
          </a:xfrm>
          <a:prstGeom prst="rect">
            <a:avLst/>
          </a:prstGeom>
        </p:spPr>
        <p:txBody>
          <a:bodyPr>
            <a:normAutofit/>
          </a:bodyPr>
          <a:lstStyle/>
          <a:p>
            <a:pPr defTabSz="361188">
              <a:spcAft>
                <a:spcPts val="600"/>
              </a:spcAft>
            </a:pPr>
            <a:r>
              <a:rPr lang="en-ZA" sz="1422" kern="1200" dirty="0">
                <a:solidFill>
                  <a:schemeClr val="tx1"/>
                </a:solidFill>
                <a:latin typeface="Aharoni" panose="02010803020104030203" pitchFamily="2" charset="-79"/>
                <a:ea typeface="+mn-ea"/>
                <a:cs typeface="Aharoni" panose="02010803020104030203" pitchFamily="2" charset="-79"/>
              </a:rPr>
              <a:t>LACK OF RESOURCES</a:t>
            </a:r>
            <a:endParaRPr lang="en-ZA" dirty="0">
              <a:latin typeface="Aharoni" panose="02010803020104030203" pitchFamily="2" charset="-79"/>
              <a:cs typeface="Aharoni" panose="02010803020104030203" pitchFamily="2" charset="-79"/>
            </a:endParaRPr>
          </a:p>
        </p:txBody>
      </p:sp>
      <p:sp>
        <p:nvSpPr>
          <p:cNvPr id="4" name="Text Placeholder 3">
            <a:extLst>
              <a:ext uri="{FF2B5EF4-FFF2-40B4-BE49-F238E27FC236}">
                <a16:creationId xmlns:a16="http://schemas.microsoft.com/office/drawing/2014/main" id="{ED80C2FF-8AAB-90F5-AE2E-3E2F0FE46541}"/>
              </a:ext>
            </a:extLst>
          </p:cNvPr>
          <p:cNvSpPr>
            <a:spLocks/>
          </p:cNvSpPr>
          <p:nvPr/>
        </p:nvSpPr>
        <p:spPr>
          <a:xfrm>
            <a:off x="611853" y="1136122"/>
            <a:ext cx="4088085" cy="2840566"/>
          </a:xfrm>
          <a:prstGeom prst="rect">
            <a:avLst/>
          </a:prstGeom>
        </p:spPr>
        <p:txBody>
          <a:bodyPr>
            <a:normAutofit/>
          </a:bodyPr>
          <a:lstStyle/>
          <a:p>
            <a:pPr defTabSz="361188">
              <a:spcAft>
                <a:spcPts val="600"/>
              </a:spcAft>
            </a:pPr>
            <a:r>
              <a:rPr lang="en-ZA" sz="2000" kern="100" dirty="0">
                <a:solidFill>
                  <a:schemeClr val="tx1"/>
                </a:solidFill>
                <a:latin typeface="Aptos" panose="020B0004020202020204" pitchFamily="34" charset="0"/>
                <a:ea typeface="+mn-ea"/>
                <a:cs typeface="Times New Roman" panose="02020603050405020304" pitchFamily="18" charset="0"/>
              </a:rPr>
              <a:t>Small businesses don’t have enough resources to make it to large areas. They use  social media to promote their business because it is free but it is also hard to get to the target audience  due to many </a:t>
            </a:r>
            <a:r>
              <a:rPr lang="en-ZA" sz="2000" kern="100" dirty="0" err="1">
                <a:solidFill>
                  <a:schemeClr val="tx1"/>
                </a:solidFill>
                <a:latin typeface="Aptos" panose="020B0004020202020204" pitchFamily="34" charset="0"/>
                <a:ea typeface="+mn-ea"/>
                <a:cs typeface="Times New Roman" panose="02020603050405020304" pitchFamily="18" charset="0"/>
              </a:rPr>
              <a:t>defferent</a:t>
            </a:r>
            <a:r>
              <a:rPr lang="en-ZA" sz="2000" kern="100" dirty="0">
                <a:solidFill>
                  <a:schemeClr val="tx1"/>
                </a:solidFill>
                <a:latin typeface="Aptos" panose="020B0004020202020204" pitchFamily="34" charset="0"/>
                <a:ea typeface="+mn-ea"/>
                <a:cs typeface="Times New Roman" panose="02020603050405020304" pitchFamily="18" charset="0"/>
              </a:rPr>
              <a:t> content being share on the same platform</a:t>
            </a:r>
            <a:endParaRPr lang="en-ZA" sz="2000" dirty="0"/>
          </a:p>
        </p:txBody>
      </p:sp>
      <p:sp>
        <p:nvSpPr>
          <p:cNvPr id="5" name="Text Placeholder 4">
            <a:extLst>
              <a:ext uri="{FF2B5EF4-FFF2-40B4-BE49-F238E27FC236}">
                <a16:creationId xmlns:a16="http://schemas.microsoft.com/office/drawing/2014/main" id="{57FB5E70-CE14-9C92-843E-E64B06158262}"/>
              </a:ext>
            </a:extLst>
          </p:cNvPr>
          <p:cNvSpPr>
            <a:spLocks/>
          </p:cNvSpPr>
          <p:nvPr/>
        </p:nvSpPr>
        <p:spPr>
          <a:xfrm>
            <a:off x="4607618" y="649264"/>
            <a:ext cx="2323711" cy="456048"/>
          </a:xfrm>
          <a:prstGeom prst="rect">
            <a:avLst/>
          </a:prstGeom>
        </p:spPr>
        <p:txBody>
          <a:bodyPr>
            <a:normAutofit/>
          </a:bodyPr>
          <a:lstStyle/>
          <a:p>
            <a:pPr defTabSz="361188">
              <a:spcAft>
                <a:spcPts val="600"/>
              </a:spcAft>
            </a:pPr>
            <a:r>
              <a:rPr lang="en-ZA" sz="1422" kern="1200" dirty="0">
                <a:solidFill>
                  <a:schemeClr val="tx1"/>
                </a:solidFill>
                <a:latin typeface="Aharoni" panose="02010803020104030203" pitchFamily="2" charset="-79"/>
                <a:ea typeface="+mn-ea"/>
                <a:cs typeface="Aharoni" panose="02010803020104030203" pitchFamily="2" charset="-79"/>
              </a:rPr>
              <a:t>WRONG PLATFORM</a:t>
            </a:r>
            <a:endParaRPr lang="en-ZA" dirty="0">
              <a:latin typeface="Aharoni" panose="02010803020104030203" pitchFamily="2" charset="-79"/>
              <a:cs typeface="Aharoni" panose="02010803020104030203" pitchFamily="2" charset="-79"/>
            </a:endParaRPr>
          </a:p>
        </p:txBody>
      </p:sp>
      <p:sp>
        <p:nvSpPr>
          <p:cNvPr id="6" name="Text Placeholder 5">
            <a:extLst>
              <a:ext uri="{FF2B5EF4-FFF2-40B4-BE49-F238E27FC236}">
                <a16:creationId xmlns:a16="http://schemas.microsoft.com/office/drawing/2014/main" id="{AB947A63-31DB-065A-FBFD-A4F982229087}"/>
              </a:ext>
            </a:extLst>
          </p:cNvPr>
          <p:cNvSpPr>
            <a:spLocks/>
          </p:cNvSpPr>
          <p:nvPr/>
        </p:nvSpPr>
        <p:spPr>
          <a:xfrm>
            <a:off x="4531098" y="1112001"/>
            <a:ext cx="3414988" cy="2840566"/>
          </a:xfrm>
          <a:prstGeom prst="rect">
            <a:avLst/>
          </a:prstGeom>
        </p:spPr>
        <p:txBody>
          <a:bodyPr>
            <a:normAutofit fontScale="92500" lnSpcReduction="10000"/>
          </a:bodyPr>
          <a:lstStyle/>
          <a:p>
            <a:pPr defTabSz="361188">
              <a:lnSpc>
                <a:spcPct val="90000"/>
              </a:lnSpc>
              <a:spcAft>
                <a:spcPts val="600"/>
              </a:spcAft>
            </a:pPr>
            <a:r>
              <a:rPr lang="en-ZA" sz="2000" kern="100" dirty="0">
                <a:solidFill>
                  <a:schemeClr val="tx1"/>
                </a:solidFill>
                <a:latin typeface="Aptos" panose="020B0004020202020204" pitchFamily="34" charset="0"/>
                <a:ea typeface="+mn-ea"/>
                <a:cs typeface="Times New Roman" panose="02020603050405020304" pitchFamily="18" charset="0"/>
              </a:rPr>
              <a:t>Small businesses owners struggle to target their audience because they don’t have the right platform where they can promote their </a:t>
            </a:r>
            <a:r>
              <a:rPr lang="en-ZA" sz="2000" kern="100" dirty="0" err="1">
                <a:solidFill>
                  <a:schemeClr val="tx1"/>
                </a:solidFill>
                <a:latin typeface="Aptos" panose="020B0004020202020204" pitchFamily="34" charset="0"/>
                <a:ea typeface="+mn-ea"/>
                <a:cs typeface="Times New Roman" panose="02020603050405020304" pitchFamily="18" charset="0"/>
              </a:rPr>
              <a:t>business.They</a:t>
            </a:r>
            <a:r>
              <a:rPr lang="en-ZA" sz="2000" kern="100" dirty="0">
                <a:solidFill>
                  <a:schemeClr val="tx1"/>
                </a:solidFill>
                <a:latin typeface="Aptos" panose="020B0004020202020204" pitchFamily="34" charset="0"/>
                <a:ea typeface="+mn-ea"/>
                <a:cs typeface="Times New Roman" panose="02020603050405020304" pitchFamily="18" charset="0"/>
              </a:rPr>
              <a:t> also can’t get customers due to competition from large companies that have a higher budget and enough resources to promote their business.</a:t>
            </a:r>
          </a:p>
          <a:p>
            <a:pPr>
              <a:lnSpc>
                <a:spcPct val="90000"/>
              </a:lnSpc>
              <a:spcAft>
                <a:spcPts val="600"/>
              </a:spcAft>
            </a:pPr>
            <a:endParaRPr lang="en-ZA" dirty="0"/>
          </a:p>
        </p:txBody>
      </p:sp>
      <p:sp>
        <p:nvSpPr>
          <p:cNvPr id="7" name="Text Placeholder 6">
            <a:extLst>
              <a:ext uri="{FF2B5EF4-FFF2-40B4-BE49-F238E27FC236}">
                <a16:creationId xmlns:a16="http://schemas.microsoft.com/office/drawing/2014/main" id="{1A29B0BD-3751-83EE-AB26-51324C1FDFEE}"/>
              </a:ext>
            </a:extLst>
          </p:cNvPr>
          <p:cNvSpPr>
            <a:spLocks/>
          </p:cNvSpPr>
          <p:nvPr/>
        </p:nvSpPr>
        <p:spPr>
          <a:xfrm>
            <a:off x="7942523" y="593387"/>
            <a:ext cx="2320444" cy="456048"/>
          </a:xfrm>
          <a:prstGeom prst="rect">
            <a:avLst/>
          </a:prstGeom>
        </p:spPr>
        <p:txBody>
          <a:bodyPr>
            <a:normAutofit fontScale="92500" lnSpcReduction="20000"/>
          </a:bodyPr>
          <a:lstStyle/>
          <a:p>
            <a:pPr defTabSz="361188">
              <a:lnSpc>
                <a:spcPct val="90000"/>
              </a:lnSpc>
              <a:spcAft>
                <a:spcPts val="600"/>
              </a:spcAft>
            </a:pPr>
            <a:r>
              <a:rPr lang="en-ZA" sz="1700" kern="1200" dirty="0">
                <a:solidFill>
                  <a:schemeClr val="tx1"/>
                </a:solidFill>
                <a:latin typeface="Aharoni" panose="02010803020104030203" pitchFamily="2" charset="-79"/>
                <a:ea typeface="+mn-ea"/>
                <a:cs typeface="Aharoni" panose="02010803020104030203" pitchFamily="2" charset="-79"/>
              </a:rPr>
              <a:t>LACK OF FORMAL EDUCATION</a:t>
            </a:r>
            <a:endParaRPr lang="en-ZA" sz="1700" dirty="0">
              <a:latin typeface="Aharoni" panose="02010803020104030203" pitchFamily="2" charset="-79"/>
              <a:cs typeface="Aharoni" panose="02010803020104030203" pitchFamily="2" charset="-79"/>
            </a:endParaRPr>
          </a:p>
        </p:txBody>
      </p:sp>
      <p:sp>
        <p:nvSpPr>
          <p:cNvPr id="8" name="Text Placeholder 7">
            <a:extLst>
              <a:ext uri="{FF2B5EF4-FFF2-40B4-BE49-F238E27FC236}">
                <a16:creationId xmlns:a16="http://schemas.microsoft.com/office/drawing/2014/main" id="{91A25C1E-EB10-9598-4722-68F0757DA06B}"/>
              </a:ext>
            </a:extLst>
          </p:cNvPr>
          <p:cNvSpPr>
            <a:spLocks/>
          </p:cNvSpPr>
          <p:nvPr/>
        </p:nvSpPr>
        <p:spPr>
          <a:xfrm>
            <a:off x="7927848" y="1136122"/>
            <a:ext cx="4416552" cy="2840566"/>
          </a:xfrm>
          <a:prstGeom prst="rect">
            <a:avLst/>
          </a:prstGeom>
        </p:spPr>
        <p:txBody>
          <a:bodyPr/>
          <a:lstStyle/>
          <a:p>
            <a:pPr defTabSz="361188">
              <a:lnSpc>
                <a:spcPct val="107000"/>
              </a:lnSpc>
              <a:spcAft>
                <a:spcPts val="632"/>
              </a:spcAft>
            </a:pPr>
            <a:r>
              <a:rPr lang="en-ZA" sz="1106" kern="100" dirty="0">
                <a:solidFill>
                  <a:schemeClr val="tx1"/>
                </a:solidFill>
                <a:latin typeface="Aptos" panose="020B0004020202020204" pitchFamily="34" charset="0"/>
                <a:ea typeface="+mn-ea"/>
                <a:cs typeface="Times New Roman" panose="02020603050405020304" pitchFamily="18" charset="0"/>
              </a:rPr>
              <a:t> </a:t>
            </a:r>
            <a:r>
              <a:rPr lang="en-ZA" sz="2000" kern="100" dirty="0">
                <a:solidFill>
                  <a:schemeClr val="tx1"/>
                </a:solidFill>
                <a:latin typeface="Aptos" panose="020B0004020202020204" pitchFamily="34" charset="0"/>
                <a:ea typeface="+mn-ea"/>
                <a:cs typeface="Times New Roman" panose="02020603050405020304" pitchFamily="18" charset="0"/>
              </a:rPr>
              <a:t>Small businesses lack support due to the fact that most of them are owned by people who lack formal education to start a formal business but they have the skill required to do the work.</a:t>
            </a:r>
          </a:p>
          <a:p>
            <a:pPr>
              <a:lnSpc>
                <a:spcPct val="107000"/>
              </a:lnSpc>
              <a:spcAft>
                <a:spcPts val="800"/>
              </a:spcAft>
            </a:pP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0805994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19000"/>
            <a:lum/>
            <a:extLst>
              <a:ext uri="{837473B0-CC2E-450A-ABE3-18F120FF3D39}">
                <a1611:picAttrSrcUrl xmlns:a1611="http://schemas.microsoft.com/office/drawing/2016/11/main" r:id="rId3"/>
              </a:ext>
            </a:extLst>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98F1F-5CC2-0AEE-21BC-8A3CFE4B9B98}"/>
              </a:ext>
            </a:extLst>
          </p:cNvPr>
          <p:cNvSpPr>
            <a:spLocks noGrp="1"/>
          </p:cNvSpPr>
          <p:nvPr>
            <p:ph type="title"/>
          </p:nvPr>
        </p:nvSpPr>
        <p:spPr/>
        <p:txBody>
          <a:bodyPr/>
          <a:lstStyle/>
          <a:p>
            <a:r>
              <a:rPr lang="en-ZA" dirty="0">
                <a:highlight>
                  <a:srgbClr val="000080"/>
                </a:highlight>
                <a:latin typeface="Arial Black" panose="020B0A04020102020204" pitchFamily="34" charset="0"/>
              </a:rPr>
              <a:t>SOLUTION</a:t>
            </a:r>
          </a:p>
        </p:txBody>
      </p:sp>
      <p:graphicFrame>
        <p:nvGraphicFramePr>
          <p:cNvPr id="6" name="Content Placeholder 2">
            <a:extLst>
              <a:ext uri="{FF2B5EF4-FFF2-40B4-BE49-F238E27FC236}">
                <a16:creationId xmlns:a16="http://schemas.microsoft.com/office/drawing/2014/main" id="{669A87DE-81C3-0762-56D0-B696F7954EAB}"/>
              </a:ext>
            </a:extLst>
          </p:cNvPr>
          <p:cNvGraphicFramePr>
            <a:graphicFrameLocks noGrp="1"/>
          </p:cNvGraphicFramePr>
          <p:nvPr>
            <p:ph idx="1"/>
            <p:extLst>
              <p:ext uri="{D42A27DB-BD31-4B8C-83A1-F6EECF244321}">
                <p14:modId xmlns:p14="http://schemas.microsoft.com/office/powerpoint/2010/main" val="1209328009"/>
              </p:ext>
            </p:extLst>
          </p:nvPr>
        </p:nvGraphicFramePr>
        <p:xfrm>
          <a:off x="4352544" y="168442"/>
          <a:ext cx="7388352" cy="51358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 Placeholder 3">
            <a:extLst>
              <a:ext uri="{FF2B5EF4-FFF2-40B4-BE49-F238E27FC236}">
                <a16:creationId xmlns:a16="http://schemas.microsoft.com/office/drawing/2014/main" id="{CC5D9EAC-0F9D-5F9D-1D90-BCB22436FFA9}"/>
              </a:ext>
            </a:extLst>
          </p:cNvPr>
          <p:cNvSpPr>
            <a:spLocks noGrp="1"/>
          </p:cNvSpPr>
          <p:nvPr>
            <p:ph type="body" sz="half" idx="2"/>
          </p:nvPr>
        </p:nvSpPr>
        <p:spPr>
          <a:xfrm>
            <a:off x="100585" y="3129280"/>
            <a:ext cx="4251959" cy="3728720"/>
          </a:xfrm>
        </p:spPr>
        <p:txBody>
          <a:bodyPr>
            <a:normAutofit fontScale="92500" lnSpcReduction="20000"/>
          </a:bodyPr>
          <a:lstStyle/>
          <a:p>
            <a:pPr>
              <a:lnSpc>
                <a:spcPct val="107000"/>
              </a:lnSpc>
              <a:spcAft>
                <a:spcPts val="800"/>
              </a:spcAft>
            </a:pPr>
            <a:r>
              <a:rPr lang="en-ZA" sz="1900" kern="100" dirty="0">
                <a:solidFill>
                  <a:schemeClr val="tx2">
                    <a:lumMod val="10000"/>
                  </a:schemeClr>
                </a:solidFill>
                <a:effectLst/>
                <a:latin typeface="Aharoni" panose="02010803020104030203" pitchFamily="2" charset="-79"/>
                <a:ea typeface="Aptos" panose="020B0004020202020204" pitchFamily="34" charset="0"/>
                <a:cs typeface="Aharoni" panose="02010803020104030203" pitchFamily="2" charset="-79"/>
              </a:rPr>
              <a:t>The solution for the problem being faced by small businesses owners is to create a website that is dedicated to them so they can have a platform that is for business promotion only unlike social media(</a:t>
            </a:r>
            <a:r>
              <a:rPr lang="en-ZA" sz="1900" kern="100" dirty="0" err="1">
                <a:solidFill>
                  <a:schemeClr val="tx2">
                    <a:lumMod val="10000"/>
                  </a:schemeClr>
                </a:solidFill>
                <a:effectLst/>
                <a:latin typeface="Aharoni" panose="02010803020104030203" pitchFamily="2" charset="-79"/>
                <a:ea typeface="Aptos" panose="020B0004020202020204" pitchFamily="34" charset="0"/>
                <a:cs typeface="Aharoni" panose="02010803020104030203" pitchFamily="2" charset="-79"/>
              </a:rPr>
              <a:t>facebook,twitter,whatsapp</a:t>
            </a:r>
            <a:r>
              <a:rPr lang="en-ZA" sz="1900" kern="100" dirty="0">
                <a:solidFill>
                  <a:schemeClr val="tx2">
                    <a:lumMod val="10000"/>
                  </a:schemeClr>
                </a:solidFill>
                <a:effectLst/>
                <a:latin typeface="Aharoni" panose="02010803020104030203" pitchFamily="2" charset="-79"/>
                <a:ea typeface="Aptos" panose="020B0004020202020204" pitchFamily="34" charset="0"/>
                <a:cs typeface="Aharoni" panose="02010803020104030203" pitchFamily="2" charset="-79"/>
              </a:rPr>
              <a:t> and Instagram).</a:t>
            </a:r>
          </a:p>
          <a:p>
            <a:pPr>
              <a:lnSpc>
                <a:spcPct val="107000"/>
              </a:lnSpc>
              <a:spcAft>
                <a:spcPts val="800"/>
              </a:spcAft>
            </a:pPr>
            <a:r>
              <a:rPr lang="en-ZA" sz="1900" kern="100" dirty="0">
                <a:solidFill>
                  <a:schemeClr val="tx2">
                    <a:lumMod val="10000"/>
                  </a:schemeClr>
                </a:solidFill>
                <a:effectLst/>
                <a:latin typeface="Aharoni" panose="02010803020104030203" pitchFamily="2" charset="-79"/>
                <a:ea typeface="Aptos" panose="020B0004020202020204" pitchFamily="34" charset="0"/>
                <a:cs typeface="Aharoni" panose="02010803020104030203" pitchFamily="2" charset="-79"/>
              </a:rPr>
              <a:t>This  platform will be the solution for the gap between businesses and customers, it will give business owner an environment where they can promote their businesses</a:t>
            </a:r>
            <a:r>
              <a:rPr lang="en-ZA" sz="1400" kern="100" dirty="0">
                <a:solidFill>
                  <a:schemeClr val="tx2">
                    <a:lumMod val="10000"/>
                  </a:schemeClr>
                </a:solidFill>
                <a:effectLst/>
                <a:latin typeface="Aptos" panose="020B0004020202020204" pitchFamily="34" charset="0"/>
                <a:ea typeface="Aptos" panose="020B0004020202020204" pitchFamily="34" charset="0"/>
                <a:cs typeface="Times New Roman" panose="02020603050405020304" pitchFamily="18" charset="0"/>
              </a:rPr>
              <a:t>. </a:t>
            </a:r>
          </a:p>
          <a:p>
            <a:endParaRPr lang="en-ZA" dirty="0"/>
          </a:p>
        </p:txBody>
      </p:sp>
    </p:spTree>
    <p:extLst>
      <p:ext uri="{BB962C8B-B14F-4D97-AF65-F5344CB8AC3E}">
        <p14:creationId xmlns:p14="http://schemas.microsoft.com/office/powerpoint/2010/main" val="394569424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 name="Picture 2" descr="A screenshot of a website&#10;&#10;Description automatically generated">
            <a:extLst>
              <a:ext uri="{FF2B5EF4-FFF2-40B4-BE49-F238E27FC236}">
                <a16:creationId xmlns:a16="http://schemas.microsoft.com/office/drawing/2014/main" id="{02BB5274-A63E-392D-7442-685B362D02CB}"/>
              </a:ext>
            </a:extLst>
          </p:cNvPr>
          <p:cNvPicPr>
            <a:picLocks noChangeAspect="1"/>
          </p:cNvPicPr>
          <p:nvPr/>
        </p:nvPicPr>
        <p:blipFill rotWithShape="1">
          <a:blip r:embed="rId3">
            <a:extLst>
              <a:ext uri="{28A0092B-C50C-407E-A947-70E740481C1C}">
                <a14:useLocalDpi xmlns:a14="http://schemas.microsoft.com/office/drawing/2010/main" val="0"/>
              </a:ext>
            </a:extLst>
          </a:blip>
          <a:srcRect l="4000"/>
          <a:stretch/>
        </p:blipFill>
        <p:spPr>
          <a:xfrm>
            <a:off x="20" y="10"/>
            <a:ext cx="12191980" cy="6857990"/>
          </a:xfrm>
          <a:prstGeom prst="rect">
            <a:avLst/>
          </a:prstGeom>
        </p:spPr>
      </p:pic>
    </p:spTree>
    <p:extLst>
      <p:ext uri="{BB962C8B-B14F-4D97-AF65-F5344CB8AC3E}">
        <p14:creationId xmlns:p14="http://schemas.microsoft.com/office/powerpoint/2010/main" val="375393371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extLst>
              <a:ext uri="{837473B0-CC2E-450A-ABE3-18F120FF3D39}">
                <a1611:picAttrSrcUrl xmlns:a1611="http://schemas.microsoft.com/office/drawing/2016/11/main" r:id="rId3"/>
              </a:ext>
            </a:extLst>
          </a:blip>
          <a:srcRect/>
          <a:tile tx="0" ty="0" sx="100000" sy="100000" flip="none" algn="tl"/>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21" name="Rectangle 20">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0FB553-A340-A476-D2F6-A4418B267AF0}"/>
              </a:ext>
            </a:extLst>
          </p:cNvPr>
          <p:cNvSpPr>
            <a:spLocks noGrp="1"/>
          </p:cNvSpPr>
          <p:nvPr>
            <p:ph type="title"/>
          </p:nvPr>
        </p:nvSpPr>
        <p:spPr>
          <a:xfrm>
            <a:off x="7385967" y="1325880"/>
            <a:ext cx="4158334" cy="3066507"/>
          </a:xfrm>
          <a:blipFill>
            <a:blip r:embed="rId8">
              <a:alphaModFix amt="31000"/>
              <a:extLst>
                <a:ext uri="{837473B0-CC2E-450A-ABE3-18F120FF3D39}">
                  <a1611:picAttrSrcUrl xmlns:a1611="http://schemas.microsoft.com/office/drawing/2016/11/main" r:id="rId9"/>
                </a:ext>
              </a:extLst>
            </a:blip>
            <a:stretch>
              <a:fillRect/>
            </a:stretch>
          </a:blipFill>
        </p:spPr>
        <p:txBody>
          <a:bodyPr vert="horz" lIns="91440" tIns="45720" rIns="91440" bIns="45720" rtlCol="0" anchor="b">
            <a:normAutofit/>
          </a:bodyPr>
          <a:lstStyle/>
          <a:p>
            <a:r>
              <a:rPr lang="en-US" sz="5400" b="0" i="0" kern="1200" dirty="0">
                <a:solidFill>
                  <a:srgbClr val="EBEBEB"/>
                </a:solidFill>
                <a:latin typeface="+mj-lt"/>
                <a:ea typeface="+mj-ea"/>
                <a:cs typeface="+mj-cs"/>
              </a:rPr>
              <a:t>USE-CASE DIAGRAM</a:t>
            </a:r>
          </a:p>
        </p:txBody>
      </p:sp>
      <p:sp>
        <p:nvSpPr>
          <p:cNvPr id="23"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D8B22DE2-C518-4F77-BE90-E1B6B1909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68960" y="-68960"/>
            <a:ext cx="6858001" cy="6995918"/>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ln>
            <a:noFill/>
          </a:ln>
        </p:spPr>
        <p:txBody>
          <a:bodyPr/>
          <a:lstStyle/>
          <a:p>
            <a:endParaRPr lang="en-ZA"/>
          </a:p>
        </p:txBody>
      </p:sp>
      <p:sp>
        <p:nvSpPr>
          <p:cNvPr id="44" name="Rectangle 43">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ZA"/>
          </a:p>
        </p:txBody>
      </p:sp>
      <p:pic>
        <p:nvPicPr>
          <p:cNvPr id="4" name="Picture 3" descr="A diagram of people with blue ovals&#10;&#10;Description automatically generated">
            <a:extLst>
              <a:ext uri="{FF2B5EF4-FFF2-40B4-BE49-F238E27FC236}">
                <a16:creationId xmlns:a16="http://schemas.microsoft.com/office/drawing/2014/main" id="{86BC0E7D-FE0D-EE99-18E2-3A88DC96460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74750" y="647698"/>
            <a:ext cx="4588764" cy="5562139"/>
          </a:xfrm>
          <a:prstGeom prst="rect">
            <a:avLst/>
          </a:prstGeom>
          <a:effectLst>
            <a:outerShdw blurRad="50800" dir="5400000" algn="ctr" rotWithShape="0">
              <a:srgbClr val="000000"/>
            </a:outerShdw>
          </a:effectLst>
        </p:spPr>
      </p:pic>
      <mc:AlternateContent xmlns:mc="http://schemas.openxmlformats.org/markup-compatibility/2006" xmlns:p14="http://schemas.microsoft.com/office/powerpoint/2010/main">
        <mc:Choice Requires="p14">
          <p:contentPart p14:bwMode="auto" r:id="rId11">
            <p14:nvContentPartPr>
              <p14:cNvPr id="5" name="Ink 4">
                <a:extLst>
                  <a:ext uri="{FF2B5EF4-FFF2-40B4-BE49-F238E27FC236}">
                    <a16:creationId xmlns:a16="http://schemas.microsoft.com/office/drawing/2014/main" id="{9B36288B-6D06-B84F-E60F-401827B83405}"/>
                  </a:ext>
                </a:extLst>
              </p14:cNvPr>
              <p14:cNvContentPartPr/>
              <p14:nvPr/>
            </p14:nvContentPartPr>
            <p14:xfrm>
              <a:off x="3698320" y="914280"/>
              <a:ext cx="360" cy="360"/>
            </p14:xfrm>
          </p:contentPart>
        </mc:Choice>
        <mc:Fallback xmlns="">
          <p:pic>
            <p:nvPicPr>
              <p:cNvPr id="5" name="Ink 4">
                <a:extLst>
                  <a:ext uri="{FF2B5EF4-FFF2-40B4-BE49-F238E27FC236}">
                    <a16:creationId xmlns:a16="http://schemas.microsoft.com/office/drawing/2014/main" id="{9B36288B-6D06-B84F-E60F-401827B83405}"/>
                  </a:ext>
                </a:extLst>
              </p:cNvPr>
              <p:cNvPicPr/>
              <p:nvPr/>
            </p:nvPicPr>
            <p:blipFill>
              <a:blip r:embed="rId12"/>
              <a:stretch>
                <a:fillRect/>
              </a:stretch>
            </p:blipFill>
            <p:spPr>
              <a:xfrm>
                <a:off x="3635680" y="85164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a:extLst>
                  <a:ext uri="{FF2B5EF4-FFF2-40B4-BE49-F238E27FC236}">
                    <a16:creationId xmlns:a16="http://schemas.microsoft.com/office/drawing/2014/main" id="{A2B5762D-2F2F-D3B3-FF93-6BDAF7B0481D}"/>
                  </a:ext>
                </a:extLst>
              </p14:cNvPr>
              <p14:cNvContentPartPr/>
              <p14:nvPr/>
            </p14:nvContentPartPr>
            <p14:xfrm>
              <a:off x="3261280" y="781440"/>
              <a:ext cx="829800" cy="72360"/>
            </p14:xfrm>
          </p:contentPart>
        </mc:Choice>
        <mc:Fallback xmlns="">
          <p:pic>
            <p:nvPicPr>
              <p:cNvPr id="7" name="Ink 6">
                <a:extLst>
                  <a:ext uri="{FF2B5EF4-FFF2-40B4-BE49-F238E27FC236}">
                    <a16:creationId xmlns:a16="http://schemas.microsoft.com/office/drawing/2014/main" id="{A2B5762D-2F2F-D3B3-FF93-6BDAF7B0481D}"/>
                  </a:ext>
                </a:extLst>
              </p:cNvPr>
              <p:cNvPicPr/>
              <p:nvPr/>
            </p:nvPicPr>
            <p:blipFill>
              <a:blip r:embed="rId14"/>
              <a:stretch>
                <a:fillRect/>
              </a:stretch>
            </p:blipFill>
            <p:spPr>
              <a:xfrm>
                <a:off x="3198280" y="718800"/>
                <a:ext cx="955440" cy="198000"/>
              </a:xfrm>
              <a:prstGeom prst="rect">
                <a:avLst/>
              </a:prstGeom>
            </p:spPr>
          </p:pic>
        </mc:Fallback>
      </mc:AlternateContent>
    </p:spTree>
    <p:extLst>
      <p:ext uri="{BB962C8B-B14F-4D97-AF65-F5344CB8AC3E}">
        <p14:creationId xmlns:p14="http://schemas.microsoft.com/office/powerpoint/2010/main" val="2638499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2000"/>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25955-CA72-9226-011D-E11E43789770}"/>
              </a:ext>
            </a:extLst>
          </p:cNvPr>
          <p:cNvSpPr>
            <a:spLocks noGrp="1"/>
          </p:cNvSpPr>
          <p:nvPr>
            <p:ph type="title"/>
          </p:nvPr>
        </p:nvSpPr>
        <p:spPr/>
        <p:txBody>
          <a:bodyPr/>
          <a:lstStyle/>
          <a:p>
            <a:r>
              <a:rPr lang="en-ZA" sz="4000" dirty="0">
                <a:latin typeface="Trade Gothic Next Heavy" panose="020B0903040303020004" pitchFamily="34" charset="0"/>
              </a:rPr>
              <a:t>TOOLS THAT WE USED FOR SOFTWARE DEVELOPMENT</a:t>
            </a:r>
          </a:p>
        </p:txBody>
      </p:sp>
      <p:sp>
        <p:nvSpPr>
          <p:cNvPr id="3" name="Content Placeholder 2">
            <a:extLst>
              <a:ext uri="{FF2B5EF4-FFF2-40B4-BE49-F238E27FC236}">
                <a16:creationId xmlns:a16="http://schemas.microsoft.com/office/drawing/2014/main" id="{567E5364-20DA-9183-411C-4DB8D82D42FB}"/>
              </a:ext>
            </a:extLst>
          </p:cNvPr>
          <p:cNvSpPr>
            <a:spLocks noGrp="1"/>
          </p:cNvSpPr>
          <p:nvPr>
            <p:ph sz="half" idx="1"/>
          </p:nvPr>
        </p:nvSpPr>
        <p:spPr/>
        <p:txBody>
          <a:bodyPr>
            <a:normAutofit fontScale="92500" lnSpcReduction="20000"/>
          </a:bodyPr>
          <a:lstStyle/>
          <a:p>
            <a:pPr marL="0" indent="0">
              <a:buNone/>
            </a:pPr>
            <a:r>
              <a:rPr lang="en-ZA" sz="2600" b="1" dirty="0">
                <a:latin typeface="Aharoni" panose="02010803020104030203" pitchFamily="2" charset="-79"/>
                <a:cs typeface="Aharoni" panose="02010803020104030203" pitchFamily="2" charset="-79"/>
              </a:rPr>
              <a:t>INTEGRATED DEVELOPMENT ENVIROMENT: </a:t>
            </a:r>
          </a:p>
          <a:p>
            <a:pPr>
              <a:lnSpc>
                <a:spcPct val="90000"/>
              </a:lnSpc>
              <a:buFont typeface="Wingdings" panose="05000000000000000000" pitchFamily="2" charset="2"/>
              <a:buChar char="v"/>
            </a:pPr>
            <a:r>
              <a:rPr lang="en-ZA" b="1" i="1" dirty="0">
                <a:solidFill>
                  <a:srgbClr val="FFFF00"/>
                </a:solidFill>
                <a:effectLst>
                  <a:outerShdw blurRad="38100" dist="38100" dir="2700000" algn="tl">
                    <a:srgbClr val="000000">
                      <a:alpha val="43137"/>
                    </a:srgbClr>
                  </a:outerShdw>
                </a:effectLst>
                <a:latin typeface="Aptos" panose="020B0004020202020204" pitchFamily="34" charset="0"/>
              </a:rPr>
              <a:t>Visual Studio code</a:t>
            </a:r>
          </a:p>
          <a:p>
            <a:pPr>
              <a:lnSpc>
                <a:spcPct val="90000"/>
              </a:lnSpc>
            </a:pPr>
            <a:endParaRPr lang="en-ZA" sz="1800" dirty="0">
              <a:solidFill>
                <a:srgbClr val="FFFF00"/>
              </a:solidFill>
              <a:effectLst>
                <a:outerShdw blurRad="38100" dist="38100" dir="2700000" algn="tl">
                  <a:srgbClr val="000000">
                    <a:alpha val="43137"/>
                  </a:srgbClr>
                </a:outerShdw>
              </a:effectLst>
              <a:ea typeface="+mn-lt"/>
              <a:cs typeface="+mn-lt"/>
            </a:endParaRPr>
          </a:p>
          <a:p>
            <a:pPr marL="0" indent="0">
              <a:lnSpc>
                <a:spcPct val="90000"/>
              </a:lnSpc>
              <a:buNone/>
            </a:pPr>
            <a:r>
              <a:rPr lang="en-US" sz="2600" dirty="0">
                <a:latin typeface="Aharoni" panose="02010803020104030203" pitchFamily="2" charset="-79"/>
                <a:ea typeface="ADLaM Display" panose="02010000000000000000" pitchFamily="2" charset="0"/>
                <a:cs typeface="Aharoni" panose="02010803020104030203" pitchFamily="2" charset="-79"/>
              </a:rPr>
              <a:t>FRONTEND:</a:t>
            </a:r>
          </a:p>
          <a:p>
            <a:pPr>
              <a:lnSpc>
                <a:spcPct val="90000"/>
              </a:lnSpc>
              <a:buFont typeface="Wingdings" panose="05000000000000000000" pitchFamily="2" charset="2"/>
              <a:buChar char="v"/>
            </a:pPr>
            <a:r>
              <a:rPr lang="en-US" sz="1800" b="1" i="1" dirty="0">
                <a:solidFill>
                  <a:srgbClr val="FFFF00"/>
                </a:solidFill>
                <a:latin typeface="Aptos" panose="020B0004020202020204" pitchFamily="34" charset="0"/>
                <a:ea typeface="+mn-lt"/>
                <a:cs typeface="+mn-lt"/>
              </a:rPr>
              <a:t>HTML</a:t>
            </a:r>
            <a:endParaRPr lang="en-US" sz="1800" b="1" i="1" dirty="0">
              <a:solidFill>
                <a:srgbClr val="FFFF00"/>
              </a:solidFill>
              <a:latin typeface="Aptos" panose="020B0004020202020204" pitchFamily="34" charset="0"/>
            </a:endParaRPr>
          </a:p>
          <a:p>
            <a:pPr>
              <a:lnSpc>
                <a:spcPct val="90000"/>
              </a:lnSpc>
              <a:buFont typeface="Wingdings" panose="05000000000000000000" pitchFamily="2" charset="2"/>
              <a:buChar char="v"/>
            </a:pPr>
            <a:r>
              <a:rPr lang="en-US" sz="1800" b="1" i="1" dirty="0">
                <a:solidFill>
                  <a:srgbClr val="FFFF00"/>
                </a:solidFill>
                <a:latin typeface="Aptos" panose="020B0004020202020204" pitchFamily="34" charset="0"/>
                <a:ea typeface="+mn-lt"/>
                <a:cs typeface="+mn-lt"/>
              </a:rPr>
              <a:t>CSS</a:t>
            </a:r>
            <a:endParaRPr lang="en-US" sz="1800" b="1" i="1" dirty="0">
              <a:solidFill>
                <a:srgbClr val="FFFF00"/>
              </a:solidFill>
              <a:latin typeface="Aptos" panose="020B0004020202020204" pitchFamily="34" charset="0"/>
            </a:endParaRPr>
          </a:p>
          <a:p>
            <a:pPr>
              <a:buFont typeface="Wingdings" panose="05000000000000000000" pitchFamily="2" charset="2"/>
              <a:buChar char="v"/>
            </a:pPr>
            <a:endParaRPr lang="en-ZA" dirty="0"/>
          </a:p>
          <a:p>
            <a:pPr>
              <a:buFont typeface="Wingdings" panose="05000000000000000000" pitchFamily="2" charset="2"/>
              <a:buChar char="v"/>
            </a:pPr>
            <a:endParaRPr lang="en-ZA" dirty="0"/>
          </a:p>
          <a:p>
            <a:pPr marL="0" indent="0">
              <a:buNone/>
            </a:pPr>
            <a:r>
              <a:rPr lang="en-ZA" sz="2600" b="1" dirty="0">
                <a:latin typeface="Aharoni" panose="02010803020104030203" pitchFamily="2" charset="-79"/>
                <a:cs typeface="Aharoni" panose="02010803020104030203" pitchFamily="2" charset="-79"/>
              </a:rPr>
              <a:t>BACKEND:</a:t>
            </a:r>
          </a:p>
          <a:p>
            <a:pPr>
              <a:buFont typeface="Wingdings" panose="05000000000000000000" pitchFamily="2" charset="2"/>
              <a:buChar char="v"/>
            </a:pPr>
            <a:r>
              <a:rPr lang="en-ZA" b="1" i="1" dirty="0">
                <a:solidFill>
                  <a:srgbClr val="FFFF00"/>
                </a:solidFill>
                <a:latin typeface="Aptos" panose="020B0004020202020204" pitchFamily="34" charset="0"/>
              </a:rPr>
              <a:t>Node.js</a:t>
            </a:r>
          </a:p>
          <a:p>
            <a:pPr>
              <a:buFont typeface="Wingdings" panose="05000000000000000000" pitchFamily="2" charset="2"/>
              <a:buChar char="v"/>
            </a:pPr>
            <a:r>
              <a:rPr lang="en-ZA" b="1" i="1" dirty="0">
                <a:solidFill>
                  <a:srgbClr val="FFFF00"/>
                </a:solidFill>
                <a:latin typeface="Aptos" panose="020B0004020202020204" pitchFamily="34" charset="0"/>
              </a:rPr>
              <a:t>Express.js</a:t>
            </a:r>
          </a:p>
          <a:p>
            <a:endParaRPr lang="en-ZA" dirty="0"/>
          </a:p>
        </p:txBody>
      </p:sp>
      <p:sp>
        <p:nvSpPr>
          <p:cNvPr id="4" name="Content Placeholder 3">
            <a:extLst>
              <a:ext uri="{FF2B5EF4-FFF2-40B4-BE49-F238E27FC236}">
                <a16:creationId xmlns:a16="http://schemas.microsoft.com/office/drawing/2014/main" id="{063EA78C-F5CD-AED0-99A9-3314459967AE}"/>
              </a:ext>
            </a:extLst>
          </p:cNvPr>
          <p:cNvSpPr>
            <a:spLocks noGrp="1"/>
          </p:cNvSpPr>
          <p:nvPr>
            <p:ph sz="half" idx="2"/>
          </p:nvPr>
        </p:nvSpPr>
        <p:spPr/>
        <p:txBody>
          <a:bodyPr>
            <a:normAutofit fontScale="92500" lnSpcReduction="20000"/>
          </a:bodyPr>
          <a:lstStyle/>
          <a:p>
            <a:pPr marL="0" indent="0">
              <a:lnSpc>
                <a:spcPct val="90000"/>
              </a:lnSpc>
              <a:buNone/>
            </a:pPr>
            <a:r>
              <a:rPr lang="en-US" sz="2600" b="1" dirty="0">
                <a:latin typeface="Aharoni" panose="02010803020104030203" pitchFamily="2" charset="-79"/>
                <a:ea typeface="+mn-lt"/>
                <a:cs typeface="Aharoni" panose="02010803020104030203" pitchFamily="2" charset="-79"/>
              </a:rPr>
              <a:t>DATABASE:</a:t>
            </a:r>
            <a:endParaRPr lang="en-US" sz="2600" b="1" dirty="0">
              <a:latin typeface="Aharoni" panose="02010803020104030203" pitchFamily="2" charset="-79"/>
              <a:cs typeface="Aharoni" panose="02010803020104030203" pitchFamily="2" charset="-79"/>
            </a:endParaRPr>
          </a:p>
          <a:p>
            <a:pPr>
              <a:lnSpc>
                <a:spcPct val="90000"/>
              </a:lnSpc>
              <a:buFont typeface="Wingdings" panose="05000000000000000000" pitchFamily="2" charset="2"/>
              <a:buChar char="v"/>
            </a:pPr>
            <a:r>
              <a:rPr lang="en-US" b="1" i="1" dirty="0">
                <a:solidFill>
                  <a:srgbClr val="FFFF00"/>
                </a:solidFill>
                <a:latin typeface="Aptos" panose="020B0004020202020204" pitchFamily="34" charset="0"/>
                <a:ea typeface="+mn-lt"/>
                <a:cs typeface="+mn-lt"/>
              </a:rPr>
              <a:t>MongoDB</a:t>
            </a:r>
            <a:endParaRPr lang="en-US" b="1" i="1" dirty="0">
              <a:solidFill>
                <a:srgbClr val="FFFF00"/>
              </a:solidFill>
              <a:latin typeface="Aptos" panose="020B0004020202020204" pitchFamily="34" charset="0"/>
            </a:endParaRPr>
          </a:p>
          <a:p>
            <a:endParaRPr lang="en-ZA" dirty="0"/>
          </a:p>
        </p:txBody>
      </p:sp>
    </p:spTree>
    <p:extLst>
      <p:ext uri="{BB962C8B-B14F-4D97-AF65-F5344CB8AC3E}">
        <p14:creationId xmlns:p14="http://schemas.microsoft.com/office/powerpoint/2010/main" val="2308177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7000"/>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A9FE-B0FC-6FD7-E4E8-5D7FB3D8BA31}"/>
              </a:ext>
            </a:extLst>
          </p:cNvPr>
          <p:cNvSpPr>
            <a:spLocks noGrp="1"/>
          </p:cNvSpPr>
          <p:nvPr>
            <p:ph type="title"/>
          </p:nvPr>
        </p:nvSpPr>
        <p:spPr/>
        <p:txBody>
          <a:bodyPr/>
          <a:lstStyle/>
          <a:p>
            <a:r>
              <a:rPr lang="en-ZA" dirty="0">
                <a:latin typeface="Aharoni" panose="02010803020104030203" pitchFamily="2" charset="-79"/>
                <a:cs typeface="Aharoni" panose="02010803020104030203" pitchFamily="2" charset="-79"/>
              </a:rPr>
              <a:t>conclusion</a:t>
            </a:r>
          </a:p>
        </p:txBody>
      </p:sp>
      <p:sp>
        <p:nvSpPr>
          <p:cNvPr id="3" name="Content Placeholder 2">
            <a:extLst>
              <a:ext uri="{FF2B5EF4-FFF2-40B4-BE49-F238E27FC236}">
                <a16:creationId xmlns:a16="http://schemas.microsoft.com/office/drawing/2014/main" id="{D30B4830-A7EF-7321-B9EE-0CAD9FE7BB50}"/>
              </a:ext>
            </a:extLst>
          </p:cNvPr>
          <p:cNvSpPr>
            <a:spLocks noGrp="1"/>
          </p:cNvSpPr>
          <p:nvPr>
            <p:ph idx="1"/>
          </p:nvPr>
        </p:nvSpPr>
        <p:spPr/>
        <p:txBody>
          <a:bodyPr>
            <a:normAutofit/>
          </a:bodyPr>
          <a:lstStyle/>
          <a:p>
            <a:r>
              <a:rPr lang="en-ZA" b="1" kern="0" dirty="0">
                <a:solidFill>
                  <a:schemeClr val="bg2">
                    <a:lumMod val="50000"/>
                  </a:schemeClr>
                </a:solidFill>
                <a:effectLst/>
                <a:latin typeface="Times New Roman" panose="02020603050405020304" pitchFamily="18" charset="0"/>
                <a:ea typeface="Times New Roman" panose="02020603050405020304" pitchFamily="18" charset="0"/>
              </a:rPr>
              <a:t>In closing, our </a:t>
            </a:r>
            <a:r>
              <a:rPr lang="en-ZA" b="1" kern="0" dirty="0" err="1">
                <a:solidFill>
                  <a:schemeClr val="bg2">
                    <a:lumMod val="50000"/>
                  </a:schemeClr>
                </a:solidFill>
                <a:effectLst/>
                <a:latin typeface="Times New Roman" panose="02020603050405020304" pitchFamily="18" charset="0"/>
                <a:ea typeface="Times New Roman" panose="02020603050405020304" pitchFamily="18" charset="0"/>
              </a:rPr>
              <a:t>presantation</a:t>
            </a:r>
            <a:r>
              <a:rPr lang="en-ZA" b="1" kern="0" dirty="0">
                <a:solidFill>
                  <a:schemeClr val="bg2">
                    <a:lumMod val="50000"/>
                  </a:schemeClr>
                </a:solidFill>
                <a:effectLst/>
                <a:latin typeface="Times New Roman" panose="02020603050405020304" pitchFamily="18" charset="0"/>
                <a:ea typeface="Times New Roman" panose="02020603050405020304" pitchFamily="18" charset="0"/>
              </a:rPr>
              <a:t> today was to come up with a solution that is faced by local businesses. </a:t>
            </a:r>
            <a:r>
              <a:rPr lang="en-ZA" b="1" kern="0" dirty="0">
                <a:solidFill>
                  <a:schemeClr val="bg2">
                    <a:lumMod val="50000"/>
                  </a:schemeClr>
                </a:solidFill>
                <a:latin typeface="Times New Roman" panose="02020603050405020304" pitchFamily="18" charset="0"/>
                <a:ea typeface="Times New Roman" panose="02020603050405020304" pitchFamily="18" charset="0"/>
              </a:rPr>
              <a:t>We created a</a:t>
            </a:r>
            <a:r>
              <a:rPr lang="en-ZA" b="1" kern="0" dirty="0">
                <a:solidFill>
                  <a:schemeClr val="bg2">
                    <a:lumMod val="50000"/>
                  </a:schemeClr>
                </a:solidFill>
                <a:effectLst/>
                <a:latin typeface="Times New Roman" panose="02020603050405020304" pitchFamily="18" charset="0"/>
                <a:ea typeface="Times New Roman" panose="02020603050405020304" pitchFamily="18" charset="0"/>
              </a:rPr>
              <a:t> website that can empower local businesses. We’ve discussed the challenges they face, the evidence supporting our solution, and the possible steps we propose. As we conclude, remember that this platform isn’t just about commerce; it’s about community. By collaborating and leveraging technology, we can uplift our local entrepreneurs, foster economic growth, and create lasting impact. Thank you for joining me on this journey, and I look forward to seeing our vision come to life supported by you.</a:t>
            </a:r>
            <a:endParaRPr lang="en-ZA" dirty="0">
              <a:solidFill>
                <a:schemeClr val="bg2">
                  <a:lumMod val="50000"/>
                </a:schemeClr>
              </a:solidFill>
            </a:endParaRPr>
          </a:p>
        </p:txBody>
      </p:sp>
    </p:spTree>
    <p:extLst>
      <p:ext uri="{BB962C8B-B14F-4D97-AF65-F5344CB8AC3E}">
        <p14:creationId xmlns:p14="http://schemas.microsoft.com/office/powerpoint/2010/main" val="256838996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211</TotalTime>
  <Words>522</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ADLaM Display</vt:lpstr>
      <vt:lpstr>Aharoni</vt:lpstr>
      <vt:lpstr>Aptos</vt:lpstr>
      <vt:lpstr>Arial Black</vt:lpstr>
      <vt:lpstr>Century Gothic</vt:lpstr>
      <vt:lpstr>Times New Roman</vt:lpstr>
      <vt:lpstr>Trade Gothic Next Heavy</vt:lpstr>
      <vt:lpstr>Wingdings</vt:lpstr>
      <vt:lpstr>Wingdings 3</vt:lpstr>
      <vt:lpstr>Ion</vt:lpstr>
      <vt:lpstr>GROUP A PRESENTATION</vt:lpstr>
      <vt:lpstr>KASI LINK-UP</vt:lpstr>
      <vt:lpstr>LITERATURE</vt:lpstr>
      <vt:lpstr>PROBLEM STATEMENT </vt:lpstr>
      <vt:lpstr>SOLUTION</vt:lpstr>
      <vt:lpstr>PowerPoint Presentation</vt:lpstr>
      <vt:lpstr>USE-CASE DIAGRAM</vt:lpstr>
      <vt:lpstr>TOOLS THAT WE USED FOR SOFTWARE DEVELOPMENT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Kasi connect</dc:title>
  <dc:creator>N Mhlanga</dc:creator>
  <cp:lastModifiedBy>N Mhlanga</cp:lastModifiedBy>
  <cp:revision>36</cp:revision>
  <dcterms:created xsi:type="dcterms:W3CDTF">2024-05-24T18:02:47Z</dcterms:created>
  <dcterms:modified xsi:type="dcterms:W3CDTF">2024-06-01T18:00:18Z</dcterms:modified>
</cp:coreProperties>
</file>