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6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98" d="100"/>
          <a:sy n="98" d="100"/>
        </p:scale>
        <p:origin x="-768" y="-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091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6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4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043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0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9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0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5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2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9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9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699" r:id="rId6"/>
    <p:sldLayoutId id="2147483695" r:id="rId7"/>
    <p:sldLayoutId id="2147483696" r:id="rId8"/>
    <p:sldLayoutId id="2147483697" r:id="rId9"/>
    <p:sldLayoutId id="2147483698" r:id="rId10"/>
    <p:sldLayoutId id="214748370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da/illustrations/sydafrikanske-flag-flag-afrika-syd-1333189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Moore_Street_market,_Dublin.jp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domainpictures.net/view-image.php?image=53452&amp;picture=market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54851534@N06/5138350009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AB7CFDD-E67B-4078-9BD0-D09D4200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91E377-3C4E-4C42-B42C-858169F3A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flag of south africa&#10;&#10;Description automatically generated">
            <a:extLst>
              <a:ext uri="{FF2B5EF4-FFF2-40B4-BE49-F238E27FC236}">
                <a16:creationId xmlns:a16="http://schemas.microsoft.com/office/drawing/2014/main" id="{36ADDE61-5230-6C89-E8ED-18C507A64F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1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706" b="7708"/>
          <a:stretch/>
        </p:blipFill>
        <p:spPr>
          <a:xfrm>
            <a:off x="9938" y="19879"/>
            <a:ext cx="12192001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70E8F9-F2B6-0A20-3F59-00DD69E24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5401" y="1066801"/>
            <a:ext cx="7272408" cy="2077328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r>
              <a:rPr lang="en-ZA" b="1" i="1">
                <a:solidFill>
                  <a:schemeClr val="bg1"/>
                </a:solidFill>
                <a:latin typeface="Franklin Gothic Heavy" panose="020B0903020102020204" pitchFamily="34" charset="0"/>
              </a:rPr>
              <a:t>Kasi Connect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B16B6-3CD2-242A-D61C-67C520BFC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8988" y="4876803"/>
            <a:ext cx="5074022" cy="1257295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r>
              <a:rPr lang="en-ZA" i="1" dirty="0">
                <a:solidFill>
                  <a:schemeClr val="bg1"/>
                </a:solidFill>
              </a:rPr>
              <a:t>Shop local , shop global, shop smart</a:t>
            </a:r>
            <a:r>
              <a:rPr lang="en-ZA" dirty="0">
                <a:solidFill>
                  <a:schemeClr val="bg1"/>
                </a:solidFill>
              </a:rPr>
              <a:t>!!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1B7537E-7B93-4306-B9DF-4CD583E0A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37480"/>
            <a:ext cx="867485" cy="115439"/>
            <a:chOff x="8910933" y="1861308"/>
            <a:chExt cx="867485" cy="115439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0AB796C-11E6-468E-9C0D-38940D8E2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FC9ACE4-DF02-4B56-B482-DDAD2EC09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99CC309-9401-4122-8206-A304650EF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577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  <a:alpha val="1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4854-8211-4526-E319-10CAFE586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457200"/>
            <a:ext cx="3705225" cy="1600200"/>
          </a:xfrm>
        </p:spPr>
        <p:txBody>
          <a:bodyPr/>
          <a:lstStyle/>
          <a:p>
            <a:r>
              <a:rPr lang="en-ZA" b="1" dirty="0">
                <a:solidFill>
                  <a:srgbClr val="002060"/>
                </a:solidFill>
              </a:rPr>
              <a:t>INTRODUCTION</a:t>
            </a:r>
          </a:p>
        </p:txBody>
      </p:sp>
      <p:pic>
        <p:nvPicPr>
          <p:cNvPr id="6" name="Picture Placeholder 5" descr="A street market with many produce&#10;&#10;Description automatically generated">
            <a:extLst>
              <a:ext uri="{FF2B5EF4-FFF2-40B4-BE49-F238E27FC236}">
                <a16:creationId xmlns:a16="http://schemas.microsoft.com/office/drawing/2014/main" id="{A636C31A-8C19-C98A-6750-94B1581C8B2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9085" r="9085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A019F-D680-3379-B9A3-33BE5B4AF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8139" y="2057400"/>
            <a:ext cx="3705225" cy="3811588"/>
          </a:xfrm>
        </p:spPr>
        <p:txBody>
          <a:bodyPr>
            <a:normAutofit fontScale="70000" lnSpcReduction="20000"/>
          </a:bodyPr>
          <a:lstStyle/>
          <a:p>
            <a:r>
              <a:rPr lang="en-ZA" dirty="0"/>
              <a:t>Welcome to kasi </a:t>
            </a:r>
            <a:r>
              <a:rPr lang="en-ZA" dirty="0" err="1"/>
              <a:t>connect,your</a:t>
            </a:r>
            <a:r>
              <a:rPr lang="en-ZA" dirty="0"/>
              <a:t> gateway to local markets!</a:t>
            </a:r>
          </a:p>
          <a:p>
            <a:r>
              <a:rPr lang="en-ZA" sz="2100" dirty="0"/>
              <a:t>Kasi is an innovative app designed to bridge the gap between local markets and customers . Our mission is to empower small businesses economic growth and community development</a:t>
            </a:r>
            <a:r>
              <a:rPr lang="en-ZA" dirty="0"/>
              <a:t>.</a:t>
            </a:r>
          </a:p>
          <a:p>
            <a:r>
              <a:rPr lang="en-ZA" sz="2800" dirty="0">
                <a:latin typeface="Abadi Extra Light" panose="020F0502020204030204" pitchFamily="34" charset="0"/>
              </a:rPr>
              <a:t>With kasi connect ,you can</a:t>
            </a:r>
          </a:p>
          <a:p>
            <a:r>
              <a:rPr lang="en-ZA" dirty="0"/>
              <a:t>  -</a:t>
            </a:r>
            <a:r>
              <a:rPr lang="en-ZA" sz="2100" dirty="0"/>
              <a:t>discover local markets and products near  you .</a:t>
            </a:r>
          </a:p>
          <a:p>
            <a:r>
              <a:rPr lang="en-ZA" sz="2100" dirty="0"/>
              <a:t>  - browse through a variety of categories and find what you need.</a:t>
            </a:r>
          </a:p>
          <a:p>
            <a:r>
              <a:rPr lang="en-ZA" sz="2100" dirty="0"/>
              <a:t>-connect directly with sellers and negotiate prices.</a:t>
            </a:r>
          </a:p>
          <a:p>
            <a:r>
              <a:rPr lang="en-ZA" sz="2100" dirty="0"/>
              <a:t> - support local economies and communities.</a:t>
            </a:r>
          </a:p>
          <a:p>
            <a:endParaRPr lang="en-ZA" sz="2100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FECBE8-E394-D7AA-BE6A-B62566942ED2}"/>
              </a:ext>
            </a:extLst>
          </p:cNvPr>
          <p:cNvSpPr txBox="1"/>
          <p:nvPr/>
        </p:nvSpPr>
        <p:spPr>
          <a:xfrm>
            <a:off x="5183188" y="5905500"/>
            <a:ext cx="59420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>
                <a:hlinkClick r:id="rId3" tooltip="https://commons.wikimedia.org/wiki/File:Moore_Street_market,_Dublin.jpg"/>
              </a:rPr>
              <a:t>This Photo</a:t>
            </a:r>
            <a:r>
              <a:rPr lang="en-ZA" sz="900"/>
              <a:t> by Unknown Author is licensed under </a:t>
            </a:r>
            <a:r>
              <a:rPr lang="en-ZA" sz="900">
                <a:hlinkClick r:id="rId4" tooltip="https://creativecommons.org/licenses/by-sa/3.0/"/>
              </a:rPr>
              <a:t>CC BY-SA</a:t>
            </a:r>
            <a:endParaRPr lang="en-ZA" sz="900"/>
          </a:p>
        </p:txBody>
      </p:sp>
    </p:spTree>
    <p:extLst>
      <p:ext uri="{BB962C8B-B14F-4D97-AF65-F5344CB8AC3E}">
        <p14:creationId xmlns:p14="http://schemas.microsoft.com/office/powerpoint/2010/main" val="185319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159C-471F-BF29-3EB9-759A024C7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9C8F8B-6048-21C9-9BB6-6C6FCA58D5D3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07613-BE39-32C7-062D-24BB3B48A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643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07271E9-21F4-400B-84B6-052EAFCFE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3D78ED-34B7-4F8E-8377-994DCAD3C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64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arge crowd of people at a market&#10;&#10;Description automatically generated">
            <a:extLst>
              <a:ext uri="{FF2B5EF4-FFF2-40B4-BE49-F238E27FC236}">
                <a16:creationId xmlns:a16="http://schemas.microsoft.com/office/drawing/2014/main" id="{919527DE-CBE0-A4F0-FDD5-3CC976C54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053" b="13534"/>
          <a:stretch/>
        </p:blipFill>
        <p:spPr>
          <a:xfrm>
            <a:off x="20" y="10"/>
            <a:ext cx="12191979" cy="68696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D52AC2-E15B-7818-53F6-4288D0714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785" y="723900"/>
            <a:ext cx="8718430" cy="1288489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ZA" b="1">
                <a:solidFill>
                  <a:schemeClr val="tx1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9FD14-66C1-D1FB-D029-6D72076CD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1962" y="2161903"/>
            <a:ext cx="6788076" cy="3416512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25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ZA" sz="10000" dirty="0">
                <a:solidFill>
                  <a:schemeClr val="tx1"/>
                </a:solidFill>
                <a:latin typeface="Abadi Extra Light" panose="020B0204020104020204" pitchFamily="34" charset="0"/>
              </a:rPr>
              <a:t>Local markets in region face significant challenges in reaching customers , promoting their products , and competing with larger businesses , resulting in</a:t>
            </a:r>
          </a:p>
          <a:p>
            <a:pPr algn="ctr">
              <a:lnSpc>
                <a:spcPct val="100000"/>
              </a:lnSpc>
            </a:pPr>
            <a:r>
              <a:rPr lang="en-ZA" sz="10000" dirty="0">
                <a:solidFill>
                  <a:schemeClr val="tx1"/>
                </a:solidFill>
                <a:latin typeface="Abadi Extra Light" panose="020B0204020104020204" pitchFamily="34" charset="0"/>
              </a:rPr>
              <a:t>  - limited market access and visibility</a:t>
            </a:r>
          </a:p>
          <a:p>
            <a:pPr algn="ctr">
              <a:lnSpc>
                <a:spcPct val="100000"/>
              </a:lnSpc>
            </a:pPr>
            <a:r>
              <a:rPr lang="en-ZA" sz="10000" dirty="0">
                <a:solidFill>
                  <a:schemeClr val="tx1"/>
                </a:solidFill>
                <a:latin typeface="Abadi Extra Light" panose="020B0204020104020204" pitchFamily="34" charset="0"/>
              </a:rPr>
              <a:t>  - Inefficient marketing and advertising methods</a:t>
            </a:r>
          </a:p>
          <a:p>
            <a:pPr algn="ctr">
              <a:lnSpc>
                <a:spcPct val="100000"/>
              </a:lnSpc>
            </a:pPr>
            <a:r>
              <a:rPr lang="en-ZA" sz="10000" dirty="0">
                <a:solidFill>
                  <a:schemeClr val="tx1"/>
                </a:solidFill>
                <a:latin typeface="Abadi Extra Light" panose="020B0204020104020204" pitchFamily="34" charset="0"/>
              </a:rPr>
              <a:t>  - Difficulty in connecting with customers and building  loyalty</a:t>
            </a:r>
          </a:p>
          <a:p>
            <a:pPr algn="ctr">
              <a:lnSpc>
                <a:spcPct val="100000"/>
              </a:lnSpc>
            </a:pPr>
            <a:r>
              <a:rPr lang="en-ZA" sz="10000" dirty="0">
                <a:solidFill>
                  <a:schemeClr val="tx1"/>
                </a:solidFill>
                <a:latin typeface="Abadi Extra Light" panose="020B0204020104020204" pitchFamily="34" charset="0"/>
              </a:rPr>
              <a:t>  - limited access to resources , training , and support</a:t>
            </a:r>
          </a:p>
          <a:p>
            <a:pPr algn="ctr">
              <a:lnSpc>
                <a:spcPct val="100000"/>
              </a:lnSpc>
            </a:pPr>
            <a:r>
              <a:rPr lang="en-ZA" sz="10000" dirty="0">
                <a:solidFill>
                  <a:schemeClr val="tx1"/>
                </a:solidFill>
                <a:latin typeface="Abadi Extra Light" panose="020B0204020104020204" pitchFamily="34" charset="0"/>
              </a:rPr>
              <a:t>  - Struggling to adapt to the digital age and 	leverage technology for growth</a:t>
            </a:r>
          </a:p>
          <a:p>
            <a:pPr algn="ctr">
              <a:lnSpc>
                <a:spcPct val="100000"/>
              </a:lnSpc>
            </a:pPr>
            <a:endParaRPr lang="en-ZA" sz="10000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ZA" sz="10000" dirty="0">
                <a:solidFill>
                  <a:schemeClr val="tx1"/>
                </a:solidFill>
                <a:latin typeface="Abadi Extra Light" panose="020B0204020104020204" pitchFamily="34" charset="0"/>
              </a:rPr>
              <a:t>This leads to :  decline of local entrepreneurship and innovation</a:t>
            </a:r>
          </a:p>
          <a:p>
            <a:pPr algn="ctr">
              <a:lnSpc>
                <a:spcPct val="100000"/>
              </a:lnSpc>
            </a:pPr>
            <a:r>
              <a:rPr lang="en-ZA" sz="10000" dirty="0">
                <a:solidFill>
                  <a:schemeClr val="tx1"/>
                </a:solidFill>
                <a:latin typeface="Abadi Extra Light" panose="020B0204020104020204" pitchFamily="34" charset="0"/>
              </a:rPr>
              <a:t>                   : limited opportunities for local business to scale and expand </a:t>
            </a:r>
          </a:p>
          <a:p>
            <a:pPr algn="ctr">
              <a:lnSpc>
                <a:spcPct val="100000"/>
              </a:lnSpc>
            </a:pPr>
            <a:endParaRPr lang="en-ZA" sz="10000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pPr algn="ctr">
              <a:lnSpc>
                <a:spcPct val="100000"/>
              </a:lnSpc>
            </a:pPr>
            <a:endParaRPr lang="en-ZA" sz="10000"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endParaRPr lang="en-ZA" sz="10000"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endParaRPr lang="en-ZA" sz="1400"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endParaRPr lang="en-ZA" sz="1400"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endParaRPr lang="en-ZA" sz="1400" dirty="0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1527245-C5C2-4BD3-8317-C4D6D7A10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49932"/>
            <a:ext cx="867485" cy="115439"/>
            <a:chOff x="8910933" y="1861308"/>
            <a:chExt cx="867485" cy="11543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03BA463-C04F-4127-9100-1F376E51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1FD6DA6-F7BC-4426-8465-928C4EC4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9A28AE3-3C29-44E4-80A5-C2937F8E7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6500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07271E9-21F4-400B-84B6-052EAFCFE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3D78ED-34B7-4F8E-8377-994DCAD3C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64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artoon of a supermarket&#10;&#10;Description automatically generated">
            <a:extLst>
              <a:ext uri="{FF2B5EF4-FFF2-40B4-BE49-F238E27FC236}">
                <a16:creationId xmlns:a16="http://schemas.microsoft.com/office/drawing/2014/main" id="{E98A26C6-9B07-E17F-F407-18E2A6A098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638" b="13219"/>
          <a:stretch/>
        </p:blipFill>
        <p:spPr>
          <a:xfrm>
            <a:off x="257688" y="492380"/>
            <a:ext cx="12191979" cy="68696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377592-29B2-B94E-EF64-75ADE2D99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785" y="723900"/>
            <a:ext cx="8718430" cy="1288489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 </a:t>
            </a:r>
            <a:r>
              <a:rPr lang="en-ZA" b="1" dirty="0">
                <a:solidFill>
                  <a:srgbClr val="FFFF00"/>
                </a:solidFill>
              </a:rPr>
              <a:t>PROBLEM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E3B4D-741F-0B8E-74F3-0406830C1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1962" y="2161903"/>
            <a:ext cx="6788076" cy="3416512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25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ZA" sz="11200" dirty="0">
                <a:solidFill>
                  <a:schemeClr val="tx1"/>
                </a:solidFill>
              </a:rPr>
              <a:t>Kasi connect is a  mobile app that connects local markets with customers , providing a user-friendly platform for entrepreneurs to promote their products , build customers loyalty and access resources and training . The app offers:</a:t>
            </a:r>
          </a:p>
          <a:p>
            <a:pPr algn="ctr">
              <a:lnSpc>
                <a:spcPct val="100000"/>
              </a:lnSpc>
            </a:pPr>
            <a:r>
              <a:rPr lang="en-ZA" sz="11200" dirty="0">
                <a:solidFill>
                  <a:schemeClr val="tx1"/>
                </a:solidFill>
              </a:rPr>
              <a:t> - A digital marketplace for local businesses to showcase and sell their products</a:t>
            </a:r>
          </a:p>
          <a:p>
            <a:pPr algn="ctr">
              <a:lnSpc>
                <a:spcPct val="100000"/>
              </a:lnSpc>
            </a:pPr>
            <a:r>
              <a:rPr lang="en-ZA" sz="11200" dirty="0">
                <a:solidFill>
                  <a:schemeClr val="tx1"/>
                </a:solidFill>
              </a:rPr>
              <a:t> - Marketing and advertising tools to reach aa wider customer base</a:t>
            </a:r>
          </a:p>
          <a:p>
            <a:pPr algn="ctr">
              <a:lnSpc>
                <a:spcPct val="100000"/>
              </a:lnSpc>
            </a:pPr>
            <a:r>
              <a:rPr lang="en-ZA" sz="11200" dirty="0">
                <a:solidFill>
                  <a:schemeClr val="tx1"/>
                </a:solidFill>
              </a:rPr>
              <a:t>Kasi  connect aims to</a:t>
            </a:r>
          </a:p>
          <a:p>
            <a:pPr lvl="1" algn="ctr">
              <a:lnSpc>
                <a:spcPct val="100000"/>
              </a:lnSpc>
            </a:pPr>
            <a:r>
              <a:rPr lang="en-ZA" sz="11200" dirty="0">
                <a:solidFill>
                  <a:schemeClr val="tx1"/>
                </a:solidFill>
              </a:rPr>
              <a:t>Improve economic growth and development in local communities</a:t>
            </a:r>
          </a:p>
          <a:p>
            <a:pPr lvl="1" algn="ctr">
              <a:lnSpc>
                <a:spcPct val="100000"/>
              </a:lnSpc>
            </a:pPr>
            <a:r>
              <a:rPr lang="en-ZA" sz="11200" dirty="0">
                <a:solidFill>
                  <a:schemeClr val="tx1"/>
                </a:solidFill>
              </a:rPr>
              <a:t>Support local entrepreneurship and innovation</a:t>
            </a:r>
          </a:p>
          <a:p>
            <a:pPr lvl="1" algn="ctr">
              <a:lnSpc>
                <a:spcPct val="100000"/>
              </a:lnSpc>
            </a:pPr>
            <a:r>
              <a:rPr lang="en-ZA" sz="11200" dirty="0">
                <a:solidFill>
                  <a:schemeClr val="tx1"/>
                </a:solidFill>
              </a:rPr>
              <a:t>Increase market access visibility for local businesses</a:t>
            </a:r>
          </a:p>
          <a:p>
            <a:pPr marL="45720" lvl="1" indent="0" algn="ctr">
              <a:lnSpc>
                <a:spcPct val="100000"/>
              </a:lnSpc>
              <a:buNone/>
            </a:pPr>
            <a:r>
              <a:rPr lang="en-ZA" sz="11200" dirty="0">
                <a:solidFill>
                  <a:schemeClr val="tx1"/>
                </a:solidFill>
              </a:rPr>
              <a:t>By providing a comprehensive solution to the challenges faced by local </a:t>
            </a:r>
            <a:r>
              <a:rPr lang="en-ZA" sz="11200" dirty="0" err="1">
                <a:solidFill>
                  <a:schemeClr val="tx1"/>
                </a:solidFill>
              </a:rPr>
              <a:t>markes</a:t>
            </a:r>
            <a:r>
              <a:rPr lang="en-ZA" sz="11200" dirty="0">
                <a:solidFill>
                  <a:schemeClr val="tx1"/>
                </a:solidFill>
              </a:rPr>
              <a:t> , Kasi Connect aims to make a positive impact on local communities and contributes to their economic </a:t>
            </a:r>
            <a:r>
              <a:rPr lang="en-ZA" sz="11200" dirty="0" err="1">
                <a:solidFill>
                  <a:schemeClr val="tx1"/>
                </a:solidFill>
              </a:rPr>
              <a:t>groeth</a:t>
            </a:r>
            <a:r>
              <a:rPr lang="en-ZA" sz="11200" dirty="0">
                <a:solidFill>
                  <a:schemeClr val="tx1"/>
                </a:solidFill>
              </a:rPr>
              <a:t> and </a:t>
            </a:r>
            <a:r>
              <a:rPr lang="en-ZA" sz="1300" dirty="0">
                <a:solidFill>
                  <a:schemeClr val="tx1"/>
                </a:solidFill>
              </a:rPr>
              <a:t>development.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527245-C5C2-4BD3-8317-C4D6D7A10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49932"/>
            <a:ext cx="867485" cy="115439"/>
            <a:chOff x="8910933" y="1861308"/>
            <a:chExt cx="867485" cy="1154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3BA463-C04F-4127-9100-1F376E51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1FD6DA6-F7BC-4426-8465-928C4EC4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9A28AE3-3C29-44E4-80A5-C2937F8E7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9E55CC1-E703-6FAA-7867-F46CD30AF93B}"/>
              </a:ext>
            </a:extLst>
          </p:cNvPr>
          <p:cNvSpPr txBox="1"/>
          <p:nvPr/>
        </p:nvSpPr>
        <p:spPr>
          <a:xfrm>
            <a:off x="9543517" y="6669593"/>
            <a:ext cx="264848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ZA" sz="700">
                <a:solidFill>
                  <a:srgbClr val="FFFFFF"/>
                </a:solidFill>
                <a:hlinkClick r:id="rId3" tooltip="https://www.flickr.com/photos/54851534@N06/513835000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ZA" sz="700">
                <a:solidFill>
                  <a:srgbClr val="FFFFFF"/>
                </a:solidFill>
              </a:rPr>
              <a:t> by Unknown Author is licensed under </a:t>
            </a:r>
            <a:r>
              <a:rPr lang="en-ZA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ZA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530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868</TotalTime>
  <Words>338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Abadi Extra Light</vt:lpstr>
      <vt:lpstr>Arial</vt:lpstr>
      <vt:lpstr>Bembo</vt:lpstr>
      <vt:lpstr>Franklin Gothic Heavy</vt:lpstr>
      <vt:lpstr>AdornVTI</vt:lpstr>
      <vt:lpstr>Kasi Connect</vt:lpstr>
      <vt:lpstr>INTRODUCTION</vt:lpstr>
      <vt:lpstr>PowerPoint Presentation</vt:lpstr>
      <vt:lpstr>PROBLEM STATEMENT</vt:lpstr>
      <vt:lpstr> PROBLEM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Kasi Connect</dc:title>
  <dc:creator>K Mahlalela</dc:creator>
  <cp:lastModifiedBy>K Mahlalela</cp:lastModifiedBy>
  <cp:revision>1</cp:revision>
  <dcterms:created xsi:type="dcterms:W3CDTF">2024-05-22T06:49:47Z</dcterms:created>
  <dcterms:modified xsi:type="dcterms:W3CDTF">2024-05-22T21:18:04Z</dcterms:modified>
</cp:coreProperties>
</file>