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K A" initials="LA" lastIdx="1" clrIdx="0">
    <p:extLst>
      <p:ext uri="{19B8F6BF-5375-455C-9EA6-DF929625EA0E}">
        <p15:presenceInfo xmlns:p15="http://schemas.microsoft.com/office/powerpoint/2012/main" userId="6d095104ec0a4c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04T09:11:24.900"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9/4/2024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9/4/2024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2AA4-BE0C-A8F0-EAAE-75A1C1C42BAB}"/>
              </a:ext>
            </a:extLst>
          </p:cNvPr>
          <p:cNvSpPr>
            <a:spLocks noGrp="1"/>
          </p:cNvSpPr>
          <p:nvPr>
            <p:ph type="ctrTitle"/>
          </p:nvPr>
        </p:nvSpPr>
        <p:spPr/>
        <p:txBody>
          <a:bodyPr/>
          <a:lstStyle/>
          <a:p>
            <a:r>
              <a:rPr lang="en-US" sz="3600" spc="-30" dirty="0">
                <a:effectLst/>
                <a:latin typeface="Arial" panose="020B0604020202020204" pitchFamily="34" charset="0"/>
                <a:ea typeface="Arial" panose="020B0604020202020204" pitchFamily="34" charset="0"/>
              </a:rPr>
              <a:t>Telangana</a:t>
            </a:r>
            <a:r>
              <a:rPr lang="en-US" sz="3600" spc="5" dirty="0">
                <a:effectLst/>
                <a:latin typeface="Arial" panose="020B0604020202020204" pitchFamily="34" charset="0"/>
                <a:ea typeface="Arial" panose="020B0604020202020204" pitchFamily="34" charset="0"/>
              </a:rPr>
              <a:t> </a:t>
            </a:r>
            <a:r>
              <a:rPr lang="en-US" sz="3600" spc="-30" dirty="0">
                <a:effectLst/>
                <a:latin typeface="Arial" panose="020B0604020202020204" pitchFamily="34" charset="0"/>
                <a:ea typeface="Arial" panose="020B0604020202020204" pitchFamily="34" charset="0"/>
              </a:rPr>
              <a:t>Tourism Data Analysis.</a:t>
            </a:r>
            <a:endParaRPr lang="en-IN" sz="3600" dirty="0"/>
          </a:p>
        </p:txBody>
      </p:sp>
      <p:sp>
        <p:nvSpPr>
          <p:cNvPr id="3" name="Subtitle 2">
            <a:extLst>
              <a:ext uri="{FF2B5EF4-FFF2-40B4-BE49-F238E27FC236}">
                <a16:creationId xmlns:a16="http://schemas.microsoft.com/office/drawing/2014/main" id="{C1DE36A4-FDF9-0CB1-ED50-7173AC77A431}"/>
              </a:ext>
            </a:extLst>
          </p:cNvPr>
          <p:cNvSpPr>
            <a:spLocks noGrp="1"/>
          </p:cNvSpPr>
          <p:nvPr>
            <p:ph type="subTitle" idx="1"/>
          </p:nvPr>
        </p:nvSpPr>
        <p:spPr>
          <a:xfrm>
            <a:off x="680322" y="4394039"/>
            <a:ext cx="11178886" cy="2202704"/>
          </a:xfrm>
        </p:spPr>
        <p:txBody>
          <a:bodyPr>
            <a:normAutofit/>
          </a:bodyPr>
          <a:lstStyle/>
          <a:p>
            <a:r>
              <a:rPr lang="en-US" dirty="0"/>
              <a:t>Tools </a:t>
            </a:r>
            <a:r>
              <a:rPr lang="en-US" dirty="0" err="1"/>
              <a:t>used:Python,SQL,Excel</a:t>
            </a:r>
            <a:r>
              <a:rPr lang="en-US" dirty="0"/>
              <a:t>.</a:t>
            </a:r>
            <a:endParaRPr lang="en-IN" dirty="0"/>
          </a:p>
          <a:p>
            <a:endParaRPr lang="en-US" dirty="0"/>
          </a:p>
          <a:p>
            <a:r>
              <a:rPr lang="en-US" dirty="0"/>
              <a:t>By,</a:t>
            </a:r>
          </a:p>
          <a:p>
            <a:r>
              <a:rPr lang="en-US" dirty="0"/>
              <a:t>LOHITH KUMAR A</a:t>
            </a:r>
          </a:p>
        </p:txBody>
      </p:sp>
    </p:spTree>
    <p:extLst>
      <p:ext uri="{BB962C8B-B14F-4D97-AF65-F5344CB8AC3E}">
        <p14:creationId xmlns:p14="http://schemas.microsoft.com/office/powerpoint/2010/main" val="656679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600F-71B4-E048-0C1D-D13B0E3D82AB}"/>
              </a:ext>
            </a:extLst>
          </p:cNvPr>
          <p:cNvSpPr>
            <a:spLocks noGrp="1"/>
          </p:cNvSpPr>
          <p:nvPr>
            <p:ph type="title"/>
          </p:nvPr>
        </p:nvSpPr>
        <p:spPr/>
        <p:txBody>
          <a:bodyPr/>
          <a:lstStyle/>
          <a:p>
            <a:r>
              <a:rPr lang="en-US" sz="1800" spc="-5" dirty="0">
                <a:effectLst/>
                <a:latin typeface="Arial" panose="020B0604020202020204" pitchFamily="34" charset="0"/>
                <a:ea typeface="Arial" panose="020B0604020202020204" pitchFamily="34" charset="0"/>
              </a:rPr>
              <a:t>5.Show the top &amp; bottom 3 districts with high domestic to foreign tourist </a:t>
            </a:r>
            <a:r>
              <a:rPr lang="en-US" sz="1800" spc="-10" dirty="0">
                <a:effectLst/>
                <a:latin typeface="Arial" panose="020B0604020202020204" pitchFamily="34" charset="0"/>
                <a:ea typeface="Arial" panose="020B0604020202020204" pitchFamily="34" charset="0"/>
              </a:rPr>
              <a:t>ratio?</a:t>
            </a:r>
            <a:br>
              <a:rPr lang="en-IN" sz="1800" spc="-5" dirty="0">
                <a:effectLst/>
                <a:latin typeface="Arial" panose="020B0604020202020204" pitchFamily="34" charset="0"/>
                <a:ea typeface="Arial" panose="020B0604020202020204" pitchFamily="34" charset="0"/>
              </a:rPr>
            </a:br>
            <a:endParaRPr lang="en-IN" dirty="0"/>
          </a:p>
        </p:txBody>
      </p:sp>
      <p:pic>
        <p:nvPicPr>
          <p:cNvPr id="5" name="Content Placeholder 4">
            <a:extLst>
              <a:ext uri="{FF2B5EF4-FFF2-40B4-BE49-F238E27FC236}">
                <a16:creationId xmlns:a16="http://schemas.microsoft.com/office/drawing/2014/main" id="{C9880CEA-9156-E92D-EFEB-5F1A470E3EE8}"/>
              </a:ext>
            </a:extLst>
          </p:cNvPr>
          <p:cNvPicPr>
            <a:picLocks noGrp="1" noChangeAspect="1"/>
          </p:cNvPicPr>
          <p:nvPr>
            <p:ph idx="1"/>
          </p:nvPr>
        </p:nvPicPr>
        <p:blipFill>
          <a:blip r:embed="rId2"/>
          <a:stretch>
            <a:fillRect/>
          </a:stretch>
        </p:blipFill>
        <p:spPr>
          <a:xfrm>
            <a:off x="933059" y="2220685"/>
            <a:ext cx="9238468" cy="4433435"/>
          </a:xfrm>
        </p:spPr>
      </p:pic>
    </p:spTree>
    <p:extLst>
      <p:ext uri="{BB962C8B-B14F-4D97-AF65-F5344CB8AC3E}">
        <p14:creationId xmlns:p14="http://schemas.microsoft.com/office/powerpoint/2010/main" val="3518846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16EB5-5E1C-BD4D-F0B6-318E7A9B36B1}"/>
              </a:ext>
            </a:extLst>
          </p:cNvPr>
          <p:cNvSpPr>
            <a:spLocks noGrp="1"/>
          </p:cNvSpPr>
          <p:nvPr>
            <p:ph type="title"/>
          </p:nvPr>
        </p:nvSpPr>
        <p:spPr/>
        <p:txBody>
          <a:bodyPr/>
          <a:lstStyle/>
          <a:p>
            <a:r>
              <a:rPr lang="en-US" sz="1800" spc="-40" dirty="0">
                <a:effectLst/>
                <a:latin typeface="Arial" panose="020B0604020202020204" pitchFamily="34" charset="0"/>
                <a:ea typeface="Arial" panose="020B0604020202020204" pitchFamily="34" charset="0"/>
              </a:rPr>
              <a:t>6.List</a:t>
            </a:r>
            <a:r>
              <a:rPr lang="en-US" sz="1800" spc="-45" dirty="0">
                <a:effectLst/>
                <a:latin typeface="Arial" panose="020B0604020202020204" pitchFamily="34" charset="0"/>
                <a:ea typeface="Arial" panose="020B0604020202020204" pitchFamily="34" charset="0"/>
              </a:rPr>
              <a:t> </a:t>
            </a:r>
            <a:r>
              <a:rPr lang="en-US" sz="1800" spc="-40" dirty="0">
                <a:effectLst/>
                <a:latin typeface="Arial" panose="020B0604020202020204" pitchFamily="34" charset="0"/>
                <a:ea typeface="Arial" panose="020B0604020202020204" pitchFamily="34" charset="0"/>
              </a:rPr>
              <a:t>the</a:t>
            </a:r>
            <a:r>
              <a:rPr lang="en-US" sz="1800" spc="-5" dirty="0">
                <a:effectLst/>
                <a:latin typeface="Arial" panose="020B0604020202020204" pitchFamily="34" charset="0"/>
                <a:ea typeface="Arial" panose="020B0604020202020204" pitchFamily="34" charset="0"/>
              </a:rPr>
              <a:t> </a:t>
            </a:r>
            <a:r>
              <a:rPr lang="en-US" sz="1800" spc="-40" dirty="0">
                <a:effectLst/>
                <a:latin typeface="Arial" panose="020B0604020202020204" pitchFamily="34" charset="0"/>
                <a:ea typeface="Arial" panose="020B0604020202020204" pitchFamily="34" charset="0"/>
              </a:rPr>
              <a:t>top</a:t>
            </a:r>
            <a:r>
              <a:rPr lang="en-US" sz="1800" spc="-10" dirty="0">
                <a:effectLst/>
                <a:latin typeface="Arial" panose="020B0604020202020204" pitchFamily="34" charset="0"/>
                <a:ea typeface="Arial" panose="020B0604020202020204" pitchFamily="34" charset="0"/>
              </a:rPr>
              <a:t> </a:t>
            </a:r>
            <a:r>
              <a:rPr lang="en-US" sz="1800" spc="-40" dirty="0">
                <a:effectLst/>
                <a:latin typeface="Arial" panose="020B0604020202020204" pitchFamily="34" charset="0"/>
                <a:ea typeface="Arial" panose="020B0604020202020204" pitchFamily="34" charset="0"/>
              </a:rPr>
              <a:t>&amp;</a:t>
            </a:r>
            <a:r>
              <a:rPr lang="en-US" sz="1800" spc="-5" dirty="0">
                <a:effectLst/>
                <a:latin typeface="Arial" panose="020B0604020202020204" pitchFamily="34" charset="0"/>
                <a:ea typeface="Arial" panose="020B0604020202020204" pitchFamily="34" charset="0"/>
              </a:rPr>
              <a:t> </a:t>
            </a:r>
            <a:r>
              <a:rPr lang="en-US" sz="1800" spc="-40" dirty="0">
                <a:effectLst/>
                <a:latin typeface="Arial" panose="020B0604020202020204" pitchFamily="34" charset="0"/>
                <a:ea typeface="Arial" panose="020B0604020202020204" pitchFamily="34" charset="0"/>
              </a:rPr>
              <a:t>bottom</a:t>
            </a:r>
            <a:r>
              <a:rPr lang="en-US" sz="1800" spc="-5" dirty="0">
                <a:effectLst/>
                <a:latin typeface="Arial" panose="020B0604020202020204" pitchFamily="34" charset="0"/>
                <a:ea typeface="Arial" panose="020B0604020202020204" pitchFamily="34" charset="0"/>
              </a:rPr>
              <a:t> </a:t>
            </a:r>
            <a:r>
              <a:rPr lang="en-US" sz="1800" spc="-40" dirty="0">
                <a:effectLst/>
                <a:latin typeface="Arial" panose="020B0604020202020204" pitchFamily="34" charset="0"/>
                <a:ea typeface="Arial" panose="020B0604020202020204" pitchFamily="34" charset="0"/>
              </a:rPr>
              <a:t>5 districts based</a:t>
            </a:r>
            <a:r>
              <a:rPr lang="en-US" sz="1800" spc="-55" dirty="0">
                <a:effectLst/>
                <a:latin typeface="Arial" panose="020B0604020202020204" pitchFamily="34" charset="0"/>
                <a:ea typeface="Arial" panose="020B0604020202020204" pitchFamily="34" charset="0"/>
              </a:rPr>
              <a:t> </a:t>
            </a:r>
            <a:r>
              <a:rPr lang="en-US" sz="1800" spc="-40" dirty="0">
                <a:effectLst/>
                <a:latin typeface="Arial" panose="020B0604020202020204" pitchFamily="34" charset="0"/>
                <a:ea typeface="Arial" panose="020B0604020202020204" pitchFamily="34" charset="0"/>
              </a:rPr>
              <a:t>on</a:t>
            </a:r>
            <a:r>
              <a:rPr lang="en-US" sz="1800" spc="-50" dirty="0">
                <a:effectLst/>
                <a:latin typeface="Arial" panose="020B0604020202020204" pitchFamily="34" charset="0"/>
                <a:ea typeface="Arial" panose="020B0604020202020204" pitchFamily="34" charset="0"/>
              </a:rPr>
              <a:t> </a:t>
            </a:r>
            <a:r>
              <a:rPr lang="en-US" sz="1800" spc="-40" dirty="0">
                <a:effectLst/>
                <a:latin typeface="Arial" panose="020B0604020202020204" pitchFamily="34" charset="0"/>
                <a:ea typeface="Arial" panose="020B0604020202020204" pitchFamily="34" charset="0"/>
              </a:rPr>
              <a:t>‘population</a:t>
            </a:r>
            <a:r>
              <a:rPr lang="en-US" sz="1800" spc="-5" dirty="0">
                <a:effectLst/>
                <a:latin typeface="Arial" panose="020B0604020202020204" pitchFamily="34" charset="0"/>
                <a:ea typeface="Arial" panose="020B0604020202020204" pitchFamily="34" charset="0"/>
              </a:rPr>
              <a:t> </a:t>
            </a:r>
            <a:r>
              <a:rPr lang="en-US" sz="1800" spc="-40" dirty="0">
                <a:effectLst/>
                <a:latin typeface="Arial" panose="020B0604020202020204" pitchFamily="34" charset="0"/>
                <a:ea typeface="Arial" panose="020B0604020202020204" pitchFamily="34" charset="0"/>
              </a:rPr>
              <a:t>to</a:t>
            </a:r>
            <a:r>
              <a:rPr lang="en-US" sz="1800" spc="-55" dirty="0">
                <a:effectLst/>
                <a:latin typeface="Arial" panose="020B0604020202020204" pitchFamily="34" charset="0"/>
                <a:ea typeface="Arial" panose="020B0604020202020204" pitchFamily="34" charset="0"/>
              </a:rPr>
              <a:t> </a:t>
            </a:r>
            <a:r>
              <a:rPr lang="en-US" sz="1800" spc="-40" dirty="0">
                <a:effectLst/>
                <a:latin typeface="Arial" panose="020B0604020202020204" pitchFamily="34" charset="0"/>
                <a:ea typeface="Arial" panose="020B0604020202020204" pitchFamily="34" charset="0"/>
              </a:rPr>
              <a:t>tourist footfall ratio*’ ratio </a:t>
            </a:r>
            <a:r>
              <a:rPr lang="en-US" sz="1800" spc="-30" dirty="0">
                <a:effectLst/>
                <a:latin typeface="Arial" panose="020B0604020202020204" pitchFamily="34" charset="0"/>
                <a:ea typeface="Arial" panose="020B0604020202020204" pitchFamily="34" charset="0"/>
              </a:rPr>
              <a:t>in</a:t>
            </a:r>
            <a:r>
              <a:rPr lang="en-US" sz="1800" spc="-65" dirty="0">
                <a:effectLst/>
                <a:latin typeface="Arial" panose="020B0604020202020204" pitchFamily="34" charset="0"/>
                <a:ea typeface="Arial" panose="020B0604020202020204" pitchFamily="34" charset="0"/>
              </a:rPr>
              <a:t> </a:t>
            </a:r>
            <a:r>
              <a:rPr lang="en-US" sz="1800" spc="-30" dirty="0">
                <a:effectLst/>
                <a:latin typeface="Arial" panose="020B0604020202020204" pitchFamily="34" charset="0"/>
                <a:ea typeface="Arial" panose="020B0604020202020204" pitchFamily="34" charset="0"/>
              </a:rPr>
              <a:t>2019?</a:t>
            </a:r>
            <a:r>
              <a:rPr lang="en-US" sz="1800" spc="-60" dirty="0">
                <a:effectLst/>
                <a:latin typeface="Arial" panose="020B0604020202020204" pitchFamily="34" charset="0"/>
                <a:ea typeface="Arial" panose="020B0604020202020204" pitchFamily="34" charset="0"/>
              </a:rPr>
              <a:t> </a:t>
            </a:r>
            <a:r>
              <a:rPr lang="en-US" sz="1800" spc="-30" dirty="0">
                <a:effectLst/>
                <a:latin typeface="Arial" panose="020B0604020202020204" pitchFamily="34" charset="0"/>
                <a:ea typeface="Arial" panose="020B0604020202020204" pitchFamily="34" charset="0"/>
              </a:rPr>
              <a:t>(</a:t>
            </a:r>
            <a:r>
              <a:rPr lang="en-US" sz="1800" spc="-60" dirty="0">
                <a:effectLst/>
                <a:latin typeface="Arial" panose="020B0604020202020204" pitchFamily="34" charset="0"/>
                <a:ea typeface="Arial" panose="020B0604020202020204" pitchFamily="34" charset="0"/>
              </a:rPr>
              <a:t> </a:t>
            </a:r>
            <a:r>
              <a:rPr lang="en-US" sz="1800" spc="-30" dirty="0">
                <a:effectLst/>
                <a:latin typeface="Arial" panose="020B0604020202020204" pitchFamily="34" charset="0"/>
                <a:ea typeface="Arial" panose="020B0604020202020204" pitchFamily="34" charset="0"/>
              </a:rPr>
              <a:t>”</a:t>
            </a:r>
            <a:r>
              <a:rPr lang="en-US" sz="1800" spc="-60" dirty="0">
                <a:effectLst/>
                <a:latin typeface="Arial" panose="020B0604020202020204" pitchFamily="34" charset="0"/>
                <a:ea typeface="Arial" panose="020B0604020202020204" pitchFamily="34" charset="0"/>
              </a:rPr>
              <a:t> </a:t>
            </a:r>
            <a:r>
              <a:rPr lang="en-US" sz="1800" spc="-30" dirty="0">
                <a:effectLst/>
                <a:latin typeface="Arial" panose="020B0604020202020204" pitchFamily="34" charset="0"/>
                <a:ea typeface="Arial" panose="020B0604020202020204" pitchFamily="34" charset="0"/>
              </a:rPr>
              <a:t>ratio:</a:t>
            </a:r>
            <a:r>
              <a:rPr lang="en-US" sz="1800" spc="-60" dirty="0">
                <a:effectLst/>
                <a:latin typeface="Arial" panose="020B0604020202020204" pitchFamily="34" charset="0"/>
                <a:ea typeface="Arial" panose="020B0604020202020204" pitchFamily="34" charset="0"/>
              </a:rPr>
              <a:t> </a:t>
            </a:r>
            <a:r>
              <a:rPr lang="en-US" sz="1800" spc="-30" dirty="0">
                <a:effectLst/>
                <a:latin typeface="Arial" panose="020B0604020202020204" pitchFamily="34" charset="0"/>
                <a:ea typeface="Arial" panose="020B0604020202020204" pitchFamily="34" charset="0"/>
              </a:rPr>
              <a:t>Total</a:t>
            </a:r>
            <a:r>
              <a:rPr lang="en-US" sz="1800" spc="-60" dirty="0">
                <a:effectLst/>
                <a:latin typeface="Arial" panose="020B0604020202020204" pitchFamily="34" charset="0"/>
                <a:ea typeface="Arial" panose="020B0604020202020204" pitchFamily="34" charset="0"/>
              </a:rPr>
              <a:t> </a:t>
            </a:r>
            <a:r>
              <a:rPr lang="en-US" sz="1800" spc="-30" dirty="0">
                <a:effectLst/>
                <a:latin typeface="Arial" panose="020B0604020202020204" pitchFamily="34" charset="0"/>
                <a:ea typeface="Arial" panose="020B0604020202020204" pitchFamily="34" charset="0"/>
              </a:rPr>
              <a:t>Visitors</a:t>
            </a:r>
            <a:r>
              <a:rPr lang="en-US" sz="1800" spc="-60" dirty="0">
                <a:effectLst/>
                <a:latin typeface="Arial" panose="020B0604020202020204" pitchFamily="34" charset="0"/>
                <a:ea typeface="Arial" panose="020B0604020202020204" pitchFamily="34" charset="0"/>
              </a:rPr>
              <a:t> </a:t>
            </a:r>
            <a:r>
              <a:rPr lang="en-US" sz="1800" spc="-30" dirty="0">
                <a:effectLst/>
                <a:latin typeface="Arial" panose="020B0604020202020204" pitchFamily="34" charset="0"/>
                <a:ea typeface="Arial" panose="020B0604020202020204" pitchFamily="34" charset="0"/>
              </a:rPr>
              <a:t>/</a:t>
            </a:r>
            <a:r>
              <a:rPr lang="en-US" sz="1800" spc="-60" dirty="0">
                <a:effectLst/>
                <a:latin typeface="Arial" panose="020B0604020202020204" pitchFamily="34" charset="0"/>
                <a:ea typeface="Arial" panose="020B0604020202020204" pitchFamily="34" charset="0"/>
              </a:rPr>
              <a:t> </a:t>
            </a:r>
            <a:r>
              <a:rPr lang="en-US" sz="1800" spc="-30" dirty="0">
                <a:effectLst/>
                <a:latin typeface="Arial" panose="020B0604020202020204" pitchFamily="34" charset="0"/>
                <a:ea typeface="Arial" panose="020B0604020202020204" pitchFamily="34" charset="0"/>
              </a:rPr>
              <a:t>Total</a:t>
            </a:r>
            <a:r>
              <a:rPr lang="en-US" sz="1800" spc="-60" dirty="0">
                <a:effectLst/>
                <a:latin typeface="Arial" panose="020B0604020202020204" pitchFamily="34" charset="0"/>
                <a:ea typeface="Arial" panose="020B0604020202020204" pitchFamily="34" charset="0"/>
              </a:rPr>
              <a:t> </a:t>
            </a:r>
            <a:r>
              <a:rPr lang="en-US" sz="1800" spc="-30" dirty="0">
                <a:effectLst/>
                <a:latin typeface="Arial" panose="020B0604020202020204" pitchFamily="34" charset="0"/>
                <a:ea typeface="Arial" panose="020B0604020202020204" pitchFamily="34" charset="0"/>
              </a:rPr>
              <a:t>Residents</a:t>
            </a:r>
            <a:r>
              <a:rPr lang="en-US" sz="1800" spc="-60" dirty="0">
                <a:effectLst/>
                <a:latin typeface="Arial" panose="020B0604020202020204" pitchFamily="34" charset="0"/>
                <a:ea typeface="Arial" panose="020B0604020202020204" pitchFamily="34" charset="0"/>
              </a:rPr>
              <a:t> </a:t>
            </a:r>
            <a:r>
              <a:rPr lang="en-US" sz="1800" spc="-30" dirty="0">
                <a:effectLst/>
                <a:latin typeface="Arial" panose="020B0604020202020204" pitchFamily="34" charset="0"/>
                <a:ea typeface="Arial" panose="020B0604020202020204" pitchFamily="34" charset="0"/>
              </a:rPr>
              <a:t>Population</a:t>
            </a:r>
            <a:r>
              <a:rPr lang="en-US" sz="1800" spc="-60" dirty="0">
                <a:effectLst/>
                <a:latin typeface="Arial" panose="020B0604020202020204" pitchFamily="34" charset="0"/>
                <a:ea typeface="Arial" panose="020B0604020202020204" pitchFamily="34" charset="0"/>
              </a:rPr>
              <a:t> </a:t>
            </a:r>
            <a:r>
              <a:rPr lang="en-US" sz="1800" spc="-30" dirty="0">
                <a:effectLst/>
                <a:latin typeface="Arial" panose="020B0604020202020204" pitchFamily="34" charset="0"/>
                <a:ea typeface="Arial" panose="020B0604020202020204" pitchFamily="34" charset="0"/>
              </a:rPr>
              <a:t>in</a:t>
            </a:r>
            <a:r>
              <a:rPr lang="en-US" sz="1800" spc="-60" dirty="0">
                <a:effectLst/>
                <a:latin typeface="Arial" panose="020B0604020202020204" pitchFamily="34" charset="0"/>
                <a:ea typeface="Arial" panose="020B0604020202020204" pitchFamily="34" charset="0"/>
              </a:rPr>
              <a:t> </a:t>
            </a:r>
            <a:r>
              <a:rPr lang="en-US" sz="1800" spc="-30" dirty="0">
                <a:effectLst/>
                <a:latin typeface="Arial" panose="020B0604020202020204" pitchFamily="34" charset="0"/>
                <a:ea typeface="Arial" panose="020B0604020202020204" pitchFamily="34" charset="0"/>
              </a:rPr>
              <a:t>the</a:t>
            </a:r>
            <a:r>
              <a:rPr lang="en-US" sz="1800" spc="-60" dirty="0">
                <a:effectLst/>
                <a:latin typeface="Arial" panose="020B0604020202020204" pitchFamily="34" charset="0"/>
                <a:ea typeface="Arial" panose="020B0604020202020204" pitchFamily="34" charset="0"/>
              </a:rPr>
              <a:t> </a:t>
            </a:r>
            <a:r>
              <a:rPr lang="en-US" sz="1800" spc="-30" dirty="0">
                <a:effectLst/>
                <a:latin typeface="Arial" panose="020B0604020202020204" pitchFamily="34" charset="0"/>
                <a:ea typeface="Arial" panose="020B0604020202020204" pitchFamily="34" charset="0"/>
              </a:rPr>
              <a:t>given</a:t>
            </a:r>
            <a:r>
              <a:rPr lang="en-US" sz="1800" spc="-60" dirty="0">
                <a:effectLst/>
                <a:latin typeface="Arial" panose="020B0604020202020204" pitchFamily="34" charset="0"/>
                <a:ea typeface="Arial" panose="020B0604020202020204" pitchFamily="34" charset="0"/>
              </a:rPr>
              <a:t> </a:t>
            </a:r>
            <a:r>
              <a:rPr lang="en-US" sz="1800" spc="-30" dirty="0">
                <a:effectLst/>
                <a:latin typeface="Arial" panose="020B0604020202020204" pitchFamily="34" charset="0"/>
                <a:ea typeface="Arial" panose="020B0604020202020204" pitchFamily="34" charset="0"/>
              </a:rPr>
              <a:t>year)</a:t>
            </a:r>
            <a:br>
              <a:rPr lang="en-IN" sz="1800" spc="-5" dirty="0">
                <a:effectLst/>
                <a:latin typeface="Arial" panose="020B0604020202020204" pitchFamily="34" charset="0"/>
                <a:ea typeface="Arial" panose="020B0604020202020204" pitchFamily="34" charset="0"/>
              </a:rPr>
            </a:br>
            <a:endParaRPr lang="en-IN" dirty="0"/>
          </a:p>
        </p:txBody>
      </p:sp>
      <p:pic>
        <p:nvPicPr>
          <p:cNvPr id="5" name="Content Placeholder 4">
            <a:extLst>
              <a:ext uri="{FF2B5EF4-FFF2-40B4-BE49-F238E27FC236}">
                <a16:creationId xmlns:a16="http://schemas.microsoft.com/office/drawing/2014/main" id="{FFE58980-F437-30FB-37C6-BEF483B20216}"/>
              </a:ext>
            </a:extLst>
          </p:cNvPr>
          <p:cNvPicPr>
            <a:picLocks noGrp="1" noChangeAspect="1"/>
          </p:cNvPicPr>
          <p:nvPr>
            <p:ph idx="1"/>
          </p:nvPr>
        </p:nvPicPr>
        <p:blipFill>
          <a:blip r:embed="rId2"/>
          <a:stretch>
            <a:fillRect/>
          </a:stretch>
        </p:blipFill>
        <p:spPr>
          <a:xfrm>
            <a:off x="270588" y="2283119"/>
            <a:ext cx="7684691" cy="4100414"/>
          </a:xfrm>
        </p:spPr>
      </p:pic>
      <p:pic>
        <p:nvPicPr>
          <p:cNvPr id="6" name="Content Placeholder 4">
            <a:extLst>
              <a:ext uri="{FF2B5EF4-FFF2-40B4-BE49-F238E27FC236}">
                <a16:creationId xmlns:a16="http://schemas.microsoft.com/office/drawing/2014/main" id="{4D229E8E-459F-E48D-65A1-C15B0EFB3514}"/>
              </a:ext>
            </a:extLst>
          </p:cNvPr>
          <p:cNvPicPr>
            <a:picLocks noChangeAspect="1"/>
          </p:cNvPicPr>
          <p:nvPr/>
        </p:nvPicPr>
        <p:blipFill>
          <a:blip r:embed="rId3"/>
          <a:stretch>
            <a:fillRect/>
          </a:stretch>
        </p:blipFill>
        <p:spPr>
          <a:xfrm>
            <a:off x="8198985" y="2471117"/>
            <a:ext cx="3871295" cy="3330229"/>
          </a:xfrm>
          <a:prstGeom prst="rect">
            <a:avLst/>
          </a:prstGeom>
        </p:spPr>
      </p:pic>
    </p:spTree>
    <p:extLst>
      <p:ext uri="{BB962C8B-B14F-4D97-AF65-F5344CB8AC3E}">
        <p14:creationId xmlns:p14="http://schemas.microsoft.com/office/powerpoint/2010/main" val="3925921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9E70-75F9-0F90-A663-FEC7C5953E9E}"/>
              </a:ext>
            </a:extLst>
          </p:cNvPr>
          <p:cNvSpPr>
            <a:spLocks noGrp="1"/>
          </p:cNvSpPr>
          <p:nvPr>
            <p:ph type="title"/>
          </p:nvPr>
        </p:nvSpPr>
        <p:spPr/>
        <p:txBody>
          <a:bodyPr/>
          <a:lstStyle/>
          <a:p>
            <a:r>
              <a:rPr lang="en-US" sz="1800" spc="-5" dirty="0">
                <a:effectLst/>
                <a:latin typeface="Arial" panose="020B0604020202020204" pitchFamily="34" charset="0"/>
                <a:ea typeface="Arial" panose="020B0604020202020204" pitchFamily="34" charset="0"/>
              </a:rPr>
              <a:t>7.What</a:t>
            </a:r>
            <a:r>
              <a:rPr lang="en-US" sz="1800" spc="20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will</a:t>
            </a:r>
            <a:r>
              <a:rPr lang="en-US" sz="1800" spc="20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be</a:t>
            </a:r>
            <a:r>
              <a:rPr lang="en-US" sz="1800" spc="20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the</a:t>
            </a:r>
            <a:r>
              <a:rPr lang="en-US" sz="1800" spc="20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projected</a:t>
            </a:r>
            <a:r>
              <a:rPr lang="en-US" sz="1800" spc="40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number</a:t>
            </a:r>
            <a:r>
              <a:rPr lang="en-US" sz="1800" spc="40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of</a:t>
            </a:r>
            <a:r>
              <a:rPr lang="en-US" sz="1800" spc="20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domestic</a:t>
            </a:r>
            <a:r>
              <a:rPr lang="en-US" sz="1800" spc="20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and</a:t>
            </a:r>
            <a:r>
              <a:rPr lang="en-US" sz="1800" spc="20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foreign</a:t>
            </a:r>
            <a:r>
              <a:rPr lang="en-US" sz="1800" spc="20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tourists</a:t>
            </a:r>
            <a:r>
              <a:rPr lang="en-US" sz="1800" spc="20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in Hyderabad in 2025 based on the growth rate from previous years?</a:t>
            </a:r>
            <a:br>
              <a:rPr lang="en-IN" sz="1800" spc="-5" dirty="0">
                <a:effectLst/>
                <a:latin typeface="Arial" panose="020B0604020202020204" pitchFamily="34" charset="0"/>
                <a:ea typeface="Arial" panose="020B0604020202020204" pitchFamily="34" charset="0"/>
              </a:rPr>
            </a:br>
            <a:endParaRPr lang="en-IN" dirty="0"/>
          </a:p>
        </p:txBody>
      </p:sp>
      <p:pic>
        <p:nvPicPr>
          <p:cNvPr id="9" name="Content Placeholder 8">
            <a:extLst>
              <a:ext uri="{FF2B5EF4-FFF2-40B4-BE49-F238E27FC236}">
                <a16:creationId xmlns:a16="http://schemas.microsoft.com/office/drawing/2014/main" id="{F7548FC2-B739-C2E9-06B4-BFA86AA63C8E}"/>
              </a:ext>
            </a:extLst>
          </p:cNvPr>
          <p:cNvPicPr>
            <a:picLocks noGrp="1" noChangeAspect="1"/>
          </p:cNvPicPr>
          <p:nvPr>
            <p:ph idx="1"/>
          </p:nvPr>
        </p:nvPicPr>
        <p:blipFill>
          <a:blip r:embed="rId2"/>
          <a:stretch>
            <a:fillRect/>
          </a:stretch>
        </p:blipFill>
        <p:spPr>
          <a:xfrm>
            <a:off x="1112345" y="2584647"/>
            <a:ext cx="8967253" cy="3769500"/>
          </a:xfrm>
        </p:spPr>
      </p:pic>
    </p:spTree>
    <p:extLst>
      <p:ext uri="{BB962C8B-B14F-4D97-AF65-F5344CB8AC3E}">
        <p14:creationId xmlns:p14="http://schemas.microsoft.com/office/powerpoint/2010/main" val="776455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9AB182-418D-ABE6-670E-8EC849C67FE1}"/>
              </a:ext>
            </a:extLst>
          </p:cNvPr>
          <p:cNvPicPr>
            <a:picLocks noGrp="1" noChangeAspect="1"/>
          </p:cNvPicPr>
          <p:nvPr>
            <p:ph idx="1"/>
          </p:nvPr>
        </p:nvPicPr>
        <p:blipFill>
          <a:blip r:embed="rId2"/>
          <a:stretch>
            <a:fillRect/>
          </a:stretch>
        </p:blipFill>
        <p:spPr>
          <a:xfrm>
            <a:off x="1041798" y="2343525"/>
            <a:ext cx="9613861" cy="4015386"/>
          </a:xfrm>
        </p:spPr>
      </p:pic>
      <p:sp>
        <p:nvSpPr>
          <p:cNvPr id="9" name="TextBox 8">
            <a:extLst>
              <a:ext uri="{FF2B5EF4-FFF2-40B4-BE49-F238E27FC236}">
                <a16:creationId xmlns:a16="http://schemas.microsoft.com/office/drawing/2014/main" id="{596DBF82-73D1-3F87-37D1-4D4AD40BCB22}"/>
              </a:ext>
            </a:extLst>
          </p:cNvPr>
          <p:cNvSpPr txBox="1"/>
          <p:nvPr/>
        </p:nvSpPr>
        <p:spPr>
          <a:xfrm>
            <a:off x="716125" y="949780"/>
            <a:ext cx="8801100" cy="702372"/>
          </a:xfrm>
          <a:prstGeom prst="rect">
            <a:avLst/>
          </a:prstGeom>
          <a:noFill/>
        </p:spPr>
        <p:txBody>
          <a:bodyPr wrap="square">
            <a:spAutoFit/>
          </a:bodyPr>
          <a:lstStyle/>
          <a:p>
            <a:pPr marR="78105" lvl="0">
              <a:lnSpc>
                <a:spcPct val="115000"/>
              </a:lnSpc>
              <a:spcBef>
                <a:spcPts val="5"/>
              </a:spcBef>
              <a:spcAft>
                <a:spcPts val="0"/>
              </a:spcAft>
              <a:tabLst>
                <a:tab pos="534035" algn="l"/>
              </a:tabLst>
            </a:pPr>
            <a:r>
              <a:rPr lang="en-US" sz="1800" spc="-5" dirty="0">
                <a:effectLst/>
                <a:latin typeface="Arial" panose="020B0604020202020204" pitchFamily="34" charset="0"/>
                <a:ea typeface="Arial" panose="020B0604020202020204" pitchFamily="34" charset="0"/>
              </a:rPr>
              <a:t>8.Estimate</a:t>
            </a:r>
            <a:r>
              <a:rPr lang="en-US" sz="1800" spc="17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the projected</a:t>
            </a:r>
            <a:r>
              <a:rPr lang="en-US" sz="1800" spc="12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revenue</a:t>
            </a:r>
            <a:r>
              <a:rPr lang="en-US" sz="1800" spc="14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for Hyderabad</a:t>
            </a:r>
            <a:r>
              <a:rPr lang="en-US" sz="1800" spc="20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in 2025 based on average spend per tourist (approximate data)</a:t>
            </a:r>
            <a:endParaRPr lang="en-IN" sz="1400" spc="-5"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25594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5208-106A-4149-182B-5C3C16EDC106}"/>
              </a:ext>
            </a:extLst>
          </p:cNvPr>
          <p:cNvSpPr>
            <a:spLocks noGrp="1"/>
          </p:cNvSpPr>
          <p:nvPr>
            <p:ph type="title"/>
          </p:nvPr>
        </p:nvSpPr>
        <p:spPr/>
        <p:txBody>
          <a:bodyPr/>
          <a:lstStyle/>
          <a:p>
            <a:r>
              <a:rPr lang="en-US" dirty="0"/>
              <a:t>END</a:t>
            </a:r>
            <a:endParaRPr lang="en-IN" dirty="0"/>
          </a:p>
        </p:txBody>
      </p:sp>
    </p:spTree>
    <p:extLst>
      <p:ext uri="{BB962C8B-B14F-4D97-AF65-F5344CB8AC3E}">
        <p14:creationId xmlns:p14="http://schemas.microsoft.com/office/powerpoint/2010/main" val="122270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1175-2A0B-C1FA-75A6-BEDEB9C43B83}"/>
              </a:ext>
            </a:extLst>
          </p:cNvPr>
          <p:cNvSpPr>
            <a:spLocks noGrp="1"/>
          </p:cNvSpPr>
          <p:nvPr>
            <p:ph type="title"/>
          </p:nvPr>
        </p:nvSpPr>
        <p:spPr/>
        <p:txBody>
          <a:bodyPr/>
          <a:lstStyle/>
          <a:p>
            <a:r>
              <a:rPr lang="en-US" b="1" dirty="0"/>
              <a:t>Introduction to Telangana State</a:t>
            </a:r>
            <a:br>
              <a:rPr lang="en-US" dirty="0"/>
            </a:br>
            <a:endParaRPr lang="en-IN" dirty="0"/>
          </a:p>
        </p:txBody>
      </p:sp>
      <p:sp>
        <p:nvSpPr>
          <p:cNvPr id="3" name="Content Placeholder 2">
            <a:extLst>
              <a:ext uri="{FF2B5EF4-FFF2-40B4-BE49-F238E27FC236}">
                <a16:creationId xmlns:a16="http://schemas.microsoft.com/office/drawing/2014/main" id="{CD68EC3B-351E-D910-5070-8B114C3D3115}"/>
              </a:ext>
            </a:extLst>
          </p:cNvPr>
          <p:cNvSpPr>
            <a:spLocks noGrp="1"/>
          </p:cNvSpPr>
          <p:nvPr>
            <p:ph idx="1"/>
          </p:nvPr>
        </p:nvSpPr>
        <p:spPr>
          <a:xfrm>
            <a:off x="503853" y="2336873"/>
            <a:ext cx="9790329" cy="4269200"/>
          </a:xfrm>
        </p:spPr>
        <p:txBody>
          <a:bodyPr>
            <a:normAutofit fontScale="77500" lnSpcReduction="20000"/>
          </a:bodyPr>
          <a:lstStyle/>
          <a:p>
            <a:r>
              <a:rPr lang="en-US" dirty="0"/>
              <a:t>Telangana, India's 29th state, was formed on June 2, 2014, after being separated from Andhra Pradesh. Located in the southern region of India, Telangana has a rich cultural heritage, with Hyderabad as its capital and largest city. Known for its diverse culture, Telangana blends traditions from the Deccan region, with influences from Persian, Mughal, and Hindu cultures.</a:t>
            </a:r>
          </a:p>
          <a:p>
            <a:r>
              <a:rPr lang="en-US" b="1" dirty="0"/>
              <a:t>Key Facts:</a:t>
            </a:r>
            <a:endParaRPr lang="en-US" dirty="0"/>
          </a:p>
          <a:p>
            <a:pPr>
              <a:buFont typeface="Arial" panose="020B0604020202020204" pitchFamily="34" charset="0"/>
              <a:buChar char="•"/>
            </a:pPr>
            <a:r>
              <a:rPr lang="en-US" b="1" dirty="0"/>
              <a:t>Capital:</a:t>
            </a:r>
            <a:r>
              <a:rPr lang="en-US" dirty="0"/>
              <a:t> Hyderabad</a:t>
            </a:r>
          </a:p>
          <a:p>
            <a:pPr>
              <a:buFont typeface="Arial" panose="020B0604020202020204" pitchFamily="34" charset="0"/>
              <a:buChar char="•"/>
            </a:pPr>
            <a:r>
              <a:rPr lang="en-US" b="1" dirty="0"/>
              <a:t>Formation Date:</a:t>
            </a:r>
            <a:r>
              <a:rPr lang="en-US" dirty="0"/>
              <a:t> June 2, 2014</a:t>
            </a:r>
          </a:p>
          <a:p>
            <a:pPr>
              <a:buFont typeface="Arial" panose="020B0604020202020204" pitchFamily="34" charset="0"/>
              <a:buChar char="•"/>
            </a:pPr>
            <a:r>
              <a:rPr lang="en-US" b="1" dirty="0"/>
              <a:t>Official Language:</a:t>
            </a:r>
            <a:r>
              <a:rPr lang="en-US" dirty="0"/>
              <a:t> Telugu, Urdu</a:t>
            </a:r>
          </a:p>
          <a:p>
            <a:pPr>
              <a:buFont typeface="Arial" panose="020B0604020202020204" pitchFamily="34" charset="0"/>
              <a:buChar char="•"/>
            </a:pPr>
            <a:r>
              <a:rPr lang="en-US" b="1" dirty="0"/>
              <a:t>Area:</a:t>
            </a:r>
            <a:r>
              <a:rPr lang="en-US" dirty="0"/>
              <a:t> 112,077 square kilometers</a:t>
            </a:r>
          </a:p>
          <a:p>
            <a:pPr>
              <a:buFont typeface="Arial" panose="020B0604020202020204" pitchFamily="34" charset="0"/>
              <a:buChar char="•"/>
            </a:pPr>
            <a:r>
              <a:rPr lang="en-US" b="1" dirty="0"/>
              <a:t>Population:</a:t>
            </a:r>
            <a:r>
              <a:rPr lang="en-US" dirty="0"/>
              <a:t> Over 35 million</a:t>
            </a:r>
          </a:p>
          <a:p>
            <a:pPr>
              <a:buFont typeface="Arial" panose="020B0604020202020204" pitchFamily="34" charset="0"/>
              <a:buChar char="•"/>
            </a:pPr>
            <a:r>
              <a:rPr lang="en-US" b="1" dirty="0"/>
              <a:t>Major Cities:</a:t>
            </a:r>
            <a:r>
              <a:rPr lang="en-US" dirty="0"/>
              <a:t> Hyderabad, Warangal, Nizamabad, Karimnagar</a:t>
            </a:r>
          </a:p>
          <a:p>
            <a:pPr>
              <a:buFont typeface="Arial" panose="020B0604020202020204" pitchFamily="34" charset="0"/>
              <a:buChar char="•"/>
            </a:pPr>
            <a:r>
              <a:rPr lang="en-US" b="1" dirty="0"/>
              <a:t>Economy:</a:t>
            </a:r>
            <a:r>
              <a:rPr lang="en-US" dirty="0"/>
              <a:t> Telangana's economy is driven by agriculture, information technology, and manufacturing. The state is one of the leading IT hubs in India, with Hyderabad being known as "Cyberabad" due to its thriving tech industry.</a:t>
            </a:r>
          </a:p>
          <a:p>
            <a:endParaRPr lang="en-IN" dirty="0"/>
          </a:p>
        </p:txBody>
      </p:sp>
    </p:spTree>
    <p:extLst>
      <p:ext uri="{BB962C8B-B14F-4D97-AF65-F5344CB8AC3E}">
        <p14:creationId xmlns:p14="http://schemas.microsoft.com/office/powerpoint/2010/main" val="136542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041D-EADD-0453-1C7E-D87F0A9B4769}"/>
              </a:ext>
            </a:extLst>
          </p:cNvPr>
          <p:cNvSpPr>
            <a:spLocks noGrp="1"/>
          </p:cNvSpPr>
          <p:nvPr>
            <p:ph type="title"/>
          </p:nvPr>
        </p:nvSpPr>
        <p:spPr>
          <a:xfrm>
            <a:off x="176468" y="645014"/>
            <a:ext cx="9613861" cy="1080938"/>
          </a:xfrm>
        </p:spPr>
        <p:txBody>
          <a:bodyPr/>
          <a:lstStyle/>
          <a:p>
            <a:r>
              <a:rPr lang="en-US" dirty="0"/>
              <a:t>Districts.</a:t>
            </a:r>
            <a:endParaRPr lang="en-IN" dirty="0"/>
          </a:p>
        </p:txBody>
      </p:sp>
      <p:pic>
        <p:nvPicPr>
          <p:cNvPr id="6" name="Content Placeholder 5">
            <a:extLst>
              <a:ext uri="{FF2B5EF4-FFF2-40B4-BE49-F238E27FC236}">
                <a16:creationId xmlns:a16="http://schemas.microsoft.com/office/drawing/2014/main" id="{D18664FB-E6A6-131B-133A-74B9911141AA}"/>
              </a:ext>
            </a:extLst>
          </p:cNvPr>
          <p:cNvPicPr>
            <a:picLocks noGrp="1" noChangeAspect="1"/>
          </p:cNvPicPr>
          <p:nvPr>
            <p:ph idx="1"/>
          </p:nvPr>
        </p:nvPicPr>
        <p:blipFill>
          <a:blip r:embed="rId2"/>
          <a:stretch>
            <a:fillRect/>
          </a:stretch>
        </p:blipFill>
        <p:spPr bwMode="auto">
          <a:xfrm>
            <a:off x="6447454" y="2071396"/>
            <a:ext cx="4786604" cy="478660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4B8E262-986B-4395-A7E6-3537767B574E}"/>
              </a:ext>
            </a:extLst>
          </p:cNvPr>
          <p:cNvSpPr txBox="1"/>
          <p:nvPr/>
        </p:nvSpPr>
        <p:spPr>
          <a:xfrm>
            <a:off x="625151" y="2390297"/>
            <a:ext cx="6102220" cy="1200329"/>
          </a:xfrm>
          <a:prstGeom prst="rect">
            <a:avLst/>
          </a:prstGeom>
          <a:noFill/>
        </p:spPr>
        <p:txBody>
          <a:bodyPr wrap="square">
            <a:spAutoFit/>
          </a:bodyPr>
          <a:lstStyle/>
          <a:p>
            <a:r>
              <a:rPr lang="en-US" dirty="0"/>
              <a:t>The State comprises of 33 districts covering an area of 1,12,077 sq. km (44,273 sq. mi). The largest district is </a:t>
            </a:r>
            <a:r>
              <a:rPr lang="en-US" dirty="0" err="1"/>
              <a:t>Bhadradri</a:t>
            </a:r>
            <a:r>
              <a:rPr lang="en-US" dirty="0"/>
              <a:t> </a:t>
            </a:r>
            <a:r>
              <a:rPr lang="en-US" dirty="0" err="1"/>
              <a:t>Kothagudem</a:t>
            </a:r>
            <a:r>
              <a:rPr lang="en-US" dirty="0"/>
              <a:t> whereas Hyderabad is the smallest. </a:t>
            </a:r>
            <a:endParaRPr lang="en-IN" dirty="0"/>
          </a:p>
        </p:txBody>
      </p:sp>
    </p:spTree>
    <p:extLst>
      <p:ext uri="{BB962C8B-B14F-4D97-AF65-F5344CB8AC3E}">
        <p14:creationId xmlns:p14="http://schemas.microsoft.com/office/powerpoint/2010/main" val="280663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A19F-8488-E044-24E4-3AA629F3C091}"/>
              </a:ext>
            </a:extLst>
          </p:cNvPr>
          <p:cNvSpPr>
            <a:spLocks noGrp="1"/>
          </p:cNvSpPr>
          <p:nvPr>
            <p:ph type="title"/>
          </p:nvPr>
        </p:nvSpPr>
        <p:spPr>
          <a:xfrm>
            <a:off x="419064" y="1064327"/>
            <a:ext cx="9613861" cy="1080938"/>
          </a:xfrm>
        </p:spPr>
        <p:txBody>
          <a:bodyPr>
            <a:normAutofit fontScale="90000"/>
          </a:bodyPr>
          <a:lstStyle/>
          <a:p>
            <a:pPr marL="6350" marR="6985">
              <a:spcBef>
                <a:spcPts val="395"/>
              </a:spcBef>
            </a:pPr>
            <a:r>
              <a:rPr lang="en-US" sz="1800" b="1" spc="-30" dirty="0">
                <a:effectLst/>
                <a:latin typeface="Arial" panose="020B0604020202020204" pitchFamily="34" charset="0"/>
                <a:ea typeface="Arial" panose="020B0604020202020204" pitchFamily="34" charset="0"/>
              </a:rPr>
              <a:t>Insights</a:t>
            </a:r>
            <a:r>
              <a:rPr lang="en-US" sz="1800" b="1" spc="-50" dirty="0">
                <a:effectLst/>
                <a:latin typeface="Arial" panose="020B0604020202020204" pitchFamily="34" charset="0"/>
                <a:ea typeface="Arial" panose="020B0604020202020204" pitchFamily="34" charset="0"/>
              </a:rPr>
              <a:t> </a:t>
            </a:r>
            <a:r>
              <a:rPr lang="en-US" sz="1800" b="1" spc="-30" dirty="0">
                <a:effectLst/>
                <a:latin typeface="Arial" panose="020B0604020202020204" pitchFamily="34" charset="0"/>
                <a:ea typeface="Arial" panose="020B0604020202020204" pitchFamily="34" charset="0"/>
              </a:rPr>
              <a:t>For</a:t>
            </a:r>
            <a:r>
              <a:rPr lang="en-US" sz="1800" b="1" spc="-80" dirty="0">
                <a:effectLst/>
                <a:latin typeface="Arial" panose="020B0604020202020204" pitchFamily="34" charset="0"/>
                <a:ea typeface="Arial" panose="020B0604020202020204" pitchFamily="34" charset="0"/>
              </a:rPr>
              <a:t> </a:t>
            </a:r>
            <a:r>
              <a:rPr lang="en-US" sz="1800" b="1" spc="-30" dirty="0">
                <a:effectLst/>
                <a:latin typeface="Arial" panose="020B0604020202020204" pitchFamily="34" charset="0"/>
                <a:ea typeface="Arial" panose="020B0604020202020204" pitchFamily="34" charset="0"/>
              </a:rPr>
              <a:t>Telangana</a:t>
            </a:r>
            <a:r>
              <a:rPr lang="en-US" sz="1800" b="1" spc="5" dirty="0">
                <a:effectLst/>
                <a:latin typeface="Arial" panose="020B0604020202020204" pitchFamily="34" charset="0"/>
                <a:ea typeface="Arial" panose="020B0604020202020204" pitchFamily="34" charset="0"/>
              </a:rPr>
              <a:t> </a:t>
            </a:r>
            <a:r>
              <a:rPr lang="en-US" sz="1800" b="1" spc="-30" dirty="0">
                <a:effectLst/>
                <a:latin typeface="Arial" panose="020B0604020202020204" pitchFamily="34" charset="0"/>
                <a:ea typeface="Arial" panose="020B0604020202020204" pitchFamily="34" charset="0"/>
              </a:rPr>
              <a:t>Government</a:t>
            </a:r>
            <a:r>
              <a:rPr lang="en-US" sz="1800" b="1" spc="50" dirty="0">
                <a:effectLst/>
                <a:latin typeface="Arial" panose="020B0604020202020204" pitchFamily="34" charset="0"/>
                <a:ea typeface="Arial" panose="020B0604020202020204" pitchFamily="34" charset="0"/>
              </a:rPr>
              <a:t> </a:t>
            </a:r>
            <a:r>
              <a:rPr lang="en-US" sz="1800" b="1" spc="-30" dirty="0">
                <a:effectLst/>
                <a:latin typeface="Arial" panose="020B0604020202020204" pitchFamily="34" charset="0"/>
                <a:ea typeface="Arial" panose="020B0604020202020204" pitchFamily="34" charset="0"/>
              </a:rPr>
              <a:t>Tourism</a:t>
            </a:r>
            <a:br>
              <a:rPr lang="en-IN" sz="1800" b="1" dirty="0">
                <a:effectLst/>
                <a:latin typeface="Arial" panose="020B0604020202020204" pitchFamily="34" charset="0"/>
                <a:ea typeface="Arial" panose="020B0604020202020204" pitchFamily="34" charset="0"/>
              </a:rPr>
            </a:br>
            <a:r>
              <a:rPr lang="en-US" sz="1800" b="1" spc="-10" dirty="0">
                <a:effectLst/>
                <a:latin typeface="Arial" panose="020B0604020202020204" pitchFamily="34" charset="0"/>
                <a:ea typeface="Arial" panose="020B0604020202020204" pitchFamily="34" charset="0"/>
              </a:rPr>
              <a:t>Department.</a:t>
            </a:r>
            <a:br>
              <a:rPr lang="en-US" sz="1800" b="1" spc="-10" dirty="0">
                <a:effectLst/>
                <a:latin typeface="Arial" panose="020B0604020202020204" pitchFamily="34" charset="0"/>
                <a:ea typeface="Arial" panose="020B0604020202020204" pitchFamily="34" charset="0"/>
              </a:rPr>
            </a:br>
            <a:br>
              <a:rPr lang="en-US" sz="1800" b="1" spc="-10" dirty="0">
                <a:effectLst/>
                <a:latin typeface="Arial" panose="020B0604020202020204" pitchFamily="34" charset="0"/>
                <a:ea typeface="Arial" panose="020B0604020202020204" pitchFamily="34" charset="0"/>
              </a:rPr>
            </a:br>
            <a:r>
              <a:rPr lang="en-US" sz="1800" b="1" spc="-10" dirty="0">
                <a:effectLst/>
                <a:latin typeface="Arial" panose="020B0604020202020204" pitchFamily="34" charset="0"/>
                <a:ea typeface="Arial" panose="020B0604020202020204" pitchFamily="34" charset="0"/>
              </a:rPr>
              <a:t>1.</a:t>
            </a:r>
            <a:r>
              <a:rPr lang="en-US" sz="1800" spc="-5" dirty="0">
                <a:effectLst/>
                <a:latin typeface="Arial" panose="020B0604020202020204" pitchFamily="34" charset="0"/>
                <a:ea typeface="Arial" panose="020B0604020202020204" pitchFamily="34" charset="0"/>
              </a:rPr>
              <a:t>List down the top 10 districts that have the highest number of</a:t>
            </a:r>
            <a:r>
              <a:rPr lang="en-US" sz="1800" spc="-1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domestic visitors overall (2016 -</a:t>
            </a:r>
            <a:r>
              <a:rPr lang="en-US" sz="1800" spc="-4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2019)?</a:t>
            </a:r>
            <a:br>
              <a:rPr lang="en-IN" sz="1800" spc="-5" dirty="0">
                <a:effectLst/>
                <a:latin typeface="Arial" panose="020B0604020202020204" pitchFamily="34" charset="0"/>
                <a:ea typeface="Arial" panose="020B0604020202020204" pitchFamily="34" charset="0"/>
              </a:rPr>
            </a:br>
            <a:br>
              <a:rPr lang="en-IN" sz="1800" dirty="0">
                <a:effectLst/>
                <a:latin typeface="Arial" panose="020B0604020202020204" pitchFamily="34" charset="0"/>
                <a:ea typeface="Arial" panose="020B0604020202020204" pitchFamily="34" charset="0"/>
              </a:rPr>
            </a:br>
            <a:endParaRPr lang="en-IN" dirty="0"/>
          </a:p>
        </p:txBody>
      </p:sp>
      <p:pic>
        <p:nvPicPr>
          <p:cNvPr id="5" name="Content Placeholder 4">
            <a:extLst>
              <a:ext uri="{FF2B5EF4-FFF2-40B4-BE49-F238E27FC236}">
                <a16:creationId xmlns:a16="http://schemas.microsoft.com/office/drawing/2014/main" id="{BBB8B795-291C-22BB-2E9C-00FFEBB2011A}"/>
              </a:ext>
            </a:extLst>
          </p:cNvPr>
          <p:cNvPicPr>
            <a:picLocks noGrp="1" noChangeAspect="1"/>
          </p:cNvPicPr>
          <p:nvPr>
            <p:ph idx="1"/>
          </p:nvPr>
        </p:nvPicPr>
        <p:blipFill>
          <a:blip r:embed="rId2"/>
          <a:stretch>
            <a:fillRect/>
          </a:stretch>
        </p:blipFill>
        <p:spPr>
          <a:xfrm>
            <a:off x="680321" y="2145265"/>
            <a:ext cx="10180512" cy="4480864"/>
          </a:xfrm>
        </p:spPr>
      </p:pic>
    </p:spTree>
    <p:extLst>
      <p:ext uri="{BB962C8B-B14F-4D97-AF65-F5344CB8AC3E}">
        <p14:creationId xmlns:p14="http://schemas.microsoft.com/office/powerpoint/2010/main" val="4185224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DFF9-507A-1907-4177-AEA7CFAA3D54}"/>
              </a:ext>
            </a:extLst>
          </p:cNvPr>
          <p:cNvSpPr>
            <a:spLocks noGrp="1"/>
          </p:cNvSpPr>
          <p:nvPr>
            <p:ph type="title"/>
          </p:nvPr>
        </p:nvSpPr>
        <p:spPr/>
        <p:txBody>
          <a:bodyPr/>
          <a:lstStyle/>
          <a:p>
            <a:r>
              <a:rPr lang="en-US" sz="1800" spc="-5" dirty="0">
                <a:effectLst/>
                <a:latin typeface="Arial" panose="020B0604020202020204" pitchFamily="34" charset="0"/>
                <a:ea typeface="Arial" panose="020B0604020202020204" pitchFamily="34" charset="0"/>
              </a:rPr>
              <a:t>2.List down the top 3 districts based on compounded annual growth rate (CAGR)</a:t>
            </a:r>
            <a:r>
              <a:rPr lang="en-US" sz="1800" spc="-3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of</a:t>
            </a:r>
            <a:r>
              <a:rPr lang="en-US" sz="1800" spc="-6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visitors</a:t>
            </a:r>
            <a:r>
              <a:rPr lang="en-US" sz="1800" spc="-2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between</a:t>
            </a:r>
            <a:r>
              <a:rPr lang="en-US" sz="1800" spc="-2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(2016</a:t>
            </a:r>
            <a:r>
              <a:rPr lang="en-US" sz="1800" spc="-5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a:t>
            </a:r>
            <a:r>
              <a:rPr lang="en-US" sz="1800" spc="-9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2019)?</a:t>
            </a:r>
            <a:br>
              <a:rPr lang="en-IN" sz="1800" spc="-5" dirty="0">
                <a:effectLst/>
                <a:latin typeface="Arial" panose="020B0604020202020204" pitchFamily="34" charset="0"/>
                <a:ea typeface="Arial" panose="020B0604020202020204" pitchFamily="34" charset="0"/>
              </a:rPr>
            </a:br>
            <a:r>
              <a:rPr lang="en-IN" sz="1800" spc="-5" dirty="0">
                <a:effectLst/>
                <a:latin typeface="Arial" panose="020B0604020202020204" pitchFamily="34" charset="0"/>
                <a:ea typeface="Arial" panose="020B0604020202020204" pitchFamily="34" charset="0"/>
              </a:rPr>
              <a:t>---Domestic</a:t>
            </a:r>
            <a:endParaRPr lang="en-IN" dirty="0"/>
          </a:p>
        </p:txBody>
      </p:sp>
      <p:pic>
        <p:nvPicPr>
          <p:cNvPr id="5" name="Content Placeholder 4">
            <a:extLst>
              <a:ext uri="{FF2B5EF4-FFF2-40B4-BE49-F238E27FC236}">
                <a16:creationId xmlns:a16="http://schemas.microsoft.com/office/drawing/2014/main" id="{FED86F21-CD8B-9560-7737-09035D3D2D32}"/>
              </a:ext>
            </a:extLst>
          </p:cNvPr>
          <p:cNvPicPr>
            <a:picLocks noGrp="1" noChangeAspect="1"/>
          </p:cNvPicPr>
          <p:nvPr>
            <p:ph idx="1"/>
          </p:nvPr>
        </p:nvPicPr>
        <p:blipFill>
          <a:blip r:embed="rId2"/>
          <a:stretch>
            <a:fillRect/>
          </a:stretch>
        </p:blipFill>
        <p:spPr>
          <a:xfrm>
            <a:off x="1352125" y="2062064"/>
            <a:ext cx="9060838" cy="4742067"/>
          </a:xfrm>
        </p:spPr>
      </p:pic>
    </p:spTree>
    <p:extLst>
      <p:ext uri="{BB962C8B-B14F-4D97-AF65-F5344CB8AC3E}">
        <p14:creationId xmlns:p14="http://schemas.microsoft.com/office/powerpoint/2010/main" val="4141445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0076-EE97-1845-0C69-0C33C53FC11C}"/>
              </a:ext>
            </a:extLst>
          </p:cNvPr>
          <p:cNvSpPr>
            <a:spLocks noGrp="1"/>
          </p:cNvSpPr>
          <p:nvPr>
            <p:ph type="title"/>
          </p:nvPr>
        </p:nvSpPr>
        <p:spPr/>
        <p:txBody>
          <a:bodyPr>
            <a:normAutofit/>
          </a:bodyPr>
          <a:lstStyle/>
          <a:p>
            <a:r>
              <a:rPr lang="en-US" sz="1800" spc="-5" dirty="0">
                <a:effectLst/>
                <a:latin typeface="Arial" panose="020B0604020202020204" pitchFamily="34" charset="0"/>
                <a:ea typeface="Arial" panose="020B0604020202020204" pitchFamily="34" charset="0"/>
              </a:rPr>
              <a:t>2.List down the top 3 districts based on compounded annual growth rate (CAGR)</a:t>
            </a:r>
            <a:r>
              <a:rPr lang="en-US" sz="1800" spc="-3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of</a:t>
            </a:r>
            <a:r>
              <a:rPr lang="en-US" sz="1800" spc="-6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visitors</a:t>
            </a:r>
            <a:r>
              <a:rPr lang="en-US" sz="1800" spc="-2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between</a:t>
            </a:r>
            <a:r>
              <a:rPr lang="en-US" sz="1800" spc="-2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(2016</a:t>
            </a:r>
            <a:r>
              <a:rPr lang="en-US" sz="1800" spc="-5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a:t>
            </a:r>
            <a:r>
              <a:rPr lang="en-US" sz="1800" spc="-9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2019)?</a:t>
            </a:r>
            <a:br>
              <a:rPr lang="en-US" sz="1800" spc="-5" dirty="0">
                <a:effectLst/>
                <a:latin typeface="Arial" panose="020B0604020202020204" pitchFamily="34" charset="0"/>
                <a:ea typeface="Arial" panose="020B0604020202020204" pitchFamily="34" charset="0"/>
              </a:rPr>
            </a:br>
            <a:r>
              <a:rPr lang="en-US" sz="1800" spc="-5" dirty="0">
                <a:effectLst/>
                <a:latin typeface="Arial" panose="020B0604020202020204" pitchFamily="34" charset="0"/>
                <a:ea typeface="Arial" panose="020B0604020202020204" pitchFamily="34" charset="0"/>
              </a:rPr>
              <a:t>---Foreign</a:t>
            </a:r>
            <a:endParaRPr lang="en-IN" sz="1800" dirty="0"/>
          </a:p>
        </p:txBody>
      </p:sp>
      <p:pic>
        <p:nvPicPr>
          <p:cNvPr id="5" name="Content Placeholder 4">
            <a:extLst>
              <a:ext uri="{FF2B5EF4-FFF2-40B4-BE49-F238E27FC236}">
                <a16:creationId xmlns:a16="http://schemas.microsoft.com/office/drawing/2014/main" id="{311BF8A8-8D9D-BEF8-1CA6-A49C733FEA60}"/>
              </a:ext>
            </a:extLst>
          </p:cNvPr>
          <p:cNvPicPr>
            <a:picLocks noGrp="1" noChangeAspect="1"/>
          </p:cNvPicPr>
          <p:nvPr>
            <p:ph idx="1"/>
          </p:nvPr>
        </p:nvPicPr>
        <p:blipFill>
          <a:blip r:embed="rId2"/>
          <a:stretch>
            <a:fillRect/>
          </a:stretch>
        </p:blipFill>
        <p:spPr>
          <a:xfrm>
            <a:off x="1362269" y="1944914"/>
            <a:ext cx="8556171" cy="4826762"/>
          </a:xfrm>
        </p:spPr>
      </p:pic>
    </p:spTree>
    <p:extLst>
      <p:ext uri="{BB962C8B-B14F-4D97-AF65-F5344CB8AC3E}">
        <p14:creationId xmlns:p14="http://schemas.microsoft.com/office/powerpoint/2010/main" val="3346441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24719-2848-FA65-A623-E0268EE2D198}"/>
              </a:ext>
            </a:extLst>
          </p:cNvPr>
          <p:cNvSpPr>
            <a:spLocks noGrp="1"/>
          </p:cNvSpPr>
          <p:nvPr>
            <p:ph type="title"/>
          </p:nvPr>
        </p:nvSpPr>
        <p:spPr/>
        <p:txBody>
          <a:bodyPr/>
          <a:lstStyle/>
          <a:p>
            <a:r>
              <a:rPr lang="en-US" sz="1800" spc="-5" dirty="0">
                <a:effectLst/>
                <a:latin typeface="Arial" panose="020B0604020202020204" pitchFamily="34" charset="0"/>
                <a:ea typeface="Arial" panose="020B0604020202020204" pitchFamily="34" charset="0"/>
              </a:rPr>
              <a:t>3.List</a:t>
            </a:r>
            <a:r>
              <a:rPr lang="en-US" sz="1800" spc="-9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down</a:t>
            </a:r>
            <a:r>
              <a:rPr lang="en-US" sz="1800" spc="-9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the</a:t>
            </a:r>
            <a:r>
              <a:rPr lang="en-US" sz="1800" spc="-9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bottom</a:t>
            </a:r>
            <a:r>
              <a:rPr lang="en-US" sz="1800" spc="-9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3</a:t>
            </a:r>
            <a:r>
              <a:rPr lang="en-US" sz="1800" spc="-9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districts</a:t>
            </a:r>
            <a:r>
              <a:rPr lang="en-US" sz="1800" spc="-9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based</a:t>
            </a:r>
            <a:r>
              <a:rPr lang="en-US" sz="1800" spc="-9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on</a:t>
            </a:r>
            <a:r>
              <a:rPr lang="en-US" sz="1800" spc="-9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compounded</a:t>
            </a:r>
            <a:r>
              <a:rPr lang="en-US" sz="1800" spc="-9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annual</a:t>
            </a:r>
            <a:r>
              <a:rPr lang="en-US" sz="1800" spc="-9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growth</a:t>
            </a:r>
            <a:r>
              <a:rPr lang="en-US" sz="1800" spc="-9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rate (CAGR)</a:t>
            </a:r>
            <a:r>
              <a:rPr lang="en-US" sz="1800" spc="-3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of</a:t>
            </a:r>
            <a:r>
              <a:rPr lang="en-US" sz="1800" spc="-6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visitors</a:t>
            </a:r>
            <a:r>
              <a:rPr lang="en-US" sz="1800" spc="-2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between</a:t>
            </a:r>
            <a:r>
              <a:rPr lang="en-US" sz="1800" spc="-2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(2016</a:t>
            </a:r>
            <a:r>
              <a:rPr lang="en-US" sz="1800" spc="-5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a:t>
            </a:r>
            <a:r>
              <a:rPr lang="en-US" sz="1800" spc="-9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2019)?</a:t>
            </a:r>
            <a:br>
              <a:rPr lang="en-IN" sz="1800" spc="-5" dirty="0">
                <a:effectLst/>
                <a:latin typeface="Arial" panose="020B0604020202020204" pitchFamily="34" charset="0"/>
                <a:ea typeface="Arial" panose="020B0604020202020204" pitchFamily="34" charset="0"/>
              </a:rPr>
            </a:br>
            <a:r>
              <a:rPr lang="en-IN" sz="1800" spc="-5" dirty="0">
                <a:effectLst/>
                <a:latin typeface="Arial" panose="020B0604020202020204" pitchFamily="34" charset="0"/>
                <a:ea typeface="Arial" panose="020B0604020202020204" pitchFamily="34" charset="0"/>
              </a:rPr>
              <a:t>---Domestic</a:t>
            </a:r>
            <a:endParaRPr lang="en-IN" dirty="0"/>
          </a:p>
        </p:txBody>
      </p:sp>
      <p:pic>
        <p:nvPicPr>
          <p:cNvPr id="5" name="Content Placeholder 4">
            <a:extLst>
              <a:ext uri="{FF2B5EF4-FFF2-40B4-BE49-F238E27FC236}">
                <a16:creationId xmlns:a16="http://schemas.microsoft.com/office/drawing/2014/main" id="{8D85EAD4-CEAB-BDC2-161D-1EBFE67899C2}"/>
              </a:ext>
            </a:extLst>
          </p:cNvPr>
          <p:cNvPicPr>
            <a:picLocks noGrp="1" noChangeAspect="1"/>
          </p:cNvPicPr>
          <p:nvPr>
            <p:ph idx="1"/>
          </p:nvPr>
        </p:nvPicPr>
        <p:blipFill>
          <a:blip r:embed="rId2"/>
          <a:stretch>
            <a:fillRect/>
          </a:stretch>
        </p:blipFill>
        <p:spPr>
          <a:xfrm>
            <a:off x="1474237" y="2113776"/>
            <a:ext cx="7432561" cy="4559006"/>
          </a:xfrm>
        </p:spPr>
      </p:pic>
    </p:spTree>
    <p:extLst>
      <p:ext uri="{BB962C8B-B14F-4D97-AF65-F5344CB8AC3E}">
        <p14:creationId xmlns:p14="http://schemas.microsoft.com/office/powerpoint/2010/main" val="79826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118F-2913-586E-80A0-342DED91B50C}"/>
              </a:ext>
            </a:extLst>
          </p:cNvPr>
          <p:cNvSpPr>
            <a:spLocks noGrp="1"/>
          </p:cNvSpPr>
          <p:nvPr>
            <p:ph type="title"/>
          </p:nvPr>
        </p:nvSpPr>
        <p:spPr/>
        <p:txBody>
          <a:bodyPr/>
          <a:lstStyle/>
          <a:p>
            <a:r>
              <a:rPr lang="en-US" sz="1800" spc="-5" dirty="0">
                <a:effectLst/>
                <a:latin typeface="Arial" panose="020B0604020202020204" pitchFamily="34" charset="0"/>
                <a:ea typeface="Arial" panose="020B0604020202020204" pitchFamily="34" charset="0"/>
              </a:rPr>
              <a:t>3.List</a:t>
            </a:r>
            <a:r>
              <a:rPr lang="en-US" sz="1800" spc="-9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down</a:t>
            </a:r>
            <a:r>
              <a:rPr lang="en-US" sz="1800" spc="-9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the</a:t>
            </a:r>
            <a:r>
              <a:rPr lang="en-US" sz="1800" spc="-9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bottom</a:t>
            </a:r>
            <a:r>
              <a:rPr lang="en-US" sz="1800" spc="-9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3</a:t>
            </a:r>
            <a:r>
              <a:rPr lang="en-US" sz="1800" spc="-9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districts</a:t>
            </a:r>
            <a:r>
              <a:rPr lang="en-US" sz="1800" spc="-9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based</a:t>
            </a:r>
            <a:r>
              <a:rPr lang="en-US" sz="1800" spc="-9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on</a:t>
            </a:r>
            <a:r>
              <a:rPr lang="en-US" sz="1800" spc="-9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compounded</a:t>
            </a:r>
            <a:r>
              <a:rPr lang="en-US" sz="1800" spc="-9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annual</a:t>
            </a:r>
            <a:r>
              <a:rPr lang="en-US" sz="1800" spc="-9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growth</a:t>
            </a:r>
            <a:r>
              <a:rPr lang="en-US" sz="1800" spc="-9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rate (CAGR)</a:t>
            </a:r>
            <a:r>
              <a:rPr lang="en-US" sz="1800" spc="-3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of</a:t>
            </a:r>
            <a:r>
              <a:rPr lang="en-US" sz="1800" spc="-6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visitors</a:t>
            </a:r>
            <a:r>
              <a:rPr lang="en-US" sz="1800" spc="-2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between</a:t>
            </a:r>
            <a:r>
              <a:rPr lang="en-US" sz="1800" spc="-2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(2016</a:t>
            </a:r>
            <a:r>
              <a:rPr lang="en-US" sz="1800" spc="-5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a:t>
            </a:r>
            <a:r>
              <a:rPr lang="en-US" sz="1800" spc="-9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2019)?</a:t>
            </a:r>
            <a:br>
              <a:rPr lang="en-IN" sz="1800" spc="-5" dirty="0">
                <a:effectLst/>
                <a:latin typeface="Arial" panose="020B0604020202020204" pitchFamily="34" charset="0"/>
                <a:ea typeface="Arial" panose="020B0604020202020204" pitchFamily="34" charset="0"/>
              </a:rPr>
            </a:br>
            <a:r>
              <a:rPr lang="en-IN" sz="1800" spc="-5" dirty="0">
                <a:effectLst/>
                <a:latin typeface="Arial" panose="020B0604020202020204" pitchFamily="34" charset="0"/>
                <a:ea typeface="Arial" panose="020B0604020202020204" pitchFamily="34" charset="0"/>
              </a:rPr>
              <a:t>---Foreign</a:t>
            </a:r>
            <a:endParaRPr lang="en-IN" dirty="0"/>
          </a:p>
        </p:txBody>
      </p:sp>
      <p:pic>
        <p:nvPicPr>
          <p:cNvPr id="5" name="Content Placeholder 4">
            <a:extLst>
              <a:ext uri="{FF2B5EF4-FFF2-40B4-BE49-F238E27FC236}">
                <a16:creationId xmlns:a16="http://schemas.microsoft.com/office/drawing/2014/main" id="{D69288B1-7C1E-B531-1FC4-64F090199914}"/>
              </a:ext>
            </a:extLst>
          </p:cNvPr>
          <p:cNvPicPr>
            <a:picLocks noGrp="1" noChangeAspect="1"/>
          </p:cNvPicPr>
          <p:nvPr>
            <p:ph idx="1"/>
          </p:nvPr>
        </p:nvPicPr>
        <p:blipFill>
          <a:blip r:embed="rId2"/>
          <a:stretch>
            <a:fillRect/>
          </a:stretch>
        </p:blipFill>
        <p:spPr>
          <a:xfrm>
            <a:off x="1502228" y="2038221"/>
            <a:ext cx="8023101" cy="4530530"/>
          </a:xfrm>
        </p:spPr>
      </p:pic>
    </p:spTree>
    <p:extLst>
      <p:ext uri="{BB962C8B-B14F-4D97-AF65-F5344CB8AC3E}">
        <p14:creationId xmlns:p14="http://schemas.microsoft.com/office/powerpoint/2010/main" val="1693040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C3E7-2A07-9FCD-C3F1-10050B0B0FB4}"/>
              </a:ext>
            </a:extLst>
          </p:cNvPr>
          <p:cNvSpPr>
            <a:spLocks noGrp="1"/>
          </p:cNvSpPr>
          <p:nvPr>
            <p:ph type="title"/>
          </p:nvPr>
        </p:nvSpPr>
        <p:spPr/>
        <p:txBody>
          <a:bodyPr/>
          <a:lstStyle/>
          <a:p>
            <a:r>
              <a:rPr lang="en-US" sz="1800" spc="-5" dirty="0">
                <a:effectLst/>
                <a:latin typeface="Arial" panose="020B0604020202020204" pitchFamily="34" charset="0"/>
                <a:ea typeface="Arial" panose="020B0604020202020204" pitchFamily="34" charset="0"/>
              </a:rPr>
              <a:t>4.What are the peak and low season months for Hyderabad based on the data</a:t>
            </a:r>
            <a:r>
              <a:rPr lang="en-US" sz="1800" spc="-5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from</a:t>
            </a:r>
            <a:r>
              <a:rPr lang="en-US" sz="1800" spc="-7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2016</a:t>
            </a:r>
            <a:r>
              <a:rPr lang="en-US" sz="1800" spc="-6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to</a:t>
            </a:r>
            <a:r>
              <a:rPr lang="en-US" sz="1800" spc="-9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2019</a:t>
            </a:r>
            <a:r>
              <a:rPr lang="en-US" sz="1800" spc="-5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for</a:t>
            </a:r>
            <a:r>
              <a:rPr lang="en-US" sz="1800" spc="-8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Hyderabad</a:t>
            </a:r>
            <a:r>
              <a:rPr lang="en-US" sz="1800" spc="-1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district?</a:t>
            </a:r>
            <a:br>
              <a:rPr lang="en-IN" sz="1800" spc="-5" dirty="0">
                <a:effectLst/>
                <a:latin typeface="Arial" panose="020B0604020202020204" pitchFamily="34" charset="0"/>
                <a:ea typeface="Arial" panose="020B0604020202020204" pitchFamily="34" charset="0"/>
              </a:rPr>
            </a:br>
            <a:endParaRPr lang="en-IN" dirty="0"/>
          </a:p>
        </p:txBody>
      </p:sp>
      <p:pic>
        <p:nvPicPr>
          <p:cNvPr id="5" name="Content Placeholder 4">
            <a:extLst>
              <a:ext uri="{FF2B5EF4-FFF2-40B4-BE49-F238E27FC236}">
                <a16:creationId xmlns:a16="http://schemas.microsoft.com/office/drawing/2014/main" id="{DD043C2F-57B5-13DE-1927-5430D5904B83}"/>
              </a:ext>
            </a:extLst>
          </p:cNvPr>
          <p:cNvPicPr>
            <a:picLocks noGrp="1" noChangeAspect="1"/>
          </p:cNvPicPr>
          <p:nvPr>
            <p:ph idx="1"/>
          </p:nvPr>
        </p:nvPicPr>
        <p:blipFill>
          <a:blip r:embed="rId2"/>
          <a:stretch>
            <a:fillRect/>
          </a:stretch>
        </p:blipFill>
        <p:spPr>
          <a:xfrm>
            <a:off x="890661" y="2164666"/>
            <a:ext cx="9403521" cy="4321504"/>
          </a:xfrm>
        </p:spPr>
      </p:pic>
    </p:spTree>
    <p:extLst>
      <p:ext uri="{BB962C8B-B14F-4D97-AF65-F5344CB8AC3E}">
        <p14:creationId xmlns:p14="http://schemas.microsoft.com/office/powerpoint/2010/main" val="263417784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20</TotalTime>
  <Words>484</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Trebuchet MS</vt:lpstr>
      <vt:lpstr>Berlin</vt:lpstr>
      <vt:lpstr>Telangana Tourism Data Analysis.</vt:lpstr>
      <vt:lpstr>Introduction to Telangana State </vt:lpstr>
      <vt:lpstr>Districts.</vt:lpstr>
      <vt:lpstr>Insights For Telangana Government Tourism Department.  1.List down the top 10 districts that have the highest number of domestic visitors overall (2016 - 2019)?  </vt:lpstr>
      <vt:lpstr>2.List down the top 3 districts based on compounded annual growth rate (CAGR) of visitors between (2016 - 2019)? ---Domestic</vt:lpstr>
      <vt:lpstr>2.List down the top 3 districts based on compounded annual growth rate (CAGR) of visitors between (2016 - 2019)? ---Foreign</vt:lpstr>
      <vt:lpstr>3.List down the bottom 3 districts based on compounded annual growth rate (CAGR) of visitors between (2016 - 2019)? ---Domestic</vt:lpstr>
      <vt:lpstr>3.List down the bottom 3 districts based on compounded annual growth rate (CAGR) of visitors between (2016 - 2019)? ---Foreign</vt:lpstr>
      <vt:lpstr>4.What are the peak and low season months for Hyderabad based on the data from 2016 to 2019 for Hyderabad district? </vt:lpstr>
      <vt:lpstr>5.Show the top &amp; bottom 3 districts with high domestic to foreign tourist ratio? </vt:lpstr>
      <vt:lpstr>6.List the top &amp; bottom 5 districts based on ‘population to tourist footfall ratio*’ ratio in 2019? ( ” ratio: Total Visitors / Total Residents Population in the given year) </vt:lpstr>
      <vt:lpstr>7.What will be the projected number of domestic and foreign tourists in Hyderabad in 2025 based on the growth rate from previous years? </vt:lpstr>
      <vt:lpstr>PowerPoint Presentation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LK A</dc:creator>
  <cp:lastModifiedBy>LK A</cp:lastModifiedBy>
  <cp:revision>1</cp:revision>
  <dcterms:created xsi:type="dcterms:W3CDTF">2024-09-04T03:32:39Z</dcterms:created>
  <dcterms:modified xsi:type="dcterms:W3CDTF">2024-09-04T03:53:38Z</dcterms:modified>
</cp:coreProperties>
</file>