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9" r:id="rId4"/>
    <p:sldId id="258" r:id="rId5"/>
    <p:sldId id="260" r:id="rId6"/>
    <p:sldId id="261"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92547-5FCE-45E2-B117-9171F52787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5B18BE-0DBD-E4C4-AAD0-933E82442C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141860-8B2F-F073-9182-A02AB09942CD}"/>
              </a:ext>
            </a:extLst>
          </p:cNvPr>
          <p:cNvSpPr>
            <a:spLocks noGrp="1"/>
          </p:cNvSpPr>
          <p:nvPr>
            <p:ph type="dt" sz="half" idx="10"/>
          </p:nvPr>
        </p:nvSpPr>
        <p:spPr/>
        <p:txBody>
          <a:bodyPr/>
          <a:lstStyle/>
          <a:p>
            <a:fld id="{FD9CF190-1DB9-40D8-8B7B-620B914218E9}" type="datetimeFigureOut">
              <a:rPr lang="en-IN" smtClean="0"/>
              <a:t>07-03-2024</a:t>
            </a:fld>
            <a:endParaRPr lang="en-IN"/>
          </a:p>
        </p:txBody>
      </p:sp>
      <p:sp>
        <p:nvSpPr>
          <p:cNvPr id="5" name="Footer Placeholder 4">
            <a:extLst>
              <a:ext uri="{FF2B5EF4-FFF2-40B4-BE49-F238E27FC236}">
                <a16:creationId xmlns:a16="http://schemas.microsoft.com/office/drawing/2014/main" id="{830E1182-9DCA-7696-21BC-680963CE4A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007A45-DF83-72E5-20E3-35451080BF08}"/>
              </a:ext>
            </a:extLst>
          </p:cNvPr>
          <p:cNvSpPr>
            <a:spLocks noGrp="1"/>
          </p:cNvSpPr>
          <p:nvPr>
            <p:ph type="sldNum" sz="quarter" idx="12"/>
          </p:nvPr>
        </p:nvSpPr>
        <p:spPr/>
        <p:txBody>
          <a:bodyPr/>
          <a:lstStyle/>
          <a:p>
            <a:fld id="{80E47D83-C735-468C-973E-04273CF87FF4}" type="slidenum">
              <a:rPr lang="en-IN" smtClean="0"/>
              <a:t>‹#›</a:t>
            </a:fld>
            <a:endParaRPr lang="en-IN"/>
          </a:p>
        </p:txBody>
      </p:sp>
    </p:spTree>
    <p:extLst>
      <p:ext uri="{BB962C8B-B14F-4D97-AF65-F5344CB8AC3E}">
        <p14:creationId xmlns:p14="http://schemas.microsoft.com/office/powerpoint/2010/main" val="1839112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4A4BA-C7D3-2CE7-6E4C-4F0C464FCF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542A7A-75C5-2C3F-70C3-5B888731AB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6C5D77-132C-0677-58B3-BABDC221048F}"/>
              </a:ext>
            </a:extLst>
          </p:cNvPr>
          <p:cNvSpPr>
            <a:spLocks noGrp="1"/>
          </p:cNvSpPr>
          <p:nvPr>
            <p:ph type="dt" sz="half" idx="10"/>
          </p:nvPr>
        </p:nvSpPr>
        <p:spPr/>
        <p:txBody>
          <a:bodyPr/>
          <a:lstStyle/>
          <a:p>
            <a:fld id="{FD9CF190-1DB9-40D8-8B7B-620B914218E9}" type="datetimeFigureOut">
              <a:rPr lang="en-IN" smtClean="0"/>
              <a:t>07-03-2024</a:t>
            </a:fld>
            <a:endParaRPr lang="en-IN"/>
          </a:p>
        </p:txBody>
      </p:sp>
      <p:sp>
        <p:nvSpPr>
          <p:cNvPr id="5" name="Footer Placeholder 4">
            <a:extLst>
              <a:ext uri="{FF2B5EF4-FFF2-40B4-BE49-F238E27FC236}">
                <a16:creationId xmlns:a16="http://schemas.microsoft.com/office/drawing/2014/main" id="{1A6697DB-30B2-E25C-DD63-851D87AE7A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19C822-3572-03FA-5BC6-7EB548FF5E35}"/>
              </a:ext>
            </a:extLst>
          </p:cNvPr>
          <p:cNvSpPr>
            <a:spLocks noGrp="1"/>
          </p:cNvSpPr>
          <p:nvPr>
            <p:ph type="sldNum" sz="quarter" idx="12"/>
          </p:nvPr>
        </p:nvSpPr>
        <p:spPr/>
        <p:txBody>
          <a:bodyPr/>
          <a:lstStyle/>
          <a:p>
            <a:fld id="{80E47D83-C735-468C-973E-04273CF87FF4}" type="slidenum">
              <a:rPr lang="en-IN" smtClean="0"/>
              <a:t>‹#›</a:t>
            </a:fld>
            <a:endParaRPr lang="en-IN"/>
          </a:p>
        </p:txBody>
      </p:sp>
    </p:spTree>
    <p:extLst>
      <p:ext uri="{BB962C8B-B14F-4D97-AF65-F5344CB8AC3E}">
        <p14:creationId xmlns:p14="http://schemas.microsoft.com/office/powerpoint/2010/main" val="3747510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822973-C918-E575-3851-62650D5230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D81D24-AD1F-8D82-0004-E8B30EA5C4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96211C-2CF4-6908-8F57-900466647894}"/>
              </a:ext>
            </a:extLst>
          </p:cNvPr>
          <p:cNvSpPr>
            <a:spLocks noGrp="1"/>
          </p:cNvSpPr>
          <p:nvPr>
            <p:ph type="dt" sz="half" idx="10"/>
          </p:nvPr>
        </p:nvSpPr>
        <p:spPr/>
        <p:txBody>
          <a:bodyPr/>
          <a:lstStyle/>
          <a:p>
            <a:fld id="{FD9CF190-1DB9-40D8-8B7B-620B914218E9}" type="datetimeFigureOut">
              <a:rPr lang="en-IN" smtClean="0"/>
              <a:t>07-03-2024</a:t>
            </a:fld>
            <a:endParaRPr lang="en-IN"/>
          </a:p>
        </p:txBody>
      </p:sp>
      <p:sp>
        <p:nvSpPr>
          <p:cNvPr id="5" name="Footer Placeholder 4">
            <a:extLst>
              <a:ext uri="{FF2B5EF4-FFF2-40B4-BE49-F238E27FC236}">
                <a16:creationId xmlns:a16="http://schemas.microsoft.com/office/drawing/2014/main" id="{D3F22136-E6E2-AEF3-2DFE-D8CBC9EEE0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2E7CB-C303-DBEE-58D5-01137A3D4BD8}"/>
              </a:ext>
            </a:extLst>
          </p:cNvPr>
          <p:cNvSpPr>
            <a:spLocks noGrp="1"/>
          </p:cNvSpPr>
          <p:nvPr>
            <p:ph type="sldNum" sz="quarter" idx="12"/>
          </p:nvPr>
        </p:nvSpPr>
        <p:spPr/>
        <p:txBody>
          <a:bodyPr/>
          <a:lstStyle/>
          <a:p>
            <a:fld id="{80E47D83-C735-468C-973E-04273CF87FF4}" type="slidenum">
              <a:rPr lang="en-IN" smtClean="0"/>
              <a:t>‹#›</a:t>
            </a:fld>
            <a:endParaRPr lang="en-IN"/>
          </a:p>
        </p:txBody>
      </p:sp>
    </p:spTree>
    <p:extLst>
      <p:ext uri="{BB962C8B-B14F-4D97-AF65-F5344CB8AC3E}">
        <p14:creationId xmlns:p14="http://schemas.microsoft.com/office/powerpoint/2010/main" val="3706661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B4DEB-5CD7-6AF6-D3A9-28DD4A8642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E3D595-0D80-E229-545F-FE8B6629D1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FE5535-5638-EF6F-BEE3-74D9393EE185}"/>
              </a:ext>
            </a:extLst>
          </p:cNvPr>
          <p:cNvSpPr>
            <a:spLocks noGrp="1"/>
          </p:cNvSpPr>
          <p:nvPr>
            <p:ph type="dt" sz="half" idx="10"/>
          </p:nvPr>
        </p:nvSpPr>
        <p:spPr/>
        <p:txBody>
          <a:bodyPr/>
          <a:lstStyle/>
          <a:p>
            <a:fld id="{FD9CF190-1DB9-40D8-8B7B-620B914218E9}" type="datetimeFigureOut">
              <a:rPr lang="en-IN" smtClean="0"/>
              <a:t>07-03-2024</a:t>
            </a:fld>
            <a:endParaRPr lang="en-IN"/>
          </a:p>
        </p:txBody>
      </p:sp>
      <p:sp>
        <p:nvSpPr>
          <p:cNvPr id="5" name="Footer Placeholder 4">
            <a:extLst>
              <a:ext uri="{FF2B5EF4-FFF2-40B4-BE49-F238E27FC236}">
                <a16:creationId xmlns:a16="http://schemas.microsoft.com/office/drawing/2014/main" id="{52A2648A-25DF-FDAF-6C6D-B15AB27719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6B1D4C-DCAB-60C6-A14A-9ADAD91D0E81}"/>
              </a:ext>
            </a:extLst>
          </p:cNvPr>
          <p:cNvSpPr>
            <a:spLocks noGrp="1"/>
          </p:cNvSpPr>
          <p:nvPr>
            <p:ph type="sldNum" sz="quarter" idx="12"/>
          </p:nvPr>
        </p:nvSpPr>
        <p:spPr/>
        <p:txBody>
          <a:bodyPr/>
          <a:lstStyle/>
          <a:p>
            <a:fld id="{80E47D83-C735-468C-973E-04273CF87FF4}" type="slidenum">
              <a:rPr lang="en-IN" smtClean="0"/>
              <a:t>‹#›</a:t>
            </a:fld>
            <a:endParaRPr lang="en-IN"/>
          </a:p>
        </p:txBody>
      </p:sp>
    </p:spTree>
    <p:extLst>
      <p:ext uri="{BB962C8B-B14F-4D97-AF65-F5344CB8AC3E}">
        <p14:creationId xmlns:p14="http://schemas.microsoft.com/office/powerpoint/2010/main" val="1523090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71D9-9215-C8FC-992C-BA0CC9807D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C4B54A-C9B1-53B1-09DD-F5B87338C1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CCAD6C-344B-4676-1A6C-48E5B4B68457}"/>
              </a:ext>
            </a:extLst>
          </p:cNvPr>
          <p:cNvSpPr>
            <a:spLocks noGrp="1"/>
          </p:cNvSpPr>
          <p:nvPr>
            <p:ph type="dt" sz="half" idx="10"/>
          </p:nvPr>
        </p:nvSpPr>
        <p:spPr/>
        <p:txBody>
          <a:bodyPr/>
          <a:lstStyle/>
          <a:p>
            <a:fld id="{FD9CF190-1DB9-40D8-8B7B-620B914218E9}" type="datetimeFigureOut">
              <a:rPr lang="en-IN" smtClean="0"/>
              <a:t>07-03-2024</a:t>
            </a:fld>
            <a:endParaRPr lang="en-IN"/>
          </a:p>
        </p:txBody>
      </p:sp>
      <p:sp>
        <p:nvSpPr>
          <p:cNvPr id="5" name="Footer Placeholder 4">
            <a:extLst>
              <a:ext uri="{FF2B5EF4-FFF2-40B4-BE49-F238E27FC236}">
                <a16:creationId xmlns:a16="http://schemas.microsoft.com/office/drawing/2014/main" id="{DBC19E78-B8B0-324C-9D0F-14E851DE17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71A309-9992-182B-E809-D045E673364F}"/>
              </a:ext>
            </a:extLst>
          </p:cNvPr>
          <p:cNvSpPr>
            <a:spLocks noGrp="1"/>
          </p:cNvSpPr>
          <p:nvPr>
            <p:ph type="sldNum" sz="quarter" idx="12"/>
          </p:nvPr>
        </p:nvSpPr>
        <p:spPr/>
        <p:txBody>
          <a:bodyPr/>
          <a:lstStyle/>
          <a:p>
            <a:fld id="{80E47D83-C735-468C-973E-04273CF87FF4}" type="slidenum">
              <a:rPr lang="en-IN" smtClean="0"/>
              <a:t>‹#›</a:t>
            </a:fld>
            <a:endParaRPr lang="en-IN"/>
          </a:p>
        </p:txBody>
      </p:sp>
    </p:spTree>
    <p:extLst>
      <p:ext uri="{BB962C8B-B14F-4D97-AF65-F5344CB8AC3E}">
        <p14:creationId xmlns:p14="http://schemas.microsoft.com/office/powerpoint/2010/main" val="2960711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FCA90-160A-ACFA-73CE-38FB4F0823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49E604-3E9B-A314-5500-52416305CF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EFB70C-E1BA-3363-738F-9D7D682F83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009619-B870-BCAF-1098-05F1037DAF16}"/>
              </a:ext>
            </a:extLst>
          </p:cNvPr>
          <p:cNvSpPr>
            <a:spLocks noGrp="1"/>
          </p:cNvSpPr>
          <p:nvPr>
            <p:ph type="dt" sz="half" idx="10"/>
          </p:nvPr>
        </p:nvSpPr>
        <p:spPr/>
        <p:txBody>
          <a:bodyPr/>
          <a:lstStyle/>
          <a:p>
            <a:fld id="{FD9CF190-1DB9-40D8-8B7B-620B914218E9}" type="datetimeFigureOut">
              <a:rPr lang="en-IN" smtClean="0"/>
              <a:t>07-03-2024</a:t>
            </a:fld>
            <a:endParaRPr lang="en-IN"/>
          </a:p>
        </p:txBody>
      </p:sp>
      <p:sp>
        <p:nvSpPr>
          <p:cNvPr id="6" name="Footer Placeholder 5">
            <a:extLst>
              <a:ext uri="{FF2B5EF4-FFF2-40B4-BE49-F238E27FC236}">
                <a16:creationId xmlns:a16="http://schemas.microsoft.com/office/drawing/2014/main" id="{1CB181DC-2245-BBA6-54EB-C2B25CF971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7B5ABE-952A-88AC-E84C-119DB2C52C51}"/>
              </a:ext>
            </a:extLst>
          </p:cNvPr>
          <p:cNvSpPr>
            <a:spLocks noGrp="1"/>
          </p:cNvSpPr>
          <p:nvPr>
            <p:ph type="sldNum" sz="quarter" idx="12"/>
          </p:nvPr>
        </p:nvSpPr>
        <p:spPr/>
        <p:txBody>
          <a:bodyPr/>
          <a:lstStyle/>
          <a:p>
            <a:fld id="{80E47D83-C735-468C-973E-04273CF87FF4}" type="slidenum">
              <a:rPr lang="en-IN" smtClean="0"/>
              <a:t>‹#›</a:t>
            </a:fld>
            <a:endParaRPr lang="en-IN"/>
          </a:p>
        </p:txBody>
      </p:sp>
    </p:spTree>
    <p:extLst>
      <p:ext uri="{BB962C8B-B14F-4D97-AF65-F5344CB8AC3E}">
        <p14:creationId xmlns:p14="http://schemas.microsoft.com/office/powerpoint/2010/main" val="3935766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0EE4-43BF-CE3F-3EF2-2FF0091D724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B8DA28-AEC6-45AF-5EDF-18596352CB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1BE577-2048-2106-348A-70DD62F5AA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D77C871-31BF-FFDB-29A6-1BD4D81572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5C4D7B-781F-CB2E-5076-BF2104C436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A1B940-67D0-6DFB-A043-08004BB5982C}"/>
              </a:ext>
            </a:extLst>
          </p:cNvPr>
          <p:cNvSpPr>
            <a:spLocks noGrp="1"/>
          </p:cNvSpPr>
          <p:nvPr>
            <p:ph type="dt" sz="half" idx="10"/>
          </p:nvPr>
        </p:nvSpPr>
        <p:spPr/>
        <p:txBody>
          <a:bodyPr/>
          <a:lstStyle/>
          <a:p>
            <a:fld id="{FD9CF190-1DB9-40D8-8B7B-620B914218E9}" type="datetimeFigureOut">
              <a:rPr lang="en-IN" smtClean="0"/>
              <a:t>07-03-2024</a:t>
            </a:fld>
            <a:endParaRPr lang="en-IN"/>
          </a:p>
        </p:txBody>
      </p:sp>
      <p:sp>
        <p:nvSpPr>
          <p:cNvPr id="8" name="Footer Placeholder 7">
            <a:extLst>
              <a:ext uri="{FF2B5EF4-FFF2-40B4-BE49-F238E27FC236}">
                <a16:creationId xmlns:a16="http://schemas.microsoft.com/office/drawing/2014/main" id="{368ADFE1-168C-C10C-9074-2C0D0EB42C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7323CC-D2AC-5076-3874-353B041FEB54}"/>
              </a:ext>
            </a:extLst>
          </p:cNvPr>
          <p:cNvSpPr>
            <a:spLocks noGrp="1"/>
          </p:cNvSpPr>
          <p:nvPr>
            <p:ph type="sldNum" sz="quarter" idx="12"/>
          </p:nvPr>
        </p:nvSpPr>
        <p:spPr/>
        <p:txBody>
          <a:bodyPr/>
          <a:lstStyle/>
          <a:p>
            <a:fld id="{80E47D83-C735-468C-973E-04273CF87FF4}" type="slidenum">
              <a:rPr lang="en-IN" smtClean="0"/>
              <a:t>‹#›</a:t>
            </a:fld>
            <a:endParaRPr lang="en-IN"/>
          </a:p>
        </p:txBody>
      </p:sp>
    </p:spTree>
    <p:extLst>
      <p:ext uri="{BB962C8B-B14F-4D97-AF65-F5344CB8AC3E}">
        <p14:creationId xmlns:p14="http://schemas.microsoft.com/office/powerpoint/2010/main" val="4091744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DD2C-9F4C-6AF5-8811-C3369B95EE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171A85-5A21-29F2-07E9-136BF9FB33A7}"/>
              </a:ext>
            </a:extLst>
          </p:cNvPr>
          <p:cNvSpPr>
            <a:spLocks noGrp="1"/>
          </p:cNvSpPr>
          <p:nvPr>
            <p:ph type="dt" sz="half" idx="10"/>
          </p:nvPr>
        </p:nvSpPr>
        <p:spPr/>
        <p:txBody>
          <a:bodyPr/>
          <a:lstStyle/>
          <a:p>
            <a:fld id="{FD9CF190-1DB9-40D8-8B7B-620B914218E9}" type="datetimeFigureOut">
              <a:rPr lang="en-IN" smtClean="0"/>
              <a:t>07-03-2024</a:t>
            </a:fld>
            <a:endParaRPr lang="en-IN"/>
          </a:p>
        </p:txBody>
      </p:sp>
      <p:sp>
        <p:nvSpPr>
          <p:cNvPr id="4" name="Footer Placeholder 3">
            <a:extLst>
              <a:ext uri="{FF2B5EF4-FFF2-40B4-BE49-F238E27FC236}">
                <a16:creationId xmlns:a16="http://schemas.microsoft.com/office/drawing/2014/main" id="{EDCEB676-F3A8-53A1-A1F1-3FD7CBFCF3D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1A133E-2952-CB42-09B5-79957C195F92}"/>
              </a:ext>
            </a:extLst>
          </p:cNvPr>
          <p:cNvSpPr>
            <a:spLocks noGrp="1"/>
          </p:cNvSpPr>
          <p:nvPr>
            <p:ph type="sldNum" sz="quarter" idx="12"/>
          </p:nvPr>
        </p:nvSpPr>
        <p:spPr/>
        <p:txBody>
          <a:bodyPr/>
          <a:lstStyle/>
          <a:p>
            <a:fld id="{80E47D83-C735-468C-973E-04273CF87FF4}" type="slidenum">
              <a:rPr lang="en-IN" smtClean="0"/>
              <a:t>‹#›</a:t>
            </a:fld>
            <a:endParaRPr lang="en-IN"/>
          </a:p>
        </p:txBody>
      </p:sp>
    </p:spTree>
    <p:extLst>
      <p:ext uri="{BB962C8B-B14F-4D97-AF65-F5344CB8AC3E}">
        <p14:creationId xmlns:p14="http://schemas.microsoft.com/office/powerpoint/2010/main" val="838694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B8653-D4F0-CFB8-EF92-0264C94F237C}"/>
              </a:ext>
            </a:extLst>
          </p:cNvPr>
          <p:cNvSpPr>
            <a:spLocks noGrp="1"/>
          </p:cNvSpPr>
          <p:nvPr>
            <p:ph type="dt" sz="half" idx="10"/>
          </p:nvPr>
        </p:nvSpPr>
        <p:spPr/>
        <p:txBody>
          <a:bodyPr/>
          <a:lstStyle/>
          <a:p>
            <a:fld id="{FD9CF190-1DB9-40D8-8B7B-620B914218E9}" type="datetimeFigureOut">
              <a:rPr lang="en-IN" smtClean="0"/>
              <a:t>07-03-2024</a:t>
            </a:fld>
            <a:endParaRPr lang="en-IN"/>
          </a:p>
        </p:txBody>
      </p:sp>
      <p:sp>
        <p:nvSpPr>
          <p:cNvPr id="3" name="Footer Placeholder 2">
            <a:extLst>
              <a:ext uri="{FF2B5EF4-FFF2-40B4-BE49-F238E27FC236}">
                <a16:creationId xmlns:a16="http://schemas.microsoft.com/office/drawing/2014/main" id="{F70A180D-302D-490F-9EA0-29A97CFD8A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B010198-AE57-6507-7B99-AAB0AD41E90B}"/>
              </a:ext>
            </a:extLst>
          </p:cNvPr>
          <p:cNvSpPr>
            <a:spLocks noGrp="1"/>
          </p:cNvSpPr>
          <p:nvPr>
            <p:ph type="sldNum" sz="quarter" idx="12"/>
          </p:nvPr>
        </p:nvSpPr>
        <p:spPr/>
        <p:txBody>
          <a:bodyPr/>
          <a:lstStyle/>
          <a:p>
            <a:fld id="{80E47D83-C735-468C-973E-04273CF87FF4}" type="slidenum">
              <a:rPr lang="en-IN" smtClean="0"/>
              <a:t>‹#›</a:t>
            </a:fld>
            <a:endParaRPr lang="en-IN"/>
          </a:p>
        </p:txBody>
      </p:sp>
    </p:spTree>
    <p:extLst>
      <p:ext uri="{BB962C8B-B14F-4D97-AF65-F5344CB8AC3E}">
        <p14:creationId xmlns:p14="http://schemas.microsoft.com/office/powerpoint/2010/main" val="2038676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56B0-BB40-F0E2-FADC-B2BF17A86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E617E2-1D9C-50FD-B67F-ED5EDBE611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1D7707-4AF2-DB91-F440-B2DB38B61A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4A50DB-F1C6-6C8C-9592-E076C9DBFD4B}"/>
              </a:ext>
            </a:extLst>
          </p:cNvPr>
          <p:cNvSpPr>
            <a:spLocks noGrp="1"/>
          </p:cNvSpPr>
          <p:nvPr>
            <p:ph type="dt" sz="half" idx="10"/>
          </p:nvPr>
        </p:nvSpPr>
        <p:spPr/>
        <p:txBody>
          <a:bodyPr/>
          <a:lstStyle/>
          <a:p>
            <a:fld id="{FD9CF190-1DB9-40D8-8B7B-620B914218E9}" type="datetimeFigureOut">
              <a:rPr lang="en-IN" smtClean="0"/>
              <a:t>07-03-2024</a:t>
            </a:fld>
            <a:endParaRPr lang="en-IN"/>
          </a:p>
        </p:txBody>
      </p:sp>
      <p:sp>
        <p:nvSpPr>
          <p:cNvPr id="6" name="Footer Placeholder 5">
            <a:extLst>
              <a:ext uri="{FF2B5EF4-FFF2-40B4-BE49-F238E27FC236}">
                <a16:creationId xmlns:a16="http://schemas.microsoft.com/office/drawing/2014/main" id="{28C82AC5-6C94-E392-589D-AFEF5C0D97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A4EA07-26F2-DBBB-F0BB-9F0FF8032C00}"/>
              </a:ext>
            </a:extLst>
          </p:cNvPr>
          <p:cNvSpPr>
            <a:spLocks noGrp="1"/>
          </p:cNvSpPr>
          <p:nvPr>
            <p:ph type="sldNum" sz="quarter" idx="12"/>
          </p:nvPr>
        </p:nvSpPr>
        <p:spPr/>
        <p:txBody>
          <a:bodyPr/>
          <a:lstStyle/>
          <a:p>
            <a:fld id="{80E47D83-C735-468C-973E-04273CF87FF4}" type="slidenum">
              <a:rPr lang="en-IN" smtClean="0"/>
              <a:t>‹#›</a:t>
            </a:fld>
            <a:endParaRPr lang="en-IN"/>
          </a:p>
        </p:txBody>
      </p:sp>
    </p:spTree>
    <p:extLst>
      <p:ext uri="{BB962C8B-B14F-4D97-AF65-F5344CB8AC3E}">
        <p14:creationId xmlns:p14="http://schemas.microsoft.com/office/powerpoint/2010/main" val="2456965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03FE8-8421-D12D-B38A-094F188DEE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B841140-DD30-49F7-178B-5DC3032BBE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18402E9-F02F-4272-0E9E-8B79E52D5E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DBCF1-969A-DC82-EC1A-5F1BA412A30B}"/>
              </a:ext>
            </a:extLst>
          </p:cNvPr>
          <p:cNvSpPr>
            <a:spLocks noGrp="1"/>
          </p:cNvSpPr>
          <p:nvPr>
            <p:ph type="dt" sz="half" idx="10"/>
          </p:nvPr>
        </p:nvSpPr>
        <p:spPr/>
        <p:txBody>
          <a:bodyPr/>
          <a:lstStyle/>
          <a:p>
            <a:fld id="{FD9CF190-1DB9-40D8-8B7B-620B914218E9}" type="datetimeFigureOut">
              <a:rPr lang="en-IN" smtClean="0"/>
              <a:t>07-03-2024</a:t>
            </a:fld>
            <a:endParaRPr lang="en-IN"/>
          </a:p>
        </p:txBody>
      </p:sp>
      <p:sp>
        <p:nvSpPr>
          <p:cNvPr id="6" name="Footer Placeholder 5">
            <a:extLst>
              <a:ext uri="{FF2B5EF4-FFF2-40B4-BE49-F238E27FC236}">
                <a16:creationId xmlns:a16="http://schemas.microsoft.com/office/drawing/2014/main" id="{5C08A177-D735-3BFE-E49B-B389D2699C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490015-102C-1AD6-79C5-6330E3A449A1}"/>
              </a:ext>
            </a:extLst>
          </p:cNvPr>
          <p:cNvSpPr>
            <a:spLocks noGrp="1"/>
          </p:cNvSpPr>
          <p:nvPr>
            <p:ph type="sldNum" sz="quarter" idx="12"/>
          </p:nvPr>
        </p:nvSpPr>
        <p:spPr/>
        <p:txBody>
          <a:bodyPr/>
          <a:lstStyle/>
          <a:p>
            <a:fld id="{80E47D83-C735-468C-973E-04273CF87FF4}" type="slidenum">
              <a:rPr lang="en-IN" smtClean="0"/>
              <a:t>‹#›</a:t>
            </a:fld>
            <a:endParaRPr lang="en-IN"/>
          </a:p>
        </p:txBody>
      </p:sp>
    </p:spTree>
    <p:extLst>
      <p:ext uri="{BB962C8B-B14F-4D97-AF65-F5344CB8AC3E}">
        <p14:creationId xmlns:p14="http://schemas.microsoft.com/office/powerpoint/2010/main" val="3361277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79A372-78D7-8EC9-42F1-F78B65E2D5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DE26DC-86D3-3EF0-F733-9C35F4D9D3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66B61B-4D9C-B97B-D037-C0F67E97A8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CF190-1DB9-40D8-8B7B-620B914218E9}" type="datetimeFigureOut">
              <a:rPr lang="en-IN" smtClean="0"/>
              <a:t>07-03-2024</a:t>
            </a:fld>
            <a:endParaRPr lang="en-IN"/>
          </a:p>
        </p:txBody>
      </p:sp>
      <p:sp>
        <p:nvSpPr>
          <p:cNvPr id="5" name="Footer Placeholder 4">
            <a:extLst>
              <a:ext uri="{FF2B5EF4-FFF2-40B4-BE49-F238E27FC236}">
                <a16:creationId xmlns:a16="http://schemas.microsoft.com/office/drawing/2014/main" id="{265663F4-3525-3CE8-1220-670DE0EB6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E6644A-DDA6-F090-4EE3-6C0BF0310A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E47D83-C735-468C-973E-04273CF87FF4}" type="slidenum">
              <a:rPr lang="en-IN" smtClean="0"/>
              <a:t>‹#›</a:t>
            </a:fld>
            <a:endParaRPr lang="en-IN"/>
          </a:p>
        </p:txBody>
      </p:sp>
    </p:spTree>
    <p:extLst>
      <p:ext uri="{BB962C8B-B14F-4D97-AF65-F5344CB8AC3E}">
        <p14:creationId xmlns:p14="http://schemas.microsoft.com/office/powerpoint/2010/main" val="3827460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96E8A-FFA2-9045-EDA5-C38505A3391B}"/>
              </a:ext>
            </a:extLst>
          </p:cNvPr>
          <p:cNvSpPr>
            <a:spLocks noGrp="1"/>
          </p:cNvSpPr>
          <p:nvPr>
            <p:ph type="ctrTitle"/>
          </p:nvPr>
        </p:nvSpPr>
        <p:spPr/>
        <p:txBody>
          <a:bodyPr/>
          <a:lstStyle/>
          <a:p>
            <a:r>
              <a:rPr lang="en-US" dirty="0">
                <a:latin typeface="Cambria" panose="02040503050406030204" pitchFamily="18" charset="0"/>
                <a:ea typeface="Cambria" panose="02040503050406030204" pitchFamily="18" charset="0"/>
              </a:rPr>
              <a:t>"Risk Analysis for Loan Default Prediction"</a:t>
            </a:r>
            <a:endParaRPr lang="en-IN" dirty="0">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F58C8C19-8449-E1A7-3CF1-2F8B1E1DFEA6}"/>
              </a:ext>
            </a:extLst>
          </p:cNvPr>
          <p:cNvSpPr>
            <a:spLocks noGrp="1"/>
          </p:cNvSpPr>
          <p:nvPr>
            <p:ph type="subTitle" idx="1"/>
          </p:nvPr>
        </p:nvSpPr>
        <p:spPr/>
        <p:txBody>
          <a:bodyPr/>
          <a:lstStyle/>
          <a:p>
            <a:r>
              <a:rPr lang="en-US" dirty="0">
                <a:latin typeface="Cambria" panose="02040503050406030204" pitchFamily="18" charset="0"/>
                <a:ea typeface="Cambria" panose="02040503050406030204" pitchFamily="18" charset="0"/>
              </a:rPr>
              <a:t>Enhancing Financial Decision-Making with Data-Driven Insights</a:t>
            </a:r>
          </a:p>
          <a:p>
            <a:endParaRPr lang="en-US" dirty="0">
              <a:latin typeface="Cambria" panose="02040503050406030204" pitchFamily="18" charset="0"/>
              <a:ea typeface="Cambria" panose="02040503050406030204" pitchFamily="18" charset="0"/>
            </a:endParaRPr>
          </a:p>
          <a:p>
            <a:pPr algn="r"/>
            <a:r>
              <a:rPr lang="en-US" dirty="0">
                <a:latin typeface="Cambria" panose="02040503050406030204" pitchFamily="18" charset="0"/>
                <a:ea typeface="Cambria" panose="02040503050406030204" pitchFamily="18" charset="0"/>
              </a:rPr>
              <a:t>Name: LOKESH V</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5676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6E7C9-829B-9D04-44BB-664A58569F87}"/>
              </a:ext>
            </a:extLst>
          </p:cNvPr>
          <p:cNvSpPr>
            <a:spLocks noGrp="1"/>
          </p:cNvSpPr>
          <p:nvPr>
            <p:ph type="title"/>
          </p:nvPr>
        </p:nvSpPr>
        <p:spPr>
          <a:xfrm>
            <a:off x="635000" y="385445"/>
            <a:ext cx="5603240" cy="762635"/>
          </a:xfrm>
        </p:spPr>
        <p:txBody>
          <a:bodyPr>
            <a:noAutofit/>
          </a:bodyPr>
          <a:lstStyle/>
          <a:p>
            <a:r>
              <a:rPr lang="en-IN" sz="3200" dirty="0">
                <a:latin typeface="Cambria" panose="02040503050406030204" pitchFamily="18" charset="0"/>
                <a:ea typeface="Cambria" panose="02040503050406030204" pitchFamily="18" charset="0"/>
              </a:rPr>
              <a:t>Problem Statement</a:t>
            </a:r>
          </a:p>
        </p:txBody>
      </p:sp>
      <p:sp>
        <p:nvSpPr>
          <p:cNvPr id="3" name="Content Placeholder 2">
            <a:extLst>
              <a:ext uri="{FF2B5EF4-FFF2-40B4-BE49-F238E27FC236}">
                <a16:creationId xmlns:a16="http://schemas.microsoft.com/office/drawing/2014/main" id="{C1439C97-8F4F-FE7D-02A4-90E2FE256134}"/>
              </a:ext>
            </a:extLst>
          </p:cNvPr>
          <p:cNvSpPr>
            <a:spLocks noGrp="1"/>
          </p:cNvSpPr>
          <p:nvPr>
            <p:ph idx="1"/>
          </p:nvPr>
        </p:nvSpPr>
        <p:spPr>
          <a:xfrm>
            <a:off x="538480" y="1259840"/>
            <a:ext cx="11287760" cy="5364480"/>
          </a:xfrm>
        </p:spPr>
        <p:txBody>
          <a:bodyPr>
            <a:normAutofit/>
          </a:bodyPr>
          <a:lstStyle/>
          <a:p>
            <a:pPr marL="0" indent="0" algn="just">
              <a:lnSpc>
                <a:spcPct val="125000"/>
              </a:lnSpc>
              <a:buNone/>
            </a:pPr>
            <a:r>
              <a:rPr lang="en-IN" sz="1600" dirty="0">
                <a:latin typeface="Cambria" panose="02040503050406030204" pitchFamily="18" charset="0"/>
                <a:ea typeface="Cambria" panose="02040503050406030204" pitchFamily="18" charset="0"/>
              </a:rPr>
              <a:t>The Consequences of Defaults</a:t>
            </a:r>
          </a:p>
          <a:p>
            <a:pPr algn="just">
              <a:lnSpc>
                <a:spcPct val="125000"/>
              </a:lnSpc>
            </a:pPr>
            <a:r>
              <a:rPr lang="en-US" sz="1600" dirty="0">
                <a:latin typeface="Cambria" panose="02040503050406030204" pitchFamily="18" charset="0"/>
                <a:ea typeface="Cambria" panose="02040503050406030204" pitchFamily="18" charset="0"/>
              </a:rPr>
              <a:t>Predicting loan defaults is a critical aspect of the lending process that benefits both lenders and borrowers. It also contributes to the stability and growth of the financial sector.</a:t>
            </a:r>
          </a:p>
          <a:p>
            <a:pPr algn="just">
              <a:lnSpc>
                <a:spcPct val="125000"/>
              </a:lnSpc>
            </a:pPr>
            <a:r>
              <a:rPr lang="en-US" sz="1600" dirty="0">
                <a:latin typeface="Cambria" panose="02040503050406030204" pitchFamily="18" charset="0"/>
                <a:ea typeface="Cambria" panose="02040503050406030204" pitchFamily="18" charset="0"/>
              </a:rPr>
              <a:t>Accurately predicting defaults is crucial for informed decision-making, enabling lenders to Allocate resources efficiently, Set appropriate lending rates, Develop targeted intervention strategies.</a:t>
            </a:r>
          </a:p>
          <a:p>
            <a:pPr algn="just">
              <a:lnSpc>
                <a:spcPct val="125000"/>
              </a:lnSpc>
            </a:pPr>
            <a:r>
              <a:rPr lang="en-US" sz="1600" dirty="0">
                <a:latin typeface="Cambria" panose="02040503050406030204" pitchFamily="18" charset="0"/>
                <a:ea typeface="Cambria" panose="02040503050406030204" pitchFamily="18" charset="0"/>
              </a:rPr>
              <a:t>Challenges within this problem include addressing imbalanced datasets, extracting relevant features, managing missing or noisy data, and selecting the most suitable machine learning algorithms for precise predictions.</a:t>
            </a:r>
          </a:p>
          <a:p>
            <a:pPr algn="just">
              <a:lnSpc>
                <a:spcPct val="125000"/>
              </a:lnSpc>
            </a:pPr>
            <a:r>
              <a:rPr lang="en-US" sz="1600" dirty="0">
                <a:latin typeface="Cambria" panose="02040503050406030204" pitchFamily="18" charset="0"/>
                <a:ea typeface="Cambria" panose="02040503050406030204" pitchFamily="18" charset="0"/>
              </a:rPr>
              <a:t> Availability and quality of data: In order to make model development efficient, it is essential that historical loan data are accessible and made available with a high degree of reliability, completeness and objectivity. </a:t>
            </a:r>
          </a:p>
          <a:p>
            <a:pPr algn="just">
              <a:lnSpc>
                <a:spcPct val="125000"/>
              </a:lnSpc>
            </a:pPr>
            <a:r>
              <a:rPr lang="en-US" sz="1600" dirty="0">
                <a:latin typeface="Cambria" panose="02040503050406030204" pitchFamily="18" charset="0"/>
                <a:ea typeface="Cambria" panose="02040503050406030204" pitchFamily="18" charset="0"/>
              </a:rPr>
              <a:t>Model interpretability and fairness: It is essential to understand the factors influencing model predictions and ensure that the model does not exhibit bias based on protected characteristics.</a:t>
            </a:r>
          </a:p>
          <a:p>
            <a:pPr algn="just">
              <a:lnSpc>
                <a:spcPct val="125000"/>
              </a:lnSpc>
            </a:pPr>
            <a:r>
              <a:rPr lang="en-US" sz="1600" dirty="0">
                <a:latin typeface="Cambria" panose="02040503050406030204" pitchFamily="18" charset="0"/>
                <a:ea typeface="Cambria" panose="02040503050406030204" pitchFamily="18" charset="0"/>
              </a:rPr>
              <a:t> Model overfitting and generalizability: developing a model that effectively predicts default for unseen data, avoiding overreliance on training data patterns</a:t>
            </a:r>
          </a:p>
        </p:txBody>
      </p:sp>
    </p:spTree>
    <p:extLst>
      <p:ext uri="{BB962C8B-B14F-4D97-AF65-F5344CB8AC3E}">
        <p14:creationId xmlns:p14="http://schemas.microsoft.com/office/powerpoint/2010/main" val="1056244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D81E2-433B-7DC6-161C-FB4BC11DADAB}"/>
              </a:ext>
            </a:extLst>
          </p:cNvPr>
          <p:cNvSpPr>
            <a:spLocks noGrp="1"/>
          </p:cNvSpPr>
          <p:nvPr>
            <p:ph type="title"/>
          </p:nvPr>
        </p:nvSpPr>
        <p:spPr>
          <a:xfrm>
            <a:off x="838200" y="365125"/>
            <a:ext cx="3571240" cy="772795"/>
          </a:xfrm>
        </p:spPr>
        <p:txBody>
          <a:bodyPr>
            <a:normAutofit/>
          </a:bodyPr>
          <a:lstStyle/>
          <a:p>
            <a:r>
              <a:rPr lang="en-IN" sz="3200" dirty="0">
                <a:latin typeface="Cambria" panose="02040503050406030204" pitchFamily="18" charset="0"/>
                <a:ea typeface="Cambria" panose="02040503050406030204" pitchFamily="18" charset="0"/>
              </a:rPr>
              <a:t>Tools Used</a:t>
            </a:r>
          </a:p>
        </p:txBody>
      </p:sp>
      <p:sp>
        <p:nvSpPr>
          <p:cNvPr id="3" name="Content Placeholder 2">
            <a:extLst>
              <a:ext uri="{FF2B5EF4-FFF2-40B4-BE49-F238E27FC236}">
                <a16:creationId xmlns:a16="http://schemas.microsoft.com/office/drawing/2014/main" id="{66B5E15A-4D04-B982-A64D-9837E834C826}"/>
              </a:ext>
            </a:extLst>
          </p:cNvPr>
          <p:cNvSpPr>
            <a:spLocks noGrp="1"/>
          </p:cNvSpPr>
          <p:nvPr>
            <p:ph idx="1"/>
          </p:nvPr>
        </p:nvSpPr>
        <p:spPr>
          <a:xfrm>
            <a:off x="690880" y="1270000"/>
            <a:ext cx="11043920" cy="4998720"/>
          </a:xfrm>
        </p:spPr>
        <p:txBody>
          <a:bodyPr>
            <a:normAutofit/>
          </a:bodyPr>
          <a:lstStyle/>
          <a:p>
            <a:pPr marL="0" indent="0" algn="just">
              <a:lnSpc>
                <a:spcPct val="125000"/>
              </a:lnSpc>
              <a:buNone/>
            </a:pPr>
            <a:r>
              <a:rPr lang="en-US" sz="1600" dirty="0">
                <a:latin typeface="Cambria" panose="02040503050406030204" pitchFamily="18" charset="0"/>
                <a:ea typeface="Cambria" panose="02040503050406030204" pitchFamily="18" charset="0"/>
              </a:rPr>
              <a:t>The key tools for predicting loan defaults</a:t>
            </a:r>
          </a:p>
          <a:p>
            <a:pPr marL="0" indent="0" algn="just">
              <a:lnSpc>
                <a:spcPct val="125000"/>
              </a:lnSpc>
              <a:buNone/>
            </a:pPr>
            <a:r>
              <a:rPr lang="en-US" sz="1600" dirty="0">
                <a:latin typeface="Cambria" panose="02040503050406030204" pitchFamily="18" charset="0"/>
                <a:ea typeface="Cambria" panose="02040503050406030204" pitchFamily="18" charset="0"/>
              </a:rPr>
              <a:t>Machine Learning (ML) Algorithms: </a:t>
            </a:r>
          </a:p>
          <a:p>
            <a:pPr algn="just">
              <a:lnSpc>
                <a:spcPct val="125000"/>
              </a:lnSpc>
            </a:pPr>
            <a:r>
              <a:rPr lang="en-US" sz="1600" dirty="0">
                <a:latin typeface="Cambria" panose="02040503050406030204" pitchFamily="18" charset="0"/>
                <a:ea typeface="Cambria" panose="02040503050406030204" pitchFamily="18" charset="0"/>
              </a:rPr>
              <a:t>Logistic regression: Determines the relationship between the characteristics of the loan and the likelihood of default. </a:t>
            </a:r>
          </a:p>
          <a:p>
            <a:pPr algn="just">
              <a:lnSpc>
                <a:spcPct val="125000"/>
              </a:lnSpc>
            </a:pPr>
            <a:r>
              <a:rPr lang="en-US" sz="1600" dirty="0">
                <a:latin typeface="Cambria" panose="02040503050406030204" pitchFamily="18" charset="0"/>
                <a:ea typeface="Cambria" panose="02040503050406030204" pitchFamily="18" charset="0"/>
              </a:rPr>
              <a:t>Decision Trees: based on decision rules, the classification of loan applicants into default and nondelinquent categories is made. </a:t>
            </a:r>
          </a:p>
          <a:p>
            <a:pPr algn="just">
              <a:lnSpc>
                <a:spcPct val="125000"/>
              </a:lnSpc>
            </a:pPr>
            <a:r>
              <a:rPr lang="en-US" sz="1600" dirty="0">
                <a:latin typeface="Cambria" panose="02040503050406030204" pitchFamily="18" charset="0"/>
                <a:ea typeface="Cambria" panose="02040503050406030204" pitchFamily="18" charset="0"/>
              </a:rPr>
              <a:t>Random forests: In order to improve the accuracy of the forecast, a number of decision trees are combined. </a:t>
            </a:r>
          </a:p>
          <a:p>
            <a:pPr algn="just">
              <a:lnSpc>
                <a:spcPct val="125000"/>
              </a:lnSpc>
            </a:pPr>
            <a:r>
              <a:rPr lang="en-US" sz="1600" dirty="0">
                <a:latin typeface="Cambria" panose="02040503050406030204" pitchFamily="18" charset="0"/>
                <a:ea typeface="Cambria" panose="02040503050406030204" pitchFamily="18" charset="0"/>
              </a:rPr>
              <a:t>Gradient Boosting: to improve model performance in an iterative manner, a sequential build of learners is used. </a:t>
            </a:r>
          </a:p>
          <a:p>
            <a:pPr marL="0" indent="0" algn="just">
              <a:lnSpc>
                <a:spcPct val="125000"/>
              </a:lnSpc>
              <a:buNone/>
            </a:pPr>
            <a:r>
              <a:rPr lang="en-US" sz="1600" dirty="0">
                <a:latin typeface="Cambria" panose="02040503050406030204" pitchFamily="18" charset="0"/>
                <a:ea typeface="Cambria" panose="02040503050406030204" pitchFamily="18" charset="0"/>
              </a:rPr>
              <a:t>Statistical Techniques:</a:t>
            </a:r>
          </a:p>
          <a:p>
            <a:pPr algn="just">
              <a:lnSpc>
                <a:spcPct val="125000"/>
              </a:lnSpc>
            </a:pPr>
            <a:r>
              <a:rPr lang="en-US" sz="1600" dirty="0">
                <a:latin typeface="Cambria" panose="02040503050406030204" pitchFamily="18" charset="0"/>
                <a:ea typeface="Cambria" panose="02040503050406030204" pitchFamily="18" charset="0"/>
              </a:rPr>
              <a:t>Exploratory Data Analysis (EDA): Uncovers patterns and relationships within loan data. </a:t>
            </a:r>
          </a:p>
          <a:p>
            <a:pPr algn="just">
              <a:lnSpc>
                <a:spcPct val="125000"/>
              </a:lnSpc>
            </a:pPr>
            <a:r>
              <a:rPr lang="en-US" sz="1600" dirty="0">
                <a:latin typeface="Cambria" panose="02040503050406030204" pitchFamily="18" charset="0"/>
                <a:ea typeface="Cambria" panose="02040503050406030204" pitchFamily="18" charset="0"/>
              </a:rPr>
              <a:t>Feature Engineering: Transforms raw data into features suitable for ML models. </a:t>
            </a:r>
          </a:p>
          <a:p>
            <a:pPr algn="just">
              <a:lnSpc>
                <a:spcPct val="125000"/>
              </a:lnSpc>
            </a:pPr>
            <a:r>
              <a:rPr lang="en-US" sz="1600" dirty="0">
                <a:latin typeface="Cambria" panose="02040503050406030204" pitchFamily="18" charset="0"/>
                <a:ea typeface="Cambria" panose="02040503050406030204" pitchFamily="18" charset="0"/>
              </a:rPr>
              <a:t>Model Evaluation Metrics: evaluates the effectiveness of prediction models in accuracy, precision, recall and F1 Score.</a:t>
            </a:r>
          </a:p>
          <a:p>
            <a:pPr algn="just">
              <a:lnSpc>
                <a:spcPct val="125000"/>
              </a:lnSpc>
            </a:pPr>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91600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BCE2E-735E-5D44-797D-851BE29C2B1B}"/>
              </a:ext>
            </a:extLst>
          </p:cNvPr>
          <p:cNvSpPr>
            <a:spLocks noGrp="1"/>
          </p:cNvSpPr>
          <p:nvPr>
            <p:ph type="title"/>
          </p:nvPr>
        </p:nvSpPr>
        <p:spPr>
          <a:xfrm>
            <a:off x="838200" y="365125"/>
            <a:ext cx="3703320" cy="803275"/>
          </a:xfrm>
        </p:spPr>
        <p:txBody>
          <a:bodyPr>
            <a:normAutofit/>
          </a:bodyPr>
          <a:lstStyle/>
          <a:p>
            <a:r>
              <a:rPr lang="en-IN" sz="3200" dirty="0">
                <a:latin typeface="Cambria" panose="02040503050406030204" pitchFamily="18" charset="0"/>
                <a:ea typeface="Cambria" panose="02040503050406030204" pitchFamily="18" charset="0"/>
              </a:rPr>
              <a:t>Approaches</a:t>
            </a:r>
          </a:p>
        </p:txBody>
      </p:sp>
      <p:sp>
        <p:nvSpPr>
          <p:cNvPr id="3" name="Content Placeholder 2">
            <a:extLst>
              <a:ext uri="{FF2B5EF4-FFF2-40B4-BE49-F238E27FC236}">
                <a16:creationId xmlns:a16="http://schemas.microsoft.com/office/drawing/2014/main" id="{0E071AEC-CD01-9049-CD27-FDA4A307E541}"/>
              </a:ext>
            </a:extLst>
          </p:cNvPr>
          <p:cNvSpPr>
            <a:spLocks noGrp="1"/>
          </p:cNvSpPr>
          <p:nvPr>
            <p:ph idx="1"/>
          </p:nvPr>
        </p:nvSpPr>
        <p:spPr>
          <a:xfrm>
            <a:off x="838200" y="1310641"/>
            <a:ext cx="10927080" cy="3627120"/>
          </a:xfrm>
        </p:spPr>
        <p:txBody>
          <a:bodyPr>
            <a:normAutofit/>
          </a:bodyPr>
          <a:lstStyle/>
          <a:p>
            <a:pPr marL="0" indent="0" algn="just">
              <a:lnSpc>
                <a:spcPct val="125000"/>
              </a:lnSpc>
              <a:buNone/>
            </a:pPr>
            <a:r>
              <a:rPr lang="en-US" sz="1600" dirty="0">
                <a:latin typeface="Cambria" panose="02040503050406030204" pitchFamily="18" charset="0"/>
                <a:ea typeface="Cambria" panose="02040503050406030204" pitchFamily="18" charset="0"/>
              </a:rPr>
              <a:t>Examining the methods of predicting default in loans</a:t>
            </a:r>
          </a:p>
          <a:p>
            <a:pPr algn="just">
              <a:lnSpc>
                <a:spcPct val="125000"/>
              </a:lnSpc>
            </a:pPr>
            <a:r>
              <a:rPr lang="en-US" sz="1600" dirty="0">
                <a:latin typeface="Cambria" panose="02040503050406030204" pitchFamily="18" charset="0"/>
                <a:ea typeface="Cambria" panose="02040503050406030204" pitchFamily="18" charset="0"/>
              </a:rPr>
              <a:t>Supervised Learning: Most common approach is to figure out new data points, based on the label of loan application data and default status, that correspond to respective default probability. Allows an accurate prediction of default on loans. </a:t>
            </a:r>
          </a:p>
          <a:p>
            <a:pPr algn="just">
              <a:lnSpc>
                <a:spcPct val="125000"/>
              </a:lnSpc>
            </a:pPr>
            <a:r>
              <a:rPr lang="en-US" sz="1600" dirty="0">
                <a:latin typeface="Cambria" panose="02040503050406030204" pitchFamily="18" charset="0"/>
                <a:ea typeface="Cambria" panose="02040503050406030204" pitchFamily="18" charset="0"/>
              </a:rPr>
              <a:t>Unsupervised Learning: Useful for the identification of hidden patterns and anomalies in unlabeled loan application data without the default information Can be used to identify potential risk factors not explicitly captured in labeled data.</a:t>
            </a:r>
          </a:p>
          <a:p>
            <a:pPr algn="just">
              <a:lnSpc>
                <a:spcPct val="125000"/>
              </a:lnSpc>
            </a:pPr>
            <a:r>
              <a:rPr lang="en-US" sz="1600" dirty="0">
                <a:latin typeface="Cambria" panose="02040503050406030204" pitchFamily="18" charset="0"/>
                <a:ea typeface="Cambria" panose="02040503050406030204" pitchFamily="18" charset="0"/>
              </a:rPr>
              <a:t>Ensemble Learning: In order to improve prediction accuracy and robustness, it combines multiple models, such as random forests. Often outperforms individual models.</a:t>
            </a:r>
          </a:p>
          <a:p>
            <a:pPr algn="just">
              <a:lnSpc>
                <a:spcPct val="125000"/>
              </a:lnSpc>
            </a:pPr>
            <a:r>
              <a:rPr lang="en-US" sz="1600" dirty="0">
                <a:latin typeface="Cambria" panose="02040503050406030204" pitchFamily="18" charset="0"/>
                <a:ea typeface="Cambria" panose="02040503050406030204" pitchFamily="18" charset="0"/>
              </a:rPr>
              <a:t> Deep Learning: To automatically learn hierarchical representations from data by using neural networks with multiple layers and ability to capture complex relationships, automatic learning of features, and to scale to large datasets. </a:t>
            </a:r>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43359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DD5C9-B1E5-BFA3-492E-D3ED2D2904E8}"/>
              </a:ext>
            </a:extLst>
          </p:cNvPr>
          <p:cNvSpPr>
            <a:spLocks noGrp="1"/>
          </p:cNvSpPr>
          <p:nvPr>
            <p:ph type="title"/>
          </p:nvPr>
        </p:nvSpPr>
        <p:spPr>
          <a:xfrm>
            <a:off x="838200" y="575310"/>
            <a:ext cx="3622040" cy="955675"/>
          </a:xfrm>
        </p:spPr>
        <p:txBody>
          <a:bodyPr>
            <a:normAutofit/>
          </a:bodyPr>
          <a:lstStyle/>
          <a:p>
            <a:r>
              <a:rPr lang="en-IN" sz="3200" dirty="0">
                <a:latin typeface="Cambria" panose="02040503050406030204" pitchFamily="18" charset="0"/>
                <a:ea typeface="Cambria" panose="02040503050406030204" pitchFamily="18" charset="0"/>
              </a:rPr>
              <a:t>EDA Insights</a:t>
            </a:r>
          </a:p>
        </p:txBody>
      </p:sp>
      <p:sp>
        <p:nvSpPr>
          <p:cNvPr id="3" name="Content Placeholder 2">
            <a:extLst>
              <a:ext uri="{FF2B5EF4-FFF2-40B4-BE49-F238E27FC236}">
                <a16:creationId xmlns:a16="http://schemas.microsoft.com/office/drawing/2014/main" id="{8A460814-F64A-9490-7D1D-B7875CC66D6A}"/>
              </a:ext>
            </a:extLst>
          </p:cNvPr>
          <p:cNvSpPr>
            <a:spLocks noGrp="1"/>
          </p:cNvSpPr>
          <p:nvPr>
            <p:ph idx="1"/>
          </p:nvPr>
        </p:nvSpPr>
        <p:spPr>
          <a:xfrm>
            <a:off x="838200" y="1530984"/>
            <a:ext cx="10967720" cy="4829175"/>
          </a:xfrm>
        </p:spPr>
        <p:txBody>
          <a:bodyPr>
            <a:noAutofit/>
          </a:bodyPr>
          <a:lstStyle/>
          <a:p>
            <a:pPr algn="just">
              <a:lnSpc>
                <a:spcPct val="125000"/>
              </a:lnSpc>
            </a:pPr>
            <a:r>
              <a:rPr lang="en-US" sz="1600" dirty="0">
                <a:latin typeface="Cambria" panose="02040503050406030204" pitchFamily="18" charset="0"/>
                <a:ea typeface="Cambria" panose="02040503050406030204" pitchFamily="18" charset="0"/>
              </a:rPr>
              <a:t>Data cleansing: Addresses missing values, outliers and inconsistencies. </a:t>
            </a:r>
          </a:p>
          <a:p>
            <a:pPr algn="just">
              <a:lnSpc>
                <a:spcPct val="125000"/>
              </a:lnSpc>
            </a:pPr>
            <a:r>
              <a:rPr lang="en-US" sz="1600" dirty="0">
                <a:latin typeface="Cambria" panose="02040503050406030204" pitchFamily="18" charset="0"/>
                <a:ea typeface="Cambria" panose="02040503050406030204" pitchFamily="18" charset="0"/>
              </a:rPr>
              <a:t>Descriptive statistics: summarizes key variables of loans, such as income, credit score, loan size. </a:t>
            </a:r>
          </a:p>
          <a:p>
            <a:pPr algn="just">
              <a:lnSpc>
                <a:spcPct val="125000"/>
              </a:lnSpc>
            </a:pPr>
            <a:r>
              <a:rPr lang="en-US" sz="1600" dirty="0">
                <a:latin typeface="Cambria" panose="02040503050406030204" pitchFamily="18" charset="0"/>
                <a:ea typeface="Cambria" panose="02040503050406030204" pitchFamily="18" charset="0"/>
              </a:rPr>
              <a:t>Boxplots: Compares loan characteristics between default and non-default groups. </a:t>
            </a:r>
          </a:p>
          <a:p>
            <a:pPr algn="just">
              <a:lnSpc>
                <a:spcPct val="125000"/>
              </a:lnSpc>
            </a:pPr>
            <a:r>
              <a:rPr lang="en-US" sz="1600" dirty="0">
                <a:latin typeface="Cambria" panose="02040503050406030204" pitchFamily="18" charset="0"/>
                <a:ea typeface="Cambria" panose="02040503050406030204" pitchFamily="18" charset="0"/>
              </a:rPr>
              <a:t>Distribution charts: Visualize the distribution of income, loan amount and other corresponding variables.</a:t>
            </a:r>
          </a:p>
          <a:p>
            <a:pPr algn="just">
              <a:lnSpc>
                <a:spcPct val="125000"/>
              </a:lnSpc>
            </a:pPr>
            <a:r>
              <a:rPr lang="en-US" sz="1600" dirty="0">
                <a:latin typeface="Cambria" panose="02040503050406030204" pitchFamily="18" charset="0"/>
                <a:ea typeface="Cambria" panose="02040503050406030204" pitchFamily="18" charset="0"/>
              </a:rPr>
              <a:t>I installed Sweetviz for better visualization of data.</a:t>
            </a:r>
          </a:p>
          <a:p>
            <a:pPr algn="just">
              <a:lnSpc>
                <a:spcPct val="125000"/>
              </a:lnSpc>
            </a:pPr>
            <a:r>
              <a:rPr lang="en-US" sz="1600" dirty="0">
                <a:latin typeface="Cambria" panose="02040503050406030204" pitchFamily="18" charset="0"/>
                <a:ea typeface="Cambria" panose="02040503050406030204" pitchFamily="18" charset="0"/>
              </a:rPr>
              <a:t>With the help of Sweetviz we get valuable insights for data cleaning and identifies potential data quality issues.</a:t>
            </a:r>
          </a:p>
          <a:p>
            <a:pPr algn="just">
              <a:lnSpc>
                <a:spcPct val="125000"/>
              </a:lnSpc>
            </a:pPr>
            <a:r>
              <a:rPr lang="en-US" sz="1600" dirty="0">
                <a:latin typeface="Cambria" panose="02040503050406030204" pitchFamily="18" charset="0"/>
                <a:ea typeface="Cambria" panose="02040503050406030204" pitchFamily="18" charset="0"/>
              </a:rPr>
              <a:t> Sweetviz blend the Numerical and Categorical columns provide as much information as possible about all data types.</a:t>
            </a:r>
          </a:p>
          <a:p>
            <a:pPr algn="just">
              <a:lnSpc>
                <a:spcPct val="125000"/>
              </a:lnSpc>
            </a:pPr>
            <a:r>
              <a:rPr lang="en-US" sz="1600" dirty="0">
                <a:latin typeface="Cambria" panose="02040503050406030204" pitchFamily="18" charset="0"/>
                <a:ea typeface="Cambria" panose="02040503050406030204" pitchFamily="18" charset="0"/>
              </a:rPr>
              <a:t> The data1 represents the categorical column and data2 represents the Numerical column.</a:t>
            </a:r>
          </a:p>
          <a:p>
            <a:pPr algn="just">
              <a:lnSpc>
                <a:spcPct val="125000"/>
              </a:lnSpc>
            </a:pPr>
            <a:r>
              <a:rPr lang="en-US" sz="1600" dirty="0">
                <a:latin typeface="Cambria" panose="02040503050406030204" pitchFamily="18" charset="0"/>
                <a:ea typeface="Cambria" panose="02040503050406030204" pitchFamily="18" charset="0"/>
              </a:rPr>
              <a:t>  I use Matplotlib to visualize the data by using histplot.</a:t>
            </a:r>
          </a:p>
          <a:p>
            <a:pPr algn="just">
              <a:lnSpc>
                <a:spcPct val="125000"/>
              </a:lnSpc>
            </a:pPr>
            <a:r>
              <a:rPr lang="en-US" sz="1600" dirty="0">
                <a:latin typeface="Cambria" panose="02040503050406030204" pitchFamily="18" charset="0"/>
                <a:ea typeface="Cambria" panose="02040503050406030204" pitchFamily="18" charset="0"/>
              </a:rPr>
              <a:t>So, we have better data visualization in the Bi-variate analysis.</a:t>
            </a:r>
          </a:p>
        </p:txBody>
      </p:sp>
    </p:spTree>
    <p:extLst>
      <p:ext uri="{BB962C8B-B14F-4D97-AF65-F5344CB8AC3E}">
        <p14:creationId xmlns:p14="http://schemas.microsoft.com/office/powerpoint/2010/main" val="4290353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A8F5C-C165-8197-15C8-B916B2440805}"/>
              </a:ext>
            </a:extLst>
          </p:cNvPr>
          <p:cNvSpPr>
            <a:spLocks noGrp="1"/>
          </p:cNvSpPr>
          <p:nvPr>
            <p:ph type="title"/>
          </p:nvPr>
        </p:nvSpPr>
        <p:spPr>
          <a:xfrm>
            <a:off x="838200" y="365125"/>
            <a:ext cx="7208520" cy="833755"/>
          </a:xfrm>
        </p:spPr>
        <p:txBody>
          <a:bodyPr>
            <a:normAutofit/>
          </a:bodyPr>
          <a:lstStyle/>
          <a:p>
            <a:r>
              <a:rPr lang="en-IN" sz="3200" dirty="0">
                <a:latin typeface="Cambria" panose="02040503050406030204" pitchFamily="18" charset="0"/>
                <a:ea typeface="Cambria" panose="02040503050406030204" pitchFamily="18" charset="0"/>
              </a:rPr>
              <a:t>Model Building &amp; Evaluation </a:t>
            </a:r>
          </a:p>
        </p:txBody>
      </p:sp>
      <p:sp>
        <p:nvSpPr>
          <p:cNvPr id="3" name="Content Placeholder 2">
            <a:extLst>
              <a:ext uri="{FF2B5EF4-FFF2-40B4-BE49-F238E27FC236}">
                <a16:creationId xmlns:a16="http://schemas.microsoft.com/office/drawing/2014/main" id="{64871719-FFF3-F172-DC28-2B505BA5DCE7}"/>
              </a:ext>
            </a:extLst>
          </p:cNvPr>
          <p:cNvSpPr>
            <a:spLocks noGrp="1"/>
          </p:cNvSpPr>
          <p:nvPr>
            <p:ph idx="1"/>
          </p:nvPr>
        </p:nvSpPr>
        <p:spPr>
          <a:xfrm>
            <a:off x="838200" y="1381760"/>
            <a:ext cx="11069320" cy="4795203"/>
          </a:xfrm>
        </p:spPr>
        <p:txBody>
          <a:bodyPr>
            <a:noAutofit/>
          </a:bodyPr>
          <a:lstStyle/>
          <a:p>
            <a:pPr marL="0" indent="0">
              <a:buNone/>
            </a:pPr>
            <a:r>
              <a:rPr lang="en-US" sz="1600" dirty="0">
                <a:latin typeface="Cambria" panose="02040503050406030204" pitchFamily="18" charset="0"/>
                <a:ea typeface="Cambria" panose="02040503050406030204" pitchFamily="18" charset="0"/>
              </a:rPr>
              <a:t>Model Building:</a:t>
            </a:r>
          </a:p>
          <a:p>
            <a:r>
              <a:rPr lang="en-US" sz="1600" dirty="0">
                <a:latin typeface="Cambria" panose="02040503050406030204" pitchFamily="18" charset="0"/>
                <a:ea typeface="Cambria" panose="02040503050406030204" pitchFamily="18" charset="0"/>
              </a:rPr>
              <a:t>Data Preprocessing:</a:t>
            </a:r>
          </a:p>
          <a:p>
            <a:r>
              <a:rPr lang="en-US" sz="1600" dirty="0">
                <a:latin typeface="Cambria" panose="02040503050406030204" pitchFamily="18" charset="0"/>
                <a:ea typeface="Cambria" panose="02040503050406030204" pitchFamily="18" charset="0"/>
              </a:rPr>
              <a:t>Cleaning: Address missing values, outliers, and inconsistencies in the loan data.</a:t>
            </a:r>
          </a:p>
          <a:p>
            <a:r>
              <a:rPr lang="en-US" sz="1600" dirty="0">
                <a:latin typeface="Cambria" panose="02040503050406030204" pitchFamily="18" charset="0"/>
                <a:ea typeface="Cambria" panose="02040503050406030204" pitchFamily="18" charset="0"/>
              </a:rPr>
              <a:t>Feature Engineering: Create new features or transform existing ones to improve model performance. Examples include calculating debt-to-income ratio, creating categorical features from income ranges, and encoding categorical variables.</a:t>
            </a:r>
          </a:p>
          <a:p>
            <a:r>
              <a:rPr lang="en-US" sz="1600" dirty="0">
                <a:latin typeface="Cambria" panose="02040503050406030204" pitchFamily="18" charset="0"/>
                <a:ea typeface="Cambria" panose="02040503050406030204" pitchFamily="18" charset="0"/>
              </a:rPr>
              <a:t>Scaling: Standardize or normalize features to ensure all features have a similar scale, preventing bias towards features with larger values.</a:t>
            </a:r>
          </a:p>
          <a:p>
            <a:r>
              <a:rPr lang="en-US" sz="1600" dirty="0">
                <a:latin typeface="Cambria" panose="02040503050406030204" pitchFamily="18" charset="0"/>
                <a:ea typeface="Cambria" panose="02040503050406030204" pitchFamily="18" charset="0"/>
              </a:rPr>
              <a:t>Model Selection: Choose an appropriate machine learning algorithm based on the characteristics of the loan data and the desired outcome. Common options include:</a:t>
            </a:r>
          </a:p>
          <a:p>
            <a:r>
              <a:rPr lang="en-US" sz="1600" dirty="0">
                <a:latin typeface="Cambria" panose="02040503050406030204" pitchFamily="18" charset="0"/>
                <a:ea typeface="Cambria" panose="02040503050406030204" pitchFamily="18" charset="0"/>
              </a:rPr>
              <a:t>Logistic Regression: A linear model that predicts the probability of an event (loan default) based on a combination of features.</a:t>
            </a:r>
          </a:p>
          <a:p>
            <a:r>
              <a:rPr lang="en-US" sz="1600" dirty="0">
                <a:latin typeface="Cambria" panose="02040503050406030204" pitchFamily="18" charset="0"/>
                <a:ea typeface="Cambria" panose="02040503050406030204" pitchFamily="18" charset="0"/>
              </a:rPr>
              <a:t>Decision Trees: A tree-based model that classifies data points based on a series of decision rules learned from the data.</a:t>
            </a:r>
          </a:p>
          <a:p>
            <a:r>
              <a:rPr lang="en-US" sz="1600" dirty="0">
                <a:latin typeface="Cambria" panose="02040503050406030204" pitchFamily="18" charset="0"/>
                <a:ea typeface="Cambria" panose="02040503050406030204" pitchFamily="18" charset="0"/>
              </a:rPr>
              <a:t>Random Forests: An ensemble method that combines multiple decision trees to improve prediction accuracy and robustness.</a:t>
            </a:r>
          </a:p>
          <a:p>
            <a:r>
              <a:rPr lang="en-US" sz="1600" dirty="0">
                <a:latin typeface="Cambria" panose="02040503050406030204" pitchFamily="18" charset="0"/>
                <a:ea typeface="Cambria" panose="02040503050406030204" pitchFamily="18" charset="0"/>
              </a:rPr>
              <a:t>Gradient Boosting: An ensemble method that sequentially builds models by focusing on improving the errors of previous models.</a:t>
            </a:r>
          </a:p>
          <a:p>
            <a:endParaRPr lang="en-US"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2589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F3256-AAD9-F4CB-A36B-51BE856C03E6}"/>
              </a:ext>
            </a:extLst>
          </p:cNvPr>
          <p:cNvSpPr>
            <a:spLocks noGrp="1"/>
          </p:cNvSpPr>
          <p:nvPr>
            <p:ph type="title"/>
          </p:nvPr>
        </p:nvSpPr>
        <p:spPr>
          <a:xfrm>
            <a:off x="838200" y="365125"/>
            <a:ext cx="10515600" cy="884555"/>
          </a:xfrm>
        </p:spPr>
        <p:txBody>
          <a:bodyPr>
            <a:normAutofit/>
          </a:bodyPr>
          <a:lstStyle/>
          <a:p>
            <a:r>
              <a:rPr lang="en-IN" sz="3200" dirty="0">
                <a:latin typeface="Cambria" panose="02040503050406030204" pitchFamily="18" charset="0"/>
                <a:ea typeface="Cambria" panose="02040503050406030204" pitchFamily="18" charset="0"/>
              </a:rPr>
              <a:t>Model Building &amp; Evaluation </a:t>
            </a:r>
          </a:p>
        </p:txBody>
      </p:sp>
      <p:sp>
        <p:nvSpPr>
          <p:cNvPr id="3" name="Content Placeholder 2">
            <a:extLst>
              <a:ext uri="{FF2B5EF4-FFF2-40B4-BE49-F238E27FC236}">
                <a16:creationId xmlns:a16="http://schemas.microsoft.com/office/drawing/2014/main" id="{DAE08789-100E-8520-EFEA-9CF8AC1082C5}"/>
              </a:ext>
            </a:extLst>
          </p:cNvPr>
          <p:cNvSpPr>
            <a:spLocks noGrp="1"/>
          </p:cNvSpPr>
          <p:nvPr>
            <p:ph idx="1"/>
          </p:nvPr>
        </p:nvSpPr>
        <p:spPr>
          <a:xfrm>
            <a:off x="838200" y="1249680"/>
            <a:ext cx="10754360" cy="4927283"/>
          </a:xfrm>
        </p:spPr>
        <p:txBody>
          <a:bodyPr>
            <a:normAutofit fontScale="92500" lnSpcReduction="20000"/>
          </a:bodyPr>
          <a:lstStyle/>
          <a:p>
            <a:pPr algn="just">
              <a:lnSpc>
                <a:spcPct val="125000"/>
              </a:lnSpc>
            </a:pPr>
            <a:endParaRPr lang="en-US" sz="1600" dirty="0">
              <a:latin typeface="Cambria" panose="02040503050406030204" pitchFamily="18" charset="0"/>
              <a:ea typeface="Cambria" panose="02040503050406030204" pitchFamily="18" charset="0"/>
            </a:endParaRPr>
          </a:p>
          <a:p>
            <a:pPr algn="just">
              <a:lnSpc>
                <a:spcPct val="125000"/>
              </a:lnSpc>
            </a:pPr>
            <a:r>
              <a:rPr lang="en-US" sz="1600" dirty="0">
                <a:latin typeface="Cambria" panose="02040503050406030204" pitchFamily="18" charset="0"/>
                <a:ea typeface="Cambria" panose="02040503050406030204" pitchFamily="18" charset="0"/>
              </a:rPr>
              <a:t>Support Vector Machines (SVMs): A powerful method for classification, well-suited for high-dimensional data.</a:t>
            </a:r>
          </a:p>
          <a:p>
            <a:pPr algn="just">
              <a:lnSpc>
                <a:spcPct val="125000"/>
              </a:lnSpc>
            </a:pPr>
            <a:r>
              <a:rPr lang="en-US" sz="1600" dirty="0">
                <a:latin typeface="Cambria" panose="02040503050406030204" pitchFamily="18" charset="0"/>
                <a:ea typeface="Cambria" panose="02040503050406030204" pitchFamily="18" charset="0"/>
              </a:rPr>
              <a:t>Neural Networks: Complex algorithms inspired by the human brain, capable of learning intricate patterns in data, but can be computationally expensive and less interpretable.</a:t>
            </a:r>
          </a:p>
          <a:p>
            <a:pPr algn="just">
              <a:lnSpc>
                <a:spcPct val="125000"/>
              </a:lnSpc>
            </a:pPr>
            <a:r>
              <a:rPr lang="en-US" sz="1600" dirty="0">
                <a:latin typeface="Cambria" panose="02040503050406030204" pitchFamily="18" charset="0"/>
                <a:ea typeface="Cambria" panose="02040503050406030204" pitchFamily="18" charset="0"/>
              </a:rPr>
              <a:t>Model Training: Split the preprocessed data into training and testing sets. The model learns from the training data and builds a relationship between loan characteristics and default probability.</a:t>
            </a:r>
          </a:p>
          <a:p>
            <a:pPr marL="0" indent="0" algn="just">
              <a:lnSpc>
                <a:spcPct val="125000"/>
              </a:lnSpc>
              <a:buNone/>
            </a:pPr>
            <a:r>
              <a:rPr lang="en-US" sz="1600" dirty="0">
                <a:latin typeface="Cambria" panose="02040503050406030204" pitchFamily="18" charset="0"/>
                <a:ea typeface="Cambria" panose="02040503050406030204" pitchFamily="18" charset="0"/>
              </a:rPr>
              <a:t>Model Evaluation:</a:t>
            </a:r>
          </a:p>
          <a:p>
            <a:pPr algn="just">
              <a:lnSpc>
                <a:spcPct val="125000"/>
              </a:lnSpc>
            </a:pPr>
            <a:r>
              <a:rPr lang="en-US" sz="1600" dirty="0">
                <a:latin typeface="Cambria" panose="02040503050406030204" pitchFamily="18" charset="0"/>
                <a:ea typeface="Cambria" panose="02040503050406030204" pitchFamily="18" charset="0"/>
              </a:rPr>
              <a:t>Metrics: Evaluate the model's performance on the unseen testing set using various metrics:</a:t>
            </a:r>
          </a:p>
          <a:p>
            <a:pPr algn="just">
              <a:lnSpc>
                <a:spcPct val="125000"/>
              </a:lnSpc>
            </a:pPr>
            <a:r>
              <a:rPr lang="en-US" sz="1600" dirty="0">
                <a:latin typeface="Cambria" panose="02040503050406030204" pitchFamily="18" charset="0"/>
                <a:ea typeface="Cambria" panose="02040503050406030204" pitchFamily="18" charset="0"/>
              </a:rPr>
              <a:t>Accuracy: Overall percentage of correct predictions.</a:t>
            </a:r>
          </a:p>
          <a:p>
            <a:pPr algn="just">
              <a:lnSpc>
                <a:spcPct val="125000"/>
              </a:lnSpc>
            </a:pPr>
            <a:r>
              <a:rPr lang="en-US" sz="1600" dirty="0">
                <a:latin typeface="Cambria" panose="02040503050406030204" pitchFamily="18" charset="0"/>
                <a:ea typeface="Cambria" panose="02040503050406030204" pitchFamily="18" charset="0"/>
              </a:rPr>
              <a:t>Precision: Proportion of true positives among predicted positives (how many correctly identified defaults).</a:t>
            </a:r>
          </a:p>
          <a:p>
            <a:pPr algn="just">
              <a:lnSpc>
                <a:spcPct val="125000"/>
              </a:lnSpc>
            </a:pPr>
            <a:r>
              <a:rPr lang="en-US" sz="1600" dirty="0">
                <a:latin typeface="Cambria" panose="02040503050406030204" pitchFamily="18" charset="0"/>
                <a:ea typeface="Cambria" panose="02040503050406030204" pitchFamily="18" charset="0"/>
              </a:rPr>
              <a:t>Recall: Proportion of true positives identified by the model (how many actual defaults were identified by the model).</a:t>
            </a:r>
          </a:p>
          <a:p>
            <a:pPr algn="just">
              <a:lnSpc>
                <a:spcPct val="125000"/>
              </a:lnSpc>
            </a:pPr>
            <a:r>
              <a:rPr lang="en-US" sz="1600" dirty="0">
                <a:latin typeface="Cambria" panose="02040503050406030204" pitchFamily="18" charset="0"/>
                <a:ea typeface="Cambria" panose="02040503050406030204" pitchFamily="18" charset="0"/>
              </a:rPr>
              <a:t>F1-score: Harmonic mean of precision and recall, offering a balanced view of classification performance.</a:t>
            </a:r>
            <a:endParaRPr lang="en-IN" sz="1600" dirty="0">
              <a:latin typeface="Cambria" panose="02040503050406030204" pitchFamily="18" charset="0"/>
              <a:ea typeface="Cambria" panose="02040503050406030204" pitchFamily="18" charset="0"/>
            </a:endParaRPr>
          </a:p>
          <a:p>
            <a:pPr algn="just">
              <a:lnSpc>
                <a:spcPct val="125000"/>
              </a:lnSpc>
            </a:pPr>
            <a:r>
              <a:rPr lang="en-US" sz="1600" dirty="0">
                <a:latin typeface="Cambria" panose="02040503050406030204" pitchFamily="18" charset="0"/>
                <a:ea typeface="Cambria" panose="02040503050406030204" pitchFamily="18" charset="0"/>
              </a:rPr>
              <a:t>Hyperparameter Tuning: Adjust the model's hyperparameters (e.g., learning rate in a neural network) to optimize its performance. Techniques like cross-validation can be used to evaluate different hyperparameter settings.</a:t>
            </a:r>
          </a:p>
          <a:p>
            <a:pPr algn="just">
              <a:lnSpc>
                <a:spcPct val="125000"/>
              </a:lnSpc>
            </a:pPr>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8037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9124-866F-52B4-2E7D-BC287E08C311}"/>
              </a:ext>
            </a:extLst>
          </p:cNvPr>
          <p:cNvSpPr>
            <a:spLocks noGrp="1"/>
          </p:cNvSpPr>
          <p:nvPr>
            <p:ph type="title"/>
          </p:nvPr>
        </p:nvSpPr>
        <p:spPr/>
        <p:txBody>
          <a:bodyPr>
            <a:normAutofit/>
          </a:bodyPr>
          <a:lstStyle/>
          <a:p>
            <a:r>
              <a:rPr lang="en-IN" sz="3200" dirty="0">
                <a:latin typeface="Cambria" panose="02040503050406030204" pitchFamily="18" charset="0"/>
                <a:ea typeface="Cambria" panose="02040503050406030204" pitchFamily="18" charset="0"/>
              </a:rPr>
              <a:t>Conclusion</a:t>
            </a:r>
          </a:p>
        </p:txBody>
      </p:sp>
      <p:sp>
        <p:nvSpPr>
          <p:cNvPr id="3" name="Content Placeholder 2">
            <a:extLst>
              <a:ext uri="{FF2B5EF4-FFF2-40B4-BE49-F238E27FC236}">
                <a16:creationId xmlns:a16="http://schemas.microsoft.com/office/drawing/2014/main" id="{04184C91-00BA-F1D7-D24A-AD3AF333BEBA}"/>
              </a:ext>
            </a:extLst>
          </p:cNvPr>
          <p:cNvSpPr>
            <a:spLocks noGrp="1"/>
          </p:cNvSpPr>
          <p:nvPr>
            <p:ph idx="1"/>
          </p:nvPr>
        </p:nvSpPr>
        <p:spPr/>
        <p:txBody>
          <a:bodyPr>
            <a:normAutofit/>
          </a:bodyPr>
          <a:lstStyle/>
          <a:p>
            <a:pPr algn="just">
              <a:lnSpc>
                <a:spcPct val="200000"/>
              </a:lnSpc>
            </a:pPr>
            <a:r>
              <a:rPr lang="en-IN" sz="2000" dirty="0">
                <a:latin typeface="Cambria" panose="02040503050406030204" pitchFamily="18" charset="0"/>
                <a:ea typeface="Cambria" panose="02040503050406030204" pitchFamily="18" charset="0"/>
              </a:rPr>
              <a:t>Here I'm using Logistic Regression model, Decision Tree, Decision Tree, Random Forest, Artificial Neural Network</a:t>
            </a:r>
          </a:p>
          <a:p>
            <a:pPr algn="just">
              <a:lnSpc>
                <a:spcPct val="200000"/>
              </a:lnSpc>
            </a:pPr>
            <a:r>
              <a:rPr lang="en-IN" sz="2000" dirty="0">
                <a:latin typeface="Cambria" panose="02040503050406030204" pitchFamily="18" charset="0"/>
                <a:ea typeface="Cambria" panose="02040503050406030204" pitchFamily="18" charset="0"/>
              </a:rPr>
              <a:t> The best Accuracy is 92% in my Logistic Regression model after implementing bagging, boosting and </a:t>
            </a:r>
            <a:r>
              <a:rPr lang="en-IN" sz="2000" dirty="0" err="1">
                <a:latin typeface="Cambria" panose="02040503050406030204" pitchFamily="18" charset="0"/>
                <a:ea typeface="Cambria" panose="02040503050406030204" pitchFamily="18" charset="0"/>
              </a:rPr>
              <a:t>XGBoost</a:t>
            </a:r>
            <a:r>
              <a:rPr lang="en-IN" sz="2000" dirty="0">
                <a:latin typeface="Cambria" panose="02040503050406030204" pitchFamily="18" charset="0"/>
                <a:ea typeface="Cambria" panose="02040503050406030204" pitchFamily="18" charset="0"/>
              </a:rPr>
              <a:t> and hyperparameter tuning</a:t>
            </a:r>
          </a:p>
        </p:txBody>
      </p:sp>
    </p:spTree>
    <p:extLst>
      <p:ext uri="{BB962C8B-B14F-4D97-AF65-F5344CB8AC3E}">
        <p14:creationId xmlns:p14="http://schemas.microsoft.com/office/powerpoint/2010/main" val="2167013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1072</Words>
  <Application>Microsoft Office PowerPoint</Application>
  <PresentationFormat>Widescreen</PresentationFormat>
  <Paragraphs>66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vt:lpstr>
      <vt:lpstr>Office Theme</vt:lpstr>
      <vt:lpstr>"Risk Analysis for Loan Default Prediction"</vt:lpstr>
      <vt:lpstr>Problem Statement</vt:lpstr>
      <vt:lpstr>Tools Used</vt:lpstr>
      <vt:lpstr>Approaches</vt:lpstr>
      <vt:lpstr>EDA Insights</vt:lpstr>
      <vt:lpstr>Model Building &amp; Evaluation </vt:lpstr>
      <vt:lpstr>Model Building &amp; Evaluation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Analysis for Loan Default Prediction"</dc:title>
  <dc:creator>LOKESH V</dc:creator>
  <cp:lastModifiedBy>LOKESH V</cp:lastModifiedBy>
  <cp:revision>1</cp:revision>
  <dcterms:created xsi:type="dcterms:W3CDTF">2024-03-07T16:00:40Z</dcterms:created>
  <dcterms:modified xsi:type="dcterms:W3CDTF">2024-03-07T17:06:24Z</dcterms:modified>
</cp:coreProperties>
</file>