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3B343-3852-4A21-A90F-14CAD007EE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B5375-AB52-4139-A968-659821BFB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4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2E1366E-9604-4584-926A-40A322A9708E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61BD8E3-F770-4D39-A64D-860615FED8AA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3797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2</a:t>
            </a:r>
          </a:p>
        </p:txBody>
      </p:sp>
      <p:sp>
        <p:nvSpPr>
          <p:cNvPr id="33798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380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63425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1541136-0F72-46D1-A63B-FC5A22832BA4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35843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F2C8D8B-8849-4185-92A8-482C296CAFC7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5845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3</a:t>
            </a: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584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095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6218823-C3B0-47ED-9558-007984B39EA0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3993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11BB378-743D-4DC2-A49D-41AD200BAE90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4</a:t>
            </a:r>
          </a:p>
        </p:txBody>
      </p:sp>
      <p:sp>
        <p:nvSpPr>
          <p:cNvPr id="39942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3994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5" name="Text Box 7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5360" rIns="92160" bIns="4536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Relational algebra language treats relation and result of a relation as a set, hence it removes the duplicates.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When we apply Set operations then r and result of query are treated as a set. Other operation treats it as Multi-set. </a:t>
            </a:r>
          </a:p>
        </p:txBody>
      </p:sp>
    </p:spTree>
    <p:extLst>
      <p:ext uri="{BB962C8B-B14F-4D97-AF65-F5344CB8AC3E}">
        <p14:creationId xmlns:p14="http://schemas.microsoft.com/office/powerpoint/2010/main" val="392765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D9942442-0FAD-4289-B7C4-20955A73C7A0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4198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D667421-65B6-449F-B9DC-ED8E3EBF09F8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988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5</a:t>
            </a:r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1991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199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93" name="Text Box 7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009918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9A42FA6-25E1-4164-95A6-0F078A21A660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4403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8FD7AE1-E149-4FFF-95CD-D96934B04B3C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4037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6</a:t>
            </a:r>
          </a:p>
        </p:txBody>
      </p:sp>
      <p:sp>
        <p:nvSpPr>
          <p:cNvPr id="44038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4039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404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5360" rIns="92160" bIns="45360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Examples: ICT or CSE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Dept_name &lt;&gt; CSE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Salary/12 &gt; 80000</a:t>
            </a:r>
          </a:p>
        </p:txBody>
      </p:sp>
    </p:spTree>
    <p:extLst>
      <p:ext uri="{BB962C8B-B14F-4D97-AF65-F5344CB8AC3E}">
        <p14:creationId xmlns:p14="http://schemas.microsoft.com/office/powerpoint/2010/main" val="338724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CBFFF5D-DF52-4F74-A70B-596F341597DB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4813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B5A7E469-290F-4657-BDFA-55C57AC50C0E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8133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8</a:t>
            </a:r>
          </a:p>
        </p:txBody>
      </p:sp>
      <p:sp>
        <p:nvSpPr>
          <p:cNvPr id="48134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8135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4813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7" name="Text Box 7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6343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5C90A66-7FC2-4793-9399-DB39F703C6F4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422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A304FCD-8207-4A65-BDE9-9ADD7512E8F6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b="1" smtClean="0"/>
              <a:t>1. </a:t>
            </a:r>
            <a:r>
              <a:rPr lang="en-US" altLang="en-US" smtClean="0"/>
              <a:t>Generate a Cartesian product of the relations listed in the </a:t>
            </a:r>
            <a:r>
              <a:rPr lang="en-US" altLang="en-US" b="1" smtClean="0"/>
              <a:t>from </a:t>
            </a:r>
            <a:r>
              <a:rPr lang="en-US" altLang="en-US" smtClean="0"/>
              <a:t>clause</a:t>
            </a:r>
          </a:p>
          <a:p>
            <a:r>
              <a:rPr lang="en-US" altLang="en-US" b="1" smtClean="0"/>
              <a:t>2. </a:t>
            </a:r>
            <a:r>
              <a:rPr lang="en-US" altLang="en-US" smtClean="0"/>
              <a:t>Apply the predicates specified in the </a:t>
            </a:r>
            <a:r>
              <a:rPr lang="en-US" altLang="en-US" b="1" smtClean="0"/>
              <a:t>where </a:t>
            </a:r>
            <a:r>
              <a:rPr lang="en-US" altLang="en-US" smtClean="0"/>
              <a:t>clause on the result of Step 1.</a:t>
            </a:r>
          </a:p>
          <a:p>
            <a:r>
              <a:rPr lang="en-US" altLang="en-US" b="1" smtClean="0"/>
              <a:t>3. </a:t>
            </a:r>
            <a:r>
              <a:rPr lang="en-US" altLang="en-US" smtClean="0"/>
              <a:t>For each tuple in the result of Step 2, output the attributes (or results of</a:t>
            </a:r>
          </a:p>
          <a:p>
            <a:r>
              <a:rPr lang="en-US" altLang="en-US" smtClean="0"/>
              <a:t>expressions) specified in the </a:t>
            </a:r>
            <a:r>
              <a:rPr lang="en-US" altLang="en-US" b="1" smtClean="0"/>
              <a:t>select </a:t>
            </a:r>
            <a:r>
              <a:rPr lang="en-US" altLang="en-US" smtClean="0"/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285109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28EEC5F6-79FD-4F45-BC67-F26D4974320B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6913"/>
            <a:ext cx="6188075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mtClean="0"/>
              <a:t>Display id of students who have taken the course offered by physics department</a:t>
            </a:r>
          </a:p>
          <a:p>
            <a:r>
              <a:rPr lang="en-US" altLang="en-US" smtClean="0"/>
              <a:t> List out the 4 credit courses offered by ICT department</a:t>
            </a:r>
          </a:p>
          <a:p>
            <a:r>
              <a:rPr lang="en-US" altLang="en-US" smtClean="0"/>
              <a:t>Display names of all advisors from Maths department</a:t>
            </a:r>
          </a:p>
          <a:p>
            <a:r>
              <a:rPr lang="en-US" altLang="en-US" smtClean="0"/>
              <a:t>What would result if we give 10% salary hike to all instructors?Display name and Raised new salary.</a:t>
            </a:r>
          </a:p>
          <a:p>
            <a:r>
              <a:rPr lang="en-US" altLang="en-US" smtClean="0"/>
              <a:t>Retrieve the names of all instructors, along with their department names and department building</a:t>
            </a:r>
          </a:p>
          <a:p>
            <a:r>
              <a:rPr lang="en-US" altLang="en-US" smtClean="0"/>
              <a:t>name.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Display Student and their respective advisor information</a:t>
            </a:r>
          </a:p>
          <a:p>
            <a:r>
              <a:rPr lang="en-US" altLang="en-US" smtClean="0"/>
              <a:t>Display Course and its prerequisite information</a:t>
            </a:r>
          </a:p>
          <a:p>
            <a:r>
              <a:rPr lang="en-US" altLang="en-US" smtClean="0"/>
              <a:t>Display the computer science courses which are held in room no=105 and building AB5</a:t>
            </a:r>
          </a:p>
          <a:p>
            <a:r>
              <a:rPr lang="en-US" altLang="en-US" smtClean="0"/>
              <a:t>Display the student’ details who scored A or A+ grade in DBS course.</a:t>
            </a:r>
          </a:p>
        </p:txBody>
      </p:sp>
    </p:spTree>
    <p:extLst>
      <p:ext uri="{BB962C8B-B14F-4D97-AF65-F5344CB8AC3E}">
        <p14:creationId xmlns:p14="http://schemas.microsoft.com/office/powerpoint/2010/main" val="50556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1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4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37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0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5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5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3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6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517B69-71DD-4256-A548-7BC8DC2F7758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9E36C4E-3C8C-47B1-8A16-334EA1BC3D2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3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Select… from… where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9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Querying multiple tables</a:t>
            </a:r>
          </a:p>
        </p:txBody>
      </p:sp>
      <p:pic>
        <p:nvPicPr>
          <p:cNvPr id="46083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16276" y="1196975"/>
            <a:ext cx="5256213" cy="863600"/>
          </a:xfrm>
        </p:spPr>
      </p:pic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1919289" y="2420939"/>
            <a:ext cx="813593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/>
              <a:t>Looking at the schema of the relation </a:t>
            </a:r>
            <a:r>
              <a:rPr lang="en-US" altLang="en-US" b="1" i="1"/>
              <a:t>instructor</a:t>
            </a:r>
            <a:r>
              <a:rPr lang="en-US" altLang="en-US"/>
              <a:t>, we realize that we can get the department name from the attribute </a:t>
            </a:r>
            <a:r>
              <a:rPr lang="en-US" altLang="en-US" b="1" i="1"/>
              <a:t>dept name</a:t>
            </a:r>
            <a:r>
              <a:rPr lang="en-US" altLang="en-US"/>
              <a:t>, but the department </a:t>
            </a:r>
            <a:r>
              <a:rPr lang="en-US" altLang="en-US" b="1"/>
              <a:t>building name </a:t>
            </a:r>
            <a:r>
              <a:rPr lang="en-US" altLang="en-US"/>
              <a:t>is present in the attribute </a:t>
            </a:r>
            <a:r>
              <a:rPr lang="en-US" altLang="en-US" i="1"/>
              <a:t>building </a:t>
            </a:r>
            <a:r>
              <a:rPr lang="en-US" altLang="en-US"/>
              <a:t>of the relation </a:t>
            </a:r>
            <a:r>
              <a:rPr lang="en-US" altLang="en-US" b="1" i="1"/>
              <a:t>department</a:t>
            </a:r>
            <a:r>
              <a:rPr lang="en-US" altLang="en-US"/>
              <a:t>. 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To answer the query, each tuple in the </a:t>
            </a:r>
            <a:r>
              <a:rPr lang="en-US" altLang="en-US" i="1"/>
              <a:t>instructor </a:t>
            </a:r>
            <a:r>
              <a:rPr lang="en-US" altLang="en-US"/>
              <a:t>relation must be matched with the tuple in the </a:t>
            </a:r>
            <a:r>
              <a:rPr lang="en-US" altLang="en-US" i="1"/>
              <a:t>department </a:t>
            </a:r>
            <a:r>
              <a:rPr lang="en-US" altLang="en-US"/>
              <a:t>relation whose </a:t>
            </a:r>
            <a:r>
              <a:rPr lang="en-US" altLang="en-US" i="1"/>
              <a:t>dept name </a:t>
            </a:r>
            <a:r>
              <a:rPr lang="en-US" altLang="en-US"/>
              <a:t>value matches the </a:t>
            </a:r>
            <a:r>
              <a:rPr lang="en-US" altLang="en-US" i="1"/>
              <a:t>dept name </a:t>
            </a:r>
            <a:r>
              <a:rPr lang="en-US" altLang="en-US"/>
              <a:t>value of the </a:t>
            </a:r>
            <a:r>
              <a:rPr lang="en-US" altLang="en-US" i="1"/>
              <a:t>instructor </a:t>
            </a:r>
            <a:r>
              <a:rPr lang="en-US" altLang="en-US"/>
              <a:t>tuple.</a:t>
            </a:r>
          </a:p>
        </p:txBody>
      </p:sp>
      <p:pic>
        <p:nvPicPr>
          <p:cNvPr id="4608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5245101"/>
            <a:ext cx="604837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8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from Clause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141539" y="1106489"/>
            <a:ext cx="7970837" cy="502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FF0000"/>
                </a:solidFill>
              </a:rPr>
              <a:t>from </a:t>
            </a:r>
            <a:r>
              <a:rPr lang="en-US" altLang="en-US" sz="2000" dirty="0"/>
              <a:t>clause lists the relations involved in the query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Corresponds to the Cartesian product operation of the relational algebra.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defRPr/>
            </a:pPr>
            <a:endParaRPr lang="en-US" altLang="en-US" sz="1800" dirty="0"/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defRPr/>
            </a:pPr>
            <a:endParaRPr lang="en-US" altLang="en-US" sz="18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 the </a:t>
            </a:r>
            <a:r>
              <a:rPr lang="en-US" altLang="en-US" sz="2000" dirty="0">
                <a:solidFill>
                  <a:srgbClr val="FF0000"/>
                </a:solidFill>
              </a:rPr>
              <a:t>Cartesian product </a:t>
            </a:r>
            <a:r>
              <a:rPr lang="en-US" altLang="en-US" sz="2000" i="1" dirty="0"/>
              <a:t>instructor </a:t>
            </a:r>
            <a:r>
              <a:rPr lang="en-US" altLang="en-US" sz="2000" b="1" dirty="0"/>
              <a:t>X</a:t>
            </a:r>
            <a:r>
              <a:rPr lang="en-US" altLang="en-US" sz="2000" i="1" dirty="0"/>
              <a:t> teaches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 dirty="0"/>
              <a:t>			</a:t>
            </a:r>
            <a:r>
              <a:rPr lang="en-US" altLang="en-US" sz="2000" b="1" dirty="0"/>
              <a:t>select </a:t>
            </a:r>
            <a:r>
              <a:rPr lang="en-US" altLang="en-US" sz="2000" dirty="0"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 </a:t>
            </a:r>
            <a:r>
              <a:rPr lang="en-US" altLang="en-US" sz="2000" b="1" dirty="0">
                <a:solidFill>
                  <a:srgbClr val="FF0000"/>
                </a:solidFill>
              </a:rPr>
              <a:t>from </a:t>
            </a:r>
            <a:r>
              <a:rPr lang="en-US" altLang="en-US" sz="2000" i="1" dirty="0">
                <a:solidFill>
                  <a:schemeClr val="tx1"/>
                </a:solidFill>
              </a:rPr>
              <a:t>instructor, teaches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generates every possible instructor – teaches pair</a:t>
            </a:r>
            <a:r>
              <a:rPr lang="en-US" altLang="en-US" sz="2000" dirty="0"/>
              <a:t>, with all attributes from both relations</a:t>
            </a:r>
          </a:p>
          <a:p>
            <a:pPr lvl="1">
              <a:spcBef>
                <a:spcPts val="788"/>
              </a:spcBef>
              <a:buClr>
                <a:srgbClr val="FF9933"/>
              </a:buClr>
              <a:buSzPct val="80000"/>
              <a:defRPr/>
            </a:pPr>
            <a:endParaRPr lang="en-US" altLang="en-US" sz="18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Cartesian product not very useful directly, but useful combined with where-clause condition (selection operation in relational algebra)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329412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Cartesian Product: </a:t>
            </a:r>
            <a:r>
              <a:rPr lang="en-US" altLang="en-US" sz="3200" b="1" i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instructor X teaches</a:t>
            </a: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2338389" y="1093789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508"/>
          <a:stretch>
            <a:fillRect/>
          </a:stretch>
        </p:blipFill>
        <p:spPr bwMode="auto">
          <a:xfrm>
            <a:off x="6245226" y="1049339"/>
            <a:ext cx="3890963" cy="156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650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3567114" y="671513"/>
            <a:ext cx="1228725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i="1"/>
              <a:t>instructor</a:t>
            </a: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7907338" y="714376"/>
            <a:ext cx="107315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 i="1"/>
              <a:t>teaches</a:t>
            </a:r>
          </a:p>
        </p:txBody>
      </p:sp>
      <p:pic>
        <p:nvPicPr>
          <p:cNvPr id="4915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57"/>
          <a:stretch>
            <a:fillRect/>
          </a:stretch>
        </p:blipFill>
        <p:spPr bwMode="auto">
          <a:xfrm>
            <a:off x="2054226" y="1047750"/>
            <a:ext cx="388302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5035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16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2689226"/>
            <a:ext cx="7381875" cy="391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285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joins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2338389" y="1093788"/>
            <a:ext cx="7659687" cy="5503862"/>
          </a:xfrm>
        </p:spPr>
        <p:txBody>
          <a:bodyPr/>
          <a:lstStyle/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mtClean="0"/>
              <a:t>For all </a:t>
            </a:r>
            <a:r>
              <a:rPr lang="en-US" altLang="en-US" smtClean="0">
                <a:solidFill>
                  <a:srgbClr val="FF0000"/>
                </a:solidFill>
              </a:rPr>
              <a:t>instructors who have taught some course, find their names and the course ID of the courses they taught.</a:t>
            </a:r>
          </a:p>
          <a:p>
            <a:pPr>
              <a:spcBef>
                <a:spcPts val="875"/>
              </a:spcBef>
              <a:buSzPct val="90000"/>
            </a:pPr>
            <a:r>
              <a:rPr lang="en-US" altLang="en-US" sz="1600" b="1"/>
              <a:t>		 </a:t>
            </a:r>
            <a:r>
              <a:rPr lang="en-US" altLang="en-US" b="1" smtClean="0"/>
              <a:t>select </a:t>
            </a:r>
            <a:r>
              <a:rPr lang="en-US" altLang="en-US" i="1" smtClean="0"/>
              <a:t>name, course_id</a:t>
            </a:r>
            <a:br>
              <a:rPr lang="en-US" altLang="en-US" i="1" smtClean="0"/>
            </a:br>
            <a:r>
              <a:rPr lang="en-US" altLang="en-US" i="1" smtClean="0"/>
              <a:t>          </a:t>
            </a:r>
            <a:r>
              <a:rPr lang="en-US" altLang="en-US" b="1" smtClean="0"/>
              <a:t>from </a:t>
            </a:r>
            <a:r>
              <a:rPr lang="en-US" altLang="en-US" i="1" smtClean="0"/>
              <a:t>instructor, teaches</a:t>
            </a:r>
            <a:br>
              <a:rPr lang="en-US" altLang="en-US" i="1" smtClean="0"/>
            </a:br>
            <a:r>
              <a:rPr lang="en-US" altLang="en-US" i="1" smtClean="0"/>
              <a:t>          </a:t>
            </a:r>
            <a:r>
              <a:rPr lang="en-US" altLang="en-US" b="1" smtClean="0"/>
              <a:t>where  </a:t>
            </a:r>
            <a:r>
              <a:rPr lang="en-US" altLang="en-US" b="1" i="1" smtClean="0"/>
              <a:t> </a:t>
            </a:r>
            <a:r>
              <a:rPr lang="en-US" altLang="en-US" i="1" smtClean="0">
                <a:solidFill>
                  <a:srgbClr val="FF0000"/>
                </a:solidFill>
              </a:rPr>
              <a:t>instructor.ID = teaches.ID</a:t>
            </a:r>
          </a:p>
        </p:txBody>
      </p:sp>
      <p:pic>
        <p:nvPicPr>
          <p:cNvPr id="5120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9" y="2743200"/>
            <a:ext cx="1584325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338" y="2870201"/>
            <a:ext cx="1706562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206" name="Straight Connector 6"/>
          <p:cNvCxnSpPr>
            <a:cxnSpLocks noChangeShapeType="1"/>
          </p:cNvCxnSpPr>
          <p:nvPr/>
        </p:nvCxnSpPr>
        <p:spPr bwMode="auto">
          <a:xfrm>
            <a:off x="4849814" y="3357563"/>
            <a:ext cx="33115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147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1"/>
          <p:cNvGrpSpPr>
            <a:grpSpLocks/>
          </p:cNvGrpSpPr>
          <p:nvPr/>
        </p:nvGrpSpPr>
        <p:grpSpPr bwMode="auto">
          <a:xfrm>
            <a:off x="2867025" y="4516439"/>
            <a:ext cx="6286500" cy="2160587"/>
            <a:chOff x="846" y="2845"/>
            <a:chExt cx="3960" cy="1361"/>
          </a:xfrm>
        </p:grpSpPr>
        <p:pic>
          <p:nvPicPr>
            <p:cNvPr id="5222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" t="24234" r="40170" b="45270"/>
            <a:stretch>
              <a:fillRect/>
            </a:stretch>
          </p:blipFill>
          <p:spPr bwMode="auto">
            <a:xfrm>
              <a:off x="846" y="2874"/>
              <a:ext cx="3954" cy="12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223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1" t="24080" r="40079" b="45088"/>
            <a:stretch>
              <a:fillRect/>
            </a:stretch>
          </p:blipFill>
          <p:spPr bwMode="auto">
            <a:xfrm>
              <a:off x="849" y="2867"/>
              <a:ext cx="3956" cy="125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2231" name="Rectangle 4"/>
            <p:cNvSpPr>
              <a:spLocks noChangeArrowheads="1"/>
            </p:cNvSpPr>
            <p:nvPr/>
          </p:nvSpPr>
          <p:spPr bwMode="auto">
            <a:xfrm>
              <a:off x="2251" y="2845"/>
              <a:ext cx="1123" cy="1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52232" name="Rectangle 5"/>
            <p:cNvSpPr>
              <a:spLocks noChangeArrowheads="1"/>
            </p:cNvSpPr>
            <p:nvPr/>
          </p:nvSpPr>
          <p:spPr bwMode="auto">
            <a:xfrm>
              <a:off x="1740" y="3214"/>
              <a:ext cx="2306" cy="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52233" name="Rectangle 6"/>
            <p:cNvSpPr>
              <a:spLocks noChangeArrowheads="1"/>
            </p:cNvSpPr>
            <p:nvPr/>
          </p:nvSpPr>
          <p:spPr bwMode="auto">
            <a:xfrm>
              <a:off x="1739" y="3214"/>
              <a:ext cx="2307" cy="9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2292350" y="117475"/>
            <a:ext cx="80772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Joins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671764" y="631825"/>
            <a:ext cx="7996237" cy="591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marL="342900">
              <a:spcBef>
                <a:spcPts val="788"/>
              </a:spcBef>
              <a:buSzPct val="90000"/>
              <a:defRPr/>
            </a:pPr>
            <a:endParaRPr lang="en-US" altLang="en-US" sz="1800" i="1" dirty="0">
              <a:solidFill>
                <a:srgbClr val="FF0000"/>
              </a:solidFill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 the </a:t>
            </a:r>
            <a:r>
              <a:rPr lang="en-US" altLang="en-US" sz="2000" dirty="0">
                <a:solidFill>
                  <a:schemeClr val="tx1"/>
                </a:solidFill>
              </a:rPr>
              <a:t>course ID, semester, year and title of each course offered by the Comp. Sci. department</a:t>
            </a:r>
          </a:p>
          <a:p>
            <a:pPr marL="342900">
              <a:spcBef>
                <a:spcPts val="788"/>
              </a:spcBef>
              <a:buSzPct val="90000"/>
              <a:defRPr/>
            </a:pPr>
            <a:r>
              <a:rPr lang="en-US" altLang="en-US" sz="1800" b="1" dirty="0"/>
              <a:t>		</a:t>
            </a:r>
            <a:r>
              <a:rPr lang="en-US" altLang="en-US" sz="2000" b="1" dirty="0"/>
              <a:t>select </a:t>
            </a:r>
            <a:r>
              <a:rPr lang="en-US" altLang="en-US" sz="2000" i="1" dirty="0" err="1"/>
              <a:t>section.course_id</a:t>
            </a:r>
            <a:r>
              <a:rPr lang="en-US" altLang="en-US" sz="2000" i="1" dirty="0"/>
              <a:t>, semester, year, title</a:t>
            </a:r>
            <a:br>
              <a:rPr lang="en-US" altLang="en-US" sz="2000" i="1" dirty="0"/>
            </a:br>
            <a:r>
              <a:rPr lang="en-US" altLang="en-US" sz="2000" i="1" dirty="0"/>
              <a:t> 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section, course</a:t>
            </a:r>
            <a:br>
              <a:rPr lang="en-US" altLang="en-US" sz="2000" i="1" dirty="0"/>
            </a:br>
            <a:r>
              <a:rPr lang="en-US" altLang="en-US" sz="2000" i="1" dirty="0"/>
              <a:t>          </a:t>
            </a:r>
            <a:r>
              <a:rPr lang="en-US" altLang="en-US" sz="2000" b="1" dirty="0"/>
              <a:t>where  </a:t>
            </a:r>
            <a:r>
              <a:rPr lang="en-US" altLang="en-US" sz="2000" b="1" i="1" dirty="0"/>
              <a:t> </a:t>
            </a:r>
            <a:r>
              <a:rPr lang="en-US" altLang="en-US" sz="2000" i="1" dirty="0" err="1">
                <a:solidFill>
                  <a:srgbClr val="FF0000"/>
                </a:solidFill>
              </a:rPr>
              <a:t>section.course_id</a:t>
            </a:r>
            <a:r>
              <a:rPr lang="en-US" altLang="en-US" sz="2000" i="1" dirty="0">
                <a:solidFill>
                  <a:srgbClr val="FF0000"/>
                </a:solidFill>
              </a:rPr>
              <a:t> = </a:t>
            </a:r>
            <a:r>
              <a:rPr lang="en-US" altLang="en-US" sz="2000" i="1" dirty="0" err="1">
                <a:solidFill>
                  <a:srgbClr val="FF0000"/>
                </a:solidFill>
              </a:rPr>
              <a:t>course.course_id</a:t>
            </a:r>
            <a:r>
              <a:rPr lang="en-US" altLang="en-US" sz="2000" i="1" dirty="0">
                <a:solidFill>
                  <a:srgbClr val="FF0000"/>
                </a:solidFill>
              </a:rPr>
              <a:t>  </a:t>
            </a:r>
            <a:r>
              <a:rPr lang="en-US" altLang="en-US" sz="2000" b="1" dirty="0"/>
              <a:t>and</a:t>
            </a:r>
            <a:br>
              <a:rPr lang="en-US" altLang="en-US" sz="2000" b="1" dirty="0"/>
            </a:br>
            <a:r>
              <a:rPr lang="en-US" altLang="en-US" sz="2000" b="1" dirty="0">
                <a:solidFill>
                  <a:srgbClr val="FF0000"/>
                </a:solidFill>
              </a:rPr>
              <a:t>                         </a:t>
            </a:r>
            <a:r>
              <a:rPr lang="en-US" altLang="en-US" sz="2000" i="1" dirty="0" err="1">
                <a:solidFill>
                  <a:srgbClr val="FF0000"/>
                </a:solidFill>
              </a:rPr>
              <a:t>dept_name</a:t>
            </a:r>
            <a:r>
              <a:rPr lang="en-US" altLang="en-US" sz="2000" i="1" dirty="0">
                <a:solidFill>
                  <a:srgbClr val="FF0000"/>
                </a:solidFill>
              </a:rPr>
              <a:t> =</a:t>
            </a:r>
            <a:r>
              <a:rPr lang="en-US" altLang="en-US" sz="2000" dirty="0">
                <a:solidFill>
                  <a:srgbClr val="FF0000"/>
                </a:solidFill>
              </a:rPr>
              <a:t> ‘Comp. Sci.'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02787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Try Writing Some Queries in SQL</a:t>
            </a:r>
          </a:p>
        </p:txBody>
      </p:sp>
      <p:pic>
        <p:nvPicPr>
          <p:cNvPr id="542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4" y="955676"/>
            <a:ext cx="8529637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8460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1524001" y="1093788"/>
            <a:ext cx="8843963" cy="49022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1.Display id of students who have taken the course offered by physics department</a:t>
            </a:r>
          </a:p>
          <a:p>
            <a:pPr algn="just"/>
            <a:r>
              <a:rPr lang="en-US" altLang="en-US" dirty="0" smtClean="0"/>
              <a:t> 2.List out the 4 credit courses offered by ICT department</a:t>
            </a:r>
          </a:p>
          <a:p>
            <a:pPr algn="just"/>
            <a:r>
              <a:rPr lang="en-US" altLang="en-US" dirty="0" smtClean="0"/>
              <a:t>3.Display names of all advisors from </a:t>
            </a:r>
            <a:r>
              <a:rPr lang="en-US" altLang="en-US" dirty="0" err="1" smtClean="0"/>
              <a:t>Maths</a:t>
            </a:r>
            <a:r>
              <a:rPr lang="en-US" altLang="en-US" dirty="0" smtClean="0"/>
              <a:t> department</a:t>
            </a:r>
          </a:p>
          <a:p>
            <a:pPr algn="just"/>
            <a:r>
              <a:rPr lang="en-US" altLang="en-US" dirty="0" smtClean="0"/>
              <a:t>4. Retrieve the names of all instructors, along with their department names and department building name.</a:t>
            </a:r>
          </a:p>
          <a:p>
            <a:pPr algn="just"/>
            <a:r>
              <a:rPr lang="en-US" altLang="en-US" dirty="0" smtClean="0"/>
              <a:t>5.Display Student and their respective advisor information</a:t>
            </a:r>
          </a:p>
          <a:p>
            <a:pPr algn="just"/>
            <a:r>
              <a:rPr lang="en-US" altLang="en-US" dirty="0" smtClean="0"/>
              <a:t>6.Display Course and its prerequisite information</a:t>
            </a:r>
          </a:p>
          <a:p>
            <a:pPr algn="just"/>
            <a:r>
              <a:rPr lang="en-US" altLang="en-US" dirty="0" smtClean="0"/>
              <a:t>7.Display the computer science courses which are held in room no=105 and building AB5</a:t>
            </a:r>
          </a:p>
          <a:p>
            <a:pPr algn="just"/>
            <a:r>
              <a:rPr lang="en-US" altLang="en-US" dirty="0" smtClean="0"/>
              <a:t>8. Display the student’ details who scored A or A+ grade in DBS course</a:t>
            </a:r>
            <a:r>
              <a:rPr lang="en-US" altLang="en-US" dirty="0" smtClean="0"/>
              <a:t>.</a:t>
            </a:r>
          </a:p>
          <a:p>
            <a:pPr algn="just"/>
            <a:r>
              <a:rPr lang="en-US" altLang="en-US" dirty="0" smtClean="0"/>
              <a:t>(solution in doc file)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70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Query Structure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2263775" y="1106488"/>
            <a:ext cx="7640638" cy="488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/>
              <a:t>The SQL </a:t>
            </a:r>
            <a:r>
              <a:rPr lang="en-US" altLang="en-US" b="1">
                <a:solidFill>
                  <a:srgbClr val="FF0000"/>
                </a:solidFill>
              </a:rPr>
              <a:t>data-manipulation language (</a:t>
            </a:r>
            <a:r>
              <a:rPr lang="en-US" altLang="en-US" b="1" i="1" u="sng">
                <a:solidFill>
                  <a:srgbClr val="FF0000"/>
                </a:solidFill>
              </a:rPr>
              <a:t>DML</a:t>
            </a:r>
            <a:r>
              <a:rPr lang="en-US" altLang="en-US" b="1">
                <a:solidFill>
                  <a:srgbClr val="FF0000"/>
                </a:solidFill>
              </a:rPr>
              <a:t>)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provides the ability to </a:t>
            </a:r>
            <a:r>
              <a:rPr lang="en-US" altLang="en-US">
                <a:solidFill>
                  <a:srgbClr val="FF0000"/>
                </a:solidFill>
              </a:rPr>
              <a:t>query information, </a:t>
            </a:r>
            <a:r>
              <a:rPr lang="en-US" altLang="en-US"/>
              <a:t>and</a:t>
            </a:r>
            <a:r>
              <a:rPr lang="en-US" altLang="en-US">
                <a:solidFill>
                  <a:srgbClr val="FF0000"/>
                </a:solidFill>
              </a:rPr>
              <a:t> insert, delete and update </a:t>
            </a:r>
            <a:r>
              <a:rPr lang="en-US" altLang="en-US"/>
              <a:t>tuples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/>
              <a:t>A typical SQL query has the form: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b="1">
                <a:solidFill>
                  <a:schemeClr val="accent2"/>
                </a:solidFill>
              </a:rPr>
              <a:t>select </a:t>
            </a:r>
            <a:r>
              <a:rPr lang="en-US" altLang="en-US" i="1">
                <a:solidFill>
                  <a:schemeClr val="accent2"/>
                </a:solidFill>
              </a:rPr>
              <a:t>A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, </a:t>
            </a:r>
            <a:r>
              <a:rPr lang="en-US" altLang="en-US" i="1">
                <a:solidFill>
                  <a:schemeClr val="accent2"/>
                </a:solidFill>
              </a:rPr>
              <a:t>A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, ..., </a:t>
            </a:r>
            <a:r>
              <a:rPr lang="en-US" altLang="en-US" i="1">
                <a:solidFill>
                  <a:schemeClr val="accent2"/>
                </a:solidFill>
              </a:rPr>
              <a:t>A</a:t>
            </a:r>
            <a:r>
              <a:rPr lang="en-US" altLang="en-US" i="1" baseline="-25000">
                <a:solidFill>
                  <a:schemeClr val="accent2"/>
                </a:solidFill>
              </a:rPr>
              <a:t>n</a:t>
            </a:r>
            <a:br>
              <a:rPr lang="en-US" altLang="en-US" i="1" baseline="-25000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	</a:t>
            </a:r>
            <a:r>
              <a:rPr lang="en-US" altLang="en-US" b="1">
                <a:solidFill>
                  <a:schemeClr val="accent2"/>
                </a:solidFill>
              </a:rPr>
              <a:t>from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>
                <a:solidFill>
                  <a:schemeClr val="accent2"/>
                </a:solidFill>
              </a:rPr>
              <a:t>r</a:t>
            </a:r>
            <a:r>
              <a:rPr lang="en-US" altLang="en-US" baseline="-25000">
                <a:solidFill>
                  <a:schemeClr val="accent2"/>
                </a:solidFill>
              </a:rPr>
              <a:t>1</a:t>
            </a:r>
            <a:r>
              <a:rPr lang="en-US" altLang="en-US">
                <a:solidFill>
                  <a:schemeClr val="accent2"/>
                </a:solidFill>
              </a:rPr>
              <a:t>, </a:t>
            </a:r>
            <a:r>
              <a:rPr lang="en-US" altLang="en-US" i="1">
                <a:solidFill>
                  <a:schemeClr val="accent2"/>
                </a:solidFill>
              </a:rPr>
              <a:t>r</a:t>
            </a:r>
            <a:r>
              <a:rPr lang="en-US" altLang="en-US" baseline="-25000">
                <a:solidFill>
                  <a:schemeClr val="accent2"/>
                </a:solidFill>
              </a:rPr>
              <a:t>2</a:t>
            </a:r>
            <a:r>
              <a:rPr lang="en-US" altLang="en-US">
                <a:solidFill>
                  <a:schemeClr val="accent2"/>
                </a:solidFill>
              </a:rPr>
              <a:t>, ..., </a:t>
            </a:r>
            <a:r>
              <a:rPr lang="en-US" altLang="en-US" i="1">
                <a:solidFill>
                  <a:schemeClr val="accent2"/>
                </a:solidFill>
              </a:rPr>
              <a:t>r</a:t>
            </a:r>
            <a:r>
              <a:rPr lang="en-US" altLang="en-US" i="1" baseline="-25000">
                <a:solidFill>
                  <a:schemeClr val="accent2"/>
                </a:solidFill>
              </a:rPr>
              <a:t>m</a:t>
            </a:r>
            <a:br>
              <a:rPr lang="en-US" altLang="en-US" i="1" baseline="-25000">
                <a:solidFill>
                  <a:schemeClr val="accent2"/>
                </a:solidFill>
              </a:rPr>
            </a:br>
            <a:r>
              <a:rPr lang="en-US" altLang="en-US">
                <a:solidFill>
                  <a:schemeClr val="accent2"/>
                </a:solidFill>
              </a:rPr>
              <a:t>	</a:t>
            </a:r>
            <a:r>
              <a:rPr lang="en-US" altLang="en-US" b="1">
                <a:solidFill>
                  <a:schemeClr val="accent2"/>
                </a:solidFill>
              </a:rPr>
              <a:t>where </a:t>
            </a:r>
            <a:r>
              <a:rPr lang="en-US" altLang="en-US" i="1">
                <a:solidFill>
                  <a:schemeClr val="accent2"/>
                </a:solidFill>
              </a:rPr>
              <a:t>P</a:t>
            </a:r>
            <a:br>
              <a:rPr lang="en-US" altLang="en-US" i="1">
                <a:solidFill>
                  <a:schemeClr val="accent2"/>
                </a:solidFill>
              </a:rPr>
            </a:br>
            <a:endParaRPr lang="en-US" altLang="en-US" i="1">
              <a:solidFill>
                <a:schemeClr val="accent2"/>
              </a:solidFill>
            </a:endParaRPr>
          </a:p>
          <a:p>
            <a:pPr lvl="1">
              <a:spcBef>
                <a:spcPts val="875"/>
              </a:spcBef>
              <a:buClr>
                <a:srgbClr val="FF9933"/>
              </a:buClr>
              <a:buSzPct val="90000"/>
              <a:buFont typeface="Monotype Sorts" charset="2"/>
              <a:buChar char=""/>
            </a:pPr>
            <a:r>
              <a:rPr lang="en-US" altLang="en-US" i="1"/>
              <a:t>A</a:t>
            </a:r>
            <a:r>
              <a:rPr lang="en-US" altLang="en-US" i="1" baseline="-25000"/>
              <a:t>i </a:t>
            </a:r>
            <a:r>
              <a:rPr lang="en-US" altLang="en-US"/>
              <a:t>represents an attribute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90000"/>
              <a:buFont typeface="Monotype Sorts" charset="2"/>
              <a:buChar char=""/>
            </a:pPr>
            <a:r>
              <a:rPr lang="en-US" altLang="en-US" i="1"/>
              <a:t>R</a:t>
            </a:r>
            <a:r>
              <a:rPr lang="en-US" altLang="en-US" i="1" baseline="-25000"/>
              <a:t>i </a:t>
            </a:r>
            <a:r>
              <a:rPr lang="en-US" altLang="en-US"/>
              <a:t>represents a relation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90000"/>
              <a:buFont typeface="Monotype Sorts" charset="2"/>
              <a:buChar char=""/>
            </a:pPr>
            <a:r>
              <a:rPr lang="en-US" altLang="en-US" i="1">
                <a:solidFill>
                  <a:srgbClr val="FF0000"/>
                </a:solidFill>
              </a:rPr>
              <a:t>P</a:t>
            </a:r>
            <a:r>
              <a:rPr lang="en-US" altLang="en-US">
                <a:solidFill>
                  <a:srgbClr val="FF0000"/>
                </a:solidFill>
              </a:rPr>
              <a:t> is a predicate</a:t>
            </a:r>
            <a:r>
              <a:rPr lang="en-US" altLang="en-US"/>
              <a:t>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result</a:t>
            </a:r>
            <a:r>
              <a:rPr lang="en-US" altLang="en-US"/>
              <a:t> of an SQL query </a:t>
            </a:r>
            <a:r>
              <a:rPr lang="en-US" altLang="en-US">
                <a:solidFill>
                  <a:srgbClr val="FF0000"/>
                </a:solidFill>
              </a:rPr>
              <a:t>is a relation</a:t>
            </a:r>
            <a:r>
              <a:rPr lang="en-US" alt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0514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select Clause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2263775" y="1155701"/>
            <a:ext cx="8066088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/>
              <a:t>The </a:t>
            </a:r>
            <a:r>
              <a:rPr lang="en-US" altLang="en-US" b="1"/>
              <a:t>select</a:t>
            </a:r>
            <a:r>
              <a:rPr lang="en-US" altLang="en-US"/>
              <a:t> clause list the attributes desired in the result of a query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/>
              <a:t>corresponds to the </a:t>
            </a:r>
            <a:r>
              <a:rPr lang="en-US" altLang="en-US">
                <a:solidFill>
                  <a:srgbClr val="FF0000"/>
                </a:solidFill>
              </a:rPr>
              <a:t>projection operation </a:t>
            </a:r>
            <a:r>
              <a:rPr lang="en-US" altLang="en-US"/>
              <a:t>of the relational algebra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None/>
            </a:pPr>
            <a:endParaRPr lang="en-US" altLang="en-US"/>
          </a:p>
          <a:p>
            <a:pPr>
              <a:lnSpc>
                <a:spcPct val="11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/>
              <a:t>Example: find the names of all instructors: </a:t>
            </a:r>
            <a:br>
              <a:rPr lang="en-US" altLang="en-US"/>
            </a:br>
            <a:r>
              <a:rPr lang="en-US" altLang="en-US"/>
              <a:t>		</a:t>
            </a:r>
            <a:r>
              <a:rPr lang="en-US" altLang="en-US" b="1">
                <a:solidFill>
                  <a:schemeClr val="accent2"/>
                </a:solidFill>
              </a:rPr>
              <a:t>select</a:t>
            </a:r>
            <a:r>
              <a:rPr lang="en-US" altLang="en-US" b="1"/>
              <a:t> </a:t>
            </a:r>
            <a:r>
              <a:rPr lang="en-US" altLang="en-US" i="1">
                <a:solidFill>
                  <a:srgbClr val="00B050"/>
                </a:solidFill>
              </a:rPr>
              <a:t>name </a:t>
            </a:r>
            <a:r>
              <a:rPr lang="en-US" altLang="en-US" b="1">
                <a:solidFill>
                  <a:schemeClr val="accent2"/>
                </a:solidFill>
              </a:rPr>
              <a:t>from</a:t>
            </a:r>
            <a:r>
              <a:rPr lang="en-US" altLang="en-US" b="1"/>
              <a:t> </a:t>
            </a:r>
            <a:r>
              <a:rPr lang="en-US" altLang="en-US" i="1">
                <a:solidFill>
                  <a:srgbClr val="00B050"/>
                </a:solidFill>
              </a:rPr>
              <a:t>instructor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/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/>
              <a:t>NOTE</a:t>
            </a:r>
            <a:r>
              <a:rPr lang="en-US" altLang="en-US">
                <a:solidFill>
                  <a:srgbClr val="FF0000"/>
                </a:solidFill>
              </a:rPr>
              <a:t>:  SQL names are </a:t>
            </a:r>
            <a:r>
              <a:rPr lang="en-US" altLang="en-US" b="1">
                <a:solidFill>
                  <a:srgbClr val="00B050"/>
                </a:solidFill>
              </a:rPr>
              <a:t>case insensitive </a:t>
            </a:r>
            <a:r>
              <a:rPr lang="en-US" altLang="en-US"/>
              <a:t>(i.e., you may use upper- or lower-case letters.)  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/>
              <a:t>E.g.   </a:t>
            </a:r>
            <a:r>
              <a:rPr lang="en-US" altLang="en-US" i="1"/>
              <a:t>Name</a:t>
            </a:r>
            <a:r>
              <a:rPr lang="en-US" altLang="en-US"/>
              <a:t> ≡ </a:t>
            </a:r>
            <a:r>
              <a:rPr lang="en-US" altLang="en-US" i="1"/>
              <a:t>NAME</a:t>
            </a:r>
            <a:r>
              <a:rPr lang="en-US" altLang="en-US"/>
              <a:t> ≡ </a:t>
            </a:r>
            <a:r>
              <a:rPr lang="en-US" altLang="en-US" i="1"/>
              <a:t>name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/>
              <a:t>Some people use upper case wherever we use bold font.</a:t>
            </a:r>
          </a:p>
        </p:txBody>
      </p:sp>
    </p:spTree>
    <p:extLst>
      <p:ext uri="{BB962C8B-B14F-4D97-AF65-F5344CB8AC3E}">
        <p14:creationId xmlns:p14="http://schemas.microsoft.com/office/powerpoint/2010/main" val="24004792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Queries on a Single Relation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2260600" y="731838"/>
            <a:ext cx="7659688" cy="4902200"/>
          </a:xfrm>
        </p:spPr>
        <p:txBody>
          <a:bodyPr/>
          <a:lstStyle/>
          <a:p>
            <a:r>
              <a:rPr lang="en-US" altLang="en-US" b="1" smtClean="0">
                <a:solidFill>
                  <a:schemeClr val="accent2"/>
                </a:solidFill>
              </a:rPr>
              <a:t>select</a:t>
            </a:r>
            <a:r>
              <a:rPr lang="en-US" altLang="en-US" b="1" smtClean="0"/>
              <a:t> </a:t>
            </a:r>
            <a:r>
              <a:rPr lang="en-US" altLang="en-US" i="1" smtClean="0">
                <a:solidFill>
                  <a:srgbClr val="00B050"/>
                </a:solidFill>
              </a:rPr>
              <a:t>name </a:t>
            </a:r>
            <a:r>
              <a:rPr lang="en-US" altLang="en-US" b="1" smtClean="0">
                <a:solidFill>
                  <a:schemeClr val="accent2"/>
                </a:solidFill>
              </a:rPr>
              <a:t>from</a:t>
            </a:r>
            <a:r>
              <a:rPr lang="en-US" altLang="en-US" b="1" smtClean="0"/>
              <a:t> </a:t>
            </a:r>
            <a:r>
              <a:rPr lang="en-US" altLang="en-US" i="1" smtClean="0">
                <a:solidFill>
                  <a:srgbClr val="00B050"/>
                </a:solidFill>
              </a:rPr>
              <a:t>instructor;</a:t>
            </a:r>
          </a:p>
          <a:p>
            <a:endParaRPr lang="en-US" altLang="en-US" i="1" smtClean="0">
              <a:solidFill>
                <a:srgbClr val="00B050"/>
              </a:solidFill>
            </a:endParaRPr>
          </a:p>
          <a:p>
            <a:endParaRPr lang="en-US" altLang="en-US" smtClean="0"/>
          </a:p>
        </p:txBody>
      </p:sp>
      <p:pic>
        <p:nvPicPr>
          <p:cNvPr id="3686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989138"/>
            <a:ext cx="250825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63" y="1995489"/>
            <a:ext cx="96520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6870" name="Straight Arrow Connector 7"/>
          <p:cNvCxnSpPr>
            <a:cxnSpLocks noChangeShapeType="1"/>
            <a:stCxn id="36868" idx="3"/>
          </p:cNvCxnSpPr>
          <p:nvPr/>
        </p:nvCxnSpPr>
        <p:spPr bwMode="auto">
          <a:xfrm>
            <a:off x="4800600" y="3249613"/>
            <a:ext cx="2076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582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Select dept_name from instructor;</a:t>
            </a:r>
          </a:p>
          <a:p>
            <a:endParaRPr lang="en-US" altLang="en-US" smtClean="0"/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439" y="1628776"/>
            <a:ext cx="2446337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3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select Clause (Cont.)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263775" y="914400"/>
            <a:ext cx="7848600" cy="506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SQL </a:t>
            </a:r>
            <a:r>
              <a:rPr lang="en-US" altLang="en-US" sz="2000" b="1" dirty="0">
                <a:solidFill>
                  <a:srgbClr val="FF0000"/>
                </a:solidFill>
              </a:rPr>
              <a:t>allows duplicates </a:t>
            </a:r>
            <a:r>
              <a:rPr lang="en-US" altLang="en-US" sz="2000" dirty="0">
                <a:solidFill>
                  <a:srgbClr val="FF0000"/>
                </a:solidFill>
              </a:rPr>
              <a:t>in relations </a:t>
            </a:r>
            <a:r>
              <a:rPr lang="en-US" altLang="en-US" sz="2000" dirty="0"/>
              <a:t>as well as in </a:t>
            </a:r>
            <a:r>
              <a:rPr lang="en-US" altLang="en-US" sz="2000" dirty="0">
                <a:solidFill>
                  <a:srgbClr val="FF0000"/>
                </a:solidFill>
              </a:rPr>
              <a:t>query results</a:t>
            </a:r>
            <a:r>
              <a:rPr lang="en-US" altLang="en-US" sz="2000" dirty="0"/>
              <a:t>.</a:t>
            </a:r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defRPr/>
            </a:pPr>
            <a:endParaRPr lang="en-US" altLang="en-US" sz="1800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To force the </a:t>
            </a:r>
            <a:r>
              <a:rPr lang="en-US" altLang="en-US" sz="2000" dirty="0">
                <a:solidFill>
                  <a:srgbClr val="FF0000"/>
                </a:solidFill>
              </a:rPr>
              <a:t>elimination of duplicates</a:t>
            </a:r>
            <a:r>
              <a:rPr lang="en-US" altLang="en-US" sz="2000" dirty="0"/>
              <a:t>, insert the keyword </a:t>
            </a:r>
            <a:r>
              <a:rPr lang="en-US" altLang="en-US" sz="2000" b="1" dirty="0">
                <a:solidFill>
                  <a:srgbClr val="FF0000"/>
                </a:solidFill>
              </a:rPr>
              <a:t>distinct 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after select</a:t>
            </a:r>
            <a:r>
              <a:rPr lang="en-US" altLang="en-US" sz="2000" b="1" dirty="0"/>
              <a:t>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Find the names of all departments with instructor, and remove duplicates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dirty="0"/>
              <a:t>		</a:t>
            </a:r>
            <a:r>
              <a:rPr lang="en-US" altLang="en-US" sz="2000" b="1" dirty="0"/>
              <a:t>select </a:t>
            </a:r>
            <a:r>
              <a:rPr lang="en-US" altLang="en-US" sz="2000" b="1" dirty="0">
                <a:solidFill>
                  <a:srgbClr val="FF0000"/>
                </a:solidFill>
              </a:rPr>
              <a:t>distinct</a:t>
            </a:r>
            <a:r>
              <a:rPr lang="en-US" altLang="en-US" sz="2000" b="1" dirty="0"/>
              <a:t>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/>
            </a:r>
            <a:br>
              <a:rPr lang="en-US" altLang="en-US" sz="2000" i="1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endParaRPr lang="en-US" altLang="en-US" sz="2000" i="1" dirty="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keyword </a:t>
            </a:r>
            <a:r>
              <a:rPr lang="en-US" altLang="en-US" sz="2000" b="1" dirty="0">
                <a:solidFill>
                  <a:srgbClr val="FF0000"/>
                </a:solidFill>
              </a:rPr>
              <a:t>all</a:t>
            </a:r>
            <a:r>
              <a:rPr lang="en-US" altLang="en-US" sz="2000" b="1" dirty="0"/>
              <a:t> </a:t>
            </a:r>
            <a:r>
              <a:rPr lang="en-US" altLang="en-US" sz="2000" dirty="0"/>
              <a:t>specifies that duplicates not be removed.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dirty="0"/>
              <a:t>		</a:t>
            </a:r>
            <a:r>
              <a:rPr lang="en-US" altLang="en-US" sz="2000" b="1" dirty="0"/>
              <a:t>select </a:t>
            </a:r>
            <a:r>
              <a:rPr lang="en-US" altLang="en-US" sz="2000" b="1" dirty="0">
                <a:solidFill>
                  <a:srgbClr val="FF0000"/>
                </a:solidFill>
              </a:rPr>
              <a:t>all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/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1777446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select Clause (Cont.)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63775" y="1106488"/>
            <a:ext cx="7848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An </a:t>
            </a:r>
            <a:r>
              <a:rPr lang="en-US" altLang="en-US" sz="2000" dirty="0">
                <a:solidFill>
                  <a:srgbClr val="FF0000"/>
                </a:solidFill>
              </a:rPr>
              <a:t>asterisk</a:t>
            </a:r>
            <a:r>
              <a:rPr lang="en-US" altLang="en-US" sz="2000" dirty="0"/>
              <a:t> in the select clause denotes “</a:t>
            </a:r>
            <a:r>
              <a:rPr lang="en-US" altLang="en-US" sz="2000" dirty="0">
                <a:solidFill>
                  <a:srgbClr val="FF0000"/>
                </a:solidFill>
              </a:rPr>
              <a:t>all attributes</a:t>
            </a:r>
            <a:r>
              <a:rPr lang="en-US" altLang="en-US" sz="2000" dirty="0"/>
              <a:t>”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 dirty="0"/>
              <a:t>			</a:t>
            </a:r>
            <a:r>
              <a:rPr lang="en-US" altLang="en-US" sz="2000" b="1" dirty="0"/>
              <a:t>select </a:t>
            </a:r>
            <a:r>
              <a:rPr lang="en-US" altLang="en-US" sz="2000" dirty="0">
                <a:solidFill>
                  <a:srgbClr val="FF0000"/>
                </a:solidFill>
              </a:rPr>
              <a:t>*</a:t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altLang="en-US" sz="2000" dirty="0"/>
              <a:t>	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endParaRPr lang="en-US" altLang="en-US" sz="2000" i="1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0099"/>
                </a:solidFill>
              </a:rPr>
              <a:t>select</a:t>
            </a:r>
            <a:r>
              <a:rPr lang="en-US" altLang="en-US" sz="2000" dirty="0"/>
              <a:t> clause can contain </a:t>
            </a:r>
            <a:r>
              <a:rPr lang="en-US" altLang="en-US" sz="2000" dirty="0">
                <a:solidFill>
                  <a:srgbClr val="FF0000"/>
                </a:solidFill>
              </a:rPr>
              <a:t>arithmetic expressions </a:t>
            </a:r>
            <a:r>
              <a:rPr lang="en-US" altLang="en-US" sz="2000" dirty="0"/>
              <a:t>involving the operation, </a:t>
            </a:r>
            <a:r>
              <a:rPr lang="en-US" altLang="en-US" sz="2000" dirty="0">
                <a:solidFill>
                  <a:srgbClr val="FF0000"/>
                </a:solidFill>
              </a:rPr>
              <a:t>+, –, </a:t>
            </a:r>
            <a:r>
              <a:rPr lang="en-US" altLang="en-US" sz="2000" dirty="0">
                <a:solidFill>
                  <a:srgbClr val="FF0000"/>
                </a:solidFill>
                <a:latin typeface="Symbol" panose="05050102010706020507" pitchFamily="18" charset="2"/>
                <a:ea typeface="Symbol" panose="05050102010706020507" pitchFamily="18" charset="2"/>
                <a:cs typeface="Symbol" panose="05050102010706020507" pitchFamily="18" charset="2"/>
              </a:rPr>
              <a:t></a:t>
            </a:r>
            <a:r>
              <a:rPr lang="en-US" altLang="en-US" sz="2000" dirty="0">
                <a:solidFill>
                  <a:srgbClr val="FF0000"/>
                </a:solidFill>
              </a:rPr>
              <a:t>, and /, </a:t>
            </a:r>
            <a:r>
              <a:rPr lang="en-US" altLang="en-US" sz="2000" dirty="0"/>
              <a:t>and operating on constants or attributes of tuples.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endParaRPr lang="en-US" altLang="en-US" sz="2000" dirty="0"/>
          </a:p>
          <a:p>
            <a:pPr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query:</a:t>
            </a:r>
            <a:r>
              <a:rPr lang="en-US" altLang="en-US" sz="1800" dirty="0"/>
              <a:t> 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b="1" dirty="0"/>
              <a:t>	                  </a:t>
            </a:r>
            <a:r>
              <a:rPr lang="en-US" altLang="en-US" sz="2000" b="1" dirty="0"/>
              <a:t>select</a:t>
            </a:r>
            <a:r>
              <a:rPr lang="en-US" altLang="en-US" sz="2000" dirty="0"/>
              <a:t> </a:t>
            </a:r>
            <a:r>
              <a:rPr lang="en-US" altLang="en-US" sz="2000" i="1" dirty="0"/>
              <a:t>ID, name, </a:t>
            </a:r>
            <a:r>
              <a:rPr lang="en-US" altLang="en-US" sz="2000" i="1" dirty="0">
                <a:solidFill>
                  <a:srgbClr val="FF0000"/>
                </a:solidFill>
              </a:rPr>
              <a:t>salary/12</a:t>
            </a:r>
            <a:br>
              <a:rPr lang="en-US" altLang="en-US" sz="2000" i="1" dirty="0">
                <a:solidFill>
                  <a:srgbClr val="FF0000"/>
                </a:solidFill>
              </a:rPr>
            </a:br>
            <a:r>
              <a:rPr lang="en-US" altLang="en-US" sz="2000" dirty="0"/>
              <a:t>                  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r>
              <a:rPr lang="en-US" altLang="en-US" sz="1800" i="1" dirty="0"/>
              <a:t>	</a:t>
            </a:r>
            <a:r>
              <a:rPr lang="en-US" altLang="en-US" sz="2000" dirty="0"/>
              <a:t>would return a relation that is the same as the </a:t>
            </a:r>
            <a:r>
              <a:rPr lang="en-US" altLang="en-US" sz="2000" i="1" dirty="0"/>
              <a:t>instructor </a:t>
            </a:r>
            <a:r>
              <a:rPr lang="en-US" altLang="en-US" sz="2000" dirty="0"/>
              <a:t>relation, except that the value of the attribute </a:t>
            </a:r>
            <a:r>
              <a:rPr lang="en-US" altLang="en-US" sz="2000" i="1" dirty="0"/>
              <a:t>salary </a:t>
            </a:r>
            <a:r>
              <a:rPr lang="en-US" altLang="en-US" sz="2000" dirty="0"/>
              <a:t>is divided by 12.</a:t>
            </a:r>
          </a:p>
          <a:p>
            <a:pPr marL="342900">
              <a:spcBef>
                <a:spcPts val="875"/>
              </a:spcBef>
              <a:buSzPct val="90000"/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38786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where Clause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703388" y="884238"/>
            <a:ext cx="8964612" cy="534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roid Sans Fallback" charset="0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FF0000"/>
                </a:solidFill>
              </a:rPr>
              <a:t>where </a:t>
            </a:r>
            <a:r>
              <a:rPr lang="en-US" altLang="en-US" sz="2000" dirty="0"/>
              <a:t>clause </a:t>
            </a:r>
            <a:r>
              <a:rPr lang="en-US" altLang="en-US" sz="2000" dirty="0">
                <a:solidFill>
                  <a:srgbClr val="FF0000"/>
                </a:solidFill>
              </a:rPr>
              <a:t>specifies conditions </a:t>
            </a:r>
            <a:r>
              <a:rPr lang="en-US" altLang="en-US" sz="2000" dirty="0"/>
              <a:t>that the result must satisfy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Corresponds to the selection predicate of the relational algebra.</a:t>
            </a:r>
            <a:r>
              <a:rPr lang="en-US" altLang="en-US" dirty="0"/>
              <a:t>  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None/>
              <a:defRPr/>
            </a:pPr>
            <a:endParaRPr lang="en-US" altLang="en-US" dirty="0"/>
          </a:p>
          <a:p>
            <a:pPr lvl="1">
              <a:buClr>
                <a:srgbClr val="FF9933"/>
              </a:buClr>
              <a:buSzPct val="80000"/>
              <a:buFont typeface="Monotype Sorts" charset="2"/>
              <a:buNone/>
              <a:defRPr/>
            </a:pPr>
            <a:endParaRPr lang="en-US" altLang="en-US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To find all </a:t>
            </a:r>
            <a:r>
              <a:rPr lang="en-US" altLang="en-US" sz="2000" dirty="0">
                <a:solidFill>
                  <a:srgbClr val="FF0000"/>
                </a:solidFill>
              </a:rPr>
              <a:t>instructors in Comp. Sci. </a:t>
            </a:r>
            <a:r>
              <a:rPr lang="en-US" altLang="en-US" sz="2000" dirty="0" err="1">
                <a:solidFill>
                  <a:srgbClr val="FF0000"/>
                </a:solidFill>
              </a:rPr>
              <a:t>dept</a:t>
            </a:r>
            <a:r>
              <a:rPr lang="en-US" altLang="en-US" sz="2000" dirty="0">
                <a:solidFill>
                  <a:srgbClr val="FF0000"/>
                </a:solidFill>
              </a:rPr>
              <a:t> with salary &gt; 80000</a:t>
            </a:r>
            <a:r>
              <a:rPr lang="en-US" altLang="en-US" sz="2000" b="1" dirty="0"/>
              <a:t>	</a:t>
            </a:r>
          </a:p>
          <a:p>
            <a:pPr marL="0" indent="0">
              <a:spcBef>
                <a:spcPts val="875"/>
              </a:spcBef>
              <a:buClr>
                <a:srgbClr val="CC3300"/>
              </a:buClr>
              <a:buSzPct val="90000"/>
              <a:defRPr/>
            </a:pPr>
            <a:r>
              <a:rPr lang="en-US" altLang="en-US" sz="2000" b="1" dirty="0"/>
              <a:t>	select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>
                <a:solidFill>
                  <a:srgbClr val="FF0000"/>
                </a:solidFill>
              </a:rPr>
              <a:t>where </a:t>
            </a:r>
            <a:r>
              <a:rPr lang="en-US" altLang="en-US" sz="2000" i="1" dirty="0" err="1">
                <a:solidFill>
                  <a:srgbClr val="FF0000"/>
                </a:solidFill>
              </a:rPr>
              <a:t>dept_name</a:t>
            </a:r>
            <a:r>
              <a:rPr lang="en-US" altLang="en-US" sz="2000" i="1" dirty="0">
                <a:solidFill>
                  <a:srgbClr val="FF0000"/>
                </a:solidFill>
              </a:rPr>
              <a:t> =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‘</a:t>
            </a:r>
            <a:r>
              <a:rPr lang="en-US" altLang="en-US" sz="2000" dirty="0">
                <a:solidFill>
                  <a:srgbClr val="FF0000"/>
                </a:solidFill>
              </a:rPr>
              <a:t>Comp. Sci.'</a:t>
            </a:r>
            <a:r>
              <a:rPr lang="en-US" altLang="en-US" sz="2000" i="1" dirty="0">
                <a:solidFill>
                  <a:srgbClr val="FF0000"/>
                </a:solidFill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</a:rPr>
              <a:t>and </a:t>
            </a:r>
            <a:r>
              <a:rPr lang="en-US" altLang="en-US" sz="2000" i="1" dirty="0">
                <a:solidFill>
                  <a:srgbClr val="FF0000"/>
                </a:solidFill>
              </a:rPr>
              <a:t>salary </a:t>
            </a:r>
            <a:r>
              <a:rPr lang="en-US" altLang="en-US" sz="2000" dirty="0">
                <a:solidFill>
                  <a:srgbClr val="FF0000"/>
                </a:solidFill>
              </a:rPr>
              <a:t>&gt; 80000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Comparison results can be combined using the logical connectives </a:t>
            </a:r>
            <a:r>
              <a:rPr lang="en-US" altLang="en-US" sz="2000" b="1" dirty="0">
                <a:solidFill>
                  <a:srgbClr val="FF0000"/>
                </a:solidFill>
              </a:rPr>
              <a:t>and, or, not</a:t>
            </a:r>
          </a:p>
          <a:p>
            <a:pPr>
              <a:buClr>
                <a:srgbClr val="CC3300"/>
              </a:buClr>
              <a:buSzPct val="90000"/>
              <a:buFont typeface="Monotype Sorts" charset="2"/>
              <a:buNone/>
              <a:defRPr/>
            </a:pPr>
            <a:endParaRPr lang="en-US" altLang="en-US" dirty="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Comparisons can be applied to results of arithmetic expressions.</a:t>
            </a:r>
          </a:p>
        </p:txBody>
      </p:sp>
    </p:spTree>
    <p:extLst>
      <p:ext uri="{BB962C8B-B14F-4D97-AF65-F5344CB8AC3E}">
        <p14:creationId xmlns:p14="http://schemas.microsoft.com/office/powerpoint/2010/main" val="4831612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workout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mtClean="0"/>
              <a:t>-- create a table</a:t>
            </a:r>
          </a:p>
          <a:p>
            <a:r>
              <a:rPr lang="en-US" altLang="en-US" smtClean="0"/>
              <a:t>CREATE TABLE students ( id INTEGER PRIMARY KEY,  </a:t>
            </a:r>
          </a:p>
          <a:p>
            <a:r>
              <a:rPr lang="en-US" altLang="en-US" smtClean="0"/>
              <a:t>							name TEXT NOT NULL,  </a:t>
            </a:r>
          </a:p>
          <a:p>
            <a:r>
              <a:rPr lang="en-US" altLang="en-US" smtClean="0"/>
              <a:t>							gender TEXT NOT NULL);</a:t>
            </a:r>
          </a:p>
          <a:p>
            <a:r>
              <a:rPr lang="en-US" altLang="en-US" smtClean="0"/>
              <a:t>-- insert some values</a:t>
            </a:r>
          </a:p>
          <a:p>
            <a:r>
              <a:rPr lang="en-US" altLang="en-US" smtClean="0"/>
              <a:t>INSERT INTO students VALUES (1, 'Ryan', 'M');</a:t>
            </a:r>
          </a:p>
          <a:p>
            <a:r>
              <a:rPr lang="en-US" altLang="en-US" smtClean="0"/>
              <a:t>INSERT INTO students VALUES (2, 'Joanna', 'F');</a:t>
            </a:r>
          </a:p>
          <a:p>
            <a:endParaRPr lang="en-US" altLang="en-US" smtClean="0"/>
          </a:p>
          <a:p>
            <a:r>
              <a:rPr lang="en-US" altLang="en-US" smtClean="0"/>
              <a:t>-- fetch some values</a:t>
            </a:r>
          </a:p>
          <a:p>
            <a:endParaRPr lang="en-US" altLang="en-US" smtClean="0"/>
          </a:p>
          <a:p>
            <a:r>
              <a:rPr lang="en-US" altLang="en-US" smtClean="0"/>
              <a:t>SELECT * FROM students WHERE gender = 'F';</a:t>
            </a:r>
          </a:p>
        </p:txBody>
      </p:sp>
    </p:spTree>
    <p:extLst>
      <p:ext uri="{BB962C8B-B14F-4D97-AF65-F5344CB8AC3E}">
        <p14:creationId xmlns:p14="http://schemas.microsoft.com/office/powerpoint/2010/main" val="220188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C8AD8A-B3C3-469B-81BA-B0675448CE01}"/>
</file>

<file path=customXml/itemProps2.xml><?xml version="1.0" encoding="utf-8"?>
<ds:datastoreItem xmlns:ds="http://schemas.openxmlformats.org/officeDocument/2006/customXml" ds:itemID="{25886732-D267-45F9-BCD3-66FA1573487E}"/>
</file>

<file path=customXml/itemProps3.xml><?xml version="1.0" encoding="utf-8"?>
<ds:datastoreItem xmlns:ds="http://schemas.openxmlformats.org/officeDocument/2006/customXml" ds:itemID="{43393CE2-931F-4447-80EE-F4C6E000B33C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716</Words>
  <Application>Microsoft Office PowerPoint</Application>
  <PresentationFormat>Widescreen</PresentationFormat>
  <Paragraphs>140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DejaVu Sans</vt:lpstr>
      <vt:lpstr>Droid Sans Fallback</vt:lpstr>
      <vt:lpstr>Monotype Sorts</vt:lpstr>
      <vt:lpstr>Symbol</vt:lpstr>
      <vt:lpstr>Times New Roman</vt:lpstr>
      <vt:lpstr>Wingdings</vt:lpstr>
      <vt:lpstr>Retrospect</vt:lpstr>
      <vt:lpstr>Part 2</vt:lpstr>
      <vt:lpstr>PowerPoint Presentation</vt:lpstr>
      <vt:lpstr>PowerPoint Presentation</vt:lpstr>
      <vt:lpstr>Queries on a Single Relation</vt:lpstr>
      <vt:lpstr>PowerPoint Presentation</vt:lpstr>
      <vt:lpstr>PowerPoint Presentation</vt:lpstr>
      <vt:lpstr>PowerPoint Presentation</vt:lpstr>
      <vt:lpstr>PowerPoint Presentation</vt:lpstr>
      <vt:lpstr>workout</vt:lpstr>
      <vt:lpstr>Querying multiple tables</vt:lpstr>
      <vt:lpstr>PowerPoint Presentation</vt:lpstr>
      <vt:lpstr>PowerPoint Presentation</vt:lpstr>
      <vt:lpstr>joins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</dc:title>
  <dc:creator>user</dc:creator>
  <cp:lastModifiedBy>user</cp:lastModifiedBy>
  <cp:revision>2</cp:revision>
  <dcterms:created xsi:type="dcterms:W3CDTF">2020-08-25T04:27:36Z</dcterms:created>
  <dcterms:modified xsi:type="dcterms:W3CDTF">2020-08-25T04:29:58Z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