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5ACA3-05DB-4517-81BB-91C8D158B33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E2145-2E01-47B2-BF38-E9270DEA6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5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8F688-D7D5-4FF2-AC8B-DC83B52C4DC8}" type="slidenum">
              <a:rPr lang="en-CA"/>
              <a:pPr/>
              <a:t>2</a:t>
            </a:fld>
            <a:endParaRPr lang="en-CA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E773D-E35A-4C06-8117-2A60ED3AD230}" type="slidenum">
              <a:rPr lang="en-CA"/>
              <a:pPr/>
              <a:t>3</a:t>
            </a:fld>
            <a:endParaRPr lang="en-CA"/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/>
              <a:t>eg</a:t>
            </a:r>
            <a:r>
              <a:rPr lang="en-US" sz="1800" dirty="0" smtClean="0"/>
              <a:t>. Faculty wants to see result of all the students of a particular class. HOD wants to know how many got A+ </a:t>
            </a:r>
            <a:r>
              <a:rPr lang="en-US" sz="1800" dirty="0" err="1" smtClean="0"/>
              <a:t>etc</a:t>
            </a:r>
            <a:r>
              <a:rPr lang="en-US" sz="1800" dirty="0" smtClean="0"/>
              <a:t>, individual students want only their result that is how much they got in each subject, </a:t>
            </a:r>
            <a:r>
              <a:rPr lang="en-US" sz="1800" dirty="0" err="1" smtClean="0"/>
              <a:t>gpa</a:t>
            </a:r>
            <a:r>
              <a:rPr lang="en-US" sz="1800" dirty="0" smtClean="0"/>
              <a:t> , grade internal marks etc.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Programmer need nor worry about</a:t>
            </a:r>
            <a:r>
              <a:rPr lang="en-US" sz="1800" baseline="0" dirty="0" smtClean="0"/>
              <a:t> where , how data is stored and what is its type. </a:t>
            </a:r>
            <a:endParaRPr lang="en-US" sz="1800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01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E773D-E35A-4C06-8117-2A60ED3AD230}" type="slidenum">
              <a:rPr lang="en-CA">
                <a:solidFill>
                  <a:srgbClr val="000000"/>
                </a:solidFill>
              </a:rPr>
              <a:pPr/>
              <a:t>4</a:t>
            </a:fld>
            <a:endParaRPr lang="en-CA">
              <a:solidFill>
                <a:srgbClr val="000000"/>
              </a:solidFill>
            </a:endParaRPr>
          </a:p>
        </p:txBody>
      </p:sp>
      <p:sp>
        <p:nvSpPr>
          <p:cNvPr id="592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/>
              <a:t>eg</a:t>
            </a:r>
            <a:r>
              <a:rPr lang="en-US" sz="1800" dirty="0" smtClean="0"/>
              <a:t>. Faculty wants to see result of all the students of a particular class. HOD wants to know how many got A+ </a:t>
            </a:r>
            <a:r>
              <a:rPr lang="en-US" sz="1800" dirty="0" err="1" smtClean="0"/>
              <a:t>etc</a:t>
            </a:r>
            <a:r>
              <a:rPr lang="en-US" sz="1800" dirty="0" smtClean="0"/>
              <a:t>, individual students want only their result that is how much they got in each subject, </a:t>
            </a:r>
            <a:r>
              <a:rPr lang="en-US" sz="1800" dirty="0" err="1" smtClean="0"/>
              <a:t>gpa</a:t>
            </a:r>
            <a:r>
              <a:rPr lang="en-US" sz="1800" dirty="0" smtClean="0"/>
              <a:t> , grade internal marks etc.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2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97BDA-1BD3-4424-9F0D-79DD0899E636}" type="slidenum">
              <a:rPr lang="en-CA"/>
              <a:pPr/>
              <a:t>5</a:t>
            </a:fld>
            <a:endParaRPr lang="en-CA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 is an </a:t>
            </a:r>
            <a:r>
              <a:rPr lang="en-US" sz="18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executing program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or </a:t>
            </a:r>
            <a:r>
              <a:rPr lang="en-US" sz="1800" b="0" i="1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process </a:t>
            </a:r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that includes one or more database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accesses, such as reading or updating of database records. Each transaction is supposed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to execute a logically correct database access if executed in its entirety without</a:t>
            </a:r>
          </a:p>
          <a:p>
            <a:r>
              <a:rPr lang="en-US" sz="18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interference from other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8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7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6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A1924-501F-4283-9844-3A1198465D2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EAB7-C9EF-4C2E-BC0F-CD0AC230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9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Chp</a:t>
            </a:r>
            <a:r>
              <a:rPr lang="en-US" dirty="0" smtClean="0"/>
              <a:t> 1-part2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Characteristics of database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3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D49153CA-61DD-4E87-B3D8-BEADE90C23FD}" type="slidenum">
              <a:rPr lang="en-US"/>
              <a:pPr/>
              <a:t>2</a:t>
            </a:fld>
            <a:endParaRPr lang="en-CA"/>
          </a:p>
        </p:txBody>
      </p:sp>
      <p:sp>
        <p:nvSpPr>
          <p:cNvPr id="589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</a:t>
            </a:r>
          </a:p>
        </p:txBody>
      </p:sp>
      <p:sp>
        <p:nvSpPr>
          <p:cNvPr id="589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Self-describing nature of a database system:</a:t>
            </a:r>
          </a:p>
          <a:p>
            <a:pPr lvl="1"/>
            <a:r>
              <a:rPr lang="en-US" sz="2200" dirty="0"/>
              <a:t>A DBMS </a:t>
            </a:r>
            <a:r>
              <a:rPr lang="en-US" sz="2200" b="1" dirty="0"/>
              <a:t>catalog</a:t>
            </a:r>
            <a:r>
              <a:rPr lang="en-US" sz="2200" dirty="0"/>
              <a:t> stores the description of a particular database (e.g. data structures, types, and constraints)</a:t>
            </a:r>
          </a:p>
          <a:p>
            <a:pPr lvl="1"/>
            <a:r>
              <a:rPr lang="en-US" sz="2200" dirty="0"/>
              <a:t>The description is called </a:t>
            </a:r>
            <a:r>
              <a:rPr lang="en-US" sz="2200" b="1" dirty="0"/>
              <a:t>meta-data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This allows the DBMS software to work with different database applications.</a:t>
            </a:r>
          </a:p>
          <a:p>
            <a:r>
              <a:rPr lang="en-US" sz="2400" b="1" dirty="0"/>
              <a:t>Insulation between programs and data:</a:t>
            </a:r>
          </a:p>
          <a:p>
            <a:pPr lvl="1"/>
            <a:r>
              <a:rPr lang="en-US" sz="2200" dirty="0"/>
              <a:t>Called </a:t>
            </a:r>
            <a:r>
              <a:rPr lang="en-US" sz="2200" b="1" dirty="0"/>
              <a:t>program-data independence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Allows changing data structures and storage organization without having to change the </a:t>
            </a:r>
            <a:r>
              <a:rPr lang="en-US" sz="2200" dirty="0" smtClean="0"/>
              <a:t>database access </a:t>
            </a:r>
            <a:r>
              <a:rPr lang="en-US" sz="2200" dirty="0"/>
              <a:t>programs.</a:t>
            </a:r>
          </a:p>
          <a:p>
            <a:pPr lvl="1"/>
            <a:r>
              <a:rPr lang="en-US" sz="2200" dirty="0" err="1"/>
              <a:t>Eg</a:t>
            </a:r>
            <a:r>
              <a:rPr lang="en-US" sz="2200" dirty="0"/>
              <a:t>. Expanding table by </a:t>
            </a:r>
            <a:r>
              <a:rPr lang="en-US" sz="2200" dirty="0" smtClean="0"/>
              <a:t>adding or deleting </a:t>
            </a:r>
            <a:r>
              <a:rPr lang="en-US" sz="2200" dirty="0"/>
              <a:t>new field or vice versa, change constraints, </a:t>
            </a:r>
          </a:p>
        </p:txBody>
      </p:sp>
    </p:spTree>
    <p:extLst>
      <p:ext uri="{BB962C8B-B14F-4D97-AF65-F5344CB8AC3E}">
        <p14:creationId xmlns:p14="http://schemas.microsoft.com/office/powerpoint/2010/main" val="264771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6964DAF7-AFFF-415D-9D8E-F16D9DD246B3}" type="slidenum">
              <a:rPr lang="en-US"/>
              <a:pPr/>
              <a:t>3</a:t>
            </a:fld>
            <a:endParaRPr lang="en-CA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/>
              <a:t>Data Abstraction: </a:t>
            </a:r>
          </a:p>
          <a:p>
            <a:pPr lvl="1"/>
            <a:r>
              <a:rPr lang="en-US" sz="2800" dirty="0"/>
              <a:t>A </a:t>
            </a:r>
            <a:r>
              <a:rPr lang="en-US" sz="2800" b="1" dirty="0"/>
              <a:t>data model</a:t>
            </a:r>
            <a:r>
              <a:rPr lang="en-US" sz="2800" dirty="0"/>
              <a:t> is used to hide storage details and present the users with a conceptual view  of the database.</a:t>
            </a:r>
          </a:p>
          <a:p>
            <a:pPr lvl="1"/>
            <a:r>
              <a:rPr lang="en-US" sz="2800" dirty="0"/>
              <a:t>Programs refer to the data model constructs rather than data storage </a:t>
            </a:r>
            <a:r>
              <a:rPr lang="en-US" sz="2800" dirty="0" smtClean="0"/>
              <a:t>details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784558"/>
            <a:ext cx="6911525" cy="13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55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6964DAF7-AFFF-415D-9D8E-F16D9DD246B3}" type="slidenum">
              <a:rPr lang="en-US"/>
              <a:pPr/>
              <a:t>4</a:t>
            </a:fld>
            <a:endParaRPr lang="en-CA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63714" y="1600200"/>
            <a:ext cx="8294687" cy="3810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Support of multiple views of the data:</a:t>
            </a:r>
          </a:p>
          <a:p>
            <a:pPr lvl="1"/>
            <a:r>
              <a:rPr lang="en-US" sz="2800" dirty="0" smtClean="0"/>
              <a:t>Each user may see a different view of the database, which describes </a:t>
            </a:r>
            <a:r>
              <a:rPr lang="en-US" sz="2800" b="1" dirty="0" smtClean="0"/>
              <a:t>only</a:t>
            </a:r>
            <a:r>
              <a:rPr lang="en-US" sz="2800" dirty="0" smtClean="0"/>
              <a:t> the data of interest to that user.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803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1- </a:t>
            </a:r>
            <a:fld id="{45659DED-4C75-47E1-B6A1-4A5337A3B572}" type="slidenum">
              <a:rPr lang="en-US"/>
              <a:pPr/>
              <a:t>5</a:t>
            </a:fld>
            <a:endParaRPr lang="en-CA"/>
          </a:p>
        </p:txBody>
      </p:sp>
      <p:sp>
        <p:nvSpPr>
          <p:cNvPr id="593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Characteristics of the Database Approach (continued)</a:t>
            </a:r>
          </a:p>
        </p:txBody>
      </p:sp>
      <p:sp>
        <p:nvSpPr>
          <p:cNvPr id="5939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Sharing of data and multi-user transaction processing:</a:t>
            </a:r>
          </a:p>
          <a:p>
            <a:pPr lvl="1"/>
            <a:r>
              <a:rPr lang="en-US" dirty="0"/>
              <a:t>Allowing a set of </a:t>
            </a:r>
            <a:r>
              <a:rPr lang="en-US" b="1" dirty="0"/>
              <a:t>concurrent users</a:t>
            </a:r>
            <a:r>
              <a:rPr lang="en-US" dirty="0"/>
              <a:t> to retrieve from and to update the database.</a:t>
            </a:r>
          </a:p>
          <a:p>
            <a:pPr lvl="1"/>
            <a:r>
              <a:rPr lang="en-US" i="1" dirty="0"/>
              <a:t>Concurrency control</a:t>
            </a:r>
            <a:r>
              <a:rPr lang="en-US" dirty="0"/>
              <a:t> within the DBMS guarantees that each </a:t>
            </a:r>
            <a:r>
              <a:rPr lang="en-US" b="1" dirty="0"/>
              <a:t>transaction</a:t>
            </a:r>
            <a:r>
              <a:rPr lang="en-US" dirty="0"/>
              <a:t> is correctly executed or aborted</a:t>
            </a:r>
          </a:p>
          <a:p>
            <a:pPr lvl="1"/>
            <a:r>
              <a:rPr lang="en-US" i="1" dirty="0"/>
              <a:t>Recovery</a:t>
            </a:r>
            <a:r>
              <a:rPr lang="en-US" dirty="0"/>
              <a:t> subsystem ensures each completed transaction has its effect permanently recorded in the database</a:t>
            </a:r>
          </a:p>
          <a:p>
            <a:pPr lvl="1"/>
            <a:r>
              <a:rPr lang="en-US" b="1" dirty="0"/>
              <a:t>OLTP</a:t>
            </a:r>
            <a:r>
              <a:rPr lang="en-US" dirty="0"/>
              <a:t> (Online Transaction Processing) is a major part of database applications. This allows hundreds of concurrent transactions to execute per second.</a:t>
            </a:r>
          </a:p>
        </p:txBody>
      </p:sp>
    </p:spTree>
    <p:extLst>
      <p:ext uri="{BB962C8B-B14F-4D97-AF65-F5344CB8AC3E}">
        <p14:creationId xmlns:p14="http://schemas.microsoft.com/office/powerpoint/2010/main" val="213643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C05066-100A-40D2-8581-A8E00C5BBA0A}"/>
</file>

<file path=customXml/itemProps2.xml><?xml version="1.0" encoding="utf-8"?>
<ds:datastoreItem xmlns:ds="http://schemas.openxmlformats.org/officeDocument/2006/customXml" ds:itemID="{932DDE54-6309-43B1-9791-E23E4092099D}"/>
</file>

<file path=customXml/itemProps3.xml><?xml version="1.0" encoding="utf-8"?>
<ds:datastoreItem xmlns:ds="http://schemas.openxmlformats.org/officeDocument/2006/customXml" ds:itemID="{0D0EB694-15C7-4FAE-80D9-59EC216C30A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Chp 1-part2</vt:lpstr>
      <vt:lpstr>Main Characteristics of the Database Approach</vt:lpstr>
      <vt:lpstr>Main Characteristics of the Database Approach (continued)</vt:lpstr>
      <vt:lpstr>Main Characteristics of the Database Approach (continued)</vt:lpstr>
      <vt:lpstr>Main Characteristics of the Database Approach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Chp 1-part2</dc:title>
  <dc:creator>user</dc:creator>
  <cp:lastModifiedBy>user</cp:lastModifiedBy>
  <cp:revision>1</cp:revision>
  <dcterms:created xsi:type="dcterms:W3CDTF">2020-08-28T05:30:31Z</dcterms:created>
  <dcterms:modified xsi:type="dcterms:W3CDTF">2020-08-28T05:30:36Z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