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B37DB6-DE51-439B-919B-4809DA1642FE}" type="datetimeFigureOut">
              <a:rPr lang="en-US" smtClean="0"/>
              <a:t>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3BE09-EAA7-4A6E-A456-A8694B35F3CA}" type="slidenum">
              <a:rPr lang="en-US" smtClean="0"/>
              <a:t>‹#›</a:t>
            </a:fld>
            <a:endParaRPr lang="en-US"/>
          </a:p>
        </p:txBody>
      </p:sp>
    </p:spTree>
    <p:extLst>
      <p:ext uri="{BB962C8B-B14F-4D97-AF65-F5344CB8AC3E}">
        <p14:creationId xmlns:p14="http://schemas.microsoft.com/office/powerpoint/2010/main" val="1591208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10F2978-EF06-43B2-B8D1-6140A95290BC}" type="slidenum">
              <a:rPr lang="en-US" altLang="en-US" sz="1200" smtClean="0"/>
              <a:pPr/>
              <a:t>7</a:t>
            </a:fld>
            <a:endParaRPr lang="en-US" altLang="en-US" sz="1200"/>
          </a:p>
        </p:txBody>
      </p:sp>
      <p:sp>
        <p:nvSpPr>
          <p:cNvPr id="69635" name="Rectangle 2"/>
          <p:cNvSpPr>
            <a:spLocks noGrp="1" noRot="1" noChangeAspect="1" noChangeArrowheads="1" noTextEdit="1"/>
          </p:cNvSpPr>
          <p:nvPr>
            <p:ph type="sldImg"/>
          </p:nvPr>
        </p:nvSpPr>
        <p:spPr>
          <a:xfrm>
            <a:off x="1177925" y="695325"/>
            <a:ext cx="4641850" cy="3481388"/>
          </a:xfrm>
          <a:ln/>
        </p:spPr>
      </p:sp>
      <p:sp>
        <p:nvSpPr>
          <p:cNvPr id="69636"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46288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9A2117E-8F4D-4921-BC10-1C910A2FEF5D}" type="slidenum">
              <a:rPr lang="en-US" altLang="en-US" sz="1200" smtClean="0"/>
              <a:pPr/>
              <a:t>34</a:t>
            </a:fld>
            <a:endParaRPr lang="en-US" altLang="en-US" sz="1200"/>
          </a:p>
        </p:txBody>
      </p:sp>
      <p:sp>
        <p:nvSpPr>
          <p:cNvPr id="106499" name="Rectangle 2"/>
          <p:cNvSpPr>
            <a:spLocks noGrp="1" noRot="1" noChangeAspect="1" noChangeArrowheads="1" noTextEdit="1"/>
          </p:cNvSpPr>
          <p:nvPr>
            <p:ph type="sldImg"/>
          </p:nvPr>
        </p:nvSpPr>
        <p:spPr>
          <a:xfrm>
            <a:off x="1177925" y="695325"/>
            <a:ext cx="4641850" cy="3481388"/>
          </a:xfrm>
          <a:ln/>
        </p:spPr>
      </p:sp>
      <p:sp>
        <p:nvSpPr>
          <p:cNvPr id="106500"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35383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05F48AB-6FB1-417F-BCA7-9D6D95DAFE7D}" type="slidenum">
              <a:rPr lang="en-US" altLang="en-US" sz="1200" smtClean="0"/>
              <a:pPr/>
              <a:t>9</a:t>
            </a:fld>
            <a:endParaRPr lang="en-US" altLang="en-US" sz="1200"/>
          </a:p>
        </p:txBody>
      </p:sp>
      <p:sp>
        <p:nvSpPr>
          <p:cNvPr id="72707" name="Rectangle 2"/>
          <p:cNvSpPr>
            <a:spLocks noGrp="1" noRot="1" noChangeAspect="1" noChangeArrowheads="1" noTextEdit="1"/>
          </p:cNvSpPr>
          <p:nvPr>
            <p:ph type="sldImg"/>
          </p:nvPr>
        </p:nvSpPr>
        <p:spPr>
          <a:xfrm>
            <a:off x="404813" y="695325"/>
            <a:ext cx="6188075" cy="3481388"/>
          </a:xfrm>
          <a:ln/>
        </p:spPr>
      </p:sp>
      <p:sp>
        <p:nvSpPr>
          <p:cNvPr id="72708"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07598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A1E38AF-62FC-49AC-AC77-DC31BCF9A54C}" type="slidenum">
              <a:rPr lang="en-US" altLang="en-US" sz="1200" smtClean="0"/>
              <a:pPr/>
              <a:t>10</a:t>
            </a:fld>
            <a:endParaRPr lang="en-US" altLang="en-US" sz="1200"/>
          </a:p>
        </p:txBody>
      </p:sp>
      <p:sp>
        <p:nvSpPr>
          <p:cNvPr id="74755" name="Rectangle 2"/>
          <p:cNvSpPr>
            <a:spLocks noGrp="1" noRot="1" noChangeAspect="1" noChangeArrowheads="1" noTextEdit="1"/>
          </p:cNvSpPr>
          <p:nvPr>
            <p:ph type="sldImg"/>
          </p:nvPr>
        </p:nvSpPr>
        <p:spPr>
          <a:xfrm>
            <a:off x="404813" y="695325"/>
            <a:ext cx="6188075" cy="3481388"/>
          </a:xfrm>
          <a:ln/>
        </p:spPr>
      </p:sp>
      <p:sp>
        <p:nvSpPr>
          <p:cNvPr id="74756"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20512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5ED643C-548E-4A80-92FE-105BADF84CA0}" type="slidenum">
              <a:rPr lang="en-US" altLang="en-US" sz="1200" smtClean="0"/>
              <a:pPr/>
              <a:t>13</a:t>
            </a:fld>
            <a:endParaRPr lang="en-US" altLang="en-US" sz="1200"/>
          </a:p>
        </p:txBody>
      </p:sp>
      <p:sp>
        <p:nvSpPr>
          <p:cNvPr id="78851" name="Rectangle 2"/>
          <p:cNvSpPr>
            <a:spLocks noGrp="1" noRot="1" noChangeAspect="1" noChangeArrowheads="1" noTextEdit="1"/>
          </p:cNvSpPr>
          <p:nvPr>
            <p:ph type="sldImg"/>
          </p:nvPr>
        </p:nvSpPr>
        <p:spPr>
          <a:xfrm>
            <a:off x="404813" y="695325"/>
            <a:ext cx="6188075" cy="3481388"/>
          </a:xfrm>
          <a:ln/>
        </p:spPr>
      </p:sp>
      <p:sp>
        <p:nvSpPr>
          <p:cNvPr id="78852"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97994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6708F34-1135-41E9-BECD-5ECF9D85F46B}" type="slidenum">
              <a:rPr lang="en-US" altLang="en-US" sz="1200" smtClean="0"/>
              <a:pPr/>
              <a:t>15</a:t>
            </a:fld>
            <a:endParaRPr lang="en-US" altLang="en-US" sz="1200"/>
          </a:p>
        </p:txBody>
      </p:sp>
      <p:sp>
        <p:nvSpPr>
          <p:cNvPr id="81923" name="Rectangle 2"/>
          <p:cNvSpPr>
            <a:spLocks noGrp="1" noRot="1" noChangeAspect="1" noChangeArrowheads="1" noTextEdit="1"/>
          </p:cNvSpPr>
          <p:nvPr>
            <p:ph type="sldImg"/>
          </p:nvPr>
        </p:nvSpPr>
        <p:spPr>
          <a:xfrm>
            <a:off x="1177925" y="695325"/>
            <a:ext cx="4641850" cy="3481388"/>
          </a:xfrm>
          <a:ln/>
        </p:spPr>
      </p:sp>
      <p:sp>
        <p:nvSpPr>
          <p:cNvPr id="81924"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75476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B7D8FC0-9B3E-4E9A-B3BE-F0E5D48F79C6}" type="slidenum">
              <a:rPr lang="en-US" altLang="en-US" sz="1200" smtClean="0"/>
              <a:pPr/>
              <a:t>17</a:t>
            </a:fld>
            <a:endParaRPr lang="en-US" altLang="en-US" sz="1200"/>
          </a:p>
        </p:txBody>
      </p:sp>
      <p:sp>
        <p:nvSpPr>
          <p:cNvPr id="84995" name="Rectangle 2"/>
          <p:cNvSpPr>
            <a:spLocks noGrp="1" noRot="1" noChangeAspect="1" noChangeArrowheads="1" noTextEdit="1"/>
          </p:cNvSpPr>
          <p:nvPr>
            <p:ph type="sldImg"/>
          </p:nvPr>
        </p:nvSpPr>
        <p:spPr>
          <a:xfrm>
            <a:off x="404813" y="695325"/>
            <a:ext cx="6188075" cy="3481388"/>
          </a:xfrm>
          <a:ln/>
        </p:spPr>
      </p:sp>
      <p:sp>
        <p:nvSpPr>
          <p:cNvPr id="84996"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07273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ltLang="en-US" b="1">
                <a:latin typeface="Times New Roman" panose="02020603050405020304" pitchFamily="18" charset="0"/>
              </a:rPr>
              <a:t>Triggers</a:t>
            </a:r>
            <a:r>
              <a:rPr lang="en-IN" altLang="en-US">
                <a:latin typeface="Times New Roman" panose="02020603050405020304" pitchFamily="18" charset="0"/>
              </a:rPr>
              <a:t> - a trigger is a piece of SQL to execute either before or after an update, insert, or delete in a database.</a:t>
            </a:r>
          </a:p>
          <a:p>
            <a:r>
              <a:rPr lang="en-IN" altLang="en-US" b="1">
                <a:latin typeface="Times New Roman" panose="02020603050405020304" pitchFamily="18" charset="0"/>
              </a:rPr>
              <a:t>Check Constraint</a:t>
            </a:r>
            <a:r>
              <a:rPr lang="en-IN" altLang="en-US">
                <a:latin typeface="Times New Roman" panose="02020603050405020304" pitchFamily="18" charset="0"/>
              </a:rPr>
              <a:t> - A check is a piece of SQL which makes sure a condition is satisfied before action can be taken on a record.</a:t>
            </a:r>
          </a:p>
          <a:p>
            <a:r>
              <a:rPr lang="en-IN" altLang="en-US" b="1">
                <a:latin typeface="Times New Roman" panose="02020603050405020304" pitchFamily="18" charset="0"/>
              </a:rPr>
              <a:t>Assertions</a:t>
            </a:r>
            <a:r>
              <a:rPr lang="en-IN" altLang="en-US">
                <a:latin typeface="Times New Roman" panose="02020603050405020304" pitchFamily="18" charset="0"/>
              </a:rPr>
              <a:t> - An assertion is a piece of SQL which makes sure a condition is satisfied or it stops action being taken on a </a:t>
            </a:r>
            <a:r>
              <a:rPr lang="en-IN" altLang="en-US" b="1">
                <a:latin typeface="Times New Roman" panose="02020603050405020304" pitchFamily="18" charset="0"/>
              </a:rPr>
              <a:t>database object</a:t>
            </a:r>
            <a:r>
              <a:rPr lang="en-IN" altLang="en-US">
                <a:latin typeface="Times New Roman" panose="02020603050405020304" pitchFamily="18" charset="0"/>
              </a:rPr>
              <a:t>.</a:t>
            </a:r>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178E2EA-A1CC-433A-86EA-1784E3B730D1}" type="slidenum">
              <a:rPr lang="en-US" altLang="en-US" sz="1200" smtClean="0"/>
              <a:pPr/>
              <a:t>24</a:t>
            </a:fld>
            <a:endParaRPr lang="en-US" altLang="en-US" sz="1200"/>
          </a:p>
        </p:txBody>
      </p:sp>
    </p:spTree>
    <p:extLst>
      <p:ext uri="{BB962C8B-B14F-4D97-AF65-F5344CB8AC3E}">
        <p14:creationId xmlns:p14="http://schemas.microsoft.com/office/powerpoint/2010/main" val="2903156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31451CD-D0DF-4018-ACD0-E434A7D5E37D}" type="slidenum">
              <a:rPr lang="en-US" altLang="en-US" sz="1200" smtClean="0"/>
              <a:pPr/>
              <a:t>30</a:t>
            </a:fld>
            <a:endParaRPr lang="en-US" altLang="en-US" sz="12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3957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3A4A15C-ABC2-4406-B751-05384CFC40A5}" type="slidenum">
              <a:rPr lang="en-US" altLang="en-US" sz="1200" smtClean="0"/>
              <a:pPr/>
              <a:t>32</a:t>
            </a:fld>
            <a:endParaRPr lang="en-US" altLang="en-US" sz="1200"/>
          </a:p>
        </p:txBody>
      </p:sp>
      <p:sp>
        <p:nvSpPr>
          <p:cNvPr id="103427" name="Rectangle 2"/>
          <p:cNvSpPr>
            <a:spLocks noGrp="1" noRot="1" noChangeAspect="1" noChangeArrowheads="1" noTextEdit="1"/>
          </p:cNvSpPr>
          <p:nvPr>
            <p:ph type="sldImg"/>
          </p:nvPr>
        </p:nvSpPr>
        <p:spPr>
          <a:xfrm>
            <a:off x="1177925" y="695325"/>
            <a:ext cx="4641850" cy="3481388"/>
          </a:xfrm>
          <a:ln/>
        </p:spPr>
      </p:sp>
      <p:sp>
        <p:nvSpPr>
          <p:cNvPr id="103428"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90358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1039B9E-CD0D-49B0-BB70-1F9A2EAD2078}"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6489D-4783-4F17-9A41-66303CEE429D}" type="slidenum">
              <a:rPr lang="en-US" smtClean="0"/>
              <a:t>‹#›</a:t>
            </a:fld>
            <a:endParaRPr lang="en-US"/>
          </a:p>
        </p:txBody>
      </p:sp>
    </p:spTree>
    <p:extLst>
      <p:ext uri="{BB962C8B-B14F-4D97-AF65-F5344CB8AC3E}">
        <p14:creationId xmlns:p14="http://schemas.microsoft.com/office/powerpoint/2010/main" val="1507004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039B9E-CD0D-49B0-BB70-1F9A2EAD2078}"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6489D-4783-4F17-9A41-66303CEE429D}" type="slidenum">
              <a:rPr lang="en-US" smtClean="0"/>
              <a:t>‹#›</a:t>
            </a:fld>
            <a:endParaRPr lang="en-US"/>
          </a:p>
        </p:txBody>
      </p:sp>
    </p:spTree>
    <p:extLst>
      <p:ext uri="{BB962C8B-B14F-4D97-AF65-F5344CB8AC3E}">
        <p14:creationId xmlns:p14="http://schemas.microsoft.com/office/powerpoint/2010/main" val="2293511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039B9E-CD0D-49B0-BB70-1F9A2EAD2078}"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6489D-4783-4F17-9A41-66303CEE429D}" type="slidenum">
              <a:rPr lang="en-US" smtClean="0"/>
              <a:t>‹#›</a:t>
            </a:fld>
            <a:endParaRPr lang="en-US"/>
          </a:p>
        </p:txBody>
      </p:sp>
    </p:spTree>
    <p:extLst>
      <p:ext uri="{BB962C8B-B14F-4D97-AF65-F5344CB8AC3E}">
        <p14:creationId xmlns:p14="http://schemas.microsoft.com/office/powerpoint/2010/main" val="201311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039B9E-CD0D-49B0-BB70-1F9A2EAD2078}"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6489D-4783-4F17-9A41-66303CEE429D}" type="slidenum">
              <a:rPr lang="en-US" smtClean="0"/>
              <a:t>‹#›</a:t>
            </a:fld>
            <a:endParaRPr lang="en-US"/>
          </a:p>
        </p:txBody>
      </p:sp>
    </p:spTree>
    <p:extLst>
      <p:ext uri="{BB962C8B-B14F-4D97-AF65-F5344CB8AC3E}">
        <p14:creationId xmlns:p14="http://schemas.microsoft.com/office/powerpoint/2010/main" val="2509024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039B9E-CD0D-49B0-BB70-1F9A2EAD2078}"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6489D-4783-4F17-9A41-66303CEE429D}" type="slidenum">
              <a:rPr lang="en-US" smtClean="0"/>
              <a:t>‹#›</a:t>
            </a:fld>
            <a:endParaRPr lang="en-US"/>
          </a:p>
        </p:txBody>
      </p:sp>
    </p:spTree>
    <p:extLst>
      <p:ext uri="{BB962C8B-B14F-4D97-AF65-F5344CB8AC3E}">
        <p14:creationId xmlns:p14="http://schemas.microsoft.com/office/powerpoint/2010/main" val="2209194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039B9E-CD0D-49B0-BB70-1F9A2EAD2078}"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96489D-4783-4F17-9A41-66303CEE429D}" type="slidenum">
              <a:rPr lang="en-US" smtClean="0"/>
              <a:t>‹#›</a:t>
            </a:fld>
            <a:endParaRPr lang="en-US"/>
          </a:p>
        </p:txBody>
      </p:sp>
    </p:spTree>
    <p:extLst>
      <p:ext uri="{BB962C8B-B14F-4D97-AF65-F5344CB8AC3E}">
        <p14:creationId xmlns:p14="http://schemas.microsoft.com/office/powerpoint/2010/main" val="1708405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1039B9E-CD0D-49B0-BB70-1F9A2EAD2078}" type="datetimeFigureOut">
              <a:rPr lang="en-US" smtClean="0"/>
              <a:t>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96489D-4783-4F17-9A41-66303CEE429D}" type="slidenum">
              <a:rPr lang="en-US" smtClean="0"/>
              <a:t>‹#›</a:t>
            </a:fld>
            <a:endParaRPr lang="en-US"/>
          </a:p>
        </p:txBody>
      </p:sp>
    </p:spTree>
    <p:extLst>
      <p:ext uri="{BB962C8B-B14F-4D97-AF65-F5344CB8AC3E}">
        <p14:creationId xmlns:p14="http://schemas.microsoft.com/office/powerpoint/2010/main" val="674016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039B9E-CD0D-49B0-BB70-1F9A2EAD2078}" type="datetimeFigureOut">
              <a:rPr lang="en-US" smtClean="0"/>
              <a:t>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96489D-4783-4F17-9A41-66303CEE429D}" type="slidenum">
              <a:rPr lang="en-US" smtClean="0"/>
              <a:t>‹#›</a:t>
            </a:fld>
            <a:endParaRPr lang="en-US"/>
          </a:p>
        </p:txBody>
      </p:sp>
    </p:spTree>
    <p:extLst>
      <p:ext uri="{BB962C8B-B14F-4D97-AF65-F5344CB8AC3E}">
        <p14:creationId xmlns:p14="http://schemas.microsoft.com/office/powerpoint/2010/main" val="2657905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039B9E-CD0D-49B0-BB70-1F9A2EAD2078}" type="datetimeFigureOut">
              <a:rPr lang="en-US" smtClean="0"/>
              <a:t>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96489D-4783-4F17-9A41-66303CEE429D}" type="slidenum">
              <a:rPr lang="en-US" smtClean="0"/>
              <a:t>‹#›</a:t>
            </a:fld>
            <a:endParaRPr lang="en-US"/>
          </a:p>
        </p:txBody>
      </p:sp>
    </p:spTree>
    <p:extLst>
      <p:ext uri="{BB962C8B-B14F-4D97-AF65-F5344CB8AC3E}">
        <p14:creationId xmlns:p14="http://schemas.microsoft.com/office/powerpoint/2010/main" val="4016051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039B9E-CD0D-49B0-BB70-1F9A2EAD2078}"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96489D-4783-4F17-9A41-66303CEE429D}" type="slidenum">
              <a:rPr lang="en-US" smtClean="0"/>
              <a:t>‹#›</a:t>
            </a:fld>
            <a:endParaRPr lang="en-US"/>
          </a:p>
        </p:txBody>
      </p:sp>
    </p:spTree>
    <p:extLst>
      <p:ext uri="{BB962C8B-B14F-4D97-AF65-F5344CB8AC3E}">
        <p14:creationId xmlns:p14="http://schemas.microsoft.com/office/powerpoint/2010/main" val="3368700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039B9E-CD0D-49B0-BB70-1F9A2EAD2078}"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96489D-4783-4F17-9A41-66303CEE429D}" type="slidenum">
              <a:rPr lang="en-US" smtClean="0"/>
              <a:t>‹#›</a:t>
            </a:fld>
            <a:endParaRPr lang="en-US"/>
          </a:p>
        </p:txBody>
      </p:sp>
    </p:spTree>
    <p:extLst>
      <p:ext uri="{BB962C8B-B14F-4D97-AF65-F5344CB8AC3E}">
        <p14:creationId xmlns:p14="http://schemas.microsoft.com/office/powerpoint/2010/main" val="3192211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039B9E-CD0D-49B0-BB70-1F9A2EAD2078}" type="datetimeFigureOut">
              <a:rPr lang="en-US" smtClean="0"/>
              <a:t>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96489D-4783-4F17-9A41-66303CEE429D}" type="slidenum">
              <a:rPr lang="en-US" smtClean="0"/>
              <a:t>‹#›</a:t>
            </a:fld>
            <a:endParaRPr lang="en-US"/>
          </a:p>
        </p:txBody>
      </p:sp>
    </p:spTree>
    <p:extLst>
      <p:ext uri="{BB962C8B-B14F-4D97-AF65-F5344CB8AC3E}">
        <p14:creationId xmlns:p14="http://schemas.microsoft.com/office/powerpoint/2010/main" val="2859158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Intermediate- sql-2</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28922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2262188" y="9525"/>
            <a:ext cx="8077200" cy="609600"/>
          </a:xfrm>
        </p:spPr>
        <p:txBody>
          <a:bodyPr>
            <a:normAutofit fontScale="90000"/>
          </a:bodyPr>
          <a:lstStyle/>
          <a:p>
            <a:pPr>
              <a:defRPr/>
            </a:pPr>
            <a:r>
              <a:rPr lang="en-US" dirty="0">
                <a:ea typeface="+mj-ea"/>
              </a:rPr>
              <a:t>Not Null and Unique Constraints </a:t>
            </a:r>
          </a:p>
        </p:txBody>
      </p:sp>
      <p:sp>
        <p:nvSpPr>
          <p:cNvPr id="73731" name="Rectangle 3"/>
          <p:cNvSpPr>
            <a:spLocks noGrp="1" noChangeArrowheads="1"/>
          </p:cNvSpPr>
          <p:nvPr>
            <p:ph type="body" idx="1"/>
          </p:nvPr>
        </p:nvSpPr>
        <p:spPr>
          <a:xfrm>
            <a:off x="2390776" y="619125"/>
            <a:ext cx="7948613" cy="5295900"/>
          </a:xfrm>
        </p:spPr>
        <p:txBody>
          <a:bodyPr/>
          <a:lstStyle/>
          <a:p>
            <a:r>
              <a:rPr lang="en-US" altLang="en-US" sz="2000" b="1"/>
              <a:t>Primary Key Constraint</a:t>
            </a:r>
            <a:r>
              <a:rPr lang="en-US" altLang="en-US" sz="2000"/>
              <a:t>: When this constraint is associated with the column of a table it will not allow NULL values into the column and it will maintain unique values as part of the table.</a:t>
            </a:r>
            <a:endParaRPr lang="en-US" altLang="en-US" sz="2000" b="1"/>
          </a:p>
          <a:p>
            <a:r>
              <a:rPr lang="en-US" altLang="en-US" sz="2000" b="1"/>
              <a:t>not null</a:t>
            </a:r>
            <a:endParaRPr kumimoji="0" lang="en-US" altLang="en-US" b="1"/>
          </a:p>
          <a:p>
            <a:pPr lvl="1"/>
            <a:r>
              <a:rPr lang="en-US" altLang="en-US" sz="2000"/>
              <a:t>Declare </a:t>
            </a:r>
            <a:r>
              <a:rPr lang="en-US" altLang="en-US" sz="2000" i="1"/>
              <a:t>name</a:t>
            </a:r>
            <a:r>
              <a:rPr lang="en-US" altLang="en-US" sz="2000"/>
              <a:t> and </a:t>
            </a:r>
            <a:r>
              <a:rPr lang="en-US" altLang="en-US" sz="2000" i="1"/>
              <a:t>budget</a:t>
            </a:r>
            <a:r>
              <a:rPr lang="en-US" altLang="en-US" sz="2000"/>
              <a:t> to be </a:t>
            </a:r>
            <a:r>
              <a:rPr lang="en-US" altLang="en-US" sz="2000" b="1"/>
              <a:t>not null</a:t>
            </a:r>
            <a:endParaRPr lang="en-US" altLang="en-US" b="1"/>
          </a:p>
          <a:p>
            <a:pPr>
              <a:buFont typeface="Monotype Sorts" charset="2"/>
              <a:buNone/>
            </a:pPr>
            <a:r>
              <a:rPr kumimoji="0" lang="en-US" altLang="en-US" i="1"/>
              <a:t>	          </a:t>
            </a:r>
            <a:r>
              <a:rPr lang="en-US" altLang="en-US" sz="2000" i="1"/>
              <a:t>name </a:t>
            </a:r>
            <a:r>
              <a:rPr lang="en-US" altLang="en-US" sz="2000" b="1"/>
              <a:t>varchar</a:t>
            </a:r>
            <a:r>
              <a:rPr lang="en-US" altLang="en-US" sz="2000"/>
              <a:t>(20) </a:t>
            </a:r>
            <a:r>
              <a:rPr lang="en-US" altLang="en-US" sz="2000" b="1"/>
              <a:t>not null</a:t>
            </a:r>
            <a:br>
              <a:rPr lang="en-US" altLang="en-US" sz="2000" b="1"/>
            </a:br>
            <a:r>
              <a:rPr lang="en-US" altLang="en-US" sz="2000" b="1"/>
              <a:t>          </a:t>
            </a:r>
            <a:r>
              <a:rPr lang="en-US" altLang="en-US" sz="2000" i="1"/>
              <a:t>budget </a:t>
            </a:r>
            <a:r>
              <a:rPr lang="en-US" altLang="en-US" sz="2000" b="1"/>
              <a:t>numeric</a:t>
            </a:r>
            <a:r>
              <a:rPr lang="en-US" altLang="en-US" sz="2000"/>
              <a:t>(12,2) </a:t>
            </a:r>
            <a:r>
              <a:rPr lang="en-US" altLang="en-US" sz="2000" b="1"/>
              <a:t>not null</a:t>
            </a:r>
          </a:p>
          <a:p>
            <a:pPr>
              <a:buFont typeface="Monotype Sorts" charset="2"/>
              <a:buNone/>
            </a:pPr>
            <a:endParaRPr kumimoji="0" lang="en-US" altLang="en-US" b="1"/>
          </a:p>
          <a:p>
            <a:endParaRPr kumimoji="0" lang="en-US" altLang="en-US"/>
          </a:p>
          <a:p>
            <a:endParaRPr lang="en-US" altLang="en-US" b="1"/>
          </a:p>
          <a:p>
            <a:pPr>
              <a:buFont typeface="Monotype Sorts" charset="2"/>
              <a:buNone/>
            </a:pPr>
            <a:endParaRPr lang="en-US" altLang="en-US"/>
          </a:p>
        </p:txBody>
      </p:sp>
      <p:sp>
        <p:nvSpPr>
          <p:cNvPr id="73732" name="Rectangle 4"/>
          <p:cNvSpPr>
            <a:spLocks noChangeArrowheads="1"/>
          </p:cNvSpPr>
          <p:nvPr/>
        </p:nvSpPr>
        <p:spPr bwMode="auto">
          <a:xfrm>
            <a:off x="2328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buSzTx/>
              <a:buFont typeface="Monotype Sorts" charset="2"/>
              <a:buNone/>
            </a:pPr>
            <a:endParaRPr lang="en-US" altLang="en-US" sz="2000" b="1"/>
          </a:p>
        </p:txBody>
      </p:sp>
    </p:spTree>
    <p:extLst>
      <p:ext uri="{BB962C8B-B14F-4D97-AF65-F5344CB8AC3E}">
        <p14:creationId xmlns:p14="http://schemas.microsoft.com/office/powerpoint/2010/main" val="1716649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75779" name="Content Placeholder 2"/>
          <p:cNvSpPr>
            <a:spLocks noGrp="1"/>
          </p:cNvSpPr>
          <p:nvPr>
            <p:ph idx="1"/>
          </p:nvPr>
        </p:nvSpPr>
        <p:spPr/>
        <p:txBody>
          <a:bodyPr>
            <a:normAutofit fontScale="92500" lnSpcReduction="20000"/>
          </a:bodyPr>
          <a:lstStyle/>
          <a:p>
            <a:r>
              <a:rPr lang="en-US" altLang="en-US" sz="2000" b="1"/>
              <a:t>unique</a:t>
            </a:r>
            <a:r>
              <a:rPr lang="en-US" altLang="en-US" sz="2000"/>
              <a:t> ( </a:t>
            </a:r>
            <a:r>
              <a:rPr lang="en-US" altLang="en-US" sz="2000" i="1"/>
              <a:t>A</a:t>
            </a:r>
            <a:r>
              <a:rPr lang="en-US" altLang="en-US" baseline="-25000"/>
              <a:t>1</a:t>
            </a:r>
            <a:r>
              <a:rPr lang="en-US" altLang="en-US" sz="2000"/>
              <a:t>, </a:t>
            </a:r>
            <a:r>
              <a:rPr lang="en-US" altLang="en-US" sz="2000" i="1"/>
              <a:t>A</a:t>
            </a:r>
            <a:r>
              <a:rPr lang="en-US" altLang="en-US" sz="2400" baseline="-25000"/>
              <a:t>2</a:t>
            </a:r>
            <a:r>
              <a:rPr lang="en-US" altLang="en-US" sz="2000"/>
              <a:t>, …, </a:t>
            </a:r>
            <a:r>
              <a:rPr lang="en-US" altLang="en-US" sz="2000" i="1"/>
              <a:t>A</a:t>
            </a:r>
            <a:r>
              <a:rPr lang="en-US" altLang="en-US" sz="2400" baseline="-25000"/>
              <a:t>m</a:t>
            </a:r>
            <a:r>
              <a:rPr lang="en-US" altLang="en-US" sz="2000"/>
              <a:t>)</a:t>
            </a:r>
          </a:p>
          <a:p>
            <a:r>
              <a:rPr lang="en-US" altLang="en-US"/>
              <a:t>Unique Constraint: When this constraint is associated with the column(s) of a table it will not allow us to store a repetition of data/values in the column, but Unique constraint allows ONE NULL value. More than one NULL value is also considered as repetition, hence it does not store a repetition of NULL values also.</a:t>
            </a:r>
          </a:p>
          <a:p>
            <a:endParaRPr kumimoji="0" lang="en-US" altLang="en-US"/>
          </a:p>
          <a:p>
            <a:pPr lvl="1"/>
            <a:r>
              <a:rPr lang="en-US" altLang="en-US" sz="2000"/>
              <a:t>The unique specification states that the attributes </a:t>
            </a:r>
            <a:r>
              <a:rPr lang="en-US" altLang="en-US" sz="2000" i="1"/>
              <a:t>A</a:t>
            </a:r>
            <a:r>
              <a:rPr lang="en-US" altLang="en-US" sz="2000"/>
              <a:t>1, </a:t>
            </a:r>
            <a:r>
              <a:rPr lang="en-US" altLang="en-US" sz="2000" i="1"/>
              <a:t>A</a:t>
            </a:r>
            <a:r>
              <a:rPr lang="en-US" altLang="en-US" sz="2000"/>
              <a:t>2, … </a:t>
            </a:r>
            <a:r>
              <a:rPr lang="en-US" altLang="en-US" sz="2000" i="1"/>
              <a:t>A</a:t>
            </a:r>
            <a:r>
              <a:rPr lang="en-US" altLang="en-US" sz="2000"/>
              <a:t>m form a </a:t>
            </a:r>
            <a:r>
              <a:rPr lang="en-US" altLang="en-US" sz="2000">
                <a:solidFill>
                  <a:srgbClr val="FF0000"/>
                </a:solidFill>
              </a:rPr>
              <a:t>candidate key.</a:t>
            </a:r>
            <a:endParaRPr kumimoji="0" lang="en-US" altLang="en-US">
              <a:solidFill>
                <a:srgbClr val="FF0000"/>
              </a:solidFill>
            </a:endParaRPr>
          </a:p>
          <a:p>
            <a:pPr lvl="1"/>
            <a:r>
              <a:rPr lang="en-US" altLang="en-US" sz="2000">
                <a:solidFill>
                  <a:srgbClr val="FF0000"/>
                </a:solidFill>
              </a:rPr>
              <a:t>Candidate keys </a:t>
            </a:r>
            <a:r>
              <a:rPr lang="en-US" altLang="en-US" sz="2000"/>
              <a:t>are </a:t>
            </a:r>
            <a:r>
              <a:rPr lang="en-US" altLang="en-US" sz="2000">
                <a:solidFill>
                  <a:srgbClr val="FF0000"/>
                </a:solidFill>
              </a:rPr>
              <a:t>permitted to be null </a:t>
            </a:r>
            <a:r>
              <a:rPr lang="en-US" altLang="en-US" sz="2000"/>
              <a:t>(in contrast to primary keys).</a:t>
            </a:r>
            <a:endParaRPr kumimoji="0" lang="en-US" altLang="en-US"/>
          </a:p>
          <a:p>
            <a:r>
              <a:rPr lang="en-US" altLang="en-US"/>
              <a:t>A constraint that is added immediately next to the column definition is known as a </a:t>
            </a:r>
            <a:r>
              <a:rPr lang="en-US" altLang="en-US" u="sng"/>
              <a:t>Column-level constraint</a:t>
            </a:r>
            <a:r>
              <a:rPr lang="en-US" altLang="en-US"/>
              <a:t>. All constraints that are added after the columns definition of the table is completed are known as </a:t>
            </a:r>
            <a:r>
              <a:rPr lang="en-US" altLang="en-US" u="sng"/>
              <a:t>Table-level constraints</a:t>
            </a:r>
            <a:r>
              <a:rPr lang="en-US" altLang="en-US"/>
              <a:t>.</a:t>
            </a:r>
          </a:p>
        </p:txBody>
      </p:sp>
    </p:spTree>
    <p:extLst>
      <p:ext uri="{BB962C8B-B14F-4D97-AF65-F5344CB8AC3E}">
        <p14:creationId xmlns:p14="http://schemas.microsoft.com/office/powerpoint/2010/main" val="3183253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76803" name="Content Placeholder 2"/>
          <p:cNvSpPr>
            <a:spLocks noGrp="1"/>
          </p:cNvSpPr>
          <p:nvPr>
            <p:ph idx="1"/>
          </p:nvPr>
        </p:nvSpPr>
        <p:spPr/>
        <p:txBody>
          <a:bodyPr>
            <a:normAutofit lnSpcReduction="10000"/>
          </a:bodyPr>
          <a:lstStyle/>
          <a:p>
            <a:r>
              <a:rPr lang="en-US" altLang="en-US"/>
              <a:t>CREATE TABLE employee</a:t>
            </a:r>
            <a:br>
              <a:rPr lang="en-US" altLang="en-US"/>
            </a:br>
            <a:r>
              <a:rPr lang="en-US" altLang="en-US"/>
              <a:t>( id number(5) PRIMARY KEY,</a:t>
            </a:r>
            <a:br>
              <a:rPr lang="en-US" altLang="en-US"/>
            </a:br>
            <a:r>
              <a:rPr lang="en-US" altLang="en-US"/>
              <a:t>name char(20),</a:t>
            </a:r>
            <a:br>
              <a:rPr lang="en-US" altLang="en-US"/>
            </a:br>
            <a:r>
              <a:rPr lang="en-US" altLang="en-US"/>
              <a:t>dept char(10),</a:t>
            </a:r>
            <a:br>
              <a:rPr lang="en-US" altLang="en-US"/>
            </a:br>
            <a:r>
              <a:rPr lang="en-US" altLang="en-US"/>
              <a:t>age number(2),</a:t>
            </a:r>
            <a:br>
              <a:rPr lang="en-US" altLang="en-US"/>
            </a:br>
            <a:r>
              <a:rPr lang="en-US" altLang="en-US"/>
              <a:t>salary number(10),</a:t>
            </a:r>
            <a:br>
              <a:rPr lang="en-US" altLang="en-US"/>
            </a:br>
            <a:r>
              <a:rPr lang="en-US" altLang="en-US"/>
              <a:t>location char(10) UNIQUE</a:t>
            </a:r>
            <a:br>
              <a:rPr lang="en-US" altLang="en-US"/>
            </a:br>
            <a:r>
              <a:rPr lang="en-US" altLang="en-US"/>
              <a:t>);</a:t>
            </a:r>
          </a:p>
          <a:p>
            <a:r>
              <a:rPr lang="en-US" altLang="en-US"/>
              <a:t>A constraint that is added immediately next to the column definition is known as a </a:t>
            </a:r>
            <a:r>
              <a:rPr lang="en-US" altLang="en-US" u="sng"/>
              <a:t>Column-level constraint</a:t>
            </a:r>
            <a:r>
              <a:rPr lang="en-US" altLang="en-US"/>
              <a:t>. All constraints that are added after the columns definition of the table is completed are known as </a:t>
            </a:r>
            <a:r>
              <a:rPr lang="en-US" altLang="en-US" u="sng"/>
              <a:t>Table-level constraints</a:t>
            </a:r>
            <a:r>
              <a:rPr lang="en-US" altLang="en-US"/>
              <a:t>.</a:t>
            </a:r>
          </a:p>
          <a:p>
            <a:endParaRPr lang="en-US" altLang="en-US"/>
          </a:p>
        </p:txBody>
      </p:sp>
    </p:spTree>
    <p:extLst>
      <p:ext uri="{BB962C8B-B14F-4D97-AF65-F5344CB8AC3E}">
        <p14:creationId xmlns:p14="http://schemas.microsoft.com/office/powerpoint/2010/main" val="497424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2262188" y="9525"/>
            <a:ext cx="8077200" cy="609600"/>
          </a:xfrm>
        </p:spPr>
        <p:txBody>
          <a:bodyPr>
            <a:normAutofit fontScale="90000"/>
          </a:bodyPr>
          <a:lstStyle/>
          <a:p>
            <a:pPr>
              <a:defRPr/>
            </a:pPr>
            <a:r>
              <a:rPr lang="en-US">
                <a:ea typeface="+mj-ea"/>
              </a:rPr>
              <a:t>The check clause</a:t>
            </a:r>
          </a:p>
        </p:txBody>
      </p:sp>
      <p:sp>
        <p:nvSpPr>
          <p:cNvPr id="77827" name="Rectangle 3"/>
          <p:cNvSpPr>
            <a:spLocks noGrp="1" noChangeArrowheads="1"/>
          </p:cNvSpPr>
          <p:nvPr>
            <p:ph type="body" idx="1"/>
          </p:nvPr>
        </p:nvSpPr>
        <p:spPr>
          <a:xfrm>
            <a:off x="2347914" y="1098551"/>
            <a:ext cx="6384925" cy="803275"/>
          </a:xfrm>
        </p:spPr>
        <p:txBody>
          <a:bodyPr>
            <a:normAutofit fontScale="55000" lnSpcReduction="20000"/>
          </a:bodyPr>
          <a:lstStyle/>
          <a:p>
            <a:r>
              <a:rPr lang="en-US" altLang="en-US"/>
              <a:t>When applied to a relation declaration, the clause </a:t>
            </a:r>
            <a:r>
              <a:rPr lang="en-US" altLang="en-US" b="1"/>
              <a:t>check</a:t>
            </a:r>
            <a:r>
              <a:rPr lang="en-US" altLang="en-US"/>
              <a:t>(</a:t>
            </a:r>
            <a:r>
              <a:rPr lang="en-US" altLang="en-US" i="1"/>
              <a:t>P</a:t>
            </a:r>
            <a:r>
              <a:rPr lang="en-US" altLang="en-US"/>
              <a:t>) specifies a predicate </a:t>
            </a:r>
            <a:r>
              <a:rPr lang="en-US" altLang="en-US" i="1"/>
              <a:t>P </a:t>
            </a:r>
            <a:r>
              <a:rPr lang="en-US" altLang="en-US"/>
              <a:t>that must be satisfied by every tuple in a relation.</a:t>
            </a:r>
            <a:endParaRPr lang="en-US" altLang="en-US" sz="2000" b="1"/>
          </a:p>
          <a:p>
            <a:r>
              <a:rPr lang="en-US" altLang="en-US" sz="2000" b="1"/>
              <a:t>check </a:t>
            </a:r>
            <a:r>
              <a:rPr lang="en-US" altLang="en-US" sz="2000"/>
              <a:t>(P),</a:t>
            </a:r>
            <a:r>
              <a:rPr lang="en-US" altLang="en-US"/>
              <a:t>      </a:t>
            </a:r>
            <a:r>
              <a:rPr lang="en-US" altLang="en-US" sz="2000"/>
              <a:t>where P is a predicate</a:t>
            </a:r>
            <a:endParaRPr lang="en-US" altLang="en-US"/>
          </a:p>
        </p:txBody>
      </p:sp>
      <p:sp>
        <p:nvSpPr>
          <p:cNvPr id="77828" name="Rectangle 5"/>
          <p:cNvSpPr>
            <a:spLocks noChangeArrowheads="1"/>
          </p:cNvSpPr>
          <p:nvPr/>
        </p:nvSpPr>
        <p:spPr bwMode="auto">
          <a:xfrm>
            <a:off x="2328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buSzTx/>
              <a:buFont typeface="Monotype Sorts" charset="2"/>
              <a:buNone/>
            </a:pPr>
            <a:endParaRPr lang="en-US" altLang="en-US" sz="2000" b="1"/>
          </a:p>
        </p:txBody>
      </p:sp>
    </p:spTree>
    <p:extLst>
      <p:ext uri="{BB962C8B-B14F-4D97-AF65-F5344CB8AC3E}">
        <p14:creationId xmlns:p14="http://schemas.microsoft.com/office/powerpoint/2010/main" val="670911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79875" name="Content Placeholder 2"/>
          <p:cNvSpPr>
            <a:spLocks noGrp="1"/>
          </p:cNvSpPr>
          <p:nvPr>
            <p:ph idx="1"/>
          </p:nvPr>
        </p:nvSpPr>
        <p:spPr/>
        <p:txBody>
          <a:bodyPr>
            <a:normAutofit lnSpcReduction="10000"/>
          </a:bodyPr>
          <a:lstStyle/>
          <a:p>
            <a:pPr>
              <a:spcBef>
                <a:spcPct val="0"/>
              </a:spcBef>
              <a:buClrTx/>
              <a:buSzTx/>
              <a:buFontTx/>
              <a:buNone/>
            </a:pPr>
            <a:r>
              <a:rPr kumimoji="0" lang="en-US" altLang="en-US"/>
              <a:t>Example:  </a:t>
            </a:r>
            <a:r>
              <a:rPr kumimoji="0" lang="en-US" altLang="en-US">
                <a:solidFill>
                  <a:srgbClr val="FF0000"/>
                </a:solidFill>
              </a:rPr>
              <a:t>ensure that semester is one of fall, winter, spring or summer:</a:t>
            </a:r>
          </a:p>
          <a:p>
            <a:pPr>
              <a:spcBef>
                <a:spcPct val="0"/>
              </a:spcBef>
              <a:buClrTx/>
              <a:buSzTx/>
              <a:buFontTx/>
              <a:buNone/>
            </a:pPr>
            <a:endParaRPr kumimoji="0" lang="en-US" altLang="en-US" b="1"/>
          </a:p>
          <a:p>
            <a:pPr>
              <a:spcBef>
                <a:spcPct val="0"/>
              </a:spcBef>
              <a:buClrTx/>
              <a:buSzTx/>
              <a:buFontTx/>
              <a:buNone/>
            </a:pPr>
            <a:r>
              <a:rPr lang="en-US" altLang="en-US" sz="2400" b="1"/>
              <a:t>create table </a:t>
            </a:r>
            <a:r>
              <a:rPr lang="en-US" altLang="en-US" sz="2400" i="1"/>
              <a:t>section </a:t>
            </a:r>
            <a:r>
              <a:rPr lang="en-US" altLang="en-US" sz="2400"/>
              <a:t>(</a:t>
            </a:r>
            <a:endParaRPr lang="en-US" altLang="en-US" sz="2400" i="1"/>
          </a:p>
          <a:p>
            <a:pPr>
              <a:spcBef>
                <a:spcPct val="0"/>
              </a:spcBef>
              <a:buClrTx/>
              <a:buSzTx/>
              <a:buFontTx/>
              <a:buNone/>
            </a:pPr>
            <a:r>
              <a:rPr lang="en-US" altLang="en-US" sz="2400"/>
              <a:t>    </a:t>
            </a:r>
            <a:r>
              <a:rPr lang="en-US" altLang="en-US" sz="2400" i="1"/>
              <a:t>course_id </a:t>
            </a:r>
            <a:r>
              <a:rPr lang="en-US" altLang="en-US" sz="2400" b="1"/>
              <a:t>varchar </a:t>
            </a:r>
            <a:r>
              <a:rPr lang="en-US" altLang="en-US" sz="2400"/>
              <a:t>(8),</a:t>
            </a:r>
          </a:p>
          <a:p>
            <a:pPr>
              <a:spcBef>
                <a:spcPct val="0"/>
              </a:spcBef>
              <a:buClrTx/>
              <a:buSzTx/>
              <a:buFontTx/>
              <a:buNone/>
            </a:pPr>
            <a:r>
              <a:rPr lang="en-US" altLang="en-US" sz="2400" i="1"/>
              <a:t>    sec_id </a:t>
            </a:r>
            <a:r>
              <a:rPr lang="en-US" altLang="en-US" sz="2400" b="1"/>
              <a:t>varchar </a:t>
            </a:r>
            <a:r>
              <a:rPr lang="en-US" altLang="en-US" sz="2400"/>
              <a:t>(8),</a:t>
            </a:r>
          </a:p>
          <a:p>
            <a:pPr>
              <a:spcBef>
                <a:spcPct val="0"/>
              </a:spcBef>
              <a:buClrTx/>
              <a:buSzTx/>
              <a:buFontTx/>
              <a:buNone/>
            </a:pPr>
            <a:r>
              <a:rPr lang="en-US" altLang="en-US" sz="2400" i="1"/>
              <a:t>    semester </a:t>
            </a:r>
            <a:r>
              <a:rPr lang="en-US" altLang="en-US" sz="2400" b="1"/>
              <a:t>varchar </a:t>
            </a:r>
            <a:r>
              <a:rPr lang="en-US" altLang="en-US" sz="2400"/>
              <a:t>(6),</a:t>
            </a:r>
          </a:p>
          <a:p>
            <a:pPr>
              <a:spcBef>
                <a:spcPct val="0"/>
              </a:spcBef>
              <a:buClrTx/>
              <a:buSzTx/>
              <a:buFontTx/>
              <a:buNone/>
            </a:pPr>
            <a:r>
              <a:rPr lang="en-US" altLang="en-US" sz="2400" i="1"/>
              <a:t>    year </a:t>
            </a:r>
            <a:r>
              <a:rPr lang="en-US" altLang="en-US" sz="2400" b="1"/>
              <a:t>numeric </a:t>
            </a:r>
            <a:r>
              <a:rPr lang="en-US" altLang="en-US" sz="2400"/>
              <a:t>(4,0),</a:t>
            </a:r>
          </a:p>
          <a:p>
            <a:pPr>
              <a:spcBef>
                <a:spcPct val="0"/>
              </a:spcBef>
              <a:buClrTx/>
              <a:buSzTx/>
              <a:buFontTx/>
              <a:buNone/>
            </a:pPr>
            <a:r>
              <a:rPr lang="en-US" altLang="en-US" sz="2400" i="1"/>
              <a:t>    building </a:t>
            </a:r>
            <a:r>
              <a:rPr lang="en-US" altLang="en-US" sz="2400" b="1"/>
              <a:t>varchar </a:t>
            </a:r>
            <a:r>
              <a:rPr lang="en-US" altLang="en-US" sz="2400"/>
              <a:t>(15),</a:t>
            </a:r>
          </a:p>
          <a:p>
            <a:pPr>
              <a:spcBef>
                <a:spcPct val="0"/>
              </a:spcBef>
              <a:buClrTx/>
              <a:buSzTx/>
              <a:buFontTx/>
              <a:buNone/>
            </a:pPr>
            <a:r>
              <a:rPr lang="en-US" altLang="en-US" sz="2400" i="1"/>
              <a:t>    room_number </a:t>
            </a:r>
            <a:r>
              <a:rPr lang="en-US" altLang="en-US" sz="2400" b="1"/>
              <a:t>varchar </a:t>
            </a:r>
            <a:r>
              <a:rPr lang="en-US" altLang="en-US" sz="2400"/>
              <a:t>(7),</a:t>
            </a:r>
          </a:p>
          <a:p>
            <a:pPr>
              <a:spcBef>
                <a:spcPct val="0"/>
              </a:spcBef>
              <a:buClrTx/>
              <a:buSzTx/>
              <a:buFontTx/>
              <a:buNone/>
            </a:pPr>
            <a:r>
              <a:rPr lang="en-US" altLang="en-US" sz="2400" i="1"/>
              <a:t>    time slot id </a:t>
            </a:r>
            <a:r>
              <a:rPr lang="en-US" altLang="en-US" sz="2400" b="1"/>
              <a:t>varchar </a:t>
            </a:r>
            <a:r>
              <a:rPr lang="en-US" altLang="en-US" sz="2400"/>
              <a:t>(4), </a:t>
            </a:r>
          </a:p>
          <a:p>
            <a:pPr>
              <a:spcBef>
                <a:spcPct val="0"/>
              </a:spcBef>
              <a:buClrTx/>
              <a:buSzTx/>
              <a:buFontTx/>
              <a:buNone/>
            </a:pPr>
            <a:r>
              <a:rPr lang="en-US" altLang="en-US" sz="2400" b="1"/>
              <a:t>    primary key </a:t>
            </a:r>
            <a:r>
              <a:rPr lang="en-US" altLang="en-US" sz="2400"/>
              <a:t>(</a:t>
            </a:r>
            <a:r>
              <a:rPr lang="en-US" altLang="en-US" sz="2400" i="1"/>
              <a:t>course_id</a:t>
            </a:r>
            <a:r>
              <a:rPr lang="en-US" altLang="en-US" sz="2400"/>
              <a:t>, </a:t>
            </a:r>
            <a:r>
              <a:rPr lang="en-US" altLang="en-US" sz="2400" i="1"/>
              <a:t>sec_id</a:t>
            </a:r>
            <a:r>
              <a:rPr lang="en-US" altLang="en-US" sz="2400"/>
              <a:t>, </a:t>
            </a:r>
            <a:r>
              <a:rPr lang="en-US" altLang="en-US" sz="2400" i="1"/>
              <a:t>semester</a:t>
            </a:r>
            <a:r>
              <a:rPr lang="en-US" altLang="en-US" sz="2400"/>
              <a:t>, </a:t>
            </a:r>
            <a:r>
              <a:rPr lang="en-US" altLang="en-US" sz="2400" i="1"/>
              <a:t>year</a:t>
            </a:r>
            <a:r>
              <a:rPr lang="en-US" altLang="en-US" sz="2400"/>
              <a:t>),</a:t>
            </a:r>
          </a:p>
          <a:p>
            <a:pPr>
              <a:spcBef>
                <a:spcPct val="0"/>
              </a:spcBef>
              <a:buClrTx/>
              <a:buSzTx/>
              <a:buFontTx/>
              <a:buNone/>
            </a:pPr>
            <a:r>
              <a:rPr lang="en-US" altLang="en-US" sz="2400" b="1"/>
              <a:t>    </a:t>
            </a:r>
            <a:r>
              <a:rPr lang="en-US" altLang="en-US" sz="2400" b="1">
                <a:solidFill>
                  <a:srgbClr val="FF0000"/>
                </a:solidFill>
              </a:rPr>
              <a:t>check </a:t>
            </a:r>
            <a:r>
              <a:rPr lang="en-US" altLang="en-US" sz="2400">
                <a:solidFill>
                  <a:srgbClr val="FF0000"/>
                </a:solidFill>
              </a:rPr>
              <a:t>(</a:t>
            </a:r>
            <a:r>
              <a:rPr lang="en-US" altLang="en-US" sz="2400" i="1">
                <a:solidFill>
                  <a:srgbClr val="FF0000"/>
                </a:solidFill>
              </a:rPr>
              <a:t>semester </a:t>
            </a:r>
            <a:r>
              <a:rPr lang="en-US" altLang="en-US" sz="2400" b="1">
                <a:solidFill>
                  <a:srgbClr val="FF0000"/>
                </a:solidFill>
              </a:rPr>
              <a:t>in </a:t>
            </a:r>
            <a:r>
              <a:rPr lang="en-US" altLang="en-US" sz="2400">
                <a:solidFill>
                  <a:srgbClr val="FF0000"/>
                </a:solidFill>
              </a:rPr>
              <a:t>(’Fall’, ’Winter’, ’Spring’, ’Summer’))</a:t>
            </a:r>
            <a:br>
              <a:rPr lang="en-US" altLang="en-US" sz="2400"/>
            </a:br>
            <a:r>
              <a:rPr lang="en-US" altLang="en-US" sz="2400"/>
              <a:t>);</a:t>
            </a:r>
          </a:p>
          <a:p>
            <a:endParaRPr lang="en-US" altLang="en-US"/>
          </a:p>
        </p:txBody>
      </p:sp>
    </p:spTree>
    <p:extLst>
      <p:ext uri="{BB962C8B-B14F-4D97-AF65-F5344CB8AC3E}">
        <p14:creationId xmlns:p14="http://schemas.microsoft.com/office/powerpoint/2010/main" val="4016930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pPr>
              <a:defRPr/>
            </a:pPr>
            <a:r>
              <a:rPr lang="en-US">
                <a:ea typeface="+mj-ea"/>
              </a:rPr>
              <a:t>Referential Integrity</a:t>
            </a:r>
          </a:p>
        </p:txBody>
      </p:sp>
      <p:sp>
        <p:nvSpPr>
          <p:cNvPr id="80899" name="Rectangle 3"/>
          <p:cNvSpPr>
            <a:spLocks noGrp="1" noChangeArrowheads="1"/>
          </p:cNvSpPr>
          <p:nvPr>
            <p:ph type="body" idx="1"/>
          </p:nvPr>
        </p:nvSpPr>
        <p:spPr>
          <a:xfrm>
            <a:off x="2365376" y="1135064"/>
            <a:ext cx="7521575" cy="4943475"/>
          </a:xfrm>
        </p:spPr>
        <p:txBody>
          <a:bodyPr/>
          <a:lstStyle/>
          <a:p>
            <a:pPr algn="just"/>
            <a:r>
              <a:rPr lang="en-US" altLang="en-US" sz="2000"/>
              <a:t>Ensures that a value that appears in one relation for a given set of attributes also appears for a certain set of attributes in another relation.</a:t>
            </a:r>
            <a:endParaRPr lang="en-US" altLang="en-US"/>
          </a:p>
          <a:p>
            <a:pPr lvl="1" algn="just"/>
            <a:r>
              <a:rPr lang="en-US" altLang="en-US" sz="2000"/>
              <a:t>Example:  If “Biology” is a department name appearing in one of the tuples in the </a:t>
            </a:r>
            <a:r>
              <a:rPr lang="en-US" altLang="en-US" sz="2000" i="1"/>
              <a:t>instructor</a:t>
            </a:r>
            <a:r>
              <a:rPr lang="en-US" altLang="en-US" sz="2000"/>
              <a:t> relation, then there exists a tuple in the </a:t>
            </a:r>
            <a:r>
              <a:rPr lang="en-US" altLang="en-US" sz="2000" i="1"/>
              <a:t>department</a:t>
            </a:r>
            <a:r>
              <a:rPr lang="en-US" altLang="en-US" sz="2000"/>
              <a:t> relation for “Biology”.</a:t>
            </a:r>
          </a:p>
          <a:p>
            <a:pPr lvl="1" algn="just"/>
            <a:endParaRPr lang="en-US" altLang="en-US"/>
          </a:p>
          <a:p>
            <a:pPr algn="just"/>
            <a:r>
              <a:rPr lang="en-US" altLang="en-US" sz="2000"/>
              <a:t>Let A be a set of attributes.  Let R and S be two relations that contain attributes A and where A is the primary key of S. A is said to be a  </a:t>
            </a:r>
            <a:r>
              <a:rPr lang="en-US" altLang="en-US" sz="2000" b="1">
                <a:solidFill>
                  <a:srgbClr val="FF0000"/>
                </a:solidFill>
              </a:rPr>
              <a:t>foreign key</a:t>
            </a:r>
            <a:r>
              <a:rPr lang="en-US" altLang="en-US" sz="2000">
                <a:solidFill>
                  <a:srgbClr val="FF0000"/>
                </a:solidFill>
              </a:rPr>
              <a:t> </a:t>
            </a:r>
            <a:r>
              <a:rPr lang="en-US" altLang="en-US" sz="2000"/>
              <a:t>of R if </a:t>
            </a:r>
            <a:r>
              <a:rPr lang="en-US" altLang="en-US" sz="2000" b="1"/>
              <a:t>for any values of A appearing in R these values also appear in S</a:t>
            </a:r>
            <a:r>
              <a:rPr lang="en-US" altLang="en-US" sz="2000"/>
              <a:t>.</a:t>
            </a:r>
            <a:endParaRPr lang="en-US" altLang="en-US"/>
          </a:p>
        </p:txBody>
      </p:sp>
    </p:spTree>
    <p:extLst>
      <p:ext uri="{BB962C8B-B14F-4D97-AF65-F5344CB8AC3E}">
        <p14:creationId xmlns:p14="http://schemas.microsoft.com/office/powerpoint/2010/main" val="2440429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82947" name="Content Placeholder 2"/>
          <p:cNvSpPr>
            <a:spLocks noGrp="1"/>
          </p:cNvSpPr>
          <p:nvPr>
            <p:ph idx="1"/>
          </p:nvPr>
        </p:nvSpPr>
        <p:spPr/>
        <p:txBody>
          <a:bodyPr/>
          <a:lstStyle/>
          <a:p>
            <a:pPr algn="just"/>
            <a:r>
              <a:rPr lang="en-US" altLang="en-US" sz="2400"/>
              <a:t>When a referential-integrity constraint is violated, the normal procedure is to  reject the action that caused the violation (that is, the transaction performing the update action is rolled back).</a:t>
            </a:r>
          </a:p>
          <a:p>
            <a:pPr algn="just"/>
            <a:r>
              <a:rPr lang="en-US" altLang="en-US" sz="2400"/>
              <a:t> However, a </a:t>
            </a:r>
            <a:r>
              <a:rPr lang="en-US" altLang="en-US" sz="2400" b="1"/>
              <a:t>foreign key </a:t>
            </a:r>
            <a:r>
              <a:rPr lang="en-US" altLang="en-US" sz="2400"/>
              <a:t>clause can specify that if a delete or update action on the referenced relation violates the constraint, then, instead of rejecting the action, the system must take steps to change the tuple in the referencing relation to restore the constraint</a:t>
            </a:r>
          </a:p>
        </p:txBody>
      </p:sp>
    </p:spTree>
    <p:extLst>
      <p:ext uri="{BB962C8B-B14F-4D97-AF65-F5344CB8AC3E}">
        <p14:creationId xmlns:p14="http://schemas.microsoft.com/office/powerpoint/2010/main" val="178558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2324101" y="228600"/>
            <a:ext cx="8539163" cy="427038"/>
          </a:xfrm>
        </p:spPr>
        <p:txBody>
          <a:bodyPr>
            <a:normAutofit fontScale="90000"/>
          </a:bodyPr>
          <a:lstStyle/>
          <a:p>
            <a:pPr>
              <a:defRPr/>
            </a:pPr>
            <a:r>
              <a:rPr lang="en-US" sz="2800"/>
              <a:t>Cascading Actions in Referential Integrity</a:t>
            </a:r>
          </a:p>
        </p:txBody>
      </p:sp>
      <p:sp>
        <p:nvSpPr>
          <p:cNvPr id="83971" name="Rectangle 3"/>
          <p:cNvSpPr>
            <a:spLocks noGrp="1" noChangeArrowheads="1"/>
          </p:cNvSpPr>
          <p:nvPr>
            <p:ph type="body" idx="1"/>
          </p:nvPr>
        </p:nvSpPr>
        <p:spPr>
          <a:xfrm>
            <a:off x="2200276" y="1104900"/>
            <a:ext cx="7554913" cy="4686300"/>
          </a:xfrm>
        </p:spPr>
        <p:txBody>
          <a:bodyPr/>
          <a:lstStyle/>
          <a:p>
            <a:pPr>
              <a:tabLst>
                <a:tab pos="2173288" algn="l"/>
              </a:tabLst>
            </a:pPr>
            <a:r>
              <a:rPr lang="en-US" altLang="en-US" sz="2000" b="1"/>
              <a:t>create table </a:t>
            </a:r>
            <a:r>
              <a:rPr lang="en-US" altLang="en-US" sz="2000" i="1"/>
              <a:t>course </a:t>
            </a:r>
            <a:r>
              <a:rPr lang="en-US" altLang="en-US" sz="2000"/>
              <a:t>(</a:t>
            </a:r>
            <a:br>
              <a:rPr lang="en-US" altLang="en-US" sz="2000"/>
            </a:br>
            <a:r>
              <a:rPr lang="en-US" altLang="en-US" sz="2000"/>
              <a:t>    …</a:t>
            </a:r>
            <a:br>
              <a:rPr lang="en-US" altLang="en-US" sz="2000"/>
            </a:br>
            <a:r>
              <a:rPr lang="en-US" altLang="en-US" sz="2000"/>
              <a:t>    </a:t>
            </a:r>
            <a:r>
              <a:rPr lang="en-US" altLang="en-US" sz="2000" i="1"/>
              <a:t>dept_name </a:t>
            </a:r>
            <a:r>
              <a:rPr lang="en-US" altLang="en-US" sz="2000" b="1"/>
              <a:t>varchar</a:t>
            </a:r>
            <a:r>
              <a:rPr lang="en-US" altLang="en-US" sz="2000"/>
              <a:t>(20),</a:t>
            </a:r>
            <a:br>
              <a:rPr lang="en-US" altLang="en-US" sz="2000"/>
            </a:br>
            <a:r>
              <a:rPr lang="en-US" altLang="en-US" sz="2000"/>
              <a:t>    </a:t>
            </a:r>
            <a:r>
              <a:rPr lang="en-US" altLang="en-US" sz="2000" b="1"/>
              <a:t>foreign key </a:t>
            </a:r>
            <a:r>
              <a:rPr lang="en-US" altLang="en-US" sz="2000"/>
              <a:t>(</a:t>
            </a:r>
            <a:r>
              <a:rPr lang="en-US" altLang="en-US" sz="2000" i="1"/>
              <a:t>dept_name</a:t>
            </a:r>
            <a:r>
              <a:rPr lang="en-US" altLang="en-US" sz="2000"/>
              <a:t>) </a:t>
            </a:r>
            <a:r>
              <a:rPr lang="en-US" altLang="en-US" sz="2000" b="1"/>
              <a:t>references </a:t>
            </a:r>
            <a:r>
              <a:rPr lang="en-US" altLang="en-US" sz="2000" i="1"/>
              <a:t>department</a:t>
            </a:r>
            <a:br>
              <a:rPr lang="en-US" altLang="en-US" sz="2000" i="1"/>
            </a:br>
            <a:r>
              <a:rPr lang="en-US" altLang="en-US" sz="2000" i="1"/>
              <a:t>                </a:t>
            </a:r>
            <a:r>
              <a:rPr lang="en-US" altLang="en-US" sz="2000" b="1">
                <a:solidFill>
                  <a:srgbClr val="FF0000"/>
                </a:solidFill>
              </a:rPr>
              <a:t>on delete cascade</a:t>
            </a:r>
            <a:br>
              <a:rPr lang="en-US" altLang="en-US" sz="2000" b="1">
                <a:solidFill>
                  <a:srgbClr val="FF0000"/>
                </a:solidFill>
              </a:rPr>
            </a:br>
            <a:r>
              <a:rPr lang="en-US" altLang="en-US" sz="2000" b="1">
                <a:solidFill>
                  <a:srgbClr val="FF0000"/>
                </a:solidFill>
              </a:rPr>
              <a:t>                on update cascade</a:t>
            </a:r>
            <a:r>
              <a:rPr lang="en-US" altLang="en-US" sz="2000"/>
              <a:t>,</a:t>
            </a:r>
            <a:br>
              <a:rPr lang="en-US" altLang="en-US" sz="2000"/>
            </a:br>
            <a:r>
              <a:rPr lang="en-US" altLang="en-US" sz="2000"/>
              <a:t>    . . . </a:t>
            </a:r>
            <a:br>
              <a:rPr lang="en-US" altLang="en-US" sz="2000"/>
            </a:br>
            <a:r>
              <a:rPr lang="en-US" altLang="en-US" sz="2000"/>
              <a:t>)</a:t>
            </a:r>
          </a:p>
          <a:p>
            <a:pPr>
              <a:buNone/>
              <a:tabLst>
                <a:tab pos="2173288" algn="l"/>
              </a:tabLst>
            </a:pPr>
            <a:endParaRPr lang="en-US" altLang="en-US" sz="2000" i="1"/>
          </a:p>
          <a:p>
            <a:pPr>
              <a:buNone/>
              <a:tabLst>
                <a:tab pos="2173288" algn="l"/>
              </a:tabLst>
            </a:pPr>
            <a:endParaRPr lang="en-US" altLang="en-US" i="1"/>
          </a:p>
        </p:txBody>
      </p:sp>
    </p:spTree>
    <p:extLst>
      <p:ext uri="{BB962C8B-B14F-4D97-AF65-F5344CB8AC3E}">
        <p14:creationId xmlns:p14="http://schemas.microsoft.com/office/powerpoint/2010/main" val="483898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86019" name="Content Placeholder 2"/>
          <p:cNvSpPr>
            <a:spLocks noGrp="1"/>
          </p:cNvSpPr>
          <p:nvPr>
            <p:ph idx="1"/>
          </p:nvPr>
        </p:nvSpPr>
        <p:spPr/>
        <p:txBody>
          <a:bodyPr/>
          <a:lstStyle/>
          <a:p>
            <a:r>
              <a:rPr lang="en-US" altLang="en-US" sz="2000"/>
              <a:t>Because of the clause </a:t>
            </a:r>
            <a:r>
              <a:rPr lang="en-US" altLang="en-US" sz="2000" b="1"/>
              <a:t>on delete cascade </a:t>
            </a:r>
            <a:r>
              <a:rPr lang="en-US" altLang="en-US" sz="2000"/>
              <a:t>associated with the foreign-key declaration</a:t>
            </a:r>
            <a:r>
              <a:rPr lang="en-US" altLang="en-US" sz="2000" b="1"/>
              <a:t>,  if a delete of a tuple in </a:t>
            </a:r>
            <a:r>
              <a:rPr lang="en-US" altLang="en-US" sz="2000" b="1" i="1"/>
              <a:t>department </a:t>
            </a:r>
            <a:r>
              <a:rPr lang="en-US" altLang="en-US" sz="2000"/>
              <a:t>results in this referential-integrity constraint being violated, the system does not reject the delete.</a:t>
            </a:r>
          </a:p>
          <a:p>
            <a:r>
              <a:rPr lang="en-US" altLang="en-US" sz="2000"/>
              <a:t> Instead, the </a:t>
            </a:r>
            <a:r>
              <a:rPr lang="en-US" altLang="en-US" sz="2000" b="1"/>
              <a:t>delete  “cascades</a:t>
            </a:r>
            <a:r>
              <a:rPr lang="en-US" altLang="en-US" sz="2000"/>
              <a:t>” to the </a:t>
            </a:r>
            <a:r>
              <a:rPr lang="en-US" altLang="en-US" sz="2000" i="1"/>
              <a:t>course </a:t>
            </a:r>
            <a:r>
              <a:rPr lang="en-US" altLang="en-US" sz="2000"/>
              <a:t>relation, deleting the tuple that refers to the department that was deleted.</a:t>
            </a:r>
          </a:p>
          <a:p>
            <a:r>
              <a:rPr lang="en-US" altLang="en-US" sz="2000"/>
              <a:t> Similarly, the system does not reject </a:t>
            </a:r>
            <a:r>
              <a:rPr lang="en-US" altLang="en-US" sz="2000" b="1"/>
              <a:t>an update </a:t>
            </a:r>
            <a:r>
              <a:rPr lang="en-US" altLang="en-US" sz="2000"/>
              <a:t>to a field referenced by the constraint if it violates the constraint; instead, the system updates  the field </a:t>
            </a:r>
            <a:r>
              <a:rPr lang="en-US" altLang="en-US" sz="2000" i="1"/>
              <a:t>dept name </a:t>
            </a:r>
            <a:r>
              <a:rPr lang="en-US" altLang="en-US" sz="2000"/>
              <a:t>in the referencing tuples in </a:t>
            </a:r>
            <a:r>
              <a:rPr lang="en-US" altLang="en-US" sz="2000" i="1"/>
              <a:t>course </a:t>
            </a:r>
            <a:r>
              <a:rPr lang="en-US" altLang="en-US" sz="2000"/>
              <a:t>to the new value as well.</a:t>
            </a:r>
            <a:endParaRPr lang="en-US" altLang="en-US" sz="2400"/>
          </a:p>
          <a:p>
            <a:r>
              <a:rPr lang="en-US" altLang="en-US" sz="2400"/>
              <a:t>alternative actions to cascade:  </a:t>
            </a:r>
            <a:r>
              <a:rPr lang="en-US" altLang="en-US" sz="2400" b="1">
                <a:solidFill>
                  <a:srgbClr val="FF0000"/>
                </a:solidFill>
              </a:rPr>
              <a:t>set null</a:t>
            </a:r>
            <a:r>
              <a:rPr lang="en-US" altLang="en-US" sz="2400">
                <a:solidFill>
                  <a:srgbClr val="FF0000"/>
                </a:solidFill>
              </a:rPr>
              <a:t>, </a:t>
            </a:r>
            <a:r>
              <a:rPr lang="en-US" altLang="en-US" sz="2400" b="1">
                <a:solidFill>
                  <a:srgbClr val="FF0000"/>
                </a:solidFill>
              </a:rPr>
              <a:t>set default</a:t>
            </a:r>
            <a:endParaRPr lang="en-US" altLang="en-US" sz="2400">
              <a:solidFill>
                <a:srgbClr val="FF0000"/>
              </a:solidFill>
            </a:endParaRPr>
          </a:p>
          <a:p>
            <a:endParaRPr lang="en-US" altLang="en-US"/>
          </a:p>
        </p:txBody>
      </p:sp>
    </p:spTree>
    <p:extLst>
      <p:ext uri="{BB962C8B-B14F-4D97-AF65-F5344CB8AC3E}">
        <p14:creationId xmlns:p14="http://schemas.microsoft.com/office/powerpoint/2010/main" val="1352034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pic>
        <p:nvPicPr>
          <p:cNvPr id="87043"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059239" y="1093789"/>
            <a:ext cx="4219575" cy="4903787"/>
          </a:xfrm>
        </p:spPr>
      </p:pic>
    </p:spTree>
    <p:extLst>
      <p:ext uri="{BB962C8B-B14F-4D97-AF65-F5344CB8AC3E}">
        <p14:creationId xmlns:p14="http://schemas.microsoft.com/office/powerpoint/2010/main" val="4005361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Materialized Views</a:t>
            </a:r>
          </a:p>
        </p:txBody>
      </p:sp>
      <p:sp>
        <p:nvSpPr>
          <p:cNvPr id="45059" name="Rectangle 3"/>
          <p:cNvSpPr>
            <a:spLocks noGrp="1" noChangeArrowheads="1"/>
          </p:cNvSpPr>
          <p:nvPr>
            <p:ph type="body" idx="1"/>
          </p:nvPr>
        </p:nvSpPr>
        <p:spPr/>
        <p:txBody>
          <a:bodyPr/>
          <a:lstStyle/>
          <a:p>
            <a:pPr>
              <a:defRPr/>
            </a:pPr>
            <a:r>
              <a:rPr lang="en-US" altLang="en-US" b="1" dirty="0">
                <a:solidFill>
                  <a:srgbClr val="000099"/>
                </a:solidFill>
              </a:rPr>
              <a:t>Materializing a view</a:t>
            </a:r>
            <a:r>
              <a:rPr lang="en-US" altLang="en-US" dirty="0"/>
              <a:t>: </a:t>
            </a:r>
            <a:r>
              <a:rPr lang="en-US" altLang="en-US" dirty="0">
                <a:solidFill>
                  <a:srgbClr val="FF0000"/>
                </a:solidFill>
              </a:rPr>
              <a:t>create a physical table </a:t>
            </a:r>
            <a:r>
              <a:rPr lang="en-US" altLang="en-US" dirty="0"/>
              <a:t>containing all the tuples in the result of the query defining the view</a:t>
            </a:r>
          </a:p>
          <a:p>
            <a:pPr marL="0" indent="0">
              <a:buNone/>
              <a:defRPr/>
            </a:pPr>
            <a:endParaRPr lang="en-US" altLang="en-US" dirty="0"/>
          </a:p>
          <a:p>
            <a:pPr>
              <a:defRPr/>
            </a:pPr>
            <a:r>
              <a:rPr lang="en-US" altLang="en-US" dirty="0"/>
              <a:t>If relations used in the query are updated, the </a:t>
            </a:r>
            <a:r>
              <a:rPr lang="en-US" altLang="en-US" dirty="0">
                <a:solidFill>
                  <a:srgbClr val="FF0000"/>
                </a:solidFill>
              </a:rPr>
              <a:t>materialized view result becomes out of date</a:t>
            </a:r>
          </a:p>
          <a:p>
            <a:pPr lvl="1">
              <a:defRPr/>
            </a:pPr>
            <a:r>
              <a:rPr lang="en-US" altLang="en-US" dirty="0"/>
              <a:t>Need to </a:t>
            </a:r>
            <a:r>
              <a:rPr lang="en-US" altLang="en-US" b="1" dirty="0">
                <a:solidFill>
                  <a:srgbClr val="000099"/>
                </a:solidFill>
              </a:rPr>
              <a:t>maintain</a:t>
            </a:r>
            <a:r>
              <a:rPr lang="en-US" altLang="en-US" dirty="0"/>
              <a:t> the view, by updating the view whenever the underlying relations are updated.</a:t>
            </a:r>
          </a:p>
        </p:txBody>
      </p:sp>
    </p:spTree>
    <p:extLst>
      <p:ext uri="{BB962C8B-B14F-4D97-AF65-F5344CB8AC3E}">
        <p14:creationId xmlns:p14="http://schemas.microsoft.com/office/powerpoint/2010/main" val="3977736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pic>
        <p:nvPicPr>
          <p:cNvPr id="8806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019300" y="1403350"/>
            <a:ext cx="4191000" cy="2406650"/>
          </a:xfrm>
        </p:spPr>
      </p:pic>
      <p:pic>
        <p:nvPicPr>
          <p:cNvPr id="8806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86551" y="2520950"/>
            <a:ext cx="2809875" cy="269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5285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pic>
        <p:nvPicPr>
          <p:cNvPr id="89091"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954214" y="1108076"/>
            <a:ext cx="6954837" cy="4100513"/>
          </a:xfrm>
        </p:spPr>
      </p:pic>
    </p:spTree>
    <p:extLst>
      <p:ext uri="{BB962C8B-B14F-4D97-AF65-F5344CB8AC3E}">
        <p14:creationId xmlns:p14="http://schemas.microsoft.com/office/powerpoint/2010/main" val="1193710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a:xfrm>
            <a:off x="2262188" y="346075"/>
            <a:ext cx="8077200" cy="609600"/>
          </a:xfrm>
        </p:spPr>
        <p:txBody>
          <a:bodyPr/>
          <a:lstStyle/>
          <a:p>
            <a:pPr>
              <a:defRPr/>
            </a:pPr>
            <a:r>
              <a:rPr lang="en-US" sz="2800"/>
              <a:t>Integrity Constraint Violation During Transactions</a:t>
            </a:r>
          </a:p>
        </p:txBody>
      </p:sp>
      <p:sp>
        <p:nvSpPr>
          <p:cNvPr id="90115" name="Rectangle 3"/>
          <p:cNvSpPr>
            <a:spLocks noGrp="1" noChangeArrowheads="1"/>
          </p:cNvSpPr>
          <p:nvPr>
            <p:ph type="body" idx="1"/>
          </p:nvPr>
        </p:nvSpPr>
        <p:spPr>
          <a:xfrm>
            <a:off x="2338388" y="1093789"/>
            <a:ext cx="7935912" cy="4903787"/>
          </a:xfrm>
        </p:spPr>
        <p:txBody>
          <a:bodyPr/>
          <a:lstStyle/>
          <a:p>
            <a:r>
              <a:rPr lang="en-US" altLang="en-US" sz="2000"/>
              <a:t>E.g.</a:t>
            </a:r>
            <a:endParaRPr lang="en-US" altLang="en-US"/>
          </a:p>
          <a:p>
            <a:pPr lvl="1">
              <a:buFont typeface="Monotype Sorts" charset="2"/>
              <a:buNone/>
            </a:pPr>
            <a:r>
              <a:rPr lang="en-US" altLang="en-US" sz="2000" b="1"/>
              <a:t>create table </a:t>
            </a:r>
            <a:r>
              <a:rPr lang="en-US" altLang="en-US" sz="2000" i="1"/>
              <a:t>person </a:t>
            </a:r>
            <a:r>
              <a:rPr lang="en-US" altLang="en-US" sz="2000"/>
              <a:t>(</a:t>
            </a:r>
            <a:br>
              <a:rPr lang="en-US" altLang="en-US" sz="2000"/>
            </a:br>
            <a:r>
              <a:rPr lang="en-US" altLang="en-US" sz="2000" i="1"/>
              <a:t>ID</a:t>
            </a:r>
            <a:r>
              <a:rPr lang="en-US" altLang="en-US" sz="2000"/>
              <a:t>  </a:t>
            </a:r>
            <a:r>
              <a:rPr lang="en-US" altLang="en-US" sz="2000" b="1"/>
              <a:t>char</a:t>
            </a:r>
            <a:r>
              <a:rPr lang="en-US" altLang="en-US" sz="2000"/>
              <a:t>(10),</a:t>
            </a:r>
            <a:br>
              <a:rPr lang="en-US" altLang="en-US" sz="2000"/>
            </a:br>
            <a:r>
              <a:rPr lang="en-US" altLang="en-US" sz="2000" i="1"/>
              <a:t>name </a:t>
            </a:r>
            <a:r>
              <a:rPr lang="en-US" altLang="en-US" sz="2000" b="1"/>
              <a:t>char</a:t>
            </a:r>
            <a:r>
              <a:rPr lang="en-US" altLang="en-US" sz="2000"/>
              <a:t>(40),</a:t>
            </a:r>
            <a:br>
              <a:rPr lang="en-US" altLang="en-US" sz="2000"/>
            </a:br>
            <a:r>
              <a:rPr lang="en-US" altLang="en-US" sz="2000" i="1"/>
              <a:t>mother</a:t>
            </a:r>
            <a:r>
              <a:rPr lang="en-US" altLang="en-US" sz="2000"/>
              <a:t> </a:t>
            </a:r>
            <a:r>
              <a:rPr lang="en-US" altLang="en-US" sz="2000" b="1"/>
              <a:t>char</a:t>
            </a:r>
            <a:r>
              <a:rPr lang="en-US" altLang="en-US" sz="2000"/>
              <a:t>(10),</a:t>
            </a:r>
            <a:br>
              <a:rPr lang="en-US" altLang="en-US" sz="2000"/>
            </a:br>
            <a:r>
              <a:rPr lang="en-US" altLang="en-US" sz="2000" i="1"/>
              <a:t>father </a:t>
            </a:r>
            <a:r>
              <a:rPr lang="en-US" altLang="en-US" sz="2000" b="1"/>
              <a:t> char</a:t>
            </a:r>
            <a:r>
              <a:rPr lang="en-US" altLang="en-US" sz="2000"/>
              <a:t>(10),</a:t>
            </a:r>
            <a:br>
              <a:rPr lang="en-US" altLang="en-US" sz="2000"/>
            </a:br>
            <a:r>
              <a:rPr lang="en-US" altLang="en-US" sz="2000" b="1"/>
              <a:t>primary key</a:t>
            </a:r>
            <a:r>
              <a:rPr lang="en-US" altLang="en-US" sz="2000" i="1"/>
              <a:t> ID,</a:t>
            </a:r>
            <a:br>
              <a:rPr lang="en-US" altLang="en-US" sz="2000" i="1"/>
            </a:br>
            <a:r>
              <a:rPr lang="en-US" altLang="en-US" sz="2000" b="1"/>
              <a:t>foreign key </a:t>
            </a:r>
            <a:r>
              <a:rPr lang="en-US" altLang="en-US" sz="2000" i="1"/>
              <a:t>father</a:t>
            </a:r>
            <a:r>
              <a:rPr lang="en-US" altLang="en-US" sz="2000" b="1"/>
              <a:t> references </a:t>
            </a:r>
            <a:r>
              <a:rPr lang="en-US" altLang="en-US" sz="2000" i="1"/>
              <a:t>person,</a:t>
            </a:r>
            <a:br>
              <a:rPr lang="en-US" altLang="en-US" sz="2000"/>
            </a:br>
            <a:r>
              <a:rPr lang="en-US" altLang="en-US" sz="2000" b="1"/>
              <a:t>foreign key </a:t>
            </a:r>
            <a:r>
              <a:rPr lang="en-US" altLang="en-US" sz="2000" i="1"/>
              <a:t>mother</a:t>
            </a:r>
            <a:r>
              <a:rPr lang="en-US" altLang="en-US" sz="2000"/>
              <a:t> </a:t>
            </a:r>
            <a:r>
              <a:rPr lang="en-US" altLang="en-US" sz="2000" b="1"/>
              <a:t>references </a:t>
            </a:r>
            <a:r>
              <a:rPr lang="en-US" altLang="en-US" sz="2000" i="1"/>
              <a:t> person</a:t>
            </a:r>
            <a:r>
              <a:rPr lang="en-US" altLang="en-US" sz="2000"/>
              <a:t>)</a:t>
            </a:r>
            <a:endParaRPr lang="en-US" altLang="en-US"/>
          </a:p>
          <a:p>
            <a:r>
              <a:rPr lang="en-US" altLang="en-US" sz="2000"/>
              <a:t>How to insert a tuple without causing constraint violation ?</a:t>
            </a:r>
            <a:endParaRPr lang="en-US" altLang="en-US"/>
          </a:p>
          <a:p>
            <a:pPr lvl="1"/>
            <a:r>
              <a:rPr lang="en-US" altLang="en-US" sz="2000"/>
              <a:t>insert father and mother of a person before inserting person</a:t>
            </a:r>
          </a:p>
          <a:p>
            <a:pPr lvl="1"/>
            <a:r>
              <a:rPr lang="en-US" altLang="en-US" sz="2000"/>
              <a:t>OR, set father and mother to null initially, update after inserting all persons (not possible</a:t>
            </a:r>
            <a:r>
              <a:rPr lang="en-US" altLang="en-US"/>
              <a:t> </a:t>
            </a:r>
            <a:r>
              <a:rPr lang="en-US" altLang="en-US" sz="2000"/>
              <a:t>if</a:t>
            </a:r>
            <a:r>
              <a:rPr lang="en-US" altLang="en-US"/>
              <a:t> </a:t>
            </a:r>
            <a:r>
              <a:rPr lang="en-US" altLang="en-US" sz="2000"/>
              <a:t>father and mother attributes declared</a:t>
            </a:r>
            <a:r>
              <a:rPr lang="en-US" altLang="en-US"/>
              <a:t> </a:t>
            </a:r>
            <a:r>
              <a:rPr lang="en-US" altLang="en-US" sz="2000"/>
              <a:t>to be </a:t>
            </a:r>
            <a:r>
              <a:rPr lang="en-US" altLang="en-US" sz="2000" b="1"/>
              <a:t>not null</a:t>
            </a:r>
            <a:r>
              <a:rPr lang="en-US" altLang="en-US" sz="2000"/>
              <a:t>) </a:t>
            </a:r>
          </a:p>
          <a:p>
            <a:pPr lvl="1"/>
            <a:r>
              <a:rPr lang="en-US" altLang="en-US" sz="2000"/>
              <a:t>OR defer constraint</a:t>
            </a:r>
            <a:r>
              <a:rPr lang="en-US" altLang="en-US" b="1"/>
              <a:t> </a:t>
            </a:r>
            <a:r>
              <a:rPr lang="en-US" altLang="en-US" sz="2000"/>
              <a:t>checking (next slide)</a:t>
            </a:r>
            <a:endParaRPr lang="en-US" altLang="en-US"/>
          </a:p>
          <a:p>
            <a:endParaRPr lang="en-US" altLang="en-US" sz="2000"/>
          </a:p>
          <a:p>
            <a:pPr lvl="1"/>
            <a:endParaRPr lang="en-US" altLang="en-US"/>
          </a:p>
        </p:txBody>
      </p:sp>
    </p:spTree>
    <p:extLst>
      <p:ext uri="{BB962C8B-B14F-4D97-AF65-F5344CB8AC3E}">
        <p14:creationId xmlns:p14="http://schemas.microsoft.com/office/powerpoint/2010/main" val="446428145"/>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Complex check clause</a:t>
            </a:r>
          </a:p>
        </p:txBody>
      </p:sp>
      <p:sp>
        <p:nvSpPr>
          <p:cNvPr id="91139" name="Content Placeholder 2"/>
          <p:cNvSpPr>
            <a:spLocks noGrp="1"/>
          </p:cNvSpPr>
          <p:nvPr>
            <p:ph idx="1"/>
          </p:nvPr>
        </p:nvSpPr>
        <p:spPr/>
        <p:txBody>
          <a:bodyPr/>
          <a:lstStyle/>
          <a:p>
            <a:r>
              <a:rPr lang="en-US" altLang="en-US" sz="2000"/>
              <a:t>As defined by the SQL standard, the predicate in the </a:t>
            </a:r>
            <a:r>
              <a:rPr lang="en-US" altLang="en-US" sz="2000" b="1"/>
              <a:t>check </a:t>
            </a:r>
            <a:r>
              <a:rPr lang="en-US" altLang="en-US" sz="2000"/>
              <a:t>clause can be an arbitrary predicate, which can include a subquery. </a:t>
            </a:r>
          </a:p>
          <a:p>
            <a:r>
              <a:rPr lang="en-US" altLang="en-US" sz="2000" b="1"/>
              <a:t>check </a:t>
            </a:r>
            <a:r>
              <a:rPr lang="en-US" altLang="en-US" sz="2000"/>
              <a:t>(</a:t>
            </a:r>
            <a:r>
              <a:rPr lang="en-US" altLang="en-US" sz="2000" i="1"/>
              <a:t>time slot id </a:t>
            </a:r>
            <a:r>
              <a:rPr lang="en-US" altLang="en-US" sz="2000" b="1"/>
              <a:t>in </a:t>
            </a:r>
            <a:r>
              <a:rPr lang="en-US" altLang="en-US" sz="2000"/>
              <a:t>(</a:t>
            </a:r>
            <a:r>
              <a:rPr lang="en-US" altLang="en-US" sz="2000" b="1"/>
              <a:t>select </a:t>
            </a:r>
            <a:r>
              <a:rPr lang="en-US" altLang="en-US" sz="2000" i="1"/>
              <a:t>time slot id </a:t>
            </a:r>
            <a:r>
              <a:rPr lang="en-US" altLang="en-US" sz="2000" b="1"/>
              <a:t>from </a:t>
            </a:r>
            <a:r>
              <a:rPr lang="en-US" altLang="en-US" sz="2000" i="1"/>
              <a:t>time slot</a:t>
            </a:r>
            <a:r>
              <a:rPr lang="en-US" altLang="en-US" sz="2000"/>
              <a:t>))</a:t>
            </a:r>
          </a:p>
          <a:p>
            <a:r>
              <a:rPr lang="en-US" altLang="en-US" sz="2000"/>
              <a:t>The </a:t>
            </a:r>
            <a:r>
              <a:rPr lang="en-US" altLang="en-US" sz="2000" b="1"/>
              <a:t>check </a:t>
            </a:r>
            <a:r>
              <a:rPr lang="en-US" altLang="en-US" sz="2000"/>
              <a:t>condition verifies that the </a:t>
            </a:r>
            <a:r>
              <a:rPr lang="en-US" altLang="en-US" sz="2000" i="1"/>
              <a:t>time slot id </a:t>
            </a:r>
            <a:r>
              <a:rPr lang="en-US" altLang="en-US" sz="2000"/>
              <a:t>in each tuple in the </a:t>
            </a:r>
            <a:r>
              <a:rPr lang="en-US" altLang="en-US" sz="2000" i="1"/>
              <a:t>section </a:t>
            </a:r>
            <a:r>
              <a:rPr lang="en-US" altLang="en-US" sz="2000"/>
              <a:t>relation is actually the identifier of a time slot in the </a:t>
            </a:r>
            <a:r>
              <a:rPr lang="en-US" altLang="en-US" sz="2000" i="1"/>
              <a:t>time slot </a:t>
            </a:r>
            <a:r>
              <a:rPr lang="en-US" altLang="en-US" sz="2000"/>
              <a:t>relation. </a:t>
            </a:r>
          </a:p>
          <a:p>
            <a:r>
              <a:rPr lang="en-US" altLang="en-US" sz="2000"/>
              <a:t>Thus, the condition has to be checked not only when a tuple is inserted or modified in </a:t>
            </a:r>
            <a:r>
              <a:rPr lang="en-US" altLang="en-US" sz="2000" i="1"/>
              <a:t>section</a:t>
            </a:r>
            <a:r>
              <a:rPr lang="en-US" altLang="en-US" sz="2000"/>
              <a:t>, but also when the relation </a:t>
            </a:r>
            <a:r>
              <a:rPr lang="en-US" altLang="en-US" sz="2000" i="1"/>
              <a:t>time slot </a:t>
            </a:r>
            <a:r>
              <a:rPr lang="en-US" altLang="en-US" sz="2000"/>
              <a:t>changes (in this case, when a tuple is deleted or   modified in relation </a:t>
            </a:r>
            <a:r>
              <a:rPr lang="en-US" altLang="en-US" sz="2000" i="1"/>
              <a:t>time slot</a:t>
            </a:r>
            <a:r>
              <a:rPr lang="en-US" altLang="en-US" sz="2000"/>
              <a:t>)</a:t>
            </a:r>
          </a:p>
        </p:txBody>
      </p:sp>
    </p:spTree>
    <p:extLst>
      <p:ext uri="{BB962C8B-B14F-4D97-AF65-F5344CB8AC3E}">
        <p14:creationId xmlns:p14="http://schemas.microsoft.com/office/powerpoint/2010/main" val="3306633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pPr>
              <a:defRPr/>
            </a:pPr>
            <a:r>
              <a:rPr lang="en-US">
                <a:ea typeface="+mj-ea"/>
              </a:rPr>
              <a:t>Complex Check Clauses</a:t>
            </a:r>
          </a:p>
        </p:txBody>
      </p:sp>
      <p:sp>
        <p:nvSpPr>
          <p:cNvPr id="60419" name="Rectangle 3"/>
          <p:cNvSpPr>
            <a:spLocks noGrp="1" noChangeArrowheads="1"/>
          </p:cNvSpPr>
          <p:nvPr>
            <p:ph type="body" idx="1"/>
          </p:nvPr>
        </p:nvSpPr>
        <p:spPr>
          <a:xfrm>
            <a:off x="1957389" y="1533526"/>
            <a:ext cx="7661275" cy="5821363"/>
          </a:xfrm>
        </p:spPr>
        <p:txBody>
          <a:bodyPr/>
          <a:lstStyle/>
          <a:p>
            <a:r>
              <a:rPr lang="en-US" altLang="en-US" dirty="0"/>
              <a:t>An </a:t>
            </a:r>
            <a:r>
              <a:rPr lang="en-US" altLang="en-US" b="1" dirty="0"/>
              <a:t>assertion </a:t>
            </a:r>
            <a:r>
              <a:rPr lang="en-US" altLang="en-US" dirty="0"/>
              <a:t>is a predicate expressing a condition that we wish the database  always to satisfy.</a:t>
            </a:r>
          </a:p>
          <a:p>
            <a:r>
              <a:rPr lang="en-US" altLang="en-US" dirty="0"/>
              <a:t> Domain constraints and referential-integrity constraints are special forms of assertions</a:t>
            </a:r>
          </a:p>
          <a:p>
            <a:r>
              <a:rPr lang="en-US" altLang="en-US" sz="2000" b="1" dirty="0"/>
              <a:t>create </a:t>
            </a:r>
            <a:r>
              <a:rPr lang="en-US" altLang="en-US" sz="2000" b="1" dirty="0">
                <a:solidFill>
                  <a:srgbClr val="FF0000"/>
                </a:solidFill>
              </a:rPr>
              <a:t>assertion</a:t>
            </a:r>
            <a:r>
              <a:rPr lang="en-US" altLang="en-US" sz="2000" b="1" dirty="0"/>
              <a:t> </a:t>
            </a:r>
            <a:r>
              <a:rPr lang="en-US" altLang="en-US" sz="2000" dirty="0"/>
              <a:t>&lt;assertion-name&gt; </a:t>
            </a:r>
            <a:r>
              <a:rPr lang="en-US" altLang="en-US" sz="2000" b="1" dirty="0"/>
              <a:t>check </a:t>
            </a:r>
            <a:r>
              <a:rPr lang="en-US" altLang="en-US" sz="2000" dirty="0"/>
              <a:t>&lt;predicate&gt;;</a:t>
            </a:r>
          </a:p>
          <a:p>
            <a:pPr marL="457200" lvl="1" indent="0">
              <a:buNone/>
            </a:pPr>
            <a:endParaRPr lang="en-US" altLang="en-US" sz="2000" dirty="0">
              <a:solidFill>
                <a:schemeClr val="tx2"/>
              </a:solidFill>
            </a:endParaRPr>
          </a:p>
        </p:txBody>
      </p:sp>
    </p:spTree>
    <p:extLst>
      <p:ext uri="{BB962C8B-B14F-4D97-AF65-F5344CB8AC3E}">
        <p14:creationId xmlns:p14="http://schemas.microsoft.com/office/powerpoint/2010/main" val="416967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3" name="Content Placeholder 2"/>
          <p:cNvSpPr>
            <a:spLocks noGrp="1"/>
          </p:cNvSpPr>
          <p:nvPr>
            <p:ph idx="1"/>
          </p:nvPr>
        </p:nvSpPr>
        <p:spPr/>
        <p:txBody>
          <a:bodyPr/>
          <a:lstStyle/>
          <a:p>
            <a:pPr>
              <a:defRPr/>
            </a:pPr>
            <a:r>
              <a:rPr lang="en-US" i="1" dirty="0"/>
              <a:t>This SQL statement creates an assertion to demand that there's no more than a single president among the employees</a:t>
            </a:r>
            <a:r>
              <a:rPr lang="en-US" dirty="0"/>
              <a:t>:</a:t>
            </a:r>
          </a:p>
          <a:p>
            <a:pPr marL="0" indent="0">
              <a:buNone/>
              <a:defRPr/>
            </a:pPr>
            <a:r>
              <a:rPr lang="en-US" dirty="0"/>
              <a:t>create assertion AT_MOST_ONE_PRESIDENT as CHECK</a:t>
            </a:r>
            <a:br>
              <a:rPr lang="en-US" dirty="0"/>
            </a:br>
            <a:r>
              <a:rPr lang="en-US" dirty="0"/>
              <a:t>((select count(*)</a:t>
            </a:r>
          </a:p>
          <a:p>
            <a:pPr marL="0" indent="0">
              <a:buNone/>
              <a:defRPr/>
            </a:pPr>
            <a:r>
              <a:rPr lang="en-US" dirty="0"/>
              <a:t>    from EMP e</a:t>
            </a:r>
          </a:p>
          <a:p>
            <a:pPr marL="0" indent="0">
              <a:buNone/>
              <a:defRPr/>
            </a:pPr>
            <a:r>
              <a:rPr lang="en-US" dirty="0"/>
              <a:t>   where </a:t>
            </a:r>
            <a:r>
              <a:rPr lang="en-US" dirty="0" err="1"/>
              <a:t>e.JOB</a:t>
            </a:r>
            <a:r>
              <a:rPr lang="en-US" dirty="0"/>
              <a:t> = 'PRESIDENT') &lt;= 1</a:t>
            </a:r>
          </a:p>
          <a:p>
            <a:pPr marL="0" indent="0">
              <a:buNone/>
              <a:defRPr/>
            </a:pPr>
            <a:r>
              <a:rPr lang="en-US" dirty="0"/>
              <a:t>)</a:t>
            </a:r>
          </a:p>
          <a:p>
            <a:pPr>
              <a:defRPr/>
            </a:pPr>
            <a:endParaRPr lang="en-US" dirty="0"/>
          </a:p>
        </p:txBody>
      </p:sp>
    </p:spTree>
    <p:extLst>
      <p:ext uri="{BB962C8B-B14F-4D97-AF65-F5344CB8AC3E}">
        <p14:creationId xmlns:p14="http://schemas.microsoft.com/office/powerpoint/2010/main" val="300636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3" name="Content Placeholder 2"/>
          <p:cNvSpPr>
            <a:spLocks noGrp="1"/>
          </p:cNvSpPr>
          <p:nvPr>
            <p:ph idx="1"/>
          </p:nvPr>
        </p:nvSpPr>
        <p:spPr/>
        <p:txBody>
          <a:bodyPr>
            <a:normAutofit fontScale="92500" lnSpcReduction="20000"/>
          </a:bodyPr>
          <a:lstStyle/>
          <a:p>
            <a:pPr>
              <a:defRPr/>
            </a:pPr>
            <a:r>
              <a:rPr lang="en-US" i="1" dirty="0"/>
              <a:t>This SQL statement creates an assertion to demand that Boston based departments do not employ trainers</a:t>
            </a:r>
            <a:r>
              <a:rPr lang="en-US" dirty="0"/>
              <a:t>:</a:t>
            </a:r>
          </a:p>
          <a:p>
            <a:pPr marL="0" indent="0">
              <a:buNone/>
              <a:defRPr/>
            </a:pPr>
            <a:r>
              <a:rPr lang="en-US" dirty="0"/>
              <a:t>create assertion NO_TRAINERS_IN_BOSTON as CHECK</a:t>
            </a:r>
          </a:p>
          <a:p>
            <a:pPr marL="0" indent="0">
              <a:buNone/>
              <a:defRPr/>
            </a:pPr>
            <a:r>
              <a:rPr lang="en-US" dirty="0"/>
              <a:t>   (not exists</a:t>
            </a:r>
          </a:p>
          <a:p>
            <a:pPr marL="0" indent="0">
              <a:buNone/>
              <a:defRPr/>
            </a:pPr>
            <a:r>
              <a:rPr lang="en-US" dirty="0"/>
              <a:t>    (select 'trainer in Boston'</a:t>
            </a:r>
          </a:p>
          <a:p>
            <a:pPr marL="0" indent="0">
              <a:buNone/>
              <a:defRPr/>
            </a:pPr>
            <a:r>
              <a:rPr lang="en-US" dirty="0"/>
              <a:t>       from EMP e, DEPT d</a:t>
            </a:r>
          </a:p>
          <a:p>
            <a:pPr marL="0" indent="0">
              <a:buNone/>
              <a:defRPr/>
            </a:pPr>
            <a:r>
              <a:rPr lang="en-US" dirty="0"/>
              <a:t>      where </a:t>
            </a:r>
            <a:r>
              <a:rPr lang="en-US" dirty="0" err="1"/>
              <a:t>e.DEPTNO</a:t>
            </a:r>
            <a:r>
              <a:rPr lang="en-US" dirty="0"/>
              <a:t> = </a:t>
            </a:r>
            <a:r>
              <a:rPr lang="en-US" dirty="0" err="1"/>
              <a:t>d.DEPTNO</a:t>
            </a:r>
            <a:endParaRPr lang="en-US" dirty="0"/>
          </a:p>
          <a:p>
            <a:pPr marL="0" indent="0">
              <a:buNone/>
              <a:defRPr/>
            </a:pPr>
            <a:r>
              <a:rPr lang="en-US" dirty="0"/>
              <a:t>        and </a:t>
            </a:r>
            <a:r>
              <a:rPr lang="en-US" dirty="0" err="1"/>
              <a:t>e.JOB</a:t>
            </a:r>
            <a:r>
              <a:rPr lang="en-US" dirty="0"/>
              <a:t>    = 'TRAINER'</a:t>
            </a:r>
          </a:p>
          <a:p>
            <a:pPr marL="0" indent="0">
              <a:buNone/>
              <a:defRPr/>
            </a:pPr>
            <a:r>
              <a:rPr lang="en-US" dirty="0"/>
              <a:t>        and </a:t>
            </a:r>
            <a:r>
              <a:rPr lang="en-US" dirty="0" err="1"/>
              <a:t>d.LOC</a:t>
            </a:r>
            <a:r>
              <a:rPr lang="en-US" dirty="0"/>
              <a:t>    = 'BOSTON')</a:t>
            </a:r>
          </a:p>
          <a:p>
            <a:pPr marL="0" indent="0">
              <a:buNone/>
              <a:defRPr/>
            </a:pPr>
            <a:r>
              <a:rPr lang="en-US" dirty="0"/>
              <a:t>   )</a:t>
            </a:r>
          </a:p>
          <a:p>
            <a:pPr marL="0" indent="0">
              <a:buNone/>
              <a:defRPr/>
            </a:pPr>
            <a:r>
              <a:rPr lang="en-US" dirty="0"/>
              <a:t> </a:t>
            </a:r>
          </a:p>
          <a:p>
            <a:pPr>
              <a:defRPr/>
            </a:pPr>
            <a:endParaRPr lang="en-US" dirty="0"/>
          </a:p>
        </p:txBody>
      </p:sp>
    </p:spTree>
    <p:extLst>
      <p:ext uri="{BB962C8B-B14F-4D97-AF65-F5344CB8AC3E}">
        <p14:creationId xmlns:p14="http://schemas.microsoft.com/office/powerpoint/2010/main" val="828163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3" name="Content Placeholder 2"/>
          <p:cNvSpPr>
            <a:spLocks noGrp="1"/>
          </p:cNvSpPr>
          <p:nvPr>
            <p:ph idx="1"/>
          </p:nvPr>
        </p:nvSpPr>
        <p:spPr/>
        <p:txBody>
          <a:bodyPr>
            <a:normAutofit fontScale="92500" lnSpcReduction="20000"/>
          </a:bodyPr>
          <a:lstStyle/>
          <a:p>
            <a:pPr>
              <a:defRPr/>
            </a:pPr>
            <a:r>
              <a:rPr lang="en-US" i="1" dirty="0"/>
              <a:t>This SQL statement creates an assertion to demand that vacation records cannot be outside of one's employment period</a:t>
            </a:r>
            <a:r>
              <a:rPr lang="en-US" dirty="0"/>
              <a:t>:</a:t>
            </a:r>
          </a:p>
          <a:p>
            <a:pPr marL="0" indent="0">
              <a:buNone/>
              <a:defRPr/>
            </a:pPr>
            <a:r>
              <a:rPr lang="en-US" dirty="0"/>
              <a:t>create assertion VACATION_DURING_EMPLOYMENT as CHECK</a:t>
            </a:r>
            <a:br>
              <a:rPr lang="en-US" dirty="0"/>
            </a:br>
            <a:r>
              <a:rPr lang="en-US" dirty="0"/>
              <a:t>(not exists</a:t>
            </a:r>
          </a:p>
          <a:p>
            <a:pPr marL="0" indent="0">
              <a:buNone/>
              <a:defRPr/>
            </a:pPr>
            <a:r>
              <a:rPr lang="en-US" dirty="0"/>
              <a:t>     (select 'vacation outside employment'</a:t>
            </a:r>
          </a:p>
          <a:p>
            <a:pPr marL="0" indent="0">
              <a:buNone/>
              <a:defRPr/>
            </a:pPr>
            <a:r>
              <a:rPr lang="en-US" dirty="0"/>
              <a:t>        from EMP e</a:t>
            </a:r>
          </a:p>
          <a:p>
            <a:pPr marL="0" indent="0">
              <a:buNone/>
              <a:defRPr/>
            </a:pPr>
            <a:r>
              <a:rPr lang="en-US" dirty="0"/>
              <a:t>            ,EMP_VACATION </a:t>
            </a:r>
            <a:r>
              <a:rPr lang="en-US" dirty="0" err="1"/>
              <a:t>ev</a:t>
            </a:r>
            <a:endParaRPr lang="en-US" dirty="0"/>
          </a:p>
          <a:p>
            <a:pPr marL="0" indent="0">
              <a:buNone/>
              <a:defRPr/>
            </a:pPr>
            <a:r>
              <a:rPr lang="en-US" dirty="0"/>
              <a:t>       where </a:t>
            </a:r>
            <a:r>
              <a:rPr lang="en-US" dirty="0" err="1"/>
              <a:t>e.EMPNO</a:t>
            </a:r>
            <a:r>
              <a:rPr lang="en-US" dirty="0"/>
              <a:t> = </a:t>
            </a:r>
            <a:r>
              <a:rPr lang="en-US" dirty="0" err="1"/>
              <a:t>ev.EMPNO</a:t>
            </a:r>
            <a:endParaRPr lang="en-US" dirty="0"/>
          </a:p>
          <a:p>
            <a:pPr marL="0" indent="0">
              <a:buNone/>
              <a:defRPr/>
            </a:pPr>
            <a:r>
              <a:rPr lang="en-US" dirty="0"/>
              <a:t>         and (</a:t>
            </a:r>
            <a:r>
              <a:rPr lang="en-US" dirty="0" err="1"/>
              <a:t>ev.FIRST_DATE</a:t>
            </a:r>
            <a:r>
              <a:rPr lang="en-US" dirty="0"/>
              <a:t> &lt; </a:t>
            </a:r>
            <a:r>
              <a:rPr lang="en-US" dirty="0" err="1"/>
              <a:t>e.HIRE_DATE</a:t>
            </a:r>
            <a:r>
              <a:rPr lang="en-US" dirty="0"/>
              <a:t> or</a:t>
            </a:r>
          </a:p>
          <a:p>
            <a:pPr marL="0" indent="0">
              <a:buNone/>
              <a:defRPr/>
            </a:pPr>
            <a:r>
              <a:rPr lang="en-US" dirty="0"/>
              <a:t>              </a:t>
            </a:r>
            <a:r>
              <a:rPr lang="en-US" dirty="0" err="1"/>
              <a:t>ev.LAST_DATE</a:t>
            </a:r>
            <a:r>
              <a:rPr lang="en-US" dirty="0"/>
              <a:t>  &gt; </a:t>
            </a:r>
            <a:r>
              <a:rPr lang="en-US" dirty="0" err="1"/>
              <a:t>e.TERMINATION_DATE</a:t>
            </a:r>
            <a:r>
              <a:rPr lang="en-US" dirty="0"/>
              <a:t>))</a:t>
            </a:r>
          </a:p>
          <a:p>
            <a:pPr marL="0" indent="0">
              <a:buNone/>
              <a:defRPr/>
            </a:pPr>
            <a:r>
              <a:rPr lang="en-US" dirty="0"/>
              <a:t>   )</a:t>
            </a:r>
          </a:p>
          <a:p>
            <a:pPr>
              <a:defRPr/>
            </a:pPr>
            <a:endParaRPr lang="en-US" dirty="0"/>
          </a:p>
        </p:txBody>
      </p:sp>
    </p:spTree>
    <p:extLst>
      <p:ext uri="{BB962C8B-B14F-4D97-AF65-F5344CB8AC3E}">
        <p14:creationId xmlns:p14="http://schemas.microsoft.com/office/powerpoint/2010/main" val="3923815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3" name="Content Placeholder 2"/>
          <p:cNvSpPr>
            <a:spLocks noGrp="1"/>
          </p:cNvSpPr>
          <p:nvPr>
            <p:ph idx="1"/>
          </p:nvPr>
        </p:nvSpPr>
        <p:spPr/>
        <p:txBody>
          <a:bodyPr/>
          <a:lstStyle/>
          <a:p>
            <a:pPr lvl="1">
              <a:defRPr/>
            </a:pPr>
            <a:r>
              <a:rPr lang="en-US" altLang="en-US" sz="2000" dirty="0">
                <a:solidFill>
                  <a:schemeClr val="tx2"/>
                </a:solidFill>
              </a:rPr>
              <a:t>Make sure that supervisee’s salary is less than his Supervisor’s salary</a:t>
            </a:r>
          </a:p>
          <a:p>
            <a:pPr marL="457200" lvl="1" indent="0">
              <a:buNone/>
              <a:defRPr/>
            </a:pPr>
            <a:r>
              <a:rPr lang="en-US" altLang="en-US" sz="2000" dirty="0">
                <a:solidFill>
                  <a:srgbClr val="0066CC"/>
                </a:solidFill>
              </a:rPr>
              <a:t>Create</a:t>
            </a:r>
            <a:r>
              <a:rPr lang="en-US" altLang="en-US" sz="2000" dirty="0">
                <a:solidFill>
                  <a:schemeClr val="tx2"/>
                </a:solidFill>
              </a:rPr>
              <a:t> assertion </a:t>
            </a:r>
            <a:r>
              <a:rPr lang="en-US" altLang="en-US" sz="2000" dirty="0" err="1">
                <a:solidFill>
                  <a:srgbClr val="0066CC"/>
                </a:solidFill>
              </a:rPr>
              <a:t>Emp_sal_chek</a:t>
            </a:r>
            <a:r>
              <a:rPr lang="en-US" altLang="en-US" sz="2000" dirty="0">
                <a:solidFill>
                  <a:schemeClr val="tx2"/>
                </a:solidFill>
              </a:rPr>
              <a:t> </a:t>
            </a:r>
          </a:p>
          <a:p>
            <a:pPr marL="457200" lvl="1" indent="0">
              <a:buNone/>
              <a:defRPr/>
            </a:pPr>
            <a:r>
              <a:rPr lang="en-US" altLang="en-US" sz="2000" dirty="0">
                <a:solidFill>
                  <a:schemeClr val="tx2"/>
                </a:solidFill>
              </a:rPr>
              <a:t>check(not exists (</a:t>
            </a:r>
            <a:r>
              <a:rPr lang="en-US" altLang="en-US" sz="2000" dirty="0"/>
              <a:t>select * from Employee E1, Employee E2     </a:t>
            </a:r>
          </a:p>
          <a:p>
            <a:pPr marL="457200" lvl="1" indent="0">
              <a:buNone/>
              <a:defRPr/>
            </a:pPr>
            <a:r>
              <a:rPr lang="en-US" altLang="en-US" sz="2000" dirty="0"/>
              <a:t>             where E1.Mgr_Id=E2.Emp_Id and   	  	      	</a:t>
            </a:r>
          </a:p>
          <a:p>
            <a:pPr marL="457200" lvl="1" indent="0">
              <a:buNone/>
              <a:defRPr/>
            </a:pPr>
            <a:r>
              <a:rPr lang="en-US" altLang="en-US" sz="2000" dirty="0"/>
              <a:t>              E1.salary&gt;E2.salary</a:t>
            </a:r>
            <a:r>
              <a:rPr lang="en-US" altLang="en-US" sz="2000" dirty="0">
                <a:solidFill>
                  <a:schemeClr val="tx2"/>
                </a:solidFill>
              </a:rPr>
              <a:t>) );</a:t>
            </a:r>
          </a:p>
          <a:p>
            <a:pPr>
              <a:defRPr/>
            </a:pPr>
            <a:endParaRPr lang="en-US" dirty="0"/>
          </a:p>
        </p:txBody>
      </p:sp>
    </p:spTree>
    <p:extLst>
      <p:ext uri="{BB962C8B-B14F-4D97-AF65-F5344CB8AC3E}">
        <p14:creationId xmlns:p14="http://schemas.microsoft.com/office/powerpoint/2010/main" val="3141271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3" name="Content Placeholder 2"/>
          <p:cNvSpPr>
            <a:spLocks noGrp="1"/>
          </p:cNvSpPr>
          <p:nvPr>
            <p:ph idx="1"/>
          </p:nvPr>
        </p:nvSpPr>
        <p:spPr/>
        <p:txBody>
          <a:bodyPr/>
          <a:lstStyle/>
          <a:p>
            <a:pPr>
              <a:defRPr/>
            </a:pPr>
            <a:r>
              <a:rPr lang="en-US" sz="2000" b="1" i="1" dirty="0"/>
              <a:t>For each tuple in the student relation, the value of the attribute tot cred must equal the sum of credits of courses that the student has completed successfully</a:t>
            </a:r>
            <a:r>
              <a:rPr lang="en-US" dirty="0"/>
              <a:t>.</a:t>
            </a:r>
            <a:endParaRPr lang="en-US" sz="2000" b="1" dirty="0"/>
          </a:p>
          <a:p>
            <a:pPr marL="0" indent="0">
              <a:buNone/>
              <a:defRPr/>
            </a:pPr>
            <a:endParaRPr lang="en-US" sz="2000" b="1" dirty="0"/>
          </a:p>
          <a:p>
            <a:pPr marL="0" indent="0">
              <a:buNone/>
              <a:defRPr/>
            </a:pPr>
            <a:r>
              <a:rPr lang="en-US" sz="2000" b="1" dirty="0"/>
              <a:t>create assertion </a:t>
            </a:r>
            <a:r>
              <a:rPr lang="en-US" sz="2000" i="1" dirty="0"/>
              <a:t>credits earned constraint </a:t>
            </a:r>
            <a:r>
              <a:rPr lang="en-US" sz="2000" b="1" dirty="0"/>
              <a:t>check</a:t>
            </a:r>
          </a:p>
          <a:p>
            <a:pPr marL="0" indent="0">
              <a:buNone/>
              <a:defRPr/>
            </a:pPr>
            <a:r>
              <a:rPr lang="en-US" sz="2000" dirty="0"/>
              <a:t>(</a:t>
            </a:r>
            <a:r>
              <a:rPr lang="en-US" sz="2000" b="1" dirty="0"/>
              <a:t>not exists </a:t>
            </a:r>
            <a:r>
              <a:rPr lang="en-US" sz="2000" dirty="0"/>
              <a:t>(</a:t>
            </a:r>
            <a:r>
              <a:rPr lang="en-US" sz="2000" b="1" dirty="0"/>
              <a:t>select </a:t>
            </a:r>
            <a:r>
              <a:rPr lang="en-US" sz="2000" dirty="0"/>
              <a:t>ID   </a:t>
            </a:r>
            <a:r>
              <a:rPr lang="en-US" sz="2000" b="1" dirty="0"/>
              <a:t>from </a:t>
            </a:r>
            <a:r>
              <a:rPr lang="en-US" sz="2000" i="1" dirty="0"/>
              <a:t>student</a:t>
            </a:r>
          </a:p>
          <a:p>
            <a:pPr marL="0" indent="0">
              <a:buNone/>
              <a:defRPr/>
            </a:pPr>
            <a:r>
              <a:rPr lang="en-US" sz="2000" b="1" dirty="0"/>
              <a:t>where </a:t>
            </a:r>
            <a:r>
              <a:rPr lang="en-US" sz="2000" i="1" dirty="0"/>
              <a:t>tot cred &lt;&gt; </a:t>
            </a:r>
            <a:r>
              <a:rPr lang="en-US" sz="2000" dirty="0"/>
              <a:t>(</a:t>
            </a:r>
            <a:r>
              <a:rPr lang="en-US" sz="2000" b="1" dirty="0"/>
              <a:t>select sum</a:t>
            </a:r>
            <a:r>
              <a:rPr lang="en-US" sz="2000" dirty="0"/>
              <a:t>(</a:t>
            </a:r>
            <a:r>
              <a:rPr lang="en-US" sz="2000" i="1" dirty="0"/>
              <a:t>credits</a:t>
            </a:r>
            <a:r>
              <a:rPr lang="en-US" sz="2000" dirty="0"/>
              <a:t>)</a:t>
            </a:r>
          </a:p>
          <a:p>
            <a:pPr marL="0" indent="0">
              <a:buNone/>
              <a:defRPr/>
            </a:pPr>
            <a:r>
              <a:rPr lang="en-US" sz="2000" b="1" dirty="0"/>
              <a:t>from </a:t>
            </a:r>
            <a:r>
              <a:rPr lang="en-US" sz="2000" i="1" dirty="0"/>
              <a:t>takes </a:t>
            </a:r>
            <a:r>
              <a:rPr lang="en-US" sz="2000" b="1" dirty="0"/>
              <a:t>natural join </a:t>
            </a:r>
            <a:r>
              <a:rPr lang="en-US" sz="2000" i="1" dirty="0"/>
              <a:t>course</a:t>
            </a:r>
          </a:p>
          <a:p>
            <a:pPr marL="0" indent="0">
              <a:buNone/>
              <a:defRPr/>
            </a:pPr>
            <a:r>
              <a:rPr lang="en-US" sz="2000" b="1" dirty="0"/>
              <a:t>where </a:t>
            </a:r>
            <a:r>
              <a:rPr lang="en-US" sz="2000" i="1" dirty="0"/>
              <a:t>student</a:t>
            </a:r>
            <a:r>
              <a:rPr lang="en-US" sz="2000" dirty="0"/>
              <a:t>.</a:t>
            </a:r>
            <a:r>
              <a:rPr lang="en-US" sz="2000" i="1" dirty="0"/>
              <a:t>ID</a:t>
            </a:r>
            <a:r>
              <a:rPr lang="en-US" sz="2000" dirty="0"/>
              <a:t>= </a:t>
            </a:r>
            <a:r>
              <a:rPr lang="en-US" sz="2000" i="1" dirty="0"/>
              <a:t>takes</a:t>
            </a:r>
            <a:r>
              <a:rPr lang="en-US" sz="2000" dirty="0"/>
              <a:t>.</a:t>
            </a:r>
            <a:r>
              <a:rPr lang="en-US" sz="2000" i="1" dirty="0"/>
              <a:t>ID</a:t>
            </a:r>
          </a:p>
          <a:p>
            <a:pPr marL="0" indent="0">
              <a:buNone/>
              <a:defRPr/>
            </a:pPr>
            <a:r>
              <a:rPr lang="en-US" sz="2000" b="1" dirty="0"/>
              <a:t>and </a:t>
            </a:r>
            <a:r>
              <a:rPr lang="en-US" sz="2000" i="1" dirty="0"/>
              <a:t>grade </a:t>
            </a:r>
            <a:r>
              <a:rPr lang="en-US" sz="2000" b="1" dirty="0"/>
              <a:t>is not null and </a:t>
            </a:r>
            <a:r>
              <a:rPr lang="en-US" sz="2000" i="1" dirty="0"/>
              <a:t>grade&lt;&gt; </a:t>
            </a:r>
            <a:r>
              <a:rPr lang="en-US" sz="2000" dirty="0"/>
              <a:t>’F’ )</a:t>
            </a:r>
          </a:p>
        </p:txBody>
      </p:sp>
    </p:spTree>
    <p:extLst>
      <p:ext uri="{BB962C8B-B14F-4D97-AF65-F5344CB8AC3E}">
        <p14:creationId xmlns:p14="http://schemas.microsoft.com/office/powerpoint/2010/main" val="4251719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Syntax of MV</a:t>
            </a:r>
          </a:p>
        </p:txBody>
      </p:sp>
      <p:sp>
        <p:nvSpPr>
          <p:cNvPr id="64515" name="Rectangle 1"/>
          <p:cNvSpPr>
            <a:spLocks noGrp="1" noChangeArrowheads="1"/>
          </p:cNvSpPr>
          <p:nvPr>
            <p:ph idx="1"/>
          </p:nvPr>
        </p:nvSpPr>
        <p:spPr>
          <a:xfrm>
            <a:off x="2292350" y="2091673"/>
            <a:ext cx="5367688" cy="1717393"/>
          </a:xfrm>
          <a:solidFill>
            <a:srgbClr val="F8F8F8"/>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rtlCol="0" anchor="ctr">
            <a:spAutoFit/>
          </a:bodyPr>
          <a:lstStyle/>
          <a:p>
            <a:pPr marL="0" indent="0">
              <a:spcBef>
                <a:spcPct val="0"/>
              </a:spcBef>
              <a:buNone/>
            </a:pPr>
            <a:r>
              <a:rPr lang="en-US" altLang="en-US" sz="2400" b="1">
                <a:solidFill>
                  <a:srgbClr val="747474"/>
                </a:solidFill>
                <a:latin typeface="inherit"/>
              </a:rPr>
              <a:t>Create materialized view View_Name</a:t>
            </a:r>
          </a:p>
          <a:p>
            <a:pPr marL="0" indent="0">
              <a:spcBef>
                <a:spcPct val="0"/>
              </a:spcBef>
              <a:buNone/>
            </a:pPr>
            <a:r>
              <a:rPr lang="en-US" altLang="en-US" sz="2400">
                <a:solidFill>
                  <a:srgbClr val="747474"/>
                </a:solidFill>
                <a:latin typeface="Courier 10 Pitch"/>
              </a:rPr>
              <a:t> </a:t>
            </a:r>
            <a:r>
              <a:rPr lang="en-US" altLang="en-US" sz="2400" b="1">
                <a:solidFill>
                  <a:srgbClr val="747474"/>
                </a:solidFill>
                <a:latin typeface="inherit"/>
              </a:rPr>
              <a:t>Build [Immediate/Deffered]</a:t>
            </a:r>
          </a:p>
          <a:p>
            <a:pPr marL="0" indent="0">
              <a:spcBef>
                <a:spcPct val="0"/>
              </a:spcBef>
              <a:buNone/>
            </a:pPr>
            <a:r>
              <a:rPr lang="en-US" altLang="en-US" sz="2400">
                <a:solidFill>
                  <a:srgbClr val="747474"/>
                </a:solidFill>
                <a:latin typeface="Courier 10 Pitch"/>
              </a:rPr>
              <a:t> </a:t>
            </a:r>
            <a:r>
              <a:rPr lang="en-US" altLang="en-US" sz="2400" b="1">
                <a:solidFill>
                  <a:srgbClr val="747474"/>
                </a:solidFill>
                <a:latin typeface="inherit"/>
              </a:rPr>
              <a:t>Refresh [Fast/Complete/Force]</a:t>
            </a:r>
            <a:r>
              <a:rPr lang="en-US" altLang="en-US" sz="2400">
                <a:solidFill>
                  <a:srgbClr val="747474"/>
                </a:solidFill>
                <a:latin typeface="Courier 10 Pitch"/>
              </a:rPr>
              <a:t> </a:t>
            </a:r>
          </a:p>
          <a:p>
            <a:pPr marL="0" indent="0">
              <a:spcBef>
                <a:spcPct val="0"/>
              </a:spcBef>
              <a:buNone/>
            </a:pPr>
            <a:r>
              <a:rPr lang="en-US" altLang="en-US" sz="2400" b="1">
                <a:solidFill>
                  <a:srgbClr val="747474"/>
                </a:solidFill>
                <a:latin typeface="inherit"/>
              </a:rPr>
              <a:t>on [Commit/Demand]</a:t>
            </a:r>
            <a:r>
              <a:rPr lang="en-US" altLang="en-US" sz="2400">
                <a:solidFill>
                  <a:srgbClr val="747474"/>
                </a:solidFill>
                <a:latin typeface="Courier 10 Pitch"/>
              </a:rPr>
              <a:t> </a:t>
            </a:r>
          </a:p>
          <a:p>
            <a:pPr marL="0" indent="0">
              <a:spcBef>
                <a:spcPct val="0"/>
              </a:spcBef>
              <a:buNone/>
            </a:pPr>
            <a:r>
              <a:rPr lang="en-US" altLang="en-US" sz="2400" b="1">
                <a:solidFill>
                  <a:srgbClr val="747474"/>
                </a:solidFill>
                <a:latin typeface="inherit"/>
              </a:rPr>
              <a:t>as Select ..........;</a:t>
            </a:r>
            <a:r>
              <a:rPr kumimoji="0" lang="en-US" altLang="en-US"/>
              <a:t> </a:t>
            </a:r>
            <a:endParaRPr lang="en-US" altLang="en-US" sz="4400"/>
          </a:p>
        </p:txBody>
      </p:sp>
    </p:spTree>
    <p:extLst>
      <p:ext uri="{BB962C8B-B14F-4D97-AF65-F5344CB8AC3E}">
        <p14:creationId xmlns:p14="http://schemas.microsoft.com/office/powerpoint/2010/main" val="4181920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2741613" y="163513"/>
            <a:ext cx="7264400" cy="552450"/>
          </a:xfrm>
        </p:spPr>
        <p:txBody>
          <a:bodyPr/>
          <a:lstStyle/>
          <a:p>
            <a:pPr>
              <a:defRPr/>
            </a:pPr>
            <a:r>
              <a:rPr lang="en-US" sz="2800"/>
              <a:t>Built-in Data Types in SQL </a:t>
            </a:r>
          </a:p>
        </p:txBody>
      </p:sp>
      <p:sp>
        <p:nvSpPr>
          <p:cNvPr id="99331" name="Rectangle 3"/>
          <p:cNvSpPr>
            <a:spLocks noGrp="1" noChangeArrowheads="1"/>
          </p:cNvSpPr>
          <p:nvPr>
            <p:ph type="body" idx="1"/>
          </p:nvPr>
        </p:nvSpPr>
        <p:spPr>
          <a:xfrm>
            <a:off x="2243138" y="890588"/>
            <a:ext cx="7848600" cy="4862512"/>
          </a:xfrm>
        </p:spPr>
        <p:txBody>
          <a:bodyPr/>
          <a:lstStyle/>
          <a:p>
            <a:pPr>
              <a:tabLst>
                <a:tab pos="1250950" algn="l"/>
              </a:tabLst>
            </a:pPr>
            <a:r>
              <a:rPr lang="en-US" altLang="en-US" sz="2000" b="1">
                <a:solidFill>
                  <a:srgbClr val="000099"/>
                </a:solidFill>
              </a:rPr>
              <a:t>date</a:t>
            </a:r>
            <a:r>
              <a:rPr lang="en-US" altLang="en-US" sz="2000" b="1">
                <a:solidFill>
                  <a:schemeClr val="tx2"/>
                </a:solidFill>
              </a:rPr>
              <a:t>:</a:t>
            </a:r>
            <a:r>
              <a:rPr lang="en-US" altLang="en-US" sz="2000"/>
              <a:t>  Dates, containing a (4 digit) year, month and date</a:t>
            </a:r>
            <a:endParaRPr lang="en-US" altLang="en-US"/>
          </a:p>
          <a:p>
            <a:pPr lvl="1">
              <a:tabLst>
                <a:tab pos="1250950" algn="l"/>
              </a:tabLst>
            </a:pPr>
            <a:r>
              <a:rPr lang="en-US" altLang="en-US" sz="2000"/>
              <a:t>Example:  </a:t>
            </a:r>
            <a:r>
              <a:rPr lang="en-US" altLang="en-US" sz="2000" b="1"/>
              <a:t>date</a:t>
            </a:r>
            <a:r>
              <a:rPr lang="en-US" altLang="en-US" sz="2000"/>
              <a:t> ‘2005-7-27’</a:t>
            </a:r>
            <a:endParaRPr lang="en-US" altLang="en-US"/>
          </a:p>
          <a:p>
            <a:pPr>
              <a:tabLst>
                <a:tab pos="1250950" algn="l"/>
              </a:tabLst>
            </a:pPr>
            <a:r>
              <a:rPr lang="en-US" altLang="en-US" sz="2000" b="1">
                <a:solidFill>
                  <a:srgbClr val="000099"/>
                </a:solidFill>
              </a:rPr>
              <a:t>time</a:t>
            </a:r>
            <a:r>
              <a:rPr lang="en-US" altLang="en-US" sz="2000" b="1">
                <a:solidFill>
                  <a:schemeClr val="tx2"/>
                </a:solidFill>
              </a:rPr>
              <a:t>:</a:t>
            </a:r>
            <a:r>
              <a:rPr lang="en-US" altLang="en-US" sz="2000" b="1"/>
              <a:t> </a:t>
            </a:r>
            <a:r>
              <a:rPr lang="en-US" altLang="en-US" sz="2000"/>
              <a:t> Time of day, in hours, minutes and seconds.</a:t>
            </a:r>
            <a:endParaRPr lang="en-US" altLang="en-US"/>
          </a:p>
          <a:p>
            <a:pPr lvl="1">
              <a:tabLst>
                <a:tab pos="1250950" algn="l"/>
              </a:tabLst>
            </a:pPr>
            <a:r>
              <a:rPr lang="en-US" altLang="en-US" sz="2000"/>
              <a:t>Example: </a:t>
            </a:r>
            <a:r>
              <a:rPr lang="en-US" altLang="en-US" sz="2000" b="1"/>
              <a:t> time</a:t>
            </a:r>
            <a:r>
              <a:rPr lang="en-US" altLang="en-US" sz="2000"/>
              <a:t> ‘09:00:30’        </a:t>
            </a:r>
            <a:r>
              <a:rPr lang="en-US" altLang="en-US" sz="2000" b="1"/>
              <a:t> time</a:t>
            </a:r>
            <a:r>
              <a:rPr lang="en-US" altLang="en-US" sz="2000"/>
              <a:t> ‘09:00:30.75’</a:t>
            </a:r>
            <a:endParaRPr lang="en-US" altLang="en-US"/>
          </a:p>
          <a:p>
            <a:pPr>
              <a:tabLst>
                <a:tab pos="1250950" algn="l"/>
              </a:tabLst>
            </a:pPr>
            <a:r>
              <a:rPr lang="en-US" altLang="en-US" sz="2000" b="1">
                <a:solidFill>
                  <a:srgbClr val="000099"/>
                </a:solidFill>
              </a:rPr>
              <a:t>timestamp</a:t>
            </a:r>
            <a:r>
              <a:rPr lang="en-US" altLang="en-US" sz="2000"/>
              <a:t>: date plus time of day</a:t>
            </a:r>
            <a:endParaRPr lang="en-US" altLang="en-US"/>
          </a:p>
          <a:p>
            <a:pPr lvl="1">
              <a:tabLst>
                <a:tab pos="1250950" algn="l"/>
              </a:tabLst>
            </a:pPr>
            <a:r>
              <a:rPr lang="en-US" altLang="en-US" sz="2000"/>
              <a:t>Example:  </a:t>
            </a:r>
            <a:r>
              <a:rPr lang="en-US" altLang="en-US" sz="2000" b="1"/>
              <a:t>timestamp</a:t>
            </a:r>
            <a:r>
              <a:rPr lang="en-US" altLang="en-US" sz="2000"/>
              <a:t>  ‘2005-7-27 09:00:30.75’</a:t>
            </a:r>
            <a:endParaRPr lang="en-US" altLang="en-US"/>
          </a:p>
          <a:p>
            <a:pPr>
              <a:tabLst>
                <a:tab pos="1250950" algn="l"/>
              </a:tabLst>
            </a:pPr>
            <a:r>
              <a:rPr lang="en-US" altLang="en-US" sz="2000" b="1">
                <a:solidFill>
                  <a:srgbClr val="000099"/>
                </a:solidFill>
              </a:rPr>
              <a:t>interval</a:t>
            </a:r>
            <a:r>
              <a:rPr lang="en-US" altLang="en-US" sz="2000" b="1">
                <a:solidFill>
                  <a:schemeClr val="tx2"/>
                </a:solidFill>
              </a:rPr>
              <a:t>:</a:t>
            </a:r>
            <a:r>
              <a:rPr lang="en-US" altLang="en-US" sz="2000"/>
              <a:t>  period of time</a:t>
            </a:r>
            <a:endParaRPr lang="en-US" altLang="en-US"/>
          </a:p>
          <a:p>
            <a:pPr lvl="1">
              <a:tabLst>
                <a:tab pos="1250950" algn="l"/>
              </a:tabLst>
            </a:pPr>
            <a:r>
              <a:rPr lang="en-US" altLang="en-US" sz="2000"/>
              <a:t>Example:   interval  ‘1’ day</a:t>
            </a:r>
            <a:endParaRPr lang="en-US" altLang="en-US"/>
          </a:p>
          <a:p>
            <a:pPr lvl="1">
              <a:tabLst>
                <a:tab pos="1250950" algn="l"/>
              </a:tabLst>
            </a:pPr>
            <a:r>
              <a:rPr lang="en-US" altLang="en-US" sz="2000"/>
              <a:t>Subtracting a date/time/timestamp value from another gives an interval value</a:t>
            </a:r>
            <a:endParaRPr lang="en-US" altLang="en-US"/>
          </a:p>
          <a:p>
            <a:pPr lvl="1">
              <a:tabLst>
                <a:tab pos="1250950" algn="l"/>
              </a:tabLst>
            </a:pPr>
            <a:r>
              <a:rPr lang="en-US" altLang="en-US" sz="2000"/>
              <a:t>Interval values can be added to date/time/timestamp values</a:t>
            </a:r>
            <a:endParaRPr lang="en-US" altLang="en-US"/>
          </a:p>
        </p:txBody>
      </p:sp>
    </p:spTree>
    <p:extLst>
      <p:ext uri="{BB962C8B-B14F-4D97-AF65-F5344CB8AC3E}">
        <p14:creationId xmlns:p14="http://schemas.microsoft.com/office/powerpoint/2010/main" val="282783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Index Creation</a:t>
            </a:r>
          </a:p>
        </p:txBody>
      </p:sp>
      <p:sp>
        <p:nvSpPr>
          <p:cNvPr id="101379" name="Rectangle 3"/>
          <p:cNvSpPr>
            <a:spLocks noGrp="1" noChangeArrowheads="1"/>
          </p:cNvSpPr>
          <p:nvPr>
            <p:ph type="body" idx="1"/>
          </p:nvPr>
        </p:nvSpPr>
        <p:spPr/>
        <p:txBody>
          <a:bodyPr>
            <a:normAutofit lnSpcReduction="10000"/>
          </a:bodyPr>
          <a:lstStyle/>
          <a:p>
            <a:r>
              <a:rPr lang="en-US" altLang="en-US" sz="2000" b="1"/>
              <a:t>create table </a:t>
            </a:r>
            <a:r>
              <a:rPr lang="en-US" altLang="en-US" sz="2000" i="1"/>
              <a:t>student	</a:t>
            </a:r>
            <a:br>
              <a:rPr lang="en-US" altLang="en-US" sz="2000" i="1"/>
            </a:br>
            <a:r>
              <a:rPr lang="en-US" altLang="en-US" sz="2000"/>
              <a:t>(</a:t>
            </a:r>
            <a:r>
              <a:rPr lang="en-US" altLang="en-US" sz="2000" i="1"/>
              <a:t>ID </a:t>
            </a:r>
            <a:r>
              <a:rPr lang="en-US" altLang="en-US" sz="2000" b="1"/>
              <a:t>varchar </a:t>
            </a:r>
            <a:r>
              <a:rPr lang="en-US" altLang="en-US" sz="2000"/>
              <a:t>(5),</a:t>
            </a:r>
            <a:br>
              <a:rPr lang="en-US" altLang="en-US" sz="2000"/>
            </a:br>
            <a:r>
              <a:rPr lang="en-US" altLang="en-US" sz="2000" i="1"/>
              <a:t>name </a:t>
            </a:r>
            <a:r>
              <a:rPr lang="en-US" altLang="en-US" sz="2000" b="1"/>
              <a:t>varchar </a:t>
            </a:r>
            <a:r>
              <a:rPr lang="en-US" altLang="en-US" sz="2000"/>
              <a:t>(20) </a:t>
            </a:r>
            <a:r>
              <a:rPr lang="en-US" altLang="en-US" sz="2000" b="1"/>
              <a:t>not null</a:t>
            </a:r>
            <a:r>
              <a:rPr lang="en-US" altLang="en-US" sz="2000"/>
              <a:t>,</a:t>
            </a:r>
            <a:br>
              <a:rPr lang="en-US" altLang="en-US" sz="2000"/>
            </a:br>
            <a:r>
              <a:rPr lang="en-US" altLang="en-US" sz="2000" i="1"/>
              <a:t>dept_name </a:t>
            </a:r>
            <a:r>
              <a:rPr lang="en-US" altLang="en-US" sz="2000" b="1"/>
              <a:t>varchar </a:t>
            </a:r>
            <a:r>
              <a:rPr lang="en-US" altLang="en-US" sz="2000"/>
              <a:t>(20),</a:t>
            </a:r>
            <a:br>
              <a:rPr lang="en-US" altLang="en-US" sz="2000"/>
            </a:br>
            <a:r>
              <a:rPr lang="en-US" altLang="en-US" sz="2000" i="1"/>
              <a:t>tot_cred </a:t>
            </a:r>
            <a:r>
              <a:rPr lang="en-US" altLang="en-US" sz="2000" b="1"/>
              <a:t>numeric </a:t>
            </a:r>
            <a:r>
              <a:rPr lang="en-US" altLang="en-US" sz="2000"/>
              <a:t>(3,0) </a:t>
            </a:r>
            <a:r>
              <a:rPr lang="en-US" altLang="en-US" sz="2000" b="1"/>
              <a:t>default </a:t>
            </a:r>
            <a:r>
              <a:rPr lang="en-US" altLang="en-US" sz="2000"/>
              <a:t>0,</a:t>
            </a:r>
            <a:br>
              <a:rPr lang="en-US" altLang="en-US" sz="2000"/>
            </a:br>
            <a:r>
              <a:rPr lang="en-US" altLang="en-US" sz="2000" b="1"/>
              <a:t>primary key </a:t>
            </a:r>
            <a:r>
              <a:rPr lang="en-US" altLang="en-US" sz="2000"/>
              <a:t>(</a:t>
            </a:r>
            <a:r>
              <a:rPr lang="en-US" altLang="en-US" sz="2000" i="1"/>
              <a:t>ID</a:t>
            </a:r>
            <a:r>
              <a:rPr lang="en-US" altLang="en-US" sz="2000"/>
              <a:t>))</a:t>
            </a:r>
            <a:endParaRPr lang="en-US" altLang="en-US"/>
          </a:p>
          <a:p>
            <a:r>
              <a:rPr lang="en-US" altLang="en-US" sz="2000" b="1"/>
              <a:t>create index </a:t>
            </a:r>
            <a:r>
              <a:rPr lang="en-US" altLang="en-US" sz="2000" i="1"/>
              <a:t>studentID_index </a:t>
            </a:r>
            <a:r>
              <a:rPr lang="en-US" altLang="en-US" sz="2000" b="1"/>
              <a:t>on </a:t>
            </a:r>
            <a:r>
              <a:rPr lang="en-US" altLang="en-US" sz="2000" i="1"/>
              <a:t>student</a:t>
            </a:r>
            <a:r>
              <a:rPr lang="en-US" altLang="en-US" sz="2000"/>
              <a:t>(</a:t>
            </a:r>
            <a:r>
              <a:rPr lang="en-US" altLang="en-US" sz="2000" i="1"/>
              <a:t>ID</a:t>
            </a:r>
            <a:r>
              <a:rPr lang="en-US" altLang="en-US" sz="2000"/>
              <a:t>)</a:t>
            </a:r>
            <a:endParaRPr lang="en-US" altLang="en-US"/>
          </a:p>
          <a:p>
            <a:r>
              <a:rPr lang="en-US" altLang="en-US" sz="2000"/>
              <a:t>Indices are data structures used to speed up access to records with specified values for index attributes</a:t>
            </a:r>
            <a:endParaRPr lang="en-US" altLang="en-US"/>
          </a:p>
          <a:p>
            <a:pPr lvl="1"/>
            <a:r>
              <a:rPr lang="en-US" altLang="en-US" sz="2000"/>
              <a:t>e.g. </a:t>
            </a:r>
            <a:r>
              <a:rPr lang="en-US" altLang="en-US" sz="2000" b="1"/>
              <a:t>select * </a:t>
            </a:r>
            <a:br>
              <a:rPr lang="en-US" altLang="en-US" sz="2000" b="1"/>
            </a:br>
            <a:r>
              <a:rPr lang="en-US" altLang="en-US" sz="2000" b="1"/>
              <a:t>       from </a:t>
            </a:r>
            <a:r>
              <a:rPr lang="en-US" altLang="en-US" sz="2000"/>
              <a:t> </a:t>
            </a:r>
            <a:r>
              <a:rPr lang="en-US" altLang="en-US" sz="2000" i="1"/>
              <a:t>student</a:t>
            </a:r>
            <a:br>
              <a:rPr lang="en-US" altLang="en-US" sz="2000" i="1"/>
            </a:br>
            <a:r>
              <a:rPr lang="en-US" altLang="en-US" sz="2000" i="1"/>
              <a:t>       </a:t>
            </a:r>
            <a:r>
              <a:rPr lang="en-US" altLang="en-US" sz="2000" b="1"/>
              <a:t>where </a:t>
            </a:r>
            <a:r>
              <a:rPr lang="en-US" altLang="en-US" sz="2000" i="1"/>
              <a:t> ID = </a:t>
            </a:r>
            <a:r>
              <a:rPr lang="en-US" altLang="en-US" sz="2000"/>
              <a:t>‘12345’</a:t>
            </a:r>
            <a:endParaRPr lang="en-US" altLang="en-US"/>
          </a:p>
          <a:p>
            <a:pPr lvl="1">
              <a:buFont typeface="Monotype Sorts" charset="2"/>
              <a:buNone/>
            </a:pPr>
            <a:r>
              <a:rPr lang="en-US" altLang="en-US" sz="2000"/>
              <a:t>can be executed by using the index to find the required record, without looking at all records of </a:t>
            </a:r>
            <a:r>
              <a:rPr lang="en-US" altLang="en-US" sz="2000" i="1"/>
              <a:t>student</a:t>
            </a:r>
          </a:p>
          <a:p>
            <a:pPr lvl="1">
              <a:buFont typeface="Monotype Sorts" charset="2"/>
              <a:buNone/>
            </a:pPr>
            <a:r>
              <a:rPr lang="en-US" altLang="en-US" sz="2000" i="1"/>
              <a:t>More on indices in Chapter 11</a:t>
            </a:r>
            <a:endParaRPr lang="en-US" altLang="en-US" sz="2000"/>
          </a:p>
        </p:txBody>
      </p:sp>
    </p:spTree>
    <p:extLst>
      <p:ext uri="{BB962C8B-B14F-4D97-AF65-F5344CB8AC3E}">
        <p14:creationId xmlns:p14="http://schemas.microsoft.com/office/powerpoint/2010/main" val="3582903037"/>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a:defRPr/>
            </a:pPr>
            <a:r>
              <a:rPr lang="en-US">
                <a:ea typeface="+mj-ea"/>
              </a:rPr>
              <a:t>User-Defined Types</a:t>
            </a:r>
          </a:p>
        </p:txBody>
      </p:sp>
      <p:sp>
        <p:nvSpPr>
          <p:cNvPr id="65539" name="Rectangle 3"/>
          <p:cNvSpPr>
            <a:spLocks noGrp="1" noChangeArrowheads="1"/>
          </p:cNvSpPr>
          <p:nvPr>
            <p:ph type="body" idx="1"/>
          </p:nvPr>
        </p:nvSpPr>
        <p:spPr>
          <a:xfrm>
            <a:off x="2365375" y="1135064"/>
            <a:ext cx="7600950" cy="5083175"/>
          </a:xfrm>
        </p:spPr>
        <p:txBody>
          <a:bodyPr/>
          <a:lstStyle/>
          <a:p>
            <a:pPr>
              <a:tabLst>
                <a:tab pos="1146175" algn="l"/>
                <a:tab pos="1890713" algn="l"/>
              </a:tabLst>
            </a:pPr>
            <a:r>
              <a:rPr lang="en-US" altLang="en-US" sz="2000" b="1">
                <a:solidFill>
                  <a:srgbClr val="000099"/>
                </a:solidFill>
              </a:rPr>
              <a:t>create type</a:t>
            </a:r>
            <a:r>
              <a:rPr lang="en-US" altLang="en-US" sz="2000" b="1">
                <a:solidFill>
                  <a:schemeClr val="tx2"/>
                </a:solidFill>
              </a:rPr>
              <a:t> </a:t>
            </a:r>
            <a:r>
              <a:rPr lang="en-US" altLang="en-US" sz="2000"/>
              <a:t>construct in SQL creates user-defined type</a:t>
            </a:r>
          </a:p>
          <a:p>
            <a:pPr>
              <a:buNone/>
              <a:tabLst>
                <a:tab pos="1146175" algn="l"/>
                <a:tab pos="1890713" algn="l"/>
              </a:tabLst>
            </a:pPr>
            <a:endParaRPr lang="en-US" altLang="en-US" sz="2000"/>
          </a:p>
          <a:p>
            <a:pPr lvl="1">
              <a:buNone/>
              <a:tabLst>
                <a:tab pos="1146175" algn="l"/>
                <a:tab pos="1890713" algn="l"/>
              </a:tabLst>
            </a:pPr>
            <a:r>
              <a:rPr lang="en-US" altLang="en-US" sz="2000" b="1"/>
              <a:t>		</a:t>
            </a:r>
            <a:r>
              <a:rPr lang="en-US" altLang="en-US" sz="2000" b="1">
                <a:solidFill>
                  <a:srgbClr val="FF0000"/>
                </a:solidFill>
              </a:rPr>
              <a:t>create type </a:t>
            </a:r>
            <a:r>
              <a:rPr lang="en-US" altLang="en-US" sz="2000" i="1">
                <a:solidFill>
                  <a:srgbClr val="FF0000"/>
                </a:solidFill>
              </a:rPr>
              <a:t>Dollars</a:t>
            </a:r>
            <a:r>
              <a:rPr lang="en-US" altLang="en-US" sz="2000" b="1">
                <a:solidFill>
                  <a:srgbClr val="FF0000"/>
                </a:solidFill>
              </a:rPr>
              <a:t> as numeric (12,2)  </a:t>
            </a:r>
            <a:br>
              <a:rPr lang="en-US" altLang="en-US" sz="2000" b="1"/>
            </a:br>
            <a:endParaRPr lang="en-US" altLang="en-US" sz="2000"/>
          </a:p>
          <a:p>
            <a:pPr lvl="1">
              <a:tabLst>
                <a:tab pos="1146175" algn="l"/>
                <a:tab pos="1890713" algn="l"/>
              </a:tabLst>
            </a:pPr>
            <a:r>
              <a:rPr lang="en-US" altLang="en-US" sz="2000" b="1"/>
              <a:t>create table </a:t>
            </a:r>
            <a:r>
              <a:rPr lang="en-US" altLang="en-US" sz="2000" i="1"/>
              <a:t>department</a:t>
            </a:r>
            <a:br>
              <a:rPr lang="en-US" altLang="en-US" sz="2000" i="1"/>
            </a:br>
            <a:r>
              <a:rPr lang="en-US" altLang="en-US" sz="2000"/>
              <a:t>(</a:t>
            </a:r>
            <a:r>
              <a:rPr lang="en-US" altLang="en-US" sz="2000" i="1"/>
              <a:t>dept_name </a:t>
            </a:r>
            <a:r>
              <a:rPr lang="en-US" altLang="en-US" sz="2000" b="1"/>
              <a:t>varchar </a:t>
            </a:r>
            <a:r>
              <a:rPr lang="en-US" altLang="en-US" sz="2000"/>
              <a:t>(20),</a:t>
            </a:r>
            <a:br>
              <a:rPr lang="en-US" altLang="en-US" sz="2000"/>
            </a:br>
            <a:r>
              <a:rPr lang="en-US" altLang="en-US" sz="2000" i="1"/>
              <a:t>building </a:t>
            </a:r>
            <a:r>
              <a:rPr lang="en-US" altLang="en-US" sz="2000" b="1"/>
              <a:t>varchar </a:t>
            </a:r>
            <a:r>
              <a:rPr lang="en-US" altLang="en-US" sz="2000"/>
              <a:t>(15),</a:t>
            </a:r>
            <a:br>
              <a:rPr lang="en-US" altLang="en-US" sz="2000"/>
            </a:br>
            <a:r>
              <a:rPr lang="en-US" altLang="en-US" sz="2000" i="1"/>
              <a:t>budget Dollars</a:t>
            </a:r>
            <a:r>
              <a:rPr lang="en-US" altLang="en-US" sz="2000"/>
              <a:t>);</a:t>
            </a:r>
          </a:p>
        </p:txBody>
      </p:sp>
    </p:spTree>
    <p:extLst>
      <p:ext uri="{BB962C8B-B14F-4D97-AF65-F5344CB8AC3E}">
        <p14:creationId xmlns:p14="http://schemas.microsoft.com/office/powerpoint/2010/main" val="2528581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pPr>
              <a:defRPr/>
            </a:pPr>
            <a:r>
              <a:rPr lang="en-US">
                <a:ea typeface="+mj-ea"/>
              </a:rPr>
              <a:t>Domains</a:t>
            </a:r>
          </a:p>
        </p:txBody>
      </p:sp>
      <p:sp>
        <p:nvSpPr>
          <p:cNvPr id="104451" name="Rectangle 3"/>
          <p:cNvSpPr>
            <a:spLocks noGrp="1" noChangeArrowheads="1"/>
          </p:cNvSpPr>
          <p:nvPr>
            <p:ph type="body" idx="1"/>
          </p:nvPr>
        </p:nvSpPr>
        <p:spPr/>
        <p:txBody>
          <a:bodyPr/>
          <a:lstStyle/>
          <a:p>
            <a:r>
              <a:rPr lang="en-US" altLang="en-US" sz="2000" b="1">
                <a:solidFill>
                  <a:srgbClr val="000099"/>
                </a:solidFill>
              </a:rPr>
              <a:t>create domain</a:t>
            </a:r>
            <a:r>
              <a:rPr lang="en-US" altLang="en-US" sz="2000"/>
              <a:t> construct in SQL-92 creates user-defined domain types</a:t>
            </a:r>
          </a:p>
          <a:p>
            <a:pPr>
              <a:buFont typeface="Monotype Sorts" charset="2"/>
              <a:buNone/>
            </a:pPr>
            <a:endParaRPr lang="en-US" altLang="en-US" sz="2000"/>
          </a:p>
          <a:p>
            <a:pPr lvl="1">
              <a:buFont typeface="Monotype Sorts" charset="2"/>
              <a:buNone/>
            </a:pPr>
            <a:r>
              <a:rPr lang="en-US" altLang="en-US" sz="2000" b="1"/>
              <a:t>		create </a:t>
            </a:r>
            <a:r>
              <a:rPr lang="en-US" altLang="en-US" sz="2000" b="1">
                <a:solidFill>
                  <a:srgbClr val="FF0000"/>
                </a:solidFill>
              </a:rPr>
              <a:t>domain</a:t>
            </a:r>
            <a:r>
              <a:rPr lang="en-US" altLang="en-US" sz="2000" b="1"/>
              <a:t> </a:t>
            </a:r>
            <a:r>
              <a:rPr lang="en-US" altLang="en-US" sz="2000" i="1"/>
              <a:t>person_name </a:t>
            </a:r>
            <a:r>
              <a:rPr lang="en-US" altLang="en-US" sz="2000" b="1"/>
              <a:t>char</a:t>
            </a:r>
            <a:r>
              <a:rPr lang="en-US" altLang="en-US" sz="2000"/>
              <a:t>(20) </a:t>
            </a:r>
            <a:r>
              <a:rPr lang="en-US" altLang="en-US" sz="2000" b="1"/>
              <a:t>not null</a:t>
            </a:r>
          </a:p>
          <a:p>
            <a:pPr lvl="1">
              <a:buFont typeface="Monotype Sorts" charset="2"/>
              <a:buNone/>
            </a:pPr>
            <a:endParaRPr lang="en-US" altLang="en-US" sz="2000"/>
          </a:p>
          <a:p>
            <a:r>
              <a:rPr lang="en-US" altLang="en-US" sz="2000"/>
              <a:t>Types and domains are similar.  Domains can have constraints, such as </a:t>
            </a:r>
            <a:r>
              <a:rPr lang="en-US" altLang="en-US" sz="2000" b="1"/>
              <a:t>not null</a:t>
            </a:r>
            <a:r>
              <a:rPr lang="en-US" altLang="en-US" sz="2000"/>
              <a:t>, specified on them.</a:t>
            </a:r>
          </a:p>
          <a:p>
            <a:r>
              <a:rPr lang="en-US" altLang="en-US" sz="2000" b="1"/>
              <a:t>create domain </a:t>
            </a:r>
            <a:r>
              <a:rPr lang="en-US" altLang="en-US" sz="2000" i="1"/>
              <a:t>degree_level </a:t>
            </a:r>
            <a:r>
              <a:rPr lang="en-US" altLang="en-US" sz="2000" b="1"/>
              <a:t>varchar</a:t>
            </a:r>
            <a:r>
              <a:rPr lang="en-US" altLang="en-US" sz="2000"/>
              <a:t>(10)</a:t>
            </a:r>
            <a:br>
              <a:rPr lang="en-US" altLang="en-US" sz="2000"/>
            </a:br>
            <a:r>
              <a:rPr lang="en-US" altLang="en-US" sz="2000" b="1"/>
              <a:t>constraint </a:t>
            </a:r>
            <a:r>
              <a:rPr lang="en-US" altLang="en-US" sz="2000" i="1"/>
              <a:t>degree_level_test</a:t>
            </a:r>
            <a:br>
              <a:rPr lang="en-US" altLang="en-US" sz="2000" i="1"/>
            </a:br>
            <a:r>
              <a:rPr lang="en-US" altLang="en-US" sz="2000" b="1"/>
              <a:t>check </a:t>
            </a:r>
            <a:r>
              <a:rPr lang="en-US" altLang="en-US" sz="2000"/>
              <a:t>(</a:t>
            </a:r>
            <a:r>
              <a:rPr lang="en-US" altLang="en-US" sz="2000" b="1"/>
              <a:t>value in </a:t>
            </a:r>
            <a:r>
              <a:rPr lang="en-US" altLang="en-US" sz="2000"/>
              <a:t>(’Bachelors’, ’Masters’, ’Doctorate’));</a:t>
            </a:r>
          </a:p>
          <a:p>
            <a:endParaRPr lang="en-US" altLang="en-US" sz="2000"/>
          </a:p>
        </p:txBody>
      </p:sp>
    </p:spTree>
    <p:extLst>
      <p:ext uri="{BB962C8B-B14F-4D97-AF65-F5344CB8AC3E}">
        <p14:creationId xmlns:p14="http://schemas.microsoft.com/office/powerpoint/2010/main" val="1412030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pPr>
              <a:defRPr/>
            </a:pPr>
            <a:r>
              <a:rPr lang="en-US">
                <a:ea typeface="+mj-ea"/>
              </a:rPr>
              <a:t>Large-Object Types</a:t>
            </a:r>
          </a:p>
        </p:txBody>
      </p:sp>
      <p:sp>
        <p:nvSpPr>
          <p:cNvPr id="105475" name="Rectangle 3"/>
          <p:cNvSpPr>
            <a:spLocks noGrp="1" noChangeArrowheads="1"/>
          </p:cNvSpPr>
          <p:nvPr>
            <p:ph type="body" idx="1"/>
          </p:nvPr>
        </p:nvSpPr>
        <p:spPr/>
        <p:txBody>
          <a:bodyPr/>
          <a:lstStyle/>
          <a:p>
            <a:r>
              <a:rPr lang="en-US" altLang="en-US" sz="2000"/>
              <a:t>Large objects (</a:t>
            </a:r>
            <a:r>
              <a:rPr lang="en-US" altLang="en-US" sz="2000">
                <a:solidFill>
                  <a:srgbClr val="FF0000"/>
                </a:solidFill>
              </a:rPr>
              <a:t>photos, videos, CAD files, etc.) </a:t>
            </a:r>
            <a:r>
              <a:rPr lang="en-US" altLang="en-US" sz="2000"/>
              <a:t>are stored as a </a:t>
            </a:r>
            <a:r>
              <a:rPr lang="en-US" altLang="en-US" sz="2000" i="1"/>
              <a:t>large object</a:t>
            </a:r>
            <a:r>
              <a:rPr lang="en-US" altLang="en-US" sz="2000"/>
              <a:t>:</a:t>
            </a:r>
          </a:p>
          <a:p>
            <a:endParaRPr lang="en-US" altLang="en-US" sz="2000"/>
          </a:p>
          <a:p>
            <a:pPr lvl="1"/>
            <a:r>
              <a:rPr lang="en-US" altLang="en-US" sz="2000" b="1">
                <a:solidFill>
                  <a:srgbClr val="000099"/>
                </a:solidFill>
              </a:rPr>
              <a:t>blob</a:t>
            </a:r>
            <a:r>
              <a:rPr lang="en-US" altLang="en-US" sz="2000"/>
              <a:t>: binary large object -- object is a large collection of uninterpreted binary data (whose interpretation is left to an application outside of the database system)</a:t>
            </a:r>
          </a:p>
          <a:p>
            <a:pPr lvl="1"/>
            <a:r>
              <a:rPr lang="en-US" altLang="en-US" sz="2000" b="1">
                <a:solidFill>
                  <a:srgbClr val="000099"/>
                </a:solidFill>
              </a:rPr>
              <a:t>clob</a:t>
            </a:r>
            <a:r>
              <a:rPr lang="en-US" altLang="en-US" sz="2000"/>
              <a:t>: character large object -- object is a large collection of character data</a:t>
            </a:r>
          </a:p>
          <a:p>
            <a:pPr lvl="1"/>
            <a:endParaRPr lang="en-US" altLang="en-US" sz="2000"/>
          </a:p>
          <a:p>
            <a:pPr lvl="1"/>
            <a:r>
              <a:rPr lang="en-US" altLang="en-US" sz="2000"/>
              <a:t>When a query returns a large object, a pointer is returned rather than the large object itself.</a:t>
            </a:r>
          </a:p>
        </p:txBody>
      </p:sp>
    </p:spTree>
    <p:extLst>
      <p:ext uri="{BB962C8B-B14F-4D97-AF65-F5344CB8AC3E}">
        <p14:creationId xmlns:p14="http://schemas.microsoft.com/office/powerpoint/2010/main" val="12559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example</a:t>
            </a:r>
          </a:p>
        </p:txBody>
      </p:sp>
      <p:sp>
        <p:nvSpPr>
          <p:cNvPr id="65539" name="Content Placeholder 2"/>
          <p:cNvSpPr>
            <a:spLocks noGrp="1"/>
          </p:cNvSpPr>
          <p:nvPr>
            <p:ph idx="1"/>
          </p:nvPr>
        </p:nvSpPr>
        <p:spPr/>
        <p:txBody>
          <a:bodyPr/>
          <a:lstStyle/>
          <a:p>
            <a:r>
              <a:rPr lang="en-US" altLang="en-US"/>
              <a:t>Create or Replace Materialized view MV_Employee</a:t>
            </a:r>
          </a:p>
          <a:p>
            <a:r>
              <a:rPr lang="en-US" altLang="en-US"/>
              <a:t>as</a:t>
            </a:r>
          </a:p>
          <a:p>
            <a:r>
              <a:rPr lang="en-US" altLang="en-US"/>
              <a:t>Select E.Employee_num,E.Employee_name,D.Department_Name</a:t>
            </a:r>
          </a:p>
          <a:p>
            <a:r>
              <a:rPr lang="en-US" altLang="en-US"/>
              <a:t>from Employee E , Department D where E.Dept_no=D.Dept_no</a:t>
            </a:r>
          </a:p>
          <a:p>
            <a:r>
              <a:rPr lang="en-US" altLang="en-US"/>
              <a:t>Refresh auto on commit select * from Department;</a:t>
            </a:r>
          </a:p>
          <a:p>
            <a:endParaRPr lang="en-US" altLang="en-US"/>
          </a:p>
        </p:txBody>
      </p:sp>
    </p:spTree>
    <p:extLst>
      <p:ext uri="{BB962C8B-B14F-4D97-AF65-F5344CB8AC3E}">
        <p14:creationId xmlns:p14="http://schemas.microsoft.com/office/powerpoint/2010/main" val="2374841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pic>
        <p:nvPicPr>
          <p:cNvPr id="66563"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338389" y="1357314"/>
            <a:ext cx="7661275" cy="4376737"/>
          </a:xfrm>
        </p:spPr>
      </p:pic>
    </p:spTree>
    <p:extLst>
      <p:ext uri="{BB962C8B-B14F-4D97-AF65-F5344CB8AC3E}">
        <p14:creationId xmlns:p14="http://schemas.microsoft.com/office/powerpoint/2010/main" val="349145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title" idx="4294967295"/>
          </p:nvPr>
        </p:nvSpPr>
        <p:spPr>
          <a:xfrm>
            <a:off x="1419225" y="0"/>
            <a:ext cx="105156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ffectLst/>
              </a:rPr>
              <a:t>Basics of Transactions</a:t>
            </a:r>
          </a:p>
        </p:txBody>
      </p:sp>
      <p:sp>
        <p:nvSpPr>
          <p:cNvPr id="67587" name="Rectangle 5"/>
          <p:cNvSpPr>
            <a:spLocks noGrp="1" noChangeArrowheads="1"/>
          </p:cNvSpPr>
          <p:nvPr>
            <p:ph type="body" idx="4294967295"/>
          </p:nvPr>
        </p:nvSpPr>
        <p:spPr>
          <a:xfrm>
            <a:off x="1519238" y="1431926"/>
            <a:ext cx="7897812" cy="5643563"/>
          </a:xfrm>
        </p:spPr>
        <p:txBody>
          <a:bodyPr/>
          <a:lstStyle/>
          <a:p>
            <a:r>
              <a:rPr lang="en-US" altLang="en-US" sz="2000" dirty="0"/>
              <a:t>A </a:t>
            </a:r>
            <a:r>
              <a:rPr lang="en-US" altLang="en-US" sz="2000" b="1" dirty="0"/>
              <a:t>transaction </a:t>
            </a:r>
            <a:r>
              <a:rPr lang="en-US" altLang="en-US" sz="2000" dirty="0"/>
              <a:t>consists of a sequence of query and/or update statements. The SQL standard specifies that a transaction begins implicitly when an SQL statement is executed.     </a:t>
            </a:r>
          </a:p>
          <a:p>
            <a:r>
              <a:rPr lang="en-US" altLang="en-US" sz="2000" dirty="0"/>
              <a:t> Unit of work</a:t>
            </a:r>
          </a:p>
          <a:p>
            <a:r>
              <a:rPr lang="en-US" altLang="en-US" sz="2000" dirty="0"/>
              <a:t>Atomic transaction</a:t>
            </a:r>
          </a:p>
          <a:p>
            <a:pPr lvl="1"/>
            <a:r>
              <a:rPr lang="en-US" altLang="en-US" sz="2000" dirty="0"/>
              <a:t>either fully executed or rolled back as if it never occurred</a:t>
            </a:r>
          </a:p>
          <a:p>
            <a:r>
              <a:rPr lang="en-US" altLang="en-US" sz="2000" dirty="0"/>
              <a:t>Transactions begin implicitly</a:t>
            </a:r>
          </a:p>
          <a:p>
            <a:r>
              <a:rPr lang="en-US" altLang="en-US" sz="2000" dirty="0"/>
              <a:t>Ended by </a:t>
            </a:r>
            <a:r>
              <a:rPr lang="en-US" altLang="en-US" sz="2000" b="1" dirty="0"/>
              <a:t>commit</a:t>
            </a:r>
            <a:r>
              <a:rPr lang="en-US" altLang="en-US" sz="2000" dirty="0"/>
              <a:t> </a:t>
            </a:r>
            <a:r>
              <a:rPr lang="en-US" altLang="en-US" sz="2000" b="1" dirty="0">
                <a:solidFill>
                  <a:schemeClr val="bg2"/>
                </a:solidFill>
              </a:rPr>
              <a:t>work</a:t>
            </a:r>
            <a:r>
              <a:rPr lang="en-US" altLang="en-US" sz="2000" dirty="0"/>
              <a:t> : commits the current transaction; that is, it makes the updates  performed by the transaction become permanent in the database </a:t>
            </a:r>
          </a:p>
          <a:p>
            <a:r>
              <a:rPr lang="en-US" altLang="en-US" sz="2000" dirty="0"/>
              <a:t> </a:t>
            </a:r>
            <a:r>
              <a:rPr lang="en-US" altLang="en-US" sz="2000" b="1" dirty="0"/>
              <a:t>rollback</a:t>
            </a:r>
            <a:r>
              <a:rPr lang="en-US" altLang="en-US" sz="2000" dirty="0"/>
              <a:t> </a:t>
            </a:r>
            <a:r>
              <a:rPr lang="en-US" altLang="en-US" sz="2000" b="1" dirty="0">
                <a:solidFill>
                  <a:schemeClr val="bg2"/>
                </a:solidFill>
              </a:rPr>
              <a:t>work</a:t>
            </a:r>
            <a:r>
              <a:rPr lang="en-US" altLang="en-US" sz="2000" b="1" dirty="0"/>
              <a:t>:</a:t>
            </a:r>
            <a:r>
              <a:rPr lang="en-US" altLang="en-US" sz="2000" dirty="0"/>
              <a:t> causes the current transaction to be rolled back; that is, it   </a:t>
            </a:r>
            <a:r>
              <a:rPr lang="en-US" altLang="en-US" sz="2000" u="sng" dirty="0"/>
              <a:t>undoes</a:t>
            </a:r>
            <a:r>
              <a:rPr lang="en-US" altLang="en-US" sz="2000" dirty="0"/>
              <a:t> all the updates performed by the SQL statements in the transaction.</a:t>
            </a:r>
          </a:p>
          <a:p>
            <a:r>
              <a:rPr lang="en-US" altLang="en-US" sz="2000" b="1" dirty="0"/>
              <a:t>(note:  detail discussion on transaction will revisit later)</a:t>
            </a:r>
          </a:p>
        </p:txBody>
      </p:sp>
    </p:spTree>
    <p:extLst>
      <p:ext uri="{BB962C8B-B14F-4D97-AF65-F5344CB8AC3E}">
        <p14:creationId xmlns:p14="http://schemas.microsoft.com/office/powerpoint/2010/main" val="309072226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a:defRPr/>
            </a:pPr>
            <a:r>
              <a:rPr lang="en-US">
                <a:ea typeface="+mj-ea"/>
              </a:rPr>
              <a:t>Integrity Constraints</a:t>
            </a:r>
          </a:p>
        </p:txBody>
      </p:sp>
      <p:sp>
        <p:nvSpPr>
          <p:cNvPr id="68611" name="Rectangle 3"/>
          <p:cNvSpPr>
            <a:spLocks noGrp="1" noChangeArrowheads="1"/>
          </p:cNvSpPr>
          <p:nvPr>
            <p:ph type="body" idx="1"/>
          </p:nvPr>
        </p:nvSpPr>
        <p:spPr>
          <a:xfrm>
            <a:off x="2365375" y="1135063"/>
            <a:ext cx="6630988" cy="5092700"/>
          </a:xfrm>
        </p:spPr>
        <p:txBody>
          <a:bodyPr/>
          <a:lstStyle/>
          <a:p>
            <a:r>
              <a:rPr lang="en-US" altLang="en-US"/>
              <a:t>Integrity constraints guard against accidental damage to the database, by ensuring that authorized changes to the database do not result in a loss of data consistency. </a:t>
            </a:r>
          </a:p>
          <a:p>
            <a:r>
              <a:rPr lang="en-US" altLang="en-US"/>
              <a:t>FOR EXAMPLE: </a:t>
            </a:r>
          </a:p>
          <a:p>
            <a:pPr lvl="1"/>
            <a:r>
              <a:rPr lang="en-US" altLang="en-US" sz="2000"/>
              <a:t>A checking account must have a </a:t>
            </a:r>
            <a:r>
              <a:rPr lang="en-US" altLang="en-US" sz="2000">
                <a:solidFill>
                  <a:srgbClr val="FF0000"/>
                </a:solidFill>
              </a:rPr>
              <a:t>balance greater than $10,000.00</a:t>
            </a:r>
          </a:p>
          <a:p>
            <a:pPr lvl="1"/>
            <a:r>
              <a:rPr lang="en-US" altLang="en-US" sz="2000"/>
              <a:t>A </a:t>
            </a:r>
            <a:r>
              <a:rPr lang="en-US" altLang="en-US" sz="2000">
                <a:solidFill>
                  <a:srgbClr val="FF0000"/>
                </a:solidFill>
              </a:rPr>
              <a:t>salary</a:t>
            </a:r>
            <a:r>
              <a:rPr lang="en-US" altLang="en-US" sz="2000"/>
              <a:t> of a bank employee </a:t>
            </a:r>
            <a:r>
              <a:rPr lang="en-US" altLang="en-US" sz="2000">
                <a:solidFill>
                  <a:srgbClr val="FF0000"/>
                </a:solidFill>
              </a:rPr>
              <a:t>must be at least $4.00 </a:t>
            </a:r>
            <a:r>
              <a:rPr lang="en-US" altLang="en-US" sz="2000"/>
              <a:t>an hour</a:t>
            </a:r>
          </a:p>
          <a:p>
            <a:pPr lvl="1"/>
            <a:r>
              <a:rPr lang="en-US" altLang="en-US" sz="2000"/>
              <a:t>A customer must </a:t>
            </a:r>
            <a:r>
              <a:rPr lang="en-US" altLang="en-US" sz="2000">
                <a:solidFill>
                  <a:srgbClr val="FF0000"/>
                </a:solidFill>
              </a:rPr>
              <a:t>have a (non-null) phone number</a:t>
            </a:r>
          </a:p>
          <a:p>
            <a:pPr lvl="1"/>
            <a:endParaRPr lang="en-US" altLang="en-US"/>
          </a:p>
          <a:p>
            <a:endParaRPr lang="en-US" altLang="en-US"/>
          </a:p>
        </p:txBody>
      </p:sp>
    </p:spTree>
    <p:extLst>
      <p:ext uri="{BB962C8B-B14F-4D97-AF65-F5344CB8AC3E}">
        <p14:creationId xmlns:p14="http://schemas.microsoft.com/office/powerpoint/2010/main" val="1494885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70659" name="Content Placeholder 2"/>
          <p:cNvSpPr>
            <a:spLocks noGrp="1"/>
          </p:cNvSpPr>
          <p:nvPr>
            <p:ph idx="1"/>
          </p:nvPr>
        </p:nvSpPr>
        <p:spPr/>
        <p:txBody>
          <a:bodyPr/>
          <a:lstStyle/>
          <a:p>
            <a:pPr algn="just"/>
            <a:r>
              <a:rPr lang="en-US" altLang="en-US" sz="2000"/>
              <a:t>Integrity constraints are usually identified as part of the database schema design process, and declared as part of the </a:t>
            </a:r>
            <a:r>
              <a:rPr lang="en-US" altLang="en-US" sz="2000" b="1"/>
              <a:t>create table </a:t>
            </a:r>
            <a:r>
              <a:rPr lang="en-US" altLang="en-US" sz="2000"/>
              <a:t>command used to create relations. </a:t>
            </a:r>
          </a:p>
          <a:p>
            <a:pPr algn="just"/>
            <a:r>
              <a:rPr lang="en-US" altLang="en-US" sz="2000"/>
              <a:t>However, integrity constraints can also be added to an existing relation by using the command </a:t>
            </a:r>
            <a:r>
              <a:rPr lang="en-US" altLang="en-US" sz="2000" b="1"/>
              <a:t>alter table </a:t>
            </a:r>
            <a:r>
              <a:rPr lang="en-US" altLang="en-US" sz="2000" i="1"/>
              <a:t>table-name </a:t>
            </a:r>
            <a:r>
              <a:rPr lang="en-US" altLang="en-US" sz="2000" b="1"/>
              <a:t>add </a:t>
            </a:r>
            <a:r>
              <a:rPr lang="en-US" altLang="en-US" sz="2000" i="1"/>
              <a:t>constraint</a:t>
            </a:r>
            <a:r>
              <a:rPr lang="en-US" altLang="en-US" sz="2000"/>
              <a:t>, where </a:t>
            </a:r>
            <a:r>
              <a:rPr lang="en-US" altLang="en-US" sz="2000" i="1"/>
              <a:t>constraint </a:t>
            </a:r>
            <a:r>
              <a:rPr lang="en-US" altLang="en-US" sz="2000"/>
              <a:t>can be any constraint on the relation. </a:t>
            </a:r>
          </a:p>
          <a:p>
            <a:pPr algn="just"/>
            <a:r>
              <a:rPr lang="en-US" altLang="en-US" sz="2000"/>
              <a:t>When such a command is executed, the system first ensures that the relation satisfies the specified constraint.</a:t>
            </a:r>
          </a:p>
          <a:p>
            <a:pPr algn="just"/>
            <a:r>
              <a:rPr lang="en-US" altLang="en-US" sz="2000"/>
              <a:t> If it does, the constraint is added to the relation; if not, the command is rejected.</a:t>
            </a:r>
          </a:p>
        </p:txBody>
      </p:sp>
    </p:spTree>
    <p:extLst>
      <p:ext uri="{BB962C8B-B14F-4D97-AF65-F5344CB8AC3E}">
        <p14:creationId xmlns:p14="http://schemas.microsoft.com/office/powerpoint/2010/main" val="1042680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2262188" y="109538"/>
            <a:ext cx="8077200" cy="609600"/>
          </a:xfrm>
        </p:spPr>
        <p:txBody>
          <a:bodyPr>
            <a:normAutofit fontScale="90000"/>
          </a:bodyPr>
          <a:lstStyle/>
          <a:p>
            <a:pPr>
              <a:defRPr/>
            </a:pPr>
            <a:r>
              <a:rPr lang="en-US" altLang="en-US" sz="2800">
                <a:effectLst>
                  <a:outerShdw blurRad="38100" dist="38100" dir="2700000" algn="tl">
                    <a:srgbClr val="C0C0C0"/>
                  </a:outerShdw>
                </a:effectLst>
              </a:rPr>
              <a:t> Integrity Constraints on a Single Relation</a:t>
            </a:r>
            <a:r>
              <a:rPr lang="en-US" altLang="en-US">
                <a:effectLst>
                  <a:outerShdw blurRad="38100" dist="38100" dir="2700000" algn="tl">
                    <a:srgbClr val="C0C0C0"/>
                  </a:outerShdw>
                </a:effectLst>
              </a:rPr>
              <a:t> </a:t>
            </a:r>
          </a:p>
        </p:txBody>
      </p:sp>
      <p:sp>
        <p:nvSpPr>
          <p:cNvPr id="71683" name="Rectangle 3"/>
          <p:cNvSpPr>
            <a:spLocks noGrp="1" noChangeArrowheads="1"/>
          </p:cNvSpPr>
          <p:nvPr>
            <p:ph type="body" idx="1"/>
          </p:nvPr>
        </p:nvSpPr>
        <p:spPr>
          <a:xfrm>
            <a:off x="2365376" y="1177926"/>
            <a:ext cx="7573963" cy="2640013"/>
          </a:xfrm>
        </p:spPr>
        <p:txBody>
          <a:bodyPr/>
          <a:lstStyle/>
          <a:p>
            <a:r>
              <a:rPr lang="en-US" altLang="en-US" sz="2000" b="1"/>
              <a:t>not null</a:t>
            </a:r>
            <a:endParaRPr lang="en-US" altLang="en-US" b="1"/>
          </a:p>
          <a:p>
            <a:r>
              <a:rPr lang="en-US" altLang="en-US" sz="2000" b="1"/>
              <a:t>primary key</a:t>
            </a:r>
            <a:endParaRPr lang="en-US" altLang="en-US" b="1"/>
          </a:p>
          <a:p>
            <a:r>
              <a:rPr lang="en-US" altLang="en-US" sz="2000" b="1"/>
              <a:t>unique</a:t>
            </a:r>
            <a:endParaRPr lang="en-US" altLang="en-US"/>
          </a:p>
          <a:p>
            <a:r>
              <a:rPr lang="en-US" altLang="en-US" sz="2000" b="1"/>
              <a:t>check </a:t>
            </a:r>
            <a:r>
              <a:rPr lang="en-US" altLang="en-US" sz="2000"/>
              <a:t>(P), where P is a predicate</a:t>
            </a:r>
            <a:endParaRPr lang="en-US" altLang="en-US"/>
          </a:p>
        </p:txBody>
      </p:sp>
      <p:sp>
        <p:nvSpPr>
          <p:cNvPr id="71684" name="Rectangle 4"/>
          <p:cNvSpPr>
            <a:spLocks noChangeArrowheads="1"/>
          </p:cNvSpPr>
          <p:nvPr/>
        </p:nvSpPr>
        <p:spPr bwMode="auto">
          <a:xfrm>
            <a:off x="2328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buSzTx/>
              <a:buFont typeface="Monotype Sorts" charset="2"/>
              <a:buNone/>
            </a:pPr>
            <a:endParaRPr lang="en-US" altLang="en-US" sz="2000" b="1"/>
          </a:p>
        </p:txBody>
      </p:sp>
    </p:spTree>
    <p:extLst>
      <p:ext uri="{BB962C8B-B14F-4D97-AF65-F5344CB8AC3E}">
        <p14:creationId xmlns:p14="http://schemas.microsoft.com/office/powerpoint/2010/main" val="1314485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18FF3D9A3D1143BA731E1C70E98EBC" ma:contentTypeVersion="2" ma:contentTypeDescription="Create a new document." ma:contentTypeScope="" ma:versionID="c185bbbaf46fd4b937f6cb99c92e61c6">
  <xsd:schema xmlns:xsd="http://www.w3.org/2001/XMLSchema" xmlns:xs="http://www.w3.org/2001/XMLSchema" xmlns:p="http://schemas.microsoft.com/office/2006/metadata/properties" xmlns:ns2="c302b2da-80de-452f-be9e-bbc89d50501c" targetNamespace="http://schemas.microsoft.com/office/2006/metadata/properties" ma:root="true" ma:fieldsID="b10cf698ccb589d1928d7cbc6821b8e7" ns2:_="">
    <xsd:import namespace="c302b2da-80de-452f-be9e-bbc89d50501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02b2da-80de-452f-be9e-bbc89d5050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E40C84-5EA1-4001-AEF0-2DAD938353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02b2da-80de-452f-be9e-bbc89d5050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340E095-F11E-4588-8049-9242B066F25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8A063E2-5D2B-4230-A8E5-1CBCC4C8C6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86</TotalTime>
  <Words>2478</Words>
  <Application>Microsoft Office PowerPoint</Application>
  <PresentationFormat>Widescreen</PresentationFormat>
  <Paragraphs>188</Paragraphs>
  <Slides>34</Slides>
  <Notes>10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Calibri Light</vt:lpstr>
      <vt:lpstr>Courier 10 Pitch</vt:lpstr>
      <vt:lpstr>Helvetica</vt:lpstr>
      <vt:lpstr>inherit</vt:lpstr>
      <vt:lpstr>Monotype Sorts</vt:lpstr>
      <vt:lpstr>Times New Roman</vt:lpstr>
      <vt:lpstr>Office Theme</vt:lpstr>
      <vt:lpstr>Intermediate- sql-2</vt:lpstr>
      <vt:lpstr>Materialized Views</vt:lpstr>
      <vt:lpstr>Syntax of MV</vt:lpstr>
      <vt:lpstr>example</vt:lpstr>
      <vt:lpstr>PowerPoint Presentation</vt:lpstr>
      <vt:lpstr>Basics of Transactions</vt:lpstr>
      <vt:lpstr>Integrity Constraints</vt:lpstr>
      <vt:lpstr>PowerPoint Presentation</vt:lpstr>
      <vt:lpstr> Integrity Constraints on a Single Relation </vt:lpstr>
      <vt:lpstr>Not Null and Unique Constraints </vt:lpstr>
      <vt:lpstr>PowerPoint Presentation</vt:lpstr>
      <vt:lpstr>PowerPoint Presentation</vt:lpstr>
      <vt:lpstr>The check clause</vt:lpstr>
      <vt:lpstr>PowerPoint Presentation</vt:lpstr>
      <vt:lpstr>Referential Integrity</vt:lpstr>
      <vt:lpstr>PowerPoint Presentation</vt:lpstr>
      <vt:lpstr>Cascading Actions in Referential Integrity</vt:lpstr>
      <vt:lpstr>PowerPoint Presentation</vt:lpstr>
      <vt:lpstr>PowerPoint Presentation</vt:lpstr>
      <vt:lpstr>PowerPoint Presentation</vt:lpstr>
      <vt:lpstr>PowerPoint Presentation</vt:lpstr>
      <vt:lpstr>Integrity Constraint Violation During Transactions</vt:lpstr>
      <vt:lpstr>Complex check clause</vt:lpstr>
      <vt:lpstr>Complex Check Clauses</vt:lpstr>
      <vt:lpstr>PowerPoint Presentation</vt:lpstr>
      <vt:lpstr>PowerPoint Presentation</vt:lpstr>
      <vt:lpstr>PowerPoint Presentation</vt:lpstr>
      <vt:lpstr>PowerPoint Presentation</vt:lpstr>
      <vt:lpstr>PowerPoint Presentation</vt:lpstr>
      <vt:lpstr>Built-in Data Types in SQL </vt:lpstr>
      <vt:lpstr>Index Creation</vt:lpstr>
      <vt:lpstr>User-Defined Types</vt:lpstr>
      <vt:lpstr>Domains</vt:lpstr>
      <vt:lpstr>Large-Object Types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sql-2</dc:title>
  <dc:creator>user</dc:creator>
  <cp:lastModifiedBy>Kaikala Lokesh Chandra</cp:lastModifiedBy>
  <cp:revision>4</cp:revision>
  <dcterms:created xsi:type="dcterms:W3CDTF">2020-09-14T10:57:54Z</dcterms:created>
  <dcterms:modified xsi:type="dcterms:W3CDTF">2021-01-03T10:19:34Z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0x010100E518FF3D9A3D1143BA731E1C70E98EBC</vt:lpwstr>
  </property>
</Properties>
</file>