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customXml" Target="../customXml/item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E196EAC-CC44-4060-AB39-D6F0A23F946F}" type="datetime">
              <a:rPr lang="en-IN" sz="1200" b="0" strike="noStrike" spc="-1">
                <a:solidFill>
                  <a:srgbClr val="8B8B8B"/>
                </a:solidFill>
                <a:latin typeface="Calibri"/>
              </a:rPr>
              <a:t>16-10-2020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5522C9A-8B3D-4955-AE1A-B44C90BF74AD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5A3232B-02EC-4240-86E4-E9DF5F502C8E}" type="datetime">
              <a:rPr lang="en-IN" sz="1200" b="0" strike="noStrike" spc="-1">
                <a:solidFill>
                  <a:srgbClr val="8B8B8B"/>
                </a:solidFill>
                <a:latin typeface="Calibri"/>
              </a:rPr>
              <a:t>16-10-2020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038AA9B-7C06-4F4F-A667-820118BD291B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Solutions to the practice problems (Week 4, Module 18)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 Light"/>
              </a:rPr>
              <a:t>Check the Equivalence of a Pair of Sets of Functional Dependencies:</a:t>
            </a:r>
            <a:r>
              <a:t/>
            </a:r>
            <a:br/>
            <a:r>
              <a:rPr lang="en-US" sz="2000" b="1" strike="noStrike" spc="-1">
                <a:solidFill>
                  <a:srgbClr val="000000"/>
                </a:solidFill>
                <a:latin typeface="Calibri Light"/>
              </a:rPr>
              <a:t>Q2</a:t>
            </a:r>
            <a:r>
              <a:rPr lang="en-US" sz="2000" b="0" strike="noStrike" spc="-1">
                <a:solidFill>
                  <a:srgbClr val="000000"/>
                </a:solidFill>
                <a:latin typeface="Calibri Light"/>
              </a:rPr>
              <a:t>. Consider the two sets F and G with their FDs as below :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Calibri Light"/>
              </a:rPr>
              <a:t>1. P : A → B, AB → C, D → ACE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Calibri Light"/>
              </a:rPr>
              <a:t>2. Q : A → BC, D → AE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838080" y="1825560"/>
            <a:ext cx="10515240" cy="4921604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 lnSpcReduction="2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Step 1 : Find out the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clousure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of all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lefthand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attributes of P functional dependency(FD) using the FD of Q and vice versa.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16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16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16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 smtClean="0">
                <a:solidFill>
                  <a:srgbClr val="000000"/>
                </a:solidFill>
                <a:latin typeface="Calibri"/>
              </a:rPr>
              <a:t>P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⊆Q  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and  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Q ⊆P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So P=Q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So two sets of functional dependency is equivalent.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58" name="Table 3"/>
          <p:cNvGraphicFramePr/>
          <p:nvPr/>
        </p:nvGraphicFramePr>
        <p:xfrm>
          <a:off x="1818720" y="2344320"/>
          <a:ext cx="7921440" cy="3181800"/>
        </p:xfrm>
        <a:graphic>
          <a:graphicData uri="http://schemas.openxmlformats.org/drawingml/2006/table">
            <a:tbl>
              <a:tblPr/>
              <a:tblGrid>
                <a:gridCol w="396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 : A → B, AB → C, D → ACE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Q : A → BC, D → AE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(A)+ ={A,B,C} //USING A → BC // Q  FD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(A)+ ={A,B} //USING A → B   //FD OF  P </a:t>
                      </a:r>
                      <a:endParaRPr lang="en-IN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    ={A,B,C} //USING  AB → C, //FD OF  P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7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(AB)+ ={A,B,C} //USING A → BC //Q FD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(D)+={D,A,C,E} //USING  D → ACE    //FD OF  P</a:t>
                      </a:r>
                      <a:endParaRPr lang="en-IN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={A,B,C,D,E} //USING  A → B  //FD OF  P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7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(D)+={D,A,E} // USING D → AE   OF Q FD</a:t>
                      </a:r>
                      <a:endParaRPr lang="en-IN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  ={A,B,C,D,E} // USING A → BC, 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IF YOU WANT YOU CAN FIND FOR </a:t>
                      </a:r>
                      <a:endParaRPr lang="en-IN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(AB)+ ={A,B,C} //USING  A → B, AB → C,   //FD OF  P</a:t>
                      </a:r>
                      <a:endParaRPr lang="en-IN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P⊆Q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Q ⊆P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838080" y="365040"/>
            <a:ext cx="10515240" cy="1092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Find the Minimal Cover or Irreducible Sets or Canonical Cover of a Set of Functional</a:t>
            </a:r>
            <a:r>
              <a:t/>
            </a:r>
            <a:br/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Dependencies: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1. AB → CD, BC → D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838080" y="1376280"/>
            <a:ext cx="10515240" cy="4800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Step 1:Use the union rule to replace any dependencies in </a:t>
            </a:r>
            <a:r>
              <a:rPr lang="en-US" sz="1400" b="0" i="1" strike="noStrike" spc="-1">
                <a:solidFill>
                  <a:srgbClr val="000000"/>
                </a:solidFill>
                <a:latin typeface="Times New Roman"/>
              </a:rPr>
              <a:t>F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α1 → β1 and α1 → β2 with α1 → β1 β2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So we can write AB → C, AB → D, BC → D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Step 2: find the redundancy step by step: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0000"/>
                </a:solidFill>
                <a:latin typeface="Times New Roman"/>
              </a:rPr>
              <a:t>(AB)+ ={A,B,C,D}         		 // </a:t>
            </a:r>
            <a:r>
              <a:rPr lang="en-US" sz="1400" b="0" strike="noStrike" spc="-1">
                <a:solidFill>
                  <a:srgbClr val="00B050"/>
                </a:solidFill>
                <a:latin typeface="Times New Roman"/>
              </a:rPr>
              <a:t>Now check for AB → C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0000"/>
                </a:solidFill>
                <a:latin typeface="Times New Roman"/>
              </a:rPr>
              <a:t>(AB)+ ={A,B,D} without considering this  FD :AB → C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0000"/>
                </a:solidFill>
                <a:latin typeface="Times New Roman"/>
              </a:rPr>
              <a:t>(A)+ ={A}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0000"/>
                </a:solidFill>
                <a:latin typeface="Times New Roman"/>
              </a:rPr>
              <a:t>(B)+ ={B}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0000"/>
                </a:solidFill>
                <a:latin typeface="Times New Roman"/>
              </a:rPr>
              <a:t>So  AB → C is essential not redundancy.[left side multiple attribute is also essential]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00FF"/>
                </a:solidFill>
                <a:latin typeface="Times New Roman"/>
              </a:rPr>
              <a:t>(AB)+ ={A,B,C,D} 		</a:t>
            </a:r>
            <a:r>
              <a:rPr lang="en-US" sz="1400" b="0" strike="noStrike" spc="-1">
                <a:solidFill>
                  <a:srgbClr val="FF0000"/>
                </a:solidFill>
                <a:latin typeface="Times New Roman"/>
              </a:rPr>
              <a:t>// </a:t>
            </a:r>
            <a:r>
              <a:rPr lang="en-US" sz="1400" b="0" strike="noStrike" spc="-1">
                <a:solidFill>
                  <a:srgbClr val="00B050"/>
                </a:solidFill>
                <a:latin typeface="Times New Roman"/>
              </a:rPr>
              <a:t>Now check for AB → D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00FF"/>
                </a:solidFill>
                <a:latin typeface="Times New Roman"/>
              </a:rPr>
              <a:t>(AB)+ ={A,B,C,D} without considering this  FD :AB → D [we got the same closure]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00FF"/>
                </a:solidFill>
                <a:latin typeface="Times New Roman"/>
              </a:rPr>
              <a:t>So  AB → C is  redundancy.[SO delete this one]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0000"/>
                </a:solidFill>
                <a:latin typeface="Times New Roman"/>
              </a:rPr>
              <a:t>(BC)+ ={B,C,D}                	 // </a:t>
            </a:r>
            <a:r>
              <a:rPr lang="en-US" sz="1400" b="0" strike="noStrike" spc="-1">
                <a:solidFill>
                  <a:srgbClr val="00B050"/>
                </a:solidFill>
                <a:latin typeface="Times New Roman"/>
              </a:rPr>
              <a:t>Now check for BC → D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0000"/>
                </a:solidFill>
                <a:latin typeface="Times New Roman"/>
              </a:rPr>
              <a:t>(BC)+ ={B,C} without considering this  FD :BC → D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0000"/>
                </a:solidFill>
                <a:latin typeface="Times New Roman"/>
              </a:rPr>
              <a:t>SO this FD :BC → D is essential.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So canonical cover set of the above set of FD is AB → C, BC → D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0000"/>
                </a:solidFill>
                <a:latin typeface="Times New Roman"/>
              </a:rPr>
              <a:t> 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838080" y="365040"/>
            <a:ext cx="10515240" cy="1092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Find the Minimal Cover or Irreducible Sets or Canonical Cover of a Set of Functional</a:t>
            </a:r>
            <a:r>
              <a:t/>
            </a:r>
            <a:br/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Dependencies: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2. </a:t>
            </a:r>
            <a:r>
              <a:rPr lang="en-US" sz="2000" b="0" strike="noStrike" spc="-1">
                <a:solidFill>
                  <a:srgbClr val="000000"/>
                </a:solidFill>
                <a:latin typeface="Calibri Light"/>
              </a:rPr>
              <a:t>ABCD → E, E → D, AC → D, A → B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838080" y="1376280"/>
            <a:ext cx="10515240" cy="4800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Step 1:Use the union rule to replace any dependencies in </a:t>
            </a:r>
            <a:r>
              <a:rPr lang="en-US" sz="1400" b="0" i="1" strike="noStrike" spc="-1">
                <a:solidFill>
                  <a:srgbClr val="000000"/>
                </a:solidFill>
                <a:latin typeface="Times New Roman"/>
              </a:rPr>
              <a:t>F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α1 → β1 and α1 → β2 with α1 → β1 β2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We have nothing like this.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Step 2: find the redundancy step by step: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B050"/>
                </a:solidFill>
                <a:latin typeface="Times New Roman"/>
              </a:rPr>
              <a:t>Now check for </a:t>
            </a:r>
            <a:r>
              <a:rPr lang="en-US" sz="1400" b="0" strike="noStrike" spc="-1">
                <a:solidFill>
                  <a:srgbClr val="00B050"/>
                </a:solidFill>
                <a:latin typeface="Calibri"/>
              </a:rPr>
              <a:t>ABCD → E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0000"/>
                </a:solidFill>
                <a:latin typeface="Times New Roman"/>
              </a:rPr>
              <a:t>(ABCD)+ ={A,B,C,D,E}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0000"/>
                </a:solidFill>
                <a:latin typeface="Times New Roman"/>
              </a:rPr>
              <a:t>(ABCD)+ ={A,B,C,D} without considering this  FD :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 ABCD → E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0000"/>
                </a:solidFill>
                <a:latin typeface="Times New Roman"/>
              </a:rPr>
              <a:t>(A)+ ={A,B}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0000"/>
                </a:solidFill>
                <a:latin typeface="Times New Roman"/>
              </a:rPr>
              <a:t>(B)+ ={B}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0000"/>
                </a:solidFill>
                <a:latin typeface="Times New Roman"/>
              </a:rPr>
              <a:t>(C)+ ={C}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0000"/>
                </a:solidFill>
                <a:latin typeface="Times New Roman"/>
              </a:rPr>
              <a:t>(D)+ ={D}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0000"/>
                </a:solidFill>
                <a:latin typeface="Times New Roman"/>
              </a:rPr>
              <a:t>So 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ABCD → E </a:t>
            </a:r>
            <a:r>
              <a:rPr lang="en-US" sz="1400" b="0" strike="noStrike" spc="-1">
                <a:solidFill>
                  <a:srgbClr val="FF0000"/>
                </a:solidFill>
                <a:latin typeface="Times New Roman"/>
              </a:rPr>
              <a:t>is essential not redundancy.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B050"/>
                </a:solidFill>
                <a:latin typeface="Times New Roman"/>
              </a:rPr>
              <a:t>Now check for </a:t>
            </a:r>
            <a:r>
              <a:rPr lang="en-US" sz="1400" b="0" strike="noStrike" spc="-1">
                <a:solidFill>
                  <a:srgbClr val="00B050"/>
                </a:solidFill>
                <a:latin typeface="Calibri"/>
              </a:rPr>
              <a:t>E → D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00FF"/>
                </a:solidFill>
                <a:latin typeface="Times New Roman"/>
              </a:rPr>
              <a:t>(E)+ ={E,D}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00FF"/>
                </a:solidFill>
                <a:latin typeface="Times New Roman"/>
              </a:rPr>
              <a:t>(E)+ ={E} without considering this  FD: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E → D,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00FF"/>
                </a:solidFill>
                <a:latin typeface="Times New Roman"/>
              </a:rPr>
              <a:t>So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E → D </a:t>
            </a:r>
            <a:r>
              <a:rPr lang="en-US" sz="1400" b="0" strike="noStrike" spc="-1">
                <a:solidFill>
                  <a:srgbClr val="0000FF"/>
                </a:solidFill>
                <a:latin typeface="Times New Roman"/>
              </a:rPr>
              <a:t>is  essential.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0000"/>
                </a:solidFill>
                <a:latin typeface="Times New Roman"/>
              </a:rPr>
              <a:t> 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838080" y="365040"/>
            <a:ext cx="10515240" cy="1092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Find the Minimal Cover or Irreducible Sets or Canonical Cover of a Set of Functional</a:t>
            </a:r>
            <a:r>
              <a:t/>
            </a:r>
            <a:br/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Dependencies: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Calibri Light"/>
              </a:rPr>
              <a:t>ABCD → E, E → D, AC → D, A → B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838080" y="1376280"/>
            <a:ext cx="10515240" cy="4800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B050"/>
                </a:solidFill>
                <a:latin typeface="Times New Roman"/>
              </a:rPr>
              <a:t>Now check for </a:t>
            </a:r>
            <a:r>
              <a:rPr lang="en-US" sz="1400" b="0" strike="noStrike" spc="-1">
                <a:solidFill>
                  <a:srgbClr val="00B050"/>
                </a:solidFill>
                <a:latin typeface="Calibri"/>
              </a:rPr>
              <a:t>AC → D, 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0000"/>
                </a:solidFill>
                <a:latin typeface="Times New Roman"/>
              </a:rPr>
              <a:t>(AC)+ ={A,C,D} //USING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AC → D 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0000"/>
                </a:solidFill>
                <a:latin typeface="Times New Roman"/>
              </a:rPr>
              <a:t>            ={A,B,C,D} //USING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A → B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            </a:t>
            </a:r>
            <a:r>
              <a:rPr lang="en-US" sz="1400" b="0" strike="noStrike" spc="-1">
                <a:solidFill>
                  <a:srgbClr val="FF0000"/>
                </a:solidFill>
                <a:latin typeface="Times New Roman"/>
              </a:rPr>
              <a:t>={A,B,C,D,E} //USING 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ABCD → E</a:t>
            </a:r>
            <a:r>
              <a:rPr lang="en-US" sz="1400" b="0" strike="noStrike" spc="-1">
                <a:solidFill>
                  <a:srgbClr val="FF0000"/>
                </a:solidFill>
                <a:latin typeface="Times New Roman"/>
              </a:rPr>
              <a:t>          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0000"/>
                </a:solidFill>
                <a:latin typeface="Times New Roman"/>
              </a:rPr>
              <a:t>(AC)+ ={A,B,C} without considering this  FD :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 AC → D 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(A)+={A,B}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(C )+={C}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0000"/>
                </a:solidFill>
                <a:latin typeface="Times New Roman"/>
              </a:rPr>
              <a:t>SO this FD :</a:t>
            </a:r>
            <a:r>
              <a:rPr lang="en-US" sz="1400" b="0" strike="noStrike" spc="-1">
                <a:solidFill>
                  <a:srgbClr val="FF0000"/>
                </a:solidFill>
                <a:latin typeface="Calibri"/>
              </a:rPr>
              <a:t> AC → D  </a:t>
            </a:r>
            <a:r>
              <a:rPr lang="en-US" sz="1400" b="0" strike="noStrike" spc="-1">
                <a:solidFill>
                  <a:srgbClr val="FF0000"/>
                </a:solidFill>
                <a:latin typeface="Times New Roman"/>
              </a:rPr>
              <a:t>is essential.[LEFT HAND ATTRIBUTE IS ALSO ESSENTIAL ]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B050"/>
                </a:solidFill>
                <a:latin typeface="Times New Roman"/>
              </a:rPr>
              <a:t>Now check for </a:t>
            </a:r>
            <a:r>
              <a:rPr lang="en-US" sz="1400" b="0" strike="noStrike" spc="-1">
                <a:solidFill>
                  <a:srgbClr val="00B050"/>
                </a:solidFill>
                <a:latin typeface="Calibri"/>
              </a:rPr>
              <a:t>A → B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00FF"/>
                </a:solidFill>
                <a:latin typeface="Times New Roman"/>
              </a:rPr>
              <a:t>(A)+={A,B}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00FF"/>
                </a:solidFill>
                <a:latin typeface="Times New Roman"/>
              </a:rPr>
              <a:t>(A)+={A} without considering this FD: </a:t>
            </a:r>
            <a:r>
              <a:rPr lang="en-US" sz="1400" b="0" strike="noStrike" spc="-1">
                <a:solidFill>
                  <a:srgbClr val="0000FF"/>
                </a:solidFill>
                <a:latin typeface="Calibri"/>
              </a:rPr>
              <a:t>A → B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00FF"/>
                </a:solidFill>
                <a:latin typeface="Times New Roman"/>
              </a:rPr>
              <a:t>SO </a:t>
            </a:r>
            <a:r>
              <a:rPr lang="en-US" sz="1400" b="0" strike="noStrike" spc="-1">
                <a:solidFill>
                  <a:srgbClr val="0000FF"/>
                </a:solidFill>
                <a:latin typeface="Calibri"/>
              </a:rPr>
              <a:t>A → B this FD is essential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So canonical cover set of the above set of FD is </a:t>
            </a: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ABCD → E, E → D, AC → D, A → B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0000"/>
                </a:solidFill>
                <a:latin typeface="Times New Roman"/>
              </a:rPr>
              <a:t> 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49440" y="198720"/>
            <a:ext cx="10704240" cy="65196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Find </a:t>
            </a:r>
            <a:r>
              <a:rPr lang="en-US" sz="2800" b="1" u="sng" strike="noStrike" spc="-1" dirty="0">
                <a:solidFill>
                  <a:srgbClr val="000000"/>
                </a:solidFill>
                <a:latin typeface="Calibri"/>
              </a:rPr>
              <a:t>if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 a given functional dependency is implied from a set of Functional Dependencies: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For: A → BC, CD → E, E → C, D → AEH, ABH → BD, DH → BC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Check: BCD → H</a:t>
            </a:r>
          </a:p>
          <a:p>
            <a:pPr marL="914400">
              <a:lnSpc>
                <a:spcPct val="90000"/>
              </a:lnSpc>
              <a:spcBef>
                <a:spcPts val="49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Solution: (BCD)+=BCDAEH  (Since D → AEH, CD → E)</a:t>
            </a:r>
          </a:p>
          <a:p>
            <a:pPr marL="914400">
              <a:lnSpc>
                <a:spcPct val="90000"/>
              </a:lnSpc>
              <a:spcBef>
                <a:spcPts val="49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Hence BCD → H is true.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Check: AED→C</a:t>
            </a:r>
          </a:p>
          <a:p>
            <a:pPr marL="914400">
              <a:lnSpc>
                <a:spcPct val="90000"/>
              </a:lnSpc>
              <a:spcBef>
                <a:spcPts val="49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Solution: (AED)+=AEDBCH (Since A → BC, E → C, D → AEH)\</a:t>
            </a:r>
          </a:p>
          <a:p>
            <a:pPr marL="914400">
              <a:lnSpc>
                <a:spcPct val="90000"/>
              </a:lnSpc>
              <a:spcBef>
                <a:spcPts val="49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Hence AED→C is true.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For: AB → CD, AF → D, DE → F, C → G, F → E, G → A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Check: CF → DF </a:t>
            </a:r>
          </a:p>
          <a:p>
            <a:pPr marL="914400">
              <a:lnSpc>
                <a:spcPct val="90000"/>
              </a:lnSpc>
              <a:spcBef>
                <a:spcPts val="49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Solution: (CF)+=CFGEAD (Since C → G, F → E, G → A, 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AF → D, DE → F)</a:t>
            </a:r>
          </a:p>
          <a:p>
            <a:pPr marL="914400">
              <a:lnSpc>
                <a:spcPct val="90000"/>
              </a:lnSpc>
              <a:spcBef>
                <a:spcPts val="49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Hence, CF → DF is true.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Check: BG → E</a:t>
            </a:r>
          </a:p>
          <a:p>
            <a:pPr marL="914400">
              <a:lnSpc>
                <a:spcPct val="90000"/>
              </a:lnSpc>
              <a:spcBef>
                <a:spcPts val="49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Solution:  (BG)+=BGACD (Since G → A, 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AB → CD, C → G)</a:t>
            </a:r>
          </a:p>
          <a:p>
            <a:pPr marL="914400">
              <a:lnSpc>
                <a:spcPct val="90000"/>
              </a:lnSpc>
              <a:spcBef>
                <a:spcPts val="49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Hence BG → E is false.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Check: AF → G</a:t>
            </a:r>
          </a:p>
          <a:p>
            <a:pPr marL="914400">
              <a:lnSpc>
                <a:spcPct val="90000"/>
              </a:lnSpc>
              <a:spcBef>
                <a:spcPts val="49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Solution: (AF)+=AFED (Since F → E, AF → D, DE → F) </a:t>
            </a:r>
          </a:p>
          <a:p>
            <a:pPr marL="914400">
              <a:lnSpc>
                <a:spcPct val="90000"/>
              </a:lnSpc>
              <a:spcBef>
                <a:spcPts val="49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Hence AF → G is false.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Check: AB → EF</a:t>
            </a:r>
          </a:p>
          <a:p>
            <a:pPr marL="914400">
              <a:lnSpc>
                <a:spcPct val="90000"/>
              </a:lnSpc>
              <a:spcBef>
                <a:spcPts val="49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Solution: (AB)+=ABCDG (Since AB → CD, C → G, G → A)</a:t>
            </a:r>
          </a:p>
          <a:p>
            <a:pPr marL="914400">
              <a:lnSpc>
                <a:spcPct val="90000"/>
              </a:lnSpc>
              <a:spcBef>
                <a:spcPts val="49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Hence, AB → EF is false.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For: A → BC, B → E, CD → EF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Check: AD → F</a:t>
            </a:r>
          </a:p>
          <a:p>
            <a:pPr marL="914400">
              <a:lnSpc>
                <a:spcPct val="90000"/>
              </a:lnSpc>
              <a:spcBef>
                <a:spcPts val="49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Solution: (AD)+=ADBCEF (Since, A → BC, B → E, CD → EF)</a:t>
            </a:r>
          </a:p>
          <a:p>
            <a:pPr marL="914400">
              <a:lnSpc>
                <a:spcPct val="90000"/>
              </a:lnSpc>
              <a:spcBef>
                <a:spcPts val="499"/>
              </a:spcBef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Hence : AD → F is true.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34240" y="365040"/>
            <a:ext cx="10819440" cy="1460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Calibri Light"/>
              </a:rPr>
              <a:t>Find Candidate Key using Functional Dependencies:</a:t>
            </a:r>
            <a:r>
              <a:t/>
            </a:r>
            <a:br/>
            <a:r>
              <a:rPr lang="en-US" sz="2800" b="1" strike="noStrike" spc="-1">
                <a:solidFill>
                  <a:srgbClr val="000000"/>
                </a:solidFill>
                <a:latin typeface="Calibri Light"/>
              </a:rPr>
              <a:t>Q</a:t>
            </a:r>
            <a:r>
              <a:rPr lang="en-US" sz="2800" b="0" strike="noStrike" spc="-1">
                <a:solidFill>
                  <a:srgbClr val="000000"/>
                </a:solidFill>
                <a:latin typeface="Calibri Light"/>
              </a:rPr>
              <a:t>1. Relational Schema R(ABCDE). Functional dependencies: AB → C, DE → B, CD → E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404160" y="2571120"/>
            <a:ext cx="597240" cy="44316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B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838080" y="2326680"/>
            <a:ext cx="10515240" cy="435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28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1600" b="0" strike="noStrike" spc="-1">
                <a:solidFill>
                  <a:srgbClr val="000000"/>
                </a:solidFill>
                <a:latin typeface="Calibri"/>
              </a:rPr>
              <a:t>First find out the closure step by step of the attribute  A and D</a:t>
            </a:r>
            <a:endParaRPr lang="en-IN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1600" b="0" strike="noStrike" spc="-1">
                <a:solidFill>
                  <a:srgbClr val="000000"/>
                </a:solidFill>
                <a:latin typeface="Calibri"/>
              </a:rPr>
              <a:t>Closure of (A)+ ={A}           //This is not a CK</a:t>
            </a:r>
            <a:endParaRPr lang="en-IN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1600" b="0" strike="noStrike" spc="-1">
                <a:solidFill>
                  <a:srgbClr val="000000"/>
                </a:solidFill>
                <a:latin typeface="Calibri"/>
              </a:rPr>
              <a:t>Closure of (D)+ ={D}		//This is not a CK</a:t>
            </a:r>
            <a:endParaRPr lang="en-IN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1600" b="0" strike="noStrike" spc="-1">
                <a:solidFill>
                  <a:srgbClr val="000000"/>
                </a:solidFill>
                <a:latin typeface="Calibri"/>
              </a:rPr>
              <a:t>Closure of (AD)+ ={A,D}	 //This is not a CK</a:t>
            </a:r>
            <a:endParaRPr lang="en-IN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1600" b="0" strike="noStrike" spc="-1">
                <a:solidFill>
                  <a:srgbClr val="000000"/>
                </a:solidFill>
                <a:latin typeface="Calibri"/>
              </a:rPr>
              <a:t>Closure of (ABD)+ ={A,B,C,D,E}	 //USING  AB → C, CD → E// This is a CK</a:t>
            </a:r>
            <a:endParaRPr lang="en-IN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1600" b="0" strike="noStrike" spc="-1">
                <a:solidFill>
                  <a:srgbClr val="000000"/>
                </a:solidFill>
                <a:latin typeface="Calibri"/>
              </a:rPr>
              <a:t>Closure of (ACD)+ ={A,C,D,E} ={A,B,C,D,E} //USING  DE → B, CD → E// This is a CK</a:t>
            </a:r>
            <a:endParaRPr lang="en-IN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1600" b="0" strike="noStrike" spc="-1">
                <a:solidFill>
                  <a:srgbClr val="000000"/>
                </a:solidFill>
                <a:latin typeface="Calibri"/>
              </a:rPr>
              <a:t>Closure of (ADE)+ ={A,D,E,B} ={A,B,C,D,E} //USING  DE → B, AB → C // This is a CK</a:t>
            </a:r>
            <a:endParaRPr lang="en-IN" sz="16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So candidate keys are ABD,ACD,ADE.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IN" sz="1800" b="0" strike="noStrike" spc="-1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2806560" y="2571120"/>
            <a:ext cx="597240" cy="44316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A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4001760" y="2571120"/>
            <a:ext cx="597240" cy="44316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C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4599000" y="2571120"/>
            <a:ext cx="597240" cy="44316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D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91" name="CustomShape 7"/>
          <p:cNvSpPr/>
          <p:nvPr/>
        </p:nvSpPr>
        <p:spPr>
          <a:xfrm>
            <a:off x="5196600" y="2571120"/>
            <a:ext cx="597240" cy="44316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E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92" name="Line 8"/>
          <p:cNvSpPr/>
          <p:nvPr/>
        </p:nvSpPr>
        <p:spPr>
          <a:xfrm>
            <a:off x="3105000" y="3014640"/>
            <a:ext cx="360" cy="24444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9"/>
          <p:cNvSpPr/>
          <p:nvPr/>
        </p:nvSpPr>
        <p:spPr>
          <a:xfrm>
            <a:off x="3702600" y="3014640"/>
            <a:ext cx="360" cy="24444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Line 10"/>
          <p:cNvSpPr/>
          <p:nvPr/>
        </p:nvSpPr>
        <p:spPr>
          <a:xfrm>
            <a:off x="4253400" y="2326680"/>
            <a:ext cx="360" cy="24444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Line 11"/>
          <p:cNvSpPr/>
          <p:nvPr/>
        </p:nvSpPr>
        <p:spPr>
          <a:xfrm>
            <a:off x="4897800" y="2326680"/>
            <a:ext cx="360" cy="24444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12"/>
          <p:cNvSpPr/>
          <p:nvPr/>
        </p:nvSpPr>
        <p:spPr>
          <a:xfrm>
            <a:off x="4897800" y="3014640"/>
            <a:ext cx="360" cy="59760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13"/>
          <p:cNvSpPr/>
          <p:nvPr/>
        </p:nvSpPr>
        <p:spPr>
          <a:xfrm>
            <a:off x="5495400" y="3014640"/>
            <a:ext cx="360" cy="57276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4"/>
          <p:cNvSpPr/>
          <p:nvPr/>
        </p:nvSpPr>
        <p:spPr>
          <a:xfrm>
            <a:off x="3096360" y="3169440"/>
            <a:ext cx="1384920" cy="112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5"/>
          <p:cNvSpPr/>
          <p:nvPr/>
        </p:nvSpPr>
        <p:spPr>
          <a:xfrm flipV="1">
            <a:off x="4253760" y="2325960"/>
            <a:ext cx="1149480" cy="153000"/>
          </a:xfrm>
          <a:prstGeom prst="bentUpArrow">
            <a:avLst>
              <a:gd name="adj1" fmla="val 21546"/>
              <a:gd name="adj2" fmla="val 25000"/>
              <a:gd name="adj3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6"/>
          <p:cNvSpPr/>
          <p:nvPr/>
        </p:nvSpPr>
        <p:spPr>
          <a:xfrm flipH="1">
            <a:off x="3702960" y="3413880"/>
            <a:ext cx="1792080" cy="1980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254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 Light"/>
              </a:rPr>
              <a:t>Q2.Find Candidate Key using Functional Dependencies:</a:t>
            </a:r>
            <a:r>
              <a:rPr lang="en-US" sz="2000" b="0" strike="noStrike" spc="-1">
                <a:solidFill>
                  <a:srgbClr val="000000"/>
                </a:solidFill>
                <a:latin typeface="Calibri Light"/>
              </a:rPr>
              <a:t>Relational Schema R(ABCDE). Functional dependencies: AB → C, C → D, B → EA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774720" y="1348920"/>
            <a:ext cx="10515240" cy="4791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First find out the closure step by step of the attribute  B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Closure of (B)+ ={B,E,A}           //using B → EA</a:t>
            </a:r>
          </a:p>
          <a:p>
            <a:pPr marL="2743200">
              <a:lnSpc>
                <a:spcPct val="90000"/>
              </a:lnSpc>
              <a:spcBef>
                <a:spcPts val="4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={A,B,C,E}	//USING AB → C, </a:t>
            </a:r>
          </a:p>
          <a:p>
            <a:pPr marL="2743200">
              <a:lnSpc>
                <a:spcPct val="90000"/>
              </a:lnSpc>
              <a:spcBef>
                <a:spcPts val="4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={A,B,C,D,E}	//USING C → D</a:t>
            </a:r>
          </a:p>
          <a:p>
            <a:pPr marL="2743200">
              <a:lnSpc>
                <a:spcPct val="90000"/>
              </a:lnSpc>
              <a:spcBef>
                <a:spcPts val="499"/>
              </a:spcBef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So here we have only one Candidate key (B)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Any other attribute cannot be a candidate key because to derived E we need only B.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816440" y="1855800"/>
            <a:ext cx="877680" cy="42516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A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5657040" y="1855800"/>
            <a:ext cx="877680" cy="42516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B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6535080" y="1854360"/>
            <a:ext cx="877680" cy="42516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C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6" name="CustomShape 6"/>
          <p:cNvSpPr/>
          <p:nvPr/>
        </p:nvSpPr>
        <p:spPr>
          <a:xfrm>
            <a:off x="7375680" y="1854360"/>
            <a:ext cx="877680" cy="42516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D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7" name="CustomShape 7"/>
          <p:cNvSpPr/>
          <p:nvPr/>
        </p:nvSpPr>
        <p:spPr>
          <a:xfrm>
            <a:off x="8276400" y="1854360"/>
            <a:ext cx="877680" cy="42516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E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8"/>
          <p:cNvSpPr/>
          <p:nvPr/>
        </p:nvSpPr>
        <p:spPr>
          <a:xfrm flipH="1">
            <a:off x="5196600" y="2279880"/>
            <a:ext cx="9000" cy="21852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Line 9"/>
          <p:cNvSpPr/>
          <p:nvPr/>
        </p:nvSpPr>
        <p:spPr>
          <a:xfrm>
            <a:off x="6129000" y="2279880"/>
            <a:ext cx="0" cy="52812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Line 10"/>
          <p:cNvSpPr/>
          <p:nvPr/>
        </p:nvSpPr>
        <p:spPr>
          <a:xfrm flipH="1">
            <a:off x="6973920" y="1620360"/>
            <a:ext cx="9000" cy="21888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11"/>
          <p:cNvSpPr/>
          <p:nvPr/>
        </p:nvSpPr>
        <p:spPr>
          <a:xfrm>
            <a:off x="5205600" y="2279880"/>
            <a:ext cx="1846440" cy="2336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12"/>
          <p:cNvSpPr/>
          <p:nvPr/>
        </p:nvSpPr>
        <p:spPr>
          <a:xfrm flipV="1">
            <a:off x="6974280" y="1632960"/>
            <a:ext cx="874800" cy="205560"/>
          </a:xfrm>
          <a:prstGeom prst="bentUpArrow">
            <a:avLst>
              <a:gd name="adj1" fmla="val 21546"/>
              <a:gd name="adj2" fmla="val 25000"/>
              <a:gd name="adj3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13"/>
          <p:cNvSpPr/>
          <p:nvPr/>
        </p:nvSpPr>
        <p:spPr>
          <a:xfrm flipH="1">
            <a:off x="5152320" y="2602800"/>
            <a:ext cx="975960" cy="2048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14"/>
          <p:cNvSpPr/>
          <p:nvPr/>
        </p:nvSpPr>
        <p:spPr>
          <a:xfrm>
            <a:off x="6129360" y="2563560"/>
            <a:ext cx="2824200" cy="2440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269200" y="2415600"/>
            <a:ext cx="1117080" cy="55584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6023160" y="2415600"/>
            <a:ext cx="2246040" cy="55584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17" name="CustomShape 3"/>
          <p:cNvSpPr/>
          <p:nvPr/>
        </p:nvSpPr>
        <p:spPr>
          <a:xfrm>
            <a:off x="4181040" y="2415600"/>
            <a:ext cx="3363480" cy="37044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18" name="CustomShape 4"/>
          <p:cNvSpPr/>
          <p:nvPr/>
        </p:nvSpPr>
        <p:spPr>
          <a:xfrm>
            <a:off x="7544880" y="2415600"/>
            <a:ext cx="2351880" cy="37044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graphicFrame>
        <p:nvGraphicFramePr>
          <p:cNvPr id="119" name="Table 5"/>
          <p:cNvGraphicFramePr/>
          <p:nvPr/>
        </p:nvGraphicFramePr>
        <p:xfrm>
          <a:off x="1959120" y="2230200"/>
          <a:ext cx="8127720" cy="370440"/>
        </p:xfrm>
        <a:graphic>
          <a:graphicData uri="http://schemas.openxmlformats.org/drawingml/2006/table">
            <a:tbl>
              <a:tblPr/>
              <a:tblGrid>
                <a:gridCol w="162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6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B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0" name="TextShape 6"/>
          <p:cNvSpPr txBox="1"/>
          <p:nvPr/>
        </p:nvSpPr>
        <p:spPr>
          <a:xfrm>
            <a:off x="609480" y="331200"/>
            <a:ext cx="10743840" cy="5845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Find Super Key using Functional Dependencies: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Relational Schema R(ABCDE). Functional dependencies: 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AB → C, DE → B, CD → E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According to the diagram, the candidate key must include AD.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(AD)+=AD [Hence not a candidate key]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(ADB)+=ADBCE [Hence a candidate key]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(ADE)+=ADEBC [Hence a candidate key]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(ADC)+=ADCEB [Hence a candidate key]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Thus the super keys are ADB, ADE, ADC, ADBC, ADBE, ADEC, ABCDE.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CustomShape 7"/>
          <p:cNvSpPr/>
          <p:nvPr/>
        </p:nvSpPr>
        <p:spPr>
          <a:xfrm>
            <a:off x="2484720" y="1859400"/>
            <a:ext cx="3538080" cy="37044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2" name="CustomShape 8"/>
          <p:cNvSpPr/>
          <p:nvPr/>
        </p:nvSpPr>
        <p:spPr>
          <a:xfrm>
            <a:off x="4181040" y="1859400"/>
            <a:ext cx="1841760" cy="37044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3" name="CustomShape 9"/>
          <p:cNvSpPr/>
          <p:nvPr/>
        </p:nvSpPr>
        <p:spPr>
          <a:xfrm>
            <a:off x="6023160" y="2044800"/>
            <a:ext cx="360" cy="18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0"/>
          <p:cNvSpPr/>
          <p:nvPr/>
        </p:nvSpPr>
        <p:spPr>
          <a:xfrm flipV="1">
            <a:off x="4181040" y="2601000"/>
            <a:ext cx="360" cy="18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1"/>
          <p:cNvSpPr/>
          <p:nvPr/>
        </p:nvSpPr>
        <p:spPr>
          <a:xfrm flipV="1">
            <a:off x="9387000" y="2600280"/>
            <a:ext cx="360" cy="37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865760" y="2521080"/>
            <a:ext cx="4595760" cy="58644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7" name="CustomShape 2"/>
          <p:cNvSpPr/>
          <p:nvPr/>
        </p:nvSpPr>
        <p:spPr>
          <a:xfrm>
            <a:off x="7146360" y="2366280"/>
            <a:ext cx="1117080" cy="60552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8" name="CustomShape 3"/>
          <p:cNvSpPr/>
          <p:nvPr/>
        </p:nvSpPr>
        <p:spPr>
          <a:xfrm>
            <a:off x="6023160" y="2415600"/>
            <a:ext cx="2246040" cy="55584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9" name="CustomShape 4"/>
          <p:cNvSpPr/>
          <p:nvPr/>
        </p:nvSpPr>
        <p:spPr>
          <a:xfrm>
            <a:off x="2484720" y="2525400"/>
            <a:ext cx="2387880" cy="58212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0" name="CustomShape 5"/>
          <p:cNvSpPr/>
          <p:nvPr/>
        </p:nvSpPr>
        <p:spPr>
          <a:xfrm>
            <a:off x="7544880" y="2415600"/>
            <a:ext cx="2351880" cy="37044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graphicFrame>
        <p:nvGraphicFramePr>
          <p:cNvPr id="131" name="Table 6"/>
          <p:cNvGraphicFramePr/>
          <p:nvPr/>
        </p:nvGraphicFramePr>
        <p:xfrm>
          <a:off x="1959120" y="2230200"/>
          <a:ext cx="8127720" cy="370440"/>
        </p:xfrm>
        <a:graphic>
          <a:graphicData uri="http://schemas.openxmlformats.org/drawingml/2006/table">
            <a:tbl>
              <a:tblPr/>
              <a:tblGrid>
                <a:gridCol w="162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6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B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" name="TextShape 7"/>
          <p:cNvSpPr txBox="1"/>
          <p:nvPr/>
        </p:nvSpPr>
        <p:spPr>
          <a:xfrm>
            <a:off x="609480" y="596520"/>
            <a:ext cx="10743840" cy="5580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Find Super Key using Functional Dependencies: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Relational Schema R(ABCDE). Functional dependencies: AB → C, C  → D, B  → EA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According to the diagram, the candidate key must include B.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(B)+=BEACD [Hence a candidate key]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Thus the super keys are B, BA, BC, BD, BE, BAC, BAD, BAE, BCD, BDE, BCE, BACD, BADE, BCDE, BACE, ABCDE.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2484720" y="1859400"/>
            <a:ext cx="3538080" cy="37044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4" name="CustomShape 9"/>
          <p:cNvSpPr/>
          <p:nvPr/>
        </p:nvSpPr>
        <p:spPr>
          <a:xfrm>
            <a:off x="4181040" y="1859400"/>
            <a:ext cx="1841760" cy="37044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5" name="CustomShape 10"/>
          <p:cNvSpPr/>
          <p:nvPr/>
        </p:nvSpPr>
        <p:spPr>
          <a:xfrm>
            <a:off x="6023160" y="2044800"/>
            <a:ext cx="360" cy="18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11"/>
          <p:cNvSpPr/>
          <p:nvPr/>
        </p:nvSpPr>
        <p:spPr>
          <a:xfrm flipV="1">
            <a:off x="2484720" y="2565000"/>
            <a:ext cx="360" cy="18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12"/>
          <p:cNvSpPr/>
          <p:nvPr/>
        </p:nvSpPr>
        <p:spPr>
          <a:xfrm flipV="1">
            <a:off x="8268120" y="2600280"/>
            <a:ext cx="360" cy="37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13"/>
          <p:cNvSpPr/>
          <p:nvPr/>
        </p:nvSpPr>
        <p:spPr>
          <a:xfrm flipV="1">
            <a:off x="9467640" y="2570760"/>
            <a:ext cx="360" cy="37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737160" y="2605320"/>
            <a:ext cx="1735560" cy="37044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0" name="CustomShape 2"/>
          <p:cNvSpPr/>
          <p:nvPr/>
        </p:nvSpPr>
        <p:spPr>
          <a:xfrm>
            <a:off x="8574120" y="2120400"/>
            <a:ext cx="1126080" cy="37044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1" name="TextShape 3"/>
          <p:cNvSpPr txBox="1"/>
          <p:nvPr/>
        </p:nvSpPr>
        <p:spPr>
          <a:xfrm>
            <a:off x="437400" y="0"/>
            <a:ext cx="10916280" cy="6857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Find Prime and Non Prime Attributes using Functional Dependencies: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Note: for each relation, the candidate keys can be derived following the same process shown in the previous examples (also shown in details for the second practice problem in this slide).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R(ABCDEF) having FDs {AB→C, C→D, D→E, F→B, E→F}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The candidate keys for R are AB,AC,AD,AE,AF. Thus the prime attributes are A,B,C,D,E,F.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R(ABCDEF) having FDs {AB → C, C → DE, E → F, C → B}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Thus, the candidate key must include A.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A+=A [Hence not a candidate key]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AB+=ABCDEF [Hence a candidate key]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AC+=ABDEBF [Hence a candidate key]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AD+=AD [Hence not a candidate key]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AE+=AEF [Hence not a candidate key]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AF+=AF [Hence not a candidate key]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Since AD, AE, AF are not candidate keys, these individual attributes are combined to check for the possible candidate keys: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ADE+=ADEF [Hence not a candidate key] 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ADF+=ADF [Hence not a candidate key]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AEF+=AEF [Hence not a candidate key]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ADEF+=ADEF [Hence not a candidate key]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Thus, AB, AC are candidate keys and A,B, C are prime attributes. D, E, F are non prime.</a:t>
            </a:r>
          </a:p>
        </p:txBody>
      </p:sp>
      <p:graphicFrame>
        <p:nvGraphicFramePr>
          <p:cNvPr id="142" name="Table 4"/>
          <p:cNvGraphicFramePr/>
          <p:nvPr/>
        </p:nvGraphicFramePr>
        <p:xfrm>
          <a:off x="2031840" y="2363040"/>
          <a:ext cx="8127720" cy="370440"/>
        </p:xfrm>
        <a:graphic>
          <a:graphicData uri="http://schemas.openxmlformats.org/drawingml/2006/table">
            <a:tbl>
              <a:tblPr/>
              <a:tblGrid>
                <a:gridCol w="135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6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B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" name="CustomShape 5"/>
          <p:cNvSpPr/>
          <p:nvPr/>
        </p:nvSpPr>
        <p:spPr>
          <a:xfrm>
            <a:off x="2716560" y="2252880"/>
            <a:ext cx="2756160" cy="1098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4" name="CustomShape 6"/>
          <p:cNvSpPr/>
          <p:nvPr/>
        </p:nvSpPr>
        <p:spPr>
          <a:xfrm>
            <a:off x="4108320" y="2252880"/>
            <a:ext cx="1364760" cy="1098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5" name="CustomShape 7"/>
          <p:cNvSpPr/>
          <p:nvPr/>
        </p:nvSpPr>
        <p:spPr>
          <a:xfrm>
            <a:off x="5473080" y="2252880"/>
            <a:ext cx="360" cy="109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8"/>
          <p:cNvSpPr/>
          <p:nvPr/>
        </p:nvSpPr>
        <p:spPr>
          <a:xfrm>
            <a:off x="5671800" y="2252880"/>
            <a:ext cx="2756160" cy="1098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7" name="CustomShape 9"/>
          <p:cNvSpPr/>
          <p:nvPr/>
        </p:nvSpPr>
        <p:spPr>
          <a:xfrm>
            <a:off x="6732000" y="2252880"/>
            <a:ext cx="360" cy="109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10"/>
          <p:cNvSpPr/>
          <p:nvPr/>
        </p:nvSpPr>
        <p:spPr>
          <a:xfrm>
            <a:off x="8428320" y="2307960"/>
            <a:ext cx="360" cy="54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1"/>
          <p:cNvSpPr/>
          <p:nvPr/>
        </p:nvSpPr>
        <p:spPr>
          <a:xfrm>
            <a:off x="9700560" y="2120400"/>
            <a:ext cx="360" cy="241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2"/>
          <p:cNvSpPr/>
          <p:nvPr/>
        </p:nvSpPr>
        <p:spPr>
          <a:xfrm flipV="1">
            <a:off x="3737160" y="2604600"/>
            <a:ext cx="360" cy="37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3"/>
          <p:cNvSpPr/>
          <p:nvPr/>
        </p:nvSpPr>
        <p:spPr>
          <a:xfrm flipV="1">
            <a:off x="3737160" y="2733840"/>
            <a:ext cx="360" cy="241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37400" y="212040"/>
            <a:ext cx="10916280" cy="6645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Find Prime and Non Prime Attributes using Functional Dependencies: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R(ABCDEFGHIJ) having FDs {AB → C, A → DE, B → F, F → GH, D → IJ} 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1900" b="0" strike="noStrike" spc="-1">
                <a:solidFill>
                  <a:srgbClr val="000000"/>
                </a:solidFill>
                <a:latin typeface="Calibri"/>
              </a:rPr>
              <a:t>AB is the candidate key. Hence A, B are prime attributes. C,D,E,F,G,H,I,J are non prime.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R(ABDLPT) having FDs {B → PT, A → D, T → L} 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The candidate key for R is AB. Hence the prime attributes are A,B. Non-prime attributes are P, T, L, D.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R(ABCDEFGH) having FDs {E → G, AB → C, AC → B, AD → E,B → D, BC → A} 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The candidate keys are ABFH, ACFH, BCFH. Thus the prime attributes are A, B, C, F, H. While, D, E, G are non prime attributes,.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R(ABCDE) having FDs {A → BC, CD → E, B → D, E → A}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The candidate keys are A, E, CD, BC.  Thus A,B,C,D,E are prime attributes.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R(ABCDEH) having FDs {A → B, BC → D, E → C, D → A}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The candidate keys are AEH, BHE, DHE. Thus the prime attributes are A, B, D, H, E. Non prime attribute is C.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 Light"/>
              </a:rPr>
              <a:t>Check the Equivalence of a Pair of Sets of Functional Dependencies: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Calibri Light"/>
              </a:rPr>
              <a:t>1. Consider the two sets F and G with their FDs as below :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Calibri Light"/>
              </a:rPr>
              <a:t>1. F : A → C, AC → D, E → AD, E → H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Calibri Light"/>
              </a:rPr>
              <a:t>2. G: A → CD, E → AH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Step 1 : Find out the closure of all lefthand attributes of F functional dependency(FD) using the FD of G and vice versa.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F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⊆G and </a:t>
            </a: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G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⊆F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So F=G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So two sets of functional dependency is equivalent.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55" name="Table 3"/>
          <p:cNvGraphicFramePr/>
          <p:nvPr/>
        </p:nvGraphicFramePr>
        <p:xfrm>
          <a:off x="1906200" y="2503440"/>
          <a:ext cx="7989120" cy="2425080"/>
        </p:xfrm>
        <a:graphic>
          <a:graphicData uri="http://schemas.openxmlformats.org/drawingml/2006/table">
            <a:tbl>
              <a:tblPr/>
              <a:tblGrid>
                <a:gridCol w="39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 : A → C, AC → D, E → AD, E → H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G: A → CD, E → AH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(A)+ ={A,C,D} //USING A → CD ,OF  FD G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(A)+ ={A,C} //USING A → C,  OF FD  F</a:t>
                      </a:r>
                      <a:endParaRPr lang="en-IN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    ={A,C,D} //USING  AC → D,    OF FD  F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(AC)+ ={A,C,D} //USING A → CD,  OF  FD G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(E)+={E,A,D,H} \\ USING E → AD, E → H</a:t>
                      </a:r>
                      <a:endParaRPr lang="en-IN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={E,A,C,D,H} \\ USING A → C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(E)+={A,E,H} // USING E → AH ,  OF  FD G</a:t>
                      </a:r>
                      <a:endParaRPr lang="en-IN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    ={A,C,D,E,H} // USING A → CD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IF YOU WANT YOU CAN FIND FOR </a:t>
                      </a:r>
                      <a:endParaRPr lang="en-IN" sz="1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(AC)+ ={A,C,D} //USING AC → D OF F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⊆G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 </a:t>
                      </a: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⊆F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18FF3D9A3D1143BA731E1C70E98EBC" ma:contentTypeVersion="2" ma:contentTypeDescription="Create a new document." ma:contentTypeScope="" ma:versionID="c185bbbaf46fd4b937f6cb99c92e61c6">
  <xsd:schema xmlns:xsd="http://www.w3.org/2001/XMLSchema" xmlns:xs="http://www.w3.org/2001/XMLSchema" xmlns:p="http://schemas.microsoft.com/office/2006/metadata/properties" xmlns:ns2="c302b2da-80de-452f-be9e-bbc89d50501c" targetNamespace="http://schemas.microsoft.com/office/2006/metadata/properties" ma:root="true" ma:fieldsID="b10cf698ccb589d1928d7cbc6821b8e7" ns2:_="">
    <xsd:import namespace="c302b2da-80de-452f-be9e-bbc89d5050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02b2da-80de-452f-be9e-bbc89d5050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A81FFF-72EE-4398-8DD3-178947A52148}"/>
</file>

<file path=customXml/itemProps2.xml><?xml version="1.0" encoding="utf-8"?>
<ds:datastoreItem xmlns:ds="http://schemas.openxmlformats.org/officeDocument/2006/customXml" ds:itemID="{CAD0758F-4A97-4ED0-8581-A4FB6DA0DA7E}"/>
</file>

<file path=customXml/itemProps3.xml><?xml version="1.0" encoding="utf-8"?>
<ds:datastoreItem xmlns:ds="http://schemas.openxmlformats.org/officeDocument/2006/customXml" ds:itemID="{44C7C4E5-D509-46FF-894E-FE6044AC584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1238</Words>
  <Application>Microsoft Office PowerPoint</Application>
  <PresentationFormat>Widescreen</PresentationFormat>
  <Paragraphs>258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</dc:title>
  <dc:subject/>
  <dc:creator>Pragya Kar</dc:creator>
  <dc:description/>
  <cp:lastModifiedBy>user</cp:lastModifiedBy>
  <cp:revision>21</cp:revision>
  <dcterms:created xsi:type="dcterms:W3CDTF">2019-09-28T08:19:21Z</dcterms:created>
  <dcterms:modified xsi:type="dcterms:W3CDTF">2020-10-16T10:59:01Z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  <property fmtid="{D5CDD505-2E9C-101B-9397-08002B2CF9AE}" pid="12" name="ContentTypeId">
    <vt:lpwstr>0x010100E518FF3D9A3D1143BA731E1C70E98EBC</vt:lpwstr>
  </property>
</Properties>
</file>