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99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96" r:id="rId12"/>
    <p:sldId id="297" r:id="rId13"/>
    <p:sldId id="298" r:id="rId14"/>
    <p:sldId id="267" r:id="rId15"/>
    <p:sldId id="289" r:id="rId16"/>
    <p:sldId id="290" r:id="rId17"/>
    <p:sldId id="291" r:id="rId18"/>
    <p:sldId id="275" r:id="rId19"/>
    <p:sldId id="276" r:id="rId20"/>
    <p:sldId id="277" r:id="rId21"/>
    <p:sldId id="278" r:id="rId22"/>
    <p:sldId id="279" r:id="rId23"/>
    <p:sldId id="292" r:id="rId24"/>
    <p:sldId id="280" r:id="rId25"/>
    <p:sldId id="281" r:id="rId26"/>
    <p:sldId id="293" r:id="rId27"/>
    <p:sldId id="282" r:id="rId28"/>
    <p:sldId id="294" r:id="rId29"/>
    <p:sldId id="295" r:id="rId30"/>
    <p:sldId id="283" r:id="rId31"/>
    <p:sldId id="284" r:id="rId32"/>
    <p:sldId id="286" r:id="rId33"/>
    <p:sldId id="285" r:id="rId34"/>
    <p:sldId id="26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A6879B-E821-4E21-8E10-F75B570A2DA5}">
          <p14:sldIdLst>
            <p14:sldId id="299"/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96"/>
            <p14:sldId id="297"/>
            <p14:sldId id="298"/>
            <p14:sldId id="267"/>
            <p14:sldId id="289"/>
            <p14:sldId id="290"/>
            <p14:sldId id="291"/>
            <p14:sldId id="275"/>
            <p14:sldId id="276"/>
            <p14:sldId id="277"/>
            <p14:sldId id="278"/>
            <p14:sldId id="279"/>
            <p14:sldId id="292"/>
            <p14:sldId id="280"/>
          </p14:sldIdLst>
        </p14:section>
        <p14:section name="Untitled Section" id="{17146D10-74A6-45E4-9A53-A3E86B37B61A}">
          <p14:sldIdLst>
            <p14:sldId id="281"/>
            <p14:sldId id="293"/>
            <p14:sldId id="282"/>
            <p14:sldId id="294"/>
            <p14:sldId id="295"/>
            <p14:sldId id="283"/>
            <p14:sldId id="284"/>
            <p14:sldId id="286"/>
            <p14:sldId id="285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6122" autoAdjust="0"/>
  </p:normalViewPr>
  <p:slideViewPr>
    <p:cSldViewPr snapToGrid="0">
      <p:cViewPr varScale="1">
        <p:scale>
          <a:sx n="56" d="100"/>
          <a:sy n="56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594F3-EA85-461A-95C2-3B77A29FBD4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9D672-BD6B-42C3-8500-1C812E614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78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48C769E-2C50-4B8A-B6DC-536CCA7160D9}" type="slidenum">
              <a:rPr lang="en-US" altLang="en-US" sz="1200"/>
              <a:pPr algn="r"/>
              <a:t>3</a:t>
            </a:fld>
            <a:endParaRPr lang="en-US" altLang="en-US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5019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15944F0-430E-49FF-9436-47F68EE0D24D}" type="slidenum">
              <a:rPr lang="en-US" altLang="en-US" sz="1200"/>
              <a:pPr algn="r"/>
              <a:t>16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6737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FEE1411-0F89-4271-816F-507BB96C2E1E}" type="slidenum">
              <a:rPr lang="en-US" altLang="en-US" sz="1200"/>
              <a:pPr algn="r"/>
              <a:t>17</a:t>
            </a:fld>
            <a:endParaRPr lang="en-US" alt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8941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517AB1B-E2B1-4C4A-B6AB-59B8FE8C23C2}" type="slidenum">
              <a:rPr lang="en-US" altLang="en-US" sz="1200"/>
              <a:pPr algn="r"/>
              <a:t>18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8069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72060B-A0A7-4447-8ACC-49DB10770064}" type="slidenum">
              <a:rPr lang="en-CA"/>
              <a:pPr/>
              <a:t>19</a:t>
            </a:fld>
            <a:endParaRPr lang="en-CA"/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71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AC0DBC-D75F-4504-8C7F-906283C3B0E2}" type="slidenum">
              <a:rPr lang="en-CA"/>
              <a:pPr/>
              <a:t>20</a:t>
            </a:fld>
            <a:endParaRPr lang="en-CA"/>
          </a:p>
        </p:txBody>
      </p:sp>
      <p:sp>
        <p:nvSpPr>
          <p:cNvPr id="5990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03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7E9EEE-FED7-4A7E-A2FF-7C45F09F3D3F}" type="slidenum">
              <a:rPr lang="en-CA"/>
              <a:pPr/>
              <a:t>21</a:t>
            </a:fld>
            <a:endParaRPr lang="en-CA"/>
          </a:p>
        </p:txBody>
      </p:sp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Canned transactions</a:t>
            </a:r>
            <a:r>
              <a:rPr lang="en-US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are standard types of queries and updates </a:t>
            </a:r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that have been carefully programmed and tested </a:t>
            </a:r>
            <a:r>
              <a:rPr lang="en-US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which is frequently used by Naive or parametric end users to constantly querying and updating database.</a:t>
            </a:r>
          </a:p>
          <a:p>
            <a:r>
              <a:rPr lang="en-US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a skilled IT person would create a process for the non-IT-skilled worker to do that is very easy to follow and should almost be impossible to make a mistake that would cause harm.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34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B4ABDB-1CFA-4E13-B22D-B69A14403521}" type="slidenum">
              <a:rPr lang="en-CA"/>
              <a:pPr/>
              <a:t>22</a:t>
            </a:fld>
            <a:endParaRPr lang="en-CA"/>
          </a:p>
        </p:txBody>
      </p:sp>
      <p:sp>
        <p:nvSpPr>
          <p:cNvPr id="6031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Sophisticated Users</a:t>
            </a:r>
            <a:r>
              <a:rPr lang="en-IN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interact with the system without writing programs :They form requests by writing queries in a </a:t>
            </a:r>
            <a:r>
              <a:rPr lang="en-IN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database</a:t>
            </a:r>
            <a:r>
              <a:rPr lang="en-IN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query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51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B127EC-9D9F-4E27-95EE-C30787902605}" type="slidenum">
              <a:rPr lang="en-CA"/>
              <a:pPr/>
              <a:t>25</a:t>
            </a:fld>
            <a:endParaRPr lang="en-CA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Providing Storage Structures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97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0FA18-69F5-42C0-88C4-67B427C44435}" type="slidenum">
              <a:rPr lang="en-CA"/>
              <a:pPr/>
              <a:t>27</a:t>
            </a:fld>
            <a:endParaRPr lang="en-CA"/>
          </a:p>
        </p:txBody>
      </p:sp>
      <p:sp>
        <p:nvSpPr>
          <p:cNvPr id="6072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Employees salary must be less than his/her</a:t>
            </a:r>
            <a:r>
              <a:rPr lang="en-US" baseline="0" dirty="0" smtClean="0"/>
              <a:t> supervisors salary.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Drawing inferences and actions from the stored data using deductive and active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405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8B6CDB9-619C-4213-A9D3-F00C3F72DF15}" type="slidenum">
              <a:rPr lang="en-US" altLang="en-US" sz="1200"/>
              <a:pPr algn="r"/>
              <a:t>30</a:t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7690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FB96B7E4-DDAB-4DFD-A862-886A556064C8}" type="slidenum">
              <a:rPr lang="en-US" altLang="en-US" sz="1200"/>
              <a:pPr algn="r"/>
              <a:t>4</a:t>
            </a:fld>
            <a:endParaRPr lang="en-US" altLang="en-US" sz="12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87364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35FCB732-93FB-41AF-8EF3-80B2F6222956}" type="slidenum">
              <a:rPr lang="en-US" altLang="en-US" sz="1200"/>
              <a:pPr algn="r"/>
              <a:t>31</a:t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30006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D24DF139-E5F8-4462-903A-3037CD34A2A7}" type="slidenum">
              <a:rPr lang="en-US" altLang="en-US" sz="1200"/>
              <a:pPr algn="r"/>
              <a:t>32</a:t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9735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92328BDA-0DF5-4753-A151-7B1288F7D31D}" type="slidenum">
              <a:rPr lang="en-US" altLang="en-US" sz="1200"/>
              <a:pPr algn="r"/>
              <a:t>5</a:t>
            </a:fld>
            <a:endParaRPr lang="en-US" altLang="en-US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724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40AD4AE-73E5-471E-9581-00C8C358BB6B}" type="slidenum">
              <a:rPr lang="en-US" altLang="en-US" sz="1200"/>
              <a:pPr algn="r"/>
              <a:t>7</a:t>
            </a:fld>
            <a:endParaRPr lang="en-US" alt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7332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2BADBAB0-7B99-4F3F-8CA5-9DCC1A1E1083}" type="slidenum">
              <a:rPr lang="en-US" altLang="en-US" sz="1200"/>
              <a:pPr algn="r"/>
              <a:t>8</a:t>
            </a:fld>
            <a:endParaRPr lang="en-US" alt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654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60C3D532-3622-4976-825D-9C0C85BFB147}" type="slidenum">
              <a:rPr lang="en-US" altLang="en-US" sz="1200"/>
              <a:pPr algn="r"/>
              <a:t>9</a:t>
            </a:fld>
            <a:endParaRPr lang="en-US" alt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1886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9D672-BD6B-42C3-8500-1C812E614A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24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0" hangingPunct="0"/>
            <a:fld id="{4E511E5B-FD0E-4389-BF42-31489C53166C}" type="slidenum">
              <a:rPr lang="en-US" altLang="en-US" sz="1200" smtClean="0">
                <a:solidFill>
                  <a:srgbClr val="000000"/>
                </a:solidFill>
              </a:rPr>
              <a:pPr algn="r" eaLnBrk="0" hangingPunct="0"/>
              <a:t>12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View level is achieved</a:t>
            </a:r>
            <a:r>
              <a:rPr lang="en-US" altLang="en-US" baseline="0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with the help of role based access concept , supported by the DBMS</a:t>
            </a:r>
          </a:p>
          <a:p>
            <a:endParaRPr lang="en-US" altLang="en-US" dirty="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4052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0" hangingPunct="0"/>
            <a:fld id="{6BB8D702-C0AA-4941-9472-77D76CE1EB6B}" type="slidenum">
              <a:rPr lang="en-US" altLang="en-US" sz="1200" smtClean="0">
                <a:solidFill>
                  <a:srgbClr val="000000"/>
                </a:solidFill>
              </a:rPr>
              <a:pPr algn="r" eaLnBrk="0" hangingPunct="0"/>
              <a:t>13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2725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A03E-ED90-41B4-B1F3-1D9E2986BEA7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2EC-2BFE-4BD4-B8DF-7DBC566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1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7911-093E-4E51-B51C-3266EBFA7953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2EC-2BFE-4BD4-B8DF-7DBC566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2F48-EDB6-43F5-B14E-B5EAB96F0631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2EC-2BFE-4BD4-B8DF-7DBC566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CEAD-3BFC-4D0C-BFCF-BD93E3B417E3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2EC-2BFE-4BD4-B8DF-7DBC566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9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EA5E-68A1-467D-9A3F-2488713F6F92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2EC-2BFE-4BD4-B8DF-7DBC566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7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5B6A-7E25-4AD9-9DB7-AB02172738E3}" type="datetime1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2EC-2BFE-4BD4-B8DF-7DBC566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4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142A-15D6-4445-A805-61814BBD7C27}" type="datetime1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2EC-2BFE-4BD4-B8DF-7DBC566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7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25A2A-0A68-4913-A6D5-542FBC7FE369}" type="datetime1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2EC-2BFE-4BD4-B8DF-7DBC566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0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404B-7B35-4BDC-8370-E2E316FF4861}" type="datetime1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2EC-2BFE-4BD4-B8DF-7DBC566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7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B28B-4110-4BFE-B617-A226B10B6095}" type="datetime1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2EC-2BFE-4BD4-B8DF-7DBC566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0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D459-C437-4CAF-8E26-E1ACACCBD1B7}" type="datetime1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2EC-2BFE-4BD4-B8DF-7DBC566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6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2BC2A-D2C8-4F9C-AAE0-312165603F78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EF2EC-2BFE-4BD4-B8DF-7DBC566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0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better learning follow these: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attentive</a:t>
            </a:r>
          </a:p>
          <a:p>
            <a:r>
              <a:rPr lang="en-US" dirty="0" smtClean="0"/>
              <a:t>Mute mic and off the video to save bandwidth unless asked to do otherwise</a:t>
            </a:r>
          </a:p>
          <a:p>
            <a:r>
              <a:rPr lang="en-US" dirty="0" smtClean="0"/>
              <a:t>Don’t use chat box to communicate with each other</a:t>
            </a:r>
          </a:p>
          <a:p>
            <a:r>
              <a:rPr lang="en-US" dirty="0" smtClean="0"/>
              <a:t>When you have doubt raise hand and clear doubts when asked to do so.</a:t>
            </a:r>
          </a:p>
          <a:p>
            <a:r>
              <a:rPr lang="en-US" dirty="0" smtClean="0"/>
              <a:t>Attendance will  be called at random during the session.</a:t>
            </a:r>
          </a:p>
          <a:p>
            <a:r>
              <a:rPr lang="en-US" dirty="0" smtClean="0"/>
              <a:t>Take notes and participate in the learning process.</a:t>
            </a:r>
          </a:p>
          <a:p>
            <a:r>
              <a:rPr lang="en-US" dirty="0" smtClean="0"/>
              <a:t>HAVE A GOOD LEARNING EXPERIENCE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2EC-2BFE-4BD4-B8DF-7DBC566974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5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1- </a:t>
            </a:r>
            <a:fld id="{8E4B3BCE-5D8A-44CF-81B8-4B51E302BCC4}" type="slidenum">
              <a:rPr lang="en-US"/>
              <a:pPr/>
              <a:t>10</a:t>
            </a:fld>
            <a:endParaRPr lang="en-CA"/>
          </a:p>
        </p:txBody>
      </p:sp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Simplified database system environment</a:t>
            </a:r>
          </a:p>
        </p:txBody>
      </p:sp>
      <p:pic>
        <p:nvPicPr>
          <p:cNvPr id="628740" name="Picture 4" descr="fig01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6" y="1524000"/>
            <a:ext cx="5743575" cy="496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4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of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DBS is a collection of interrelated data and set of programs that allows users to access and modify these data.</a:t>
            </a:r>
          </a:p>
          <a:p>
            <a:r>
              <a:rPr lang="en-US" sz="3600" dirty="0" smtClean="0"/>
              <a:t>DBS provides abstract view, i.e., hides how data is stored and maintained.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2EC-2BFE-4BD4-B8DF-7DBC566974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6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65126"/>
            <a:ext cx="10515600" cy="712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ffectLst/>
                <a:ea typeface="ＭＳ Ｐゴシック" panose="020B0600070205080204" pitchFamily="34" charset="-128"/>
              </a:rPr>
              <a:t>Levels of Abstraction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0" y="1077913"/>
            <a:ext cx="9144000" cy="5246687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b="1" dirty="0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Physical level: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describes how a data (e.g., customer detail) is stored and  various data structures used.</a:t>
            </a:r>
          </a:p>
          <a:p>
            <a:pPr>
              <a:tabLst>
                <a:tab pos="1820863" algn="l"/>
                <a:tab pos="3659188" algn="l"/>
                <a:tab pos="3943350" algn="l"/>
              </a:tabLst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b="1" dirty="0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Logical level: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describes  what data  are stored in database, and the relationships among the data.</a:t>
            </a:r>
          </a:p>
          <a:p>
            <a:pPr lvl="1"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b="1" dirty="0" smtClean="0">
                <a:ea typeface="ＭＳ Ｐゴシック" panose="020B0600070205080204" pitchFamily="34" charset="-128"/>
              </a:rPr>
              <a:t>	type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instructor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=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record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dirty="0" smtClean="0">
                <a:ea typeface="ＭＳ Ｐゴシック" panose="020B0600070205080204" pitchFamily="34" charset="-128"/>
              </a:rPr>
              <a:t>		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ID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: string; 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	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name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: string;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	</a:t>
            </a:r>
            <a:r>
              <a:rPr lang="en-US" altLang="en-US" i="1" dirty="0" err="1" smtClean="0">
                <a:ea typeface="ＭＳ Ｐゴシック" panose="020B0600070205080204" pitchFamily="34" charset="-128"/>
              </a:rPr>
              <a:t>dept_name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: string;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	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salary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: integer;</a:t>
            </a:r>
          </a:p>
          <a:p>
            <a:pPr lvl="4"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b="1" dirty="0" smtClean="0">
                <a:ea typeface="ＭＳ Ｐゴシック" panose="020B0600070205080204" pitchFamily="34" charset="-128"/>
              </a:rPr>
              <a:t>end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;</a:t>
            </a:r>
          </a:p>
          <a:p>
            <a:pPr lvl="4">
              <a:buNone/>
              <a:tabLst>
                <a:tab pos="1820863" algn="l"/>
                <a:tab pos="3659188" algn="l"/>
                <a:tab pos="3943350" algn="l"/>
              </a:tabLst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b="1" dirty="0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View level: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application programs hide details of data types.  Views can also hide information (such as an employee’s salary) for security purposes.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2EC-2BFE-4BD4-B8DF-7DBC566974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19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ffectLst/>
                <a:ea typeface="ＭＳ Ｐゴシック" panose="020B0600070205080204" pitchFamily="34" charset="-128"/>
              </a:rPr>
              <a:t>View of Data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301876" y="1176339"/>
            <a:ext cx="4524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en-US" sz="2000">
                <a:solidFill>
                  <a:srgbClr val="000000"/>
                </a:solidFill>
              </a:rPr>
              <a:t>An architecture for a database system </a:t>
            </a:r>
          </a:p>
        </p:txBody>
      </p:sp>
      <p:pic>
        <p:nvPicPr>
          <p:cNvPr id="922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88" y="1795464"/>
            <a:ext cx="7402512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2EC-2BFE-4BD4-B8DF-7DBC566974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29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1- </a:t>
            </a:r>
            <a:fld id="{417CCB59-30D6-426F-AC55-064595035C5D}" type="slidenum">
              <a:rPr lang="en-US"/>
              <a:pPr/>
              <a:t>14</a:t>
            </a:fld>
            <a:endParaRPr lang="en-CA"/>
          </a:p>
        </p:txBody>
      </p:sp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990600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dirty="0" smtClean="0"/>
              <a:t>a  </a:t>
            </a:r>
            <a:r>
              <a:rPr lang="en-US" dirty="0"/>
              <a:t>simple </a:t>
            </a:r>
            <a:r>
              <a:rPr lang="en-US" dirty="0" smtClean="0"/>
              <a:t>Relational database</a:t>
            </a:r>
            <a:endParaRPr lang="en-US" dirty="0"/>
          </a:p>
        </p:txBody>
      </p:sp>
      <p:pic>
        <p:nvPicPr>
          <p:cNvPr id="629764" name="Picture 4" descr="fig01_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8911107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 smtClean="0">
                <a:ea typeface="ＭＳ Ｐゴシック" panose="020B0600070205080204" pitchFamily="34" charset="-128"/>
              </a:rPr>
              <a:t>Database languages:</a:t>
            </a:r>
          </a:p>
          <a:p>
            <a:pPr lvl="1"/>
            <a:r>
              <a:rPr lang="en-US" altLang="en-US" sz="3200" dirty="0" smtClean="0">
                <a:ea typeface="ＭＳ Ｐゴシック" panose="020B0600070205080204" pitchFamily="34" charset="-128"/>
              </a:rPr>
              <a:t>Data definition language(DDL)</a:t>
            </a:r>
          </a:p>
          <a:p>
            <a:pPr lvl="1"/>
            <a:r>
              <a:rPr lang="en-US" altLang="en-US" sz="3200" dirty="0" smtClean="0">
                <a:ea typeface="ＭＳ Ｐゴシック" panose="020B0600070205080204" pitchFamily="34" charset="-128"/>
              </a:rPr>
              <a:t>Data manipulation language(DML)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2EC-2BFE-4BD4-B8DF-7DBC566974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76450" y="12382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 smtClean="0">
                <a:effectLst/>
                <a:ea typeface="ＭＳ Ｐゴシック" panose="020B0600070205080204" pitchFamily="34" charset="-128"/>
              </a:rPr>
              <a:t>Data Definition Language (DDL)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86929" y="1103313"/>
            <a:ext cx="9349298" cy="536575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Specification notation for defining the database schema</a:t>
            </a:r>
          </a:p>
          <a:p>
            <a:pPr lvl="1">
              <a:buFont typeface="Monotype Sorts" charset="2"/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Example:	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create table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instructor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(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                            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ID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              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char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(5),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                            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name          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varchar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(20)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,</a:t>
            </a:r>
            <a:r>
              <a:rPr lang="en-US" altLang="en-US" b="1" i="1" dirty="0" smtClean="0">
                <a:ea typeface="ＭＳ Ｐゴシック" panose="020B0600070205080204" pitchFamily="34" charset="-128"/>
              </a:rPr>
              <a:t/>
            </a:r>
            <a:br>
              <a:rPr lang="en-US" altLang="en-US" b="1" i="1" dirty="0" smtClean="0">
                <a:ea typeface="ＭＳ Ｐゴシック" panose="020B0600070205080204" pitchFamily="34" charset="-128"/>
              </a:rPr>
            </a:br>
            <a:r>
              <a:rPr lang="en-US" altLang="en-US" b="1" i="1" dirty="0" smtClean="0">
                <a:ea typeface="ＭＳ Ｐゴシック" panose="020B0600070205080204" pitchFamily="34" charset="-128"/>
              </a:rPr>
              <a:t>                             </a:t>
            </a:r>
            <a:r>
              <a:rPr lang="en-US" altLang="en-US" i="1" dirty="0" err="1" smtClean="0">
                <a:ea typeface="ＭＳ Ｐゴシック" panose="020B0600070205080204" pitchFamily="34" charset="-128"/>
              </a:rPr>
              <a:t>dept_name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 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varchar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(20),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                            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salary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         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numeric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(8,2))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DDL compiler generates a set of table templates stored in a </a:t>
            </a:r>
            <a:r>
              <a:rPr lang="en-US" altLang="en-US" sz="2000" b="1" i="1" dirty="0">
                <a:solidFill>
                  <a:srgbClr val="0066CC"/>
                </a:solidFill>
                <a:ea typeface="ＭＳ Ｐゴシック" panose="020B0600070205080204" pitchFamily="34" charset="-128"/>
              </a:rPr>
              <a:t>data dictionary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Data dictionary contains metadata (i.e., data about data)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Database schema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Integrity constraints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Primary key (ID uniquely identifies instructors)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Referential integrity (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references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constraint in SQL)</a:t>
            </a:r>
          </a:p>
          <a:p>
            <a:pPr lvl="3"/>
            <a:r>
              <a:rPr lang="en-US" altLang="en-US" dirty="0" smtClean="0">
                <a:ea typeface="ＭＳ Ｐゴシック" panose="020B0600070205080204" pitchFamily="34" charset="-128"/>
              </a:rPr>
              <a:t>e.g. </a:t>
            </a:r>
            <a:r>
              <a:rPr lang="en-US" altLang="en-US" i="1" dirty="0" err="1" smtClean="0">
                <a:ea typeface="ＭＳ Ｐゴシック" panose="020B0600070205080204" pitchFamily="34" charset="-128"/>
              </a:rPr>
              <a:t>dept_name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value in any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instructor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tuple must appear in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department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relation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Authorization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2EC-2BFE-4BD4-B8DF-7DBC566974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64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ffectLst/>
                <a:ea typeface="ＭＳ Ｐゴシック" panose="020B0600070205080204" pitchFamily="34" charset="-128"/>
              </a:rPr>
              <a:t>Data Manipulation Language (DML)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Language for accessing and manipulating the data organized by the appropriate data model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DML also known as query language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Two classes of languages </a:t>
            </a:r>
          </a:p>
          <a:p>
            <a:pPr lvl="1"/>
            <a:r>
              <a:rPr lang="en-US" altLang="en-US" b="1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Procedural</a:t>
            </a:r>
            <a:r>
              <a:rPr lang="en-US" altLang="en-US" b="1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ea typeface="ＭＳ Ｐゴシック" panose="020B0600070205080204" pitchFamily="34" charset="-128"/>
              </a:rPr>
              <a:t>– user specifies what data is required and how to get those data </a:t>
            </a:r>
          </a:p>
          <a:p>
            <a:pPr lvl="1"/>
            <a:r>
              <a:rPr lang="en-US" altLang="en-US" b="1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Declarative (nonprocedural)</a:t>
            </a:r>
            <a:r>
              <a:rPr lang="en-US" altLang="en-US" b="1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ea typeface="ＭＳ Ｐゴシック" panose="020B0600070205080204" pitchFamily="34" charset="-128"/>
              </a:rPr>
              <a:t>– user specifies what data is required without specifying how to get those data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SQL is the most widely used query language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2EC-2BFE-4BD4-B8DF-7DBC566974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26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ffectLst/>
                <a:ea typeface="ＭＳ Ｐゴシック" panose="020B0600070205080204" pitchFamily="34" charset="-128"/>
              </a:rPr>
              <a:t>Database Users and Administrators</a:t>
            </a:r>
          </a:p>
        </p:txBody>
      </p:sp>
      <p:sp>
        <p:nvSpPr>
          <p:cNvPr id="61443" name="Text Box 7"/>
          <p:cNvSpPr txBox="1">
            <a:spLocks noChangeArrowheads="1"/>
          </p:cNvSpPr>
          <p:nvPr/>
        </p:nvSpPr>
        <p:spPr bwMode="auto">
          <a:xfrm>
            <a:off x="5253039" y="4510088"/>
            <a:ext cx="171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b="1">
                <a:solidFill>
                  <a:srgbClr val="000099"/>
                </a:solidFill>
              </a:rPr>
              <a:t>Database</a:t>
            </a:r>
          </a:p>
        </p:txBody>
      </p:sp>
      <p:pic>
        <p:nvPicPr>
          <p:cNvPr id="61444" name="Picture 9" descr="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649" y="1693864"/>
            <a:ext cx="8989452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2EC-2BFE-4BD4-B8DF-7DBC566974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10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1- </a:t>
            </a:r>
            <a:fld id="{CA42AF90-74D5-464F-975E-BF74F337D34E}" type="slidenum">
              <a:rPr lang="en-US"/>
              <a:pPr/>
              <a:t>19</a:t>
            </a:fld>
            <a:endParaRPr lang="en-CA"/>
          </a:p>
        </p:txBody>
      </p:sp>
      <p:sp>
        <p:nvSpPr>
          <p:cNvPr id="5959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Users</a:t>
            </a:r>
          </a:p>
        </p:txBody>
      </p:sp>
      <p:sp>
        <p:nvSpPr>
          <p:cNvPr id="5959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Users may be divided into</a:t>
            </a:r>
          </a:p>
          <a:p>
            <a:pPr lvl="1"/>
            <a:r>
              <a:rPr lang="en-US" dirty="0"/>
              <a:t>Those who actually use and control the </a:t>
            </a:r>
            <a:r>
              <a:rPr lang="en-US" dirty="0">
                <a:solidFill>
                  <a:srgbClr val="FF0000"/>
                </a:solidFill>
              </a:rPr>
              <a:t>database</a:t>
            </a:r>
            <a:r>
              <a:rPr lang="en-US" dirty="0"/>
              <a:t> content, and those who design, develop and maintain database applications (called “</a:t>
            </a:r>
            <a:r>
              <a:rPr lang="en-US" dirty="0">
                <a:solidFill>
                  <a:srgbClr val="FF0000"/>
                </a:solidFill>
              </a:rPr>
              <a:t>Actors on the Scene</a:t>
            </a:r>
            <a:r>
              <a:rPr lang="en-US" dirty="0"/>
              <a:t>”), and</a:t>
            </a:r>
          </a:p>
          <a:p>
            <a:pPr lvl="1"/>
            <a:r>
              <a:rPr lang="en-US" dirty="0"/>
              <a:t>Those who design and develop the </a:t>
            </a:r>
            <a:r>
              <a:rPr lang="en-US" dirty="0">
                <a:solidFill>
                  <a:srgbClr val="FF0000"/>
                </a:solidFill>
              </a:rPr>
              <a:t>DBMS</a:t>
            </a:r>
            <a:r>
              <a:rPr lang="en-US" dirty="0"/>
              <a:t> software and related tools, and the computer systems operators (called “</a:t>
            </a:r>
            <a:r>
              <a:rPr lang="en-US" dirty="0">
                <a:solidFill>
                  <a:srgbClr val="FF0000"/>
                </a:solidFill>
              </a:rPr>
              <a:t>Workers Behind the Scene</a:t>
            </a:r>
            <a:r>
              <a:rPr lang="en-US" dirty="0"/>
              <a:t>”).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1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64014"/>
          </a:xfrm>
        </p:spPr>
        <p:txBody>
          <a:bodyPr/>
          <a:lstStyle/>
          <a:p>
            <a:r>
              <a:rPr lang="en-US" dirty="0" smtClean="0"/>
              <a:t>Unit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86377"/>
            <a:ext cx="9144000" cy="4095481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Database and Database users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/>
              <a:t>Introduction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/>
              <a:t>View of data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/>
              <a:t>Advantages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/>
              <a:t>Actors and architecture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2EC-2BFE-4BD4-B8DF-7DBC566974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8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1- </a:t>
            </a:r>
            <a:fld id="{98DB4270-6D83-42C1-9AA9-2B0A279B3860}" type="slidenum">
              <a:rPr lang="en-US"/>
              <a:pPr/>
              <a:t>20</a:t>
            </a:fld>
            <a:endParaRPr lang="en-CA"/>
          </a:p>
        </p:txBody>
      </p:sp>
      <p:sp>
        <p:nvSpPr>
          <p:cNvPr id="5980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Users</a:t>
            </a:r>
          </a:p>
        </p:txBody>
      </p:sp>
      <p:sp>
        <p:nvSpPr>
          <p:cNvPr id="5980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Actors on the scene</a:t>
            </a:r>
          </a:p>
          <a:p>
            <a:pPr marL="457200" lvl="1" indent="0">
              <a:buNone/>
            </a:pPr>
            <a:r>
              <a:rPr lang="en-US" sz="2800" b="1" dirty="0" smtClean="0"/>
              <a:t>1.Database </a:t>
            </a:r>
            <a:r>
              <a:rPr lang="en-US" sz="2800" b="1" dirty="0"/>
              <a:t>administrators:</a:t>
            </a:r>
          </a:p>
          <a:p>
            <a:pPr lvl="2"/>
            <a:r>
              <a:rPr lang="en-US" sz="2400" dirty="0"/>
              <a:t>Responsible for </a:t>
            </a:r>
            <a:r>
              <a:rPr lang="en-US" sz="2400" dirty="0">
                <a:solidFill>
                  <a:srgbClr val="FF0000"/>
                </a:solidFill>
              </a:rPr>
              <a:t>authorizing access </a:t>
            </a:r>
            <a:r>
              <a:rPr lang="en-US" sz="2400" dirty="0"/>
              <a:t>to the database, for coordinating and monitoring its use, acquiring software and hardware resources, controlling its use and </a:t>
            </a:r>
            <a:r>
              <a:rPr lang="en-US" sz="2400" dirty="0">
                <a:solidFill>
                  <a:srgbClr val="FF0000"/>
                </a:solidFill>
              </a:rPr>
              <a:t>monitoring efficiency </a:t>
            </a:r>
            <a:r>
              <a:rPr lang="en-US" sz="2400" dirty="0"/>
              <a:t>of operations.</a:t>
            </a:r>
          </a:p>
          <a:p>
            <a:pPr marL="457200" lvl="1" indent="0">
              <a:buNone/>
            </a:pPr>
            <a:r>
              <a:rPr lang="en-US" sz="2800" b="1" dirty="0" smtClean="0"/>
              <a:t>2.Database </a:t>
            </a:r>
            <a:r>
              <a:rPr lang="en-US" sz="2800" b="1" dirty="0"/>
              <a:t>Designers:</a:t>
            </a:r>
          </a:p>
          <a:p>
            <a:pPr lvl="2"/>
            <a:r>
              <a:rPr lang="en-US" sz="2400" dirty="0"/>
              <a:t>Responsible to define the content, the structure, the constraints, and functions or transactions against the database. They must communicate with the end-users and understand their needs.</a:t>
            </a:r>
          </a:p>
        </p:txBody>
      </p:sp>
    </p:spTree>
    <p:extLst>
      <p:ext uri="{BB962C8B-B14F-4D97-AF65-F5344CB8AC3E}">
        <p14:creationId xmlns:p14="http://schemas.microsoft.com/office/powerpoint/2010/main" val="390248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1- </a:t>
            </a:r>
            <a:fld id="{B9232AF7-C7BC-414D-AE57-8E25D91C9439}" type="slidenum">
              <a:rPr lang="en-US"/>
              <a:pPr/>
              <a:t>21</a:t>
            </a:fld>
            <a:endParaRPr lang="en-CA"/>
          </a:p>
        </p:txBody>
      </p:sp>
      <p:sp>
        <p:nvSpPr>
          <p:cNvPr id="600068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751906"/>
            <a:ext cx="10515600" cy="894332"/>
          </a:xfrm>
        </p:spPr>
        <p:txBody>
          <a:bodyPr>
            <a:normAutofit fontScale="90000"/>
          </a:bodyPr>
          <a:lstStyle/>
          <a:p>
            <a:r>
              <a:rPr lang="en-US" dirty="0"/>
              <a:t>Actors on the scene (continued)</a:t>
            </a:r>
            <a:br>
              <a:rPr lang="en-US" dirty="0"/>
            </a:br>
            <a:endParaRPr lang="en-US" dirty="0"/>
          </a:p>
        </p:txBody>
      </p:sp>
      <p:sp>
        <p:nvSpPr>
          <p:cNvPr id="6000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90000"/>
              </a:lnSpc>
              <a:buNone/>
            </a:pPr>
            <a:r>
              <a:rPr lang="en-US" sz="2800" b="1" dirty="0" smtClean="0"/>
              <a:t>3.End-users</a:t>
            </a:r>
            <a:r>
              <a:rPr lang="en-US" sz="2800" b="1" dirty="0"/>
              <a:t>: </a:t>
            </a:r>
            <a:r>
              <a:rPr lang="en-US" sz="2800" dirty="0"/>
              <a:t>They use the data for queries, reports and some of them update the database content. End-users can be categorized into:</a:t>
            </a:r>
          </a:p>
          <a:p>
            <a:pPr lvl="2">
              <a:lnSpc>
                <a:spcPct val="90000"/>
              </a:lnSpc>
            </a:pPr>
            <a:r>
              <a:rPr lang="en-US" sz="2800" b="1" dirty="0">
                <a:solidFill>
                  <a:srgbClr val="FF0000"/>
                </a:solidFill>
              </a:rPr>
              <a:t>Casual</a:t>
            </a:r>
            <a:r>
              <a:rPr lang="en-US" sz="2800" dirty="0"/>
              <a:t>: access database </a:t>
            </a:r>
            <a:r>
              <a:rPr lang="en-US" sz="2800" dirty="0">
                <a:solidFill>
                  <a:srgbClr val="FF0000"/>
                </a:solidFill>
              </a:rPr>
              <a:t>occasionally</a:t>
            </a:r>
            <a:r>
              <a:rPr lang="en-US" sz="2800" dirty="0"/>
              <a:t> when needed</a:t>
            </a:r>
          </a:p>
          <a:p>
            <a:pPr lvl="2">
              <a:lnSpc>
                <a:spcPct val="90000"/>
              </a:lnSpc>
            </a:pPr>
            <a:r>
              <a:rPr lang="en-US" sz="2800" b="1" dirty="0">
                <a:solidFill>
                  <a:srgbClr val="FF0000"/>
                </a:solidFill>
              </a:rPr>
              <a:t>Naïve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or Parametric: they make up a large section of the end-user population.</a:t>
            </a:r>
          </a:p>
          <a:p>
            <a:pPr lvl="3">
              <a:lnSpc>
                <a:spcPct val="90000"/>
              </a:lnSpc>
            </a:pPr>
            <a:r>
              <a:rPr lang="en-US" sz="2400" dirty="0"/>
              <a:t>They use previously well-defined functions in the form of  “canned transactions” against the database.</a:t>
            </a:r>
          </a:p>
          <a:p>
            <a:pPr lvl="3">
              <a:lnSpc>
                <a:spcPct val="90000"/>
              </a:lnSpc>
            </a:pPr>
            <a:r>
              <a:rPr lang="en-US" sz="2400" dirty="0"/>
              <a:t>Examples are </a:t>
            </a:r>
            <a:r>
              <a:rPr lang="en-US" sz="2400" dirty="0">
                <a:solidFill>
                  <a:srgbClr val="FF0000"/>
                </a:solidFill>
              </a:rPr>
              <a:t>bank-tellers or reservation clerks </a:t>
            </a:r>
            <a:r>
              <a:rPr lang="en-US" sz="2400" dirty="0"/>
              <a:t>who do this activity for an entire shift of operations.</a:t>
            </a:r>
          </a:p>
        </p:txBody>
      </p:sp>
    </p:spTree>
    <p:extLst>
      <p:ext uri="{BB962C8B-B14F-4D97-AF65-F5344CB8AC3E}">
        <p14:creationId xmlns:p14="http://schemas.microsoft.com/office/powerpoint/2010/main" val="39111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1- </a:t>
            </a:r>
            <a:fld id="{910C7A16-5B28-409B-AF1A-5EC3202E0F0C}" type="slidenum">
              <a:rPr lang="en-US"/>
              <a:pPr/>
              <a:t>22</a:t>
            </a:fld>
            <a:endParaRPr lang="en-CA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Categories of End-users (continued)</a:t>
            </a:r>
          </a:p>
        </p:txBody>
      </p:sp>
      <p:sp>
        <p:nvSpPr>
          <p:cNvPr id="6021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10515600" cy="4800600"/>
          </a:xfrm>
        </p:spPr>
        <p:txBody>
          <a:bodyPr>
            <a:noAutofit/>
          </a:bodyPr>
          <a:lstStyle/>
          <a:p>
            <a:pPr lvl="2"/>
            <a:r>
              <a:rPr lang="en-US" sz="2800" b="1" dirty="0"/>
              <a:t>Sophisticated:</a:t>
            </a:r>
          </a:p>
          <a:p>
            <a:pPr lvl="3"/>
            <a:r>
              <a:rPr lang="en-US" sz="2400" dirty="0"/>
              <a:t>These include business analysts, scientists, engineers, others thoroughly familiar with the system capabilities.</a:t>
            </a:r>
          </a:p>
          <a:p>
            <a:pPr lvl="3"/>
            <a:r>
              <a:rPr lang="en-US" sz="2400" dirty="0"/>
              <a:t>Many use tools in the form of software packages that work closely with the stored database.</a:t>
            </a:r>
          </a:p>
          <a:p>
            <a:pPr lvl="2"/>
            <a:r>
              <a:rPr lang="en-US" sz="2800" b="1" dirty="0"/>
              <a:t>Stand-alone:</a:t>
            </a:r>
          </a:p>
          <a:p>
            <a:pPr lvl="3"/>
            <a:r>
              <a:rPr lang="en-US" sz="2400" dirty="0" smtClean="0"/>
              <a:t>Maintain </a:t>
            </a:r>
            <a:r>
              <a:rPr lang="en-US" sz="2400" dirty="0">
                <a:solidFill>
                  <a:srgbClr val="FF0000"/>
                </a:solidFill>
              </a:rPr>
              <a:t>personal databases </a:t>
            </a:r>
            <a:r>
              <a:rPr lang="en-US" sz="2400" dirty="0"/>
              <a:t>using ready-to-use packaged applications.</a:t>
            </a:r>
          </a:p>
          <a:p>
            <a:pPr lvl="3"/>
            <a:r>
              <a:rPr lang="en-US" sz="2400" dirty="0"/>
              <a:t>An example is a </a:t>
            </a:r>
            <a:r>
              <a:rPr lang="en-US" sz="2400" dirty="0">
                <a:solidFill>
                  <a:srgbClr val="FF0000"/>
                </a:solidFill>
              </a:rPr>
              <a:t>tax program </a:t>
            </a:r>
            <a:r>
              <a:rPr lang="en-US" sz="2400" dirty="0"/>
              <a:t>user that creates its own internal database.</a:t>
            </a:r>
          </a:p>
          <a:p>
            <a:pPr lvl="3"/>
            <a:r>
              <a:rPr lang="en-US" sz="2400" dirty="0"/>
              <a:t>Another example is a user that maintains an </a:t>
            </a:r>
            <a:r>
              <a:rPr lang="en-US" sz="2400" dirty="0">
                <a:solidFill>
                  <a:srgbClr val="FF0000"/>
                </a:solidFill>
              </a:rPr>
              <a:t>address book</a:t>
            </a:r>
          </a:p>
        </p:txBody>
      </p:sp>
    </p:spTree>
    <p:extLst>
      <p:ext uri="{BB962C8B-B14F-4D97-AF65-F5344CB8AC3E}">
        <p14:creationId xmlns:p14="http://schemas.microsoft.com/office/powerpoint/2010/main" val="417350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4. System analyst and application programmers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system analyst determine the requirements and develop specification for these</a:t>
            </a:r>
          </a:p>
          <a:p>
            <a:pPr lvl="1"/>
            <a:r>
              <a:rPr lang="en-US" dirty="0" smtClean="0"/>
              <a:t>Application programmers  implement these specifications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2EC-2BFE-4BD4-B8DF-7DBC566974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1" y="457200"/>
            <a:ext cx="8294687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>
                <a:solidFill>
                  <a:srgbClr val="FF0000"/>
                </a:solidFill>
              </a:rPr>
              <a:t>Workers behind the Scene</a:t>
            </a:r>
          </a:p>
          <a:p>
            <a:pPr marL="0" indent="0">
              <a:buNone/>
            </a:pPr>
            <a:r>
              <a:rPr lang="en-IN" sz="2400" b="1" dirty="0" smtClean="0"/>
              <a:t>1.DBMS </a:t>
            </a:r>
            <a:r>
              <a:rPr lang="en-IN" sz="2400" b="1" dirty="0"/>
              <a:t>system designers and implementers </a:t>
            </a:r>
            <a:r>
              <a:rPr lang="en-IN" sz="2400" dirty="0"/>
              <a:t>are persons who design and implement the </a:t>
            </a:r>
            <a:r>
              <a:rPr lang="en-IN" sz="2400" dirty="0">
                <a:solidFill>
                  <a:srgbClr val="FF0000"/>
                </a:solidFill>
              </a:rPr>
              <a:t>DBMS modules </a:t>
            </a:r>
            <a:r>
              <a:rPr lang="en-IN" sz="2400" dirty="0"/>
              <a:t>and </a:t>
            </a:r>
            <a:r>
              <a:rPr lang="en-IN" sz="2400" dirty="0">
                <a:solidFill>
                  <a:srgbClr val="FF0000"/>
                </a:solidFill>
              </a:rPr>
              <a:t>interfaces</a:t>
            </a:r>
            <a:r>
              <a:rPr lang="en-IN" sz="2400" dirty="0"/>
              <a:t> as a software package. 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400" b="1" dirty="0" smtClean="0"/>
              <a:t>2. Tool </a:t>
            </a:r>
            <a:r>
              <a:rPr lang="en-IN" sz="2400" b="1" dirty="0"/>
              <a:t>developers </a:t>
            </a:r>
            <a:r>
              <a:rPr lang="en-IN" sz="2400" dirty="0"/>
              <a:t>include persons who design and implement </a:t>
            </a:r>
            <a:r>
              <a:rPr lang="en-IN" sz="2400" b="1" dirty="0"/>
              <a:t>tools</a:t>
            </a:r>
            <a:r>
              <a:rPr lang="en-IN" sz="2400" dirty="0"/>
              <a:t>—the software packages that facilitate database system design and use, and help improve performance. 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US" sz="2400" b="1" dirty="0" smtClean="0"/>
              <a:t>3. Operators </a:t>
            </a:r>
            <a:r>
              <a:rPr lang="en-US" sz="2400" b="1" dirty="0"/>
              <a:t>and maintenance personnel </a:t>
            </a:r>
            <a:r>
              <a:rPr lang="en-US" sz="2400" dirty="0"/>
              <a:t>(system administration personnel) are responsible for the actual running and maintenance of the hardware and software environment for the database system.</a:t>
            </a:r>
            <a:endParaRPr lang="en-IN" sz="2400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 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AA030FD8-69F4-4AE9-B220-60C58517E2EB}" type="slidenum">
              <a:rPr lang="en-US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946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1- </a:t>
            </a:r>
            <a:fld id="{F7073A75-B1F4-4BB5-9A14-74E1E708669D}" type="slidenum">
              <a:rPr lang="en-US"/>
              <a:pPr/>
              <a:t>25</a:t>
            </a:fld>
            <a:endParaRPr lang="en-CA"/>
          </a:p>
        </p:txBody>
      </p:sp>
      <p:sp>
        <p:nvSpPr>
          <p:cNvPr id="6041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Using the Database Approach</a:t>
            </a:r>
          </a:p>
        </p:txBody>
      </p:sp>
      <p:sp>
        <p:nvSpPr>
          <p:cNvPr id="6041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431985"/>
            <a:ext cx="10515600" cy="474497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Controlling </a:t>
            </a:r>
            <a:r>
              <a:rPr lang="en-US" dirty="0" smtClean="0"/>
              <a:t>redundancy</a:t>
            </a:r>
          </a:p>
          <a:p>
            <a:pPr marL="457200" lvl="1" indent="0">
              <a:buNone/>
            </a:pPr>
            <a:r>
              <a:rPr lang="en-US" dirty="0" smtClean="0"/>
              <a:t>Traditional file system has following issues;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Multiple updates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Storage wastage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Inconsistency</a:t>
            </a:r>
          </a:p>
          <a:p>
            <a:pPr marL="457200" lvl="1" indent="0">
              <a:buNone/>
            </a:pPr>
            <a:r>
              <a:rPr lang="en-US" dirty="0" smtClean="0"/>
              <a:t>Solution: data normalization and controlled redundancy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Restricting unauthorized access to </a:t>
            </a:r>
            <a:r>
              <a:rPr lang="en-US" dirty="0" smtClean="0"/>
              <a:t>data- security and authorization subsystem is provided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Providing persistent storage for program objects: object oriented DB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58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4. Providing Storage Structures (e.g. indexes) for efficient Query Processing</a:t>
            </a:r>
          </a:p>
          <a:p>
            <a:pPr lvl="1"/>
            <a:r>
              <a:rPr lang="en-US" dirty="0" smtClean="0"/>
              <a:t>Indexes could be provided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	Buffering </a:t>
            </a:r>
            <a:r>
              <a:rPr lang="en-US" dirty="0"/>
              <a:t>or caching modules are available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	Query </a:t>
            </a:r>
            <a:r>
              <a:rPr lang="en-US" dirty="0"/>
              <a:t>processing and optimizing  module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2EC-2BFE-4BD4-B8DF-7DBC566974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5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1- </a:t>
            </a:r>
            <a:fld id="{3A7BF680-3039-42EC-8202-CADBBD6F0EEE}" type="slidenum">
              <a:rPr lang="en-US"/>
              <a:pPr/>
              <a:t>27</a:t>
            </a:fld>
            <a:endParaRPr lang="en-CA"/>
          </a:p>
        </p:txBody>
      </p:sp>
      <p:sp>
        <p:nvSpPr>
          <p:cNvPr id="6062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Using the Database Approach (continued)</a:t>
            </a:r>
          </a:p>
        </p:txBody>
      </p:sp>
      <p:sp>
        <p:nvSpPr>
          <p:cNvPr id="6062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Providing backup and recovery services</a:t>
            </a:r>
            <a:r>
              <a:rPr lang="en-US" dirty="0" smtClean="0"/>
              <a:t>. </a:t>
            </a:r>
          </a:p>
          <a:p>
            <a:pPr marL="457200" lvl="1" indent="0">
              <a:buNone/>
            </a:pPr>
            <a:r>
              <a:rPr lang="en-US" dirty="0" smtClean="0"/>
              <a:t>          -  on failure,    DB has to be restored to  state of consistency or resumed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Providing </a:t>
            </a:r>
            <a:r>
              <a:rPr lang="en-US" dirty="0"/>
              <a:t>multiple interfaces to different classes of users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forms, command, codes, menu driven , natural  language interface</a:t>
            </a:r>
            <a:endParaRPr lang="en-US" dirty="0"/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Representing complex relationships among </a:t>
            </a:r>
            <a:r>
              <a:rPr lang="en-US" dirty="0" smtClean="0"/>
              <a:t>data.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-should have capability to represent  variety of    relationships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74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8. Enforcing </a:t>
            </a:r>
            <a:r>
              <a:rPr lang="en-US" dirty="0"/>
              <a:t>integrity constraints on the database</a:t>
            </a:r>
            <a:r>
              <a:rPr lang="en-US" dirty="0" smtClean="0"/>
              <a:t>.</a:t>
            </a:r>
          </a:p>
          <a:p>
            <a:pPr lvl="1">
              <a:buFontTx/>
              <a:buChar char="-"/>
            </a:pPr>
            <a:r>
              <a:rPr lang="en-US" dirty="0" smtClean="0"/>
              <a:t>Datatype should be provided</a:t>
            </a:r>
          </a:p>
          <a:p>
            <a:pPr lvl="1">
              <a:buFontTx/>
              <a:buChar char="-"/>
            </a:pPr>
            <a:r>
              <a:rPr lang="en-US" dirty="0" smtClean="0"/>
              <a:t>Referential integrity</a:t>
            </a:r>
          </a:p>
          <a:p>
            <a:pPr lvl="1">
              <a:buFontTx/>
              <a:buChar char="-"/>
            </a:pPr>
            <a:r>
              <a:rPr lang="en-US" dirty="0" smtClean="0"/>
              <a:t>Uniqueness of data</a:t>
            </a:r>
          </a:p>
          <a:p>
            <a:pPr marL="0" indent="0">
              <a:buNone/>
            </a:pPr>
            <a:r>
              <a:rPr lang="en-US" dirty="0" smtClean="0"/>
              <a:t>9. Permitting inferences and action using rules</a:t>
            </a:r>
          </a:p>
          <a:p>
            <a:pPr marL="457200" lvl="1" indent="0">
              <a:buNone/>
            </a:pPr>
            <a:r>
              <a:rPr lang="en-US" dirty="0" smtClean="0"/>
              <a:t>-infer new information through rules(codes)</a:t>
            </a:r>
          </a:p>
          <a:p>
            <a:pPr lvl="1">
              <a:buFontTx/>
              <a:buChar char="-"/>
            </a:pPr>
            <a:r>
              <a:rPr lang="en-US" dirty="0" smtClean="0"/>
              <a:t>Triggers</a:t>
            </a:r>
          </a:p>
          <a:p>
            <a:pPr lvl="1">
              <a:buFontTx/>
              <a:buChar char="-"/>
            </a:pPr>
            <a:r>
              <a:rPr lang="en-US" dirty="0" smtClean="0"/>
              <a:t>Stored procedures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2EC-2BFE-4BD4-B8DF-7DBC566974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5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10. other benefits:</a:t>
            </a:r>
          </a:p>
          <a:p>
            <a:pPr lvl="1"/>
            <a:r>
              <a:rPr lang="en-US" dirty="0" smtClean="0"/>
              <a:t>Enforcing standards</a:t>
            </a:r>
          </a:p>
          <a:p>
            <a:pPr lvl="1"/>
            <a:r>
              <a:rPr lang="en-US" dirty="0" smtClean="0"/>
              <a:t>Reducing application development time</a:t>
            </a:r>
          </a:p>
          <a:p>
            <a:pPr lvl="1"/>
            <a:r>
              <a:rPr lang="en-US" dirty="0" smtClean="0"/>
              <a:t>Flexibility</a:t>
            </a:r>
          </a:p>
          <a:p>
            <a:pPr lvl="1"/>
            <a:r>
              <a:rPr lang="en-US" dirty="0" smtClean="0"/>
              <a:t>Up to date information</a:t>
            </a:r>
          </a:p>
          <a:p>
            <a:pPr lvl="1"/>
            <a:r>
              <a:rPr lang="en-US" dirty="0" smtClean="0"/>
              <a:t>Economies of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2EC-2BFE-4BD4-B8DF-7DBC566974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2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ffectLst/>
                <a:ea typeface="ＭＳ Ｐゴシック" panose="020B0600070205080204" pitchFamily="34" charset="-128"/>
              </a:rPr>
              <a:t>History of Database </a:t>
            </a:r>
            <a:r>
              <a:rPr lang="en-US" altLang="en-US" dirty="0" smtClean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Systems(not in syllabus</a:t>
            </a:r>
            <a:r>
              <a:rPr lang="en-US" altLang="en-US" dirty="0" smtClean="0">
                <a:effectLst/>
                <a:ea typeface="ＭＳ Ｐゴシック" panose="020B0600070205080204" pitchFamily="34" charset="-128"/>
              </a:rPr>
              <a:t>)</a:t>
            </a:r>
            <a:endParaRPr lang="en-US" altLang="en-US" dirty="0" smtClean="0">
              <a:effectLst/>
              <a:ea typeface="ＭＳ Ｐゴシック" panose="020B0600070205080204" pitchFamily="34" charset="-128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1950s and early 1960s: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Data processing using magnetic tapes for storage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Tapes provided only sequential access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Punched cards for input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Late 1960s and 1970s: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Hard disks allowed direct access to data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Network and hierarchical data models in widespread use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Ted Codd defines the relational data model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Would win the ACM Turing Award for this work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IBM Research begins System R prototype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UC Berkeley begins Ingres prototype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High-performance (for the era) transaction processing</a:t>
            </a:r>
          </a:p>
          <a:p>
            <a:pPr>
              <a:buFont typeface="Monotype Sorts" charset="2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2EC-2BFE-4BD4-B8DF-7DBC566974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62175" y="6667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 smtClean="0">
                <a:effectLst/>
                <a:ea typeface="ＭＳ Ｐゴシック" panose="020B0600070205080204" pitchFamily="34" charset="-128"/>
              </a:rPr>
              <a:t>Database Architecture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78075" y="1152525"/>
            <a:ext cx="7607300" cy="2990850"/>
          </a:xfrm>
        </p:spPr>
        <p:txBody>
          <a:bodyPr>
            <a:normAutofit fontScale="92500" lnSpcReduction="10000"/>
          </a:bodyPr>
          <a:lstStyle/>
          <a:p>
            <a:pPr>
              <a:buFont typeface="Monotype Sorts" charset="2"/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The architecture of a database systems is greatly influenced by  the underlying computer system on which the database is running: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Centralized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Client-server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Parallel (multi-processor)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Distributed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2EC-2BFE-4BD4-B8DF-7DBC566974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1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65125"/>
            <a:ext cx="10515600" cy="727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effectLst/>
                <a:ea typeface="ＭＳ Ｐゴシック" panose="020B0600070205080204" pitchFamily="34" charset="-128"/>
              </a:rPr>
              <a:t>Database System Internals</a:t>
            </a:r>
          </a:p>
        </p:txBody>
      </p:sp>
      <p:sp>
        <p:nvSpPr>
          <p:cNvPr id="65539" name="Rectangle 10"/>
          <p:cNvSpPr>
            <a:spLocks noChangeArrowheads="1"/>
          </p:cNvSpPr>
          <p:nvPr/>
        </p:nvSpPr>
        <p:spPr bwMode="auto">
          <a:xfrm>
            <a:off x="7912100" y="2544764"/>
            <a:ext cx="1231900" cy="2111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5540" name="Rectangle 11"/>
          <p:cNvSpPr>
            <a:spLocks noChangeArrowheads="1"/>
          </p:cNvSpPr>
          <p:nvPr/>
        </p:nvSpPr>
        <p:spPr bwMode="auto">
          <a:xfrm>
            <a:off x="8051800" y="4144964"/>
            <a:ext cx="1231900" cy="2111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5541" name="Rectangle 12"/>
          <p:cNvSpPr>
            <a:spLocks noChangeArrowheads="1"/>
          </p:cNvSpPr>
          <p:nvPr/>
        </p:nvSpPr>
        <p:spPr bwMode="auto">
          <a:xfrm>
            <a:off x="8001000" y="5084764"/>
            <a:ext cx="1231900" cy="2111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6554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25" y="605173"/>
            <a:ext cx="7084109" cy="582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66491" y="2173857"/>
            <a:ext cx="9213011" cy="445123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0674278" y="2650332"/>
            <a:ext cx="1017917" cy="534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317192" y="2173857"/>
            <a:ext cx="1874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At remote site</a:t>
            </a:r>
            <a:endParaRPr lang="en-US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2EC-2BFE-4BD4-B8DF-7DBC566974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8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292350" y="117476"/>
            <a:ext cx="8077200" cy="75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ffectLst/>
                <a:ea typeface="ＭＳ Ｐゴシック" panose="020B0600070205080204" pitchFamily="34" charset="-128"/>
              </a:rPr>
              <a:t>Figure 1.06</a:t>
            </a:r>
          </a:p>
        </p:txBody>
      </p:sp>
      <p:pic>
        <p:nvPicPr>
          <p:cNvPr id="6861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6" y="1193800"/>
            <a:ext cx="7224713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2EC-2BFE-4BD4-B8DF-7DBC566974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5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Database applications are partitioned into 2 or 3 parts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In a two tier architecture, the application resides at the client machine where it invokes database system functionality at the server machine through queries.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API standards such as ODBC, JDBC are used for interaction between the client and the server.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2EC-2BFE-4BD4-B8DF-7DBC566974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4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In a 3 tier architecture, the client machine acts as a front end.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client machine communicates with the application server, usually through forms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application server in turn communicates with a database system to access data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All logic is embedded in the application server.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2EC-2BFE-4BD4-B8DF-7DBC5669749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ffectLst/>
                <a:ea typeface="ＭＳ Ｐゴシック" panose="020B0600070205080204" pitchFamily="34" charset="-128"/>
              </a:rPr>
              <a:t>History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38389" y="1093788"/>
            <a:ext cx="7661275" cy="52244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1980s: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Research relational prototypes evolve into commercial systems</a:t>
            </a:r>
          </a:p>
          <a:p>
            <a:pPr lvl="2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SQL becomes industrial standard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Parallel and distributed database systems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Object-oriented database systems</a:t>
            </a:r>
          </a:p>
          <a:p>
            <a:pPr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1990s: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Large decision support and data-mining applications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Large multi-terabyte data warehouses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Emergence of Web commerce</a:t>
            </a:r>
          </a:p>
          <a:p>
            <a:pPr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Early 2000s: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XML and XQuery standards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Automated database administration</a:t>
            </a:r>
          </a:p>
          <a:p>
            <a:pPr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Later 2000s: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Giant data storage systems</a:t>
            </a:r>
          </a:p>
          <a:p>
            <a:pPr lvl="2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Google BigTable, Yahoo PNuts, Amazon, 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2EC-2BFE-4BD4-B8DF-7DBC566974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4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96838" y="929560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effectLst/>
                <a:ea typeface="ＭＳ Ｐゴシック" panose="020B0600070205080204" pitchFamily="34" charset="-128"/>
              </a:rPr>
              <a:t>Database Management System (DBMS)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38388" y="2266682"/>
            <a:ext cx="7688262" cy="4118244"/>
          </a:xfrm>
        </p:spPr>
        <p:txBody>
          <a:bodyPr/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DBMS contains information about a particular enterprise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Collection of interrelated data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Set of programs to access the data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An environment that is both </a:t>
            </a:r>
            <a:r>
              <a:rPr lang="en-US" altLang="en-US" i="1" dirty="0">
                <a:ea typeface="ＭＳ Ｐゴシック" panose="020B0600070205080204" pitchFamily="34" charset="-128"/>
              </a:rPr>
              <a:t>convenient</a:t>
            </a:r>
            <a:r>
              <a:rPr lang="en-US" altLang="en-US" dirty="0">
                <a:ea typeface="ＭＳ Ｐゴシック" panose="020B0600070205080204" pitchFamily="34" charset="-128"/>
              </a:rPr>
              <a:t> and </a:t>
            </a:r>
            <a:r>
              <a:rPr lang="en-US" altLang="en-US" i="1" dirty="0">
                <a:ea typeface="ＭＳ Ｐゴシック" panose="020B0600070205080204" pitchFamily="34" charset="-128"/>
              </a:rPr>
              <a:t>efficient</a:t>
            </a:r>
            <a:r>
              <a:rPr lang="en-US" altLang="en-US" dirty="0">
                <a:ea typeface="ＭＳ Ｐゴシック" panose="020B0600070205080204" pitchFamily="34" charset="-128"/>
              </a:rPr>
              <a:t> to use</a:t>
            </a:r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2EC-2BFE-4BD4-B8DF-7DBC566974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0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>
                <a:ea typeface="ＭＳ Ｐゴシック" panose="020B0600070205080204" pitchFamily="34" charset="-128"/>
              </a:rPr>
              <a:t>Database Applications: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Banking: transactions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Airlines: reservations, schedules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Universities:  registration, grades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Sales: customers, products, purchases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Online retailers: order tracking, customized recommendations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Manufacturing: production, inventory, orders, supply chain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Human resources:  employee records, salaries, tax deductions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2EC-2BFE-4BD4-B8DF-7DBC566974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5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ffectLst/>
                <a:ea typeface="ＭＳ Ｐゴシック" panose="020B0600070205080204" pitchFamily="34" charset="-128"/>
              </a:rPr>
              <a:t>University Database 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000">
                <a:ea typeface="ＭＳ Ｐゴシック" panose="020B0600070205080204" pitchFamily="34" charset="-128"/>
              </a:rPr>
              <a:t>Application program examples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Add new students, instructors, and courses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Register students for courses, 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Assign grades to students, compute grade point averages (GPA) and generate transcripts</a:t>
            </a:r>
          </a:p>
          <a:p>
            <a:r>
              <a:rPr lang="en-US" altLang="en-US" sz="2000">
                <a:ea typeface="ＭＳ Ｐゴシック" panose="020B0600070205080204" pitchFamily="34" charset="-128"/>
              </a:rPr>
              <a:t>In the early days, database applications were built directly on top of file systems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2EC-2BFE-4BD4-B8DF-7DBC566974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Drawbacks of using file systems to store data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38687" y="887414"/>
            <a:ext cx="8792713" cy="5659437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 algn="just"/>
            <a:r>
              <a:rPr lang="en-US" altLang="en-US" sz="2800" b="1" dirty="0" smtClean="0">
                <a:ea typeface="ＭＳ Ｐゴシック" panose="020B0600070205080204" pitchFamily="34" charset="-128"/>
              </a:rPr>
              <a:t>Data redundancy and inconsistency</a:t>
            </a:r>
          </a:p>
          <a:p>
            <a:pPr lvl="2" algn="just"/>
            <a:r>
              <a:rPr lang="en-US" altLang="en-US" sz="2400" dirty="0" smtClean="0">
                <a:ea typeface="ＭＳ Ｐゴシック" panose="020B0600070205080204" pitchFamily="34" charset="-128"/>
              </a:rPr>
              <a:t>Multiple file formats, duplication of information in different files</a:t>
            </a:r>
          </a:p>
          <a:p>
            <a:pPr lvl="1" algn="just"/>
            <a:r>
              <a:rPr lang="en-US" altLang="en-US" sz="2800" b="1" dirty="0" smtClean="0">
                <a:ea typeface="ＭＳ Ｐゴシック" panose="020B0600070205080204" pitchFamily="34" charset="-128"/>
              </a:rPr>
              <a:t>Difficulty in accessing data </a:t>
            </a:r>
          </a:p>
          <a:p>
            <a:pPr lvl="2" algn="just"/>
            <a:r>
              <a:rPr lang="en-US" altLang="en-US" sz="2400" dirty="0" smtClean="0">
                <a:ea typeface="ＭＳ Ｐゴシック" panose="020B0600070205080204" pitchFamily="34" charset="-128"/>
              </a:rPr>
              <a:t>Need to write a new program to carry out each new task</a:t>
            </a:r>
          </a:p>
          <a:p>
            <a:pPr lvl="1" algn="just"/>
            <a:r>
              <a:rPr lang="en-US" altLang="en-US" sz="2800" b="1" dirty="0" smtClean="0">
                <a:ea typeface="ＭＳ Ｐゴシック" panose="020B0600070205080204" pitchFamily="34" charset="-128"/>
              </a:rPr>
              <a:t>Data isolation 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— data is scattered multiple files and formats</a:t>
            </a:r>
          </a:p>
          <a:p>
            <a:pPr lvl="1" algn="just"/>
            <a:r>
              <a:rPr lang="en-US" altLang="en-US" sz="2800" b="1" dirty="0" smtClean="0">
                <a:ea typeface="ＭＳ Ｐゴシック" panose="020B0600070205080204" pitchFamily="34" charset="-128"/>
              </a:rPr>
              <a:t>Integrity problems</a:t>
            </a:r>
          </a:p>
          <a:p>
            <a:pPr lvl="2" algn="just"/>
            <a:r>
              <a:rPr lang="en-US" altLang="en-US" sz="2400" dirty="0" smtClean="0">
                <a:ea typeface="ＭＳ Ｐゴシック" panose="020B0600070205080204" pitchFamily="34" charset="-128"/>
              </a:rPr>
              <a:t>Integrity constraints  (e.g., account balance &gt; 0) become “buried” in program code rather than being stated explicitly</a:t>
            </a:r>
          </a:p>
          <a:p>
            <a:pPr lvl="2" algn="just"/>
            <a:r>
              <a:rPr lang="en-US" altLang="en-US" sz="2400" dirty="0" smtClean="0">
                <a:ea typeface="ＭＳ Ｐゴシック" panose="020B0600070205080204" pitchFamily="34" charset="-128"/>
              </a:rPr>
              <a:t>Hard to add new constraints or change existing ones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2EC-2BFE-4BD4-B8DF-7DBC566974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51088" y="76200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400">
                <a:ea typeface="ＭＳ Ｐゴシック" panose="020B0600070205080204" pitchFamily="34" charset="-128"/>
              </a:rPr>
              <a:t>Drawbacks of using file systems to store data (Cont.)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66159" y="804863"/>
            <a:ext cx="10610490" cy="5141912"/>
          </a:xfrm>
        </p:spPr>
        <p:txBody>
          <a:bodyPr>
            <a:normAutofit fontScale="92500" lnSpcReduction="10000"/>
          </a:bodyPr>
          <a:lstStyle/>
          <a:p>
            <a:pPr>
              <a:buFont typeface="Monotype Sorts" charset="2"/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800" b="1" dirty="0" smtClean="0">
                <a:ea typeface="ＭＳ Ｐゴシック" panose="020B0600070205080204" pitchFamily="34" charset="-128"/>
              </a:rPr>
              <a:t>Atomicity of updates</a:t>
            </a:r>
          </a:p>
          <a:p>
            <a:pPr lvl="2"/>
            <a:r>
              <a:rPr lang="en-US" altLang="en-US" sz="2400" dirty="0" smtClean="0">
                <a:ea typeface="ＭＳ Ｐゴシック" panose="020B0600070205080204" pitchFamily="34" charset="-128"/>
              </a:rPr>
              <a:t>Failures may leave database in an inconsistent state with partial updates carried out</a:t>
            </a:r>
          </a:p>
          <a:p>
            <a:pPr lvl="2"/>
            <a:r>
              <a:rPr lang="en-US" altLang="en-US" sz="2400" dirty="0" smtClean="0">
                <a:ea typeface="ＭＳ Ｐゴシック" panose="020B0600070205080204" pitchFamily="34" charset="-128"/>
              </a:rPr>
              <a:t>Example: Transfer of funds from one account to another should either complete or not happen at all</a:t>
            </a:r>
          </a:p>
          <a:p>
            <a:pPr lvl="1"/>
            <a:r>
              <a:rPr lang="en-US" altLang="en-US" sz="2800" b="1" dirty="0" smtClean="0">
                <a:ea typeface="ＭＳ Ｐゴシック" panose="020B0600070205080204" pitchFamily="34" charset="-128"/>
              </a:rPr>
              <a:t>Concurrent access by multiple users</a:t>
            </a:r>
          </a:p>
          <a:p>
            <a:pPr lvl="2"/>
            <a:r>
              <a:rPr lang="en-US" altLang="en-US" sz="2400" dirty="0" smtClean="0">
                <a:ea typeface="ＭＳ Ｐゴシック" panose="020B0600070205080204" pitchFamily="34" charset="-128"/>
              </a:rPr>
              <a:t>Concurrent access needed for performance</a:t>
            </a:r>
          </a:p>
          <a:p>
            <a:pPr lvl="2"/>
            <a:r>
              <a:rPr lang="en-US" altLang="en-US" sz="2400" dirty="0" smtClean="0">
                <a:ea typeface="ＭＳ Ｐゴシック" panose="020B0600070205080204" pitchFamily="34" charset="-128"/>
              </a:rPr>
              <a:t>Uncontrolled concurrent accesses can lead to inconsistencies</a:t>
            </a:r>
          </a:p>
          <a:p>
            <a:pPr lvl="3"/>
            <a:r>
              <a:rPr lang="en-US" altLang="en-US" sz="2000" dirty="0" smtClean="0">
                <a:ea typeface="ＭＳ Ｐゴシック" panose="020B0600070205080204" pitchFamily="34" charset="-128"/>
              </a:rPr>
              <a:t>Example: Two people reading a balance (say 100) and updating it by withdrawing money (say 50 each) at the same time</a:t>
            </a:r>
          </a:p>
          <a:p>
            <a:pPr lvl="1"/>
            <a:r>
              <a:rPr lang="en-US" altLang="en-US" sz="2800" b="1" dirty="0" smtClean="0">
                <a:ea typeface="ＭＳ Ｐゴシック" panose="020B0600070205080204" pitchFamily="34" charset="-128"/>
              </a:rPr>
              <a:t>Security problems</a:t>
            </a:r>
          </a:p>
          <a:p>
            <a:pPr lvl="2"/>
            <a:r>
              <a:rPr lang="en-US" altLang="en-US" sz="2400" dirty="0" smtClean="0">
                <a:ea typeface="ＭＳ Ｐゴシック" panose="020B0600070205080204" pitchFamily="34" charset="-128"/>
              </a:rPr>
              <a:t>Hard to provide user access to some, but not all, data</a:t>
            </a:r>
          </a:p>
          <a:p>
            <a:pPr lvl="2">
              <a:buFont typeface="Webdings" panose="05030102010509060703" pitchFamily="18" charset="2"/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r>
              <a:rPr lang="en-US" altLang="en-US" b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Database systems offer solutions to all the above problems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2EC-2BFE-4BD4-B8DF-7DBC566974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9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18FF3D9A3D1143BA731E1C70E98EBC" ma:contentTypeVersion="0" ma:contentTypeDescription="Create a new document." ma:contentTypeScope="" ma:versionID="4500f7e35b1cbbdb6cebfccb99606b7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53D357-CF50-4D8E-AFF3-743F785BF614}"/>
</file>

<file path=customXml/itemProps2.xml><?xml version="1.0" encoding="utf-8"?>
<ds:datastoreItem xmlns:ds="http://schemas.openxmlformats.org/officeDocument/2006/customXml" ds:itemID="{61C5693D-40D2-49E2-B1FC-6CF6A5377AF7}"/>
</file>

<file path=customXml/itemProps3.xml><?xml version="1.0" encoding="utf-8"?>
<ds:datastoreItem xmlns:ds="http://schemas.openxmlformats.org/officeDocument/2006/customXml" ds:itemID="{03CD06DF-364B-40D3-9A0F-0F9D38CD1670}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668</TotalTime>
  <Words>1589</Words>
  <Application>Microsoft Office PowerPoint</Application>
  <PresentationFormat>Widescreen</PresentationFormat>
  <Paragraphs>275</Paragraphs>
  <Slides>34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ＭＳ Ｐゴシック</vt:lpstr>
      <vt:lpstr>Arial</vt:lpstr>
      <vt:lpstr>Calibri</vt:lpstr>
      <vt:lpstr>Calibri Light</vt:lpstr>
      <vt:lpstr>Helvetica</vt:lpstr>
      <vt:lpstr>Monotype Sorts</vt:lpstr>
      <vt:lpstr>Symbol</vt:lpstr>
      <vt:lpstr>Times New Roman</vt:lpstr>
      <vt:lpstr>Webdings</vt:lpstr>
      <vt:lpstr>Wingdings</vt:lpstr>
      <vt:lpstr>Office Theme</vt:lpstr>
      <vt:lpstr>For better learning follow these:</vt:lpstr>
      <vt:lpstr>Unit 1</vt:lpstr>
      <vt:lpstr>History of Database Systems(not in syllabus)</vt:lpstr>
      <vt:lpstr>History (cont.)</vt:lpstr>
      <vt:lpstr>Database Management System (DBMS)</vt:lpstr>
      <vt:lpstr>PowerPoint Presentation</vt:lpstr>
      <vt:lpstr>University Database Example</vt:lpstr>
      <vt:lpstr>Drawbacks of using file systems to store data</vt:lpstr>
      <vt:lpstr>Drawbacks of using file systems to store data (Cont.)</vt:lpstr>
      <vt:lpstr>Simplified database system environment</vt:lpstr>
      <vt:lpstr>View of the data</vt:lpstr>
      <vt:lpstr>Levels of Abstraction</vt:lpstr>
      <vt:lpstr>View of Data</vt:lpstr>
      <vt:lpstr>Example of a  simple Relational database</vt:lpstr>
      <vt:lpstr>PowerPoint Presentation</vt:lpstr>
      <vt:lpstr>Data Definition Language (DDL)</vt:lpstr>
      <vt:lpstr>Data Manipulation Language (DML)</vt:lpstr>
      <vt:lpstr>Database Users and Administrators</vt:lpstr>
      <vt:lpstr>Database Users</vt:lpstr>
      <vt:lpstr>Database Users</vt:lpstr>
      <vt:lpstr>Actors on the scene (continued) </vt:lpstr>
      <vt:lpstr>Categories of End-users (continued)</vt:lpstr>
      <vt:lpstr>Actors..</vt:lpstr>
      <vt:lpstr>PowerPoint Presentation</vt:lpstr>
      <vt:lpstr>Advantages of Using the Database Approach</vt:lpstr>
      <vt:lpstr>PowerPoint Presentation</vt:lpstr>
      <vt:lpstr>Advantages of Using the Database Approach (continued)</vt:lpstr>
      <vt:lpstr>PowerPoint Presentation</vt:lpstr>
      <vt:lpstr>PowerPoint Presentation</vt:lpstr>
      <vt:lpstr>Database Architecture</vt:lpstr>
      <vt:lpstr>Database System Internals</vt:lpstr>
      <vt:lpstr>Figure 1.06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</dc:title>
  <dc:creator>Windows User</dc:creator>
  <cp:lastModifiedBy>user</cp:lastModifiedBy>
  <cp:revision>26</cp:revision>
  <dcterms:created xsi:type="dcterms:W3CDTF">2020-01-07T08:10:31Z</dcterms:created>
  <dcterms:modified xsi:type="dcterms:W3CDTF">2020-08-08T12:35:49Z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0x010100E518FF3D9A3D1143BA731E1C70E98EBC</vt:lpwstr>
  </property>
</Properties>
</file>