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CFC8D-E23D-4FBD-9979-1CBF25E72D6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7622-49FE-4509-96F2-38BED4D0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5BCD3A1-3E18-4773-A45E-88EEA386F185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74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047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4C67951-4A38-4FDB-9AE8-D4075679AD27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7715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1790B65-BEC3-4DF1-8749-49E59E83AEF0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1980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BB319CE-A82A-4C2E-8664-EF9153D23C4B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8227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F8D3312-DB20-40A5-B637-B84043F91030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2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82278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675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1DD5E6D-8D93-4C95-BF5F-7631E262FD79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8534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3C21E0E-6FEE-4822-B402-D480AD86B814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5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031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FC142A2-C81A-4D15-8BEC-DBA7F415C72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8739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F6EA422-B374-43E0-A463-34F1AE09EF9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7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87398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746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387E271-1A4E-4C2C-9298-267DAF9201E5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9046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7727C15-5199-424F-91A3-BABB173C2A6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0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5085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14913D-DC0C-4D7B-A915-7DB3DBAE7E14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9251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D5E0FE-7557-4ECE-8236-7094123DF1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2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2518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operation returns </a:t>
            </a:r>
            <a:r>
              <a:rPr lang="en-US" altLang="en-US" i="1" smtClean="0"/>
              <a:t>resulti</a:t>
            </a:r>
            <a:r>
              <a:rPr lang="en-US" altLang="en-US" smtClean="0"/>
              <a:t>, where </a:t>
            </a:r>
            <a:r>
              <a:rPr lang="en-US" altLang="en-US" i="1" smtClean="0"/>
              <a:t>i </a:t>
            </a:r>
            <a:r>
              <a:rPr lang="en-US" altLang="en-US" smtClean="0"/>
              <a:t>is the first of </a:t>
            </a:r>
            <a:r>
              <a:rPr lang="en-US" altLang="en-US" i="1" smtClean="0"/>
              <a:t>pred</a:t>
            </a:r>
            <a:r>
              <a:rPr lang="en-US" altLang="en-US" smtClean="0"/>
              <a:t>1, </a:t>
            </a:r>
            <a:r>
              <a:rPr lang="en-US" altLang="en-US" i="1" smtClean="0"/>
              <a:t>pred</a:t>
            </a:r>
            <a:r>
              <a:rPr lang="en-US" altLang="en-US" smtClean="0"/>
              <a:t>2, . . . , </a:t>
            </a:r>
            <a:r>
              <a:rPr lang="en-US" altLang="en-US" i="1" smtClean="0"/>
              <a:t>predn </a:t>
            </a:r>
            <a:r>
              <a:rPr lang="en-US" altLang="en-US" smtClean="0"/>
              <a:t>that is satisfied; if none of the predicates is satisfied, the operation returns </a:t>
            </a:r>
            <a:r>
              <a:rPr lang="en-US" altLang="en-US" i="1" smtClean="0"/>
              <a:t>result</a:t>
            </a:r>
            <a:r>
              <a:rPr lang="en-US" altLang="en-US" smtClean="0"/>
              <a:t>0</a:t>
            </a:r>
            <a:endParaRPr lang="en-US" altLang="en-US" b="1" smtClean="0">
              <a:solidFill>
                <a:srgbClr val="FF0000"/>
              </a:solidFill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361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DAB2AF3-7082-407D-A1BF-BCE5A437EB6B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8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Instead of </a:t>
            </a:r>
            <a:r>
              <a:rPr lang="en-US" altLang="en-US" b="1"/>
              <a:t>sum</a:t>
            </a:r>
            <a:r>
              <a:rPr lang="en-US" altLang="en-US"/>
              <a:t>(</a:t>
            </a:r>
            <a:r>
              <a:rPr lang="en-US" altLang="en-US" i="1"/>
              <a:t>credits</a:t>
            </a:r>
            <a:r>
              <a:rPr lang="en-US" altLang="en-US"/>
              <a:t>), use: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 b="1"/>
              <a:t>                  case </a:t>
            </a:r>
            <a:br>
              <a:rPr lang="en-US" altLang="en-US" b="1"/>
            </a:br>
            <a:r>
              <a:rPr lang="en-US" altLang="en-US" b="1"/>
              <a:t>                 when sum</a:t>
            </a:r>
            <a:r>
              <a:rPr lang="en-US" altLang="en-US"/>
              <a:t>(</a:t>
            </a:r>
            <a:r>
              <a:rPr lang="en-US" altLang="en-US" i="1"/>
              <a:t>credits</a:t>
            </a:r>
            <a:r>
              <a:rPr lang="en-US" altLang="en-US"/>
              <a:t>) </a:t>
            </a:r>
            <a:r>
              <a:rPr lang="en-US" altLang="en-US" b="1"/>
              <a:t>is not null then sum</a:t>
            </a:r>
            <a:r>
              <a:rPr lang="en-US" altLang="en-US"/>
              <a:t>(</a:t>
            </a:r>
            <a:r>
              <a:rPr lang="en-US" altLang="en-US" i="1"/>
              <a:t>credits</a:t>
            </a:r>
            <a:r>
              <a:rPr lang="en-US" altLang="en-US"/>
              <a:t>)</a:t>
            </a:r>
            <a:br>
              <a:rPr lang="en-US" altLang="en-US"/>
            </a:br>
            <a:r>
              <a:rPr lang="en-US" altLang="en-US"/>
              <a:t>                 </a:t>
            </a:r>
            <a:r>
              <a:rPr lang="en-US" altLang="en-US" b="1"/>
              <a:t>else </a:t>
            </a:r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             </a:t>
            </a:r>
            <a:r>
              <a:rPr lang="en-US" altLang="en-US" b="1"/>
              <a:t>end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 b="1"/>
          </a:p>
        </p:txBody>
      </p:sp>
      <p:sp>
        <p:nvSpPr>
          <p:cNvPr id="195589" name="Text Box 3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515036A-62C8-4CAB-9063-8D9FEDD38F5A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5590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We assume that a course is successfully completed if the student has a grade that is not ’F’ or null.</a:t>
            </a:r>
          </a:p>
        </p:txBody>
      </p:sp>
    </p:spTree>
    <p:extLst>
      <p:ext uri="{BB962C8B-B14F-4D97-AF65-F5344CB8AC3E}">
        <p14:creationId xmlns:p14="http://schemas.microsoft.com/office/powerpoint/2010/main" val="400055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655C46-905E-4BDB-B357-CBDF8C02061B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9763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204FB1-0287-481C-9009-C978140CCE92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7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078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1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D64F-F6C0-4EE2-8192-0AB436F691D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2442-242A-44F4-ADCE-72F2CA34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</a:t>
            </a:r>
            <a:br>
              <a:rPr lang="en-US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433638" y="333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Deletion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77470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Delete all instructors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  <a:r>
              <a:rPr lang="en-US" altLang="en-US" sz="1800" dirty="0">
                <a:latin typeface="Century Gothic" panose="020B0502020202020204" pitchFamily="34" charset="0"/>
              </a:rPr>
              <a:t> 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>
              <a:latin typeface="Century Gothic" panose="020B050202020202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Delete all instructors from the Finance department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    </a:t>
            </a:r>
            <a:r>
              <a:rPr lang="en-US" altLang="en-US" sz="2000" b="1" dirty="0">
                <a:solidFill>
                  <a:srgbClr val="FF0000"/>
                </a:solidFill>
              </a:rPr>
              <a:t>where </a:t>
            </a:r>
            <a:r>
              <a:rPr lang="en-US" altLang="en-US" sz="20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000" dirty="0">
                <a:solidFill>
                  <a:srgbClr val="FF0000"/>
                </a:solidFill>
              </a:rPr>
              <a:t>= ’Finance</a:t>
            </a:r>
            <a:r>
              <a:rPr lang="en-US" altLang="en-US" sz="2000" dirty="0"/>
              <a:t>’;</a:t>
            </a:r>
          </a:p>
          <a:p>
            <a:pPr marL="0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dirty="0"/>
              <a:t>   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Delete all tuples in the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relation for those instructors associated with a department located in the Watson building.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in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chemeClr val="accent2"/>
                </a:solidFill>
              </a:rPr>
              <a:t>select </a:t>
            </a:r>
            <a:r>
              <a:rPr lang="en-US" altLang="en-US" sz="2000" i="1" dirty="0" err="1">
                <a:solidFill>
                  <a:schemeClr val="accent2"/>
                </a:solidFill>
              </a:rPr>
              <a:t>dept_name</a:t>
            </a:r>
            <a:r>
              <a:rPr lang="en-US" altLang="en-US" sz="2000" i="1" dirty="0">
                <a:solidFill>
                  <a:schemeClr val="accent2"/>
                </a:solidFill>
              </a:rPr>
              <a:t/>
            </a:r>
            <a:br>
              <a:rPr lang="en-US" altLang="en-US" sz="2000" i="1" dirty="0">
                <a:solidFill>
                  <a:schemeClr val="accent2"/>
                </a:solidFill>
              </a:rPr>
            </a:br>
            <a:r>
              <a:rPr lang="en-US" altLang="en-US" sz="2000" i="1" dirty="0">
                <a:solidFill>
                  <a:schemeClr val="accent2"/>
                </a:solidFill>
              </a:rPr>
              <a:t>                                                        </a:t>
            </a:r>
            <a:r>
              <a:rPr lang="en-US" altLang="en-US" sz="2000" b="1" dirty="0">
                <a:solidFill>
                  <a:schemeClr val="accent2"/>
                </a:solidFill>
              </a:rPr>
              <a:t>from </a:t>
            </a:r>
            <a:r>
              <a:rPr lang="en-US" altLang="en-US" sz="2000" i="1" dirty="0">
                <a:solidFill>
                  <a:schemeClr val="accent2"/>
                </a:solidFill>
              </a:rPr>
              <a:t>department</a:t>
            </a:r>
            <a:br>
              <a:rPr lang="en-US" altLang="en-US" sz="2000" i="1" dirty="0">
                <a:solidFill>
                  <a:schemeClr val="accent2"/>
                </a:solidFill>
              </a:rPr>
            </a:br>
            <a:r>
              <a:rPr lang="en-US" altLang="en-US" sz="2000" i="1" dirty="0">
                <a:solidFill>
                  <a:schemeClr val="accent2"/>
                </a:solidFill>
              </a:rPr>
              <a:t>                                                        </a:t>
            </a:r>
            <a:r>
              <a:rPr lang="en-US" altLang="en-US" sz="2000" b="1" dirty="0">
                <a:solidFill>
                  <a:schemeClr val="accent2"/>
                </a:solidFill>
              </a:rPr>
              <a:t>where </a:t>
            </a:r>
            <a:r>
              <a:rPr lang="en-US" altLang="en-US" sz="2000" i="1" dirty="0">
                <a:solidFill>
                  <a:schemeClr val="accent2"/>
                </a:solidFill>
              </a:rPr>
              <a:t>building </a:t>
            </a:r>
            <a:r>
              <a:rPr lang="en-US" altLang="en-US" sz="2000" dirty="0">
                <a:solidFill>
                  <a:schemeClr val="accent2"/>
                </a:solidFill>
              </a:rPr>
              <a:t>= ’Watson</a:t>
            </a:r>
            <a:r>
              <a:rPr lang="en-US" altLang="en-US" sz="2000" dirty="0">
                <a:solidFill>
                  <a:srgbClr val="92D050"/>
                </a:solidFill>
              </a:rPr>
              <a:t>’);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endParaRPr lang="en-US" alt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Deletion (Cont.)</a:t>
            </a: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2100264" y="1079501"/>
            <a:ext cx="766127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Delete </a:t>
            </a:r>
            <a:r>
              <a:rPr lang="en-US" altLang="en-US" sz="2000">
                <a:solidFill>
                  <a:srgbClr val="FF0000"/>
                </a:solidFill>
              </a:rPr>
              <a:t>all instructors whose salary is less than the average </a:t>
            </a:r>
            <a:r>
              <a:rPr lang="en-US" altLang="en-US" sz="2000"/>
              <a:t>salary of instructors</a:t>
            </a:r>
          </a:p>
        </p:txBody>
      </p:sp>
      <p:sp>
        <p:nvSpPr>
          <p:cNvPr id="186372" name="Text Box 3"/>
          <p:cNvSpPr txBox="1">
            <a:spLocks noChangeArrowheads="1"/>
          </p:cNvSpPr>
          <p:nvPr/>
        </p:nvSpPr>
        <p:spPr bwMode="auto">
          <a:xfrm>
            <a:off x="2444751" y="2160588"/>
            <a:ext cx="74152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delete from </a:t>
            </a:r>
            <a:r>
              <a:rPr lang="en-US" altLang="en-US" sz="2000" i="1"/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/>
              <a:t>salary</a:t>
            </a:r>
            <a:r>
              <a:rPr lang="en-US" altLang="en-US" sz="2000"/>
              <a:t>&lt; (</a:t>
            </a:r>
            <a:r>
              <a:rPr lang="en-US" altLang="en-US" sz="2000" b="1">
                <a:solidFill>
                  <a:schemeClr val="accent2"/>
                </a:solidFill>
              </a:rPr>
              <a:t>select avg 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 i="1">
                <a:solidFill>
                  <a:schemeClr val="accent2"/>
                </a:solidFill>
              </a:rPr>
              <a:t>salary</a:t>
            </a:r>
            <a:r>
              <a:rPr lang="en-US" altLang="en-US" sz="2000">
                <a:solidFill>
                  <a:schemeClr val="accent2"/>
                </a:solidFill>
              </a:rPr>
              <a:t>) </a:t>
            </a:r>
            <a:r>
              <a:rPr lang="en-US" altLang="en-US" sz="2000" b="1">
                <a:solidFill>
                  <a:schemeClr val="accent2"/>
                </a:solidFill>
              </a:rPr>
              <a:t>from </a:t>
            </a:r>
            <a:r>
              <a:rPr lang="en-US" altLang="en-US" sz="2000" i="1">
                <a:solidFill>
                  <a:schemeClr val="accent2"/>
                </a:solidFill>
              </a:rPr>
              <a:t>instructor</a:t>
            </a:r>
            <a:r>
              <a:rPr lang="en-US" altLang="en-US" sz="20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4222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updation</a:t>
            </a:r>
          </a:p>
        </p:txBody>
      </p:sp>
      <p:sp>
        <p:nvSpPr>
          <p:cNvPr id="188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The UPDATE statement is used to modify the existing records in a table.</a:t>
            </a:r>
          </a:p>
          <a:p>
            <a:endParaRPr lang="en-US" altLang="en-US" smtClean="0"/>
          </a:p>
          <a:p>
            <a:r>
              <a:rPr lang="en-US" altLang="en-US" smtClean="0"/>
              <a:t>UPDATE </a:t>
            </a:r>
            <a:r>
              <a:rPr lang="en-US" altLang="en-US" i="1" smtClean="0"/>
              <a:t>table_name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SET </a:t>
            </a:r>
            <a:r>
              <a:rPr lang="en-US" altLang="en-US" i="1" smtClean="0"/>
              <a:t>column1 </a:t>
            </a:r>
            <a:r>
              <a:rPr lang="en-US" altLang="en-US" smtClean="0"/>
              <a:t>=</a:t>
            </a:r>
            <a:r>
              <a:rPr lang="en-US" altLang="en-US" i="1" smtClean="0"/>
              <a:t> value1</a:t>
            </a:r>
            <a:r>
              <a:rPr lang="en-US" altLang="en-US" smtClean="0"/>
              <a:t>,</a:t>
            </a:r>
            <a:r>
              <a:rPr lang="en-US" altLang="en-US" i="1" smtClean="0"/>
              <a:t> column2 </a:t>
            </a:r>
            <a:r>
              <a:rPr lang="en-US" altLang="en-US" smtClean="0"/>
              <a:t>=</a:t>
            </a:r>
            <a:r>
              <a:rPr lang="en-US" altLang="en-US" i="1" smtClean="0"/>
              <a:t> value2</a:t>
            </a:r>
            <a:r>
              <a:rPr lang="en-US" altLang="en-US" smtClean="0"/>
              <a:t>, ...</a:t>
            </a:r>
            <a:br>
              <a:rPr lang="en-US" altLang="en-US" smtClean="0"/>
            </a:br>
            <a:r>
              <a:rPr lang="en-US" altLang="en-US" smtClean="0"/>
              <a:t>WHERE </a:t>
            </a:r>
            <a:r>
              <a:rPr lang="en-US" altLang="en-US" i="1" smtClean="0"/>
              <a:t>condition</a:t>
            </a:r>
            <a:r>
              <a:rPr lang="en-US" altLang="en-US" smtClean="0"/>
              <a:t>;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UPDATE Customers SET ContactName = 'Alfred Schmidt', City= 'Frankfurt‘ WHERE CustomerID = 1;</a:t>
            </a:r>
          </a:p>
          <a:p>
            <a:endParaRPr lang="en-US" altLang="en-US" smtClean="0"/>
          </a:p>
          <a:p>
            <a:r>
              <a:rPr lang="en-US" altLang="en-US" smtClean="0"/>
              <a:t>UPDATE Customers SET ContactName='Juan';</a:t>
            </a:r>
          </a:p>
        </p:txBody>
      </p:sp>
    </p:spTree>
    <p:extLst>
      <p:ext uri="{BB962C8B-B14F-4D97-AF65-F5344CB8AC3E}">
        <p14:creationId xmlns:p14="http://schemas.microsoft.com/office/powerpoint/2010/main" val="32332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405063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Updates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Increase salaries of instructors whose salary is </a:t>
            </a:r>
            <a:r>
              <a:rPr lang="en-US" altLang="en-US" sz="2000" dirty="0">
                <a:solidFill>
                  <a:srgbClr val="FF0000"/>
                </a:solidFill>
              </a:rPr>
              <a:t>over $100,000 by 3%</a:t>
            </a:r>
            <a:r>
              <a:rPr lang="en-US" altLang="en-US" sz="2000" dirty="0"/>
              <a:t>, and all others receive a 5% raise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Write two </a:t>
            </a:r>
            <a:r>
              <a:rPr lang="en-US" altLang="en-US" sz="2000" b="1" dirty="0"/>
              <a:t>update </a:t>
            </a:r>
            <a:r>
              <a:rPr lang="en-US" altLang="en-US" sz="2000" dirty="0"/>
              <a:t>statements:</a:t>
            </a:r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1800" dirty="0"/>
              <a:t>	          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set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=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1.03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&gt; 100000;</a:t>
            </a:r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 </a:t>
            </a:r>
            <a:r>
              <a:rPr lang="en-US" altLang="en-US" sz="2000" b="1" dirty="0"/>
              <a:t>set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=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* 1.05</a:t>
            </a:r>
            <a:br>
              <a:rPr lang="en-US" altLang="en-US" sz="2000" dirty="0"/>
            </a:br>
            <a:r>
              <a:rPr lang="en-US" altLang="en-US" sz="2000" dirty="0"/>
              <a:t>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&lt;= 100000;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b="1" dirty="0"/>
              <a:t>The order is important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Can be done better using the </a:t>
            </a:r>
            <a:r>
              <a:rPr lang="en-US" altLang="en-US" sz="2000" b="1" dirty="0">
                <a:solidFill>
                  <a:srgbClr val="FF0000"/>
                </a:solidFill>
              </a:rPr>
              <a:t>case</a:t>
            </a:r>
            <a:r>
              <a:rPr lang="en-US" altLang="en-US" sz="2000" b="1" dirty="0"/>
              <a:t> </a:t>
            </a:r>
            <a:r>
              <a:rPr lang="en-US" altLang="en-US" sz="2000" dirty="0"/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513602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590800" y="-4763"/>
            <a:ext cx="8077200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Statement for Conditional Updates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338389" y="1093788"/>
            <a:ext cx="7966075" cy="528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Same query as before but with case statement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set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= </a:t>
            </a:r>
            <a:r>
              <a:rPr lang="en-US" altLang="en-US" sz="2000" b="1" dirty="0">
                <a:solidFill>
                  <a:srgbClr val="FF0000"/>
                </a:solidFill>
              </a:rPr>
              <a:t>case</a:t>
            </a:r>
            <a:br>
              <a:rPr lang="en-US" altLang="en-US" sz="2000" b="1" dirty="0">
                <a:solidFill>
                  <a:srgbClr val="FF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                                      when </a:t>
            </a:r>
            <a:r>
              <a:rPr lang="en-US" altLang="en-US" sz="2000" i="1" dirty="0">
                <a:solidFill>
                  <a:srgbClr val="FF0000"/>
                </a:solidFill>
              </a:rPr>
              <a:t>salary </a:t>
            </a:r>
            <a:r>
              <a:rPr lang="en-US" altLang="en-US" sz="2000" dirty="0">
                <a:solidFill>
                  <a:srgbClr val="FF0000"/>
                </a:solidFill>
              </a:rPr>
              <a:t>&lt;= 100000 </a:t>
            </a:r>
            <a:r>
              <a:rPr lang="en-US" altLang="en-US" sz="2000" b="1" dirty="0">
                <a:solidFill>
                  <a:srgbClr val="FF0000"/>
                </a:solidFill>
              </a:rPr>
              <a:t>then </a:t>
            </a:r>
            <a:r>
              <a:rPr lang="en-US" altLang="en-US" sz="2000" i="1" dirty="0">
                <a:solidFill>
                  <a:srgbClr val="FF0000"/>
                </a:solidFill>
              </a:rPr>
              <a:t>salary </a:t>
            </a:r>
            <a:r>
              <a:rPr lang="en-US" altLang="en-US" sz="2000" dirty="0">
                <a:solidFill>
                  <a:srgbClr val="FF0000"/>
                </a:solidFill>
              </a:rPr>
              <a:t>* 1.05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else </a:t>
            </a:r>
            <a:r>
              <a:rPr lang="en-US" altLang="en-US" sz="2000" i="1" dirty="0">
                <a:solidFill>
                  <a:srgbClr val="FF0000"/>
                </a:solidFill>
              </a:rPr>
              <a:t>salary </a:t>
            </a:r>
            <a:r>
              <a:rPr lang="en-US" altLang="en-US" sz="2000" dirty="0">
                <a:solidFill>
                  <a:srgbClr val="FF0000"/>
                </a:solidFill>
              </a:rPr>
              <a:t>* 1.03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                      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end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/>
              <a:t>The general form of the case statement is as follows.</a:t>
            </a:r>
          </a:p>
          <a:p>
            <a:pPr>
              <a:defRPr/>
            </a:pPr>
            <a:r>
              <a:rPr lang="en-US" dirty="0"/>
              <a:t>CASE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    WHEN </a:t>
            </a:r>
            <a:r>
              <a:rPr lang="en-US" i="1" dirty="0"/>
              <a:t>condition1</a:t>
            </a:r>
            <a:r>
              <a:rPr lang="en-US" dirty="0"/>
              <a:t> THEN </a:t>
            </a:r>
            <a:r>
              <a:rPr lang="en-US" i="1" dirty="0"/>
              <a:t>result1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    WHEN </a:t>
            </a:r>
            <a:r>
              <a:rPr lang="en-US" i="1" dirty="0"/>
              <a:t>condition2</a:t>
            </a:r>
            <a:r>
              <a:rPr lang="en-US" dirty="0"/>
              <a:t> THEN </a:t>
            </a:r>
            <a:r>
              <a:rPr lang="en-US" i="1" dirty="0"/>
              <a:t>result2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    WHEN </a:t>
            </a:r>
            <a:r>
              <a:rPr lang="en-US" i="1" dirty="0" err="1"/>
              <a:t>conditionN</a:t>
            </a:r>
            <a:r>
              <a:rPr lang="en-US" dirty="0"/>
              <a:t> THEN </a:t>
            </a:r>
            <a:r>
              <a:rPr lang="en-US" i="1" dirty="0" err="1"/>
              <a:t>resultN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    ELSE </a:t>
            </a:r>
            <a:r>
              <a:rPr lang="en-US" i="1" dirty="0"/>
              <a:t>result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END;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9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following SQL will order the customers by City. However, if City is NULL, then order by Country:</a:t>
            </a:r>
          </a:p>
          <a:p>
            <a:endParaRPr lang="en-US" altLang="en-US" smtClean="0"/>
          </a:p>
          <a:p>
            <a:r>
              <a:rPr lang="en-US" altLang="en-US" smtClean="0"/>
              <a:t>SELECT CustomerName, City, Country</a:t>
            </a:r>
            <a:br>
              <a:rPr lang="en-US" altLang="en-US" smtClean="0"/>
            </a:br>
            <a:r>
              <a:rPr lang="en-US" altLang="en-US" smtClean="0"/>
              <a:t>FROM Customers</a:t>
            </a:r>
            <a:br>
              <a:rPr lang="en-US" altLang="en-US" smtClean="0"/>
            </a:br>
            <a:r>
              <a:rPr lang="en-US" altLang="en-US" smtClean="0"/>
              <a:t>ORDER BY</a:t>
            </a:r>
            <a:br>
              <a:rPr lang="en-US" altLang="en-US" smtClean="0"/>
            </a:br>
            <a:r>
              <a:rPr lang="en-US" altLang="en-US" smtClean="0"/>
              <a:t>(CASE</a:t>
            </a:r>
            <a:br>
              <a:rPr lang="en-US" altLang="en-US" smtClean="0"/>
            </a:br>
            <a:r>
              <a:rPr lang="en-US" altLang="en-US" smtClean="0"/>
              <a:t>    WHEN City IS NULL THEN Country</a:t>
            </a:r>
            <a:br>
              <a:rPr lang="en-US" altLang="en-US" smtClean="0"/>
            </a:br>
            <a:r>
              <a:rPr lang="en-US" altLang="en-US" smtClean="0"/>
              <a:t>    ELSE City</a:t>
            </a:r>
            <a:br>
              <a:rPr lang="en-US" altLang="en-US" smtClean="0"/>
            </a:br>
            <a:r>
              <a:rPr lang="en-US" altLang="en-US" smtClean="0"/>
              <a:t>END);</a:t>
            </a:r>
          </a:p>
        </p:txBody>
      </p:sp>
    </p:spTree>
    <p:extLst>
      <p:ext uri="{BB962C8B-B14F-4D97-AF65-F5344CB8AC3E}">
        <p14:creationId xmlns:p14="http://schemas.microsoft.com/office/powerpoint/2010/main" val="264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Updates with Scalar Subqueries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338388" y="1093789"/>
            <a:ext cx="8020050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 err="1"/>
              <a:t>Recompute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update </a:t>
            </a:r>
            <a:r>
              <a:rPr lang="en-US" altLang="en-US" sz="2000" dirty="0" err="1">
                <a:solidFill>
                  <a:srgbClr val="FF0000"/>
                </a:solidFill>
              </a:rPr>
              <a:t>tot_creds</a:t>
            </a:r>
            <a:r>
              <a:rPr lang="en-US" altLang="en-US" sz="2000" dirty="0">
                <a:solidFill>
                  <a:srgbClr val="FF0000"/>
                </a:solidFill>
              </a:rPr>
              <a:t> value </a:t>
            </a:r>
            <a:r>
              <a:rPr lang="en-US" altLang="en-US" sz="2000" dirty="0"/>
              <a:t>for all students</a:t>
            </a:r>
          </a:p>
          <a:p>
            <a:pPr>
              <a:defRPr/>
            </a:pPr>
            <a:r>
              <a:rPr lang="en-US" sz="2000" dirty="0"/>
              <a:t>set the </a:t>
            </a:r>
            <a:r>
              <a:rPr lang="en-US" sz="2000" i="1" dirty="0"/>
              <a:t>tot cred </a:t>
            </a:r>
            <a:r>
              <a:rPr lang="en-US" sz="2000" dirty="0"/>
              <a:t>attribute of each </a:t>
            </a:r>
            <a:r>
              <a:rPr lang="en-US" sz="2000" i="1" dirty="0"/>
              <a:t>student </a:t>
            </a:r>
            <a:r>
              <a:rPr lang="en-US" sz="2000" dirty="0"/>
              <a:t>tuple to the </a:t>
            </a:r>
            <a:r>
              <a:rPr lang="en-US" sz="2000" b="1" dirty="0">
                <a:solidFill>
                  <a:schemeClr val="accent2"/>
                </a:solidFill>
              </a:rPr>
              <a:t>sum of the credits</a:t>
            </a:r>
            <a:r>
              <a:rPr lang="en-US" sz="2000" dirty="0"/>
              <a:t> of courses </a:t>
            </a:r>
            <a:r>
              <a:rPr lang="en-US" sz="2000" dirty="0">
                <a:solidFill>
                  <a:schemeClr val="accent2"/>
                </a:solidFill>
              </a:rPr>
              <a:t>successfully completed </a:t>
            </a:r>
            <a:r>
              <a:rPr lang="en-US" sz="2000" dirty="0"/>
              <a:t>by the student</a:t>
            </a:r>
            <a:endParaRPr lang="en-US" altLang="en-US" sz="20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       </a:t>
            </a:r>
            <a:r>
              <a:rPr lang="en-US" altLang="en-US" sz="2000" b="1" dirty="0"/>
              <a:t>update </a:t>
            </a:r>
            <a:r>
              <a:rPr lang="en-US" altLang="en-US" sz="2000" i="1" dirty="0"/>
              <a:t>student S </a:t>
            </a:r>
            <a:br>
              <a:rPr lang="en-US" altLang="en-US" sz="2000" i="1" dirty="0"/>
            </a:br>
            <a:r>
              <a:rPr lang="en-US" altLang="en-US" sz="2000" i="1" dirty="0"/>
              <a:t>     </a:t>
            </a:r>
            <a:r>
              <a:rPr lang="en-US" altLang="en-US" sz="2000" b="1" dirty="0"/>
              <a:t>set </a:t>
            </a:r>
            <a:r>
              <a:rPr lang="en-US" altLang="en-US" sz="2000" i="1" dirty="0" err="1"/>
              <a:t>tot_cred</a:t>
            </a:r>
            <a:r>
              <a:rPr lang="en-US" altLang="en-US" sz="2000" i="1" dirty="0"/>
              <a:t> </a:t>
            </a:r>
            <a:r>
              <a:rPr lang="en-US" altLang="en-US" sz="2000" dirty="0"/>
              <a:t>= ( </a:t>
            </a:r>
            <a:r>
              <a:rPr lang="en-US" altLang="en-US" sz="2000" b="1" dirty="0"/>
              <a:t>select sum</a:t>
            </a:r>
            <a:r>
              <a:rPr lang="en-US" altLang="en-US" sz="2000" dirty="0"/>
              <a:t>(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takes </a:t>
            </a:r>
            <a:r>
              <a:rPr lang="en-US" altLang="en-US" sz="2000" b="1" dirty="0"/>
              <a:t>natural join </a:t>
            </a:r>
            <a:r>
              <a:rPr lang="en-US" altLang="en-US" sz="2000" i="1" dirty="0"/>
              <a:t>course</a:t>
            </a:r>
            <a:br>
              <a:rPr lang="en-US" altLang="en-US" sz="2000" i="1" dirty="0"/>
            </a:br>
            <a:r>
              <a:rPr lang="en-US" altLang="en-US" sz="2000" i="1" dirty="0"/>
              <a:t>        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S</a:t>
            </a:r>
            <a:r>
              <a:rPr lang="en-US" altLang="en-US" sz="2000" dirty="0"/>
              <a:t>.</a:t>
            </a:r>
            <a:r>
              <a:rPr lang="en-US" altLang="en-US" sz="2000" i="1" dirty="0"/>
              <a:t>ID</a:t>
            </a:r>
            <a:r>
              <a:rPr lang="en-US" altLang="en-US" sz="2000" dirty="0"/>
              <a:t>= </a:t>
            </a:r>
            <a:r>
              <a:rPr lang="en-US" altLang="en-US" sz="2000" i="1" dirty="0"/>
              <a:t>takes</a:t>
            </a:r>
            <a:r>
              <a:rPr lang="en-US" altLang="en-US" sz="2000" dirty="0"/>
              <a:t>.</a:t>
            </a:r>
            <a:r>
              <a:rPr lang="en-US" altLang="en-US" sz="2000" i="1" dirty="0"/>
              <a:t>ID </a:t>
            </a:r>
            <a:r>
              <a:rPr lang="en-US" altLang="en-US" sz="2000" b="1" dirty="0"/>
              <a:t>and </a:t>
            </a:r>
            <a:br>
              <a:rPr lang="en-US" altLang="en-US" sz="2000" b="1" dirty="0"/>
            </a:br>
            <a:r>
              <a:rPr lang="en-US" altLang="en-US" sz="2000" b="1" dirty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en-US" sz="2000" i="1" dirty="0" err="1">
                <a:solidFill>
                  <a:srgbClr val="FF0000"/>
                </a:solidFill>
              </a:rPr>
              <a:t>takes</a:t>
            </a:r>
            <a:r>
              <a:rPr lang="en-US" altLang="en-US" sz="2000" dirty="0" err="1">
                <a:solidFill>
                  <a:srgbClr val="FF0000"/>
                </a:solidFill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</a:rPr>
              <a:t>grade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&lt;&gt; ’F’ </a:t>
            </a:r>
            <a:r>
              <a:rPr lang="en-US" altLang="en-US" sz="2000" b="1" dirty="0"/>
              <a:t>and</a:t>
            </a:r>
            <a:br>
              <a:rPr lang="en-US" altLang="en-US" sz="2000" b="1" dirty="0"/>
            </a:br>
            <a:r>
              <a:rPr lang="en-US" altLang="en-US" sz="2000" b="1" dirty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en-US" sz="2000" i="1" dirty="0" err="1">
                <a:solidFill>
                  <a:srgbClr val="FF0000"/>
                </a:solidFill>
              </a:rPr>
              <a:t>takes</a:t>
            </a:r>
            <a:r>
              <a:rPr lang="en-US" altLang="en-US" sz="2000" dirty="0" err="1">
                <a:solidFill>
                  <a:srgbClr val="FF0000"/>
                </a:solidFill>
              </a:rPr>
              <a:t>.</a:t>
            </a:r>
            <a:r>
              <a:rPr lang="en-US" altLang="en-US" sz="2000" i="1" dirty="0" err="1">
                <a:solidFill>
                  <a:srgbClr val="FF0000"/>
                </a:solidFill>
              </a:rPr>
              <a:t>grade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is not null</a:t>
            </a:r>
            <a:r>
              <a:rPr lang="en-US" altLang="en-US" sz="2000" dirty="0"/>
              <a:t>);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dirty="0"/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dirty="0"/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9514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3</a:t>
            </a:r>
          </a:p>
        </p:txBody>
      </p:sp>
    </p:spTree>
    <p:extLst>
      <p:ext uri="{BB962C8B-B14F-4D97-AF65-F5344CB8AC3E}">
        <p14:creationId xmlns:p14="http://schemas.microsoft.com/office/powerpoint/2010/main" val="1205511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</a:t>
            </a:r>
          </a:p>
        </p:txBody>
      </p:sp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>
                <a:solidFill>
                  <a:srgbClr val="FF0000"/>
                </a:solidFill>
              </a:rPr>
              <a:t>Insert  tuples in a relation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>
                <a:solidFill>
                  <a:srgbClr val="FF0000"/>
                </a:solidFill>
              </a:rPr>
              <a:t>Deletion</a:t>
            </a:r>
            <a:r>
              <a:rPr lang="en-US" altLang="en-US"/>
              <a:t> of tuples from a given relation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>
                <a:solidFill>
                  <a:srgbClr val="FF0000"/>
                </a:solidFill>
              </a:rPr>
              <a:t>Insertion</a:t>
            </a:r>
            <a:r>
              <a:rPr lang="en-US" altLang="en-US"/>
              <a:t> of new tuples into a given relation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>
                <a:solidFill>
                  <a:srgbClr val="FF0000"/>
                </a:solidFill>
              </a:rPr>
              <a:t>Updating</a:t>
            </a:r>
            <a:r>
              <a:rPr lang="en-US" altLang="en-US"/>
              <a:t>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148530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 into ..values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syntax</a:t>
            </a:r>
          </a:p>
          <a:p>
            <a:r>
              <a:rPr lang="en-US" altLang="en-US" dirty="0" smtClean="0"/>
              <a:t>INSERT</a:t>
            </a:r>
            <a:r>
              <a:rPr lang="en-US" altLang="en-US" dirty="0" smtClean="0"/>
              <a:t> INTO </a:t>
            </a:r>
            <a:r>
              <a:rPr lang="en-US" altLang="en-US" i="1" dirty="0" err="1" smtClean="0"/>
              <a:t>table_name</a:t>
            </a:r>
            <a:r>
              <a:rPr lang="en-US" altLang="en-US" dirty="0" smtClean="0"/>
              <a:t> (</a:t>
            </a:r>
            <a:r>
              <a:rPr lang="en-US" altLang="en-US" i="1" dirty="0" smtClean="0"/>
              <a:t>column1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 column2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 column3</a:t>
            </a:r>
            <a:r>
              <a:rPr lang="en-US" altLang="en-US" dirty="0" smtClean="0"/>
              <a:t>, ...)</a:t>
            </a:r>
            <a:br>
              <a:rPr lang="en-US" altLang="en-US" dirty="0" smtClean="0"/>
            </a:br>
            <a:r>
              <a:rPr lang="en-US" altLang="en-US" dirty="0" smtClean="0"/>
              <a:t>VALUES (</a:t>
            </a:r>
            <a:r>
              <a:rPr lang="en-US" altLang="en-US" i="1" dirty="0" smtClean="0"/>
              <a:t>value1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 value2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 value3</a:t>
            </a:r>
            <a:r>
              <a:rPr lang="en-US" altLang="en-US" dirty="0" smtClean="0"/>
              <a:t>, ...);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INSERT INTO </a:t>
            </a:r>
            <a:r>
              <a:rPr lang="en-US" altLang="en-US" i="1" dirty="0" err="1" smtClean="0"/>
              <a:t>table_name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VALUES (</a:t>
            </a:r>
            <a:r>
              <a:rPr lang="en-US" altLang="en-US" i="1" dirty="0" smtClean="0"/>
              <a:t>value1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 value2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 value3</a:t>
            </a:r>
            <a:r>
              <a:rPr lang="en-US" altLang="en-US" dirty="0" smtClean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11594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493963" y="177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Insertion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course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  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course</a:t>
            </a:r>
            <a:br>
              <a:rPr lang="en-US" altLang="en-US" sz="2000" i="1" dirty="0"/>
            </a:br>
            <a:r>
              <a:rPr lang="en-US" altLang="en-US" sz="2000" i="1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(’CS-437’, ’Database Systems’, ’Comp. Sci.’, 4);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or equivalently</a:t>
            </a:r>
            <a:br>
              <a:rPr lang="en-US" altLang="en-US" sz="2000" dirty="0"/>
            </a:br>
            <a:r>
              <a:rPr lang="en-US" altLang="en-US" sz="2000" dirty="0"/>
              <a:t>  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course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(’CS-437’, ’Database Systems’, ’Comp. Sci.’, 4);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student </a:t>
            </a:r>
            <a:r>
              <a:rPr lang="en-US" altLang="en-US" sz="2000" dirty="0"/>
              <a:t>with </a:t>
            </a:r>
            <a:r>
              <a:rPr lang="en-US" altLang="en-US" sz="2000" i="1" dirty="0" err="1"/>
              <a:t>tot_creds</a:t>
            </a:r>
            <a:r>
              <a:rPr lang="en-US" altLang="en-US" sz="2000" i="1" dirty="0"/>
              <a:t> </a:t>
            </a:r>
            <a:r>
              <a:rPr lang="en-US" altLang="en-US" sz="2000" dirty="0"/>
              <a:t>set to null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  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student</a:t>
            </a:r>
            <a:br>
              <a:rPr lang="en-US" altLang="en-US" sz="2000" i="1" dirty="0"/>
            </a:br>
            <a:r>
              <a:rPr lang="en-US" altLang="en-US" sz="2000" i="1" dirty="0"/>
              <a:t>             </a:t>
            </a:r>
            <a:r>
              <a:rPr lang="en-US" altLang="en-US" sz="2000" b="1" dirty="0"/>
              <a:t>values </a:t>
            </a:r>
            <a:r>
              <a:rPr lang="en-US" altLang="en-US" sz="2000" dirty="0"/>
              <a:t>(’3003’, ’Green’, ’Finance’,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);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3957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table</a:t>
            </a:r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CREATE TABLE Persons (</a:t>
            </a:r>
            <a:br>
              <a:rPr lang="en-US" altLang="en-US" smtClean="0"/>
            </a:br>
            <a:r>
              <a:rPr lang="en-US" altLang="en-US" smtClean="0"/>
              <a:t>    Customerid int NOT NULL </a:t>
            </a:r>
            <a:r>
              <a:rPr lang="en-US" altLang="en-US" smtClean="0">
                <a:solidFill>
                  <a:schemeClr val="accent2"/>
                </a:solidFill>
              </a:rPr>
              <a:t>AUTO_INCREMENT,</a:t>
            </a:r>
            <a:br>
              <a:rPr lang="en-US" altLang="en-US" smtClean="0">
                <a:solidFill>
                  <a:schemeClr val="accent2"/>
                </a:solidFill>
              </a:rPr>
            </a:br>
            <a:r>
              <a:rPr lang="en-US" altLang="en-US" smtClean="0"/>
              <a:t>    CustomerName varchar(20), </a:t>
            </a:r>
          </a:p>
          <a:p>
            <a:r>
              <a:rPr lang="en-US" altLang="en-US" smtClean="0"/>
              <a:t>         ContactName   varchar(20),</a:t>
            </a:r>
          </a:p>
          <a:p>
            <a:r>
              <a:rPr lang="en-US" altLang="en-US" smtClean="0"/>
              <a:t>         Address, City   varchar(20),</a:t>
            </a:r>
          </a:p>
          <a:p>
            <a:r>
              <a:rPr lang="en-US" altLang="en-US" smtClean="0"/>
              <a:t>        PostalCode   int(10), </a:t>
            </a:r>
          </a:p>
          <a:p>
            <a:r>
              <a:rPr lang="en-US" altLang="en-US" smtClean="0"/>
              <a:t>       Country  varchar(20),</a:t>
            </a:r>
          </a:p>
          <a:p>
            <a:r>
              <a:rPr lang="en-US" altLang="en-US" smtClean="0"/>
              <a:t>        PRIMARY KEY (Customerid )</a:t>
            </a:r>
            <a:br>
              <a:rPr lang="en-US" altLang="en-US" smtClean="0"/>
            </a:br>
            <a:r>
              <a:rPr lang="en-US" altLang="en-US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65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algn="just"/>
            <a:r>
              <a:rPr lang="en-US" altLang="en-US" smtClean="0"/>
              <a:t>INSERT INTO Customers (CustomerName, ContactName, Address, City, PostalCode, Country)</a:t>
            </a:r>
            <a:br>
              <a:rPr lang="en-US" altLang="en-US" smtClean="0"/>
            </a:br>
            <a:r>
              <a:rPr lang="en-US" altLang="en-US" smtClean="0"/>
              <a:t>VALUES  ('Cardinal', 'Tom B. Erichsen', 'Skagen , 21', 'Stavanger', '4006', 'Norway');</a:t>
            </a:r>
          </a:p>
        </p:txBody>
      </p:sp>
      <p:pic>
        <p:nvPicPr>
          <p:cNvPr id="1792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4" y="836613"/>
            <a:ext cx="82645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80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Insert Data Only in Specified Columns</a:t>
            </a:r>
          </a:p>
          <a:p>
            <a:r>
              <a:rPr lang="en-US" altLang="en-US" smtClean="0"/>
              <a:t>INSERT INTO Customers (CustomerName, City, Country)</a:t>
            </a:r>
            <a:br>
              <a:rPr lang="en-US" altLang="en-US" smtClean="0"/>
            </a:br>
            <a:r>
              <a:rPr lang="en-US" altLang="en-US" smtClean="0"/>
              <a:t>VALUES ('Cardinal', 'Stavanger', 'Norway');</a:t>
            </a:r>
          </a:p>
        </p:txBody>
      </p:sp>
      <p:pic>
        <p:nvPicPr>
          <p:cNvPr id="1802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4" y="2708275"/>
            <a:ext cx="841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229" name="Straight Arrow Connector 5"/>
          <p:cNvCxnSpPr>
            <a:cxnSpLocks noChangeShapeType="1"/>
          </p:cNvCxnSpPr>
          <p:nvPr/>
        </p:nvCxnSpPr>
        <p:spPr bwMode="auto">
          <a:xfrm flipV="1">
            <a:off x="4224339" y="5373689"/>
            <a:ext cx="935037" cy="935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3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413000" y="203200"/>
            <a:ext cx="805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Insertion (Cont.)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81153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Add all instructors to the </a:t>
            </a:r>
            <a:r>
              <a:rPr lang="en-US" altLang="en-US" sz="2000" i="1" dirty="0">
                <a:solidFill>
                  <a:srgbClr val="FF0000"/>
                </a:solidFill>
              </a:rPr>
              <a:t>student</a:t>
            </a:r>
            <a:r>
              <a:rPr lang="en-US" altLang="en-US" sz="2000" dirty="0">
                <a:solidFill>
                  <a:srgbClr val="FF0000"/>
                </a:solidFill>
              </a:rPr>
              <a:t> relation </a:t>
            </a:r>
            <a:r>
              <a:rPr lang="en-US" altLang="en-US" sz="2000" dirty="0"/>
              <a:t>with </a:t>
            </a:r>
            <a:r>
              <a:rPr lang="en-US" altLang="en-US" sz="2000" dirty="0" err="1"/>
              <a:t>tot_creds</a:t>
            </a:r>
            <a:r>
              <a:rPr lang="en-US" altLang="en-US" sz="2000" dirty="0"/>
              <a:t> set to 0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dirty="0"/>
              <a:t>student(</a:t>
            </a:r>
            <a:r>
              <a:rPr lang="en-US" u="sng" dirty="0"/>
              <a:t>SID,</a:t>
            </a:r>
            <a:r>
              <a:rPr lang="en-US" dirty="0"/>
              <a:t> name, </a:t>
            </a:r>
            <a:r>
              <a:rPr lang="en-US" dirty="0" err="1"/>
              <a:t>dept_name</a:t>
            </a:r>
            <a:r>
              <a:rPr lang="en-US" dirty="0"/>
              <a:t>, </a:t>
            </a:r>
            <a:r>
              <a:rPr lang="en-US" dirty="0" err="1"/>
              <a:t>tot_cred</a:t>
            </a:r>
            <a:r>
              <a:rPr lang="en-US" dirty="0"/>
              <a:t>)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dirty="0"/>
              <a:t>instructor(</a:t>
            </a:r>
            <a:r>
              <a:rPr lang="en-US" u="sng" dirty="0"/>
              <a:t>ID,</a:t>
            </a:r>
            <a:r>
              <a:rPr lang="en-US" dirty="0"/>
              <a:t>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    </a:t>
            </a:r>
            <a:r>
              <a:rPr lang="en-US" altLang="en-US" sz="2000" b="1" dirty="0"/>
              <a:t>insert into </a:t>
            </a:r>
            <a:r>
              <a:rPr lang="en-US" altLang="en-US" sz="2000" i="1" dirty="0"/>
              <a:t>student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ID, name, </a:t>
            </a:r>
            <a:r>
              <a:rPr lang="en-US" altLang="en-US" sz="2000" i="1" dirty="0" err="1"/>
              <a:t>dept_name</a:t>
            </a:r>
            <a:r>
              <a:rPr lang="en-US" altLang="en-US" sz="2000" i="1" dirty="0">
                <a:solidFill>
                  <a:srgbClr val="FF0000"/>
                </a:solidFill>
              </a:rPr>
              <a:t>, 0</a:t>
            </a:r>
            <a:br>
              <a:rPr lang="en-US" altLang="en-US" sz="2000" i="1" dirty="0">
                <a:solidFill>
                  <a:srgbClr val="FF0000"/>
                </a:solidFill>
              </a:rPr>
            </a:br>
            <a:r>
              <a:rPr lang="en-US" altLang="en-US" sz="2000" i="1" dirty="0"/>
              <a:t>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  instructor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i="1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/>
              <a:t>select from where</a:t>
            </a:r>
            <a:r>
              <a:rPr lang="en-US" altLang="en-US" sz="2000" dirty="0"/>
              <a:t> statement is evaluated fully before any of its results are inserted into the relation (otherwise queries like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insert into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student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select</a:t>
            </a:r>
            <a:r>
              <a:rPr lang="en-US" altLang="en-US" sz="2000" dirty="0">
                <a:solidFill>
                  <a:srgbClr val="FF0000"/>
                </a:solidFill>
              </a:rPr>
              <a:t> * </a:t>
            </a:r>
            <a:r>
              <a:rPr lang="en-US" altLang="en-US" sz="2000" b="1" dirty="0">
                <a:solidFill>
                  <a:srgbClr val="FF0000"/>
                </a:solidFill>
              </a:rPr>
              <a:t>from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student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/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sz="2000" dirty="0"/>
              <a:t>might insert </a:t>
            </a:r>
            <a:r>
              <a:rPr lang="en-US" sz="2000" dirty="0">
                <a:solidFill>
                  <a:schemeClr val="accent2"/>
                </a:solidFill>
              </a:rPr>
              <a:t>an infinite number of tuples</a:t>
            </a:r>
            <a:r>
              <a:rPr lang="en-US" sz="2000" dirty="0"/>
              <a:t>, if the primary key constraint on </a:t>
            </a:r>
            <a:r>
              <a:rPr lang="en-US" sz="2000" i="1" dirty="0"/>
              <a:t>student </a:t>
            </a:r>
            <a:r>
              <a:rPr lang="en-US" sz="2000" dirty="0"/>
              <a:t>were absent.)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5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deletion</a:t>
            </a:r>
          </a:p>
        </p:txBody>
      </p:sp>
      <p:sp>
        <p:nvSpPr>
          <p:cNvPr id="183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mtClean="0"/>
              <a:t>DELETE FROM </a:t>
            </a:r>
            <a:r>
              <a:rPr lang="en-US" altLang="en-US" i="1" smtClean="0"/>
              <a:t>table_name </a:t>
            </a:r>
            <a:r>
              <a:rPr lang="en-US" altLang="en-US" smtClean="0"/>
              <a:t>WHERE </a:t>
            </a:r>
            <a:r>
              <a:rPr lang="en-US" altLang="en-US" i="1" smtClean="0"/>
              <a:t>condition</a:t>
            </a:r>
            <a:r>
              <a:rPr lang="en-US" altLang="en-US" smtClean="0"/>
              <a:t>;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DELETE FROM Customers WHERE CustomerName='Alfreds Futterkiste';</a:t>
            </a:r>
          </a:p>
        </p:txBody>
      </p:sp>
      <p:pic>
        <p:nvPicPr>
          <p:cNvPr id="1833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412875"/>
            <a:ext cx="82661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6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02F9DE-B0A8-45F9-A17E-D2EAB63F3B3A}"/>
</file>

<file path=customXml/itemProps2.xml><?xml version="1.0" encoding="utf-8"?>
<ds:datastoreItem xmlns:ds="http://schemas.openxmlformats.org/officeDocument/2006/customXml" ds:itemID="{B2CF9627-F116-4889-BF0D-EB4F325017E6}"/>
</file>

<file path=customXml/itemProps3.xml><?xml version="1.0" encoding="utf-8"?>
<ds:datastoreItem xmlns:ds="http://schemas.openxmlformats.org/officeDocument/2006/customXml" ds:itemID="{E98B7D96-B9C9-4495-A40B-97E32898F5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131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DejaVu Sans</vt:lpstr>
      <vt:lpstr>Droid Sans Fallback</vt:lpstr>
      <vt:lpstr>Monotype Sorts</vt:lpstr>
      <vt:lpstr>Times New Roman</vt:lpstr>
      <vt:lpstr>Wingdings</vt:lpstr>
      <vt:lpstr>Office Theme</vt:lpstr>
      <vt:lpstr>Modification of the Database </vt:lpstr>
      <vt:lpstr>PowerPoint Presentation</vt:lpstr>
      <vt:lpstr>Insert into ..values</vt:lpstr>
      <vt:lpstr>PowerPoint Presentation</vt:lpstr>
      <vt:lpstr>Example table</vt:lpstr>
      <vt:lpstr>PowerPoint Presentation</vt:lpstr>
      <vt:lpstr>PowerPoint Presentation</vt:lpstr>
      <vt:lpstr>PowerPoint Presentation</vt:lpstr>
      <vt:lpstr>deletion</vt:lpstr>
      <vt:lpstr>PowerPoint Presentation</vt:lpstr>
      <vt:lpstr>PowerPoint Presentation</vt:lpstr>
      <vt:lpstr>updation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of the Database </dc:title>
  <dc:creator>user</dc:creator>
  <cp:lastModifiedBy>user</cp:lastModifiedBy>
  <cp:revision>1</cp:revision>
  <dcterms:created xsi:type="dcterms:W3CDTF">2020-09-07T10:34:14Z</dcterms:created>
  <dcterms:modified xsi:type="dcterms:W3CDTF">2020-09-07T10:34:34Z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