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4"/>
  </p:sldMasterIdLst>
  <p:notesMasterIdLst>
    <p:notesMasterId r:id="rId61"/>
  </p:notesMasterIdLst>
  <p:sldIdLst>
    <p:sldId id="256" r:id="rId5"/>
    <p:sldId id="257" r:id="rId6"/>
    <p:sldId id="302" r:id="rId7"/>
    <p:sldId id="258" r:id="rId8"/>
    <p:sldId id="303" r:id="rId9"/>
    <p:sldId id="304" r:id="rId10"/>
    <p:sldId id="306" r:id="rId11"/>
    <p:sldId id="350" r:id="rId12"/>
    <p:sldId id="260" r:id="rId13"/>
    <p:sldId id="261" r:id="rId14"/>
    <p:sldId id="307" r:id="rId15"/>
    <p:sldId id="308" r:id="rId16"/>
    <p:sldId id="311" r:id="rId17"/>
    <p:sldId id="312" r:id="rId18"/>
    <p:sldId id="313" r:id="rId19"/>
    <p:sldId id="345" r:id="rId20"/>
    <p:sldId id="314" r:id="rId21"/>
    <p:sldId id="349" r:id="rId22"/>
    <p:sldId id="315" r:id="rId23"/>
    <p:sldId id="316" r:id="rId24"/>
    <p:sldId id="317" r:id="rId25"/>
    <p:sldId id="318" r:id="rId26"/>
    <p:sldId id="319" r:id="rId27"/>
    <p:sldId id="321" r:id="rId28"/>
    <p:sldId id="322" r:id="rId29"/>
    <p:sldId id="324" r:id="rId30"/>
    <p:sldId id="325" r:id="rId31"/>
    <p:sldId id="346" r:id="rId32"/>
    <p:sldId id="326" r:id="rId33"/>
    <p:sldId id="327" r:id="rId34"/>
    <p:sldId id="328" r:id="rId35"/>
    <p:sldId id="329" r:id="rId36"/>
    <p:sldId id="330" r:id="rId37"/>
    <p:sldId id="348" r:id="rId38"/>
    <p:sldId id="262" r:id="rId39"/>
    <p:sldId id="347" r:id="rId40"/>
    <p:sldId id="331" r:id="rId41"/>
    <p:sldId id="332" r:id="rId42"/>
    <p:sldId id="333" r:id="rId43"/>
    <p:sldId id="334" r:id="rId44"/>
    <p:sldId id="335" r:id="rId45"/>
    <p:sldId id="336" r:id="rId46"/>
    <p:sldId id="337" r:id="rId47"/>
    <p:sldId id="270" r:id="rId48"/>
    <p:sldId id="269" r:id="rId49"/>
    <p:sldId id="271" r:id="rId50"/>
    <p:sldId id="273" r:id="rId51"/>
    <p:sldId id="298" r:id="rId52"/>
    <p:sldId id="299" r:id="rId53"/>
    <p:sldId id="338" r:id="rId54"/>
    <p:sldId id="339" r:id="rId55"/>
    <p:sldId id="340" r:id="rId56"/>
    <p:sldId id="341" r:id="rId57"/>
    <p:sldId id="342" r:id="rId58"/>
    <p:sldId id="344" r:id="rId59"/>
    <p:sldId id="343"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B0A0E-8245-4DFE-9351-6780D844CD70}" v="1" dt="2020-09-29T13:38:33.992"/>
    <p1510:client id="{D0679C7D-C0AE-402A-955E-F1460D282504}" v="9" dt="2020-09-28T11:27:02.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9" autoAdjust="0"/>
    <p:restoredTop sz="94660"/>
  </p:normalViewPr>
  <p:slideViewPr>
    <p:cSldViewPr>
      <p:cViewPr varScale="1">
        <p:scale>
          <a:sx n="78" d="100"/>
          <a:sy n="78" d="100"/>
        </p:scale>
        <p:origin x="1526" y="5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THAPLIYAL-180911110" userId="S::yash.thapliyal1@learner.manipal.edu::0a1a2e05-5a1d-4317-a881-dfddc9c52793" providerId="AD" clId="Web-{D0679C7D-C0AE-402A-955E-F1460D282504}"/>
    <pc:docChg chg="modSld">
      <pc:chgData name="YASH THAPLIYAL-180911110" userId="S::yash.thapliyal1@learner.manipal.edu::0a1a2e05-5a1d-4317-a881-dfddc9c52793" providerId="AD" clId="Web-{D0679C7D-C0AE-402A-955E-F1460D282504}" dt="2020-09-28T11:27:02.317" v="7" actId="1076"/>
      <pc:docMkLst>
        <pc:docMk/>
      </pc:docMkLst>
      <pc:sldChg chg="addSp delSp modSp">
        <pc:chgData name="YASH THAPLIYAL-180911110" userId="S::yash.thapliyal1@learner.manipal.edu::0a1a2e05-5a1d-4317-a881-dfddc9c52793" providerId="AD" clId="Web-{D0679C7D-C0AE-402A-955E-F1460D282504}" dt="2020-09-28T11:27:02.317" v="7" actId="1076"/>
        <pc:sldMkLst>
          <pc:docMk/>
          <pc:sldMk cId="148935170" sldId="347"/>
        </pc:sldMkLst>
        <pc:spChg chg="del">
          <ac:chgData name="YASH THAPLIYAL-180911110" userId="S::yash.thapliyal1@learner.manipal.edu::0a1a2e05-5a1d-4317-a881-dfddc9c52793" providerId="AD" clId="Web-{D0679C7D-C0AE-402A-955E-F1460D282504}" dt="2020-09-28T11:26:42.519" v="4"/>
          <ac:spMkLst>
            <pc:docMk/>
            <pc:sldMk cId="148935170" sldId="347"/>
            <ac:spMk id="2" creationId="{00000000-0000-0000-0000-000000000000}"/>
          </ac:spMkLst>
        </pc:spChg>
        <pc:spChg chg="del mod">
          <ac:chgData name="YASH THAPLIYAL-180911110" userId="S::yash.thapliyal1@learner.manipal.edu::0a1a2e05-5a1d-4317-a881-dfddc9c52793" providerId="AD" clId="Web-{D0679C7D-C0AE-402A-955E-F1460D282504}" dt="2020-09-28T11:26:39.925" v="3"/>
          <ac:spMkLst>
            <pc:docMk/>
            <pc:sldMk cId="148935170" sldId="347"/>
            <ac:spMk id="3" creationId="{00000000-0000-0000-0000-000000000000}"/>
          </ac:spMkLst>
        </pc:spChg>
        <pc:spChg chg="mod">
          <ac:chgData name="YASH THAPLIYAL-180911110" userId="S::yash.thapliyal1@learner.manipal.edu::0a1a2e05-5a1d-4317-a881-dfddc9c52793" providerId="AD" clId="Web-{D0679C7D-C0AE-402A-955E-F1460D282504}" dt="2020-09-28T11:26:54.082" v="5" actId="1076"/>
          <ac:spMkLst>
            <pc:docMk/>
            <pc:sldMk cId="148935170" sldId="347"/>
            <ac:spMk id="5" creationId="{00000000-0000-0000-0000-000000000000}"/>
          </ac:spMkLst>
        </pc:spChg>
        <pc:picChg chg="mod">
          <ac:chgData name="YASH THAPLIYAL-180911110" userId="S::yash.thapliyal1@learner.manipal.edu::0a1a2e05-5a1d-4317-a881-dfddc9c52793" providerId="AD" clId="Web-{D0679C7D-C0AE-402A-955E-F1460D282504}" dt="2020-09-28T11:27:02.317" v="7" actId="1076"/>
          <ac:picMkLst>
            <pc:docMk/>
            <pc:sldMk cId="148935170" sldId="347"/>
            <ac:picMk id="4" creationId="{00000000-0000-0000-0000-000000000000}"/>
          </ac:picMkLst>
        </pc:picChg>
        <pc:picChg chg="add del">
          <ac:chgData name="YASH THAPLIYAL-180911110" userId="S::yash.thapliyal1@learner.manipal.edu::0a1a2e05-5a1d-4317-a881-dfddc9c52793" providerId="AD" clId="Web-{D0679C7D-C0AE-402A-955E-F1460D282504}" dt="2020-09-28T11:26:33.549" v="2"/>
          <ac:picMkLst>
            <pc:docMk/>
            <pc:sldMk cId="148935170" sldId="347"/>
            <ac:picMk id="6" creationId="{0A279F4A-BD67-4A0C-B0E5-437B5D49ED51}"/>
          </ac:picMkLst>
        </pc:picChg>
      </pc:sldChg>
    </pc:docChg>
  </pc:docChgLst>
  <pc:docChgLst>
    <pc:chgData name="SHIVA-180911332" userId="S::shiva.mitma2@learner.manipal.edu::19792a43-cb3d-497e-bea4-7fc04d61390e" providerId="AD" clId="Web-{A54B0A0E-8245-4DFE-9351-6780D844CD70}"/>
    <pc:docChg chg="modSld">
      <pc:chgData name="SHIVA-180911332" userId="S::shiva.mitma2@learner.manipal.edu::19792a43-cb3d-497e-bea4-7fc04d61390e" providerId="AD" clId="Web-{A54B0A0E-8245-4DFE-9351-6780D844CD70}" dt="2020-09-29T13:38:33.992" v="0"/>
      <pc:docMkLst>
        <pc:docMk/>
      </pc:docMkLst>
      <pc:sldChg chg="delSp">
        <pc:chgData name="SHIVA-180911332" userId="S::shiva.mitma2@learner.manipal.edu::19792a43-cb3d-497e-bea4-7fc04d61390e" providerId="AD" clId="Web-{A54B0A0E-8245-4DFE-9351-6780D844CD70}" dt="2020-09-29T13:38:33.992" v="0"/>
        <pc:sldMkLst>
          <pc:docMk/>
          <pc:sldMk cId="0" sldId="256"/>
        </pc:sldMkLst>
        <pc:spChg chg="del">
          <ac:chgData name="SHIVA-180911332" userId="S::shiva.mitma2@learner.manipal.edu::19792a43-cb3d-497e-bea4-7fc04d61390e" providerId="AD" clId="Web-{A54B0A0E-8245-4DFE-9351-6780D844CD70}" dt="2020-09-29T13:38:33.992" v="0"/>
          <ac:spMkLst>
            <pc:docMk/>
            <pc:sldMk cId="0" sldId="256"/>
            <ac:spMk id="92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98206-F829-4A74-8041-B023721A7DC0}" type="datetimeFigureOut">
              <a:rPr lang="en-US" smtClean="0"/>
              <a:t>9/29/2020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67DD1-7A6F-4AEB-8FB5-C5EFBA5D4F1B}" type="slidenum">
              <a:rPr lang="en-US" smtClean="0"/>
              <a:t>‹#›</a:t>
            </a:fld>
            <a:endParaRPr lang="en-US"/>
          </a:p>
        </p:txBody>
      </p:sp>
    </p:spTree>
    <p:extLst>
      <p:ext uri="{BB962C8B-B14F-4D97-AF65-F5344CB8AC3E}">
        <p14:creationId xmlns:p14="http://schemas.microsoft.com/office/powerpoint/2010/main" val="3542700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367DD1-7A6F-4AEB-8FB5-C5EFBA5D4F1B}" type="slidenum">
              <a:rPr lang="en-US" smtClean="0"/>
              <a:t>23</a:t>
            </a:fld>
            <a:endParaRPr lang="en-US"/>
          </a:p>
        </p:txBody>
      </p:sp>
    </p:spTree>
    <p:extLst>
      <p:ext uri="{BB962C8B-B14F-4D97-AF65-F5344CB8AC3E}">
        <p14:creationId xmlns:p14="http://schemas.microsoft.com/office/powerpoint/2010/main" val="3233406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BFF488C-C9F1-4A2C-8096-075C385CD114}" type="datetimeFigureOut">
              <a:rPr lang="en-US" smtClean="0"/>
              <a:pPr>
                <a:defRPr/>
              </a:pPr>
              <a:t>9/29/2020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67AFB12-3985-4D53-B7E5-BA4C4F7D57F7}" type="slidenum">
              <a:rPr lang="en-US" smtClean="0"/>
              <a:pPr/>
              <a:t>‹#›</a:t>
            </a:fld>
            <a:endParaRPr lang="en-US"/>
          </a:p>
        </p:txBody>
      </p:sp>
    </p:spTree>
    <p:extLst>
      <p:ext uri="{BB962C8B-B14F-4D97-AF65-F5344CB8AC3E}">
        <p14:creationId xmlns:p14="http://schemas.microsoft.com/office/powerpoint/2010/main" val="79274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2986561-D28C-4386-BC65-755AF9F99561}" type="datetimeFigureOut">
              <a:rPr lang="en-US" smtClean="0"/>
              <a:pPr>
                <a:defRPr/>
              </a:pPr>
              <a:t>9/29/2020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D167E4E-C5A0-4D11-B8FC-6D503A4272E5}" type="slidenum">
              <a:rPr lang="en-US" smtClean="0"/>
              <a:pPr/>
              <a:t>‹#›</a:t>
            </a:fld>
            <a:endParaRPr lang="en-US"/>
          </a:p>
        </p:txBody>
      </p:sp>
    </p:spTree>
    <p:extLst>
      <p:ext uri="{BB962C8B-B14F-4D97-AF65-F5344CB8AC3E}">
        <p14:creationId xmlns:p14="http://schemas.microsoft.com/office/powerpoint/2010/main" val="238830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7B77133-CC55-4D99-AD89-B18025C08792}" type="datetimeFigureOut">
              <a:rPr lang="en-US" smtClean="0"/>
              <a:pPr>
                <a:defRPr/>
              </a:pPr>
              <a:t>9/29/2020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E9F10A-F0E4-4AF1-A574-584474B25B96}" type="slidenum">
              <a:rPr lang="en-US" smtClean="0"/>
              <a:pPr/>
              <a:t>‹#›</a:t>
            </a:fld>
            <a:endParaRPr lang="en-US"/>
          </a:p>
        </p:txBody>
      </p:sp>
    </p:spTree>
    <p:extLst>
      <p:ext uri="{BB962C8B-B14F-4D97-AF65-F5344CB8AC3E}">
        <p14:creationId xmlns:p14="http://schemas.microsoft.com/office/powerpoint/2010/main" val="30094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757241D-0DF0-4C26-87B1-AAAF35324B83}" type="datetimeFigureOut">
              <a:rPr lang="en-US" smtClean="0"/>
              <a:pPr>
                <a:defRPr/>
              </a:pPr>
              <a:t>9/29/2020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AA67718-4A41-4A8F-9FDE-0683E90426EF}" type="slidenum">
              <a:rPr lang="en-US" smtClean="0"/>
              <a:pPr/>
              <a:t>‹#›</a:t>
            </a:fld>
            <a:endParaRPr lang="en-US"/>
          </a:p>
        </p:txBody>
      </p:sp>
    </p:spTree>
    <p:extLst>
      <p:ext uri="{BB962C8B-B14F-4D97-AF65-F5344CB8AC3E}">
        <p14:creationId xmlns:p14="http://schemas.microsoft.com/office/powerpoint/2010/main" val="330921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B4DCB69-03F2-4B19-A61B-1C6F8DAAE03A}" type="datetimeFigureOut">
              <a:rPr lang="en-US" smtClean="0"/>
              <a:pPr>
                <a:defRPr/>
              </a:pPr>
              <a:t>9/29/2020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5279E9E-12FA-4D3B-A7C1-FE176E750827}" type="slidenum">
              <a:rPr lang="en-US" smtClean="0"/>
              <a:pPr/>
              <a:t>‹#›</a:t>
            </a:fld>
            <a:endParaRPr lang="en-US"/>
          </a:p>
        </p:txBody>
      </p:sp>
    </p:spTree>
    <p:extLst>
      <p:ext uri="{BB962C8B-B14F-4D97-AF65-F5344CB8AC3E}">
        <p14:creationId xmlns:p14="http://schemas.microsoft.com/office/powerpoint/2010/main" val="30976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3B216BE4-43EF-48BB-9145-DBA7C29DEE29}" type="datetimeFigureOut">
              <a:rPr lang="en-US" smtClean="0"/>
              <a:pPr>
                <a:defRPr/>
              </a:pPr>
              <a:t>9/29/2020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AB2A6570-A3D9-4C6C-9D2D-14011F63F89B}" type="slidenum">
              <a:rPr lang="en-US" smtClean="0"/>
              <a:pPr/>
              <a:t>‹#›</a:t>
            </a:fld>
            <a:endParaRPr lang="en-US"/>
          </a:p>
        </p:txBody>
      </p:sp>
    </p:spTree>
    <p:extLst>
      <p:ext uri="{BB962C8B-B14F-4D97-AF65-F5344CB8AC3E}">
        <p14:creationId xmlns:p14="http://schemas.microsoft.com/office/powerpoint/2010/main" val="132406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0A90555A-36A6-4423-8FE5-E65A6B255CE1}" type="datetimeFigureOut">
              <a:rPr lang="en-US" smtClean="0"/>
              <a:pPr>
                <a:defRPr/>
              </a:pPr>
              <a:t>9/29/2020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E9D4A1A-A947-433B-9572-F9577253B15D}" type="slidenum">
              <a:rPr lang="en-US" smtClean="0"/>
              <a:pPr/>
              <a:t>‹#›</a:t>
            </a:fld>
            <a:endParaRPr lang="en-US"/>
          </a:p>
        </p:txBody>
      </p:sp>
    </p:spTree>
    <p:extLst>
      <p:ext uri="{BB962C8B-B14F-4D97-AF65-F5344CB8AC3E}">
        <p14:creationId xmlns:p14="http://schemas.microsoft.com/office/powerpoint/2010/main" val="66294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4F3DC2E1-A968-4E63-86B2-06CC6E56B982}" type="datetimeFigureOut">
              <a:rPr lang="en-US" smtClean="0"/>
              <a:pPr>
                <a:defRPr/>
              </a:pPr>
              <a:t>9/29/2020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8877649-616B-44C2-A611-B86BBC1C6069}" type="slidenum">
              <a:rPr lang="en-US" smtClean="0"/>
              <a:pPr/>
              <a:t>‹#›</a:t>
            </a:fld>
            <a:endParaRPr lang="en-US"/>
          </a:p>
        </p:txBody>
      </p:sp>
    </p:spTree>
    <p:extLst>
      <p:ext uri="{BB962C8B-B14F-4D97-AF65-F5344CB8AC3E}">
        <p14:creationId xmlns:p14="http://schemas.microsoft.com/office/powerpoint/2010/main" val="289574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11476F-AC45-4438-B469-77847D5CCD7F}" type="datetimeFigureOut">
              <a:rPr lang="en-US" smtClean="0"/>
              <a:pPr>
                <a:defRPr/>
              </a:pPr>
              <a:t>9/29/2020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FAFF947F-B5D1-4696-85E4-4DE4B3A049D3}" type="slidenum">
              <a:rPr lang="en-US" smtClean="0"/>
              <a:pPr/>
              <a:t>‹#›</a:t>
            </a:fld>
            <a:endParaRPr lang="en-US"/>
          </a:p>
        </p:txBody>
      </p:sp>
    </p:spTree>
    <p:extLst>
      <p:ext uri="{BB962C8B-B14F-4D97-AF65-F5344CB8AC3E}">
        <p14:creationId xmlns:p14="http://schemas.microsoft.com/office/powerpoint/2010/main" val="3147069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F7BC0F0-3555-4360-826F-1D22C059E021}" type="datetimeFigureOut">
              <a:rPr lang="en-US" smtClean="0"/>
              <a:pPr>
                <a:defRPr/>
              </a:pPr>
              <a:t>9/29/2020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E32E479-CFD6-45FB-B48E-DEA385E3D2CF}" type="slidenum">
              <a:rPr lang="en-US" smtClean="0"/>
              <a:pPr/>
              <a:t>‹#›</a:t>
            </a:fld>
            <a:endParaRPr lang="en-US"/>
          </a:p>
        </p:txBody>
      </p:sp>
    </p:spTree>
    <p:extLst>
      <p:ext uri="{BB962C8B-B14F-4D97-AF65-F5344CB8AC3E}">
        <p14:creationId xmlns:p14="http://schemas.microsoft.com/office/powerpoint/2010/main" val="421551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F3924700-DC16-407A-B98A-A9F25F4F15BC}" type="datetimeFigureOut">
              <a:rPr lang="en-US" smtClean="0"/>
              <a:pPr>
                <a:defRPr/>
              </a:pPr>
              <a:t>9/29/2020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5F5706A-B22C-47E4-8333-5094DE342370}" type="slidenum">
              <a:rPr lang="en-US" smtClean="0"/>
              <a:pPr/>
              <a:t>‹#›</a:t>
            </a:fld>
            <a:endParaRPr lang="en-US"/>
          </a:p>
        </p:txBody>
      </p:sp>
    </p:spTree>
    <p:extLst>
      <p:ext uri="{BB962C8B-B14F-4D97-AF65-F5344CB8AC3E}">
        <p14:creationId xmlns:p14="http://schemas.microsoft.com/office/powerpoint/2010/main" val="1423716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A560654-C885-4D96-9267-DFD8DE577ED8}" type="datetimeFigureOut">
              <a:rPr lang="en-US" smtClean="0"/>
              <a:pPr>
                <a:defRPr/>
              </a:pPr>
              <a:t>9/29/2020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98BA0-62D5-4E52-A659-32AA3868EB9A}" type="slidenum">
              <a:rPr lang="en-US" smtClean="0"/>
              <a:pPr/>
              <a:t>‹#›</a:t>
            </a:fld>
            <a:endParaRPr lang="en-US"/>
          </a:p>
        </p:txBody>
      </p:sp>
    </p:spTree>
    <p:extLst>
      <p:ext uri="{BB962C8B-B14F-4D97-AF65-F5344CB8AC3E}">
        <p14:creationId xmlns:p14="http://schemas.microsoft.com/office/powerpoint/2010/main" val="208484683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b="1" dirty="0">
                <a:solidFill>
                  <a:srgbClr val="C00000"/>
                </a:solidFill>
              </a:rPr>
              <a:t>DESIGN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886700" cy="1325563"/>
          </a:xfrm>
        </p:spPr>
        <p:txBody>
          <a:bodyPr/>
          <a:lstStyle/>
          <a:p>
            <a:pPr eaLnBrk="1" fontAlgn="auto" hangingPunct="1">
              <a:spcAft>
                <a:spcPts val="0"/>
              </a:spcAft>
              <a:defRPr/>
            </a:pPr>
            <a:r>
              <a:rPr lang="en-US" b="1" dirty="0"/>
              <a:t>Design Concepts(Abstraction)</a:t>
            </a:r>
          </a:p>
        </p:txBody>
      </p:sp>
      <p:sp>
        <p:nvSpPr>
          <p:cNvPr id="2" name="Content Placeholder 1"/>
          <p:cNvSpPr>
            <a:spLocks noGrp="1"/>
          </p:cNvSpPr>
          <p:nvPr>
            <p:ph idx="1"/>
          </p:nvPr>
        </p:nvSpPr>
        <p:spPr>
          <a:xfrm>
            <a:off x="762000" y="1690689"/>
            <a:ext cx="7886700" cy="4351338"/>
          </a:xfrm>
        </p:spPr>
        <p:txBody>
          <a:bodyPr>
            <a:normAutofit fontScale="92500" lnSpcReduction="20000"/>
          </a:bodyPr>
          <a:lstStyle/>
          <a:p>
            <a:pPr eaLnBrk="1" hangingPunct="1">
              <a:lnSpc>
                <a:spcPct val="90000"/>
              </a:lnSpc>
              <a:buFont typeface="Wingdings 3" panose="05040102010807070707" pitchFamily="18" charset="2"/>
              <a:buNone/>
            </a:pPr>
            <a:r>
              <a:rPr lang="en-US" sz="2600" b="1" dirty="0"/>
              <a:t>Types of abstraction :</a:t>
            </a:r>
          </a:p>
          <a:p>
            <a:pPr eaLnBrk="1" hangingPunct="1">
              <a:lnSpc>
                <a:spcPct val="90000"/>
              </a:lnSpc>
              <a:buFont typeface="Wingdings 3" panose="05040102010807070707" pitchFamily="18" charset="2"/>
              <a:buNone/>
            </a:pPr>
            <a:r>
              <a:rPr lang="en-US" sz="2600" b="1" dirty="0"/>
              <a:t>1. Procedural Abstraction :</a:t>
            </a:r>
          </a:p>
          <a:p>
            <a:pPr algn="just" eaLnBrk="1" hangingPunct="1">
              <a:lnSpc>
                <a:spcPct val="90000"/>
              </a:lnSpc>
              <a:buFont typeface="Wingdings 3" panose="05040102010807070707" pitchFamily="18" charset="2"/>
              <a:buNone/>
            </a:pPr>
            <a:r>
              <a:rPr lang="en-US" sz="2600" dirty="0"/>
              <a:t>A named sequence of instructions that has a specific &amp; </a:t>
            </a:r>
          </a:p>
          <a:p>
            <a:pPr algn="just" eaLnBrk="1" hangingPunct="1">
              <a:lnSpc>
                <a:spcPct val="90000"/>
              </a:lnSpc>
              <a:buFont typeface="Wingdings 3" panose="05040102010807070707" pitchFamily="18" charset="2"/>
              <a:buNone/>
            </a:pPr>
            <a:r>
              <a:rPr lang="en-US" sz="2600" dirty="0"/>
              <a:t>limited function</a:t>
            </a:r>
          </a:p>
          <a:p>
            <a:pPr eaLnBrk="1" hangingPunct="1">
              <a:lnSpc>
                <a:spcPct val="90000"/>
              </a:lnSpc>
              <a:buFont typeface="Wingdings 3" panose="05040102010807070707" pitchFamily="18" charset="2"/>
              <a:buNone/>
            </a:pPr>
            <a:r>
              <a:rPr lang="en-US" sz="2300" dirty="0" err="1"/>
              <a:t>Eg</a:t>
            </a:r>
            <a:r>
              <a:rPr lang="en-US" sz="2300" dirty="0"/>
              <a:t>: Word OPEN for a door</a:t>
            </a:r>
          </a:p>
          <a:p>
            <a:pPr eaLnBrk="1" hangingPunct="1">
              <a:lnSpc>
                <a:spcPct val="90000"/>
              </a:lnSpc>
              <a:buFont typeface="Wingdings 3" panose="05040102010807070707" pitchFamily="18" charset="2"/>
              <a:buNone/>
            </a:pPr>
            <a:endParaRPr lang="en-US" sz="2300" dirty="0"/>
          </a:p>
          <a:p>
            <a:pPr eaLnBrk="1" hangingPunct="1">
              <a:lnSpc>
                <a:spcPct val="90000"/>
              </a:lnSpc>
              <a:buFont typeface="Wingdings 3" panose="05040102010807070707" pitchFamily="18" charset="2"/>
              <a:buNone/>
            </a:pPr>
            <a:r>
              <a:rPr lang="en-US" sz="2600" b="1" dirty="0"/>
              <a:t>2. Data Abstraction : </a:t>
            </a:r>
          </a:p>
          <a:p>
            <a:pPr algn="just" eaLnBrk="1" hangingPunct="1">
              <a:lnSpc>
                <a:spcPct val="90000"/>
              </a:lnSpc>
              <a:buFont typeface="Wingdings 3" panose="05040102010807070707" pitchFamily="18" charset="2"/>
              <a:buNone/>
            </a:pPr>
            <a:r>
              <a:rPr lang="en-US" sz="2600" dirty="0"/>
              <a:t>A named collection of data that describes a data object.</a:t>
            </a:r>
          </a:p>
          <a:p>
            <a:pPr algn="just" eaLnBrk="1" hangingPunct="1">
              <a:lnSpc>
                <a:spcPct val="90000"/>
              </a:lnSpc>
              <a:buFont typeface="Wingdings 3" panose="05040102010807070707" pitchFamily="18" charset="2"/>
              <a:buNone/>
            </a:pPr>
            <a:r>
              <a:rPr lang="en-US" sz="2600" dirty="0"/>
              <a:t>Data abstraction for door would be a set of attributes </a:t>
            </a:r>
          </a:p>
          <a:p>
            <a:pPr algn="just" eaLnBrk="1" hangingPunct="1">
              <a:lnSpc>
                <a:spcPct val="90000"/>
              </a:lnSpc>
              <a:buFont typeface="Wingdings 3" panose="05040102010807070707" pitchFamily="18" charset="2"/>
              <a:buNone/>
            </a:pPr>
            <a:r>
              <a:rPr lang="en-US" sz="2600" dirty="0"/>
              <a:t>that describes the door</a:t>
            </a:r>
          </a:p>
          <a:p>
            <a:pPr eaLnBrk="1" hangingPunct="1">
              <a:lnSpc>
                <a:spcPct val="90000"/>
              </a:lnSpc>
              <a:buFont typeface="Wingdings 3" panose="05040102010807070707" pitchFamily="18" charset="2"/>
              <a:buNone/>
            </a:pPr>
            <a:r>
              <a:rPr lang="en-US" sz="2300" dirty="0"/>
              <a:t>(e.g. door type, swing direction, weight, dimension)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blinds(horizontal)">
                                      <p:cBhvr>
                                        <p:cTn id="20" dur="500"/>
                                        <p:tgtEl>
                                          <p:spTgt spid="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linds(horizontal)">
                                      <p:cBhvr>
                                        <p:cTn id="30" dur="500"/>
                                        <p:tgtEl>
                                          <p:spTgt spid="2">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blinds(horizontal)">
                                      <p:cBhvr>
                                        <p:cTn id="35" dur="500"/>
                                        <p:tgtEl>
                                          <p:spTgt spid="2">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blinds(horizontal)">
                                      <p:cBhvr>
                                        <p:cTn id="40" dur="500"/>
                                        <p:tgtEl>
                                          <p:spTgt spid="2">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blinds(horizontal)">
                                      <p:cBhvr>
                                        <p:cTn id="43" dur="500"/>
                                        <p:tgtEl>
                                          <p:spTgt spid="2">
                                            <p:txEl>
                                              <p:pRg st="9" end="9"/>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Effect transition="in" filter="blinds(horizontal)">
                                      <p:cBhvr>
                                        <p:cTn id="4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10"/>
            <a:ext cx="7886700" cy="1325563"/>
          </a:xfrm>
        </p:spPr>
        <p:txBody>
          <a:bodyPr/>
          <a:lstStyle/>
          <a:p>
            <a:r>
              <a:rPr lang="en-US" b="1" dirty="0"/>
              <a:t>Design Concepts</a:t>
            </a:r>
          </a:p>
        </p:txBody>
      </p:sp>
      <p:sp>
        <p:nvSpPr>
          <p:cNvPr id="3" name="Content Placeholder 2"/>
          <p:cNvSpPr>
            <a:spLocks noGrp="1"/>
          </p:cNvSpPr>
          <p:nvPr>
            <p:ph idx="1"/>
          </p:nvPr>
        </p:nvSpPr>
        <p:spPr>
          <a:xfrm>
            <a:off x="470848" y="1270427"/>
            <a:ext cx="8458200" cy="5105399"/>
          </a:xfrm>
        </p:spPr>
        <p:txBody>
          <a:bodyPr>
            <a:noAutofit/>
          </a:bodyPr>
          <a:lstStyle/>
          <a:p>
            <a:pPr algn="just"/>
            <a:r>
              <a:rPr lang="en-US" sz="2400" i="1" dirty="0">
                <a:solidFill>
                  <a:srgbClr val="C00000"/>
                </a:solidFill>
              </a:rPr>
              <a:t>Software architecture </a:t>
            </a:r>
            <a:r>
              <a:rPr lang="en-US" sz="2400" dirty="0">
                <a:solidFill>
                  <a:srgbClr val="C00000"/>
                </a:solidFill>
              </a:rPr>
              <a:t>refers to “the overall structure of the software and the ways in which that structure provides conceptual integrity for a system” </a:t>
            </a:r>
          </a:p>
          <a:p>
            <a:pPr algn="just">
              <a:lnSpc>
                <a:spcPct val="80000"/>
              </a:lnSpc>
            </a:pPr>
            <a:r>
              <a:rPr lang="en-US" sz="2400" dirty="0"/>
              <a:t>A set of properties should be specified as part of an architectural design: </a:t>
            </a:r>
          </a:p>
          <a:p>
            <a:pPr algn="just">
              <a:lnSpc>
                <a:spcPct val="80000"/>
              </a:lnSpc>
            </a:pPr>
            <a:r>
              <a:rPr lang="en-US" sz="2400" b="1" dirty="0"/>
              <a:t>Structural properties. </a:t>
            </a:r>
            <a:r>
              <a:rPr lang="en-US" sz="2400" dirty="0"/>
              <a:t>This aspect of the architectural design representation defines the components of a system (e.g., modules, objects) and the manner in which those components are packaged and interact with one another. </a:t>
            </a:r>
          </a:p>
          <a:p>
            <a:pPr algn="just">
              <a:lnSpc>
                <a:spcPct val="80000"/>
              </a:lnSpc>
            </a:pPr>
            <a:r>
              <a:rPr lang="en-US" sz="2400" b="1" dirty="0"/>
              <a:t>Extra-functional properties. </a:t>
            </a:r>
            <a:r>
              <a:rPr lang="en-US" sz="2400" dirty="0"/>
              <a:t>The architectural design description should address how the design architecture achieves requirements for performance, reliability, security, adaptability, and other system characteristics.</a:t>
            </a:r>
          </a:p>
          <a:p>
            <a:pPr algn="just">
              <a:lnSpc>
                <a:spcPct val="80000"/>
              </a:lnSpc>
            </a:pPr>
            <a:r>
              <a:rPr lang="en-US" sz="2400" b="1" dirty="0"/>
              <a:t>Families of related systems.</a:t>
            </a:r>
            <a:r>
              <a:rPr lang="en-US" sz="2400" dirty="0"/>
              <a:t> The design should have the ability to reuse architectural building blocks.  </a:t>
            </a:r>
          </a:p>
          <a:p>
            <a:pPr algn="just">
              <a:lnSpc>
                <a:spcPct val="80000"/>
              </a:lnSpc>
            </a:pPr>
            <a:endParaRPr lang="en-US" dirty="0"/>
          </a:p>
          <a:p>
            <a:pPr algn="just"/>
            <a:endParaRPr lang="en-US" dirty="0"/>
          </a:p>
        </p:txBody>
      </p:sp>
    </p:spTree>
    <p:extLst>
      <p:ext uri="{BB962C8B-B14F-4D97-AF65-F5344CB8AC3E}">
        <p14:creationId xmlns:p14="http://schemas.microsoft.com/office/powerpoint/2010/main" val="238817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Design Concepts</a:t>
            </a:r>
          </a:p>
        </p:txBody>
      </p:sp>
      <p:sp>
        <p:nvSpPr>
          <p:cNvPr id="2" name="Content Placeholder 1"/>
          <p:cNvSpPr>
            <a:spLocks noGrp="1"/>
          </p:cNvSpPr>
          <p:nvPr>
            <p:ph idx="1"/>
          </p:nvPr>
        </p:nvSpPr>
        <p:spPr/>
        <p:txBody>
          <a:bodyPr>
            <a:normAutofit/>
          </a:bodyPr>
          <a:lstStyle/>
          <a:p>
            <a:pPr marL="109728" indent="0" algn="just" eaLnBrk="1" fontAlgn="auto" hangingPunct="1">
              <a:spcBef>
                <a:spcPct val="0"/>
              </a:spcBef>
              <a:spcAft>
                <a:spcPts val="0"/>
              </a:spcAft>
              <a:buNone/>
              <a:tabLst>
                <a:tab pos="865188" algn="l"/>
              </a:tabLst>
              <a:defRPr/>
            </a:pPr>
            <a:r>
              <a:rPr lang="en-US" sz="3000" b="1" dirty="0"/>
              <a:t>Modularity</a:t>
            </a:r>
          </a:p>
          <a:p>
            <a:pPr marL="109728" indent="0" algn="just" eaLnBrk="1" fontAlgn="auto" hangingPunct="1">
              <a:spcBef>
                <a:spcPct val="0"/>
              </a:spcBef>
              <a:spcAft>
                <a:spcPts val="0"/>
              </a:spcAft>
              <a:buNone/>
              <a:tabLst>
                <a:tab pos="865188" algn="l"/>
              </a:tabLst>
              <a:defRPr/>
            </a:pPr>
            <a:endParaRPr lang="en-US" b="1" dirty="0"/>
          </a:p>
          <a:p>
            <a:pPr marL="365760" indent="-256032" algn="just" eaLnBrk="1" fontAlgn="auto" hangingPunct="1">
              <a:spcBef>
                <a:spcPct val="0"/>
              </a:spcBef>
              <a:spcAft>
                <a:spcPts val="0"/>
              </a:spcAft>
              <a:buFont typeface="Wingdings 3"/>
              <a:buChar char=""/>
              <a:tabLst>
                <a:tab pos="865188" algn="l"/>
              </a:tabLst>
              <a:defRPr/>
            </a:pPr>
            <a:r>
              <a:rPr lang="en-US" dirty="0"/>
              <a:t>In this concept, software is divided into separately named and addressable components called modules</a:t>
            </a:r>
          </a:p>
          <a:p>
            <a:pPr marL="365760" indent="-256032" algn="just" eaLnBrk="1" fontAlgn="auto" hangingPunct="1">
              <a:spcBef>
                <a:spcPct val="0"/>
              </a:spcBef>
              <a:spcAft>
                <a:spcPts val="0"/>
              </a:spcAft>
              <a:buFont typeface="Wingdings 3"/>
              <a:buChar char=""/>
              <a:tabLst>
                <a:tab pos="865188" algn="l"/>
              </a:tabLst>
              <a:defRPr/>
            </a:pPr>
            <a:r>
              <a:rPr lang="en-US" dirty="0"/>
              <a:t>Follows “divide and conquer” concept, a complex problem is broken down into several manageable pieces</a:t>
            </a:r>
          </a:p>
        </p:txBody>
      </p:sp>
      <p:pic>
        <p:nvPicPr>
          <p:cNvPr id="1026" name="Picture 2" descr="Image result for modu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228600"/>
            <a:ext cx="299085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10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
            <a:ext cx="7886700" cy="1325563"/>
          </a:xfrm>
        </p:spPr>
        <p:txBody>
          <a:bodyPr/>
          <a:lstStyle/>
          <a:p>
            <a:pPr eaLnBrk="1" fontAlgn="auto" hangingPunct="1">
              <a:spcAft>
                <a:spcPts val="0"/>
              </a:spcAft>
              <a:defRPr/>
            </a:pPr>
            <a:r>
              <a:rPr lang="en-US" b="1" dirty="0"/>
              <a:t>Design Concepts(Modularity)</a:t>
            </a:r>
          </a:p>
        </p:txBody>
      </p:sp>
      <p:sp>
        <p:nvSpPr>
          <p:cNvPr id="2" name="Content Placeholder 1"/>
          <p:cNvSpPr>
            <a:spLocks noGrp="1"/>
          </p:cNvSpPr>
          <p:nvPr>
            <p:ph idx="1"/>
          </p:nvPr>
        </p:nvSpPr>
        <p:spPr/>
        <p:txBody>
          <a:bodyPr>
            <a:normAutofit fontScale="85000" lnSpcReduction="20000"/>
          </a:bodyPr>
          <a:lstStyle/>
          <a:p>
            <a:pPr marL="365760" indent="-256032" algn="just" eaLnBrk="1" fontAlgn="auto" hangingPunct="1">
              <a:spcAft>
                <a:spcPts val="0"/>
              </a:spcAft>
              <a:buFont typeface="Wingdings 3"/>
              <a:buNone/>
              <a:defRPr/>
            </a:pPr>
            <a:r>
              <a:rPr lang="en-US" dirty="0"/>
              <a:t>Five criteria to evaluate a design method with respect to its modularity :</a:t>
            </a:r>
            <a:endParaRPr lang="en-US" dirty="0">
              <a:sym typeface="Wingdings" pitchFamily="2" charset="2"/>
            </a:endParaRPr>
          </a:p>
          <a:p>
            <a:pPr marL="365760" indent="-256032" algn="just" eaLnBrk="1" fontAlgn="auto" hangingPunct="1">
              <a:spcAft>
                <a:spcPts val="0"/>
              </a:spcAft>
              <a:buFont typeface="Wingdings 3"/>
              <a:buNone/>
              <a:defRPr/>
            </a:pPr>
            <a:r>
              <a:rPr lang="en-US" b="1" dirty="0"/>
              <a:t>Modular understandability</a:t>
            </a:r>
          </a:p>
          <a:p>
            <a:pPr marL="566928" indent="-457200" algn="just">
              <a:buFont typeface="Wingdings" panose="05000000000000000000" pitchFamily="2" charset="2"/>
              <a:buChar char="§"/>
              <a:defRPr/>
            </a:pPr>
            <a:r>
              <a:rPr lang="en-US" dirty="0"/>
              <a:t>module should be understandable as a standalone unit (no need to refer to other modules)</a:t>
            </a:r>
          </a:p>
          <a:p>
            <a:pPr marL="365760" indent="-256032" algn="just" eaLnBrk="1" fontAlgn="auto" hangingPunct="1">
              <a:spcAft>
                <a:spcPts val="0"/>
              </a:spcAft>
              <a:buFont typeface="Wingdings 3"/>
              <a:buNone/>
              <a:defRPr/>
            </a:pPr>
            <a:r>
              <a:rPr lang="en-US" b="1" dirty="0"/>
              <a:t>Modular continuity</a:t>
            </a:r>
          </a:p>
          <a:p>
            <a:pPr marL="566928" indent="-457200" algn="just" eaLnBrk="1" fontAlgn="auto" hangingPunct="1">
              <a:spcAft>
                <a:spcPts val="0"/>
              </a:spcAft>
              <a:buFont typeface="Wingdings" panose="05000000000000000000" pitchFamily="2" charset="2"/>
              <a:buChar char="§"/>
              <a:defRPr/>
            </a:pPr>
            <a:r>
              <a:rPr lang="en-US" dirty="0"/>
              <a:t>If small changes to the system requirements result in </a:t>
            </a:r>
          </a:p>
          <a:p>
            <a:pPr marL="365760" indent="-256032" algn="just" eaLnBrk="1" fontAlgn="auto" hangingPunct="1">
              <a:spcAft>
                <a:spcPts val="0"/>
              </a:spcAft>
              <a:buFont typeface="Wingdings 3"/>
              <a:buNone/>
              <a:defRPr/>
            </a:pPr>
            <a:r>
              <a:rPr lang="en-US" dirty="0"/>
              <a:t>changes to individual modules, rather than system wide </a:t>
            </a:r>
          </a:p>
          <a:p>
            <a:pPr marL="365760" indent="-256032" algn="just" eaLnBrk="1" fontAlgn="auto" hangingPunct="1">
              <a:spcAft>
                <a:spcPts val="0"/>
              </a:spcAft>
              <a:buFont typeface="Wingdings 3"/>
              <a:buNone/>
              <a:defRPr/>
            </a:pPr>
            <a:r>
              <a:rPr lang="en-US" dirty="0"/>
              <a:t>changes, the impact of side effects will be minimized</a:t>
            </a:r>
          </a:p>
          <a:p>
            <a:pPr marL="365760" indent="-256032" algn="just" eaLnBrk="1" fontAlgn="auto" hangingPunct="1">
              <a:spcAft>
                <a:spcPts val="0"/>
              </a:spcAft>
              <a:buFont typeface="Wingdings 3"/>
              <a:buNone/>
              <a:defRPr/>
            </a:pPr>
            <a:r>
              <a:rPr lang="en-US" b="1" dirty="0"/>
              <a:t>Modular protection</a:t>
            </a:r>
          </a:p>
          <a:p>
            <a:pPr marL="566928" indent="-457200" algn="just" eaLnBrk="1" fontAlgn="auto" hangingPunct="1">
              <a:spcAft>
                <a:spcPts val="0"/>
              </a:spcAft>
              <a:buFont typeface="Wingdings" panose="05000000000000000000" pitchFamily="2" charset="2"/>
              <a:buChar char="§"/>
              <a:defRPr/>
            </a:pPr>
            <a:r>
              <a:rPr lang="en-US" dirty="0"/>
              <a:t>If an error occurs within a module then those errors are localized and not spread to other modules.</a:t>
            </a:r>
          </a:p>
        </p:txBody>
      </p:sp>
    </p:spTree>
    <p:extLst>
      <p:ext uri="{BB962C8B-B14F-4D97-AF65-F5344CB8AC3E}">
        <p14:creationId xmlns:p14="http://schemas.microsoft.com/office/powerpoint/2010/main" val="111993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7886700" cy="1325563"/>
          </a:xfrm>
        </p:spPr>
        <p:txBody>
          <a:bodyPr/>
          <a:lstStyle/>
          <a:p>
            <a:pPr eaLnBrk="1" fontAlgn="auto" hangingPunct="1">
              <a:spcAft>
                <a:spcPts val="0"/>
              </a:spcAft>
              <a:defRPr/>
            </a:pPr>
            <a:r>
              <a:rPr lang="en-US" b="1" dirty="0"/>
              <a:t>Design Concepts(Modularity)</a:t>
            </a:r>
          </a:p>
        </p:txBody>
      </p:sp>
      <p:sp>
        <p:nvSpPr>
          <p:cNvPr id="21506" name="Content Placeholder 1"/>
          <p:cNvSpPr>
            <a:spLocks noGrp="1"/>
          </p:cNvSpPr>
          <p:nvPr>
            <p:ph idx="1"/>
          </p:nvPr>
        </p:nvSpPr>
        <p:spPr>
          <a:xfrm>
            <a:off x="561264" y="1714573"/>
            <a:ext cx="8286750" cy="4351338"/>
          </a:xfrm>
        </p:spPr>
        <p:txBody>
          <a:bodyPr/>
          <a:lstStyle/>
          <a:p>
            <a:pPr algn="just" eaLnBrk="1" hangingPunct="1">
              <a:buFont typeface="Wingdings 3" panose="05040102010807070707" pitchFamily="18" charset="2"/>
              <a:buNone/>
            </a:pPr>
            <a:r>
              <a:rPr lang="en-US" b="1" dirty="0"/>
              <a:t>Modular Composability </a:t>
            </a:r>
          </a:p>
          <a:p>
            <a:pPr algn="just" eaLnBrk="1" hangingPunct="1">
              <a:buFont typeface="Wingdings" panose="05000000000000000000" pitchFamily="2" charset="2"/>
              <a:buChar char="§"/>
            </a:pPr>
            <a:r>
              <a:rPr lang="en-US" dirty="0"/>
              <a:t>Design method should enable reuse of existing </a:t>
            </a:r>
          </a:p>
          <a:p>
            <a:pPr algn="just" eaLnBrk="1" hangingPunct="1">
              <a:buFont typeface="Wingdings 3" panose="05040102010807070707" pitchFamily="18" charset="2"/>
              <a:buNone/>
            </a:pPr>
            <a:r>
              <a:rPr lang="en-US" dirty="0"/>
              <a:t>   components.</a:t>
            </a:r>
          </a:p>
          <a:p>
            <a:pPr algn="just" eaLnBrk="1" hangingPunct="1">
              <a:buFont typeface="Wingdings 3" panose="05040102010807070707" pitchFamily="18" charset="2"/>
              <a:buNone/>
            </a:pPr>
            <a:r>
              <a:rPr lang="en-US" b="1" dirty="0"/>
              <a:t>Modular Decomposability</a:t>
            </a:r>
          </a:p>
          <a:p>
            <a:pPr algn="just" eaLnBrk="1" hangingPunct="1">
              <a:buFont typeface="Wingdings" panose="05000000000000000000" pitchFamily="2" charset="2"/>
              <a:buChar char="§"/>
            </a:pPr>
            <a:r>
              <a:rPr lang="en-US" dirty="0"/>
              <a:t>Complexity of the overall problem can be reduced if the design  method provides a systematic mechanism to decompose a problem into sub problems</a:t>
            </a:r>
          </a:p>
          <a:p>
            <a:pPr algn="just" eaLnBrk="1" hangingPunct="1">
              <a:buFont typeface="Wingdings 3" panose="05040102010807070707" pitchFamily="18" charset="2"/>
              <a:buNone/>
            </a:pPr>
            <a:endParaRPr lang="en-US" dirty="0"/>
          </a:p>
          <a:p>
            <a:pPr algn="just" eaLnBrk="1" hangingPunct="1">
              <a:buFont typeface="Wingdings 3" panose="05040102010807070707" pitchFamily="18" charset="2"/>
              <a:buNone/>
            </a:pPr>
            <a:endParaRPr lang="en-US" dirty="0"/>
          </a:p>
        </p:txBody>
      </p:sp>
    </p:spTree>
    <p:extLst>
      <p:ext uri="{BB962C8B-B14F-4D97-AF65-F5344CB8AC3E}">
        <p14:creationId xmlns:p14="http://schemas.microsoft.com/office/powerpoint/2010/main" val="269261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bwMode="auto">
          <a:xfrm>
            <a:off x="304800" y="152400"/>
            <a:ext cx="7886700" cy="1325563"/>
          </a:xfrm>
        </p:spPr>
        <p:txBody>
          <a:bodyPr wrap="square" lIns="91440" tIns="45720" rIns="91440" bIns="45720" numCol="1" anchorCtr="0" compatLnSpc="1">
            <a:prstTxWarp prst="textNoShape">
              <a:avLst/>
            </a:prstTxWarp>
            <a:normAutofit/>
          </a:bodyPr>
          <a:lstStyle/>
          <a:p>
            <a:pPr eaLnBrk="1" hangingPunct="1">
              <a:defRPr/>
            </a:pPr>
            <a:r>
              <a:rPr lang="en-US" sz="4800" b="1" dirty="0">
                <a:effectLst/>
              </a:rPr>
              <a:t>Design Concepts</a:t>
            </a:r>
          </a:p>
        </p:txBody>
      </p:sp>
      <p:sp>
        <p:nvSpPr>
          <p:cNvPr id="28675" name="Rectangle 3"/>
          <p:cNvSpPr>
            <a:spLocks noGrp="1"/>
          </p:cNvSpPr>
          <p:nvPr>
            <p:ph idx="1"/>
          </p:nvPr>
        </p:nvSpPr>
        <p:spPr/>
        <p:txBody>
          <a:bodyPr/>
          <a:lstStyle/>
          <a:p>
            <a:pPr marL="0" indent="0" algn="just" eaLnBrk="1" hangingPunct="1">
              <a:buNone/>
            </a:pPr>
            <a:r>
              <a:rPr lang="en-US" b="1" dirty="0"/>
              <a:t>Information Hiding</a:t>
            </a:r>
          </a:p>
          <a:p>
            <a:pPr algn="just" eaLnBrk="1" hangingPunct="1"/>
            <a:r>
              <a:rPr lang="en-US" dirty="0"/>
              <a:t>Information (data and procedure) contained within a module should be inaccessible to other modules that have no need for such information.</a:t>
            </a:r>
          </a:p>
          <a:p>
            <a:pPr algn="just" eaLnBrk="1" hangingPunct="1"/>
            <a:r>
              <a:rPr lang="en-US" dirty="0"/>
              <a:t>Hiding defines and enforces access constraints to both procedural detail within a module and any local data structure used by the module.</a:t>
            </a:r>
          </a:p>
        </p:txBody>
      </p:sp>
    </p:spTree>
    <p:extLst>
      <p:ext uri="{BB962C8B-B14F-4D97-AF65-F5344CB8AC3E}">
        <p14:creationId xmlns:p14="http://schemas.microsoft.com/office/powerpoint/2010/main" val="7846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66181" y="1757234"/>
            <a:ext cx="7467599" cy="4648200"/>
          </a:xfrm>
          <a:prstGeom prst="rect">
            <a:avLst/>
          </a:prstGeom>
        </p:spPr>
      </p:pic>
      <p:sp>
        <p:nvSpPr>
          <p:cNvPr id="5" name="TextBox 4"/>
          <p:cNvSpPr txBox="1"/>
          <p:nvPr/>
        </p:nvSpPr>
        <p:spPr>
          <a:xfrm>
            <a:off x="685515" y="1229024"/>
            <a:ext cx="4876800" cy="461665"/>
          </a:xfrm>
          <a:prstGeom prst="rect">
            <a:avLst/>
          </a:prstGeom>
          <a:noFill/>
        </p:spPr>
        <p:txBody>
          <a:bodyPr wrap="square" rtlCol="0">
            <a:spAutoFit/>
          </a:bodyPr>
          <a:lstStyle/>
          <a:p>
            <a:r>
              <a:rPr lang="en-US" sz="2400" dirty="0"/>
              <a:t>Information hiding</a:t>
            </a:r>
          </a:p>
        </p:txBody>
      </p:sp>
    </p:spTree>
    <p:extLst>
      <p:ext uri="{BB962C8B-B14F-4D97-AF65-F5344CB8AC3E}">
        <p14:creationId xmlns:p14="http://schemas.microsoft.com/office/powerpoint/2010/main" val="26685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dirty="0">
                <a:effectLst/>
              </a:rPr>
              <a:t>Design Concepts</a:t>
            </a:r>
          </a:p>
        </p:txBody>
      </p:sp>
      <p:sp>
        <p:nvSpPr>
          <p:cNvPr id="50179" name="Rectangle 3"/>
          <p:cNvSpPr>
            <a:spLocks noGrp="1"/>
          </p:cNvSpPr>
          <p:nvPr>
            <p:ph idx="1"/>
          </p:nvPr>
        </p:nvSpPr>
        <p:spPr/>
        <p:txBody>
          <a:bodyPr>
            <a:normAutofit/>
          </a:bodyPr>
          <a:lstStyle/>
          <a:p>
            <a:pPr marL="109538" indent="0">
              <a:buNone/>
            </a:pPr>
            <a:r>
              <a:rPr lang="en-US" b="1" dirty="0"/>
              <a:t>Functional Independence	</a:t>
            </a:r>
          </a:p>
          <a:p>
            <a:pPr marL="623888" indent="-514350" eaLnBrk="1" hangingPunct="1"/>
            <a:r>
              <a:rPr lang="en-US" sz="2400" dirty="0"/>
              <a:t>Functional independence is achieved by developing modules with “single minded” function and an aversion to excessive interaction with other modules.</a:t>
            </a:r>
          </a:p>
          <a:p>
            <a:pPr marL="623888" indent="-514350" eaLnBrk="1" hangingPunct="1"/>
            <a:r>
              <a:rPr lang="en-US" sz="2400" dirty="0"/>
              <a:t>Measured using 2 qualitative criteria:</a:t>
            </a:r>
          </a:p>
          <a:p>
            <a:pPr marL="623888" indent="-514350" eaLnBrk="1" hangingPunct="1">
              <a:buFont typeface="Wingdings 3" panose="05040102010807070707" pitchFamily="18" charset="2"/>
              <a:buAutoNum type="arabicPeriod"/>
            </a:pPr>
            <a:r>
              <a:rPr lang="en-US" sz="2400" dirty="0"/>
              <a:t>Cohesion : Measure of the relative strength of a module.</a:t>
            </a:r>
          </a:p>
          <a:p>
            <a:pPr marL="623888" indent="-514350" eaLnBrk="1" hangingPunct="1">
              <a:buFont typeface="Wingdings 3" panose="05040102010807070707" pitchFamily="18" charset="2"/>
              <a:buAutoNum type="arabicPeriod"/>
            </a:pPr>
            <a:r>
              <a:rPr lang="en-US" sz="2400" dirty="0"/>
              <a:t>Coupling : Measure of the relative interdependence among modules.</a:t>
            </a:r>
          </a:p>
        </p:txBody>
      </p:sp>
    </p:spTree>
    <p:extLst>
      <p:ext uri="{BB962C8B-B14F-4D97-AF65-F5344CB8AC3E}">
        <p14:creationId xmlns:p14="http://schemas.microsoft.com/office/powerpoint/2010/main" val="91699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a:t>
            </a:r>
          </a:p>
        </p:txBody>
      </p:sp>
      <p:sp>
        <p:nvSpPr>
          <p:cNvPr id="4" name="Rectangle 3"/>
          <p:cNvSpPr txBox="1">
            <a:spLocks noChangeArrowheads="1"/>
          </p:cNvSpPr>
          <p:nvPr/>
        </p:nvSpPr>
        <p:spPr>
          <a:xfrm>
            <a:off x="457200" y="1825625"/>
            <a:ext cx="8229600" cy="465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en-US" dirty="0">
                <a:solidFill>
                  <a:srgbClr val="002060"/>
                </a:solidFill>
              </a:rPr>
              <a:t>Definition</a:t>
            </a:r>
          </a:p>
          <a:p>
            <a:pPr lvl="1" fontAlgn="auto">
              <a:spcAft>
                <a:spcPts val="0"/>
              </a:spcAft>
            </a:pPr>
            <a:r>
              <a:rPr lang="en-US" altLang="en-US" sz="2800" dirty="0">
                <a:solidFill>
                  <a:srgbClr val="002060"/>
                </a:solidFill>
              </a:rPr>
              <a:t>The degree to which all elements of a component are directed towards a single task. </a:t>
            </a:r>
          </a:p>
          <a:p>
            <a:pPr lvl="1" fontAlgn="auto">
              <a:spcAft>
                <a:spcPts val="0"/>
              </a:spcAft>
            </a:pPr>
            <a:r>
              <a:rPr lang="en-US" altLang="en-US" sz="2800" dirty="0">
                <a:solidFill>
                  <a:srgbClr val="002060"/>
                </a:solidFill>
              </a:rPr>
              <a:t>The degree to which all elements directed towards a task are contained in a single component.</a:t>
            </a:r>
          </a:p>
          <a:p>
            <a:pPr lvl="1" fontAlgn="auto">
              <a:spcAft>
                <a:spcPts val="0"/>
              </a:spcAft>
            </a:pPr>
            <a:r>
              <a:rPr lang="en-US" altLang="en-US" sz="2800" dirty="0">
                <a:solidFill>
                  <a:srgbClr val="002060"/>
                </a:solidFill>
              </a:rPr>
              <a:t>The degree to which all responsibilities of a single class are related.</a:t>
            </a:r>
          </a:p>
          <a:p>
            <a:pPr fontAlgn="auto">
              <a:spcAft>
                <a:spcPts val="0"/>
              </a:spcAft>
            </a:pPr>
            <a:r>
              <a:rPr lang="en-US" altLang="en-US" dirty="0"/>
              <a:t>All elements of component are directed toward and essential for performing the same task.</a:t>
            </a:r>
          </a:p>
        </p:txBody>
      </p:sp>
    </p:spTree>
    <p:extLst>
      <p:ext uri="{BB962C8B-B14F-4D97-AF65-F5344CB8AC3E}">
        <p14:creationId xmlns:p14="http://schemas.microsoft.com/office/powerpoint/2010/main" val="259657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Cohesion</a:t>
            </a:r>
          </a:p>
        </p:txBody>
      </p:sp>
      <p:sp>
        <p:nvSpPr>
          <p:cNvPr id="39939" name="Rectangle 3"/>
          <p:cNvSpPr>
            <a:spLocks noGrp="1"/>
          </p:cNvSpPr>
          <p:nvPr>
            <p:ph idx="1"/>
          </p:nvPr>
        </p:nvSpPr>
        <p:spPr>
          <a:xfrm>
            <a:off x="628650" y="1447800"/>
            <a:ext cx="7886700" cy="5105400"/>
          </a:xfrm>
        </p:spPr>
        <p:txBody>
          <a:bodyPr>
            <a:normAutofit/>
          </a:bodyPr>
          <a:lstStyle/>
          <a:p>
            <a:pPr marL="109538" indent="0" eaLnBrk="1" hangingPunct="1">
              <a:lnSpc>
                <a:spcPct val="80000"/>
              </a:lnSpc>
              <a:buNone/>
            </a:pPr>
            <a:endParaRPr lang="en-US" sz="2600" dirty="0"/>
          </a:p>
          <a:p>
            <a:pPr marL="623888" indent="-514350" eaLnBrk="1" hangingPunct="1">
              <a:lnSpc>
                <a:spcPct val="80000"/>
              </a:lnSpc>
              <a:buFontTx/>
              <a:buNone/>
            </a:pPr>
            <a:r>
              <a:rPr lang="en-US" sz="2400" b="1" dirty="0"/>
              <a:t>Different types of cohesion :</a:t>
            </a:r>
          </a:p>
          <a:p>
            <a:pPr marL="623888" indent="-514350" eaLnBrk="1" hangingPunct="1">
              <a:lnSpc>
                <a:spcPct val="80000"/>
              </a:lnSpc>
              <a:buFontTx/>
              <a:buNone/>
            </a:pPr>
            <a:endParaRPr lang="en-US" sz="2400" b="1" dirty="0"/>
          </a:p>
          <a:p>
            <a:pPr marL="623888" indent="-514350" eaLnBrk="1" hangingPunct="1">
              <a:lnSpc>
                <a:spcPct val="80000"/>
              </a:lnSpc>
              <a:buFontTx/>
              <a:buAutoNum type="arabicPeriod"/>
            </a:pPr>
            <a:r>
              <a:rPr lang="en-US" sz="2600" dirty="0">
                <a:solidFill>
                  <a:srgbClr val="C00000"/>
                </a:solidFill>
              </a:rPr>
              <a:t>Functional Cohesion </a:t>
            </a:r>
            <a:r>
              <a:rPr lang="en-US" sz="2600" dirty="0">
                <a:solidFill>
                  <a:srgbClr val="C00000"/>
                </a:solidFill>
                <a:sym typeface="Wingdings" panose="05000000000000000000" pitchFamily="2" charset="2"/>
              </a:rPr>
              <a:t>(Highest):</a:t>
            </a:r>
          </a:p>
          <a:p>
            <a:pPr marL="623888" indent="-514350" eaLnBrk="1" hangingPunct="1">
              <a:lnSpc>
                <a:spcPct val="80000"/>
              </a:lnSpc>
              <a:buFontTx/>
              <a:buNone/>
            </a:pPr>
            <a:endParaRPr lang="en-US" sz="2400" dirty="0">
              <a:sym typeface="Wingdings" panose="05000000000000000000" pitchFamily="2" charset="2"/>
            </a:endParaRPr>
          </a:p>
          <a:p>
            <a:pPr marL="623888" indent="-514350" eaLnBrk="1" hangingPunct="1">
              <a:lnSpc>
                <a:spcPct val="80000"/>
              </a:lnSpc>
              <a:buFont typeface="Wingdings 3" panose="05040102010807070707" pitchFamily="18" charset="2"/>
              <a:buNone/>
            </a:pPr>
            <a:r>
              <a:rPr lang="en-US" sz="2600" dirty="0">
                <a:sym typeface="Wingdings" panose="05000000000000000000" pitchFamily="2" charset="2"/>
              </a:rPr>
              <a:t>A functionally cohesive module contains elements that all contribute to the execution of one and only one problem-related task. </a:t>
            </a:r>
          </a:p>
          <a:p>
            <a:pPr marL="623888" indent="-514350" eaLnBrk="1" hangingPunct="1">
              <a:lnSpc>
                <a:spcPct val="80000"/>
              </a:lnSpc>
              <a:buFont typeface="Wingdings 3" panose="05040102010807070707" pitchFamily="18" charset="2"/>
              <a:buNone/>
            </a:pPr>
            <a:r>
              <a:rPr lang="en-US" sz="2600" dirty="0">
                <a:sym typeface="Wingdings" panose="05000000000000000000" pitchFamily="2" charset="2"/>
              </a:rPr>
              <a:t>Examples of functionally cohesive modules are </a:t>
            </a:r>
            <a:endParaRPr lang="en-US" sz="2600" b="1" dirty="0">
              <a:sym typeface="Wingdings" panose="05000000000000000000" pitchFamily="2" charset="2"/>
            </a:endParaRPr>
          </a:p>
          <a:p>
            <a:pPr marL="623888" indent="-514350" eaLnBrk="1" hangingPunct="1">
              <a:lnSpc>
                <a:spcPct val="80000"/>
              </a:lnSpc>
              <a:buFont typeface="Wingdings 3" panose="05040102010807070707" pitchFamily="18" charset="2"/>
              <a:buNone/>
            </a:pPr>
            <a:r>
              <a:rPr lang="en-US" sz="2600" dirty="0">
                <a:sym typeface="Wingdings" panose="05000000000000000000" pitchFamily="2" charset="2"/>
              </a:rPr>
              <a:t>Compute cosine of an angle</a:t>
            </a:r>
          </a:p>
          <a:p>
            <a:pPr marL="623888" indent="-514350" eaLnBrk="1" hangingPunct="1">
              <a:lnSpc>
                <a:spcPct val="80000"/>
              </a:lnSpc>
              <a:buFont typeface="Wingdings 3" panose="05040102010807070707" pitchFamily="18" charset="2"/>
              <a:buNone/>
            </a:pPr>
            <a:r>
              <a:rPr lang="en-US" sz="2600" dirty="0"/>
              <a:t>Calculate net employee salary</a:t>
            </a:r>
          </a:p>
          <a:p>
            <a:pPr marL="623888" indent="-514350" eaLnBrk="1" hangingPunct="1">
              <a:lnSpc>
                <a:spcPct val="80000"/>
              </a:lnSpc>
              <a:buFont typeface="Wingdings 3" panose="05040102010807070707" pitchFamily="18" charset="2"/>
              <a:buNone/>
            </a:pPr>
            <a:endParaRPr lang="en-US" sz="2200" dirty="0"/>
          </a:p>
          <a:p>
            <a:pPr marL="623888" indent="-514350" eaLnBrk="1" hangingPunct="1">
              <a:lnSpc>
                <a:spcPct val="80000"/>
              </a:lnSpc>
              <a:buFont typeface="Wingdings 3" panose="05040102010807070707" pitchFamily="18" charset="2"/>
              <a:buNone/>
            </a:pPr>
            <a:endParaRPr lang="en-US" sz="2200" dirty="0"/>
          </a:p>
        </p:txBody>
      </p:sp>
    </p:spTree>
    <p:extLst>
      <p:ext uri="{BB962C8B-B14F-4D97-AF65-F5344CB8AC3E}">
        <p14:creationId xmlns:p14="http://schemas.microsoft.com/office/powerpoint/2010/main" val="263249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auto">
          <a:xfrm>
            <a:off x="600075" y="4762"/>
            <a:ext cx="7886700" cy="1325563"/>
          </a:xfrm>
        </p:spPr>
        <p:txBody>
          <a:bodyPr wrap="square" lIns="91440" tIns="45720" rIns="91440" bIns="45720" numCol="1" anchorCtr="0" compatLnSpc="1">
            <a:prstTxWarp prst="textNoShape">
              <a:avLst/>
            </a:prstTxWarp>
            <a:normAutofit/>
          </a:bodyPr>
          <a:lstStyle/>
          <a:p>
            <a:pPr eaLnBrk="1" hangingPunct="1">
              <a:defRPr/>
            </a:pPr>
            <a:r>
              <a:rPr lang="en-US" sz="4000" b="1" dirty="0">
                <a:effectLst/>
              </a:rPr>
              <a:t>Design model</a:t>
            </a:r>
          </a:p>
        </p:txBody>
      </p:sp>
      <p:sp>
        <p:nvSpPr>
          <p:cNvPr id="4" name="Rectangle 3"/>
          <p:cNvSpPr>
            <a:spLocks noGrp="1" noChangeArrowheads="1"/>
          </p:cNvSpPr>
          <p:nvPr>
            <p:ph idx="1"/>
          </p:nvPr>
        </p:nvSpPr>
        <p:spPr>
          <a:xfrm>
            <a:off x="628650" y="1219200"/>
            <a:ext cx="7886700" cy="5105400"/>
          </a:xfrm>
        </p:spPr>
        <p:txBody>
          <a:bodyPr>
            <a:normAutofit lnSpcReduction="10000"/>
          </a:bodyPr>
          <a:lstStyle/>
          <a:p>
            <a:pPr algn="just" eaLnBrk="1" hangingPunct="1">
              <a:lnSpc>
                <a:spcPct val="90000"/>
              </a:lnSpc>
              <a:buFont typeface="Wingdings 3" panose="05040102010807070707" pitchFamily="18" charset="2"/>
              <a:buNone/>
            </a:pPr>
            <a:r>
              <a:rPr lang="en-US" sz="2600" dirty="0"/>
              <a:t>Components of a design model :                                 </a:t>
            </a:r>
          </a:p>
          <a:p>
            <a:pPr algn="just" eaLnBrk="1" hangingPunct="1">
              <a:lnSpc>
                <a:spcPct val="90000"/>
              </a:lnSpc>
            </a:pPr>
            <a:r>
              <a:rPr lang="en-US" sz="2600" dirty="0">
                <a:solidFill>
                  <a:srgbClr val="C00000"/>
                </a:solidFill>
              </a:rPr>
              <a:t>Data Design</a:t>
            </a:r>
          </a:p>
          <a:p>
            <a:pPr lvl="1" algn="just" eaLnBrk="1" hangingPunct="1">
              <a:lnSpc>
                <a:spcPct val="90000"/>
              </a:lnSpc>
            </a:pPr>
            <a:r>
              <a:rPr lang="en-US" dirty="0"/>
              <a:t>Transforms information domain model into data structures required to implement software</a:t>
            </a:r>
          </a:p>
          <a:p>
            <a:pPr algn="just" eaLnBrk="1" hangingPunct="1">
              <a:lnSpc>
                <a:spcPct val="90000"/>
              </a:lnSpc>
            </a:pPr>
            <a:r>
              <a:rPr lang="en-US" sz="2600" dirty="0">
                <a:solidFill>
                  <a:srgbClr val="C00000"/>
                </a:solidFill>
              </a:rPr>
              <a:t>Architectural Design</a:t>
            </a:r>
          </a:p>
          <a:p>
            <a:pPr lvl="1" algn="just" eaLnBrk="1" hangingPunct="1">
              <a:lnSpc>
                <a:spcPct val="90000"/>
              </a:lnSpc>
            </a:pPr>
            <a:r>
              <a:rPr lang="en-US" dirty="0"/>
              <a:t>Defines relationship among the major structural elements of a software</a:t>
            </a:r>
          </a:p>
          <a:p>
            <a:pPr algn="just" eaLnBrk="1" hangingPunct="1">
              <a:lnSpc>
                <a:spcPct val="90000"/>
              </a:lnSpc>
            </a:pPr>
            <a:r>
              <a:rPr lang="en-US" sz="2600" dirty="0">
                <a:solidFill>
                  <a:srgbClr val="C00000"/>
                </a:solidFill>
              </a:rPr>
              <a:t>Interface Design</a:t>
            </a:r>
          </a:p>
          <a:p>
            <a:pPr lvl="1" algn="just" eaLnBrk="1" hangingPunct="1">
              <a:lnSpc>
                <a:spcPct val="90000"/>
              </a:lnSpc>
            </a:pPr>
            <a:r>
              <a:rPr lang="en-US" dirty="0"/>
              <a:t>Describes how the software communicates with systems that interact with it and with humans.</a:t>
            </a:r>
            <a:endParaRPr lang="en-US" sz="1900" dirty="0"/>
          </a:p>
          <a:p>
            <a:pPr algn="just" eaLnBrk="1" hangingPunct="1">
              <a:lnSpc>
                <a:spcPct val="90000"/>
              </a:lnSpc>
            </a:pPr>
            <a:r>
              <a:rPr lang="en-US" sz="2600" dirty="0">
                <a:solidFill>
                  <a:srgbClr val="C00000"/>
                </a:solidFill>
              </a:rPr>
              <a:t>Component level Design</a:t>
            </a:r>
          </a:p>
          <a:p>
            <a:pPr lvl="1" algn="just" eaLnBrk="1" hangingPunct="1">
              <a:lnSpc>
                <a:spcPct val="90000"/>
              </a:lnSpc>
            </a:pPr>
            <a:r>
              <a:rPr lang="en-US" dirty="0"/>
              <a:t>Transforms structural elements of the architecture into a procedural description of software components</a:t>
            </a:r>
          </a:p>
          <a:p>
            <a:pPr lvl="1" eaLnBrk="1" hangingPunct="1">
              <a:lnSpc>
                <a:spcPct val="90000"/>
              </a:lnSpc>
            </a:pPr>
            <a:endParaRPr lang="en-US" dirty="0"/>
          </a:p>
          <a:p>
            <a:pPr lvl="1" eaLnBrk="1" hangingPunct="1">
              <a:lnSpc>
                <a:spcPct val="90000"/>
              </a:lnSpc>
            </a:pPr>
            <a:endParaRPr lang="en-US" sz="19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p:cTn id="13"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p:cTn id="19"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p:cTn id="25"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p:cTn id="31"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p:cTn id="37"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4">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p:cTn id="43"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4">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p:cTn id="49" dur="500" fill="hold"/>
                                        <p:tgtEl>
                                          <p:spTgt spid="4">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4">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p:cTn id="55" dur="500" fill="hold"/>
                                        <p:tgtEl>
                                          <p:spTgt spid="4">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4">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Cohesion</a:t>
            </a:r>
          </a:p>
        </p:txBody>
      </p:sp>
      <p:sp>
        <p:nvSpPr>
          <p:cNvPr id="40963" name="Rectangle 3"/>
          <p:cNvSpPr>
            <a:spLocks noGrp="1"/>
          </p:cNvSpPr>
          <p:nvPr>
            <p:ph idx="1"/>
          </p:nvPr>
        </p:nvSpPr>
        <p:spPr/>
        <p:txBody>
          <a:bodyPr>
            <a:normAutofit/>
          </a:bodyPr>
          <a:lstStyle/>
          <a:p>
            <a:pPr marL="623888" indent="-514350" eaLnBrk="1" hangingPunct="1">
              <a:lnSpc>
                <a:spcPct val="90000"/>
              </a:lnSpc>
              <a:buFont typeface="Wingdings 3" panose="05040102010807070707" pitchFamily="18" charset="2"/>
              <a:buNone/>
            </a:pPr>
            <a:r>
              <a:rPr lang="en-US" dirty="0">
                <a:solidFill>
                  <a:srgbClr val="C00000"/>
                </a:solidFill>
              </a:rPr>
              <a:t>2. Sequential Cohesion :</a:t>
            </a:r>
          </a:p>
          <a:p>
            <a:pPr marL="623888" indent="-514350" algn="just" eaLnBrk="1" hangingPunct="1">
              <a:lnSpc>
                <a:spcPct val="90000"/>
              </a:lnSpc>
              <a:buFont typeface="Wingdings 3" panose="05040102010807070707" pitchFamily="18" charset="2"/>
              <a:buNone/>
            </a:pPr>
            <a:r>
              <a:rPr lang="en-US" dirty="0"/>
              <a:t>A </a:t>
            </a:r>
            <a:r>
              <a:rPr lang="en-US" i="1" dirty="0"/>
              <a:t>sequentially cohesive</a:t>
            </a:r>
            <a:r>
              <a:rPr lang="en-US" dirty="0"/>
              <a:t> module is one whose elements are involved in activities such that output data from one activity serves as input data to the next. </a:t>
            </a:r>
          </a:p>
          <a:p>
            <a:pPr marL="623888" indent="-514350" eaLnBrk="1" hangingPunct="1">
              <a:lnSpc>
                <a:spcPct val="90000"/>
              </a:lnSpc>
              <a:buFont typeface="Wingdings 3" panose="05040102010807070707" pitchFamily="18" charset="2"/>
              <a:buNone/>
            </a:pPr>
            <a:r>
              <a:rPr lang="en-US" dirty="0" err="1"/>
              <a:t>Eg</a:t>
            </a:r>
            <a:r>
              <a:rPr lang="en-US" dirty="0"/>
              <a:t>: Module read and validate customer record</a:t>
            </a:r>
          </a:p>
          <a:p>
            <a:pPr marL="623888" indent="-514350" eaLnBrk="1" hangingPunct="1">
              <a:lnSpc>
                <a:spcPct val="90000"/>
              </a:lnSpc>
            </a:pPr>
            <a:r>
              <a:rPr lang="en-US" dirty="0"/>
              <a:t>Read record</a:t>
            </a:r>
          </a:p>
          <a:p>
            <a:pPr marL="623888" indent="-514350" eaLnBrk="1" hangingPunct="1">
              <a:lnSpc>
                <a:spcPct val="90000"/>
              </a:lnSpc>
            </a:pPr>
            <a:r>
              <a:rPr lang="en-US" dirty="0"/>
              <a:t>Validate customer record</a:t>
            </a:r>
          </a:p>
          <a:p>
            <a:pPr marL="623888" indent="-514350" eaLnBrk="1" hangingPunct="1">
              <a:lnSpc>
                <a:spcPct val="90000"/>
              </a:lnSpc>
              <a:buFont typeface="Wingdings 3" panose="05040102010807070707" pitchFamily="18" charset="2"/>
              <a:buNone/>
            </a:pPr>
            <a:r>
              <a:rPr lang="en-US" dirty="0"/>
              <a:t>Here output of one activity is input to the second</a:t>
            </a:r>
          </a:p>
          <a:p>
            <a:pPr marL="623888" indent="-514350" eaLnBrk="1" hangingPunct="1">
              <a:lnSpc>
                <a:spcPct val="90000"/>
              </a:lnSpc>
              <a:buFont typeface="Wingdings 3" panose="05040102010807070707" pitchFamily="18" charset="2"/>
              <a:buNone/>
            </a:pPr>
            <a:endParaRPr lang="en-US" dirty="0"/>
          </a:p>
        </p:txBody>
      </p:sp>
    </p:spTree>
    <p:extLst>
      <p:ext uri="{BB962C8B-B14F-4D97-AF65-F5344CB8AC3E}">
        <p14:creationId xmlns:p14="http://schemas.microsoft.com/office/powerpoint/2010/main" val="4119381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22" dur="500"/>
                                        <p:tgtEl>
                                          <p:spTgt spid="40963">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25" dur="500"/>
                                        <p:tgtEl>
                                          <p:spTgt spid="4096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0963">
                                            <p:txEl>
                                              <p:pRg st="5" end="5"/>
                                            </p:txEl>
                                          </p:spTgt>
                                        </p:tgtEl>
                                        <p:attrNameLst>
                                          <p:attrName>style.visibility</p:attrName>
                                        </p:attrNameLst>
                                      </p:cBhvr>
                                      <p:to>
                                        <p:strVal val="visible"/>
                                      </p:to>
                                    </p:set>
                                    <p:animEffect transition="in" filter="blinds(horizontal)">
                                      <p:cBhvr>
                                        <p:cTn id="28"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Cohesion</a:t>
            </a:r>
          </a:p>
        </p:txBody>
      </p:sp>
      <p:sp>
        <p:nvSpPr>
          <p:cNvPr id="41987" name="Rectangle 3"/>
          <p:cNvSpPr>
            <a:spLocks noGrp="1"/>
          </p:cNvSpPr>
          <p:nvPr>
            <p:ph idx="1"/>
          </p:nvPr>
        </p:nvSpPr>
        <p:spPr>
          <a:xfrm>
            <a:off x="605904" y="1690689"/>
            <a:ext cx="7886700" cy="5105400"/>
          </a:xfrm>
        </p:spPr>
        <p:txBody>
          <a:bodyPr>
            <a:normAutofit lnSpcReduction="10000"/>
          </a:bodyPr>
          <a:lstStyle/>
          <a:p>
            <a:pPr marL="623888" indent="-514350" eaLnBrk="1" hangingPunct="1">
              <a:lnSpc>
                <a:spcPct val="80000"/>
              </a:lnSpc>
              <a:buFont typeface="Wingdings 3" panose="05040102010807070707" pitchFamily="18" charset="2"/>
              <a:buNone/>
            </a:pPr>
            <a:r>
              <a:rPr lang="en-US" sz="2600" dirty="0">
                <a:solidFill>
                  <a:srgbClr val="C00000"/>
                </a:solidFill>
              </a:rPr>
              <a:t>3. Communicational cohesion</a:t>
            </a:r>
          </a:p>
          <a:p>
            <a:pPr marL="623888" indent="-514350" eaLnBrk="1" hangingPunct="1">
              <a:lnSpc>
                <a:spcPct val="80000"/>
              </a:lnSpc>
              <a:buFont typeface="Wingdings 3" panose="05040102010807070707" pitchFamily="18" charset="2"/>
              <a:buNone/>
            </a:pPr>
            <a:r>
              <a:rPr lang="en-US" sz="2600" dirty="0"/>
              <a:t>       A </a:t>
            </a:r>
            <a:r>
              <a:rPr lang="en-US" sz="2600" i="1" dirty="0" err="1"/>
              <a:t>communicationally</a:t>
            </a:r>
            <a:r>
              <a:rPr lang="en-US" sz="2600" i="1" dirty="0"/>
              <a:t> cohesive</a:t>
            </a:r>
            <a:r>
              <a:rPr lang="en-US" sz="2600" dirty="0"/>
              <a:t> module is one whose elements contribute to activities that use the same input or output data. </a:t>
            </a:r>
          </a:p>
          <a:p>
            <a:pPr marL="623888" indent="-514350" eaLnBrk="1" hangingPunct="1">
              <a:lnSpc>
                <a:spcPct val="80000"/>
              </a:lnSpc>
              <a:buFont typeface="Wingdings 3" panose="05040102010807070707" pitchFamily="18" charset="2"/>
              <a:buNone/>
            </a:pPr>
            <a:r>
              <a:rPr lang="en-US" sz="2600" dirty="0"/>
              <a:t>    Suppose we wish to find out some facts about a book </a:t>
            </a:r>
          </a:p>
          <a:p>
            <a:pPr marL="623888" indent="-514350" eaLnBrk="1" hangingPunct="1">
              <a:lnSpc>
                <a:spcPct val="80000"/>
              </a:lnSpc>
              <a:buFont typeface="Wingdings 3" panose="05040102010807070707" pitchFamily="18" charset="2"/>
              <a:buNone/>
            </a:pPr>
            <a:r>
              <a:rPr lang="en-US" sz="2600" dirty="0"/>
              <a:t>    For instance, we may wish to </a:t>
            </a:r>
          </a:p>
          <a:p>
            <a:pPr marL="623888" indent="-514350" eaLnBrk="1" hangingPunct="1">
              <a:lnSpc>
                <a:spcPct val="80000"/>
              </a:lnSpc>
            </a:pPr>
            <a:r>
              <a:rPr lang="en-US" sz="2200" dirty="0"/>
              <a:t>FIND TITLE OF BOOK </a:t>
            </a:r>
          </a:p>
          <a:p>
            <a:pPr marL="623888" indent="-514350" eaLnBrk="1" hangingPunct="1">
              <a:lnSpc>
                <a:spcPct val="80000"/>
              </a:lnSpc>
            </a:pPr>
            <a:r>
              <a:rPr lang="en-US" sz="2200" dirty="0"/>
              <a:t>FIND PRICE OF BOOK </a:t>
            </a:r>
          </a:p>
          <a:p>
            <a:pPr marL="623888" indent="-514350" eaLnBrk="1" hangingPunct="1">
              <a:lnSpc>
                <a:spcPct val="80000"/>
              </a:lnSpc>
            </a:pPr>
            <a:r>
              <a:rPr lang="en-US" sz="2200" dirty="0"/>
              <a:t>FIND PUBLISHER OF BOOK </a:t>
            </a:r>
          </a:p>
          <a:p>
            <a:pPr marL="623888" indent="-514350" eaLnBrk="1" hangingPunct="1">
              <a:lnSpc>
                <a:spcPct val="80000"/>
              </a:lnSpc>
            </a:pPr>
            <a:r>
              <a:rPr lang="en-US" sz="2200" dirty="0"/>
              <a:t>FIND AUTHOR OF BOOK </a:t>
            </a:r>
          </a:p>
          <a:p>
            <a:pPr marL="623888" indent="-514350" eaLnBrk="1" hangingPunct="1">
              <a:lnSpc>
                <a:spcPct val="80000"/>
              </a:lnSpc>
              <a:buFont typeface="Wingdings 3" panose="05040102010807070707" pitchFamily="18" charset="2"/>
              <a:buNone/>
            </a:pPr>
            <a:r>
              <a:rPr lang="en-US" sz="2600" dirty="0"/>
              <a:t>      These four activities are related because they all work on the same input data, the book, which makes the “module” </a:t>
            </a:r>
            <a:r>
              <a:rPr lang="en-US" sz="2600" dirty="0" err="1"/>
              <a:t>communicationally</a:t>
            </a:r>
            <a:r>
              <a:rPr lang="en-US" sz="2600" dirty="0"/>
              <a:t> cohesive. </a:t>
            </a:r>
          </a:p>
          <a:p>
            <a:pPr marL="623888" indent="-514350" eaLnBrk="1" hangingPunct="1">
              <a:lnSpc>
                <a:spcPct val="80000"/>
              </a:lnSpc>
              <a:buFont typeface="Wingdings 3" panose="05040102010807070707" pitchFamily="18" charset="2"/>
              <a:buNone/>
            </a:pPr>
            <a:r>
              <a:rPr lang="en-US" sz="1800" dirty="0"/>
              <a:t> </a:t>
            </a:r>
          </a:p>
        </p:txBody>
      </p:sp>
    </p:spTree>
    <p:extLst>
      <p:ext uri="{BB962C8B-B14F-4D97-AF65-F5344CB8AC3E}">
        <p14:creationId xmlns:p14="http://schemas.microsoft.com/office/powerpoint/2010/main" val="2305142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7" dur="500"/>
                                        <p:tgtEl>
                                          <p:spTgt spid="41987">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30" dur="500"/>
                                        <p:tgtEl>
                                          <p:spTgt spid="4198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1987">
                                            <p:txEl>
                                              <p:pRg st="6" end="6"/>
                                            </p:txEl>
                                          </p:spTgt>
                                        </p:tgtEl>
                                        <p:attrNameLst>
                                          <p:attrName>style.visibility</p:attrName>
                                        </p:attrNameLst>
                                      </p:cBhvr>
                                      <p:to>
                                        <p:strVal val="visible"/>
                                      </p:to>
                                    </p:set>
                                    <p:animEffect transition="in" filter="blinds(horizontal)">
                                      <p:cBhvr>
                                        <p:cTn id="33" dur="500"/>
                                        <p:tgtEl>
                                          <p:spTgt spid="41987">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41987">
                                            <p:txEl>
                                              <p:pRg st="7" end="7"/>
                                            </p:txEl>
                                          </p:spTgt>
                                        </p:tgtEl>
                                        <p:attrNameLst>
                                          <p:attrName>style.visibility</p:attrName>
                                        </p:attrNameLst>
                                      </p:cBhvr>
                                      <p:to>
                                        <p:strVal val="visible"/>
                                      </p:to>
                                    </p:set>
                                    <p:animEffect transition="in" filter="blinds(horizontal)">
                                      <p:cBhvr>
                                        <p:cTn id="36" dur="500"/>
                                        <p:tgtEl>
                                          <p:spTgt spid="4198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1987">
                                            <p:txEl>
                                              <p:pRg st="8" end="8"/>
                                            </p:txEl>
                                          </p:spTgt>
                                        </p:tgtEl>
                                        <p:attrNameLst>
                                          <p:attrName>style.visibility</p:attrName>
                                        </p:attrNameLst>
                                      </p:cBhvr>
                                      <p:to>
                                        <p:strVal val="visible"/>
                                      </p:to>
                                    </p:set>
                                    <p:animEffect transition="in" filter="blinds(horizontal)">
                                      <p:cBhvr>
                                        <p:cTn id="41" dur="500"/>
                                        <p:tgtEl>
                                          <p:spTgt spid="419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Cohesion</a:t>
            </a:r>
          </a:p>
        </p:txBody>
      </p:sp>
      <p:sp>
        <p:nvSpPr>
          <p:cNvPr id="38915" name="Rectangle 3"/>
          <p:cNvSpPr>
            <a:spLocks noGrp="1"/>
          </p:cNvSpPr>
          <p:nvPr>
            <p:ph idx="1"/>
          </p:nvPr>
        </p:nvSpPr>
        <p:spPr/>
        <p:txBody>
          <a:bodyPr/>
          <a:lstStyle/>
          <a:p>
            <a:pPr eaLnBrk="1" hangingPunct="1">
              <a:buFont typeface="Wingdings 3" panose="05040102010807070707" pitchFamily="18" charset="2"/>
              <a:buNone/>
            </a:pPr>
            <a:r>
              <a:rPr lang="en-US"/>
              <a:t>Eg: module which produces employee salary report and calculates average salary</a:t>
            </a:r>
          </a:p>
        </p:txBody>
      </p:sp>
      <p:sp>
        <p:nvSpPr>
          <p:cNvPr id="38916" name="Rectangle 4"/>
          <p:cNvSpPr>
            <a:spLocks noChangeArrowheads="1"/>
          </p:cNvSpPr>
          <p:nvPr/>
        </p:nvSpPr>
        <p:spPr bwMode="auto">
          <a:xfrm>
            <a:off x="3505200" y="2743200"/>
            <a:ext cx="2209800" cy="3124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8917" name="Oval 5"/>
          <p:cNvSpPr>
            <a:spLocks noChangeArrowheads="1"/>
          </p:cNvSpPr>
          <p:nvPr/>
        </p:nvSpPr>
        <p:spPr bwMode="auto">
          <a:xfrm>
            <a:off x="3886200" y="2895600"/>
            <a:ext cx="1295400" cy="1143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8918" name="Oval 6"/>
          <p:cNvSpPr>
            <a:spLocks noChangeArrowheads="1"/>
          </p:cNvSpPr>
          <p:nvPr/>
        </p:nvSpPr>
        <p:spPr bwMode="auto">
          <a:xfrm>
            <a:off x="3886200" y="4572000"/>
            <a:ext cx="1295400" cy="11430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38919" name="Text Box 7"/>
          <p:cNvSpPr txBox="1">
            <a:spLocks noChangeArrowheads="1"/>
          </p:cNvSpPr>
          <p:nvPr/>
        </p:nvSpPr>
        <p:spPr bwMode="auto">
          <a:xfrm>
            <a:off x="4038600" y="3048000"/>
            <a:ext cx="990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200"/>
              <a:t>Produce employee salary report</a:t>
            </a:r>
          </a:p>
        </p:txBody>
      </p:sp>
      <p:sp>
        <p:nvSpPr>
          <p:cNvPr id="38920" name="Text Box 8"/>
          <p:cNvSpPr txBox="1">
            <a:spLocks noChangeArrowheads="1"/>
          </p:cNvSpPr>
          <p:nvPr/>
        </p:nvSpPr>
        <p:spPr bwMode="auto">
          <a:xfrm>
            <a:off x="4114800" y="4800600"/>
            <a:ext cx="990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200"/>
              <a:t>Calculate average salary</a:t>
            </a:r>
          </a:p>
        </p:txBody>
      </p:sp>
      <p:sp>
        <p:nvSpPr>
          <p:cNvPr id="38921" name="Text Box 10"/>
          <p:cNvSpPr txBox="1">
            <a:spLocks noChangeArrowheads="1"/>
          </p:cNvSpPr>
          <p:nvPr/>
        </p:nvSpPr>
        <p:spPr bwMode="auto">
          <a:xfrm>
            <a:off x="914400" y="4724400"/>
            <a:ext cx="2286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Employee salary table</a:t>
            </a:r>
          </a:p>
        </p:txBody>
      </p:sp>
      <p:sp>
        <p:nvSpPr>
          <p:cNvPr id="38922" name="Line 11"/>
          <p:cNvSpPr>
            <a:spLocks noChangeShapeType="1"/>
          </p:cNvSpPr>
          <p:nvPr/>
        </p:nvSpPr>
        <p:spPr bwMode="auto">
          <a:xfrm>
            <a:off x="914400" y="45720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Line 12"/>
          <p:cNvSpPr>
            <a:spLocks noChangeShapeType="1"/>
          </p:cNvSpPr>
          <p:nvPr/>
        </p:nvSpPr>
        <p:spPr bwMode="auto">
          <a:xfrm flipV="1">
            <a:off x="2667000" y="3657600"/>
            <a:ext cx="1219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4" name="Line 13"/>
          <p:cNvSpPr>
            <a:spLocks noChangeShapeType="1"/>
          </p:cNvSpPr>
          <p:nvPr/>
        </p:nvSpPr>
        <p:spPr bwMode="auto">
          <a:xfrm>
            <a:off x="2667000" y="4572000"/>
            <a:ext cx="1219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5" name="Line 14"/>
          <p:cNvSpPr>
            <a:spLocks noChangeShapeType="1"/>
          </p:cNvSpPr>
          <p:nvPr/>
        </p:nvSpPr>
        <p:spPr bwMode="auto">
          <a:xfrm>
            <a:off x="5181600" y="34290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6" name="Line 17"/>
          <p:cNvSpPr>
            <a:spLocks noChangeShapeType="1"/>
          </p:cNvSpPr>
          <p:nvPr/>
        </p:nvSpPr>
        <p:spPr bwMode="auto">
          <a:xfrm>
            <a:off x="5181600" y="5105400"/>
            <a:ext cx="1828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7" name="Text Box 18"/>
          <p:cNvSpPr txBox="1">
            <a:spLocks noChangeArrowheads="1"/>
          </p:cNvSpPr>
          <p:nvPr/>
        </p:nvSpPr>
        <p:spPr bwMode="auto">
          <a:xfrm>
            <a:off x="6477000" y="3429000"/>
            <a:ext cx="251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Employee salary report details</a:t>
            </a:r>
          </a:p>
        </p:txBody>
      </p:sp>
      <p:sp>
        <p:nvSpPr>
          <p:cNvPr id="38928" name="Text Box 19"/>
          <p:cNvSpPr txBox="1">
            <a:spLocks noChangeArrowheads="1"/>
          </p:cNvSpPr>
          <p:nvPr/>
        </p:nvSpPr>
        <p:spPr bwMode="auto">
          <a:xfrm>
            <a:off x="6248400" y="514985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Average salary</a:t>
            </a:r>
          </a:p>
        </p:txBody>
      </p:sp>
    </p:spTree>
    <p:extLst>
      <p:ext uri="{BB962C8B-B14F-4D97-AF65-F5344CB8AC3E}">
        <p14:creationId xmlns:p14="http://schemas.microsoft.com/office/powerpoint/2010/main" val="4217765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Cohesion</a:t>
            </a:r>
          </a:p>
        </p:txBody>
      </p:sp>
      <p:sp>
        <p:nvSpPr>
          <p:cNvPr id="44035" name="Rectangle 3"/>
          <p:cNvSpPr>
            <a:spLocks noGrp="1"/>
          </p:cNvSpPr>
          <p:nvPr>
            <p:ph idx="1"/>
          </p:nvPr>
        </p:nvSpPr>
        <p:spPr>
          <a:xfrm>
            <a:off x="617277" y="1655432"/>
            <a:ext cx="7886700" cy="4727575"/>
          </a:xfrm>
        </p:spPr>
        <p:txBody>
          <a:bodyPr>
            <a:normAutofit/>
          </a:bodyPr>
          <a:lstStyle/>
          <a:p>
            <a:pPr eaLnBrk="1" hangingPunct="1">
              <a:buFont typeface="Wingdings 3" panose="05040102010807070707" pitchFamily="18" charset="2"/>
              <a:buNone/>
            </a:pPr>
            <a:r>
              <a:rPr lang="en-US" dirty="0">
                <a:solidFill>
                  <a:srgbClr val="C00000"/>
                </a:solidFill>
              </a:rPr>
              <a:t>4. Procedural Cohesion</a:t>
            </a:r>
          </a:p>
          <a:p>
            <a:pPr eaLnBrk="1" hangingPunct="1">
              <a:buFont typeface="Wingdings 3" panose="05040102010807070707" pitchFamily="18" charset="2"/>
              <a:buNone/>
            </a:pPr>
            <a:r>
              <a:rPr lang="en-US" dirty="0"/>
              <a:t>A procedurally cohesive module is one whose elements are involved in different and possibly unrelated activities in which control flows from each activity to the next. </a:t>
            </a:r>
          </a:p>
          <a:p>
            <a:pPr eaLnBrk="1" hangingPunct="1">
              <a:buFont typeface="Wingdings 3" panose="05040102010807070707" pitchFamily="18" charset="2"/>
              <a:buNone/>
            </a:pPr>
            <a:endParaRPr lang="en-US" dirty="0"/>
          </a:p>
          <a:p>
            <a:pPr eaLnBrk="1" hangingPunct="1">
              <a:buFont typeface="Wingdings 3" panose="05040102010807070707" pitchFamily="18" charset="2"/>
              <a:buNone/>
            </a:pPr>
            <a:r>
              <a:rPr lang="en-US" dirty="0"/>
              <a:t> </a:t>
            </a:r>
            <a:r>
              <a:rPr lang="en-US" dirty="0" err="1"/>
              <a:t>Eg</a:t>
            </a:r>
            <a:r>
              <a:rPr lang="en-US" dirty="0"/>
              <a:t>: </a:t>
            </a:r>
          </a:p>
          <a:p>
            <a:pPr eaLnBrk="1" hangingPunct="1">
              <a:buFont typeface="Wingdings 3" panose="05040102010807070707" pitchFamily="18" charset="2"/>
              <a:buNone/>
            </a:pPr>
            <a:r>
              <a:rPr lang="en-US" dirty="0"/>
              <a:t> </a:t>
            </a:r>
            <a:r>
              <a:rPr lang="en-US" dirty="0" err="1"/>
              <a:t>addRecord</a:t>
            </a:r>
            <a:endParaRPr lang="en-US" dirty="0"/>
          </a:p>
          <a:p>
            <a:pPr eaLnBrk="1" hangingPunct="1">
              <a:buFont typeface="Wingdings 3" panose="05040102010807070707" pitchFamily="18" charset="2"/>
              <a:buNone/>
            </a:pPr>
            <a:r>
              <a:rPr lang="en-US" dirty="0"/>
              <a:t> </a:t>
            </a:r>
            <a:r>
              <a:rPr lang="en-US" dirty="0" err="1"/>
              <a:t>changeRecord</a:t>
            </a:r>
            <a:endParaRPr lang="en-US" dirty="0"/>
          </a:p>
          <a:p>
            <a:pPr eaLnBrk="1" hangingPunct="1">
              <a:buFont typeface="Wingdings 3" panose="05040102010807070707" pitchFamily="18" charset="2"/>
              <a:buNone/>
            </a:pPr>
            <a:r>
              <a:rPr lang="en-US" dirty="0"/>
              <a:t> </a:t>
            </a:r>
            <a:r>
              <a:rPr lang="en-US" dirty="0" err="1"/>
              <a:t>deleteRecord</a:t>
            </a:r>
            <a:endParaRPr lang="en-US" dirty="0"/>
          </a:p>
          <a:p>
            <a:pPr eaLnBrk="1" hangingPunct="1">
              <a:buFont typeface="Wingdings 3" panose="05040102010807070707" pitchFamily="18" charset="2"/>
              <a:buNone/>
            </a:pPr>
            <a:endParaRPr lang="en-US" sz="2000" dirty="0"/>
          </a:p>
        </p:txBody>
      </p:sp>
    </p:spTree>
    <p:extLst>
      <p:ext uri="{BB962C8B-B14F-4D97-AF65-F5344CB8AC3E}">
        <p14:creationId xmlns:p14="http://schemas.microsoft.com/office/powerpoint/2010/main" val="1040767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17" dur="500"/>
                                        <p:tgtEl>
                                          <p:spTgt spid="4403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20" dur="500"/>
                                        <p:tgtEl>
                                          <p:spTgt spid="4403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23" dur="500"/>
                                        <p:tgtEl>
                                          <p:spTgt spid="4403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26" dur="500"/>
                                        <p:tgtEl>
                                          <p:spTgt spid="44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Cohesion</a:t>
            </a:r>
          </a:p>
        </p:txBody>
      </p:sp>
      <p:sp>
        <p:nvSpPr>
          <p:cNvPr id="46083" name="Rectangle 3"/>
          <p:cNvSpPr>
            <a:spLocks noGrp="1"/>
          </p:cNvSpPr>
          <p:nvPr>
            <p:ph idx="1"/>
          </p:nvPr>
        </p:nvSpPr>
        <p:spPr>
          <a:xfrm>
            <a:off x="628650" y="1524000"/>
            <a:ext cx="7886700" cy="5105400"/>
          </a:xfrm>
        </p:spPr>
        <p:txBody>
          <a:bodyPr>
            <a:noAutofit/>
          </a:bodyPr>
          <a:lstStyle/>
          <a:p>
            <a:pPr eaLnBrk="1" hangingPunct="1">
              <a:lnSpc>
                <a:spcPct val="80000"/>
              </a:lnSpc>
              <a:buFont typeface="Wingdings 3" panose="05040102010807070707" pitchFamily="18" charset="2"/>
              <a:buNone/>
            </a:pPr>
            <a:r>
              <a:rPr lang="en-US" dirty="0">
                <a:solidFill>
                  <a:srgbClr val="C00000"/>
                </a:solidFill>
              </a:rPr>
              <a:t>5. Temporal Cohesion</a:t>
            </a:r>
          </a:p>
          <a:p>
            <a:pPr eaLnBrk="1" hangingPunct="1">
              <a:lnSpc>
                <a:spcPct val="80000"/>
              </a:lnSpc>
              <a:buFont typeface="Wingdings 3" panose="05040102010807070707" pitchFamily="18" charset="2"/>
              <a:buNone/>
            </a:pPr>
            <a:r>
              <a:rPr lang="en-US" dirty="0"/>
              <a:t>A temporally cohesive module is one whose elements are involved in activities that are related in time. </a:t>
            </a:r>
          </a:p>
          <a:p>
            <a:pPr eaLnBrk="1" hangingPunct="1">
              <a:lnSpc>
                <a:spcPct val="80000"/>
              </a:lnSpc>
              <a:buFont typeface="Wingdings 3" panose="05040102010807070707" pitchFamily="18" charset="2"/>
              <a:buNone/>
            </a:pPr>
            <a:r>
              <a:rPr lang="en-US" dirty="0" err="1"/>
              <a:t>Eg</a:t>
            </a:r>
            <a:r>
              <a:rPr lang="en-US" dirty="0"/>
              <a:t>:</a:t>
            </a:r>
          </a:p>
          <a:p>
            <a:pPr eaLnBrk="1" hangingPunct="1">
              <a:lnSpc>
                <a:spcPct val="80000"/>
              </a:lnSpc>
              <a:buFont typeface="Wingdings 3" panose="05040102010807070707" pitchFamily="18" charset="2"/>
              <a:buNone/>
            </a:pPr>
            <a:r>
              <a:rPr lang="en-US" dirty="0"/>
              <a:t>An exception handler that </a:t>
            </a:r>
          </a:p>
          <a:p>
            <a:pPr eaLnBrk="1" hangingPunct="1">
              <a:lnSpc>
                <a:spcPct val="80000"/>
              </a:lnSpc>
            </a:pPr>
            <a:r>
              <a:rPr lang="en-US" dirty="0"/>
              <a:t>Closes all open files</a:t>
            </a:r>
          </a:p>
          <a:p>
            <a:pPr eaLnBrk="1" hangingPunct="1">
              <a:lnSpc>
                <a:spcPct val="80000"/>
              </a:lnSpc>
            </a:pPr>
            <a:r>
              <a:rPr lang="en-US" dirty="0"/>
              <a:t>Creates an error log</a:t>
            </a:r>
          </a:p>
          <a:p>
            <a:pPr eaLnBrk="1" hangingPunct="1">
              <a:lnSpc>
                <a:spcPct val="80000"/>
              </a:lnSpc>
            </a:pPr>
            <a:r>
              <a:rPr lang="en-US" dirty="0"/>
              <a:t>Notifies user</a:t>
            </a:r>
          </a:p>
        </p:txBody>
      </p:sp>
    </p:spTree>
    <p:extLst>
      <p:ext uri="{BB962C8B-B14F-4D97-AF65-F5344CB8AC3E}">
        <p14:creationId xmlns:p14="http://schemas.microsoft.com/office/powerpoint/2010/main" val="3926351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22" dur="500"/>
                                        <p:tgtEl>
                                          <p:spTgt spid="460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7" dur="500"/>
                                        <p:tgtEl>
                                          <p:spTgt spid="460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32" dur="500"/>
                                        <p:tgtEl>
                                          <p:spTgt spid="460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37"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Cohesion</a:t>
            </a:r>
          </a:p>
        </p:txBody>
      </p:sp>
      <p:sp>
        <p:nvSpPr>
          <p:cNvPr id="47107" name="Rectangle 3"/>
          <p:cNvSpPr>
            <a:spLocks noGrp="1"/>
          </p:cNvSpPr>
          <p:nvPr>
            <p:ph idx="1"/>
          </p:nvPr>
        </p:nvSpPr>
        <p:spPr>
          <a:xfrm>
            <a:off x="533400" y="1524000"/>
            <a:ext cx="7886700" cy="4351338"/>
          </a:xfrm>
        </p:spPr>
        <p:txBody>
          <a:bodyPr>
            <a:noAutofit/>
          </a:bodyPr>
          <a:lstStyle/>
          <a:p>
            <a:pPr eaLnBrk="1" hangingPunct="1">
              <a:buFont typeface="Wingdings 3" panose="05040102010807070707" pitchFamily="18" charset="2"/>
              <a:buNone/>
            </a:pPr>
            <a:r>
              <a:rPr lang="en-US" sz="2400" dirty="0">
                <a:solidFill>
                  <a:srgbClr val="C00000"/>
                </a:solidFill>
              </a:rPr>
              <a:t>6. Logical Cohesion</a:t>
            </a:r>
          </a:p>
          <a:p>
            <a:pPr eaLnBrk="1" hangingPunct="1">
              <a:buFont typeface="Wingdings 3" panose="05040102010807070707" pitchFamily="18" charset="2"/>
              <a:buNone/>
            </a:pPr>
            <a:r>
              <a:rPr lang="en-US" sz="2400" dirty="0"/>
              <a:t>A logically cohesive module is one whose elements contribute </a:t>
            </a:r>
          </a:p>
          <a:p>
            <a:pPr eaLnBrk="1" hangingPunct="1">
              <a:buFont typeface="Wingdings 3" panose="05040102010807070707" pitchFamily="18" charset="2"/>
              <a:buNone/>
            </a:pPr>
            <a:r>
              <a:rPr lang="en-US" sz="2400" dirty="0"/>
              <a:t>to activities of the same general category in which the activity </a:t>
            </a:r>
          </a:p>
          <a:p>
            <a:pPr eaLnBrk="1" hangingPunct="1">
              <a:buFont typeface="Wingdings 3" panose="05040102010807070707" pitchFamily="18" charset="2"/>
              <a:buNone/>
            </a:pPr>
            <a:r>
              <a:rPr lang="en-US" sz="2400" dirty="0"/>
              <a:t>or activities to be executed are selected from outside the </a:t>
            </a:r>
          </a:p>
          <a:p>
            <a:pPr eaLnBrk="1" hangingPunct="1">
              <a:buFont typeface="Wingdings 3" panose="05040102010807070707" pitchFamily="18" charset="2"/>
              <a:buNone/>
            </a:pPr>
            <a:r>
              <a:rPr lang="en-US" sz="2400" dirty="0"/>
              <a:t>module</a:t>
            </a:r>
            <a:r>
              <a:rPr lang="en-US" sz="3200" dirty="0"/>
              <a:t>. </a:t>
            </a:r>
          </a:p>
          <a:p>
            <a:pPr eaLnBrk="1" hangingPunct="1">
              <a:buFont typeface="Wingdings 3" panose="05040102010807070707" pitchFamily="18" charset="2"/>
              <a:buNone/>
            </a:pPr>
            <a:r>
              <a:rPr lang="en-US" sz="2400" dirty="0"/>
              <a:t>A logically cohesive module contains a number of activities of the same general kind. </a:t>
            </a:r>
          </a:p>
          <a:p>
            <a:pPr eaLnBrk="1" hangingPunct="1">
              <a:buFont typeface="Wingdings 3" panose="05040102010807070707" pitchFamily="18" charset="2"/>
              <a:buNone/>
            </a:pPr>
            <a:r>
              <a:rPr lang="en-US" sz="2400" dirty="0"/>
              <a:t>To use the module, we pick out just the piece(s) we need.</a:t>
            </a:r>
            <a:r>
              <a:rPr lang="en-US" sz="3200" dirty="0"/>
              <a:t> </a:t>
            </a:r>
          </a:p>
          <a:p>
            <a:pPr>
              <a:buNone/>
            </a:pPr>
            <a:r>
              <a:rPr lang="en-US" sz="2400" dirty="0" err="1"/>
              <a:t>Eg</a:t>
            </a:r>
            <a:r>
              <a:rPr lang="en-US" sz="2400" dirty="0"/>
              <a:t>: </a:t>
            </a:r>
          </a:p>
          <a:p>
            <a:pPr>
              <a:buNone/>
            </a:pPr>
            <a:r>
              <a:rPr lang="en-US" sz="2400" dirty="0"/>
              <a:t>Read from file</a:t>
            </a:r>
          </a:p>
          <a:p>
            <a:pPr>
              <a:buNone/>
            </a:pPr>
            <a:r>
              <a:rPr lang="en-US" sz="2400" dirty="0"/>
              <a:t>Read from database</a:t>
            </a:r>
          </a:p>
          <a:p>
            <a:pPr eaLnBrk="1" hangingPunct="1">
              <a:buFont typeface="Wingdings 3" panose="05040102010807070707" pitchFamily="18" charset="2"/>
              <a:buNone/>
            </a:pPr>
            <a:endParaRPr lang="en-US" sz="2400" dirty="0"/>
          </a:p>
        </p:txBody>
      </p:sp>
    </p:spTree>
    <p:extLst>
      <p:ext uri="{BB962C8B-B14F-4D97-AF65-F5344CB8AC3E}">
        <p14:creationId xmlns:p14="http://schemas.microsoft.com/office/powerpoint/2010/main" val="3855339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5" dur="500"/>
                                        <p:tgtEl>
                                          <p:spTgt spid="4710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7107">
                                            <p:txEl>
                                              <p:pRg st="3" end="3"/>
                                            </p:txEl>
                                          </p:spTgt>
                                        </p:tgtEl>
                                        <p:attrNameLst>
                                          <p:attrName>style.visibility</p:attrName>
                                        </p:attrNameLst>
                                      </p:cBhvr>
                                      <p:to>
                                        <p:strVal val="visible"/>
                                      </p:to>
                                    </p:set>
                                    <p:animEffect transition="in" filter="blinds(horizontal)">
                                      <p:cBhvr>
                                        <p:cTn id="18" dur="500"/>
                                        <p:tgtEl>
                                          <p:spTgt spid="4710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21" dur="500"/>
                                        <p:tgtEl>
                                          <p:spTgt spid="4710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7107">
                                            <p:txEl>
                                              <p:pRg st="5" end="5"/>
                                            </p:txEl>
                                          </p:spTgt>
                                        </p:tgtEl>
                                        <p:attrNameLst>
                                          <p:attrName>style.visibility</p:attrName>
                                        </p:attrNameLst>
                                      </p:cBhvr>
                                      <p:to>
                                        <p:strVal val="visible"/>
                                      </p:to>
                                    </p:set>
                                    <p:animEffect transition="in" filter="blinds(horizontal)">
                                      <p:cBhvr>
                                        <p:cTn id="26" dur="500"/>
                                        <p:tgtEl>
                                          <p:spTgt spid="4710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7107">
                                            <p:txEl>
                                              <p:pRg st="6" end="6"/>
                                            </p:txEl>
                                          </p:spTgt>
                                        </p:tgtEl>
                                        <p:attrNameLst>
                                          <p:attrName>style.visibility</p:attrName>
                                        </p:attrNameLst>
                                      </p:cBhvr>
                                      <p:to>
                                        <p:strVal val="visible"/>
                                      </p:to>
                                    </p:set>
                                    <p:animEffect transition="in" filter="blinds(horizontal)">
                                      <p:cBhvr>
                                        <p:cTn id="29" dur="500"/>
                                        <p:tgtEl>
                                          <p:spTgt spid="47107">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47107">
                                            <p:txEl>
                                              <p:pRg st="7" end="7"/>
                                            </p:txEl>
                                          </p:spTgt>
                                        </p:tgtEl>
                                        <p:attrNameLst>
                                          <p:attrName>style.visibility</p:attrName>
                                        </p:attrNameLst>
                                      </p:cBhvr>
                                      <p:to>
                                        <p:strVal val="visible"/>
                                      </p:to>
                                    </p:set>
                                    <p:animEffect transition="in" filter="blinds(horizontal)">
                                      <p:cBhvr>
                                        <p:cTn id="32" dur="500"/>
                                        <p:tgtEl>
                                          <p:spTgt spid="47107">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7107">
                                            <p:txEl>
                                              <p:pRg st="8" end="8"/>
                                            </p:txEl>
                                          </p:spTgt>
                                        </p:tgtEl>
                                        <p:attrNameLst>
                                          <p:attrName>style.visibility</p:attrName>
                                        </p:attrNameLst>
                                      </p:cBhvr>
                                      <p:to>
                                        <p:strVal val="visible"/>
                                      </p:to>
                                    </p:set>
                                    <p:animEffect transition="in" filter="blinds(horizontal)">
                                      <p:cBhvr>
                                        <p:cTn id="35" dur="500"/>
                                        <p:tgtEl>
                                          <p:spTgt spid="47107">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7107">
                                            <p:txEl>
                                              <p:pRg st="9" end="9"/>
                                            </p:txEl>
                                          </p:spTgt>
                                        </p:tgtEl>
                                        <p:attrNameLst>
                                          <p:attrName>style.visibility</p:attrName>
                                        </p:attrNameLst>
                                      </p:cBhvr>
                                      <p:to>
                                        <p:strVal val="visible"/>
                                      </p:to>
                                    </p:set>
                                    <p:animEffect transition="in" filter="blinds(horizontal)">
                                      <p:cBhvr>
                                        <p:cTn id="38" dur="500"/>
                                        <p:tgtEl>
                                          <p:spTgt spid="47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Cohesion</a:t>
            </a:r>
          </a:p>
        </p:txBody>
      </p:sp>
      <p:sp>
        <p:nvSpPr>
          <p:cNvPr id="45059" name="Rectangle 3"/>
          <p:cNvSpPr>
            <a:spLocks noGrp="1"/>
          </p:cNvSpPr>
          <p:nvPr>
            <p:ph idx="1"/>
          </p:nvPr>
        </p:nvSpPr>
        <p:spPr>
          <a:xfrm>
            <a:off x="628650" y="1825625"/>
            <a:ext cx="8134350" cy="4351338"/>
          </a:xfrm>
        </p:spPr>
        <p:txBody>
          <a:bodyPr>
            <a:normAutofit/>
          </a:bodyPr>
          <a:lstStyle/>
          <a:p>
            <a:pPr eaLnBrk="1" hangingPunct="1">
              <a:buFont typeface="Wingdings 3" panose="05040102010807070707" pitchFamily="18" charset="2"/>
              <a:buNone/>
            </a:pPr>
            <a:r>
              <a:rPr lang="en-US" dirty="0">
                <a:solidFill>
                  <a:srgbClr val="C00000"/>
                </a:solidFill>
              </a:rPr>
              <a:t>7. Coincidental Cohesion (Lowest)</a:t>
            </a:r>
          </a:p>
          <a:p>
            <a:pPr eaLnBrk="1" hangingPunct="1">
              <a:buFont typeface="Wingdings 3" panose="05040102010807070707" pitchFamily="18" charset="2"/>
              <a:buNone/>
            </a:pPr>
            <a:r>
              <a:rPr lang="en-US" dirty="0"/>
              <a:t>A coincidentally cohesive module is one whose elements contribute to activities with no meaningful relationship to one another.</a:t>
            </a:r>
          </a:p>
          <a:p>
            <a:pPr eaLnBrk="1" hangingPunct="1">
              <a:buFont typeface="Wingdings 3" panose="05040102010807070707" pitchFamily="18" charset="2"/>
              <a:buNone/>
            </a:pPr>
            <a:r>
              <a:rPr lang="en-US" dirty="0" err="1"/>
              <a:t>Eg</a:t>
            </a:r>
            <a:r>
              <a:rPr lang="en-US" dirty="0"/>
              <a:t>. When a large program is modularized by arbitrarily segmenting the program into several small modules.</a:t>
            </a:r>
          </a:p>
        </p:txBody>
      </p:sp>
    </p:spTree>
    <p:extLst>
      <p:ext uri="{BB962C8B-B14F-4D97-AF65-F5344CB8AC3E}">
        <p14:creationId xmlns:p14="http://schemas.microsoft.com/office/powerpoint/2010/main" val="11864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Cohesion</a:t>
            </a:r>
          </a:p>
        </p:txBody>
      </p:sp>
      <p:sp>
        <p:nvSpPr>
          <p:cNvPr id="46083" name="Rectangle 3"/>
          <p:cNvSpPr>
            <a:spLocks noGrp="1"/>
          </p:cNvSpPr>
          <p:nvPr>
            <p:ph idx="1"/>
          </p:nvPr>
        </p:nvSpPr>
        <p:spPr/>
        <p:txBody>
          <a:bodyPr/>
          <a:lstStyle/>
          <a:p>
            <a:pPr eaLnBrk="1" hangingPunct="1">
              <a:buFont typeface="Wingdings 3" panose="05040102010807070707" pitchFamily="18" charset="2"/>
              <a:buNone/>
            </a:pPr>
            <a:r>
              <a:rPr lang="en-US" sz="2000"/>
              <a:t>A decision tree to show module cohesion</a:t>
            </a:r>
          </a:p>
          <a:p>
            <a:pPr eaLnBrk="1" hangingPunct="1">
              <a:buFont typeface="Wingdings 3" panose="05040102010807070707" pitchFamily="18" charset="2"/>
              <a:buNone/>
            </a:pPr>
            <a:endParaRPr lang="en-US"/>
          </a:p>
        </p:txBody>
      </p:sp>
      <p:pic>
        <p:nvPicPr>
          <p:cNvPr id="46084" name="Picture 4" descr="13-13_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2209800"/>
            <a:ext cx="73914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5741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71600" y="533401"/>
            <a:ext cx="6172200" cy="5643562"/>
          </a:xfrm>
          <a:prstGeom prst="rect">
            <a:avLst/>
          </a:prstGeom>
        </p:spPr>
      </p:pic>
    </p:spTree>
    <p:extLst>
      <p:ext uri="{BB962C8B-B14F-4D97-AF65-F5344CB8AC3E}">
        <p14:creationId xmlns:p14="http://schemas.microsoft.com/office/powerpoint/2010/main" val="3259026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Coupling</a:t>
            </a:r>
          </a:p>
        </p:txBody>
      </p:sp>
      <p:sp>
        <p:nvSpPr>
          <p:cNvPr id="47107" name="Rectangle 3"/>
          <p:cNvSpPr>
            <a:spLocks noGrp="1"/>
          </p:cNvSpPr>
          <p:nvPr>
            <p:ph idx="1"/>
          </p:nvPr>
        </p:nvSpPr>
        <p:spPr/>
        <p:txBody>
          <a:bodyPr/>
          <a:lstStyle/>
          <a:p>
            <a:pPr eaLnBrk="1" hangingPunct="1"/>
            <a:r>
              <a:rPr lang="en-US"/>
              <a:t>Measure of interconnection among modules in a software structure</a:t>
            </a:r>
          </a:p>
          <a:p>
            <a:pPr eaLnBrk="1" hangingPunct="1"/>
            <a:r>
              <a:rPr lang="en-US"/>
              <a:t>Strive for lowest coupling possible.</a:t>
            </a:r>
          </a:p>
        </p:txBody>
      </p:sp>
    </p:spTree>
    <p:extLst>
      <p:ext uri="{BB962C8B-B14F-4D97-AF65-F5344CB8AC3E}">
        <p14:creationId xmlns:p14="http://schemas.microsoft.com/office/powerpoint/2010/main" val="37514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endParaRPr lang="en-US"/>
          </a:p>
        </p:txBody>
      </p:sp>
      <p:sp>
        <p:nvSpPr>
          <p:cNvPr id="2" name="Content Placeholder 1"/>
          <p:cNvSpPr>
            <a:spLocks noGrp="1"/>
          </p:cNvSpPr>
          <p:nvPr>
            <p:ph idx="1"/>
          </p:nvPr>
        </p:nvSpPr>
        <p:spPr/>
        <p:txBody>
          <a:bodyPr/>
          <a:lstStyle/>
          <a:p>
            <a:endParaRPr lang="en-US"/>
          </a:p>
        </p:txBody>
      </p:sp>
      <p:pic>
        <p:nvPicPr>
          <p:cNvPr id="4" name="Content Placeholder 3"/>
          <p:cNvPicPr>
            <a:picLocks noChangeAspect="1"/>
          </p:cNvPicPr>
          <p:nvPr/>
        </p:nvPicPr>
        <p:blipFill>
          <a:blip r:embed="rId2"/>
          <a:stretch>
            <a:fillRect/>
          </a:stretch>
        </p:blipFill>
        <p:spPr>
          <a:xfrm>
            <a:off x="457200" y="682580"/>
            <a:ext cx="8686799" cy="5834129"/>
          </a:xfrm>
          <a:prstGeom prst="rect">
            <a:avLst/>
          </a:prstGeom>
        </p:spPr>
      </p:pic>
    </p:spTree>
    <p:extLst>
      <p:ext uri="{BB962C8B-B14F-4D97-AF65-F5344CB8AC3E}">
        <p14:creationId xmlns:p14="http://schemas.microsoft.com/office/powerpoint/2010/main" val="1342991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Coupling</a:t>
            </a:r>
          </a:p>
        </p:txBody>
      </p:sp>
      <p:sp>
        <p:nvSpPr>
          <p:cNvPr id="55299" name="Rectangle 3"/>
          <p:cNvSpPr>
            <a:spLocks noGrp="1"/>
          </p:cNvSpPr>
          <p:nvPr>
            <p:ph idx="1"/>
          </p:nvPr>
        </p:nvSpPr>
        <p:spPr>
          <a:xfrm>
            <a:off x="628650" y="1524000"/>
            <a:ext cx="7886700" cy="4652963"/>
          </a:xfrm>
        </p:spPr>
        <p:txBody>
          <a:bodyPr>
            <a:normAutofit lnSpcReduction="10000"/>
          </a:bodyPr>
          <a:lstStyle/>
          <a:p>
            <a:pPr eaLnBrk="1" hangingPunct="1">
              <a:buFont typeface="Wingdings 3" panose="05040102010807070707" pitchFamily="18" charset="2"/>
              <a:buNone/>
            </a:pPr>
            <a:r>
              <a:rPr lang="en-US" sz="2400" dirty="0"/>
              <a:t>Types of coupling</a:t>
            </a:r>
          </a:p>
          <a:p>
            <a:pPr eaLnBrk="1" hangingPunct="1">
              <a:buFont typeface="Wingdings 3" panose="05040102010807070707" pitchFamily="18" charset="2"/>
              <a:buNone/>
            </a:pPr>
            <a:r>
              <a:rPr lang="en-US" sz="2000" b="1" dirty="0">
                <a:solidFill>
                  <a:srgbClr val="C00000"/>
                </a:solidFill>
              </a:rPr>
              <a:t>1. Data coupling (Most desirable)</a:t>
            </a:r>
          </a:p>
          <a:p>
            <a:pPr eaLnBrk="1" hangingPunct="1">
              <a:spcBef>
                <a:spcPts val="0"/>
              </a:spcBef>
              <a:buFont typeface="Wingdings 3" panose="05040102010807070707" pitchFamily="18" charset="2"/>
              <a:buNone/>
            </a:pPr>
            <a:r>
              <a:rPr lang="en-US" sz="2400" dirty="0"/>
              <a:t>Two modules are data coupled, if they communicate through </a:t>
            </a:r>
          </a:p>
          <a:p>
            <a:pPr eaLnBrk="1" hangingPunct="1">
              <a:spcBef>
                <a:spcPts val="0"/>
              </a:spcBef>
              <a:buFont typeface="Wingdings 3" panose="05040102010807070707" pitchFamily="18" charset="2"/>
              <a:buNone/>
            </a:pPr>
            <a:r>
              <a:rPr lang="en-US" sz="2400" dirty="0"/>
              <a:t>parameters where each parameter is an elementary piece of</a:t>
            </a:r>
          </a:p>
          <a:p>
            <a:pPr eaLnBrk="1" hangingPunct="1">
              <a:spcBef>
                <a:spcPts val="0"/>
              </a:spcBef>
              <a:buFont typeface="Wingdings 3" panose="05040102010807070707" pitchFamily="18" charset="2"/>
              <a:buNone/>
            </a:pPr>
            <a:r>
              <a:rPr lang="en-US" sz="2400" dirty="0"/>
              <a:t>data.</a:t>
            </a:r>
          </a:p>
          <a:p>
            <a:pPr indent="-182880" eaLnBrk="1" hangingPunct="1">
              <a:lnSpc>
                <a:spcPct val="100000"/>
              </a:lnSpc>
              <a:spcBef>
                <a:spcPts val="0"/>
              </a:spcBef>
              <a:buFont typeface="Wingdings 3" panose="05040102010807070707" pitchFamily="18" charset="2"/>
              <a:buNone/>
            </a:pPr>
            <a:r>
              <a:rPr lang="en-US" sz="2400" dirty="0"/>
              <a:t>e.g. an integer, a float, a character, etc. This data item should </a:t>
            </a:r>
          </a:p>
          <a:p>
            <a:pPr indent="-182880" eaLnBrk="1" hangingPunct="1">
              <a:lnSpc>
                <a:spcPct val="100000"/>
              </a:lnSpc>
              <a:spcBef>
                <a:spcPts val="0"/>
              </a:spcBef>
              <a:buFont typeface="Wingdings 3" panose="05040102010807070707" pitchFamily="18" charset="2"/>
              <a:buNone/>
            </a:pPr>
            <a:r>
              <a:rPr lang="en-US" sz="2400" dirty="0"/>
              <a:t>be problem related and not be used for control purpose.</a:t>
            </a:r>
            <a:r>
              <a:rPr lang="en-US" sz="3200" dirty="0"/>
              <a:t> </a:t>
            </a:r>
          </a:p>
          <a:p>
            <a:pPr eaLnBrk="1" hangingPunct="1">
              <a:buFont typeface="Wingdings 3" panose="05040102010807070707" pitchFamily="18" charset="2"/>
              <a:buNone/>
            </a:pPr>
            <a:endParaRPr lang="en-US" sz="2000" b="1" dirty="0"/>
          </a:p>
          <a:p>
            <a:pPr eaLnBrk="1" hangingPunct="1">
              <a:buFont typeface="Wingdings 3" panose="05040102010807070707" pitchFamily="18" charset="2"/>
              <a:buNone/>
            </a:pPr>
            <a:r>
              <a:rPr lang="en-US" sz="2000" b="1" dirty="0">
                <a:solidFill>
                  <a:srgbClr val="C00000"/>
                </a:solidFill>
              </a:rPr>
              <a:t>2. Stamp Coupling</a:t>
            </a:r>
          </a:p>
          <a:p>
            <a:pPr eaLnBrk="1" hangingPunct="1">
              <a:buFont typeface="Wingdings 3" panose="05040102010807070707" pitchFamily="18" charset="2"/>
              <a:buNone/>
            </a:pPr>
            <a:r>
              <a:rPr lang="en-US" sz="2400" dirty="0"/>
              <a:t>Two modules are said to be stamp coupled if a data structure is passed as parameter but the called module operates on some but not all of the individual components of the data structure.</a:t>
            </a:r>
          </a:p>
        </p:txBody>
      </p:sp>
    </p:spTree>
    <p:extLst>
      <p:ext uri="{BB962C8B-B14F-4D97-AF65-F5344CB8AC3E}">
        <p14:creationId xmlns:p14="http://schemas.microsoft.com/office/powerpoint/2010/main" val="1817267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12" dur="500"/>
                                        <p:tgtEl>
                                          <p:spTgt spid="5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7" dur="500"/>
                                        <p:tgtEl>
                                          <p:spTgt spid="5529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20" dur="500"/>
                                        <p:tgtEl>
                                          <p:spTgt spid="5529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animEffect transition="in" filter="blinds(horizontal)">
                                      <p:cBhvr>
                                        <p:cTn id="23" dur="500"/>
                                        <p:tgtEl>
                                          <p:spTgt spid="552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5299">
                                            <p:txEl>
                                              <p:pRg st="5" end="5"/>
                                            </p:txEl>
                                          </p:spTgt>
                                        </p:tgtEl>
                                        <p:attrNameLst>
                                          <p:attrName>style.visibility</p:attrName>
                                        </p:attrNameLst>
                                      </p:cBhvr>
                                      <p:to>
                                        <p:strVal val="visible"/>
                                      </p:to>
                                    </p:set>
                                    <p:animEffect transition="in" filter="blinds(horizontal)">
                                      <p:cBhvr>
                                        <p:cTn id="26" dur="500"/>
                                        <p:tgtEl>
                                          <p:spTgt spid="5529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5299">
                                            <p:txEl>
                                              <p:pRg st="6" end="6"/>
                                            </p:txEl>
                                          </p:spTgt>
                                        </p:tgtEl>
                                        <p:attrNameLst>
                                          <p:attrName>style.visibility</p:attrName>
                                        </p:attrNameLst>
                                      </p:cBhvr>
                                      <p:to>
                                        <p:strVal val="visible"/>
                                      </p:to>
                                    </p:set>
                                    <p:animEffect transition="in" filter="blinds(horizontal)">
                                      <p:cBhvr>
                                        <p:cTn id="29" dur="500"/>
                                        <p:tgtEl>
                                          <p:spTgt spid="5529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5299">
                                            <p:txEl>
                                              <p:pRg st="8" end="8"/>
                                            </p:txEl>
                                          </p:spTgt>
                                        </p:tgtEl>
                                        <p:attrNameLst>
                                          <p:attrName>style.visibility</p:attrName>
                                        </p:attrNameLst>
                                      </p:cBhvr>
                                      <p:to>
                                        <p:strVal val="visible"/>
                                      </p:to>
                                    </p:set>
                                    <p:animEffect transition="in" filter="blinds(horizontal)">
                                      <p:cBhvr>
                                        <p:cTn id="34" dur="500"/>
                                        <p:tgtEl>
                                          <p:spTgt spid="55299">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5299">
                                            <p:txEl>
                                              <p:pRg st="9" end="9"/>
                                            </p:txEl>
                                          </p:spTgt>
                                        </p:tgtEl>
                                        <p:attrNameLst>
                                          <p:attrName>style.visibility</p:attrName>
                                        </p:attrNameLst>
                                      </p:cBhvr>
                                      <p:to>
                                        <p:strVal val="visible"/>
                                      </p:to>
                                    </p:set>
                                    <p:animEffect transition="in" filter="blinds(horizontal)">
                                      <p:cBhvr>
                                        <p:cTn id="39" dur="500"/>
                                        <p:tgtEl>
                                          <p:spTgt spid="552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Coupling</a:t>
            </a:r>
          </a:p>
        </p:txBody>
      </p:sp>
      <p:sp>
        <p:nvSpPr>
          <p:cNvPr id="49155" name="Rectangle 3"/>
          <p:cNvSpPr>
            <a:spLocks noGrp="1"/>
          </p:cNvSpPr>
          <p:nvPr>
            <p:ph idx="1"/>
          </p:nvPr>
        </p:nvSpPr>
        <p:spPr>
          <a:xfrm>
            <a:off x="400050" y="1369218"/>
            <a:ext cx="7886700" cy="4576763"/>
          </a:xfrm>
        </p:spPr>
        <p:txBody>
          <a:bodyPr>
            <a:normAutofit/>
          </a:bodyPr>
          <a:lstStyle/>
          <a:p>
            <a:pPr eaLnBrk="1" hangingPunct="1">
              <a:buFont typeface="Wingdings 3" panose="05040102010807070707" pitchFamily="18" charset="2"/>
              <a:buNone/>
            </a:pPr>
            <a:r>
              <a:rPr lang="en-US" sz="2400" b="1" dirty="0">
                <a:solidFill>
                  <a:srgbClr val="C00000"/>
                </a:solidFill>
              </a:rPr>
              <a:t>3. Control Coupling</a:t>
            </a:r>
          </a:p>
          <a:p>
            <a:pPr eaLnBrk="1" hangingPunct="1">
              <a:buFont typeface="Wingdings 3" panose="05040102010807070707" pitchFamily="18" charset="2"/>
              <a:buNone/>
            </a:pPr>
            <a:r>
              <a:rPr lang="en-US" sz="2400" dirty="0"/>
              <a:t>Two modules are said to be control coupled if one module </a:t>
            </a:r>
          </a:p>
          <a:p>
            <a:pPr eaLnBrk="1" hangingPunct="1">
              <a:buFont typeface="Wingdings 3" panose="05040102010807070707" pitchFamily="18" charset="2"/>
              <a:buNone/>
            </a:pPr>
            <a:r>
              <a:rPr lang="en-US" sz="2400" dirty="0"/>
              <a:t>passes a control element to the other module.</a:t>
            </a:r>
          </a:p>
          <a:p>
            <a:pPr eaLnBrk="1" hangingPunct="1">
              <a:buFont typeface="Wingdings 3" panose="05040102010807070707" pitchFamily="18" charset="2"/>
              <a:buNone/>
            </a:pPr>
            <a:r>
              <a:rPr lang="en-US" sz="2400" dirty="0"/>
              <a:t>This control element affects /controls the internal logic of the </a:t>
            </a:r>
          </a:p>
          <a:p>
            <a:pPr eaLnBrk="1" hangingPunct="1">
              <a:buFont typeface="Wingdings 3" panose="05040102010807070707" pitchFamily="18" charset="2"/>
              <a:buNone/>
            </a:pPr>
            <a:r>
              <a:rPr lang="en-US" sz="2400" dirty="0"/>
              <a:t>called module</a:t>
            </a:r>
          </a:p>
          <a:p>
            <a:pPr eaLnBrk="1" hangingPunct="1">
              <a:buFont typeface="Wingdings 3" panose="05040102010807070707" pitchFamily="18" charset="2"/>
              <a:buNone/>
            </a:pPr>
            <a:r>
              <a:rPr lang="en-US" sz="2400" dirty="0" err="1"/>
              <a:t>Eg</a:t>
            </a:r>
            <a:r>
              <a:rPr lang="en-US" sz="2400" dirty="0"/>
              <a:t>: flags</a:t>
            </a:r>
          </a:p>
        </p:txBody>
      </p:sp>
      <p:sp>
        <p:nvSpPr>
          <p:cNvPr id="49156" name="Rectangle 4"/>
          <p:cNvSpPr>
            <a:spLocks noChangeArrowheads="1"/>
          </p:cNvSpPr>
          <p:nvPr/>
        </p:nvSpPr>
        <p:spPr bwMode="auto">
          <a:xfrm>
            <a:off x="2286000" y="3352800"/>
            <a:ext cx="15240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9157" name="Rectangle 5"/>
          <p:cNvSpPr>
            <a:spLocks noChangeArrowheads="1"/>
          </p:cNvSpPr>
          <p:nvPr/>
        </p:nvSpPr>
        <p:spPr bwMode="auto">
          <a:xfrm>
            <a:off x="2286000" y="4313238"/>
            <a:ext cx="15240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9158" name="Line 6"/>
          <p:cNvSpPr>
            <a:spLocks noChangeShapeType="1"/>
          </p:cNvSpPr>
          <p:nvPr/>
        </p:nvSpPr>
        <p:spPr bwMode="auto">
          <a:xfrm>
            <a:off x="3048000" y="38100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9" name="Text Box 7"/>
          <p:cNvSpPr txBox="1">
            <a:spLocks noChangeArrowheads="1"/>
          </p:cNvSpPr>
          <p:nvPr/>
        </p:nvSpPr>
        <p:spPr bwMode="auto">
          <a:xfrm>
            <a:off x="3048000" y="38862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600"/>
              <a:t>flag</a:t>
            </a:r>
          </a:p>
        </p:txBody>
      </p:sp>
      <p:sp>
        <p:nvSpPr>
          <p:cNvPr id="49160" name="Text Box 8"/>
          <p:cNvSpPr txBox="1">
            <a:spLocks noChangeArrowheads="1"/>
          </p:cNvSpPr>
          <p:nvPr/>
        </p:nvSpPr>
        <p:spPr bwMode="auto">
          <a:xfrm>
            <a:off x="2438400" y="3429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Module 1</a:t>
            </a:r>
          </a:p>
        </p:txBody>
      </p:sp>
      <p:sp>
        <p:nvSpPr>
          <p:cNvPr id="49161" name="Text Box 9"/>
          <p:cNvSpPr txBox="1">
            <a:spLocks noChangeArrowheads="1"/>
          </p:cNvSpPr>
          <p:nvPr/>
        </p:nvSpPr>
        <p:spPr bwMode="auto">
          <a:xfrm>
            <a:off x="2514600" y="43576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Module 2</a:t>
            </a:r>
          </a:p>
        </p:txBody>
      </p:sp>
      <p:sp>
        <p:nvSpPr>
          <p:cNvPr id="49162" name="Line 10"/>
          <p:cNvSpPr>
            <a:spLocks noChangeShapeType="1"/>
          </p:cNvSpPr>
          <p:nvPr/>
        </p:nvSpPr>
        <p:spPr bwMode="auto">
          <a:xfrm flipV="1">
            <a:off x="3810000" y="3475038"/>
            <a:ext cx="14478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Line 11"/>
          <p:cNvSpPr>
            <a:spLocks noChangeShapeType="1"/>
          </p:cNvSpPr>
          <p:nvPr/>
        </p:nvSpPr>
        <p:spPr bwMode="auto">
          <a:xfrm>
            <a:off x="5257800" y="3505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4" name="AutoShape 12"/>
          <p:cNvSpPr>
            <a:spLocks noChangeArrowheads="1"/>
          </p:cNvSpPr>
          <p:nvPr/>
        </p:nvSpPr>
        <p:spPr bwMode="auto">
          <a:xfrm>
            <a:off x="4800600" y="3779838"/>
            <a:ext cx="914400" cy="838200"/>
          </a:xfrm>
          <a:prstGeom prst="diamond">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9165" name="Rectangle 13"/>
          <p:cNvSpPr>
            <a:spLocks noChangeArrowheads="1"/>
          </p:cNvSpPr>
          <p:nvPr/>
        </p:nvSpPr>
        <p:spPr bwMode="auto">
          <a:xfrm>
            <a:off x="4267200" y="4800600"/>
            <a:ext cx="685800" cy="228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9166" name="Rectangle 14"/>
          <p:cNvSpPr>
            <a:spLocks noChangeArrowheads="1"/>
          </p:cNvSpPr>
          <p:nvPr/>
        </p:nvSpPr>
        <p:spPr bwMode="auto">
          <a:xfrm>
            <a:off x="5867400" y="4800600"/>
            <a:ext cx="685800" cy="228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9167" name="Rectangle 15"/>
          <p:cNvSpPr>
            <a:spLocks noChangeArrowheads="1"/>
          </p:cNvSpPr>
          <p:nvPr/>
        </p:nvSpPr>
        <p:spPr bwMode="auto">
          <a:xfrm>
            <a:off x="5105400" y="5334000"/>
            <a:ext cx="685800" cy="228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49168" name="Line 16"/>
          <p:cNvSpPr>
            <a:spLocks noChangeShapeType="1"/>
          </p:cNvSpPr>
          <p:nvPr/>
        </p:nvSpPr>
        <p:spPr bwMode="auto">
          <a:xfrm>
            <a:off x="5486400" y="5532438"/>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9" name="Line 17"/>
          <p:cNvSpPr>
            <a:spLocks noChangeShapeType="1"/>
          </p:cNvSpPr>
          <p:nvPr/>
        </p:nvSpPr>
        <p:spPr bwMode="auto">
          <a:xfrm flipH="1">
            <a:off x="4419600" y="4237038"/>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0" name="Line 18"/>
          <p:cNvSpPr>
            <a:spLocks noChangeShapeType="1"/>
          </p:cNvSpPr>
          <p:nvPr/>
        </p:nvSpPr>
        <p:spPr bwMode="auto">
          <a:xfrm>
            <a:off x="4419600" y="4237038"/>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1" name="Line 21"/>
          <p:cNvSpPr>
            <a:spLocks noChangeShapeType="1"/>
          </p:cNvSpPr>
          <p:nvPr/>
        </p:nvSpPr>
        <p:spPr bwMode="auto">
          <a:xfrm>
            <a:off x="5715000" y="4160838"/>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2" name="Line 22"/>
          <p:cNvSpPr>
            <a:spLocks noChangeShapeType="1"/>
          </p:cNvSpPr>
          <p:nvPr/>
        </p:nvSpPr>
        <p:spPr bwMode="auto">
          <a:xfrm>
            <a:off x="6324600" y="4160838"/>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73" name="Text Box 23"/>
          <p:cNvSpPr txBox="1">
            <a:spLocks noChangeArrowheads="1"/>
          </p:cNvSpPr>
          <p:nvPr/>
        </p:nvSpPr>
        <p:spPr bwMode="auto">
          <a:xfrm>
            <a:off x="4343400" y="4770438"/>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200"/>
              <a:t>A</a:t>
            </a:r>
          </a:p>
        </p:txBody>
      </p:sp>
      <p:sp>
        <p:nvSpPr>
          <p:cNvPr id="49174" name="Text Box 24"/>
          <p:cNvSpPr txBox="1">
            <a:spLocks noChangeArrowheads="1"/>
          </p:cNvSpPr>
          <p:nvPr/>
        </p:nvSpPr>
        <p:spPr bwMode="auto">
          <a:xfrm>
            <a:off x="6019800" y="4770438"/>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200"/>
              <a:t>B</a:t>
            </a:r>
          </a:p>
        </p:txBody>
      </p:sp>
      <p:sp>
        <p:nvSpPr>
          <p:cNvPr id="49175" name="Line 25"/>
          <p:cNvSpPr>
            <a:spLocks noChangeShapeType="1"/>
          </p:cNvSpPr>
          <p:nvPr/>
        </p:nvSpPr>
        <p:spPr bwMode="auto">
          <a:xfrm>
            <a:off x="4495800" y="499903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6" name="Line 27"/>
          <p:cNvSpPr>
            <a:spLocks noChangeShapeType="1"/>
          </p:cNvSpPr>
          <p:nvPr/>
        </p:nvSpPr>
        <p:spPr bwMode="auto">
          <a:xfrm>
            <a:off x="4495800" y="54562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7" name="Line 28"/>
          <p:cNvSpPr>
            <a:spLocks noChangeShapeType="1"/>
          </p:cNvSpPr>
          <p:nvPr/>
        </p:nvSpPr>
        <p:spPr bwMode="auto">
          <a:xfrm>
            <a:off x="6324600" y="499903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8" name="Line 29"/>
          <p:cNvSpPr>
            <a:spLocks noChangeShapeType="1"/>
          </p:cNvSpPr>
          <p:nvPr/>
        </p:nvSpPr>
        <p:spPr bwMode="auto">
          <a:xfrm flipH="1">
            <a:off x="5791200" y="5380038"/>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Text Box 30"/>
          <p:cNvSpPr txBox="1">
            <a:spLocks noChangeArrowheads="1"/>
          </p:cNvSpPr>
          <p:nvPr/>
        </p:nvSpPr>
        <p:spPr bwMode="auto">
          <a:xfrm>
            <a:off x="5029200" y="4084638"/>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600"/>
              <a:t>flag</a:t>
            </a:r>
          </a:p>
        </p:txBody>
      </p:sp>
      <p:sp>
        <p:nvSpPr>
          <p:cNvPr id="49180" name="Text Box 31"/>
          <p:cNvSpPr txBox="1">
            <a:spLocks noChangeArrowheads="1"/>
          </p:cNvSpPr>
          <p:nvPr/>
        </p:nvSpPr>
        <p:spPr bwMode="auto">
          <a:xfrm>
            <a:off x="5334000" y="528796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1200"/>
              <a:t>C</a:t>
            </a:r>
          </a:p>
        </p:txBody>
      </p:sp>
      <p:sp>
        <p:nvSpPr>
          <p:cNvPr id="49181" name="Line 32"/>
          <p:cNvSpPr>
            <a:spLocks noChangeShapeType="1"/>
          </p:cNvSpPr>
          <p:nvPr/>
        </p:nvSpPr>
        <p:spPr bwMode="auto">
          <a:xfrm>
            <a:off x="3657600" y="4770438"/>
            <a:ext cx="175260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2" name="Text Box 35"/>
          <p:cNvSpPr txBox="1">
            <a:spLocks noChangeArrowheads="1"/>
          </p:cNvSpPr>
          <p:nvPr/>
        </p:nvSpPr>
        <p:spPr bwMode="auto">
          <a:xfrm>
            <a:off x="2438400" y="34290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Module 1</a:t>
            </a:r>
          </a:p>
        </p:txBody>
      </p:sp>
    </p:spTree>
    <p:extLst>
      <p:ext uri="{BB962C8B-B14F-4D97-AF65-F5344CB8AC3E}">
        <p14:creationId xmlns:p14="http://schemas.microsoft.com/office/powerpoint/2010/main" val="504742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bwMode="auto">
          <a:xfrm>
            <a:off x="628650" y="381000"/>
            <a:ext cx="7886700" cy="1325563"/>
          </a:xfrm>
        </p:spPr>
        <p:txBody>
          <a:bodyPr wrap="square" lIns="91440" tIns="45720" rIns="91440" bIns="45720" numCol="1" anchorCtr="0" compatLnSpc="1">
            <a:prstTxWarp prst="textNoShape">
              <a:avLst/>
            </a:prstTxWarp>
          </a:bodyPr>
          <a:lstStyle/>
          <a:p>
            <a:pPr eaLnBrk="1" hangingPunct="1">
              <a:defRPr/>
            </a:pPr>
            <a:r>
              <a:rPr lang="en-US">
                <a:effectLst/>
              </a:rPr>
              <a:t>Coupling</a:t>
            </a:r>
          </a:p>
        </p:txBody>
      </p:sp>
      <p:sp>
        <p:nvSpPr>
          <p:cNvPr id="50179" name="Rectangle 3"/>
          <p:cNvSpPr>
            <a:spLocks noGrp="1"/>
          </p:cNvSpPr>
          <p:nvPr>
            <p:ph idx="1"/>
          </p:nvPr>
        </p:nvSpPr>
        <p:spPr>
          <a:xfrm>
            <a:off x="628650" y="1600200"/>
            <a:ext cx="7886700" cy="4351338"/>
          </a:xfrm>
        </p:spPr>
        <p:txBody>
          <a:bodyPr/>
          <a:lstStyle/>
          <a:p>
            <a:pPr eaLnBrk="1" hangingPunct="1">
              <a:buFont typeface="Wingdings 3" panose="05040102010807070707" pitchFamily="18" charset="2"/>
              <a:buNone/>
            </a:pPr>
            <a:r>
              <a:rPr lang="en-US" sz="2000" b="1" dirty="0">
                <a:solidFill>
                  <a:srgbClr val="C00000"/>
                </a:solidFill>
              </a:rPr>
              <a:t>4. Common Coupling </a:t>
            </a:r>
          </a:p>
          <a:p>
            <a:pPr eaLnBrk="1" hangingPunct="1">
              <a:buFont typeface="Wingdings 3" panose="05040102010807070707" pitchFamily="18" charset="2"/>
              <a:buNone/>
            </a:pPr>
            <a:r>
              <a:rPr lang="en-US" sz="2000" dirty="0"/>
              <a:t>Takes place when a number of modules access a data item in a global data area.</a:t>
            </a:r>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637631"/>
            <a:ext cx="57912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 Box 5"/>
          <p:cNvSpPr txBox="1">
            <a:spLocks noChangeArrowheads="1"/>
          </p:cNvSpPr>
          <p:nvPr/>
        </p:nvSpPr>
        <p:spPr bwMode="auto">
          <a:xfrm>
            <a:off x="3886200" y="6096000"/>
            <a:ext cx="510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Modules c, g and k exhibit common coupling</a:t>
            </a:r>
          </a:p>
        </p:txBody>
      </p:sp>
    </p:spTree>
    <p:extLst>
      <p:ext uri="{BB962C8B-B14F-4D97-AF65-F5344CB8AC3E}">
        <p14:creationId xmlns:p14="http://schemas.microsoft.com/office/powerpoint/2010/main" val="242530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a:effectLst/>
              </a:rPr>
              <a:t>Coupling</a:t>
            </a:r>
          </a:p>
        </p:txBody>
      </p:sp>
      <p:sp>
        <p:nvSpPr>
          <p:cNvPr id="56323" name="Rectangle 3"/>
          <p:cNvSpPr>
            <a:spLocks noGrp="1"/>
          </p:cNvSpPr>
          <p:nvPr>
            <p:ph idx="1"/>
          </p:nvPr>
        </p:nvSpPr>
        <p:spPr>
          <a:xfrm>
            <a:off x="504825" y="1524000"/>
            <a:ext cx="8134350" cy="5181600"/>
          </a:xfrm>
        </p:spPr>
        <p:txBody>
          <a:bodyPr numCol="2">
            <a:normAutofit fontScale="40000" lnSpcReduction="20000"/>
          </a:bodyPr>
          <a:lstStyle/>
          <a:p>
            <a:pPr eaLnBrk="1" hangingPunct="1">
              <a:lnSpc>
                <a:spcPct val="90000"/>
              </a:lnSpc>
              <a:buFont typeface="Wingdings 3" panose="05040102010807070707" pitchFamily="18" charset="2"/>
              <a:buNone/>
            </a:pPr>
            <a:r>
              <a:rPr lang="en-US" sz="6000" dirty="0">
                <a:solidFill>
                  <a:srgbClr val="C00000"/>
                </a:solidFill>
              </a:rPr>
              <a:t>5</a:t>
            </a:r>
            <a:r>
              <a:rPr lang="en-US" sz="4000" dirty="0">
                <a:solidFill>
                  <a:srgbClr val="C00000"/>
                </a:solidFill>
              </a:rPr>
              <a:t>. </a:t>
            </a:r>
            <a:r>
              <a:rPr lang="en-US" sz="6000" dirty="0">
                <a:solidFill>
                  <a:srgbClr val="C00000"/>
                </a:solidFill>
              </a:rPr>
              <a:t>Content coupling (Least desirable)</a:t>
            </a:r>
          </a:p>
          <a:p>
            <a:pPr eaLnBrk="1" hangingPunct="1">
              <a:lnSpc>
                <a:spcPct val="90000"/>
              </a:lnSpc>
              <a:buFont typeface="Wingdings 3" panose="05040102010807070707" pitchFamily="18" charset="2"/>
              <a:buNone/>
            </a:pPr>
            <a:endParaRPr lang="en-US" sz="6000" dirty="0"/>
          </a:p>
          <a:p>
            <a:pPr eaLnBrk="1" hangingPunct="1">
              <a:lnSpc>
                <a:spcPct val="90000"/>
              </a:lnSpc>
              <a:buFont typeface="Wingdings 3" panose="05040102010807070707" pitchFamily="18" charset="2"/>
              <a:buNone/>
            </a:pPr>
            <a:r>
              <a:rPr lang="en-US" sz="6000" dirty="0"/>
              <a:t>Two modules are said to be content coupled if one module branches into another module or modifies data within another.</a:t>
            </a:r>
          </a:p>
          <a:p>
            <a:pPr eaLnBrk="1" hangingPunct="1">
              <a:lnSpc>
                <a:spcPct val="90000"/>
              </a:lnSpc>
              <a:buFont typeface="Wingdings 3" panose="05040102010807070707" pitchFamily="18" charset="2"/>
              <a:buNone/>
            </a:pPr>
            <a:endParaRPr lang="en-US" sz="6000" dirty="0"/>
          </a:p>
          <a:p>
            <a:pPr eaLnBrk="1" hangingPunct="1">
              <a:lnSpc>
                <a:spcPct val="90000"/>
              </a:lnSpc>
              <a:buFont typeface="Wingdings 3" panose="05040102010807070707" pitchFamily="18" charset="2"/>
              <a:buNone/>
            </a:pPr>
            <a:endParaRPr lang="en-US" sz="6000" dirty="0"/>
          </a:p>
          <a:p>
            <a:pPr eaLnBrk="1" hangingPunct="1">
              <a:lnSpc>
                <a:spcPct val="90000"/>
              </a:lnSpc>
              <a:buFont typeface="Wingdings 3" panose="05040102010807070707" pitchFamily="18" charset="2"/>
              <a:buNone/>
            </a:pPr>
            <a:endParaRPr lang="en-US" sz="4000" dirty="0"/>
          </a:p>
          <a:p>
            <a:pPr eaLnBrk="1" hangingPunct="1">
              <a:lnSpc>
                <a:spcPct val="90000"/>
              </a:lnSpc>
              <a:buFont typeface="Wingdings 3" panose="05040102010807070707" pitchFamily="18" charset="2"/>
              <a:buNone/>
            </a:pPr>
            <a:endParaRPr lang="en-US" sz="4000" dirty="0"/>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r>
              <a:rPr lang="en-US" sz="4400" dirty="0" err="1"/>
              <a:t>Eg</a:t>
            </a:r>
            <a:r>
              <a:rPr lang="en-US" sz="4400" dirty="0"/>
              <a:t>: </a:t>
            </a:r>
          </a:p>
          <a:p>
            <a:pPr eaLnBrk="1" hangingPunct="1">
              <a:lnSpc>
                <a:spcPct val="90000"/>
              </a:lnSpc>
              <a:buFont typeface="Wingdings 3" panose="05040102010807070707" pitchFamily="18" charset="2"/>
              <a:buNone/>
            </a:pPr>
            <a:r>
              <a:rPr lang="en-US" sz="4400" dirty="0" err="1"/>
              <a:t>int</a:t>
            </a:r>
            <a:r>
              <a:rPr lang="en-US" sz="4400" dirty="0"/>
              <a:t> func1(</a:t>
            </a:r>
            <a:r>
              <a:rPr lang="en-US" sz="4400" dirty="0" err="1"/>
              <a:t>int</a:t>
            </a:r>
            <a:r>
              <a:rPr lang="en-US" sz="4400" dirty="0"/>
              <a:t> a)</a:t>
            </a:r>
          </a:p>
          <a:p>
            <a:pPr eaLnBrk="1" hangingPunct="1">
              <a:lnSpc>
                <a:spcPct val="90000"/>
              </a:lnSpc>
              <a:buFont typeface="Wingdings 3" panose="05040102010807070707" pitchFamily="18" charset="2"/>
              <a:buNone/>
            </a:pPr>
            <a:r>
              <a:rPr lang="en-US" sz="4400" dirty="0"/>
              <a:t>{ </a:t>
            </a:r>
            <a:r>
              <a:rPr lang="en-US" sz="4400" dirty="0" err="1"/>
              <a:t>printf</a:t>
            </a:r>
            <a:r>
              <a:rPr lang="en-US" sz="4400" dirty="0"/>
              <a:t>(“func1”);</a:t>
            </a:r>
          </a:p>
          <a:p>
            <a:pPr eaLnBrk="1" hangingPunct="1">
              <a:lnSpc>
                <a:spcPct val="90000"/>
              </a:lnSpc>
              <a:buFont typeface="Wingdings 3" panose="05040102010807070707" pitchFamily="18" charset="2"/>
              <a:buNone/>
            </a:pPr>
            <a:r>
              <a:rPr lang="en-US" sz="4400" dirty="0"/>
              <a:t>  a+=2;</a:t>
            </a:r>
          </a:p>
          <a:p>
            <a:pPr eaLnBrk="1" hangingPunct="1">
              <a:lnSpc>
                <a:spcPct val="90000"/>
              </a:lnSpc>
              <a:buFont typeface="Wingdings 3" panose="05040102010807070707" pitchFamily="18" charset="2"/>
              <a:buNone/>
            </a:pPr>
            <a:r>
              <a:rPr lang="en-US" sz="4400" dirty="0"/>
              <a:t>  </a:t>
            </a:r>
            <a:r>
              <a:rPr lang="en-US" sz="4400" dirty="0" err="1"/>
              <a:t>goto</a:t>
            </a:r>
            <a:r>
              <a:rPr lang="en-US" sz="4400" dirty="0"/>
              <a:t> F2A;</a:t>
            </a:r>
          </a:p>
          <a:p>
            <a:pPr eaLnBrk="1" hangingPunct="1">
              <a:lnSpc>
                <a:spcPct val="90000"/>
              </a:lnSpc>
              <a:buFont typeface="Wingdings 3" panose="05040102010807070707" pitchFamily="18" charset="2"/>
              <a:buNone/>
            </a:pPr>
            <a:r>
              <a:rPr lang="en-US" sz="4400" dirty="0"/>
              <a:t>return a;</a:t>
            </a:r>
          </a:p>
          <a:p>
            <a:pPr eaLnBrk="1" hangingPunct="1">
              <a:lnSpc>
                <a:spcPct val="90000"/>
              </a:lnSpc>
              <a:buFont typeface="Wingdings 3" panose="05040102010807070707" pitchFamily="18" charset="2"/>
              <a:buNone/>
            </a:pPr>
            <a:r>
              <a:rPr lang="en-US" sz="4400" dirty="0"/>
              <a:t>}</a:t>
            </a:r>
          </a:p>
          <a:p>
            <a:pPr eaLnBrk="1" hangingPunct="1">
              <a:lnSpc>
                <a:spcPct val="90000"/>
              </a:lnSpc>
              <a:buFont typeface="Wingdings 3" panose="05040102010807070707" pitchFamily="18" charset="2"/>
              <a:buNone/>
            </a:pPr>
            <a:endParaRPr lang="en-US" sz="4400" dirty="0"/>
          </a:p>
          <a:p>
            <a:pPr eaLnBrk="1" hangingPunct="1">
              <a:lnSpc>
                <a:spcPct val="90000"/>
              </a:lnSpc>
              <a:buFont typeface="Wingdings 3" panose="05040102010807070707" pitchFamily="18" charset="2"/>
              <a:buNone/>
            </a:pPr>
            <a:r>
              <a:rPr lang="en-US" sz="4400" dirty="0"/>
              <a:t>void func2(void)</a:t>
            </a:r>
          </a:p>
          <a:p>
            <a:pPr eaLnBrk="1" hangingPunct="1">
              <a:lnSpc>
                <a:spcPct val="90000"/>
              </a:lnSpc>
              <a:buFont typeface="Wingdings 3" panose="05040102010807070707" pitchFamily="18" charset="2"/>
              <a:buNone/>
            </a:pPr>
            <a:r>
              <a:rPr lang="en-US" sz="4400" dirty="0"/>
              <a:t>{ </a:t>
            </a:r>
            <a:r>
              <a:rPr lang="en-US" sz="4400" dirty="0" err="1"/>
              <a:t>printf</a:t>
            </a:r>
            <a:r>
              <a:rPr lang="en-US" sz="4400" dirty="0"/>
              <a:t>(“func2”);</a:t>
            </a:r>
          </a:p>
          <a:p>
            <a:pPr eaLnBrk="1" hangingPunct="1">
              <a:lnSpc>
                <a:spcPct val="90000"/>
              </a:lnSpc>
              <a:buFont typeface="Wingdings 3" panose="05040102010807070707" pitchFamily="18" charset="2"/>
              <a:buNone/>
            </a:pPr>
            <a:r>
              <a:rPr lang="en-US" sz="4400" dirty="0"/>
              <a:t>F2A : </a:t>
            </a:r>
            <a:r>
              <a:rPr lang="en-US" sz="4400" dirty="0" err="1"/>
              <a:t>printf</a:t>
            </a:r>
            <a:r>
              <a:rPr lang="en-US" sz="4400" dirty="0"/>
              <a:t>(“At F2A”)</a:t>
            </a:r>
          </a:p>
          <a:p>
            <a:pPr eaLnBrk="1" hangingPunct="1">
              <a:lnSpc>
                <a:spcPct val="90000"/>
              </a:lnSpc>
              <a:buFont typeface="Wingdings 3" panose="05040102010807070707" pitchFamily="18" charset="2"/>
              <a:buNone/>
            </a:pPr>
            <a:r>
              <a:rPr lang="en-US" sz="4400" dirty="0"/>
              <a:t>}</a:t>
            </a:r>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endParaRPr lang="en-US" sz="2600" dirty="0"/>
          </a:p>
          <a:p>
            <a:pPr eaLnBrk="1" hangingPunct="1">
              <a:lnSpc>
                <a:spcPct val="90000"/>
              </a:lnSpc>
              <a:buFont typeface="Wingdings 3" panose="05040102010807070707" pitchFamily="18" charset="2"/>
              <a:buNone/>
            </a:pPr>
            <a:endParaRPr lang="en-US" sz="1800" dirty="0"/>
          </a:p>
        </p:txBody>
      </p:sp>
    </p:spTree>
    <p:extLst>
      <p:ext uri="{BB962C8B-B14F-4D97-AF65-F5344CB8AC3E}">
        <p14:creationId xmlns:p14="http://schemas.microsoft.com/office/powerpoint/2010/main" val="3416189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12" dur="500"/>
                                        <p:tgtEl>
                                          <p:spTgt spid="563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3">
                                            <p:txEl>
                                              <p:pRg st="15" end="15"/>
                                            </p:txEl>
                                          </p:spTgt>
                                        </p:tgtEl>
                                        <p:attrNameLst>
                                          <p:attrName>style.visibility</p:attrName>
                                        </p:attrNameLst>
                                      </p:cBhvr>
                                      <p:to>
                                        <p:strVal val="visible"/>
                                      </p:to>
                                    </p:set>
                                    <p:animEffect transition="in" filter="blinds(horizontal)">
                                      <p:cBhvr>
                                        <p:cTn id="17" dur="500"/>
                                        <p:tgtEl>
                                          <p:spTgt spid="56323">
                                            <p:txEl>
                                              <p:pRg st="15" end="1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6323">
                                            <p:txEl>
                                              <p:pRg st="16" end="16"/>
                                            </p:txEl>
                                          </p:spTgt>
                                        </p:tgtEl>
                                        <p:attrNameLst>
                                          <p:attrName>style.visibility</p:attrName>
                                        </p:attrNameLst>
                                      </p:cBhvr>
                                      <p:to>
                                        <p:strVal val="visible"/>
                                      </p:to>
                                    </p:set>
                                    <p:animEffect transition="in" filter="blinds(horizontal)">
                                      <p:cBhvr>
                                        <p:cTn id="20" dur="500"/>
                                        <p:tgtEl>
                                          <p:spTgt spid="56323">
                                            <p:txEl>
                                              <p:pRg st="16" end="1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6323">
                                            <p:txEl>
                                              <p:pRg st="17" end="17"/>
                                            </p:txEl>
                                          </p:spTgt>
                                        </p:tgtEl>
                                        <p:attrNameLst>
                                          <p:attrName>style.visibility</p:attrName>
                                        </p:attrNameLst>
                                      </p:cBhvr>
                                      <p:to>
                                        <p:strVal val="visible"/>
                                      </p:to>
                                    </p:set>
                                    <p:animEffect transition="in" filter="blinds(horizontal)">
                                      <p:cBhvr>
                                        <p:cTn id="23" dur="500"/>
                                        <p:tgtEl>
                                          <p:spTgt spid="56323">
                                            <p:txEl>
                                              <p:pRg st="17" end="1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6323">
                                            <p:txEl>
                                              <p:pRg st="18" end="18"/>
                                            </p:txEl>
                                          </p:spTgt>
                                        </p:tgtEl>
                                        <p:attrNameLst>
                                          <p:attrName>style.visibility</p:attrName>
                                        </p:attrNameLst>
                                      </p:cBhvr>
                                      <p:to>
                                        <p:strVal val="visible"/>
                                      </p:to>
                                    </p:set>
                                    <p:animEffect transition="in" filter="blinds(horizontal)">
                                      <p:cBhvr>
                                        <p:cTn id="26" dur="500"/>
                                        <p:tgtEl>
                                          <p:spTgt spid="56323">
                                            <p:txEl>
                                              <p:pRg st="18" end="1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6323">
                                            <p:txEl>
                                              <p:pRg st="19" end="19"/>
                                            </p:txEl>
                                          </p:spTgt>
                                        </p:tgtEl>
                                        <p:attrNameLst>
                                          <p:attrName>style.visibility</p:attrName>
                                        </p:attrNameLst>
                                      </p:cBhvr>
                                      <p:to>
                                        <p:strVal val="visible"/>
                                      </p:to>
                                    </p:set>
                                    <p:animEffect transition="in" filter="blinds(horizontal)">
                                      <p:cBhvr>
                                        <p:cTn id="29" dur="500"/>
                                        <p:tgtEl>
                                          <p:spTgt spid="56323">
                                            <p:txEl>
                                              <p:pRg st="19" end="1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6323">
                                            <p:txEl>
                                              <p:pRg st="20" end="20"/>
                                            </p:txEl>
                                          </p:spTgt>
                                        </p:tgtEl>
                                        <p:attrNameLst>
                                          <p:attrName>style.visibility</p:attrName>
                                        </p:attrNameLst>
                                      </p:cBhvr>
                                      <p:to>
                                        <p:strVal val="visible"/>
                                      </p:to>
                                    </p:set>
                                    <p:animEffect transition="in" filter="blinds(horizontal)">
                                      <p:cBhvr>
                                        <p:cTn id="32" dur="500"/>
                                        <p:tgtEl>
                                          <p:spTgt spid="56323">
                                            <p:txEl>
                                              <p:pRg st="20" end="2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6323">
                                            <p:txEl>
                                              <p:pRg st="21" end="21"/>
                                            </p:txEl>
                                          </p:spTgt>
                                        </p:tgtEl>
                                        <p:attrNameLst>
                                          <p:attrName>style.visibility</p:attrName>
                                        </p:attrNameLst>
                                      </p:cBhvr>
                                      <p:to>
                                        <p:strVal val="visible"/>
                                      </p:to>
                                    </p:set>
                                    <p:animEffect transition="in" filter="blinds(horizontal)">
                                      <p:cBhvr>
                                        <p:cTn id="35" dur="500"/>
                                        <p:tgtEl>
                                          <p:spTgt spid="56323">
                                            <p:txEl>
                                              <p:pRg st="21" end="2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6323">
                                            <p:txEl>
                                              <p:pRg st="23" end="23"/>
                                            </p:txEl>
                                          </p:spTgt>
                                        </p:tgtEl>
                                        <p:attrNameLst>
                                          <p:attrName>style.visibility</p:attrName>
                                        </p:attrNameLst>
                                      </p:cBhvr>
                                      <p:to>
                                        <p:strVal val="visible"/>
                                      </p:to>
                                    </p:set>
                                    <p:animEffect transition="in" filter="blinds(horizontal)">
                                      <p:cBhvr>
                                        <p:cTn id="38" dur="500"/>
                                        <p:tgtEl>
                                          <p:spTgt spid="56323">
                                            <p:txEl>
                                              <p:pRg st="23" end="2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6323">
                                            <p:txEl>
                                              <p:pRg st="24" end="24"/>
                                            </p:txEl>
                                          </p:spTgt>
                                        </p:tgtEl>
                                        <p:attrNameLst>
                                          <p:attrName>style.visibility</p:attrName>
                                        </p:attrNameLst>
                                      </p:cBhvr>
                                      <p:to>
                                        <p:strVal val="visible"/>
                                      </p:to>
                                    </p:set>
                                    <p:animEffect transition="in" filter="blinds(horizontal)">
                                      <p:cBhvr>
                                        <p:cTn id="41" dur="500"/>
                                        <p:tgtEl>
                                          <p:spTgt spid="56323">
                                            <p:txEl>
                                              <p:pRg st="24" end="2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6323">
                                            <p:txEl>
                                              <p:pRg st="25" end="25"/>
                                            </p:txEl>
                                          </p:spTgt>
                                        </p:tgtEl>
                                        <p:attrNameLst>
                                          <p:attrName>style.visibility</p:attrName>
                                        </p:attrNameLst>
                                      </p:cBhvr>
                                      <p:to>
                                        <p:strVal val="visible"/>
                                      </p:to>
                                    </p:set>
                                    <p:animEffect transition="in" filter="blinds(horizontal)">
                                      <p:cBhvr>
                                        <p:cTn id="44" dur="500"/>
                                        <p:tgtEl>
                                          <p:spTgt spid="56323">
                                            <p:txEl>
                                              <p:pRg st="25" end="25"/>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56323">
                                            <p:txEl>
                                              <p:pRg st="26" end="26"/>
                                            </p:txEl>
                                          </p:spTgt>
                                        </p:tgtEl>
                                        <p:attrNameLst>
                                          <p:attrName>style.visibility</p:attrName>
                                        </p:attrNameLst>
                                      </p:cBhvr>
                                      <p:to>
                                        <p:strVal val="visible"/>
                                      </p:to>
                                    </p:set>
                                    <p:animEffect transition="in" filter="blinds(horizontal)">
                                      <p:cBhvr>
                                        <p:cTn id="47" dur="500"/>
                                        <p:tgtEl>
                                          <p:spTgt spid="5632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Eg</a:t>
            </a:r>
            <a:r>
              <a:rPr lang="en-US" dirty="0"/>
              <a:t>: Part of a program that handles lookup for a customer.</a:t>
            </a:r>
          </a:p>
          <a:p>
            <a:pPr marL="0" indent="0">
              <a:buNone/>
            </a:pPr>
            <a:r>
              <a:rPr lang="en-US" dirty="0"/>
              <a:t>    When customer not found, component adds   customer by directly modifying the contents of the data structure containing customer data.</a:t>
            </a:r>
          </a:p>
        </p:txBody>
      </p:sp>
    </p:spTree>
    <p:extLst>
      <p:ext uri="{BB962C8B-B14F-4D97-AF65-F5344CB8AC3E}">
        <p14:creationId xmlns:p14="http://schemas.microsoft.com/office/powerpoint/2010/main" val="2756905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Design Concepts</a:t>
            </a:r>
          </a:p>
        </p:txBody>
      </p:sp>
      <p:sp>
        <p:nvSpPr>
          <p:cNvPr id="15362" name="Content Placeholder 1"/>
          <p:cNvSpPr>
            <a:spLocks noGrp="1"/>
          </p:cNvSpPr>
          <p:nvPr>
            <p:ph idx="1"/>
          </p:nvPr>
        </p:nvSpPr>
        <p:spPr/>
        <p:txBody>
          <a:bodyPr/>
          <a:lstStyle/>
          <a:p>
            <a:pPr eaLnBrk="1" hangingPunct="1">
              <a:buFont typeface="Wingdings 3" panose="05040102010807070707" pitchFamily="18" charset="2"/>
              <a:buNone/>
            </a:pPr>
            <a:r>
              <a:rPr lang="en-US" sz="2400" dirty="0"/>
              <a:t> </a:t>
            </a:r>
            <a:r>
              <a:rPr lang="en-US" sz="3200" b="1" dirty="0"/>
              <a:t>Refinement</a:t>
            </a:r>
          </a:p>
          <a:p>
            <a:pPr eaLnBrk="1" hangingPunct="1">
              <a:buFont typeface="Wingdings 3" panose="05040102010807070707" pitchFamily="18" charset="2"/>
              <a:buNone/>
            </a:pPr>
            <a:endParaRPr lang="en-US" sz="2400" dirty="0"/>
          </a:p>
          <a:p>
            <a:pPr eaLnBrk="1" hangingPunct="1">
              <a:buFont typeface="Wingdings" panose="05000000000000000000" pitchFamily="2" charset="2"/>
              <a:buChar char="Ø"/>
            </a:pPr>
            <a:r>
              <a:rPr lang="en-US" sz="2400" dirty="0"/>
              <a:t>Process of elaboration.</a:t>
            </a:r>
          </a:p>
          <a:p>
            <a:pPr eaLnBrk="1" hangingPunct="1">
              <a:buFont typeface="Wingdings" panose="05000000000000000000" pitchFamily="2" charset="2"/>
              <a:buChar char="Ø"/>
            </a:pPr>
            <a:r>
              <a:rPr lang="en-US" sz="2400" dirty="0"/>
              <a:t>Start with the statement of function defined at the abstract level, decompose the statement of function in a stepwise fashion until programming language statements are reached.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linds(horizontal)">
                                      <p:cBhvr>
                                        <p:cTn id="7" dur="500"/>
                                        <p:tgtEl>
                                          <p:spTgt spid="15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2">
                                            <p:txEl>
                                              <p:pRg st="2" end="2"/>
                                            </p:txEl>
                                          </p:spTgt>
                                        </p:tgtEl>
                                        <p:attrNameLst>
                                          <p:attrName>style.visibility</p:attrName>
                                        </p:attrNameLst>
                                      </p:cBhvr>
                                      <p:to>
                                        <p:strVal val="visible"/>
                                      </p:to>
                                    </p:set>
                                    <p:animEffect transition="in" filter="blinds(horizontal)">
                                      <p:cBhvr>
                                        <p:cTn id="12" dur="500"/>
                                        <p:tgtEl>
                                          <p:spTgt spid="153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62">
                                            <p:txEl>
                                              <p:pRg st="3" end="3"/>
                                            </p:txEl>
                                          </p:spTgt>
                                        </p:tgtEl>
                                        <p:attrNameLst>
                                          <p:attrName>style.visibility</p:attrName>
                                        </p:attrNameLst>
                                      </p:cBhvr>
                                      <p:to>
                                        <p:strVal val="visible"/>
                                      </p:to>
                                    </p:set>
                                    <p:animEffect transition="in" filter="blinds(horizontal)">
                                      <p:cBhvr>
                                        <p:cTn id="17" dur="500"/>
                                        <p:tgtEl>
                                          <p:spTgt spid="15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6841" y="990585"/>
            <a:ext cx="7391400" cy="4879975"/>
          </a:xfrm>
          <a:prstGeom prst="rect">
            <a:avLst/>
          </a:prstGeom>
        </p:spPr>
      </p:pic>
      <p:sp>
        <p:nvSpPr>
          <p:cNvPr id="5" name="TextBox 4"/>
          <p:cNvSpPr txBox="1"/>
          <p:nvPr/>
        </p:nvSpPr>
        <p:spPr>
          <a:xfrm>
            <a:off x="2878494" y="575318"/>
            <a:ext cx="3505200" cy="461665"/>
          </a:xfrm>
          <a:prstGeom prst="rect">
            <a:avLst/>
          </a:prstGeom>
          <a:noFill/>
        </p:spPr>
        <p:txBody>
          <a:bodyPr wrap="square" rtlCol="0">
            <a:spAutoFit/>
          </a:bodyPr>
          <a:lstStyle/>
          <a:p>
            <a:r>
              <a:rPr lang="en-US" sz="2400" dirty="0"/>
              <a:t>Stepwise refinement</a:t>
            </a:r>
          </a:p>
        </p:txBody>
      </p:sp>
    </p:spTree>
    <p:extLst>
      <p:ext uri="{BB962C8B-B14F-4D97-AF65-F5344CB8AC3E}">
        <p14:creationId xmlns:p14="http://schemas.microsoft.com/office/powerpoint/2010/main" val="148935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Concepts</a:t>
            </a:r>
          </a:p>
        </p:txBody>
      </p:sp>
      <p:sp>
        <p:nvSpPr>
          <p:cNvPr id="3" name="Content Placeholder 2"/>
          <p:cNvSpPr>
            <a:spLocks noGrp="1"/>
          </p:cNvSpPr>
          <p:nvPr>
            <p:ph idx="1"/>
          </p:nvPr>
        </p:nvSpPr>
        <p:spPr>
          <a:xfrm>
            <a:off x="628650" y="1690689"/>
            <a:ext cx="8286750" cy="4486274"/>
          </a:xfrm>
        </p:spPr>
        <p:txBody>
          <a:bodyPr>
            <a:normAutofit fontScale="92500" lnSpcReduction="10000"/>
          </a:bodyPr>
          <a:lstStyle/>
          <a:p>
            <a:pPr marL="0" indent="0">
              <a:buNone/>
            </a:pPr>
            <a:r>
              <a:rPr lang="en-US" sz="3000" b="1" dirty="0"/>
              <a:t>Refactoring</a:t>
            </a:r>
          </a:p>
          <a:p>
            <a:pPr marL="0" indent="0">
              <a:buNone/>
            </a:pPr>
            <a:endParaRPr lang="en-US" b="1" dirty="0"/>
          </a:p>
          <a:p>
            <a:r>
              <a:rPr lang="en-US" dirty="0"/>
              <a:t>Reorganization technique that simplifies the design </a:t>
            </a:r>
          </a:p>
          <a:p>
            <a:pPr marL="0" indent="0">
              <a:buNone/>
            </a:pPr>
            <a:r>
              <a:rPr lang="en-US" dirty="0"/>
              <a:t>  (or code) of a component without changing its  </a:t>
            </a:r>
          </a:p>
          <a:p>
            <a:pPr marL="0" indent="0">
              <a:buNone/>
            </a:pPr>
            <a:r>
              <a:rPr lang="en-US" dirty="0"/>
              <a:t>   function or behavior</a:t>
            </a:r>
          </a:p>
          <a:p>
            <a:pPr marL="0" indent="0">
              <a:buNone/>
            </a:pPr>
            <a:endParaRPr lang="en-US" dirty="0"/>
          </a:p>
          <a:p>
            <a:pPr>
              <a:lnSpc>
                <a:spcPct val="150000"/>
              </a:lnSpc>
            </a:pPr>
            <a:r>
              <a:rPr lang="en-US" dirty="0"/>
              <a:t>“Refactoring is the process of changing a software system in such a way that it does not alter the external behavior of the code [design] yet improves its internal structure.”</a:t>
            </a:r>
          </a:p>
        </p:txBody>
      </p:sp>
    </p:spTree>
    <p:extLst>
      <p:ext uri="{BB962C8B-B14F-4D97-AF65-F5344CB8AC3E}">
        <p14:creationId xmlns:p14="http://schemas.microsoft.com/office/powerpoint/2010/main" val="416724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28650" y="1825625"/>
            <a:ext cx="8134350" cy="4351338"/>
          </a:xfrm>
        </p:spPr>
        <p:txBody>
          <a:bodyPr>
            <a:normAutofit fontScale="92500"/>
          </a:bodyPr>
          <a:lstStyle/>
          <a:p>
            <a:pPr algn="just"/>
            <a:r>
              <a:rPr lang="en-US" dirty="0"/>
              <a:t>When software is refactored, the existing design is examined for redundancy, unused design elements, inefficient or unnecessary algorithms, poorly constructed or inappropriate data structures, or any other design failure that can be corrected to yield a better design. </a:t>
            </a:r>
          </a:p>
          <a:p>
            <a:pPr algn="just"/>
            <a:r>
              <a:rPr lang="en-US" dirty="0"/>
              <a:t>For example, a first design iteration might yield a component that exhibits low cohesion (i.e., it performs three functions that have only limited relationship to one another). After careful consideration, you may decide that the component should be refactored into three separate components, each exhibiting high cohesion</a:t>
            </a:r>
          </a:p>
        </p:txBody>
      </p:sp>
    </p:spTree>
    <p:extLst>
      <p:ext uri="{BB962C8B-B14F-4D97-AF65-F5344CB8AC3E}">
        <p14:creationId xmlns:p14="http://schemas.microsoft.com/office/powerpoint/2010/main" val="64168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217" y="381000"/>
            <a:ext cx="7886700" cy="1325563"/>
          </a:xfrm>
        </p:spPr>
        <p:txBody>
          <a:bodyPr/>
          <a:lstStyle/>
          <a:p>
            <a:r>
              <a:rPr lang="en-US" dirty="0"/>
              <a:t>Design Concepts</a:t>
            </a:r>
          </a:p>
        </p:txBody>
      </p:sp>
      <p:sp>
        <p:nvSpPr>
          <p:cNvPr id="3" name="Content Placeholder 2"/>
          <p:cNvSpPr>
            <a:spLocks noGrp="1"/>
          </p:cNvSpPr>
          <p:nvPr>
            <p:ph idx="1"/>
          </p:nvPr>
        </p:nvSpPr>
        <p:spPr/>
        <p:txBody>
          <a:bodyPr/>
          <a:lstStyle/>
          <a:p>
            <a:pPr marL="0" indent="0">
              <a:buNone/>
            </a:pPr>
            <a:r>
              <a:rPr lang="en-US" b="1" dirty="0"/>
              <a:t>Design Classes</a:t>
            </a:r>
          </a:p>
          <a:p>
            <a:pPr algn="just"/>
            <a:endParaRPr lang="en-US" dirty="0"/>
          </a:p>
          <a:p>
            <a:pPr algn="just"/>
            <a:r>
              <a:rPr lang="en-US" dirty="0"/>
              <a:t>As the design model evolves, you will define a set of </a:t>
            </a:r>
            <a:r>
              <a:rPr lang="en-US" i="1" dirty="0"/>
              <a:t>design classes </a:t>
            </a:r>
            <a:r>
              <a:rPr lang="en-US" dirty="0"/>
              <a:t>that refine the analysis classes by providing design detail that will enable the classes to be implemented and implement a software infrastructure that supports the business solution.</a:t>
            </a:r>
          </a:p>
        </p:txBody>
      </p:sp>
    </p:spTree>
    <p:extLst>
      <p:ext uri="{BB962C8B-B14F-4D97-AF65-F5344CB8AC3E}">
        <p14:creationId xmlns:p14="http://schemas.microsoft.com/office/powerpoint/2010/main" val="422840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Grp="1" noChangeArrowheads="1"/>
          </p:cNvSpPr>
          <p:nvPr>
            <p:ph idx="1"/>
          </p:nvPr>
        </p:nvSpPr>
        <p:spPr>
          <a:xfrm>
            <a:off x="381000" y="762000"/>
            <a:ext cx="8229600" cy="5004447"/>
          </a:xfrm>
          <a:ln w="12700">
            <a:headEnd type="none" w="sm" len="sm"/>
            <a:tailEnd type="none" w="sm" len="sm"/>
          </a:ln>
        </p:spPr>
        <p:txBody>
          <a:bodyPr>
            <a:spAutoFit/>
          </a:bodyPr>
          <a:lstStyle/>
          <a:p>
            <a:pPr marL="365760" indent="-256032" algn="just" eaLnBrk="1" fontAlgn="auto" hangingPunct="1">
              <a:spcBef>
                <a:spcPct val="50000"/>
              </a:spcBef>
              <a:spcAft>
                <a:spcPts val="0"/>
              </a:spcAft>
              <a:buFont typeface="Wingdings 3"/>
              <a:buChar char=""/>
              <a:defRPr/>
            </a:pPr>
            <a:r>
              <a:rPr lang="en-US" sz="2400" dirty="0">
                <a:solidFill>
                  <a:srgbClr val="002060"/>
                </a:solidFill>
              </a:rPr>
              <a:t>Software Design -- An iterative process transforming requirements into a “blueprint” for constructing the software.</a:t>
            </a:r>
          </a:p>
          <a:p>
            <a:pPr marL="365760" indent="-256032" algn="just" eaLnBrk="1" fontAlgn="auto" hangingPunct="1">
              <a:spcBef>
                <a:spcPct val="50000"/>
              </a:spcBef>
              <a:spcAft>
                <a:spcPts val="0"/>
              </a:spcAft>
              <a:buFont typeface="Wingdings 3"/>
              <a:buNone/>
              <a:defRPr/>
            </a:pPr>
            <a:r>
              <a:rPr lang="en-US" sz="2400" dirty="0"/>
              <a:t>Goals of the design process:</a:t>
            </a:r>
          </a:p>
          <a:p>
            <a:pPr marL="566928" indent="-457200" algn="just" eaLnBrk="1" fontAlgn="auto" hangingPunct="1">
              <a:spcBef>
                <a:spcPct val="50000"/>
              </a:spcBef>
              <a:spcAft>
                <a:spcPts val="0"/>
              </a:spcAft>
              <a:buFont typeface="Wingdings 3"/>
              <a:buAutoNum type="arabicPeriod"/>
              <a:defRPr/>
            </a:pPr>
            <a:r>
              <a:rPr lang="en-US" sz="2400" dirty="0"/>
              <a:t>The design must implement all of the </a:t>
            </a:r>
            <a:r>
              <a:rPr lang="en-US" sz="2400" dirty="0">
                <a:solidFill>
                  <a:srgbClr val="002060"/>
                </a:solidFill>
              </a:rPr>
              <a:t>explicit requirements </a:t>
            </a:r>
            <a:r>
              <a:rPr lang="en-US" sz="2400" dirty="0"/>
              <a:t>contained in the analysis model and it must accommodate all of the implicit requirements desired by the customer.</a:t>
            </a:r>
          </a:p>
          <a:p>
            <a:pPr marL="566928" indent="-457200" algn="just" eaLnBrk="1" fontAlgn="auto" hangingPunct="1">
              <a:spcBef>
                <a:spcPct val="50000"/>
              </a:spcBef>
              <a:spcAft>
                <a:spcPts val="0"/>
              </a:spcAft>
              <a:buFont typeface="Wingdings 3"/>
              <a:buAutoNum type="arabicPeriod"/>
              <a:defRPr/>
            </a:pPr>
            <a:r>
              <a:rPr lang="en-US" sz="2400" dirty="0"/>
              <a:t>The design must be a </a:t>
            </a:r>
            <a:r>
              <a:rPr lang="en-US" sz="2400" dirty="0">
                <a:solidFill>
                  <a:srgbClr val="002060"/>
                </a:solidFill>
              </a:rPr>
              <a:t>readable, understandable guide </a:t>
            </a:r>
            <a:r>
              <a:rPr lang="en-US" sz="2400" dirty="0"/>
              <a:t>for those who generate code and for those who test and subsequently support the software.</a:t>
            </a:r>
          </a:p>
          <a:p>
            <a:pPr marL="566928" indent="-457200" algn="just" eaLnBrk="1" fontAlgn="auto" hangingPunct="1">
              <a:spcBef>
                <a:spcPct val="50000"/>
              </a:spcBef>
              <a:spcAft>
                <a:spcPts val="0"/>
              </a:spcAft>
              <a:buFont typeface="Wingdings 3"/>
              <a:buAutoNum type="arabicPeriod"/>
              <a:defRPr/>
            </a:pPr>
            <a:r>
              <a:rPr lang="en-US" sz="2400" dirty="0"/>
              <a:t>The design should </a:t>
            </a:r>
            <a:r>
              <a:rPr lang="en-US" sz="2400" dirty="0">
                <a:solidFill>
                  <a:srgbClr val="002060"/>
                </a:solidFill>
              </a:rPr>
              <a:t>address the data, functional and behavioral </a:t>
            </a:r>
            <a:r>
              <a:rPr lang="en-US" sz="2400" dirty="0"/>
              <a:t>domains from an implementation perspective</a:t>
            </a:r>
          </a:p>
          <a:p>
            <a:pPr marL="566928" indent="-457200" eaLnBrk="1" fontAlgn="auto" hangingPunct="1">
              <a:spcBef>
                <a:spcPct val="50000"/>
              </a:spcBef>
              <a:spcAft>
                <a:spcPts val="0"/>
              </a:spcAft>
              <a:buFont typeface="Wingdings 3"/>
              <a:buAutoNum type="arabicPeriod"/>
              <a:defRP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i="1" dirty="0">
                <a:solidFill>
                  <a:srgbClr val="C00000"/>
                </a:solidFill>
              </a:rPr>
              <a:t>User interface classes </a:t>
            </a:r>
          </a:p>
          <a:p>
            <a:pPr algn="just"/>
            <a:r>
              <a:rPr lang="en-US" dirty="0"/>
              <a:t>define all abstractions that are necessary for human-computer interaction (HCI). In many cases, HCI occurs within the context of a </a:t>
            </a:r>
            <a:r>
              <a:rPr lang="en-US" i="1" dirty="0"/>
              <a:t>metaphor </a:t>
            </a:r>
            <a:r>
              <a:rPr lang="en-US" dirty="0"/>
              <a:t>(e.g., a checkbook, an order form) and the design classes for the interface may be visual representations of the elements of the metaphor.</a:t>
            </a:r>
          </a:p>
        </p:txBody>
      </p:sp>
    </p:spTree>
    <p:extLst>
      <p:ext uri="{BB962C8B-B14F-4D97-AF65-F5344CB8AC3E}">
        <p14:creationId xmlns:p14="http://schemas.microsoft.com/office/powerpoint/2010/main" val="3741583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1828800"/>
            <a:ext cx="7886700" cy="4351338"/>
          </a:xfrm>
        </p:spPr>
        <p:txBody>
          <a:bodyPr/>
          <a:lstStyle/>
          <a:p>
            <a:r>
              <a:rPr lang="en-US" i="1" dirty="0">
                <a:solidFill>
                  <a:srgbClr val="C00000"/>
                </a:solidFill>
              </a:rPr>
              <a:t>Business domain classes </a:t>
            </a:r>
          </a:p>
          <a:p>
            <a:pPr algn="just"/>
            <a:r>
              <a:rPr lang="en-US" dirty="0"/>
              <a:t>are often refinements of the analysis classes defined earlier. The classes identify the attributes and services (methods) that are required to implement some element of the business domain.</a:t>
            </a:r>
          </a:p>
          <a:p>
            <a:pPr algn="just"/>
            <a:r>
              <a:rPr lang="en-US" i="1" dirty="0">
                <a:solidFill>
                  <a:srgbClr val="C00000"/>
                </a:solidFill>
              </a:rPr>
              <a:t>Process classes </a:t>
            </a:r>
          </a:p>
          <a:p>
            <a:pPr algn="just"/>
            <a:r>
              <a:rPr lang="en-US" dirty="0"/>
              <a:t>implement lower-level business abstractions required to fully manage the business domain classes.</a:t>
            </a:r>
          </a:p>
        </p:txBody>
      </p:sp>
    </p:spTree>
    <p:extLst>
      <p:ext uri="{BB962C8B-B14F-4D97-AF65-F5344CB8AC3E}">
        <p14:creationId xmlns:p14="http://schemas.microsoft.com/office/powerpoint/2010/main" val="1733476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1828800"/>
            <a:ext cx="7886700" cy="4351338"/>
          </a:xfrm>
        </p:spPr>
        <p:txBody>
          <a:bodyPr/>
          <a:lstStyle/>
          <a:p>
            <a:pPr algn="just"/>
            <a:r>
              <a:rPr lang="en-US" i="1" dirty="0">
                <a:solidFill>
                  <a:srgbClr val="C00000"/>
                </a:solidFill>
              </a:rPr>
              <a:t>Persistent classes</a:t>
            </a:r>
            <a:r>
              <a:rPr lang="en-US" i="1" dirty="0"/>
              <a:t> </a:t>
            </a:r>
          </a:p>
          <a:p>
            <a:pPr algn="just"/>
            <a:r>
              <a:rPr lang="en-US" dirty="0"/>
              <a:t>represent data stores (e.g., a database) that will persist beyond the execution of the software.</a:t>
            </a:r>
          </a:p>
          <a:p>
            <a:pPr marL="0" indent="0" algn="just">
              <a:buNone/>
            </a:pPr>
            <a:endParaRPr lang="en-US" dirty="0"/>
          </a:p>
          <a:p>
            <a:pPr algn="just"/>
            <a:r>
              <a:rPr lang="en-US" i="1" dirty="0">
                <a:solidFill>
                  <a:srgbClr val="C00000"/>
                </a:solidFill>
              </a:rPr>
              <a:t>System classes </a:t>
            </a:r>
          </a:p>
          <a:p>
            <a:pPr algn="just"/>
            <a:r>
              <a:rPr lang="en-US" dirty="0"/>
              <a:t>implement software management and control functions that enable the system to operate and communicate within its computing environment and with the outside world</a:t>
            </a:r>
          </a:p>
        </p:txBody>
      </p:sp>
    </p:spTree>
    <p:extLst>
      <p:ext uri="{BB962C8B-B14F-4D97-AF65-F5344CB8AC3E}">
        <p14:creationId xmlns:p14="http://schemas.microsoft.com/office/powerpoint/2010/main" val="1191723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Four characteristics of well-formed design class:</a:t>
            </a:r>
          </a:p>
          <a:p>
            <a:pPr algn="just"/>
            <a:r>
              <a:rPr lang="en-US" dirty="0"/>
              <a:t>Complete and sufficient</a:t>
            </a:r>
          </a:p>
          <a:p>
            <a:pPr algn="just"/>
            <a:r>
              <a:rPr lang="en-US" dirty="0"/>
              <a:t>Primitiveness (easier to understand, reusable)</a:t>
            </a:r>
          </a:p>
          <a:p>
            <a:pPr algn="just"/>
            <a:r>
              <a:rPr lang="en-US" dirty="0"/>
              <a:t>High cohesion</a:t>
            </a:r>
          </a:p>
          <a:p>
            <a:pPr algn="just"/>
            <a:r>
              <a:rPr lang="en-US" dirty="0"/>
              <a:t>Low coupling</a:t>
            </a:r>
          </a:p>
        </p:txBody>
      </p:sp>
    </p:spTree>
    <p:extLst>
      <p:ext uri="{BB962C8B-B14F-4D97-AF65-F5344CB8AC3E}">
        <p14:creationId xmlns:p14="http://schemas.microsoft.com/office/powerpoint/2010/main" val="34725411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eaLnBrk="1" fontAlgn="auto" hangingPunct="1">
              <a:spcAft>
                <a:spcPts val="0"/>
              </a:spcAft>
              <a:defRPr/>
            </a:pPr>
            <a:r>
              <a:rPr lang="en-US" dirty="0"/>
              <a:t>Design Concepts</a:t>
            </a:r>
          </a:p>
        </p:txBody>
      </p:sp>
      <p:pic>
        <p:nvPicPr>
          <p:cNvPr id="22531" name="Content Placeholder 5" descr="TRE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90550" y="2209800"/>
            <a:ext cx="7924800" cy="4191000"/>
          </a:xfrm>
          <a:noFill/>
        </p:spPr>
      </p:pic>
      <p:sp>
        <p:nvSpPr>
          <p:cNvPr id="2" name="TextBox 1"/>
          <p:cNvSpPr txBox="1"/>
          <p:nvPr/>
        </p:nvSpPr>
        <p:spPr>
          <a:xfrm>
            <a:off x="637749" y="1488579"/>
            <a:ext cx="3638550" cy="461665"/>
          </a:xfrm>
          <a:prstGeom prst="rect">
            <a:avLst/>
          </a:prstGeom>
          <a:noFill/>
        </p:spPr>
        <p:txBody>
          <a:bodyPr wrap="square" rtlCol="0">
            <a:spAutoFit/>
          </a:bodyPr>
          <a:lstStyle/>
          <a:p>
            <a:r>
              <a:rPr lang="en-US" sz="2400" b="1" dirty="0"/>
              <a:t>Control Hierarchy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6"/>
            <a:ext cx="8362950" cy="1325563"/>
          </a:xfrm>
        </p:spPr>
        <p:txBody>
          <a:bodyPr>
            <a:normAutofit/>
          </a:bodyPr>
          <a:lstStyle/>
          <a:p>
            <a:pPr eaLnBrk="1" fontAlgn="auto" hangingPunct="1">
              <a:spcAft>
                <a:spcPts val="0"/>
              </a:spcAft>
              <a:defRPr/>
            </a:pPr>
            <a:r>
              <a:rPr lang="en-US" dirty="0"/>
              <a:t>Design Concepts(Control Hierarchy)</a:t>
            </a:r>
          </a:p>
        </p:txBody>
      </p:sp>
      <p:sp>
        <p:nvSpPr>
          <p:cNvPr id="2" name="Content Placeholder 1"/>
          <p:cNvSpPr>
            <a:spLocks noGrp="1"/>
          </p:cNvSpPr>
          <p:nvPr>
            <p:ph idx="1"/>
          </p:nvPr>
        </p:nvSpPr>
        <p:spPr>
          <a:xfrm>
            <a:off x="628650" y="1828800"/>
            <a:ext cx="7886700" cy="4351338"/>
          </a:xfrm>
        </p:spPr>
        <p:txBody>
          <a:bodyPr>
            <a:noAutofit/>
          </a:bodyPr>
          <a:lstStyle/>
          <a:p>
            <a:pPr algn="just" eaLnBrk="1" hangingPunct="1"/>
            <a:r>
              <a:rPr lang="en-US" sz="2400" dirty="0"/>
              <a:t>Also called program structure</a:t>
            </a:r>
          </a:p>
          <a:p>
            <a:pPr algn="just" eaLnBrk="1" hangingPunct="1"/>
            <a:r>
              <a:rPr lang="en-US" sz="2400" dirty="0"/>
              <a:t>Represent the organization of program components.</a:t>
            </a:r>
          </a:p>
          <a:p>
            <a:pPr algn="just" eaLnBrk="1" hangingPunct="1"/>
            <a:r>
              <a:rPr lang="en-US" sz="2400" dirty="0"/>
              <a:t>Does not represent procedural aspects of software such as decisions, repetitions etc.</a:t>
            </a:r>
          </a:p>
          <a:p>
            <a:pPr marL="365125" lvl="1" indent="-255588" algn="just" eaLnBrk="1" hangingPunct="1">
              <a:spcBef>
                <a:spcPts val="400"/>
              </a:spcBef>
              <a:buSzPct val="68000"/>
              <a:buFont typeface="Wingdings 3" panose="05040102010807070707" pitchFamily="18" charset="2"/>
              <a:buChar char=""/>
            </a:pPr>
            <a:r>
              <a:rPr lang="en-GB" b="1" dirty="0">
                <a:cs typeface="Arial" panose="020B0604020202020204" pitchFamily="34" charset="0"/>
              </a:rPr>
              <a:t>Depth</a:t>
            </a:r>
            <a:r>
              <a:rPr lang="en-GB" dirty="0">
                <a:cs typeface="Arial" panose="020B0604020202020204" pitchFamily="34" charset="0"/>
              </a:rPr>
              <a:t> –No. of levels of control (distance between the top and bottom modules in program control structure) </a:t>
            </a:r>
            <a:endParaRPr lang="en-GB" dirty="0"/>
          </a:p>
          <a:p>
            <a:pPr algn="just" eaLnBrk="1" hangingPunct="1"/>
            <a:r>
              <a:rPr lang="en-US" sz="2400" b="1" dirty="0"/>
              <a:t>Width</a:t>
            </a:r>
            <a:r>
              <a:rPr lang="en-US" sz="2400" dirty="0"/>
              <a:t>- Span of control.</a:t>
            </a:r>
          </a:p>
          <a:p>
            <a:pPr algn="just" eaLnBrk="1" hangingPunct="1"/>
            <a:r>
              <a:rPr lang="en-US" sz="2400" b="1" dirty="0"/>
              <a:t>Fan-out </a:t>
            </a:r>
            <a:r>
              <a:rPr lang="en-US" sz="2400" dirty="0"/>
              <a:t>-no. of modules that are directly controlled by another module</a:t>
            </a:r>
          </a:p>
          <a:p>
            <a:pPr algn="just" eaLnBrk="1" hangingPunct="1"/>
            <a:r>
              <a:rPr lang="en-US" sz="2400" b="1" dirty="0"/>
              <a:t>Fan-in</a:t>
            </a:r>
            <a:r>
              <a:rPr lang="en-US" sz="2400" dirty="0"/>
              <a:t> - how many modules directly control a given</a:t>
            </a:r>
          </a:p>
          <a:p>
            <a:pPr algn="just" eaLnBrk="1" hangingPunct="1">
              <a:buFont typeface="Wingdings 3" panose="05040102010807070707" pitchFamily="18" charset="2"/>
              <a:buNone/>
            </a:pPr>
            <a:r>
              <a:rPr lang="en-US" sz="2400" dirty="0"/>
              <a:t>   module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81000"/>
            <a:ext cx="8591550" cy="1325563"/>
          </a:xfrm>
        </p:spPr>
        <p:txBody>
          <a:bodyPr>
            <a:normAutofit/>
          </a:bodyPr>
          <a:lstStyle/>
          <a:p>
            <a:pPr eaLnBrk="1" fontAlgn="auto" hangingPunct="1">
              <a:spcAft>
                <a:spcPts val="0"/>
              </a:spcAft>
              <a:defRPr/>
            </a:pPr>
            <a:r>
              <a:rPr lang="en-US" dirty="0"/>
              <a:t>Design Concepts(Control Hierarchy)</a:t>
            </a:r>
          </a:p>
        </p:txBody>
      </p:sp>
      <p:sp>
        <p:nvSpPr>
          <p:cNvPr id="2" name="Content Placeholder 1"/>
          <p:cNvSpPr>
            <a:spLocks noGrp="1"/>
          </p:cNvSpPr>
          <p:nvPr>
            <p:ph idx="1"/>
          </p:nvPr>
        </p:nvSpPr>
        <p:spPr>
          <a:xfrm>
            <a:off x="628650" y="2209800"/>
            <a:ext cx="7886700" cy="4351338"/>
          </a:xfrm>
        </p:spPr>
        <p:txBody>
          <a:bodyPr>
            <a:normAutofit/>
          </a:bodyPr>
          <a:lstStyle/>
          <a:p>
            <a:pPr marL="0" indent="0">
              <a:buNone/>
            </a:pPr>
            <a:r>
              <a:rPr lang="en-US" sz="2400" b="1" dirty="0"/>
              <a:t> Super ordinate </a:t>
            </a:r>
            <a:r>
              <a:rPr lang="en-US" sz="2400" dirty="0"/>
              <a:t>-module that control another module</a:t>
            </a:r>
          </a:p>
          <a:p>
            <a:pPr marL="0" indent="0">
              <a:buNone/>
            </a:pPr>
            <a:r>
              <a:rPr lang="en-US" sz="2400" b="1" dirty="0"/>
              <a:t> Subordinate</a:t>
            </a:r>
            <a:r>
              <a:rPr lang="en-US" sz="2400" dirty="0"/>
              <a:t> - module controlled by another</a:t>
            </a:r>
          </a:p>
          <a:p>
            <a:pPr marL="109728" lvl="1" indent="0">
              <a:spcBef>
                <a:spcPts val="400"/>
              </a:spcBef>
              <a:buSzPct val="68000"/>
              <a:buNone/>
              <a:defRPr/>
            </a:pPr>
            <a:endParaRPr kumimoji="1" lang="en-GB" dirty="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p:cNvSpPr>
          <p:nvPr>
            <p:ph type="title"/>
          </p:nvPr>
        </p:nvSpPr>
        <p:spPr bwMode="auto"/>
        <p:txBody>
          <a:bodyPr wrap="square" lIns="91440" tIns="45720" rIns="91440" bIns="45720" numCol="1" anchorCtr="0" compatLnSpc="1">
            <a:prstTxWarp prst="textNoShape">
              <a:avLst/>
            </a:prstTxWarp>
          </a:bodyPr>
          <a:lstStyle/>
          <a:p>
            <a:pPr eaLnBrk="1" hangingPunct="1">
              <a:defRPr/>
            </a:pPr>
            <a:r>
              <a:rPr lang="en-US" sz="3700" dirty="0">
                <a:effectLst/>
              </a:rPr>
              <a:t>Design Concepts</a:t>
            </a:r>
          </a:p>
        </p:txBody>
      </p:sp>
      <p:sp>
        <p:nvSpPr>
          <p:cNvPr id="26627" name="Rectangle 3"/>
          <p:cNvSpPr>
            <a:spLocks noGrp="1"/>
          </p:cNvSpPr>
          <p:nvPr>
            <p:ph idx="1"/>
          </p:nvPr>
        </p:nvSpPr>
        <p:spPr/>
        <p:txBody>
          <a:bodyPr/>
          <a:lstStyle/>
          <a:p>
            <a:pPr eaLnBrk="1" hangingPunct="1">
              <a:buFont typeface="Wingdings 3" panose="05040102010807070707" pitchFamily="18" charset="2"/>
              <a:buNone/>
            </a:pPr>
            <a:r>
              <a:rPr lang="en-US" b="1" dirty="0"/>
              <a:t>Data structure </a:t>
            </a:r>
          </a:p>
          <a:p>
            <a:pPr eaLnBrk="1" hangingPunct="1">
              <a:buFont typeface="Wingdings 3" panose="05040102010807070707" pitchFamily="18" charset="2"/>
              <a:buNone/>
            </a:pPr>
            <a:r>
              <a:rPr lang="en-US" dirty="0"/>
              <a:t>   is a representation of the logical relationship among individual elements of data. </a:t>
            </a:r>
          </a:p>
          <a:p>
            <a:pPr eaLnBrk="1" hangingPunct="1">
              <a:buFontTx/>
              <a:buChar char="•"/>
            </a:pPr>
            <a:r>
              <a:rPr lang="en-US" b="1" dirty="0"/>
              <a:t>Scalar item</a:t>
            </a:r>
            <a:r>
              <a:rPr lang="en-US" dirty="0"/>
              <a:t> –</a:t>
            </a:r>
          </a:p>
          <a:p>
            <a:pPr eaLnBrk="1" hangingPunct="1">
              <a:buFontTx/>
              <a:buNone/>
            </a:pPr>
            <a:r>
              <a:rPr lang="en-US" dirty="0"/>
              <a:t>	A single element of information that may be </a:t>
            </a:r>
          </a:p>
          <a:p>
            <a:pPr eaLnBrk="1" hangingPunct="1">
              <a:buFont typeface="Wingdings 3" panose="05040102010807070707" pitchFamily="18" charset="2"/>
              <a:buNone/>
            </a:pPr>
            <a:r>
              <a:rPr lang="en-US" dirty="0"/>
              <a:t>	addressed by an identifier .</a:t>
            </a:r>
          </a:p>
          <a:p>
            <a:pPr eaLnBrk="1" hangingPunct="1">
              <a:buFontTx/>
              <a:buChar char="•"/>
            </a:pPr>
            <a:r>
              <a:rPr lang="en-US" dirty="0"/>
              <a:t>Scalar item organized as a list- </a:t>
            </a:r>
            <a:r>
              <a:rPr lang="en-US" b="1" dirty="0"/>
              <a:t>array</a:t>
            </a:r>
          </a:p>
          <a:p>
            <a:pPr eaLnBrk="1" hangingPunct="1">
              <a:buFontTx/>
              <a:buChar char="•"/>
            </a:pPr>
            <a:r>
              <a:rPr lang="en-US" dirty="0"/>
              <a:t>Data structure that organizes non-contiguous scalar items-</a:t>
            </a:r>
            <a:r>
              <a:rPr lang="en-US" b="1" dirty="0"/>
              <a:t>linked list</a:t>
            </a:r>
          </a:p>
          <a:p>
            <a:pPr eaLnBrk="1" hangingPunct="1">
              <a:buFont typeface="Wingdings 3" panose="05040102010807070707" pitchFamily="18" charset="2"/>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title"/>
          </p:nvPr>
        </p:nvSpPr>
        <p:spPr bwMode="auto"/>
        <p:txBody>
          <a:bodyPr wrap="square" lIns="91440" tIns="45720" rIns="91440" bIns="45720" numCol="1" anchorCtr="0" compatLnSpc="1">
            <a:prstTxWarp prst="textNoShape">
              <a:avLst/>
            </a:prstTxWarp>
            <a:normAutofit/>
          </a:bodyPr>
          <a:lstStyle/>
          <a:p>
            <a:pPr eaLnBrk="1" hangingPunct="1">
              <a:defRPr/>
            </a:pPr>
            <a:r>
              <a:rPr lang="en-US" sz="3700">
                <a:effectLst/>
              </a:rPr>
              <a:t>Design heuristics for effective modularity</a:t>
            </a:r>
          </a:p>
        </p:txBody>
      </p:sp>
      <p:sp>
        <p:nvSpPr>
          <p:cNvPr id="63491" name="Rectangle 3"/>
          <p:cNvSpPr>
            <a:spLocks noGrp="1"/>
          </p:cNvSpPr>
          <p:nvPr>
            <p:ph idx="1"/>
          </p:nvPr>
        </p:nvSpPr>
        <p:spPr>
          <a:xfrm>
            <a:off x="621826" y="1600200"/>
            <a:ext cx="7886700" cy="4351338"/>
          </a:xfrm>
        </p:spPr>
        <p:txBody>
          <a:bodyPr/>
          <a:lstStyle/>
          <a:p>
            <a:pPr eaLnBrk="1" hangingPunct="1"/>
            <a:r>
              <a:rPr lang="en-US" sz="2400" dirty="0"/>
              <a:t>Evaluate 1st iteration to reduce coupling &amp; improve cohesion</a:t>
            </a:r>
          </a:p>
          <a:p>
            <a:pPr eaLnBrk="1" hangingPunct="1"/>
            <a:r>
              <a:rPr lang="en-US" sz="2400" dirty="0"/>
              <a:t>Minimize structures with high fan-out</a:t>
            </a:r>
          </a:p>
          <a:p>
            <a:pPr eaLnBrk="1" hangingPunct="1"/>
            <a:r>
              <a:rPr lang="en-US" sz="2400" dirty="0"/>
              <a:t>Keep scope of effect of a module within scope of control of that module</a:t>
            </a:r>
          </a:p>
          <a:p>
            <a:pPr eaLnBrk="1" hangingPunct="1">
              <a:buFont typeface="Wingdings 3" panose="05040102010807070707" pitchFamily="18" charset="2"/>
              <a:buNone/>
            </a:pPr>
            <a:endParaRPr lang="en-US" sz="2000" dirty="0"/>
          </a:p>
        </p:txBody>
      </p:sp>
      <p:pic>
        <p:nvPicPr>
          <p:cNvPr id="6349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3276600"/>
            <a:ext cx="3568865" cy="374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3492"/>
                                        </p:tgtEl>
                                        <p:attrNameLst>
                                          <p:attrName>style.visibility</p:attrName>
                                        </p:attrNameLst>
                                      </p:cBhvr>
                                      <p:to>
                                        <p:strVal val="visible"/>
                                      </p:to>
                                    </p:set>
                                    <p:animEffect transition="in" filter="blinds(horizontal)">
                                      <p:cBhvr>
                                        <p:cTn id="22"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p:nvPr>
        </p:nvSpPr>
        <p:spPr bwMode="auto"/>
        <p:txBody>
          <a:bodyPr wrap="square" lIns="91440" tIns="45720" rIns="91440" bIns="45720" numCol="1" anchorCtr="0" compatLnSpc="1">
            <a:prstTxWarp prst="textNoShape">
              <a:avLst/>
            </a:prstTxWarp>
            <a:normAutofit/>
          </a:bodyPr>
          <a:lstStyle/>
          <a:p>
            <a:pPr eaLnBrk="1" hangingPunct="1">
              <a:defRPr/>
            </a:pPr>
            <a:r>
              <a:rPr lang="en-US" sz="3700">
                <a:effectLst/>
              </a:rPr>
              <a:t>Design heuristics for effective modularity</a:t>
            </a:r>
          </a:p>
        </p:txBody>
      </p:sp>
      <p:sp>
        <p:nvSpPr>
          <p:cNvPr id="64515" name="Rectangle 3"/>
          <p:cNvSpPr>
            <a:spLocks noGrp="1"/>
          </p:cNvSpPr>
          <p:nvPr>
            <p:ph idx="1"/>
          </p:nvPr>
        </p:nvSpPr>
        <p:spPr/>
        <p:txBody>
          <a:bodyPr/>
          <a:lstStyle/>
          <a:p>
            <a:pPr eaLnBrk="1" hangingPunct="1"/>
            <a:r>
              <a:rPr lang="en-US" dirty="0"/>
              <a:t>Evaluate interfaces to reduce complexity </a:t>
            </a:r>
          </a:p>
          <a:p>
            <a:pPr eaLnBrk="1" hangingPunct="1"/>
            <a:r>
              <a:rPr lang="en-US" dirty="0"/>
              <a:t>Define modules with predictable function </a:t>
            </a:r>
          </a:p>
          <a:p>
            <a:r>
              <a:rPr lang="en-US" dirty="0"/>
              <a:t>Strive for controlled entry -- no jumps into the middle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2" dur="500"/>
                                        <p:tgtEl>
                                          <p:spTgt spid="6451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5" dur="500"/>
                                        <p:tgtEl>
                                          <p:spTgt spid="64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Guidelines</a:t>
            </a:r>
          </a:p>
        </p:txBody>
      </p:sp>
      <p:sp>
        <p:nvSpPr>
          <p:cNvPr id="3" name="Content Placeholder 2"/>
          <p:cNvSpPr>
            <a:spLocks noGrp="1"/>
          </p:cNvSpPr>
          <p:nvPr>
            <p:ph idx="1"/>
          </p:nvPr>
        </p:nvSpPr>
        <p:spPr/>
        <p:txBody>
          <a:bodyPr>
            <a:normAutofit/>
          </a:bodyPr>
          <a:lstStyle/>
          <a:p>
            <a:pPr marL="0" indent="0" algn="just">
              <a:buNone/>
            </a:pPr>
            <a:r>
              <a:rPr lang="en-US" sz="2400" dirty="0"/>
              <a:t>1.  A design should exhibit an </a:t>
            </a:r>
            <a:r>
              <a:rPr lang="en-US" sz="2400" dirty="0">
                <a:solidFill>
                  <a:srgbClr val="C00000"/>
                </a:solidFill>
              </a:rPr>
              <a:t>architecture</a:t>
            </a:r>
            <a:r>
              <a:rPr lang="en-US" sz="2400" dirty="0"/>
              <a:t> that </a:t>
            </a:r>
          </a:p>
          <a:p>
            <a:pPr marL="514350" indent="-514350" algn="just">
              <a:buAutoNum type="arabicParenBoth"/>
            </a:pPr>
            <a:r>
              <a:rPr lang="en-US" sz="2400" dirty="0"/>
              <a:t>has been created using recognizable architectural styles or patterns, </a:t>
            </a:r>
          </a:p>
          <a:p>
            <a:pPr marL="0" indent="0" algn="just">
              <a:buNone/>
            </a:pPr>
            <a:r>
              <a:rPr lang="en-US" sz="2400" dirty="0"/>
              <a:t>(2) is composed of components that exhibit good design characteristics</a:t>
            </a:r>
          </a:p>
          <a:p>
            <a:pPr marL="0" indent="0" algn="just">
              <a:buNone/>
            </a:pPr>
            <a:r>
              <a:rPr lang="en-US" sz="2400" dirty="0"/>
              <a:t>(3) can be implemented in an evolutionary fashion, thereby facilitating implementation and testing.</a:t>
            </a:r>
          </a:p>
          <a:p>
            <a:pPr marL="0" indent="0" algn="just">
              <a:buNone/>
            </a:pPr>
            <a:endParaRPr lang="en-US" sz="2400" dirty="0"/>
          </a:p>
          <a:p>
            <a:pPr marL="0" indent="0" algn="just">
              <a:buNone/>
            </a:pPr>
            <a:r>
              <a:rPr lang="en-US" sz="2400" dirty="0"/>
              <a:t>2.  A design should be </a:t>
            </a:r>
            <a:r>
              <a:rPr lang="en-US" sz="2400" dirty="0">
                <a:solidFill>
                  <a:srgbClr val="C00000"/>
                </a:solidFill>
              </a:rPr>
              <a:t>modular</a:t>
            </a:r>
            <a:r>
              <a:rPr lang="en-US" sz="2400" dirty="0"/>
              <a:t>; that is, the software should be logically partitioned into elements or subsystems</a:t>
            </a:r>
          </a:p>
        </p:txBody>
      </p:sp>
    </p:spTree>
    <p:extLst>
      <p:ext uri="{BB962C8B-B14F-4D97-AF65-F5344CB8AC3E}">
        <p14:creationId xmlns:p14="http://schemas.microsoft.com/office/powerpoint/2010/main" val="267518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Model</a:t>
            </a:r>
          </a:p>
        </p:txBody>
      </p:sp>
      <p:pic>
        <p:nvPicPr>
          <p:cNvPr id="4" name="Content Placeholder 3"/>
          <p:cNvPicPr>
            <a:picLocks noGrp="1" noChangeAspect="1"/>
          </p:cNvPicPr>
          <p:nvPr>
            <p:ph idx="1"/>
          </p:nvPr>
        </p:nvPicPr>
        <p:blipFill>
          <a:blip r:embed="rId2"/>
          <a:stretch>
            <a:fillRect/>
          </a:stretch>
        </p:blipFill>
        <p:spPr>
          <a:xfrm>
            <a:off x="0" y="1447800"/>
            <a:ext cx="9067800" cy="5410199"/>
          </a:xfrm>
          <a:prstGeom prst="rect">
            <a:avLst/>
          </a:prstGeom>
        </p:spPr>
      </p:pic>
    </p:spTree>
    <p:extLst>
      <p:ext uri="{BB962C8B-B14F-4D97-AF65-F5344CB8AC3E}">
        <p14:creationId xmlns:p14="http://schemas.microsoft.com/office/powerpoint/2010/main" val="2779353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Data Design Elements</a:t>
            </a:r>
          </a:p>
          <a:p>
            <a:pPr algn="just"/>
            <a:r>
              <a:rPr lang="en-US" dirty="0"/>
              <a:t>Like other software engineering activities, data design (sometimes referred to as </a:t>
            </a:r>
            <a:r>
              <a:rPr lang="en-US" i="1" dirty="0"/>
              <a:t>data architecting</a:t>
            </a:r>
            <a:r>
              <a:rPr lang="en-US" dirty="0"/>
              <a:t>) creates a model of data and/or information that is represented at a high level of abstraction (the customer/user’s view of data). </a:t>
            </a:r>
          </a:p>
          <a:p>
            <a:pPr algn="just"/>
            <a:r>
              <a:rPr lang="en-US" dirty="0"/>
              <a:t>This data model is then refined into progressively more implementation-specific representations that can be processed by the computer-based system.</a:t>
            </a:r>
          </a:p>
        </p:txBody>
      </p:sp>
    </p:spTree>
    <p:extLst>
      <p:ext uri="{BB962C8B-B14F-4D97-AF65-F5344CB8AC3E}">
        <p14:creationId xmlns:p14="http://schemas.microsoft.com/office/powerpoint/2010/main" val="190674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Architectural Design Elements</a:t>
            </a:r>
          </a:p>
          <a:p>
            <a:r>
              <a:rPr lang="en-US" dirty="0"/>
              <a:t>The </a:t>
            </a:r>
            <a:r>
              <a:rPr lang="en-US" i="1" dirty="0"/>
              <a:t>architectural design </a:t>
            </a:r>
            <a:r>
              <a:rPr lang="en-US" dirty="0"/>
              <a:t>for software is the equivalent to the floor plan of a house</a:t>
            </a:r>
          </a:p>
          <a:p>
            <a:r>
              <a:rPr lang="en-US" dirty="0"/>
              <a:t>The architectural design element is usually depicted as a set of interconnected subsystems, often derived from analysis packages within the requirements model.</a:t>
            </a:r>
          </a:p>
          <a:p>
            <a:r>
              <a:rPr lang="en-US" dirty="0"/>
              <a:t>Each subsystem may have it’s own architecture (e.g., a graphical user interface might be structured according to a preexisting architectural style for user interfaces).</a:t>
            </a:r>
          </a:p>
        </p:txBody>
      </p:sp>
    </p:spTree>
    <p:extLst>
      <p:ext uri="{BB962C8B-B14F-4D97-AF65-F5344CB8AC3E}">
        <p14:creationId xmlns:p14="http://schemas.microsoft.com/office/powerpoint/2010/main" val="207971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7886700" cy="4881563"/>
          </a:xfrm>
        </p:spPr>
        <p:txBody>
          <a:bodyPr>
            <a:normAutofit fontScale="92500" lnSpcReduction="20000"/>
          </a:bodyPr>
          <a:lstStyle/>
          <a:p>
            <a:pPr marL="0" indent="0">
              <a:buNone/>
            </a:pPr>
            <a:r>
              <a:rPr lang="en-US" b="1" dirty="0"/>
              <a:t>Interface Design Elements</a:t>
            </a:r>
          </a:p>
          <a:p>
            <a:pPr marL="0" indent="0">
              <a:buNone/>
            </a:pPr>
            <a:endParaRPr lang="en-US" b="1" dirty="0"/>
          </a:p>
          <a:p>
            <a:pPr algn="just"/>
            <a:r>
              <a:rPr lang="en-US" dirty="0"/>
              <a:t>The interface design elements for software depict information flows into and out of the system and how it is communicated among the components defined as part of the architecture. </a:t>
            </a:r>
          </a:p>
          <a:p>
            <a:pPr algn="just"/>
            <a:r>
              <a:rPr lang="en-US" dirty="0"/>
              <a:t>There are three important elements of interface design: (1) the user interface (UI); (2) external interfaces to other systems, devices, networks, or other producers or consumers of information; and (3) internal interfaces between various design components.</a:t>
            </a:r>
          </a:p>
          <a:p>
            <a:pPr algn="just"/>
            <a:r>
              <a:rPr lang="en-US" dirty="0"/>
              <a:t>These interface design elements allow the software to communicate externally and enable internal communication and collaboration among the components that populate the software architecture.</a:t>
            </a:r>
          </a:p>
        </p:txBody>
      </p:sp>
    </p:spTree>
    <p:extLst>
      <p:ext uri="{BB962C8B-B14F-4D97-AF65-F5344CB8AC3E}">
        <p14:creationId xmlns:p14="http://schemas.microsoft.com/office/powerpoint/2010/main" val="354540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7886700" cy="4351338"/>
          </a:xfrm>
        </p:spPr>
        <p:txBody>
          <a:bodyPr>
            <a:normAutofit/>
          </a:bodyPr>
          <a:lstStyle/>
          <a:p>
            <a:pPr marL="0" indent="0" algn="just">
              <a:buNone/>
            </a:pPr>
            <a:r>
              <a:rPr lang="en-US" b="1" dirty="0"/>
              <a:t>Component level design elements</a:t>
            </a:r>
          </a:p>
          <a:p>
            <a:pPr algn="just"/>
            <a:r>
              <a:rPr lang="en-US" dirty="0"/>
              <a:t>The component-level design for software fully describes the internal detail of each software component. </a:t>
            </a:r>
          </a:p>
          <a:p>
            <a:pPr algn="just"/>
            <a:r>
              <a:rPr lang="en-US" dirty="0"/>
              <a:t>To accomplish this, the component-level design defines data structures for all local data objects and algorithmic detail for all processing that occurs within a component and an interface that allows access to all component operations (behaviors).</a:t>
            </a:r>
          </a:p>
        </p:txBody>
      </p:sp>
    </p:spTree>
    <p:extLst>
      <p:ext uri="{BB962C8B-B14F-4D97-AF65-F5344CB8AC3E}">
        <p14:creationId xmlns:p14="http://schemas.microsoft.com/office/powerpoint/2010/main" val="56263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Image result for component diagram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914399"/>
            <a:ext cx="7467600" cy="526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155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63537"/>
            <a:ext cx="7886700" cy="4351338"/>
          </a:xfrm>
        </p:spPr>
        <p:txBody>
          <a:bodyPr/>
          <a:lstStyle/>
          <a:p>
            <a:pPr marL="0" indent="0">
              <a:buNone/>
            </a:pPr>
            <a:r>
              <a:rPr lang="en-US" b="1" dirty="0"/>
              <a:t>Deployment level design elements</a:t>
            </a:r>
          </a:p>
          <a:p>
            <a:pPr algn="just"/>
            <a:r>
              <a:rPr lang="en-US" dirty="0"/>
              <a:t>Deployment-level design elements indicate how software functionality and subsystems will be allocated within the physical computing environment that will support the software.</a:t>
            </a:r>
          </a:p>
        </p:txBody>
      </p:sp>
      <p:pic>
        <p:nvPicPr>
          <p:cNvPr id="2050" name="Picture 2" descr="Image result for deployment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124200"/>
            <a:ext cx="5648325"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14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382000" cy="5943600"/>
          </a:xfrm>
        </p:spPr>
        <p:txBody>
          <a:bodyPr>
            <a:normAutofit/>
          </a:bodyPr>
          <a:lstStyle/>
          <a:p>
            <a:pPr marL="0" indent="0" algn="just">
              <a:buNone/>
            </a:pPr>
            <a:r>
              <a:rPr lang="en-US" sz="2400" dirty="0"/>
              <a:t>3</a:t>
            </a:r>
            <a:r>
              <a:rPr lang="en-US" dirty="0"/>
              <a:t>. </a:t>
            </a:r>
            <a:r>
              <a:rPr lang="en-US" sz="2400" dirty="0"/>
              <a:t>A design should contain </a:t>
            </a:r>
            <a:r>
              <a:rPr lang="en-US" sz="2400" dirty="0">
                <a:solidFill>
                  <a:srgbClr val="FF0000"/>
                </a:solidFill>
              </a:rPr>
              <a:t>distinct representations of data, architecture, interfaces, and component</a:t>
            </a:r>
            <a:r>
              <a:rPr lang="en-US" sz="2400" dirty="0"/>
              <a:t>s.</a:t>
            </a:r>
          </a:p>
          <a:p>
            <a:pPr marL="0" indent="0" algn="just">
              <a:buNone/>
            </a:pPr>
            <a:r>
              <a:rPr lang="en-US" sz="2400" dirty="0"/>
              <a:t>4. A design should lead to </a:t>
            </a:r>
            <a:r>
              <a:rPr lang="en-US" sz="2400" dirty="0">
                <a:solidFill>
                  <a:srgbClr val="FF0000"/>
                </a:solidFill>
              </a:rPr>
              <a:t>data structures that are appropriate for the classes</a:t>
            </a:r>
            <a:r>
              <a:rPr lang="en-US" sz="2400" dirty="0"/>
              <a:t> to be implemented and are drawn from recognizable data patterns.</a:t>
            </a:r>
          </a:p>
          <a:p>
            <a:pPr marL="0" indent="0" algn="just">
              <a:buNone/>
            </a:pPr>
            <a:r>
              <a:rPr lang="en-US" sz="2400" dirty="0"/>
              <a:t>5. A design should lead to </a:t>
            </a:r>
            <a:r>
              <a:rPr lang="en-US" sz="2400" dirty="0">
                <a:solidFill>
                  <a:srgbClr val="FF0000"/>
                </a:solidFill>
              </a:rPr>
              <a:t>components</a:t>
            </a:r>
            <a:r>
              <a:rPr lang="en-US" sz="2400" dirty="0"/>
              <a:t> that exhibit independent functional characteristics.</a:t>
            </a:r>
          </a:p>
          <a:p>
            <a:pPr marL="0" indent="0" algn="just">
              <a:buNone/>
            </a:pPr>
            <a:r>
              <a:rPr lang="en-US" sz="2400" dirty="0"/>
              <a:t>6. A design should lead to </a:t>
            </a:r>
            <a:r>
              <a:rPr lang="en-US" sz="2400" dirty="0">
                <a:solidFill>
                  <a:srgbClr val="FF0000"/>
                </a:solidFill>
              </a:rPr>
              <a:t>interfaces</a:t>
            </a:r>
            <a:r>
              <a:rPr lang="en-US" sz="2400" dirty="0"/>
              <a:t> that reduce the complexity of connections between components and with the external environment.</a:t>
            </a:r>
          </a:p>
          <a:p>
            <a:pPr marL="0" indent="0" algn="just">
              <a:buNone/>
            </a:pPr>
            <a:r>
              <a:rPr lang="en-US" sz="2400" dirty="0"/>
              <a:t>7. A design should be derived using a </a:t>
            </a:r>
            <a:r>
              <a:rPr lang="en-US" sz="2400" dirty="0">
                <a:solidFill>
                  <a:srgbClr val="FF0000"/>
                </a:solidFill>
              </a:rPr>
              <a:t>repeatable method </a:t>
            </a:r>
            <a:r>
              <a:rPr lang="en-US" sz="2400" dirty="0"/>
              <a:t>that is driven by information obtained during software requirements analysis.</a:t>
            </a:r>
          </a:p>
          <a:p>
            <a:pPr marL="0" indent="0" algn="just">
              <a:buNone/>
            </a:pPr>
            <a:r>
              <a:rPr lang="en-US" sz="2400" dirty="0"/>
              <a:t>8. A design should be represented using a notation that </a:t>
            </a:r>
            <a:r>
              <a:rPr lang="en-US" sz="2400" dirty="0">
                <a:solidFill>
                  <a:srgbClr val="FF0000"/>
                </a:solidFill>
              </a:rPr>
              <a:t>effectively communicates</a:t>
            </a:r>
            <a:r>
              <a:rPr lang="en-US" sz="2400" dirty="0"/>
              <a:t> its meaning</a:t>
            </a:r>
          </a:p>
          <a:p>
            <a:pPr marL="0" indent="0" algn="just">
              <a:buNone/>
            </a:pPr>
            <a:endParaRPr lang="en-US" sz="2400" dirty="0"/>
          </a:p>
        </p:txBody>
      </p:sp>
    </p:spTree>
    <p:extLst>
      <p:ext uri="{BB962C8B-B14F-4D97-AF65-F5344CB8AC3E}">
        <p14:creationId xmlns:p14="http://schemas.microsoft.com/office/powerpoint/2010/main" val="139099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attributes</a:t>
            </a:r>
          </a:p>
        </p:txBody>
      </p:sp>
      <p:sp>
        <p:nvSpPr>
          <p:cNvPr id="3" name="Content Placeholder 2"/>
          <p:cNvSpPr>
            <a:spLocks noGrp="1"/>
          </p:cNvSpPr>
          <p:nvPr>
            <p:ph idx="1"/>
          </p:nvPr>
        </p:nvSpPr>
        <p:spPr>
          <a:xfrm>
            <a:off x="628650" y="1825625"/>
            <a:ext cx="8210550" cy="4351338"/>
          </a:xfrm>
        </p:spPr>
        <p:txBody>
          <a:bodyPr/>
          <a:lstStyle/>
          <a:p>
            <a:r>
              <a:rPr lang="en-US" dirty="0">
                <a:solidFill>
                  <a:srgbClr val="002060"/>
                </a:solidFill>
              </a:rPr>
              <a:t>Functionality</a:t>
            </a:r>
            <a:r>
              <a:rPr lang="en-US" dirty="0"/>
              <a:t> – ability of the system to do the work for which it was intended</a:t>
            </a:r>
          </a:p>
          <a:p>
            <a:r>
              <a:rPr lang="en-US" dirty="0">
                <a:solidFill>
                  <a:srgbClr val="002060"/>
                </a:solidFill>
              </a:rPr>
              <a:t>Usability</a:t>
            </a:r>
            <a:r>
              <a:rPr lang="en-US" dirty="0"/>
              <a:t> – ease of use ( user friendliness)</a:t>
            </a:r>
          </a:p>
          <a:p>
            <a:r>
              <a:rPr lang="en-US" dirty="0">
                <a:solidFill>
                  <a:srgbClr val="002060"/>
                </a:solidFill>
              </a:rPr>
              <a:t>Reliability</a:t>
            </a:r>
            <a:r>
              <a:rPr lang="en-US" dirty="0"/>
              <a:t> – failure free software operation</a:t>
            </a:r>
          </a:p>
          <a:p>
            <a:r>
              <a:rPr lang="en-US" dirty="0">
                <a:solidFill>
                  <a:srgbClr val="002060"/>
                </a:solidFill>
              </a:rPr>
              <a:t>Performance</a:t>
            </a:r>
            <a:r>
              <a:rPr lang="en-US" dirty="0"/>
              <a:t> - responsiveness</a:t>
            </a:r>
          </a:p>
          <a:p>
            <a:r>
              <a:rPr lang="en-US" dirty="0">
                <a:solidFill>
                  <a:srgbClr val="002060"/>
                </a:solidFill>
              </a:rPr>
              <a:t>Supportability</a:t>
            </a:r>
            <a:r>
              <a:rPr lang="en-US" dirty="0"/>
              <a:t> – identifying and resolving issue when software fails</a:t>
            </a:r>
          </a:p>
        </p:txBody>
      </p:sp>
    </p:spTree>
    <p:extLst>
      <p:ext uri="{BB962C8B-B14F-4D97-AF65-F5344CB8AC3E}">
        <p14:creationId xmlns:p14="http://schemas.microsoft.com/office/powerpoint/2010/main" val="420194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normAutofit/>
          </a:bodyPr>
          <a:lstStyle/>
          <a:p>
            <a:r>
              <a:rPr lang="en-US" sz="4000" b="1" dirty="0"/>
              <a:t>Design Attribute for a Good Software</a:t>
            </a:r>
          </a:p>
        </p:txBody>
      </p:sp>
      <p:sp>
        <p:nvSpPr>
          <p:cNvPr id="3" name="Content Placeholder 2"/>
          <p:cNvSpPr>
            <a:spLocks noGrp="1"/>
          </p:cNvSpPr>
          <p:nvPr>
            <p:ph idx="1"/>
          </p:nvPr>
        </p:nvSpPr>
        <p:spPr>
          <a:xfrm>
            <a:off x="457200" y="1600200"/>
            <a:ext cx="8229600" cy="4495800"/>
          </a:xfrm>
        </p:spPr>
        <p:txBody>
          <a:bodyPr>
            <a:normAutofit fontScale="85000" lnSpcReduction="20000"/>
          </a:bodyPr>
          <a:lstStyle/>
          <a:p>
            <a:r>
              <a:rPr lang="en-US" sz="2600" dirty="0"/>
              <a:t>Cohesion</a:t>
            </a:r>
          </a:p>
          <a:p>
            <a:r>
              <a:rPr lang="en-US" sz="2600" dirty="0"/>
              <a:t>Coupling</a:t>
            </a:r>
          </a:p>
          <a:p>
            <a:r>
              <a:rPr lang="en-US" sz="2600" dirty="0"/>
              <a:t>Layering</a:t>
            </a:r>
          </a:p>
          <a:p>
            <a:r>
              <a:rPr lang="en-US" sz="2600" dirty="0"/>
              <a:t>Abstraction</a:t>
            </a:r>
          </a:p>
          <a:p>
            <a:r>
              <a:rPr lang="en-US" sz="2600" dirty="0"/>
              <a:t>Fan-in - Is the number of modules that call a given module. </a:t>
            </a:r>
          </a:p>
          <a:p>
            <a:r>
              <a:rPr lang="en-US" sz="2600" dirty="0"/>
              <a:t>Fan-out - Is the numbers of modules that called by a given module.</a:t>
            </a:r>
          </a:p>
          <a:p>
            <a:r>
              <a:rPr lang="en-US" sz="2600" dirty="0"/>
              <a:t>Scope of re-use</a:t>
            </a:r>
          </a:p>
          <a:p>
            <a:r>
              <a:rPr lang="en-US" sz="2600" dirty="0"/>
              <a:t>Error of isolation</a:t>
            </a:r>
          </a:p>
          <a:p>
            <a:r>
              <a:rPr lang="en-US" sz="2600" dirty="0"/>
              <a:t>Clear Decomposition</a:t>
            </a:r>
          </a:p>
          <a:p>
            <a:pPr algn="just"/>
            <a:r>
              <a:rPr lang="en-US" sz="2600" dirty="0"/>
              <a:t>Modularity - </a:t>
            </a:r>
            <a:r>
              <a:rPr lang="en-US" sz="2400" dirty="0"/>
              <a:t>refers to the extent to which a software may be divided into smaller modules</a:t>
            </a:r>
          </a:p>
          <a:p>
            <a:r>
              <a:rPr lang="en-US" sz="2600" dirty="0"/>
              <a:t>Correctness, maintainability, understandability and efficiency</a:t>
            </a:r>
          </a:p>
          <a:p>
            <a:endParaRPr lang="en-US" dirty="0"/>
          </a:p>
        </p:txBody>
      </p:sp>
    </p:spTree>
    <p:extLst>
      <p:ext uri="{BB962C8B-B14F-4D97-AF65-F5344CB8AC3E}">
        <p14:creationId xmlns:p14="http://schemas.microsoft.com/office/powerpoint/2010/main" val="165454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b="1" dirty="0"/>
              <a:t>Design Concepts</a:t>
            </a:r>
          </a:p>
        </p:txBody>
      </p:sp>
      <p:sp>
        <p:nvSpPr>
          <p:cNvPr id="2" name="Content Placeholder 1"/>
          <p:cNvSpPr>
            <a:spLocks noGrp="1"/>
          </p:cNvSpPr>
          <p:nvPr>
            <p:ph idx="1"/>
          </p:nvPr>
        </p:nvSpPr>
        <p:spPr/>
        <p:txBody>
          <a:bodyPr>
            <a:normAutofit/>
          </a:bodyPr>
          <a:lstStyle/>
          <a:p>
            <a:pPr marL="109728" indent="0">
              <a:buNone/>
              <a:defRPr/>
            </a:pPr>
            <a:r>
              <a:rPr lang="en-US" sz="3200" b="1" dirty="0"/>
              <a:t>Abstraction</a:t>
            </a:r>
          </a:p>
          <a:p>
            <a:pPr marL="109728" indent="0">
              <a:buNone/>
              <a:defRPr/>
            </a:pPr>
            <a:endParaRPr lang="en-US" dirty="0"/>
          </a:p>
          <a:p>
            <a:pPr marL="365760" indent="-256032" algn="just" eaLnBrk="1" fontAlgn="auto" hangingPunct="1">
              <a:spcAft>
                <a:spcPts val="0"/>
              </a:spcAft>
              <a:buFont typeface="Wingdings 3"/>
              <a:buChar char=""/>
              <a:defRPr/>
            </a:pPr>
            <a:r>
              <a:rPr lang="en-US" dirty="0"/>
              <a:t>At the highest level of abstraction a solution is stated in broad terms</a:t>
            </a:r>
          </a:p>
          <a:p>
            <a:pPr marL="365760" indent="-256032" algn="just" eaLnBrk="1" fontAlgn="auto" hangingPunct="1">
              <a:spcAft>
                <a:spcPts val="0"/>
              </a:spcAft>
              <a:buFont typeface="Wingdings 3"/>
              <a:buChar char=""/>
              <a:defRPr/>
            </a:pPr>
            <a:r>
              <a:rPr lang="en-US" dirty="0"/>
              <a:t>At lower levels of abstraction, a more detailed description of the solution is provided.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wipe(down)">
                                      <p:cBhvr>
                                        <p:cTn id="14" dur="500"/>
                                        <p:tgtEl>
                                          <p:spTgt spid="2">
                                            <p:txEl>
                                              <p:pRg st="2" end="2"/>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ECB6B7-AC9D-4E8F-B183-63750F671448}">
  <ds:schemaRefs>
    <ds:schemaRef ds:uri="http://schemas.microsoft.com/sharepoint/v3/contenttype/forms"/>
  </ds:schemaRefs>
</ds:datastoreItem>
</file>

<file path=customXml/itemProps2.xml><?xml version="1.0" encoding="utf-8"?>
<ds:datastoreItem xmlns:ds="http://schemas.openxmlformats.org/officeDocument/2006/customXml" ds:itemID="{98EE6CB7-13B9-4480-AF65-C3516DDA38A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1348F0A-A73F-4864-B2BE-65A86614DC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2649</TotalTime>
  <Words>2743</Words>
  <Application>Microsoft Office PowerPoint</Application>
  <PresentationFormat>On-screen Show (4:3)</PresentationFormat>
  <Paragraphs>325</Paragraphs>
  <Slides>56</Slides>
  <Notes>1</Notes>
  <HiddenSlides>10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DESIGN ENGINEERING</vt:lpstr>
      <vt:lpstr>Design model</vt:lpstr>
      <vt:lpstr>PowerPoint Presentation</vt:lpstr>
      <vt:lpstr>PowerPoint Presentation</vt:lpstr>
      <vt:lpstr>Quality Guidelines</vt:lpstr>
      <vt:lpstr>PowerPoint Presentation</vt:lpstr>
      <vt:lpstr>Quality attributes</vt:lpstr>
      <vt:lpstr>Design Attribute for a Good Software</vt:lpstr>
      <vt:lpstr>Design Concepts</vt:lpstr>
      <vt:lpstr>Design Concepts(Abstraction)</vt:lpstr>
      <vt:lpstr>Design Concepts</vt:lpstr>
      <vt:lpstr>Design Concepts</vt:lpstr>
      <vt:lpstr>Design Concepts(Modularity)</vt:lpstr>
      <vt:lpstr>Design Concepts(Modularity)</vt:lpstr>
      <vt:lpstr>Design Concepts</vt:lpstr>
      <vt:lpstr>PowerPoint Presentation</vt:lpstr>
      <vt:lpstr>Design Concepts</vt:lpstr>
      <vt:lpstr>Cohesion</vt:lpstr>
      <vt:lpstr>Cohesion</vt:lpstr>
      <vt:lpstr>Cohesion</vt:lpstr>
      <vt:lpstr>Cohesion</vt:lpstr>
      <vt:lpstr>Cohesion</vt:lpstr>
      <vt:lpstr>Cohesion</vt:lpstr>
      <vt:lpstr>Cohesion</vt:lpstr>
      <vt:lpstr>Cohesion</vt:lpstr>
      <vt:lpstr>Cohesion</vt:lpstr>
      <vt:lpstr>Cohesion</vt:lpstr>
      <vt:lpstr>PowerPoint Presentation</vt:lpstr>
      <vt:lpstr>Coupling</vt:lpstr>
      <vt:lpstr>Coupling</vt:lpstr>
      <vt:lpstr>Coupling</vt:lpstr>
      <vt:lpstr>Coupling</vt:lpstr>
      <vt:lpstr>Coupling</vt:lpstr>
      <vt:lpstr>PowerPoint Presentation</vt:lpstr>
      <vt:lpstr>Design Concepts</vt:lpstr>
      <vt:lpstr>PowerPoint Presentation</vt:lpstr>
      <vt:lpstr>Design Concepts</vt:lpstr>
      <vt:lpstr>PowerPoint Presentation</vt:lpstr>
      <vt:lpstr>Design Concepts</vt:lpstr>
      <vt:lpstr>PowerPoint Presentation</vt:lpstr>
      <vt:lpstr>PowerPoint Presentation</vt:lpstr>
      <vt:lpstr>PowerPoint Presentation</vt:lpstr>
      <vt:lpstr>PowerPoint Presentation</vt:lpstr>
      <vt:lpstr>Design Concepts</vt:lpstr>
      <vt:lpstr>Design Concepts(Control Hierarchy)</vt:lpstr>
      <vt:lpstr>Design Concepts(Control Hierarchy)</vt:lpstr>
      <vt:lpstr>Design Concepts</vt:lpstr>
      <vt:lpstr>Design heuristics for effective modularity</vt:lpstr>
      <vt:lpstr>Design heuristics for effective modularity</vt:lpstr>
      <vt:lpstr>Design Model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Concepts and Principles</dc:title>
  <dc:creator>TASNEEM</dc:creator>
  <cp:lastModifiedBy>Sucheta V Kolekar [MAHE-MIT]</cp:lastModifiedBy>
  <cp:revision>121</cp:revision>
  <dcterms:created xsi:type="dcterms:W3CDTF">2011-03-28T06:27:09Z</dcterms:created>
  <dcterms:modified xsi:type="dcterms:W3CDTF">2020-09-29T13:38:34Z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