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2"/>
  </p:notesMasterIdLst>
  <p:sldIdLst>
    <p:sldId id="256" r:id="rId3"/>
    <p:sldId id="259" r:id="rId4"/>
    <p:sldId id="272" r:id="rId5"/>
    <p:sldId id="273" r:id="rId6"/>
    <p:sldId id="274" r:id="rId7"/>
    <p:sldId id="262" r:id="rId8"/>
    <p:sldId id="287" r:id="rId9"/>
    <p:sldId id="288" r:id="rId10"/>
    <p:sldId id="308" r:id="rId11"/>
    <p:sldId id="310" r:id="rId12"/>
    <p:sldId id="307" r:id="rId13"/>
    <p:sldId id="290" r:id="rId14"/>
    <p:sldId id="291" r:id="rId15"/>
    <p:sldId id="292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257" r:id="rId30"/>
    <p:sldId id="267" r:id="rId31"/>
    <p:sldId id="266" r:id="rId32"/>
    <p:sldId id="265" r:id="rId33"/>
    <p:sldId id="268" r:id="rId34"/>
    <p:sldId id="269" r:id="rId35"/>
    <p:sldId id="271" r:id="rId36"/>
    <p:sldId id="270" r:id="rId37"/>
    <p:sldId id="344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3" autoAdjust="0"/>
    <p:restoredTop sz="94660"/>
  </p:normalViewPr>
  <p:slideViewPr>
    <p:cSldViewPr>
      <p:cViewPr varScale="1">
        <p:scale>
          <a:sx n="78" d="100"/>
          <a:sy n="78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79" Type="http://schemas.openxmlformats.org/officeDocument/2006/relationships/customXml" Target="../customXml/item3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customXml" Target="../customXml/item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78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1D0BC-80A8-4953-A4B3-A7E70BEE4CE0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A000D-8B93-4324-9820-BEBEC2B6B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AC8DF-F1E2-4DA6-9AF5-06DBE9F5714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20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E5B7F-B3AA-44F6-9ED5-03D7DABF00B1}" type="slidenum">
              <a:rPr lang="zh-TW" altLang="en-US"/>
              <a:pPr/>
              <a:t>19</a:t>
            </a:fld>
            <a:endParaRPr lang="zh-TW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35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3B87A2-D293-4E65-9EF1-AF69E3914E94}" type="slidenum">
              <a:rPr lang="zh-TW" altLang="en-US"/>
              <a:pPr/>
              <a:t>21</a:t>
            </a:fld>
            <a:endParaRPr lang="zh-TW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589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0646-3FA8-429B-B166-A474AB58AE20}" type="slidenum">
              <a:rPr lang="zh-TW" altLang="en-US"/>
              <a:pPr/>
              <a:t>22</a:t>
            </a:fld>
            <a:endParaRPr lang="zh-TW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62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9D220-98C3-4D5A-A98C-8E9834B0BBEC}" type="slidenum">
              <a:rPr lang="zh-TW" altLang="en-US"/>
              <a:pPr/>
              <a:t>23</a:t>
            </a:fld>
            <a:endParaRPr lang="zh-TW" alt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544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11725B-A409-4B5D-BFAA-F0A3215C199A}" type="slidenum">
              <a:rPr lang="zh-TW" altLang="en-US"/>
              <a:pPr/>
              <a:t>24</a:t>
            </a:fld>
            <a:endParaRPr lang="zh-TW" alt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926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1348E-D656-499F-9F52-83EE6D189BCD}" type="slidenum">
              <a:rPr lang="zh-TW" altLang="en-US"/>
              <a:pPr/>
              <a:t>25</a:t>
            </a:fld>
            <a:endParaRPr lang="zh-TW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48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8316A-42D3-4FD5-8C4B-E9E22CD1C8AE}" type="slidenum">
              <a:rPr lang="zh-TW" altLang="en-US"/>
              <a:pPr/>
              <a:t>26</a:t>
            </a:fld>
            <a:endParaRPr lang="zh-TW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43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7345C-A12C-445E-95A9-16B8403B692B}" type="slidenum">
              <a:rPr lang="zh-TW" altLang="en-US"/>
              <a:pPr/>
              <a:t>27</a:t>
            </a:fld>
            <a:endParaRPr lang="zh-TW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453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61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0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38F86-5121-409F-B897-783DB6F0C7F1}" type="slidenum">
              <a:rPr lang="zh-TW" altLang="en-US"/>
              <a:pPr/>
              <a:t>10</a:t>
            </a:fld>
            <a:endParaRPr lang="zh-TW" alt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51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023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8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2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037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94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1938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52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581887-099B-4CFE-B585-F567504B353D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47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865229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5322A9-1CB8-4546-9366-F61749D27A61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48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3834927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2335F-E2AA-4E83-9EB8-78B65E2FD9DF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49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82965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0A563A-8A3F-4F57-97C8-56141A1B91AE}" type="slidenum">
              <a:rPr lang="zh-TW" altLang="en-US"/>
              <a:pPr/>
              <a:t>12</a:t>
            </a:fld>
            <a:endParaRPr lang="zh-TW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494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B2675D-86DB-4F21-A47C-455E244F2AC7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50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2708891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30BDD1-6E71-4F1B-B3CD-A3FAC2ECBA0F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51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724959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75F38F-0B2E-4042-AF93-8DE35F1A6D92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52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3511333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9986C-A59E-4506-BE42-01C128D3F3E5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53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11520282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C2A0579-1942-4743-8961-01EE5F02AAA2}" type="slidenum">
              <a:rPr lang="en-GB" altLang="en-US" sz="1200">
                <a:solidFill>
                  <a:prstClr val="black"/>
                </a:solidFill>
                <a:latin typeface="Calibri" panose="020F0502020204030204" pitchFamily="34" charset="0"/>
              </a:rPr>
              <a:pPr algn="r" eaLnBrk="1" hangingPunct="1"/>
              <a:t>54</a:t>
            </a:fld>
            <a:endParaRPr lang="en-GB" altLang="en-US" sz="12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F3BCF7B-5C6D-4166-B03A-EC9B143C5E12}" type="datetime1">
              <a:rPr lang="en-US" sz="1200">
                <a:solidFill>
                  <a:prstClr val="black"/>
                </a:solidFill>
              </a:rPr>
              <a:pPr algn="r">
                <a:defRPr/>
              </a:pPr>
              <a:t>10/28/2020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GB" sz="1200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2547155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FD74920-6383-461B-86A4-140DD3F58AAC}" type="slidenum">
              <a:rPr lang="en-GB" altLang="en-US" sz="1200">
                <a:solidFill>
                  <a:prstClr val="black"/>
                </a:solidFill>
                <a:latin typeface="Calibri" panose="020F0502020204030204" pitchFamily="34" charset="0"/>
              </a:rPr>
              <a:pPr algn="r" eaLnBrk="1" hangingPunct="1"/>
              <a:t>55</a:t>
            </a:fld>
            <a:endParaRPr lang="en-GB" altLang="en-US" sz="12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F3BCF7B-5C6D-4166-B03A-EC9B143C5E12}" type="datetime1">
              <a:rPr lang="en-US" sz="1200">
                <a:solidFill>
                  <a:prstClr val="black"/>
                </a:solidFill>
              </a:rPr>
              <a:pPr algn="r">
                <a:defRPr/>
              </a:pPr>
              <a:t>10/28/2020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GB" sz="1200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3704329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05A8EE8-F2D7-4CE9-8D62-DC8B3ABF5D1C}" type="slidenum">
              <a:rPr lang="en-GB" altLang="en-US" sz="1200">
                <a:solidFill>
                  <a:prstClr val="black"/>
                </a:solidFill>
                <a:latin typeface="Calibri" panose="020F0502020204030204" pitchFamily="34" charset="0"/>
              </a:rPr>
              <a:pPr algn="r" eaLnBrk="1" hangingPunct="1"/>
              <a:t>56</a:t>
            </a:fld>
            <a:endParaRPr lang="en-GB" altLang="en-US" sz="12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F3BCF7B-5C6D-4166-B03A-EC9B143C5E12}" type="datetime1">
              <a:rPr lang="en-US" sz="1200">
                <a:solidFill>
                  <a:prstClr val="black"/>
                </a:solidFill>
              </a:rPr>
              <a:pPr algn="r">
                <a:defRPr/>
              </a:pPr>
              <a:t>10/28/2020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GB" sz="1200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37903130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E4656-E092-42A3-8C57-F1634E5592C8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57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1021431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1BFC55-14DF-466F-8B79-BAF6CDF99605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58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9428200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BBE1A6-D458-438B-A7F7-7FE978EB6636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59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359878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212C7-9D82-49C1-B283-6CB57A44B712}" type="slidenum">
              <a:rPr lang="zh-TW" altLang="en-US"/>
              <a:pPr/>
              <a:t>13</a:t>
            </a:fld>
            <a:endParaRPr lang="zh-TW" alt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6202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74378B-2408-40E1-B415-D2630A5B715A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60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28450635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160879-3F18-41D8-8F91-78E9DB138165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61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38962002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F637BD3-34D1-457E-851D-CF578AB27FD4}" type="slidenum">
              <a:rPr lang="en-GB" altLang="en-US" sz="1200">
                <a:solidFill>
                  <a:prstClr val="black"/>
                </a:solidFill>
                <a:latin typeface="Calibri" panose="020F0502020204030204" pitchFamily="34" charset="0"/>
              </a:rPr>
              <a:pPr algn="r" eaLnBrk="1" hangingPunct="1"/>
              <a:t>62</a:t>
            </a:fld>
            <a:endParaRPr lang="en-GB" altLang="en-US" sz="12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F3BCF7B-5C6D-4166-B03A-EC9B143C5E12}" type="datetime1">
              <a:rPr lang="en-US" sz="1200">
                <a:solidFill>
                  <a:prstClr val="black"/>
                </a:solidFill>
              </a:rPr>
              <a:pPr algn="r">
                <a:defRPr/>
              </a:pPr>
              <a:t>10/28/2020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GB" sz="1200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504244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A48E524-BCA0-4013-BE8B-846AD0A735B7}" type="slidenum">
              <a:rPr lang="en-GB" altLang="en-US" sz="1200">
                <a:solidFill>
                  <a:prstClr val="black"/>
                </a:solidFill>
                <a:latin typeface="Calibri" panose="020F0502020204030204" pitchFamily="34" charset="0"/>
              </a:rPr>
              <a:pPr algn="r" eaLnBrk="1" hangingPunct="1"/>
              <a:t>63</a:t>
            </a:fld>
            <a:endParaRPr lang="en-GB" altLang="en-US" sz="12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F3BCF7B-5C6D-4166-B03A-EC9B143C5E12}" type="datetime1">
              <a:rPr lang="en-US" sz="1200">
                <a:solidFill>
                  <a:prstClr val="black"/>
                </a:solidFill>
              </a:rPr>
              <a:pPr algn="r">
                <a:defRPr/>
              </a:pPr>
              <a:t>10/28/2020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GB" sz="1200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35961208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DB62037-D349-4CAB-A6EE-0ED9B68585A8}" type="slidenum">
              <a:rPr lang="en-GB" altLang="en-US" sz="1200">
                <a:solidFill>
                  <a:prstClr val="black"/>
                </a:solidFill>
                <a:latin typeface="Calibri" panose="020F0502020204030204" pitchFamily="34" charset="0"/>
              </a:rPr>
              <a:pPr algn="r" eaLnBrk="1" hangingPunct="1"/>
              <a:t>64</a:t>
            </a:fld>
            <a:endParaRPr lang="en-GB" altLang="en-US" sz="12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 txBox="1">
            <a:spLocks noGrp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1F3BCF7B-5C6D-4166-B03A-EC9B143C5E12}" type="datetime1">
              <a:rPr lang="en-US" sz="1200">
                <a:solidFill>
                  <a:prstClr val="black"/>
                </a:solidFill>
              </a:rPr>
              <a:pPr algn="r">
                <a:defRPr/>
              </a:pPr>
              <a:t>10/28/2020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 txBox="1">
            <a:spLocks noGrp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GB" sz="1200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 txBox="1">
            <a:spLocks noGrp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GB" sz="1200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5075782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423344-F580-475D-B2D6-0830C5685ABE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65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12240379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AF519D-543D-4644-B4D9-1BD4C642F557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66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11554375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208C62-D7E6-4B9B-BB32-60A9CC9CA709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67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7175648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8D64A6-2927-4039-BD3B-37A1AD08C4EE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68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38436783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90E18B-670A-4DA1-967C-F74A0B14A894}" type="slidenum">
              <a:rPr lang="en-GB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69</a:t>
            </a:fld>
            <a:endParaRPr lang="en-GB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3BCF7B-5C6D-4166-B03A-EC9B143C5E12}" type="datetime1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10/28/2020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/>
                </a:solidFill>
              </a:rPr>
              <a:t>Maria Petridou</a:t>
            </a:r>
          </a:p>
        </p:txBody>
      </p:sp>
      <p:sp>
        <p:nvSpPr>
          <p:cNvPr id="26631" name="Header Placeholder 6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prstClr val="black"/>
                </a:solidFill>
              </a:rPr>
              <a:t>University of Nottingham</a:t>
            </a:r>
          </a:p>
        </p:txBody>
      </p:sp>
    </p:spTree>
    <p:extLst>
      <p:ext uri="{BB962C8B-B14F-4D97-AF65-F5344CB8AC3E}">
        <p14:creationId xmlns:p14="http://schemas.microsoft.com/office/powerpoint/2010/main" val="233249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CCCF3-7E7F-45EC-A3EA-B1B2A40EADB0}" type="slidenum">
              <a:rPr lang="zh-TW" altLang="en-US"/>
              <a:pPr/>
              <a:t>14</a:t>
            </a:fld>
            <a:endParaRPr lang="zh-TW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87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28AD4-1556-4881-A698-8A0BF31FCEF8}" type="slidenum">
              <a:rPr lang="zh-TW" altLang="en-US"/>
              <a:pPr/>
              <a:t>15</a:t>
            </a:fld>
            <a:endParaRPr lang="zh-TW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95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E2BA22-F342-41DB-9E9A-E15F89CEF1B3}" type="slidenum">
              <a:rPr lang="zh-TW" altLang="en-US"/>
              <a:pPr/>
              <a:t>16</a:t>
            </a:fld>
            <a:endParaRPr lang="zh-TW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819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D01B3-22D2-4E14-ADB6-CA6D098B8D6D}" type="slidenum">
              <a:rPr lang="zh-TW" altLang="en-US"/>
              <a:pPr/>
              <a:t>17</a:t>
            </a:fld>
            <a:endParaRPr lang="zh-TW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960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90103-0B06-4018-A6D7-CF6C657177B0}" type="slidenum">
              <a:rPr lang="zh-TW" altLang="en-US"/>
              <a:pPr/>
              <a:t>18</a:t>
            </a:fld>
            <a:endParaRPr lang="zh-TW" alt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59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79191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423324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859435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065213"/>
            <a:ext cx="3973513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65213"/>
            <a:ext cx="3975100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19565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996582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080228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78102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21372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8453891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8295972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49213"/>
            <a:ext cx="2024063" cy="60213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0700" y="49213"/>
            <a:ext cx="5924550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14200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590550" y="295275"/>
            <a:ext cx="8231188" cy="6183313"/>
            <a:chOff x="372" y="186"/>
            <a:chExt cx="5185" cy="3895"/>
          </a:xfrm>
        </p:grpSpPr>
        <p:grpSp>
          <p:nvGrpSpPr>
            <p:cNvPr id="55299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55300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>
                  <a:gd name="T0" fmla="*/ 0 w 86"/>
                  <a:gd name="T1" fmla="*/ 0 h 913"/>
                  <a:gd name="T2" fmla="*/ 85 w 86"/>
                  <a:gd name="T3" fmla="*/ 96 h 913"/>
                  <a:gd name="T4" fmla="*/ 85 w 86"/>
                  <a:gd name="T5" fmla="*/ 816 h 913"/>
                  <a:gd name="T6" fmla="*/ 0 w 86"/>
                  <a:gd name="T7" fmla="*/ 912 h 913"/>
                  <a:gd name="T8" fmla="*/ 0 w 86"/>
                  <a:gd name="T9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u="sng">
                  <a:solidFill>
                    <a:srgbClr val="FCFEB9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5301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>
                  <a:gd name="T0" fmla="*/ 86 w 87"/>
                  <a:gd name="T1" fmla="*/ 0 h 910"/>
                  <a:gd name="T2" fmla="*/ 0 w 87"/>
                  <a:gd name="T3" fmla="*/ 93 h 910"/>
                  <a:gd name="T4" fmla="*/ 0 w 87"/>
                  <a:gd name="T5" fmla="*/ 813 h 910"/>
                  <a:gd name="T6" fmla="*/ 86 w 87"/>
                  <a:gd name="T7" fmla="*/ 909 h 910"/>
                  <a:gd name="T8" fmla="*/ 86 w 87"/>
                  <a:gd name="T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u="sng">
                  <a:solidFill>
                    <a:srgbClr val="FCFEB9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5302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>
                  <a:gd name="T0" fmla="*/ 0 w 5185"/>
                  <a:gd name="T1" fmla="*/ 0 h 103"/>
                  <a:gd name="T2" fmla="*/ 5184 w 5185"/>
                  <a:gd name="T3" fmla="*/ 3 h 103"/>
                  <a:gd name="T4" fmla="*/ 5093 w 5185"/>
                  <a:gd name="T5" fmla="*/ 102 h 103"/>
                  <a:gd name="T6" fmla="*/ 88 w 5185"/>
                  <a:gd name="T7" fmla="*/ 102 h 103"/>
                  <a:gd name="T8" fmla="*/ 0 w 5185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u="sng">
                  <a:solidFill>
                    <a:srgbClr val="FCFEB9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5303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55304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>
                  <a:gd name="T0" fmla="*/ 0 w 79"/>
                  <a:gd name="T1" fmla="*/ 0 h 3274"/>
                  <a:gd name="T2" fmla="*/ 78 w 79"/>
                  <a:gd name="T3" fmla="*/ 107 h 3274"/>
                  <a:gd name="T4" fmla="*/ 78 w 79"/>
                  <a:gd name="T5" fmla="*/ 3166 h 3274"/>
                  <a:gd name="T6" fmla="*/ 0 w 79"/>
                  <a:gd name="T7" fmla="*/ 3273 h 3274"/>
                  <a:gd name="T8" fmla="*/ 0 w 79"/>
                  <a:gd name="T9" fmla="*/ 0 h 3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u="sng">
                  <a:solidFill>
                    <a:srgbClr val="FCFEB9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5305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>
                  <a:gd name="T0" fmla="*/ 83 w 84"/>
                  <a:gd name="T1" fmla="*/ 0 h 3325"/>
                  <a:gd name="T2" fmla="*/ 3 w 84"/>
                  <a:gd name="T3" fmla="*/ 109 h 3325"/>
                  <a:gd name="T4" fmla="*/ 0 w 84"/>
                  <a:gd name="T5" fmla="*/ 3233 h 3325"/>
                  <a:gd name="T6" fmla="*/ 83 w 84"/>
                  <a:gd name="T7" fmla="*/ 3324 h 3325"/>
                  <a:gd name="T8" fmla="*/ 83 w 84"/>
                  <a:gd name="T9" fmla="*/ 0 h 3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u="sng">
                  <a:solidFill>
                    <a:srgbClr val="FCFEB9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5306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>
                  <a:gd name="T0" fmla="*/ 0 w 5185"/>
                  <a:gd name="T1" fmla="*/ 87 h 88"/>
                  <a:gd name="T2" fmla="*/ 5184 w 5185"/>
                  <a:gd name="T3" fmla="*/ 87 h 88"/>
                  <a:gd name="T4" fmla="*/ 5095 w 5185"/>
                  <a:gd name="T5" fmla="*/ 0 h 88"/>
                  <a:gd name="T6" fmla="*/ 89 w 5185"/>
                  <a:gd name="T7" fmla="*/ 0 h 88"/>
                  <a:gd name="T8" fmla="*/ 0 w 5185"/>
                  <a:gd name="T9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u="sng">
                  <a:solidFill>
                    <a:srgbClr val="FCFEB9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55307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u="sng">
                  <a:solidFill>
                    <a:srgbClr val="FCFEB9"/>
                  </a:solidFill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553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9213"/>
            <a:ext cx="8081963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065213"/>
            <a:ext cx="8101013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405813" y="6480175"/>
            <a:ext cx="574675" cy="3635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  </a:t>
            </a:r>
            <a:fld id="{E7EA428C-99CF-4CA0-844D-F4B25B61433F}" type="slidenum">
              <a:rPr lang="ar-SA" altLang="en-US" smtClean="0">
                <a:solidFill>
                  <a:srgbClr val="FFFFFF"/>
                </a:solidFill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7934325" y="6205538"/>
            <a:ext cx="831850" cy="638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FF"/>
                </a:solidFill>
              </a:rPr>
              <a:t>            Slide</a:t>
            </a:r>
          </a:p>
        </p:txBody>
      </p:sp>
    </p:spTree>
    <p:extLst>
      <p:ext uri="{BB962C8B-B14F-4D97-AF65-F5344CB8AC3E}">
        <p14:creationId xmlns:p14="http://schemas.microsoft.com/office/powerpoint/2010/main" val="15912500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5000"/>
        <a:buFont typeface="Monotype Sorts" pitchFamily="2" charset="2"/>
        <a:buChar char="n"/>
        <a:defRPr sz="2400" kern="1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100000"/>
        <a:buChar char="•"/>
        <a:defRPr sz="2400" kern="1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40000"/>
        <a:buFont typeface="Wingdings" panose="05000000000000000000" pitchFamily="2" charset="2"/>
        <a:buChar char="u"/>
        <a:defRPr sz="2400" kern="1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6600" b="1" dirty="0"/>
            </a:br>
            <a:r>
              <a:rPr lang="en-US" sz="6600" b="1" dirty="0"/>
              <a:t>Project Scheduling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0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FA264-1439-4A52-AFE2-6D3CB429BE50}" type="slidenum">
              <a:rPr lang="zh-TW" altLang="en-US"/>
              <a:pPr/>
              <a:t>10</a:t>
            </a:fld>
            <a:endParaRPr lang="zh-TW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30521"/>
            <a:ext cx="8534400" cy="1143000"/>
          </a:xfrm>
          <a:noFill/>
          <a:ln/>
        </p:spPr>
        <p:txBody>
          <a:bodyPr>
            <a:noAutofit/>
          </a:bodyPr>
          <a:lstStyle/>
          <a:p>
            <a:pPr eaLnBrk="0" hangingPunct="0"/>
            <a:r>
              <a:rPr lang="en-US" altLang="zh-TW" sz="4000" b="1" dirty="0">
                <a:ea typeface="新細明體" panose="02020500000000000000" pitchFamily="18" charset="-120"/>
              </a:rPr>
              <a:t>The PERT/CPM Approach for </a:t>
            </a:r>
            <a:br>
              <a:rPr lang="en-US" altLang="zh-TW" sz="4000" b="1" dirty="0">
                <a:ea typeface="新細明體" panose="02020500000000000000" pitchFamily="18" charset="-120"/>
              </a:rPr>
            </a:br>
            <a:r>
              <a:rPr lang="en-US" altLang="zh-TW" sz="4000" b="1" dirty="0">
                <a:ea typeface="新細明體" panose="02020500000000000000" pitchFamily="18" charset="-120"/>
              </a:rPr>
              <a:t>Project Scheduling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73380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zh-TW" dirty="0">
                <a:ea typeface="新細明體" panose="02020500000000000000" pitchFamily="18" charset="-120"/>
              </a:rPr>
              <a:t>The PERT/CPM approach to project scheduling uses network presentation of the project to</a:t>
            </a:r>
          </a:p>
          <a:p>
            <a:pPr lvl="1" algn="just"/>
            <a:r>
              <a:rPr lang="en-US" altLang="zh-TW" dirty="0">
                <a:ea typeface="新細明體" panose="02020500000000000000" pitchFamily="18" charset="-120"/>
              </a:rPr>
              <a:t>Reflect activity precedence relations</a:t>
            </a:r>
          </a:p>
          <a:p>
            <a:pPr lvl="1" algn="just"/>
            <a:r>
              <a:rPr lang="en-US" altLang="zh-TW" dirty="0">
                <a:ea typeface="新細明體" panose="02020500000000000000" pitchFamily="18" charset="-120"/>
              </a:rPr>
              <a:t>Activity completion time</a:t>
            </a:r>
          </a:p>
          <a:p>
            <a:pPr algn="just"/>
            <a:r>
              <a:rPr lang="en-US" altLang="zh-TW" dirty="0">
                <a:ea typeface="新細明體" panose="02020500000000000000" pitchFamily="18" charset="-120"/>
              </a:rPr>
              <a:t>PERT/CPM is used for scheduling activities such that the project’s completion time is minimized.</a:t>
            </a:r>
          </a:p>
        </p:txBody>
      </p:sp>
    </p:spTree>
    <p:extLst>
      <p:ext uri="{BB962C8B-B14F-4D97-AF65-F5344CB8AC3E}">
        <p14:creationId xmlns:p14="http://schemas.microsoft.com/office/powerpoint/2010/main" val="117923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28600"/>
            <a:ext cx="8229600" cy="1143000"/>
          </a:xfrm>
        </p:spPr>
        <p:txBody>
          <a:bodyPr/>
          <a:lstStyle/>
          <a:p>
            <a:r>
              <a:rPr lang="en-US" dirty="0"/>
              <a:t>Critical Path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5012"/>
            <a:ext cx="8458200" cy="5029200"/>
          </a:xfrm>
        </p:spPr>
        <p:txBody>
          <a:bodyPr>
            <a:noAutofit/>
          </a:bodyPr>
          <a:lstStyle/>
          <a:p>
            <a:r>
              <a:rPr lang="en-US" dirty="0"/>
              <a:t>It is the chain of activities that determines the duration of the project.</a:t>
            </a:r>
          </a:p>
          <a:p>
            <a:pPr algn="just"/>
            <a:r>
              <a:rPr lang="en-US" dirty="0"/>
              <a:t>Different Parameters: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Earliest Start (ES) Time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Latest Start (LS) Time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Earliest Finish (EF) Time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Latest Finish (LF) Time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Slack Time (ST) = LS-ES, equivalently can be written as LF-EF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Critical task is one with a </a:t>
            </a:r>
            <a:r>
              <a:rPr lang="en-US" sz="2400" i="1" dirty="0"/>
              <a:t>zero</a:t>
            </a:r>
            <a:r>
              <a:rPr lang="en-US" sz="2400" dirty="0"/>
              <a:t> slack time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Path from start to finish containing only critical task is critical path</a:t>
            </a:r>
          </a:p>
        </p:txBody>
      </p:sp>
    </p:spTree>
    <p:extLst>
      <p:ext uri="{BB962C8B-B14F-4D97-AF65-F5344CB8AC3E}">
        <p14:creationId xmlns:p14="http://schemas.microsoft.com/office/powerpoint/2010/main" val="196377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2D33-2CE9-4FB8-ABF6-B904BD82DD94}" type="slidenum">
              <a:rPr lang="zh-TW" altLang="en-US"/>
              <a:pPr/>
              <a:t>12</a:t>
            </a:fld>
            <a:endParaRPr lang="zh-TW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1143000"/>
          </a:xfrm>
          <a:noFill/>
          <a:ln/>
        </p:spPr>
        <p:txBody>
          <a:bodyPr/>
          <a:lstStyle/>
          <a:p>
            <a:pPr eaLnBrk="0" hangingPunct="0"/>
            <a:r>
              <a:rPr lang="en-US" altLang="zh-TW" sz="4000" dirty="0">
                <a:ea typeface="新細明體" panose="02020500000000000000" pitchFamily="18" charset="-120"/>
              </a:rPr>
              <a:t>Identifying the Activities of a Project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2208213"/>
            <a:ext cx="8686800" cy="3278187"/>
          </a:xfrm>
          <a:noFill/>
          <a:ln/>
        </p:spPr>
        <p:txBody>
          <a:bodyPr/>
          <a:lstStyle/>
          <a:p>
            <a:pPr eaLnBrk="0" hangingPunct="0"/>
            <a:r>
              <a:rPr lang="en-US" altLang="zh-TW">
                <a:ea typeface="新細明體" panose="02020500000000000000" pitchFamily="18" charset="-120"/>
              </a:rPr>
              <a:t>To determine optimal schedules we need to</a:t>
            </a:r>
          </a:p>
          <a:p>
            <a:pPr lvl="1" eaLnBrk="0" hangingPunct="0"/>
            <a:r>
              <a:rPr lang="en-US" altLang="zh-TW">
                <a:ea typeface="新細明體" panose="02020500000000000000" pitchFamily="18" charset="-120"/>
              </a:rPr>
              <a:t>Identify all the project’s activities.</a:t>
            </a:r>
          </a:p>
          <a:p>
            <a:pPr lvl="1" eaLnBrk="0" hangingPunct="0"/>
            <a:r>
              <a:rPr lang="en-US" altLang="zh-TW">
                <a:ea typeface="新細明體" panose="02020500000000000000" pitchFamily="18" charset="-120"/>
              </a:rPr>
              <a:t>Determine the precedence relations among activities.</a:t>
            </a:r>
          </a:p>
          <a:p>
            <a:pPr eaLnBrk="0" hangingPunct="0"/>
            <a:r>
              <a:rPr lang="en-US" altLang="zh-TW">
                <a:ea typeface="新細明體" panose="02020500000000000000" pitchFamily="18" charset="-120"/>
              </a:rPr>
              <a:t>Based on this information we can develop managerial tools for project control.</a:t>
            </a:r>
          </a:p>
        </p:txBody>
      </p:sp>
    </p:spTree>
    <p:extLst>
      <p:ext uri="{BB962C8B-B14F-4D97-AF65-F5344CB8AC3E}">
        <p14:creationId xmlns:p14="http://schemas.microsoft.com/office/powerpoint/2010/main" val="83808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711DF-0911-4EEE-B995-AB2BA8F490FE}" type="slidenum">
              <a:rPr lang="zh-TW" altLang="en-US"/>
              <a:pPr/>
              <a:t>13</a:t>
            </a:fld>
            <a:endParaRPr lang="zh-TW" alt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609600"/>
            <a:ext cx="8610600" cy="1143000"/>
          </a:xfrm>
          <a:noFill/>
          <a:ln/>
        </p:spPr>
        <p:txBody>
          <a:bodyPr/>
          <a:lstStyle/>
          <a:p>
            <a:pPr eaLnBrk="0" hangingPunct="0"/>
            <a:r>
              <a:rPr lang="en-US" altLang="zh-TW" sz="4000">
                <a:ea typeface="新細明體" panose="02020500000000000000" pitchFamily="18" charset="-120"/>
              </a:rPr>
              <a:t>Identifying Activities, Example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2208213"/>
            <a:ext cx="8686800" cy="3278187"/>
          </a:xfrm>
          <a:noFill/>
          <a:ln/>
        </p:spPr>
        <p:txBody>
          <a:bodyPr/>
          <a:lstStyle/>
          <a:p>
            <a:pPr algn="ctr" eaLnBrk="0" hangingPunct="0">
              <a:buFontTx/>
              <a:buNone/>
            </a:pPr>
            <a:r>
              <a:rPr lang="en-US" altLang="zh-TW" b="1">
                <a:ea typeface="新細明體" panose="02020500000000000000" pitchFamily="18" charset="-120"/>
              </a:rPr>
              <a:t>KLONE COMPUTERS, INC.</a:t>
            </a:r>
          </a:p>
          <a:p>
            <a:pPr eaLnBrk="0" hangingPunct="0">
              <a:lnSpc>
                <a:spcPct val="50000"/>
              </a:lnSpc>
              <a:buFontTx/>
              <a:buNone/>
            </a:pPr>
            <a:endParaRPr lang="en-US" altLang="zh-TW" sz="2800" b="1">
              <a:ea typeface="新細明體" panose="02020500000000000000" pitchFamily="18" charset="-120"/>
            </a:endParaRPr>
          </a:p>
          <a:p>
            <a:pPr eaLnBrk="0" hangingPunct="0">
              <a:lnSpc>
                <a:spcPct val="140000"/>
              </a:lnSpc>
            </a:pPr>
            <a:r>
              <a:rPr lang="en-US" altLang="zh-TW" sz="2800" b="1">
                <a:ea typeface="新細明體" panose="02020500000000000000" pitchFamily="18" charset="-120"/>
              </a:rPr>
              <a:t>KLONE Computers manufactures personal computers.</a:t>
            </a:r>
          </a:p>
          <a:p>
            <a:pPr eaLnBrk="0" hangingPunct="0">
              <a:lnSpc>
                <a:spcPct val="70000"/>
              </a:lnSpc>
              <a:buFontTx/>
              <a:buNone/>
            </a:pPr>
            <a:endParaRPr lang="en-US" altLang="zh-TW" sz="2800" b="1">
              <a:ea typeface="新細明體" panose="02020500000000000000" pitchFamily="18" charset="-120"/>
            </a:endParaRPr>
          </a:p>
          <a:p>
            <a:pPr eaLnBrk="0" hangingPunct="0"/>
            <a:r>
              <a:rPr lang="en-US" altLang="zh-TW" sz="2800" b="1">
                <a:ea typeface="新細明體" panose="02020500000000000000" pitchFamily="18" charset="-120"/>
              </a:rPr>
              <a:t>It is about to design, manufacture, and market the Klonepalm 2000 palmbook computer.</a:t>
            </a:r>
          </a:p>
        </p:txBody>
      </p:sp>
    </p:spTree>
    <p:extLst>
      <p:ext uri="{BB962C8B-B14F-4D97-AF65-F5344CB8AC3E}">
        <p14:creationId xmlns:p14="http://schemas.microsoft.com/office/powerpoint/2010/main" val="363890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7AEE-6B62-4293-B3FC-54112A0B89DA}" type="slidenum">
              <a:rPr lang="zh-TW" altLang="en-US"/>
              <a:pPr/>
              <a:t>14</a:t>
            </a:fld>
            <a:endParaRPr lang="zh-TW" altLang="en-US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62000" y="1905000"/>
            <a:ext cx="8113713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tabLst>
                <a:tab pos="466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466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466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466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466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6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zh-TW" altLang="en-US" sz="32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32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新細明體" panose="02020500000000000000" pitchFamily="18" charset="-120"/>
              </a:rPr>
              <a:t>There are three major tasks to perform:</a:t>
            </a:r>
            <a:endParaRPr lang="en-US" altLang="zh-TW" sz="280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  <a:ea typeface="新細明體" panose="02020500000000000000" pitchFamily="18" charset="-12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新細明體" panose="02020500000000000000" pitchFamily="18" charset="-120"/>
              </a:rPr>
              <a:t> Manufacture the new computer.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新細明體" panose="02020500000000000000" pitchFamily="18" charset="-120"/>
              </a:rPr>
              <a:t> Train staff and vendor representatives.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zh-TW" sz="28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新細明體" panose="02020500000000000000" pitchFamily="18" charset="-120"/>
              </a:rPr>
              <a:t> Advertise the new computer.</a:t>
            </a:r>
            <a:r>
              <a:rPr lang="en-US" altLang="zh-TW" sz="3200" b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新細明體" panose="02020500000000000000" pitchFamily="18" charset="-120"/>
              </a:rPr>
              <a:t> 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28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新細明體" panose="02020500000000000000" pitchFamily="18" charset="-120"/>
              </a:rPr>
              <a:t>   	</a:t>
            </a:r>
            <a:r>
              <a:rPr lang="en-US" altLang="zh-TW" sz="32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新細明體" panose="02020500000000000000" pitchFamily="18" charset="-120"/>
              </a:rPr>
              <a:t>KLONE needs to develop a precedence relations 	chart.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新細明體" panose="02020500000000000000" pitchFamily="18" charset="-120"/>
              </a:rPr>
              <a:t> 	The chart gives a concise set of tasks and their 	immediate predecessors.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KLONE COMPUTERS, INC</a:t>
            </a:r>
          </a:p>
        </p:txBody>
      </p:sp>
    </p:spTree>
    <p:extLst>
      <p:ext uri="{BB962C8B-B14F-4D97-AF65-F5344CB8AC3E}">
        <p14:creationId xmlns:p14="http://schemas.microsoft.com/office/powerpoint/2010/main" val="424907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0E49-50EC-442D-A0DA-3E179630EE60}" type="slidenum">
              <a:rPr lang="zh-TW" altLang="en-US"/>
              <a:pPr/>
              <a:t>15</a:t>
            </a:fld>
            <a:endParaRPr lang="zh-TW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82588" y="1492250"/>
            <a:ext cx="7542212" cy="2698750"/>
          </a:xfrm>
          <a:prstGeom prst="rect">
            <a:avLst/>
          </a:prstGeom>
          <a:solidFill>
            <a:srgbClr val="99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TW" altLang="en-US" sz="2800">
                <a:latin typeface="Arial Narrow" panose="020B0606020202030204" pitchFamily="34" charset="0"/>
                <a:ea typeface="新細明體" panose="02020500000000000000" pitchFamily="18" charset="-120"/>
              </a:rPr>
              <a:t>			   </a:t>
            </a:r>
            <a:r>
              <a:rPr lang="en-US" altLang="zh-TW" sz="2800" u="sng">
                <a:latin typeface="Arial Narrow" panose="020B0606020202030204" pitchFamily="34" charset="0"/>
                <a:ea typeface="新細明體" panose="02020500000000000000" pitchFamily="18" charset="-120"/>
              </a:rPr>
              <a:t>Activity</a:t>
            </a:r>
            <a:r>
              <a:rPr lang="en-US" altLang="zh-TW" sz="2800">
                <a:latin typeface="Arial Narrow" panose="020B060602020203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2800" u="sng">
                <a:latin typeface="Arial Narrow" panose="020B0606020202030204" pitchFamily="34" charset="0"/>
                <a:ea typeface="新細明體" panose="02020500000000000000" pitchFamily="18" charset="-120"/>
              </a:rPr>
              <a:t>Description</a:t>
            </a:r>
            <a:endParaRPr lang="en-US" altLang="zh-TW" sz="2800">
              <a:latin typeface="Arial Narrow" panose="020B060602020203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800">
                <a:latin typeface="Arial Narrow" panose="020B0606020202030204" pitchFamily="34" charset="0"/>
                <a:ea typeface="新細明體" panose="02020500000000000000" pitchFamily="18" charset="-120"/>
              </a:rPr>
              <a:t>				</a:t>
            </a:r>
            <a:r>
              <a:rPr lang="en-US" altLang="zh-TW" sz="2200">
                <a:latin typeface="Arial Narrow" panose="020B0606020202030204" pitchFamily="34" charset="0"/>
                <a:ea typeface="新細明體" panose="02020500000000000000" pitchFamily="18" charset="-120"/>
              </a:rPr>
              <a:t>A	Prototype model design</a:t>
            </a:r>
          </a:p>
          <a:p>
            <a:pPr>
              <a:spcBef>
                <a:spcPct val="20000"/>
              </a:spcBef>
            </a:pPr>
            <a:r>
              <a:rPr lang="en-US" altLang="zh-TW" sz="2200">
                <a:latin typeface="Arial Narrow" panose="020B0606020202030204" pitchFamily="34" charset="0"/>
                <a:ea typeface="新細明體" panose="02020500000000000000" pitchFamily="18" charset="-120"/>
              </a:rPr>
              <a:t>				B	Purchase of materials</a:t>
            </a:r>
          </a:p>
          <a:p>
            <a:pPr>
              <a:spcBef>
                <a:spcPct val="20000"/>
              </a:spcBef>
            </a:pPr>
            <a:r>
              <a:rPr lang="en-US" altLang="zh-TW" sz="2200">
                <a:latin typeface="Arial Narrow" panose="020B0606020202030204" pitchFamily="34" charset="0"/>
                <a:ea typeface="新細明體" panose="02020500000000000000" pitchFamily="18" charset="-120"/>
              </a:rPr>
              <a:t>Manufacturing		C	Manufacture of prototype model</a:t>
            </a:r>
          </a:p>
          <a:p>
            <a:pPr>
              <a:spcBef>
                <a:spcPct val="20000"/>
              </a:spcBef>
            </a:pPr>
            <a:r>
              <a:rPr lang="en-US" altLang="zh-TW" sz="2200">
                <a:latin typeface="Arial Narrow" panose="020B0606020202030204" pitchFamily="34" charset="0"/>
                <a:ea typeface="新細明體" panose="02020500000000000000" pitchFamily="18" charset="-120"/>
              </a:rPr>
              <a:t>  activities		D	Revision of design</a:t>
            </a:r>
          </a:p>
          <a:p>
            <a:pPr>
              <a:spcBef>
                <a:spcPct val="20000"/>
              </a:spcBef>
            </a:pPr>
            <a:r>
              <a:rPr lang="en-US" altLang="zh-TW" sz="2200">
                <a:latin typeface="Arial Narrow" panose="020B0606020202030204" pitchFamily="34" charset="0"/>
                <a:ea typeface="新細明體" panose="02020500000000000000" pitchFamily="18" charset="-120"/>
              </a:rPr>
              <a:t>				E 	Initial production run	</a:t>
            </a:r>
            <a:r>
              <a:rPr lang="en-US" altLang="zh-TW">
                <a:latin typeface="Arial Narrow" panose="020B0606020202030204" pitchFamily="34" charset="0"/>
                <a:ea typeface="新細明體" panose="02020500000000000000" pitchFamily="18" charset="-120"/>
              </a:rPr>
              <a:t>	 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82588" y="4235450"/>
            <a:ext cx="7542212" cy="12509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TW" altLang="en-US">
                <a:latin typeface="Arial Narrow" panose="020B0606020202030204" pitchFamily="34" charset="0"/>
                <a:ea typeface="新細明體" panose="02020500000000000000" pitchFamily="18" charset="-120"/>
              </a:rPr>
              <a:t>				</a:t>
            </a:r>
            <a:r>
              <a:rPr lang="en-US" altLang="zh-TW" sz="2200">
                <a:latin typeface="Arial Narrow" panose="020B0606020202030204" pitchFamily="34" charset="0"/>
                <a:ea typeface="新細明體" panose="02020500000000000000" pitchFamily="18" charset="-120"/>
              </a:rPr>
              <a:t>F	Staff training</a:t>
            </a:r>
          </a:p>
          <a:p>
            <a:pPr>
              <a:spcBef>
                <a:spcPct val="20000"/>
              </a:spcBef>
            </a:pPr>
            <a:r>
              <a:rPr lang="en-US" altLang="zh-TW" sz="2200">
                <a:latin typeface="Arial Narrow" panose="020B0606020202030204" pitchFamily="34" charset="0"/>
                <a:ea typeface="新細明體" panose="02020500000000000000" pitchFamily="18" charset="-120"/>
              </a:rPr>
              <a:t>Training activities		G	Staff input on prototype models</a:t>
            </a:r>
          </a:p>
          <a:p>
            <a:pPr>
              <a:spcBef>
                <a:spcPct val="20000"/>
              </a:spcBef>
            </a:pPr>
            <a:r>
              <a:rPr lang="en-US" altLang="zh-TW" sz="2200">
                <a:latin typeface="Arial Narrow" panose="020B0606020202030204" pitchFamily="34" charset="0"/>
                <a:ea typeface="新細明體" panose="02020500000000000000" pitchFamily="18" charset="-120"/>
              </a:rPr>
              <a:t>				H	Sales training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66713" y="5530850"/>
            <a:ext cx="7558087" cy="12096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>
                <a:latin typeface="Arial Narrow" panose="020B0606020202030204" pitchFamily="34" charset="0"/>
                <a:ea typeface="新細明體" panose="02020500000000000000" pitchFamily="18" charset="-120"/>
              </a:rPr>
              <a:t>Advertising activities   	I	</a:t>
            </a:r>
            <a:r>
              <a:rPr lang="en-US" altLang="zh-TW" sz="2200">
                <a:latin typeface="Arial Narrow" panose="020B0606020202030204" pitchFamily="34" charset="0"/>
                <a:ea typeface="新細明體" panose="02020500000000000000" pitchFamily="18" charset="-120"/>
              </a:rPr>
              <a:t>Pre-production advertising 						campaign</a:t>
            </a:r>
          </a:p>
          <a:p>
            <a:pPr>
              <a:spcBef>
                <a:spcPct val="20000"/>
              </a:spcBef>
            </a:pPr>
            <a:r>
              <a:rPr lang="en-US" altLang="zh-TW" sz="2200">
                <a:latin typeface="Arial Narrow" panose="020B0606020202030204" pitchFamily="34" charset="0"/>
                <a:ea typeface="新細明體" panose="02020500000000000000" pitchFamily="18" charset="-120"/>
              </a:rPr>
              <a:t>			              J	Post-redesign advertising campaign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KLONE COMPUTERS, INC</a:t>
            </a:r>
          </a:p>
        </p:txBody>
      </p:sp>
    </p:spTree>
    <p:extLst>
      <p:ext uri="{BB962C8B-B14F-4D97-AF65-F5344CB8AC3E}">
        <p14:creationId xmlns:p14="http://schemas.microsoft.com/office/powerpoint/2010/main" val="1443229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 autoUpdateAnimBg="0"/>
      <p:bldP spid="18438" grpId="0" animBg="1" autoUpdateAnimBg="0"/>
      <p:bldP spid="1844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9FC8-4117-4CE8-B091-089CEB27E132}" type="slidenum">
              <a:rPr lang="zh-TW" altLang="en-US"/>
              <a:pPr/>
              <a:t>16</a:t>
            </a:fld>
            <a:endParaRPr lang="zh-TW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7772400" cy="1828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FontTx/>
              <a:buNone/>
            </a:pPr>
            <a:r>
              <a:rPr lang="zh-TW" altLang="en-US" sz="3600" b="1">
                <a:ea typeface="新細明體" panose="02020500000000000000" pitchFamily="18" charset="-120"/>
              </a:rPr>
              <a:t>   </a:t>
            </a:r>
            <a:r>
              <a:rPr lang="en-US" altLang="zh-TW" sz="3600" b="1">
                <a:ea typeface="新細明體" panose="02020500000000000000" pitchFamily="18" charset="-120"/>
              </a:rPr>
              <a:t>From the  activity description chart, we can determine immediate predecessors for each activity.</a:t>
            </a:r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914400" y="4800600"/>
            <a:ext cx="7551738" cy="1187450"/>
            <a:chOff x="576" y="3024"/>
            <a:chExt cx="4757" cy="748"/>
          </a:xfrm>
        </p:grpSpPr>
        <p:sp>
          <p:nvSpPr>
            <p:cNvPr id="20483" name="Text Box 3"/>
            <p:cNvSpPr txBox="1">
              <a:spLocks noChangeArrowheads="1"/>
            </p:cNvSpPr>
            <p:nvPr/>
          </p:nvSpPr>
          <p:spPr bwMode="auto">
            <a:xfrm>
              <a:off x="2256" y="3024"/>
              <a:ext cx="307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ea typeface="新細明體" panose="02020500000000000000" pitchFamily="18" charset="-120"/>
                </a:rPr>
                <a:t>Activity A is an immediate predecessor</a:t>
              </a:r>
            </a:p>
            <a:p>
              <a:r>
                <a:rPr lang="en-US" altLang="zh-TW" sz="2400">
                  <a:ea typeface="新細明體" panose="02020500000000000000" pitchFamily="18" charset="-120"/>
                </a:rPr>
                <a:t>of activity B, because it must be competed</a:t>
              </a:r>
            </a:p>
            <a:p>
              <a:r>
                <a:rPr lang="en-US" altLang="zh-TW" sz="2400">
                  <a:ea typeface="新細明體" panose="02020500000000000000" pitchFamily="18" charset="-120"/>
                </a:rPr>
                <a:t>just prior to the commencement of B.</a:t>
              </a:r>
            </a:p>
          </p:txBody>
        </p:sp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576" y="326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1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20485" name="Oval 5"/>
            <p:cNvSpPr>
              <a:spLocks noChangeArrowheads="1"/>
            </p:cNvSpPr>
            <p:nvPr/>
          </p:nvSpPr>
          <p:spPr bwMode="auto">
            <a:xfrm>
              <a:off x="1728" y="326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b="1"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864" y="340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KLONE COMPUTERS, INC</a:t>
            </a:r>
          </a:p>
        </p:txBody>
      </p:sp>
    </p:spTree>
    <p:extLst>
      <p:ext uri="{BB962C8B-B14F-4D97-AF65-F5344CB8AC3E}">
        <p14:creationId xmlns:p14="http://schemas.microsoft.com/office/powerpoint/2010/main" val="383558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4E475-9C65-450E-86A7-C46DAD9B9E9C}" type="slidenum">
              <a:rPr lang="zh-TW" altLang="en-US"/>
              <a:pPr/>
              <a:t>17</a:t>
            </a:fld>
            <a:endParaRPr lang="zh-TW" altLang="en-US"/>
          </a:p>
        </p:txBody>
      </p:sp>
      <p:graphicFrame>
        <p:nvGraphicFramePr>
          <p:cNvPr id="2253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505310"/>
              </p:ext>
            </p:extLst>
          </p:nvPr>
        </p:nvGraphicFramePr>
        <p:xfrm>
          <a:off x="0" y="3152775"/>
          <a:ext cx="52578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Worksheet" r:id="rId4" imgW="4753291" imgH="3324466" progId="Excel.Sheet.8">
                  <p:embed/>
                </p:oleObj>
              </mc:Choice>
              <mc:Fallback>
                <p:oleObj name="Worksheet" r:id="rId4" imgW="4753291" imgH="33244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52775"/>
                        <a:ext cx="5257800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154798"/>
            <a:ext cx="3429000" cy="95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altLang="zh-TW" sz="2800" dirty="0">
                <a:ea typeface="新細明體" panose="02020500000000000000" pitchFamily="18" charset="-120"/>
              </a:rPr>
              <a:t>Precedence  Relationships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</a:rPr>
              <a:t>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067" y="0"/>
            <a:ext cx="6034190" cy="33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9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B4949-0D4C-4BAF-8752-5F2D8A1F48AE}" type="slidenum">
              <a:rPr lang="zh-TW" altLang="en-US"/>
              <a:pPr/>
              <a:t>18</a:t>
            </a:fld>
            <a:endParaRPr lang="zh-TW" alt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85" y="457200"/>
            <a:ext cx="8534400" cy="1143000"/>
          </a:xfrm>
          <a:noFill/>
          <a:ln/>
        </p:spPr>
        <p:txBody>
          <a:bodyPr/>
          <a:lstStyle/>
          <a:p>
            <a:pPr eaLnBrk="0" hangingPunct="0"/>
            <a:r>
              <a:rPr lang="en-US" altLang="zh-TW" sz="3600" b="1" dirty="0">
                <a:ea typeface="新細明體" panose="02020500000000000000" pitchFamily="18" charset="-120"/>
              </a:rPr>
              <a:t>KLONE COMPUTERS, INC. - Continued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82000" cy="4038600"/>
          </a:xfrm>
          <a:noFill/>
          <a:ln/>
        </p:spPr>
        <p:txBody>
          <a:bodyPr>
            <a:normAutofit fontScale="92500"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Management at KLONE would like to schedule the activities so that the project is completed in minimal time.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Management wishes to know:</a:t>
            </a:r>
          </a:p>
          <a:p>
            <a:pPr lvl="1" eaLnBrk="0" hangingPunct="0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earliest and latest start times for each activity which will not alter the earliest completion time of the project.</a:t>
            </a:r>
          </a:p>
          <a:p>
            <a:pPr lvl="1" eaLnBrk="0" hangingPunct="0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earliest finish times for each activity which will not alter this date.</a:t>
            </a:r>
          </a:p>
          <a:p>
            <a:pPr lvl="1" eaLnBrk="0" hangingPunct="0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Activities with rigid schedule and activities that have slack in their schedules.</a:t>
            </a:r>
          </a:p>
        </p:txBody>
      </p:sp>
    </p:spTree>
    <p:extLst>
      <p:ext uri="{BB962C8B-B14F-4D97-AF65-F5344CB8AC3E}">
        <p14:creationId xmlns:p14="http://schemas.microsoft.com/office/powerpoint/2010/main" val="182370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8CD5-E7D0-4C7F-8A55-E657FC2573EA}" type="slidenum">
              <a:rPr lang="zh-TW" altLang="en-US"/>
              <a:pPr/>
              <a:t>19</a:t>
            </a:fld>
            <a:endParaRPr lang="zh-TW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219" y="304800"/>
            <a:ext cx="8382000" cy="1143000"/>
          </a:xfrm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zh-TW" altLang="en-US" sz="4000" b="1" dirty="0">
                <a:ea typeface="新細明體" panose="02020500000000000000" pitchFamily="18" charset="-120"/>
              </a:rPr>
              <a:t>  </a:t>
            </a:r>
            <a:r>
              <a:rPr lang="en-US" altLang="zh-TW" sz="4000" b="1" dirty="0">
                <a:ea typeface="新細明體" panose="02020500000000000000" pitchFamily="18" charset="-120"/>
              </a:rPr>
              <a:t>Earliest Start Time / Earliest Finish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905000"/>
            <a:ext cx="8229600" cy="4648200"/>
          </a:xfrm>
          <a:noFill/>
          <a:ln/>
        </p:spPr>
        <p:txBody>
          <a:bodyPr>
            <a:normAutofit lnSpcReduction="10000"/>
          </a:bodyPr>
          <a:lstStyle/>
          <a:p>
            <a:pPr eaLnBrk="0" hangingPunct="0"/>
            <a:r>
              <a:rPr lang="en-US" altLang="zh-TW" sz="2800">
                <a:ea typeface="新細明體" panose="02020500000000000000" pitchFamily="18" charset="-120"/>
              </a:rPr>
              <a:t>Make a forward pass through the network as follows:</a:t>
            </a:r>
          </a:p>
          <a:p>
            <a:pPr lvl="1" eaLnBrk="0" hangingPunct="0">
              <a:lnSpc>
                <a:spcPct val="50000"/>
              </a:lnSpc>
              <a:buFontTx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1" eaLnBrk="0" hangingPunct="0"/>
            <a:r>
              <a:rPr lang="en-US" altLang="zh-TW" sz="2400">
                <a:ea typeface="新細明體" panose="02020500000000000000" pitchFamily="18" charset="-120"/>
              </a:rPr>
              <a:t>Evaluate all the activities which have no immediate predecessors. </a:t>
            </a:r>
          </a:p>
          <a:p>
            <a:pPr lvl="2" eaLnBrk="0" hangingPunct="0"/>
            <a:r>
              <a:rPr lang="en-US" altLang="zh-TW" sz="2000">
                <a:ea typeface="新細明體" panose="02020500000000000000" pitchFamily="18" charset="-120"/>
              </a:rPr>
              <a:t>The earliest start for such an activity is zero  ES = 0.</a:t>
            </a:r>
          </a:p>
          <a:p>
            <a:pPr lvl="2" eaLnBrk="0" hangingPunct="0"/>
            <a:r>
              <a:rPr lang="en-US" altLang="zh-TW" sz="2000">
                <a:ea typeface="新細明體" panose="02020500000000000000" pitchFamily="18" charset="-120"/>
              </a:rPr>
              <a:t>The earliest finish is the activity duration  EF = Activity duration.</a:t>
            </a:r>
          </a:p>
          <a:p>
            <a:pPr lvl="1" eaLnBrk="0" hangingPunct="0">
              <a:lnSpc>
                <a:spcPct val="10000"/>
              </a:lnSpc>
              <a:buFontTx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1" eaLnBrk="0" hangingPunct="0"/>
            <a:r>
              <a:rPr lang="en-US" altLang="zh-TW" sz="2400">
                <a:ea typeface="新細明體" panose="02020500000000000000" pitchFamily="18" charset="-120"/>
              </a:rPr>
              <a:t>Evaluate  the ES of  all the nodes for which EF of all the immediate predecessor has been determined.  </a:t>
            </a:r>
          </a:p>
          <a:p>
            <a:pPr lvl="2" eaLnBrk="0" hangingPunct="0"/>
            <a:r>
              <a:rPr lang="en-US" altLang="zh-TW" sz="2000">
                <a:ea typeface="新細明體" panose="02020500000000000000" pitchFamily="18" charset="-120"/>
              </a:rPr>
              <a:t>ES = Max EF  of all its immediate predecessors. </a:t>
            </a:r>
          </a:p>
          <a:p>
            <a:pPr lvl="2" eaLnBrk="0" hangingPunct="0"/>
            <a:r>
              <a:rPr lang="en-US" altLang="zh-TW" sz="2000">
                <a:ea typeface="新細明體" panose="02020500000000000000" pitchFamily="18" charset="-120"/>
              </a:rPr>
              <a:t>EF = ES + Activity duration.</a:t>
            </a:r>
          </a:p>
          <a:p>
            <a:pPr lvl="1" eaLnBrk="0" hangingPunct="0">
              <a:lnSpc>
                <a:spcPct val="10000"/>
              </a:lnSpc>
              <a:buFontTx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1" eaLnBrk="0" hangingPunct="0"/>
            <a:r>
              <a:rPr lang="en-US" altLang="zh-TW" sz="2400">
                <a:ea typeface="新細明體" panose="02020500000000000000" pitchFamily="18" charset="-120"/>
              </a:rPr>
              <a:t>Repeat this process until all nodes have been evaluated</a:t>
            </a:r>
          </a:p>
          <a:p>
            <a:pPr lvl="2" eaLnBrk="0" hangingPunct="0"/>
            <a:r>
              <a:rPr lang="en-US" altLang="zh-TW" sz="2000">
                <a:ea typeface="新細明體" panose="02020500000000000000" pitchFamily="18" charset="-120"/>
              </a:rPr>
              <a:t>EF of the finish node is the earliest finish time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203966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3000"/>
          </a:xfrm>
        </p:spPr>
        <p:txBody>
          <a:bodyPr>
            <a:noAutofit/>
          </a:bodyPr>
          <a:lstStyle/>
          <a:p>
            <a:r>
              <a:rPr lang="en-US" sz="2400" dirty="0"/>
              <a:t>Involves deciding which tasks would be taken up when</a:t>
            </a:r>
          </a:p>
          <a:p>
            <a:r>
              <a:rPr lang="en-US" sz="2400" dirty="0"/>
              <a:t>Project Manager need to do the following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Identify all the tasks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Break down large tasks into small activities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Determine the dependency among activities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Estimate the time duration to complete the activities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Allocate resources to activities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Plan start and end dates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Determine the </a:t>
            </a:r>
            <a:r>
              <a:rPr lang="en-US" i="1" dirty="0"/>
              <a:t>Critical path</a:t>
            </a:r>
          </a:p>
          <a:p>
            <a:pPr algn="just"/>
            <a:r>
              <a:rPr lang="en-US" sz="2400" dirty="0"/>
              <a:t>Task dependencies</a:t>
            </a:r>
          </a:p>
          <a:p>
            <a:pPr algn="just"/>
            <a:r>
              <a:rPr lang="en-US" sz="2400" dirty="0"/>
              <a:t>Milestones</a:t>
            </a:r>
          </a:p>
          <a:p>
            <a:endParaRPr lang="en-US" sz="2800" i="1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29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B33DB-DCD7-4D71-A814-010AD856A31B}" type="slidenum">
              <a:rPr lang="zh-TW" altLang="en-US"/>
              <a:pPr/>
              <a:t>20</a:t>
            </a:fld>
            <a:endParaRPr lang="zh-TW" alt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80000"/>
              </a:lnSpc>
            </a:pPr>
            <a:r>
              <a:rPr lang="en-US" altLang="zh-TW" sz="4000">
                <a:ea typeface="新細明體" panose="02020500000000000000" pitchFamily="18" charset="-120"/>
              </a:rPr>
              <a:t>Earliest Start / Earliest Finish – </a:t>
            </a:r>
            <a:br>
              <a:rPr lang="en-US" altLang="zh-TW" sz="4000">
                <a:ea typeface="新細明體" panose="02020500000000000000" pitchFamily="18" charset="-120"/>
              </a:rPr>
            </a:br>
            <a:r>
              <a:rPr lang="en-US" altLang="zh-TW" sz="3600">
                <a:ea typeface="新細明體" panose="02020500000000000000" pitchFamily="18" charset="-120"/>
              </a:rPr>
              <a:t>Forward Pass</a:t>
            </a:r>
          </a:p>
        </p:txBody>
      </p:sp>
      <p:sp>
        <p:nvSpPr>
          <p:cNvPr id="361475" name="Oval 3"/>
          <p:cNvSpPr>
            <a:spLocks noChangeArrowheads="1"/>
          </p:cNvSpPr>
          <p:nvPr/>
        </p:nvSpPr>
        <p:spPr bwMode="auto">
          <a:xfrm>
            <a:off x="234950" y="40290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6" name="Line 4"/>
          <p:cNvSpPr>
            <a:spLocks noChangeShapeType="1"/>
          </p:cNvSpPr>
          <p:nvPr/>
        </p:nvSpPr>
        <p:spPr bwMode="auto">
          <a:xfrm flipV="1">
            <a:off x="765175" y="2882900"/>
            <a:ext cx="603250" cy="113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7" name="Line 5"/>
          <p:cNvSpPr>
            <a:spLocks noChangeShapeType="1"/>
          </p:cNvSpPr>
          <p:nvPr/>
        </p:nvSpPr>
        <p:spPr bwMode="auto">
          <a:xfrm>
            <a:off x="1979613" y="2646363"/>
            <a:ext cx="1084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8" name="Line 6"/>
          <p:cNvSpPr>
            <a:spLocks noChangeShapeType="1"/>
          </p:cNvSpPr>
          <p:nvPr/>
        </p:nvSpPr>
        <p:spPr bwMode="auto">
          <a:xfrm>
            <a:off x="3663950" y="2962275"/>
            <a:ext cx="679450" cy="1081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79" name="Line 7"/>
          <p:cNvSpPr>
            <a:spLocks noChangeShapeType="1"/>
          </p:cNvSpPr>
          <p:nvPr/>
        </p:nvSpPr>
        <p:spPr bwMode="auto">
          <a:xfrm>
            <a:off x="920750" y="4327525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0" name="Line 8"/>
          <p:cNvSpPr>
            <a:spLocks noChangeShapeType="1"/>
          </p:cNvSpPr>
          <p:nvPr/>
        </p:nvSpPr>
        <p:spPr bwMode="auto">
          <a:xfrm>
            <a:off x="2978150" y="4327525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1" name="Line 9"/>
          <p:cNvSpPr>
            <a:spLocks noChangeShapeType="1"/>
          </p:cNvSpPr>
          <p:nvPr/>
        </p:nvSpPr>
        <p:spPr bwMode="auto">
          <a:xfrm>
            <a:off x="844550" y="4638675"/>
            <a:ext cx="1746250" cy="136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2" name="Line 10"/>
          <p:cNvSpPr>
            <a:spLocks noChangeShapeType="1"/>
          </p:cNvSpPr>
          <p:nvPr/>
        </p:nvSpPr>
        <p:spPr bwMode="auto">
          <a:xfrm>
            <a:off x="3206750" y="6080125"/>
            <a:ext cx="365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3" name="Line 11"/>
          <p:cNvSpPr>
            <a:spLocks noChangeShapeType="1"/>
          </p:cNvSpPr>
          <p:nvPr/>
        </p:nvSpPr>
        <p:spPr bwMode="auto">
          <a:xfrm>
            <a:off x="4654550" y="4327525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4" name="Oval 12"/>
          <p:cNvSpPr>
            <a:spLocks noChangeArrowheads="1"/>
          </p:cNvSpPr>
          <p:nvPr/>
        </p:nvSpPr>
        <p:spPr bwMode="auto">
          <a:xfrm>
            <a:off x="6864350" y="57054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5" name="Oval 13"/>
          <p:cNvSpPr>
            <a:spLocks noChangeArrowheads="1"/>
          </p:cNvSpPr>
          <p:nvPr/>
        </p:nvSpPr>
        <p:spPr bwMode="auto">
          <a:xfrm>
            <a:off x="6975475" y="39528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6" name="Oval 14"/>
          <p:cNvSpPr>
            <a:spLocks noChangeArrowheads="1"/>
          </p:cNvSpPr>
          <p:nvPr/>
        </p:nvSpPr>
        <p:spPr bwMode="auto">
          <a:xfrm>
            <a:off x="6788150" y="23526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7" name="Oval 15"/>
          <p:cNvSpPr>
            <a:spLocks noChangeArrowheads="1"/>
          </p:cNvSpPr>
          <p:nvPr/>
        </p:nvSpPr>
        <p:spPr bwMode="auto">
          <a:xfrm>
            <a:off x="5797550" y="3994150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8" name="Oval 16"/>
          <p:cNvSpPr>
            <a:spLocks noChangeArrowheads="1"/>
          </p:cNvSpPr>
          <p:nvPr/>
        </p:nvSpPr>
        <p:spPr bwMode="auto">
          <a:xfrm>
            <a:off x="2520950" y="57816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89" name="Oval 17"/>
          <p:cNvSpPr>
            <a:spLocks noChangeArrowheads="1"/>
          </p:cNvSpPr>
          <p:nvPr/>
        </p:nvSpPr>
        <p:spPr bwMode="auto">
          <a:xfrm>
            <a:off x="4097338" y="3975100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0" name="Oval 18"/>
          <p:cNvSpPr>
            <a:spLocks noChangeArrowheads="1"/>
          </p:cNvSpPr>
          <p:nvPr/>
        </p:nvSpPr>
        <p:spPr bwMode="auto">
          <a:xfrm>
            <a:off x="2292350" y="39528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1" name="Oval 19"/>
          <p:cNvSpPr>
            <a:spLocks noChangeArrowheads="1"/>
          </p:cNvSpPr>
          <p:nvPr/>
        </p:nvSpPr>
        <p:spPr bwMode="auto">
          <a:xfrm>
            <a:off x="3054350" y="23526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2" name="Oval 20"/>
          <p:cNvSpPr>
            <a:spLocks noChangeArrowheads="1"/>
          </p:cNvSpPr>
          <p:nvPr/>
        </p:nvSpPr>
        <p:spPr bwMode="auto">
          <a:xfrm>
            <a:off x="1301750" y="2352675"/>
            <a:ext cx="673100" cy="6651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4" name="Line 22"/>
          <p:cNvSpPr>
            <a:spLocks noChangeShapeType="1"/>
          </p:cNvSpPr>
          <p:nvPr/>
        </p:nvSpPr>
        <p:spPr bwMode="auto">
          <a:xfrm flipV="1">
            <a:off x="6327775" y="2959100"/>
            <a:ext cx="603250" cy="984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5" name="Line 23"/>
          <p:cNvSpPr>
            <a:spLocks noChangeShapeType="1"/>
          </p:cNvSpPr>
          <p:nvPr/>
        </p:nvSpPr>
        <p:spPr bwMode="auto">
          <a:xfrm>
            <a:off x="6330950" y="4638675"/>
            <a:ext cx="679450" cy="1136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496" name="Line 24"/>
          <p:cNvSpPr>
            <a:spLocks noChangeShapeType="1"/>
          </p:cNvSpPr>
          <p:nvPr/>
        </p:nvSpPr>
        <p:spPr bwMode="auto">
          <a:xfrm>
            <a:off x="6483350" y="4327525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00" name="Rectangle 28"/>
          <p:cNvSpPr>
            <a:spLocks noChangeArrowheads="1"/>
          </p:cNvSpPr>
          <p:nvPr/>
        </p:nvSpPr>
        <p:spPr bwMode="auto">
          <a:xfrm>
            <a:off x="412750" y="4052888"/>
            <a:ext cx="415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ea typeface="新細明體" panose="02020500000000000000" pitchFamily="18" charset="-120"/>
              </a:rPr>
              <a:t>A</a:t>
            </a:r>
          </a:p>
          <a:p>
            <a:pPr eaLnBrk="0" hangingPunct="0"/>
            <a:r>
              <a:rPr lang="en-US" altLang="zh-TW">
                <a:ea typeface="新細明體" panose="02020500000000000000" pitchFamily="18" charset="-120"/>
              </a:rPr>
              <a:t>90</a:t>
            </a:r>
          </a:p>
        </p:txBody>
      </p:sp>
      <p:sp>
        <p:nvSpPr>
          <p:cNvPr id="361501" name="Rectangle 29"/>
          <p:cNvSpPr>
            <a:spLocks noChangeArrowheads="1"/>
          </p:cNvSpPr>
          <p:nvPr/>
        </p:nvSpPr>
        <p:spPr bwMode="auto">
          <a:xfrm>
            <a:off x="1463675" y="2376488"/>
            <a:ext cx="415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B</a:t>
            </a:r>
          </a:p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15</a:t>
            </a:r>
          </a:p>
        </p:txBody>
      </p:sp>
      <p:sp>
        <p:nvSpPr>
          <p:cNvPr id="361502" name="Rectangle 30"/>
          <p:cNvSpPr>
            <a:spLocks noChangeArrowheads="1"/>
          </p:cNvSpPr>
          <p:nvPr/>
        </p:nvSpPr>
        <p:spPr bwMode="auto">
          <a:xfrm>
            <a:off x="3235325" y="2376488"/>
            <a:ext cx="334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C</a:t>
            </a:r>
          </a:p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361503" name="Rectangle 31"/>
          <p:cNvSpPr>
            <a:spLocks noChangeArrowheads="1"/>
          </p:cNvSpPr>
          <p:nvPr/>
        </p:nvSpPr>
        <p:spPr bwMode="auto">
          <a:xfrm>
            <a:off x="2433638" y="3976688"/>
            <a:ext cx="415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F</a:t>
            </a:r>
          </a:p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25</a:t>
            </a:r>
          </a:p>
        </p:txBody>
      </p:sp>
      <p:sp>
        <p:nvSpPr>
          <p:cNvPr id="361504" name="Rectangle 32"/>
          <p:cNvSpPr>
            <a:spLocks noChangeArrowheads="1"/>
          </p:cNvSpPr>
          <p:nvPr/>
        </p:nvSpPr>
        <p:spPr bwMode="auto">
          <a:xfrm>
            <a:off x="2662238" y="5805488"/>
            <a:ext cx="415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I</a:t>
            </a:r>
          </a:p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361505" name="Rectangle 33"/>
          <p:cNvSpPr>
            <a:spLocks noChangeArrowheads="1"/>
          </p:cNvSpPr>
          <p:nvPr/>
        </p:nvSpPr>
        <p:spPr bwMode="auto">
          <a:xfrm>
            <a:off x="4241800" y="3976688"/>
            <a:ext cx="415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G</a:t>
            </a:r>
          </a:p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14</a:t>
            </a:r>
          </a:p>
        </p:txBody>
      </p:sp>
      <p:sp>
        <p:nvSpPr>
          <p:cNvPr id="361506" name="Rectangle 34"/>
          <p:cNvSpPr>
            <a:spLocks noChangeArrowheads="1"/>
          </p:cNvSpPr>
          <p:nvPr/>
        </p:nvSpPr>
        <p:spPr bwMode="auto">
          <a:xfrm>
            <a:off x="5938838" y="3976688"/>
            <a:ext cx="415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D</a:t>
            </a:r>
          </a:p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361507" name="Rectangle 35"/>
          <p:cNvSpPr>
            <a:spLocks noChangeArrowheads="1"/>
          </p:cNvSpPr>
          <p:nvPr/>
        </p:nvSpPr>
        <p:spPr bwMode="auto">
          <a:xfrm>
            <a:off x="6929438" y="2376488"/>
            <a:ext cx="415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E</a:t>
            </a:r>
          </a:p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21</a:t>
            </a:r>
          </a:p>
        </p:txBody>
      </p:sp>
      <p:sp>
        <p:nvSpPr>
          <p:cNvPr id="361508" name="Rectangle 36"/>
          <p:cNvSpPr>
            <a:spLocks noChangeArrowheads="1"/>
          </p:cNvSpPr>
          <p:nvPr/>
        </p:nvSpPr>
        <p:spPr bwMode="auto">
          <a:xfrm>
            <a:off x="7158038" y="3976688"/>
            <a:ext cx="415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H</a:t>
            </a:r>
          </a:p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28</a:t>
            </a:r>
          </a:p>
        </p:txBody>
      </p:sp>
      <p:sp>
        <p:nvSpPr>
          <p:cNvPr id="361509" name="Rectangle 37"/>
          <p:cNvSpPr>
            <a:spLocks noChangeArrowheads="1"/>
          </p:cNvSpPr>
          <p:nvPr/>
        </p:nvSpPr>
        <p:spPr bwMode="auto">
          <a:xfrm>
            <a:off x="7005638" y="5729288"/>
            <a:ext cx="415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J</a:t>
            </a:r>
          </a:p>
          <a:p>
            <a:pPr algn="ctr" eaLnBrk="0" hangingPunct="0"/>
            <a:r>
              <a:rPr lang="en-US" altLang="zh-TW">
                <a:ea typeface="新細明體" panose="02020500000000000000" pitchFamily="18" charset="-120"/>
              </a:rPr>
              <a:t>45</a:t>
            </a:r>
          </a:p>
        </p:txBody>
      </p:sp>
      <p:sp>
        <p:nvSpPr>
          <p:cNvPr id="361519" name="Rectangle 47"/>
          <p:cNvSpPr>
            <a:spLocks noChangeArrowheads="1"/>
          </p:cNvSpPr>
          <p:nvPr/>
        </p:nvSpPr>
        <p:spPr bwMode="auto">
          <a:xfrm>
            <a:off x="1279525" y="2009775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90,105</a:t>
            </a:r>
          </a:p>
        </p:txBody>
      </p:sp>
      <p:sp>
        <p:nvSpPr>
          <p:cNvPr id="361520" name="Rectangle 48"/>
          <p:cNvSpPr>
            <a:spLocks noChangeArrowheads="1"/>
          </p:cNvSpPr>
          <p:nvPr/>
        </p:nvSpPr>
        <p:spPr bwMode="auto">
          <a:xfrm>
            <a:off x="2270125" y="3595688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90,115</a:t>
            </a:r>
          </a:p>
        </p:txBody>
      </p:sp>
      <p:sp>
        <p:nvSpPr>
          <p:cNvPr id="361525" name="Rectangle 53"/>
          <p:cNvSpPr>
            <a:spLocks noChangeArrowheads="1"/>
          </p:cNvSpPr>
          <p:nvPr/>
        </p:nvSpPr>
        <p:spPr bwMode="auto">
          <a:xfrm>
            <a:off x="2498725" y="5424488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90,120</a:t>
            </a:r>
          </a:p>
        </p:txBody>
      </p:sp>
      <p:sp>
        <p:nvSpPr>
          <p:cNvPr id="361530" name="Rectangle 58"/>
          <p:cNvSpPr>
            <a:spLocks noChangeArrowheads="1"/>
          </p:cNvSpPr>
          <p:nvPr/>
        </p:nvSpPr>
        <p:spPr bwMode="auto">
          <a:xfrm>
            <a:off x="3032125" y="20097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105,110</a:t>
            </a:r>
          </a:p>
        </p:txBody>
      </p:sp>
      <p:sp>
        <p:nvSpPr>
          <p:cNvPr id="361536" name="Rectangle 64"/>
          <p:cNvSpPr>
            <a:spLocks noChangeArrowheads="1"/>
          </p:cNvSpPr>
          <p:nvPr/>
        </p:nvSpPr>
        <p:spPr bwMode="auto">
          <a:xfrm>
            <a:off x="4098925" y="33670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110,124</a:t>
            </a:r>
          </a:p>
        </p:txBody>
      </p:sp>
      <p:sp>
        <p:nvSpPr>
          <p:cNvPr id="361537" name="Rectangle 65"/>
          <p:cNvSpPr>
            <a:spLocks noChangeArrowheads="1"/>
          </p:cNvSpPr>
          <p:nvPr/>
        </p:nvSpPr>
        <p:spPr bwMode="auto">
          <a:xfrm>
            <a:off x="4221163" y="36750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115,129</a:t>
            </a:r>
          </a:p>
        </p:txBody>
      </p:sp>
      <p:sp>
        <p:nvSpPr>
          <p:cNvPr id="361543" name="Rectangle 71"/>
          <p:cNvSpPr>
            <a:spLocks noChangeArrowheads="1"/>
          </p:cNvSpPr>
          <p:nvPr/>
        </p:nvSpPr>
        <p:spPr bwMode="auto">
          <a:xfrm>
            <a:off x="5394325" y="36369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361547" name="Rectangle 75"/>
          <p:cNvSpPr>
            <a:spLocks noChangeArrowheads="1"/>
          </p:cNvSpPr>
          <p:nvPr/>
        </p:nvSpPr>
        <p:spPr bwMode="auto">
          <a:xfrm>
            <a:off x="6384925" y="20097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149,170</a:t>
            </a:r>
          </a:p>
        </p:txBody>
      </p:sp>
      <p:sp>
        <p:nvSpPr>
          <p:cNvPr id="361552" name="Rectangle 80"/>
          <p:cNvSpPr>
            <a:spLocks noChangeArrowheads="1"/>
          </p:cNvSpPr>
          <p:nvPr/>
        </p:nvSpPr>
        <p:spPr bwMode="auto">
          <a:xfrm>
            <a:off x="6918325" y="363061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149,177</a:t>
            </a:r>
          </a:p>
        </p:txBody>
      </p:sp>
      <p:sp>
        <p:nvSpPr>
          <p:cNvPr id="361554" name="Rectangle 82"/>
          <p:cNvSpPr>
            <a:spLocks noChangeArrowheads="1"/>
          </p:cNvSpPr>
          <p:nvPr/>
        </p:nvSpPr>
        <p:spPr bwMode="auto">
          <a:xfrm>
            <a:off x="6842125" y="50434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120,165</a:t>
            </a:r>
          </a:p>
        </p:txBody>
      </p:sp>
      <p:sp>
        <p:nvSpPr>
          <p:cNvPr id="361555" name="Rectangle 83"/>
          <p:cNvSpPr>
            <a:spLocks noChangeArrowheads="1"/>
          </p:cNvSpPr>
          <p:nvPr/>
        </p:nvSpPr>
        <p:spPr bwMode="auto">
          <a:xfrm>
            <a:off x="6842125" y="53482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149,194</a:t>
            </a:r>
          </a:p>
        </p:txBody>
      </p:sp>
      <p:sp>
        <p:nvSpPr>
          <p:cNvPr id="361558" name="Rectangle 86"/>
          <p:cNvSpPr>
            <a:spLocks noChangeArrowheads="1"/>
          </p:cNvSpPr>
          <p:nvPr/>
        </p:nvSpPr>
        <p:spPr bwMode="auto">
          <a:xfrm>
            <a:off x="6781800" y="2001838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b="1">
                <a:solidFill>
                  <a:srgbClr val="FF00FF"/>
                </a:solidFill>
                <a:ea typeface="新細明體" panose="02020500000000000000" pitchFamily="18" charset="-120"/>
              </a:rPr>
              <a:t>170</a:t>
            </a:r>
          </a:p>
        </p:txBody>
      </p:sp>
      <p:sp>
        <p:nvSpPr>
          <p:cNvPr id="361562" name="Rectangle 90"/>
          <p:cNvSpPr>
            <a:spLocks noChangeArrowheads="1"/>
          </p:cNvSpPr>
          <p:nvPr/>
        </p:nvSpPr>
        <p:spPr bwMode="auto">
          <a:xfrm>
            <a:off x="7239000" y="5334000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b="1">
                <a:solidFill>
                  <a:srgbClr val="FF00FF"/>
                </a:solidFill>
                <a:ea typeface="新細明體" panose="02020500000000000000" pitchFamily="18" charset="-120"/>
              </a:rPr>
              <a:t>194</a:t>
            </a:r>
          </a:p>
        </p:txBody>
      </p:sp>
      <p:grpSp>
        <p:nvGrpSpPr>
          <p:cNvPr id="361581" name="Group 109"/>
          <p:cNvGrpSpPr>
            <a:grpSpLocks/>
          </p:cNvGrpSpPr>
          <p:nvPr/>
        </p:nvGrpSpPr>
        <p:grpSpPr bwMode="auto">
          <a:xfrm>
            <a:off x="136525" y="3595688"/>
            <a:ext cx="771525" cy="1101725"/>
            <a:chOff x="86" y="2265"/>
            <a:chExt cx="486" cy="694"/>
          </a:xfrm>
        </p:grpSpPr>
        <p:sp>
          <p:nvSpPr>
            <p:cNvPr id="361582" name="Oval 110"/>
            <p:cNvSpPr>
              <a:spLocks noChangeArrowheads="1"/>
            </p:cNvSpPr>
            <p:nvPr/>
          </p:nvSpPr>
          <p:spPr bwMode="auto">
            <a:xfrm>
              <a:off x="148" y="2535"/>
              <a:ext cx="424" cy="424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61583" name="Rectangle 111"/>
            <p:cNvSpPr>
              <a:spLocks noChangeArrowheads="1"/>
            </p:cNvSpPr>
            <p:nvPr/>
          </p:nvSpPr>
          <p:spPr bwMode="auto">
            <a:xfrm>
              <a:off x="86" y="2265"/>
              <a:ext cx="3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>
                  <a:ea typeface="新細明體" panose="02020500000000000000" pitchFamily="18" charset="-120"/>
                </a:rPr>
                <a:t>0,90</a:t>
              </a:r>
            </a:p>
          </p:txBody>
        </p:sp>
      </p:grpSp>
      <p:grpSp>
        <p:nvGrpSpPr>
          <p:cNvPr id="361584" name="Group 112"/>
          <p:cNvGrpSpPr>
            <a:grpSpLocks/>
          </p:cNvGrpSpPr>
          <p:nvPr/>
        </p:nvGrpSpPr>
        <p:grpSpPr bwMode="auto">
          <a:xfrm>
            <a:off x="706438" y="2352675"/>
            <a:ext cx="1268412" cy="1762125"/>
            <a:chOff x="445" y="1482"/>
            <a:chExt cx="799" cy="1110"/>
          </a:xfrm>
        </p:grpSpPr>
        <p:sp>
          <p:nvSpPr>
            <p:cNvPr id="361585" name="Line 113"/>
            <p:cNvSpPr>
              <a:spLocks noChangeShapeType="1"/>
            </p:cNvSpPr>
            <p:nvPr/>
          </p:nvSpPr>
          <p:spPr bwMode="auto">
            <a:xfrm flipV="1">
              <a:off x="445" y="1728"/>
              <a:ext cx="459" cy="864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86" name="Oval 114"/>
            <p:cNvSpPr>
              <a:spLocks noChangeArrowheads="1"/>
            </p:cNvSpPr>
            <p:nvPr/>
          </p:nvSpPr>
          <p:spPr bwMode="auto">
            <a:xfrm>
              <a:off x="820" y="1482"/>
              <a:ext cx="42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B</a:t>
              </a:r>
            </a:p>
          </p:txBody>
        </p:sp>
      </p:grpSp>
      <p:grpSp>
        <p:nvGrpSpPr>
          <p:cNvPr id="361587" name="Group 115"/>
          <p:cNvGrpSpPr>
            <a:grpSpLocks/>
          </p:cNvGrpSpPr>
          <p:nvPr/>
        </p:nvGrpSpPr>
        <p:grpSpPr bwMode="auto">
          <a:xfrm>
            <a:off x="762000" y="4597400"/>
            <a:ext cx="2428875" cy="1849438"/>
            <a:chOff x="480" y="2896"/>
            <a:chExt cx="1530" cy="1165"/>
          </a:xfrm>
        </p:grpSpPr>
        <p:sp>
          <p:nvSpPr>
            <p:cNvPr id="361588" name="Line 116"/>
            <p:cNvSpPr>
              <a:spLocks noChangeShapeType="1"/>
            </p:cNvSpPr>
            <p:nvPr/>
          </p:nvSpPr>
          <p:spPr bwMode="auto">
            <a:xfrm>
              <a:off x="480" y="2896"/>
              <a:ext cx="1183" cy="908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89" name="Oval 117"/>
            <p:cNvSpPr>
              <a:spLocks noChangeArrowheads="1"/>
            </p:cNvSpPr>
            <p:nvPr/>
          </p:nvSpPr>
          <p:spPr bwMode="auto">
            <a:xfrm>
              <a:off x="1586" y="3642"/>
              <a:ext cx="42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I</a:t>
              </a:r>
            </a:p>
          </p:txBody>
        </p:sp>
      </p:grpSp>
      <p:grpSp>
        <p:nvGrpSpPr>
          <p:cNvPr id="361590" name="Group 118"/>
          <p:cNvGrpSpPr>
            <a:grpSpLocks/>
          </p:cNvGrpSpPr>
          <p:nvPr/>
        </p:nvGrpSpPr>
        <p:grpSpPr bwMode="auto">
          <a:xfrm>
            <a:off x="873125" y="3946525"/>
            <a:ext cx="2112963" cy="685800"/>
            <a:chOff x="550" y="2486"/>
            <a:chExt cx="1318" cy="419"/>
          </a:xfrm>
        </p:grpSpPr>
        <p:sp>
          <p:nvSpPr>
            <p:cNvPr id="361591" name="Line 119"/>
            <p:cNvSpPr>
              <a:spLocks noChangeShapeType="1"/>
            </p:cNvSpPr>
            <p:nvPr/>
          </p:nvSpPr>
          <p:spPr bwMode="auto">
            <a:xfrm flipV="1">
              <a:off x="550" y="2717"/>
              <a:ext cx="961" cy="3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592" name="Oval 120"/>
            <p:cNvSpPr>
              <a:spLocks noChangeArrowheads="1"/>
            </p:cNvSpPr>
            <p:nvPr/>
          </p:nvSpPr>
          <p:spPr bwMode="auto">
            <a:xfrm>
              <a:off x="1434" y="2486"/>
              <a:ext cx="43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F</a:t>
              </a:r>
            </a:p>
          </p:txBody>
        </p:sp>
      </p:grpSp>
      <p:grpSp>
        <p:nvGrpSpPr>
          <p:cNvPr id="361601" name="Group 129"/>
          <p:cNvGrpSpPr>
            <a:grpSpLocks/>
          </p:cNvGrpSpPr>
          <p:nvPr/>
        </p:nvGrpSpPr>
        <p:grpSpPr bwMode="auto">
          <a:xfrm>
            <a:off x="1984375" y="2346325"/>
            <a:ext cx="1784350" cy="685800"/>
            <a:chOff x="1250" y="1478"/>
            <a:chExt cx="1124" cy="432"/>
          </a:xfrm>
        </p:grpSpPr>
        <p:sp>
          <p:nvSpPr>
            <p:cNvPr id="361594" name="Oval 122"/>
            <p:cNvSpPr>
              <a:spLocks noChangeArrowheads="1"/>
            </p:cNvSpPr>
            <p:nvPr/>
          </p:nvSpPr>
          <p:spPr bwMode="auto">
            <a:xfrm>
              <a:off x="1924" y="1478"/>
              <a:ext cx="450" cy="43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61595" name="Line 123"/>
            <p:cNvSpPr>
              <a:spLocks noChangeShapeType="1"/>
            </p:cNvSpPr>
            <p:nvPr/>
          </p:nvSpPr>
          <p:spPr bwMode="auto">
            <a:xfrm flipV="1">
              <a:off x="1250" y="1679"/>
              <a:ext cx="718" cy="2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1596" name="Line 124"/>
          <p:cNvSpPr>
            <a:spLocks noChangeShapeType="1"/>
          </p:cNvSpPr>
          <p:nvPr/>
        </p:nvSpPr>
        <p:spPr bwMode="auto">
          <a:xfrm>
            <a:off x="3622675" y="2916238"/>
            <a:ext cx="741363" cy="1184275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1597" name="Group 125"/>
          <p:cNvGrpSpPr>
            <a:grpSpLocks/>
          </p:cNvGrpSpPr>
          <p:nvPr/>
        </p:nvGrpSpPr>
        <p:grpSpPr bwMode="auto">
          <a:xfrm>
            <a:off x="2978150" y="3962400"/>
            <a:ext cx="1822450" cy="685800"/>
            <a:chOff x="1876" y="2504"/>
            <a:chExt cx="1148" cy="419"/>
          </a:xfrm>
        </p:grpSpPr>
        <p:sp>
          <p:nvSpPr>
            <p:cNvPr id="361598" name="Oval 126"/>
            <p:cNvSpPr>
              <a:spLocks noChangeArrowheads="1"/>
            </p:cNvSpPr>
            <p:nvPr/>
          </p:nvSpPr>
          <p:spPr bwMode="auto">
            <a:xfrm>
              <a:off x="2580" y="2504"/>
              <a:ext cx="44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361599" name="Line 127"/>
            <p:cNvSpPr>
              <a:spLocks noChangeShapeType="1"/>
            </p:cNvSpPr>
            <p:nvPr/>
          </p:nvSpPr>
          <p:spPr bwMode="auto">
            <a:xfrm>
              <a:off x="1876" y="2726"/>
              <a:ext cx="764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1600" name="Line 128"/>
          <p:cNvSpPr>
            <a:spLocks noChangeShapeType="1"/>
          </p:cNvSpPr>
          <p:nvPr/>
        </p:nvSpPr>
        <p:spPr bwMode="auto">
          <a:xfrm>
            <a:off x="4121150" y="3565525"/>
            <a:ext cx="908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1605" name="Group 133"/>
          <p:cNvGrpSpPr>
            <a:grpSpLocks/>
          </p:cNvGrpSpPr>
          <p:nvPr/>
        </p:nvGrpSpPr>
        <p:grpSpPr bwMode="auto">
          <a:xfrm>
            <a:off x="4781550" y="3990975"/>
            <a:ext cx="1703388" cy="696913"/>
            <a:chOff x="3012" y="2514"/>
            <a:chExt cx="1073" cy="439"/>
          </a:xfrm>
        </p:grpSpPr>
        <p:sp>
          <p:nvSpPr>
            <p:cNvPr id="361603" name="Line 131"/>
            <p:cNvSpPr>
              <a:spLocks noChangeShapeType="1"/>
            </p:cNvSpPr>
            <p:nvPr/>
          </p:nvSpPr>
          <p:spPr bwMode="auto">
            <a:xfrm>
              <a:off x="3012" y="2738"/>
              <a:ext cx="716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602" name="Oval 130"/>
            <p:cNvSpPr>
              <a:spLocks noChangeArrowheads="1"/>
            </p:cNvSpPr>
            <p:nvPr/>
          </p:nvSpPr>
          <p:spPr bwMode="auto">
            <a:xfrm>
              <a:off x="3627" y="2514"/>
              <a:ext cx="458" cy="43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D</a:t>
              </a:r>
            </a:p>
          </p:txBody>
        </p:sp>
      </p:grpSp>
      <p:sp>
        <p:nvSpPr>
          <p:cNvPr id="361606" name="Line 134"/>
          <p:cNvSpPr>
            <a:spLocks noChangeShapeType="1"/>
          </p:cNvSpPr>
          <p:nvPr/>
        </p:nvSpPr>
        <p:spPr bwMode="auto">
          <a:xfrm>
            <a:off x="3206750" y="6080125"/>
            <a:ext cx="3692525" cy="0"/>
          </a:xfrm>
          <a:prstGeom prst="line">
            <a:avLst/>
          </a:prstGeom>
          <a:noFill/>
          <a:ln w="762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1610" name="Group 138"/>
          <p:cNvGrpSpPr>
            <a:grpSpLocks/>
          </p:cNvGrpSpPr>
          <p:nvPr/>
        </p:nvGrpSpPr>
        <p:grpSpPr bwMode="auto">
          <a:xfrm>
            <a:off x="6242050" y="2352675"/>
            <a:ext cx="1219200" cy="1689100"/>
            <a:chOff x="3932" y="1482"/>
            <a:chExt cx="768" cy="1064"/>
          </a:xfrm>
        </p:grpSpPr>
        <p:sp>
          <p:nvSpPr>
            <p:cNvPr id="361608" name="Oval 136"/>
            <p:cNvSpPr>
              <a:spLocks noChangeArrowheads="1"/>
            </p:cNvSpPr>
            <p:nvPr/>
          </p:nvSpPr>
          <p:spPr bwMode="auto">
            <a:xfrm>
              <a:off x="4276" y="1482"/>
              <a:ext cx="42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361609" name="Line 137"/>
            <p:cNvSpPr>
              <a:spLocks noChangeShapeType="1"/>
            </p:cNvSpPr>
            <p:nvPr/>
          </p:nvSpPr>
          <p:spPr bwMode="auto">
            <a:xfrm flipV="1">
              <a:off x="3932" y="1831"/>
              <a:ext cx="451" cy="715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1614" name="Group 142"/>
          <p:cNvGrpSpPr>
            <a:grpSpLocks/>
          </p:cNvGrpSpPr>
          <p:nvPr/>
        </p:nvGrpSpPr>
        <p:grpSpPr bwMode="auto">
          <a:xfrm>
            <a:off x="6483350" y="3956050"/>
            <a:ext cx="1165225" cy="665163"/>
            <a:chOff x="4110" y="2490"/>
            <a:chExt cx="734" cy="419"/>
          </a:xfrm>
        </p:grpSpPr>
        <p:sp>
          <p:nvSpPr>
            <p:cNvPr id="361615" name="Oval 143"/>
            <p:cNvSpPr>
              <a:spLocks noChangeArrowheads="1"/>
            </p:cNvSpPr>
            <p:nvPr/>
          </p:nvSpPr>
          <p:spPr bwMode="auto">
            <a:xfrm>
              <a:off x="4420" y="2490"/>
              <a:ext cx="42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361616" name="Line 144"/>
            <p:cNvSpPr>
              <a:spLocks noChangeShapeType="1"/>
            </p:cNvSpPr>
            <p:nvPr/>
          </p:nvSpPr>
          <p:spPr bwMode="auto">
            <a:xfrm>
              <a:off x="4110" y="2726"/>
              <a:ext cx="332" cy="0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1620" name="Group 148"/>
          <p:cNvGrpSpPr>
            <a:grpSpLocks/>
          </p:cNvGrpSpPr>
          <p:nvPr/>
        </p:nvGrpSpPr>
        <p:grpSpPr bwMode="auto">
          <a:xfrm>
            <a:off x="6330950" y="4638675"/>
            <a:ext cx="1206500" cy="1731963"/>
            <a:chOff x="3988" y="2922"/>
            <a:chExt cx="760" cy="1091"/>
          </a:xfrm>
        </p:grpSpPr>
        <p:sp>
          <p:nvSpPr>
            <p:cNvPr id="361618" name="Oval 146"/>
            <p:cNvSpPr>
              <a:spLocks noChangeArrowheads="1"/>
            </p:cNvSpPr>
            <p:nvPr/>
          </p:nvSpPr>
          <p:spPr bwMode="auto">
            <a:xfrm>
              <a:off x="4324" y="3594"/>
              <a:ext cx="424" cy="419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361619" name="Line 147"/>
            <p:cNvSpPr>
              <a:spLocks noChangeShapeType="1"/>
            </p:cNvSpPr>
            <p:nvPr/>
          </p:nvSpPr>
          <p:spPr bwMode="auto">
            <a:xfrm>
              <a:off x="3988" y="2922"/>
              <a:ext cx="454" cy="769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1621" name="Line 149"/>
          <p:cNvSpPr>
            <a:spLocks noChangeShapeType="1"/>
          </p:cNvSpPr>
          <p:nvPr/>
        </p:nvSpPr>
        <p:spPr bwMode="auto">
          <a:xfrm>
            <a:off x="6788150" y="5241925"/>
            <a:ext cx="908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60" name="Rectangle 88"/>
          <p:cNvSpPr>
            <a:spLocks noChangeArrowheads="1"/>
          </p:cNvSpPr>
          <p:nvPr/>
        </p:nvSpPr>
        <p:spPr bwMode="auto">
          <a:xfrm>
            <a:off x="7315200" y="3616325"/>
            <a:ext cx="531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b="1">
                <a:solidFill>
                  <a:srgbClr val="FF00FF"/>
                </a:solidFill>
                <a:ea typeface="新細明體" panose="02020500000000000000" pitchFamily="18" charset="-120"/>
              </a:rPr>
              <a:t>177</a:t>
            </a:r>
          </a:p>
        </p:txBody>
      </p:sp>
      <p:grpSp>
        <p:nvGrpSpPr>
          <p:cNvPr id="361639" name="Group 167"/>
          <p:cNvGrpSpPr>
            <a:grpSpLocks/>
          </p:cNvGrpSpPr>
          <p:nvPr/>
        </p:nvGrpSpPr>
        <p:grpSpPr bwMode="auto">
          <a:xfrm>
            <a:off x="7086600" y="4003675"/>
            <a:ext cx="1955800" cy="1041400"/>
            <a:chOff x="4464" y="2522"/>
            <a:chExt cx="1232" cy="656"/>
          </a:xfrm>
        </p:grpSpPr>
        <p:sp>
          <p:nvSpPr>
            <p:cNvPr id="361627" name="Rectangle 155"/>
            <p:cNvSpPr>
              <a:spLocks noChangeArrowheads="1"/>
            </p:cNvSpPr>
            <p:nvPr/>
          </p:nvSpPr>
          <p:spPr bwMode="auto">
            <a:xfrm>
              <a:off x="4976" y="2522"/>
              <a:ext cx="380" cy="288"/>
            </a:xfrm>
            <a:prstGeom prst="rect">
              <a:avLst/>
            </a:prstGeom>
            <a:solidFill>
              <a:srgbClr val="FF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2400" b="1">
                  <a:ea typeface="新細明體" panose="02020500000000000000" pitchFamily="18" charset="-120"/>
                </a:rPr>
                <a:t>194</a:t>
              </a:r>
            </a:p>
          </p:txBody>
        </p:sp>
        <p:sp>
          <p:nvSpPr>
            <p:cNvPr id="361628" name="Rectangle 156"/>
            <p:cNvSpPr>
              <a:spLocks noChangeArrowheads="1"/>
            </p:cNvSpPr>
            <p:nvPr/>
          </p:nvSpPr>
          <p:spPr bwMode="auto">
            <a:xfrm>
              <a:off x="4464" y="2928"/>
              <a:ext cx="1232" cy="250"/>
            </a:xfrm>
            <a:prstGeom prst="rect">
              <a:avLst/>
            </a:prstGeom>
            <a:solidFill>
              <a:srgbClr val="FF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b="1">
                  <a:ea typeface="新細明體" panose="02020500000000000000" pitchFamily="18" charset="-120"/>
                </a:rPr>
                <a:t>EARLIEST FINISH</a:t>
              </a:r>
            </a:p>
          </p:txBody>
        </p:sp>
      </p:grpSp>
      <p:sp>
        <p:nvSpPr>
          <p:cNvPr id="361637" name="Line 165"/>
          <p:cNvSpPr>
            <a:spLocks noChangeShapeType="1"/>
          </p:cNvSpPr>
          <p:nvPr/>
        </p:nvSpPr>
        <p:spPr bwMode="auto">
          <a:xfrm>
            <a:off x="6858000" y="2209800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638" name="Line 166"/>
          <p:cNvSpPr>
            <a:spLocks noChangeShapeType="1"/>
          </p:cNvSpPr>
          <p:nvPr/>
        </p:nvSpPr>
        <p:spPr bwMode="auto">
          <a:xfrm>
            <a:off x="7391400" y="38100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6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6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6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6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6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1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1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36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36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19" grpId="0" autoUpdateAnimBg="0"/>
      <p:bldP spid="361520" grpId="0" autoUpdateAnimBg="0"/>
      <p:bldP spid="361525" grpId="0" autoUpdateAnimBg="0"/>
      <p:bldP spid="361530" grpId="0" autoUpdateAnimBg="0"/>
      <p:bldP spid="361536" grpId="0" autoUpdateAnimBg="0"/>
      <p:bldP spid="361537" grpId="0" autoUpdateAnimBg="0"/>
      <p:bldP spid="361543" grpId="0" autoUpdateAnimBg="0"/>
      <p:bldP spid="361547" grpId="0" autoUpdateAnimBg="0"/>
      <p:bldP spid="361552" grpId="0" autoUpdateAnimBg="0"/>
      <p:bldP spid="361554" grpId="0" autoUpdateAnimBg="0"/>
      <p:bldP spid="361555" grpId="0" autoUpdateAnimBg="0"/>
      <p:bldP spid="361558" grpId="0" autoUpdateAnimBg="0"/>
      <p:bldP spid="361562" grpId="0" autoUpdateAnimBg="0"/>
      <p:bldP spid="361596" grpId="0" animBg="1"/>
      <p:bldP spid="361600" grpId="0" animBg="1"/>
      <p:bldP spid="361606" grpId="0" animBg="1"/>
      <p:bldP spid="361621" grpId="0" animBg="1"/>
      <p:bldP spid="361560" grpId="0" autoUpdateAnimBg="0"/>
      <p:bldP spid="361637" grpId="0" animBg="1"/>
      <p:bldP spid="3616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4BFB-4AC7-4800-81F6-212DC0D00BEE}" type="slidenum">
              <a:rPr lang="zh-TW" altLang="en-US"/>
              <a:pPr/>
              <a:t>21</a:t>
            </a:fld>
            <a:endParaRPr lang="zh-TW" altLang="en-US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8619"/>
            <a:ext cx="7772400" cy="1143000"/>
          </a:xfrm>
          <a:noFill/>
          <a:ln/>
        </p:spPr>
        <p:txBody>
          <a:bodyPr>
            <a:noAutofit/>
          </a:bodyPr>
          <a:lstStyle/>
          <a:p>
            <a:pPr eaLnBrk="0" hangingPunct="0"/>
            <a:r>
              <a:rPr lang="zh-TW" altLang="en-US" sz="3200" b="1" dirty="0">
                <a:ea typeface="新細明體" panose="02020500000000000000" pitchFamily="18" charset="-120"/>
              </a:rPr>
              <a:t>  </a:t>
            </a:r>
            <a:r>
              <a:rPr lang="en-US" altLang="zh-TW" sz="3600" b="1" dirty="0">
                <a:ea typeface="新細明體" panose="02020500000000000000" pitchFamily="18" charset="-120"/>
              </a:rPr>
              <a:t>Latest start time / Latest finish time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229600" cy="4572000"/>
          </a:xfrm>
          <a:noFill/>
          <a:ln/>
        </p:spPr>
        <p:txBody>
          <a:bodyPr>
            <a:normAutofit lnSpcReduction="10000"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Make a backward pass through the network as follows:</a:t>
            </a:r>
          </a:p>
          <a:p>
            <a:pPr lvl="1" eaLnBrk="0" hangingPunct="0">
              <a:lnSpc>
                <a:spcPct val="70000"/>
              </a:lnSpc>
              <a:buFontTx/>
              <a:buNone/>
            </a:pPr>
            <a:endParaRPr lang="en-US" altLang="zh-TW" sz="2400">
              <a:ea typeface="新細明體" panose="02020500000000000000" pitchFamily="18" charset="-120"/>
            </a:endParaRPr>
          </a:p>
          <a:p>
            <a:pPr lvl="1" eaLnBrk="0" hangingPunc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Evaluate all the activities that immediately precede the finish node. </a:t>
            </a:r>
          </a:p>
          <a:p>
            <a:pPr lvl="2" eaLnBrk="0" hangingPunct="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The latest finish  for such an activity is LF  =  minimal project completion time.</a:t>
            </a:r>
          </a:p>
          <a:p>
            <a:pPr lvl="2" eaLnBrk="0" hangingPunct="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The latest start for such an activity is LS = LF - activity duration.</a:t>
            </a:r>
          </a:p>
          <a:p>
            <a:pPr lvl="1" eaLnBrk="0" hangingPunc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Evaluate the LF of  all the nodes for which LS of all the immediate successors has been determined.  </a:t>
            </a:r>
          </a:p>
          <a:p>
            <a:pPr lvl="2" eaLnBrk="0" hangingPunct="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LF = Min LS  of all its immediate successors. </a:t>
            </a:r>
          </a:p>
          <a:p>
            <a:pPr lvl="2" eaLnBrk="0" hangingPunct="0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LS = LF - Activity duration.</a:t>
            </a:r>
          </a:p>
          <a:p>
            <a:pPr lvl="1" eaLnBrk="0" hangingPunct="0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Repeat this process backward until all nodes have been evaluated.</a:t>
            </a:r>
            <a:endParaRPr lang="en-US" altLang="zh-TW" sz="1800" b="1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427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F3CB-58DF-4CB8-9246-DC7D5938C659}" type="slidenum">
              <a:rPr lang="zh-TW" altLang="en-US"/>
              <a:pPr/>
              <a:t>22</a:t>
            </a:fld>
            <a:endParaRPr lang="zh-TW" altLang="en-US"/>
          </a:p>
        </p:txBody>
      </p:sp>
      <p:sp>
        <p:nvSpPr>
          <p:cNvPr id="53250" name="Line 2"/>
          <p:cNvSpPr>
            <a:spLocks noChangeShapeType="1"/>
          </p:cNvSpPr>
          <p:nvPr/>
        </p:nvSpPr>
        <p:spPr bwMode="auto">
          <a:xfrm>
            <a:off x="768350" y="4592638"/>
            <a:ext cx="1822450" cy="13906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1301750" y="23828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2292350" y="3983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3054350" y="23828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234950" y="4059238"/>
            <a:ext cx="673100" cy="6731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2517775" y="58118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920750" y="4357688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2978150" y="4357688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6781800" y="2376488"/>
            <a:ext cx="685800" cy="6778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5797550" y="3983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53261" name="Oval 13"/>
          <p:cNvSpPr>
            <a:spLocks noChangeArrowheads="1"/>
          </p:cNvSpPr>
          <p:nvPr/>
        </p:nvSpPr>
        <p:spPr bwMode="auto">
          <a:xfrm>
            <a:off x="4095750" y="4005263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6483350" y="4357688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Oval 23"/>
          <p:cNvSpPr>
            <a:spLocks noChangeArrowheads="1"/>
          </p:cNvSpPr>
          <p:nvPr/>
        </p:nvSpPr>
        <p:spPr bwMode="auto">
          <a:xfrm>
            <a:off x="7016750" y="3983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53272" name="Oval 24"/>
          <p:cNvSpPr>
            <a:spLocks noChangeArrowheads="1"/>
          </p:cNvSpPr>
          <p:nvPr/>
        </p:nvSpPr>
        <p:spPr bwMode="auto">
          <a:xfrm>
            <a:off x="7016750" y="3983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H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28</a:t>
            </a: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6864350" y="3625850"/>
            <a:ext cx="9457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166,194</a:t>
            </a:r>
          </a:p>
        </p:txBody>
      </p:sp>
      <p:sp>
        <p:nvSpPr>
          <p:cNvPr id="53277" name="Oval 29"/>
          <p:cNvSpPr>
            <a:spLocks noChangeArrowheads="1"/>
          </p:cNvSpPr>
          <p:nvPr/>
        </p:nvSpPr>
        <p:spPr bwMode="auto">
          <a:xfrm>
            <a:off x="6858000" y="572928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24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53278" name="Oval 30"/>
          <p:cNvSpPr>
            <a:spLocks noChangeArrowheads="1"/>
          </p:cNvSpPr>
          <p:nvPr/>
        </p:nvSpPr>
        <p:spPr bwMode="auto">
          <a:xfrm>
            <a:off x="6858000" y="572928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J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45</a:t>
            </a: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6842125" y="5302250"/>
            <a:ext cx="9457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149,194</a:t>
            </a:r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auto">
          <a:xfrm>
            <a:off x="6767513" y="2354263"/>
            <a:ext cx="714375" cy="7143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E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21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6781800" y="2041525"/>
            <a:ext cx="9457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173,194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441325" y="2178050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90,105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2270125" y="3321050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90,115</a:t>
            </a: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2498725" y="5149850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dirty="0">
                <a:ea typeface="新細明體" panose="02020500000000000000" pitchFamily="18" charset="-120"/>
              </a:rPr>
              <a:t>90,120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3717925" y="21018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105,110</a:t>
            </a: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4175125" y="33210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dirty="0">
                <a:ea typeface="新細明體" panose="02020500000000000000" pitchFamily="18" charset="-120"/>
              </a:rPr>
              <a:t>115,129</a:t>
            </a: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5394325" y="32448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6797675" y="17065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149,170</a:t>
            </a:r>
            <a:endParaRPr lang="zh-TW" altLang="en-US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6483350" y="4357688"/>
            <a:ext cx="52705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6867525" y="32988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149,177</a:t>
            </a:r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6842125" y="49974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dirty="0">
                <a:ea typeface="新細明體" panose="02020500000000000000" pitchFamily="18" charset="-120"/>
              </a:rPr>
              <a:t>149,194</a:t>
            </a:r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 flipV="1">
            <a:off x="841375" y="2965450"/>
            <a:ext cx="628650" cy="1211263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 flipV="1">
            <a:off x="920750" y="4357688"/>
            <a:ext cx="1365250" cy="9525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 flipV="1">
            <a:off x="1984375" y="2674938"/>
            <a:ext cx="1076325" cy="3175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>
            <a:off x="3663950" y="2992438"/>
            <a:ext cx="679450" cy="10604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>
            <a:off x="2978150" y="4357688"/>
            <a:ext cx="11366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4800600" y="4357688"/>
            <a:ext cx="99060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 flipV="1">
            <a:off x="6270625" y="2957513"/>
            <a:ext cx="631825" cy="10096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0" name="Line 52"/>
          <p:cNvSpPr>
            <a:spLocks noChangeShapeType="1"/>
          </p:cNvSpPr>
          <p:nvPr/>
        </p:nvSpPr>
        <p:spPr bwMode="auto">
          <a:xfrm>
            <a:off x="3206750" y="6186488"/>
            <a:ext cx="365125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>
            <a:off x="6330950" y="4668838"/>
            <a:ext cx="679450" cy="11366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 flipV="1">
            <a:off x="6224588" y="2916238"/>
            <a:ext cx="714375" cy="113823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>
            <a:off x="5394325" y="36258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 panose="02020500000000000000" pitchFamily="18" charset="-120"/>
              </a:rPr>
              <a:t>153,173</a:t>
            </a:r>
          </a:p>
        </p:txBody>
      </p:sp>
      <p:sp>
        <p:nvSpPr>
          <p:cNvPr id="53304" name="Line 56"/>
          <p:cNvSpPr>
            <a:spLocks noChangeShapeType="1"/>
          </p:cNvSpPr>
          <p:nvPr/>
        </p:nvSpPr>
        <p:spPr bwMode="auto">
          <a:xfrm>
            <a:off x="6483350" y="4357688"/>
            <a:ext cx="60325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6308725" y="3952875"/>
            <a:ext cx="9457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146,166</a:t>
            </a:r>
          </a:p>
        </p:txBody>
      </p:sp>
      <p:sp>
        <p:nvSpPr>
          <p:cNvPr id="53306" name="Rectangle 58"/>
          <p:cNvSpPr>
            <a:spLocks noChangeArrowheads="1"/>
          </p:cNvSpPr>
          <p:nvPr/>
        </p:nvSpPr>
        <p:spPr bwMode="auto">
          <a:xfrm>
            <a:off x="8153400" y="4191000"/>
            <a:ext cx="531813" cy="396875"/>
          </a:xfrm>
          <a:prstGeom prst="rect">
            <a:avLst/>
          </a:prstGeom>
          <a:solidFill>
            <a:srgbClr val="FF00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194</a:t>
            </a:r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>
            <a:off x="6291263" y="4632325"/>
            <a:ext cx="730250" cy="121285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8" name="Rectangle 60"/>
          <p:cNvSpPr>
            <a:spLocks noChangeArrowheads="1"/>
          </p:cNvSpPr>
          <p:nvPr/>
        </p:nvSpPr>
        <p:spPr bwMode="auto">
          <a:xfrm>
            <a:off x="5394325" y="46164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53309" name="Rectangle 61"/>
          <p:cNvSpPr>
            <a:spLocks noChangeArrowheads="1"/>
          </p:cNvSpPr>
          <p:nvPr/>
        </p:nvSpPr>
        <p:spPr bwMode="auto">
          <a:xfrm>
            <a:off x="1100138" y="3805238"/>
            <a:ext cx="58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ea typeface="新細明體" panose="02020500000000000000" pitchFamily="18" charset="-120"/>
              </a:rPr>
              <a:t>0,90</a:t>
            </a:r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>
            <a:off x="5410200" y="3824288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1" name="Line 63"/>
          <p:cNvSpPr>
            <a:spLocks noChangeShapeType="1"/>
          </p:cNvSpPr>
          <p:nvPr/>
        </p:nvSpPr>
        <p:spPr bwMode="auto">
          <a:xfrm>
            <a:off x="6324600" y="4129088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5394325" y="4616450"/>
            <a:ext cx="9457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53313" name="Oval 65"/>
          <p:cNvSpPr>
            <a:spLocks noChangeArrowheads="1"/>
          </p:cNvSpPr>
          <p:nvPr/>
        </p:nvSpPr>
        <p:spPr bwMode="auto">
          <a:xfrm>
            <a:off x="5797550" y="3983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D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53314" name="Rectangle 66"/>
          <p:cNvSpPr>
            <a:spLocks noChangeArrowheads="1"/>
          </p:cNvSpPr>
          <p:nvPr/>
        </p:nvSpPr>
        <p:spPr bwMode="auto">
          <a:xfrm>
            <a:off x="5089525" y="45402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4937125" y="4387850"/>
            <a:ext cx="9457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4860925" y="41592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4937125" y="40068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5013325" y="38544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5165725" y="37020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5394325" y="3549650"/>
            <a:ext cx="936625" cy="396875"/>
          </a:xfrm>
          <a:prstGeom prst="rect">
            <a:avLst/>
          </a:prstGeom>
          <a:solidFill>
            <a:srgbClr val="5550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53321" name="Line 73"/>
          <p:cNvSpPr>
            <a:spLocks noChangeShapeType="1"/>
          </p:cNvSpPr>
          <p:nvPr/>
        </p:nvSpPr>
        <p:spPr bwMode="auto">
          <a:xfrm>
            <a:off x="4757738" y="4367213"/>
            <a:ext cx="111125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2" name="Oval 74"/>
          <p:cNvSpPr>
            <a:spLocks noChangeArrowheads="1"/>
          </p:cNvSpPr>
          <p:nvPr/>
        </p:nvSpPr>
        <p:spPr bwMode="auto">
          <a:xfrm>
            <a:off x="4097338" y="4005263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G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14</a:t>
            </a:r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4175125" y="3625850"/>
            <a:ext cx="9457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115,129</a:t>
            </a:r>
          </a:p>
        </p:txBody>
      </p:sp>
      <p:sp>
        <p:nvSpPr>
          <p:cNvPr id="53324" name="Line 76"/>
          <p:cNvSpPr>
            <a:spLocks noChangeShapeType="1"/>
          </p:cNvSpPr>
          <p:nvPr/>
        </p:nvSpPr>
        <p:spPr bwMode="auto">
          <a:xfrm>
            <a:off x="3200400" y="6186488"/>
            <a:ext cx="373380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5" name="Oval 77"/>
          <p:cNvSpPr>
            <a:spLocks noChangeArrowheads="1"/>
          </p:cNvSpPr>
          <p:nvPr/>
        </p:nvSpPr>
        <p:spPr bwMode="auto">
          <a:xfrm>
            <a:off x="2520950" y="58118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I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2422525" y="5454650"/>
            <a:ext cx="9457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119,149</a:t>
            </a:r>
          </a:p>
        </p:txBody>
      </p:sp>
      <p:sp>
        <p:nvSpPr>
          <p:cNvPr id="53327" name="Line 79"/>
          <p:cNvSpPr>
            <a:spLocks noChangeShapeType="1"/>
          </p:cNvSpPr>
          <p:nvPr/>
        </p:nvSpPr>
        <p:spPr bwMode="auto">
          <a:xfrm>
            <a:off x="815975" y="4632325"/>
            <a:ext cx="1798638" cy="1374775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136525" y="4768850"/>
            <a:ext cx="82875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a typeface="新細明體" panose="02020500000000000000" pitchFamily="18" charset="-120"/>
              </a:rPr>
              <a:t>29,119</a:t>
            </a:r>
          </a:p>
        </p:txBody>
      </p:sp>
      <p:sp>
        <p:nvSpPr>
          <p:cNvPr id="53329" name="Line 81"/>
          <p:cNvSpPr>
            <a:spLocks noChangeShapeType="1"/>
          </p:cNvSpPr>
          <p:nvPr/>
        </p:nvSpPr>
        <p:spPr bwMode="auto">
          <a:xfrm>
            <a:off x="3619500" y="2938463"/>
            <a:ext cx="741363" cy="113823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0" name="Oval 82"/>
          <p:cNvSpPr>
            <a:spLocks noChangeArrowheads="1"/>
          </p:cNvSpPr>
          <p:nvPr/>
        </p:nvSpPr>
        <p:spPr bwMode="auto">
          <a:xfrm>
            <a:off x="3054350" y="23828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C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53331" name="Rectangle 83"/>
          <p:cNvSpPr>
            <a:spLocks noChangeArrowheads="1"/>
          </p:cNvSpPr>
          <p:nvPr/>
        </p:nvSpPr>
        <p:spPr bwMode="auto">
          <a:xfrm>
            <a:off x="3717925" y="2406650"/>
            <a:ext cx="94577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110,115</a:t>
            </a:r>
          </a:p>
        </p:txBody>
      </p:sp>
      <p:sp>
        <p:nvSpPr>
          <p:cNvPr id="53332" name="Line 84"/>
          <p:cNvSpPr>
            <a:spLocks noChangeShapeType="1"/>
          </p:cNvSpPr>
          <p:nvPr/>
        </p:nvSpPr>
        <p:spPr bwMode="auto">
          <a:xfrm>
            <a:off x="1984375" y="2668588"/>
            <a:ext cx="1139825" cy="1270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3" name="Oval 85"/>
          <p:cNvSpPr>
            <a:spLocks noChangeArrowheads="1"/>
          </p:cNvSpPr>
          <p:nvPr/>
        </p:nvSpPr>
        <p:spPr bwMode="auto">
          <a:xfrm>
            <a:off x="1301750" y="23828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B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15</a:t>
            </a:r>
          </a:p>
        </p:txBody>
      </p:sp>
      <p:sp>
        <p:nvSpPr>
          <p:cNvPr id="53334" name="Rectangle 86"/>
          <p:cNvSpPr>
            <a:spLocks noChangeArrowheads="1"/>
          </p:cNvSpPr>
          <p:nvPr/>
        </p:nvSpPr>
        <p:spPr bwMode="auto">
          <a:xfrm>
            <a:off x="441325" y="2559050"/>
            <a:ext cx="82875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95,110</a:t>
            </a:r>
          </a:p>
        </p:txBody>
      </p:sp>
      <p:sp>
        <p:nvSpPr>
          <p:cNvPr id="53335" name="Line 87"/>
          <p:cNvSpPr>
            <a:spLocks noChangeShapeType="1"/>
          </p:cNvSpPr>
          <p:nvPr/>
        </p:nvSpPr>
        <p:spPr bwMode="auto">
          <a:xfrm flipV="1">
            <a:off x="841375" y="2938463"/>
            <a:ext cx="661988" cy="1243012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6" name="Rectangle 88"/>
          <p:cNvSpPr>
            <a:spLocks noChangeArrowheads="1"/>
          </p:cNvSpPr>
          <p:nvPr/>
        </p:nvSpPr>
        <p:spPr bwMode="auto">
          <a:xfrm>
            <a:off x="136525" y="3702050"/>
            <a:ext cx="59471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ea typeface="新細明體" panose="02020500000000000000" pitchFamily="18" charset="-120"/>
              </a:rPr>
              <a:t>5,95</a:t>
            </a:r>
          </a:p>
        </p:txBody>
      </p:sp>
      <p:sp>
        <p:nvSpPr>
          <p:cNvPr id="53337" name="Line 89"/>
          <p:cNvSpPr>
            <a:spLocks noChangeShapeType="1"/>
          </p:cNvSpPr>
          <p:nvPr/>
        </p:nvSpPr>
        <p:spPr bwMode="auto">
          <a:xfrm flipV="1">
            <a:off x="2944813" y="4367213"/>
            <a:ext cx="1230312" cy="158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8" name="Oval 90"/>
          <p:cNvSpPr>
            <a:spLocks noChangeArrowheads="1"/>
          </p:cNvSpPr>
          <p:nvPr/>
        </p:nvSpPr>
        <p:spPr bwMode="auto">
          <a:xfrm>
            <a:off x="2292350" y="3983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F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25</a:t>
            </a:r>
          </a:p>
        </p:txBody>
      </p:sp>
      <p:sp>
        <p:nvSpPr>
          <p:cNvPr id="53339" name="Rectangle 91"/>
          <p:cNvSpPr>
            <a:spLocks noChangeArrowheads="1"/>
          </p:cNvSpPr>
          <p:nvPr/>
        </p:nvSpPr>
        <p:spPr bwMode="auto">
          <a:xfrm>
            <a:off x="2270125" y="3625850"/>
            <a:ext cx="881652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90, 115</a:t>
            </a:r>
          </a:p>
        </p:txBody>
      </p:sp>
      <p:sp>
        <p:nvSpPr>
          <p:cNvPr id="53340" name="Line 92"/>
          <p:cNvSpPr>
            <a:spLocks noChangeShapeType="1"/>
          </p:cNvSpPr>
          <p:nvPr/>
        </p:nvSpPr>
        <p:spPr bwMode="auto">
          <a:xfrm>
            <a:off x="914400" y="4357688"/>
            <a:ext cx="1408113" cy="9525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1092200" y="4032250"/>
            <a:ext cx="594715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0,90</a:t>
            </a:r>
          </a:p>
        </p:txBody>
      </p:sp>
      <p:sp>
        <p:nvSpPr>
          <p:cNvPr id="53342" name="Line 94"/>
          <p:cNvSpPr>
            <a:spLocks noChangeShapeType="1"/>
          </p:cNvSpPr>
          <p:nvPr/>
        </p:nvSpPr>
        <p:spPr bwMode="auto">
          <a:xfrm>
            <a:off x="22225" y="3884613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3" name="Line 95"/>
          <p:cNvSpPr>
            <a:spLocks noChangeShapeType="1"/>
          </p:cNvSpPr>
          <p:nvPr/>
        </p:nvSpPr>
        <p:spPr bwMode="auto">
          <a:xfrm>
            <a:off x="42863" y="4937125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44" name="Oval 96"/>
          <p:cNvSpPr>
            <a:spLocks noChangeArrowheads="1"/>
          </p:cNvSpPr>
          <p:nvPr/>
        </p:nvSpPr>
        <p:spPr bwMode="auto">
          <a:xfrm>
            <a:off x="234950" y="40592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A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90</a:t>
            </a:r>
          </a:p>
        </p:txBody>
      </p:sp>
      <p:sp>
        <p:nvSpPr>
          <p:cNvPr id="53350" name="Rectangle 10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TW" b="1" dirty="0">
                <a:ea typeface="新細明體" panose="02020500000000000000" pitchFamily="18" charset="-120"/>
              </a:rPr>
              <a:t>Latest Start / Latest Finish –</a:t>
            </a:r>
            <a:r>
              <a:rPr lang="en-US" altLang="zh-TW" sz="4000" b="1" dirty="0">
                <a:ea typeface="新細明體" panose="02020500000000000000" pitchFamily="18" charset="-120"/>
              </a:rPr>
              <a:t> </a:t>
            </a:r>
            <a:br>
              <a:rPr lang="en-US" altLang="zh-TW" sz="4000" b="1" dirty="0">
                <a:ea typeface="新細明體" panose="02020500000000000000" pitchFamily="18" charset="-120"/>
              </a:rPr>
            </a:br>
            <a:r>
              <a:rPr lang="en-US" altLang="zh-TW" sz="4000" b="1" dirty="0">
                <a:ea typeface="新細明體" panose="02020500000000000000" pitchFamily="18" charset="-120"/>
              </a:rPr>
              <a:t>Backward Pass</a:t>
            </a:r>
          </a:p>
        </p:txBody>
      </p:sp>
      <p:sp>
        <p:nvSpPr>
          <p:cNvPr id="53351" name="Freeform 103"/>
          <p:cNvSpPr>
            <a:spLocks/>
          </p:cNvSpPr>
          <p:nvPr/>
        </p:nvSpPr>
        <p:spPr bwMode="auto">
          <a:xfrm>
            <a:off x="7772400" y="3810000"/>
            <a:ext cx="609600" cy="304800"/>
          </a:xfrm>
          <a:custGeom>
            <a:avLst/>
            <a:gdLst>
              <a:gd name="T0" fmla="*/ 384 w 384"/>
              <a:gd name="T1" fmla="*/ 192 h 192"/>
              <a:gd name="T2" fmla="*/ 384 w 384"/>
              <a:gd name="T3" fmla="*/ 0 h 192"/>
              <a:gd name="T4" fmla="*/ 0 w 384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92">
                <a:moveTo>
                  <a:pt x="384" y="192"/>
                </a:moveTo>
                <a:lnTo>
                  <a:pt x="384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2" name="Freeform 104"/>
          <p:cNvSpPr>
            <a:spLocks/>
          </p:cNvSpPr>
          <p:nvPr/>
        </p:nvSpPr>
        <p:spPr bwMode="auto">
          <a:xfrm>
            <a:off x="7696200" y="2286000"/>
            <a:ext cx="762000" cy="1828800"/>
          </a:xfrm>
          <a:custGeom>
            <a:avLst/>
            <a:gdLst>
              <a:gd name="T0" fmla="*/ 480 w 480"/>
              <a:gd name="T1" fmla="*/ 1152 h 1152"/>
              <a:gd name="T2" fmla="*/ 480 w 480"/>
              <a:gd name="T3" fmla="*/ 0 h 1152"/>
              <a:gd name="T4" fmla="*/ 0 w 480"/>
              <a:gd name="T5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152">
                <a:moveTo>
                  <a:pt x="480" y="1152"/>
                </a:moveTo>
                <a:lnTo>
                  <a:pt x="480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3" name="Freeform 105"/>
          <p:cNvSpPr>
            <a:spLocks/>
          </p:cNvSpPr>
          <p:nvPr/>
        </p:nvSpPr>
        <p:spPr bwMode="auto">
          <a:xfrm>
            <a:off x="7772400" y="4648200"/>
            <a:ext cx="706438" cy="838200"/>
          </a:xfrm>
          <a:custGeom>
            <a:avLst/>
            <a:gdLst>
              <a:gd name="T0" fmla="*/ 480 w 480"/>
              <a:gd name="T1" fmla="*/ 0 h 528"/>
              <a:gd name="T2" fmla="*/ 480 w 480"/>
              <a:gd name="T3" fmla="*/ 528 h 528"/>
              <a:gd name="T4" fmla="*/ 0 w 480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528">
                <a:moveTo>
                  <a:pt x="480" y="0"/>
                </a:moveTo>
                <a:lnTo>
                  <a:pt x="480" y="528"/>
                </a:lnTo>
                <a:lnTo>
                  <a:pt x="0" y="528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5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184A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75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5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75"/>
                            </p:stCondLst>
                            <p:childTnLst>
                              <p:par>
                                <p:cTn id="7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7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8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8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8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90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5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5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5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5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0" dur="500"/>
                                        <p:tgtEl>
                                          <p:spTgt spid="5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4" dur="500"/>
                                        <p:tgtEl>
                                          <p:spTgt spid="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5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2" grpId="0" animBg="1" autoUpdateAnimBg="0"/>
      <p:bldP spid="53273" grpId="0" autoUpdateAnimBg="0"/>
      <p:bldP spid="53278" grpId="0" animBg="1" autoUpdateAnimBg="0"/>
      <p:bldP spid="53279" grpId="0" autoUpdateAnimBg="0"/>
      <p:bldP spid="53281" grpId="0" animBg="1" autoUpdateAnimBg="0"/>
      <p:bldP spid="53282" grpId="0" autoUpdateAnimBg="0"/>
      <p:bldP spid="53302" grpId="0" animBg="1"/>
      <p:bldP spid="53303" grpId="0" autoUpdateAnimBg="0"/>
      <p:bldP spid="53304" grpId="0" animBg="1"/>
      <p:bldP spid="53305" grpId="0" autoUpdateAnimBg="0"/>
      <p:bldP spid="53307" grpId="0" animBg="1"/>
      <p:bldP spid="53308" grpId="0" autoUpdateAnimBg="0"/>
      <p:bldP spid="53310" grpId="0" animBg="1"/>
      <p:bldP spid="53311" grpId="0" animBg="1"/>
      <p:bldP spid="53312" grpId="0" autoUpdateAnimBg="0"/>
      <p:bldP spid="53313" grpId="0" animBg="1" autoUpdateAnimBg="0"/>
      <p:bldP spid="53314" grpId="0" autoUpdateAnimBg="0"/>
      <p:bldP spid="53315" grpId="0" autoUpdateAnimBg="0"/>
      <p:bldP spid="53316" grpId="0" autoUpdateAnimBg="0"/>
      <p:bldP spid="53317" grpId="0" autoUpdateAnimBg="0"/>
      <p:bldP spid="53318" grpId="0" autoUpdateAnimBg="0"/>
      <p:bldP spid="53319" grpId="0" autoUpdateAnimBg="0"/>
      <p:bldP spid="53320" grpId="0" animBg="1" autoUpdateAnimBg="0"/>
      <p:bldP spid="53321" grpId="0" animBg="1"/>
      <p:bldP spid="53322" grpId="0" animBg="1" autoUpdateAnimBg="0"/>
      <p:bldP spid="53323" grpId="0" autoUpdateAnimBg="0"/>
      <p:bldP spid="53324" grpId="0" animBg="1"/>
      <p:bldP spid="53325" grpId="0" animBg="1" autoUpdateAnimBg="0"/>
      <p:bldP spid="53326" grpId="0" autoUpdateAnimBg="0"/>
      <p:bldP spid="53327" grpId="0" animBg="1"/>
      <p:bldP spid="53328" grpId="0" autoUpdateAnimBg="0"/>
      <p:bldP spid="53329" grpId="0" animBg="1"/>
      <p:bldP spid="53330" grpId="0" animBg="1" autoUpdateAnimBg="0"/>
      <p:bldP spid="53331" grpId="0" autoUpdateAnimBg="0"/>
      <p:bldP spid="53332" grpId="0" animBg="1"/>
      <p:bldP spid="53333" grpId="0" animBg="1" autoUpdateAnimBg="0"/>
      <p:bldP spid="53334" grpId="0" autoUpdateAnimBg="0"/>
      <p:bldP spid="53335" grpId="0" animBg="1"/>
      <p:bldP spid="53336" grpId="0" autoUpdateAnimBg="0"/>
      <p:bldP spid="53337" grpId="0" animBg="1"/>
      <p:bldP spid="53338" grpId="0" animBg="1" autoUpdateAnimBg="0"/>
      <p:bldP spid="53339" grpId="0" autoUpdateAnimBg="0"/>
      <p:bldP spid="53340" grpId="0" animBg="1"/>
      <p:bldP spid="53341" grpId="0" autoUpdateAnimBg="0"/>
      <p:bldP spid="53342" grpId="0" animBg="1"/>
      <p:bldP spid="53343" grpId="0" animBg="1"/>
      <p:bldP spid="5334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E4846-4644-4DFE-B42C-CDAB32B47291}" type="slidenum">
              <a:rPr lang="zh-TW" altLang="en-US"/>
              <a:pPr/>
              <a:t>23</a:t>
            </a:fld>
            <a:endParaRPr lang="zh-TW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458200" cy="4191000"/>
          </a:xfrm>
          <a:noFill/>
          <a:ln/>
        </p:spPr>
        <p:txBody>
          <a:bodyPr/>
          <a:lstStyle/>
          <a:p>
            <a:pPr eaLnBrk="0" hangingPunct="0"/>
            <a:r>
              <a:rPr lang="en-US" altLang="zh-TW" dirty="0">
                <a:ea typeface="新細明體" panose="02020500000000000000" pitchFamily="18" charset="-120"/>
              </a:rPr>
              <a:t>Activity start time and completion time may be delayed by planned reasons as well as by unforeseen reasons.</a:t>
            </a:r>
          </a:p>
          <a:p>
            <a:pPr eaLnBrk="0" hangingPunct="0"/>
            <a:r>
              <a:rPr lang="en-US" altLang="zh-TW" dirty="0">
                <a:ea typeface="新細明體" panose="02020500000000000000" pitchFamily="18" charset="-120"/>
              </a:rPr>
              <a:t>Some of these delays may affect the overall completion date.</a:t>
            </a:r>
          </a:p>
          <a:p>
            <a:pPr eaLnBrk="0" hangingPunct="0"/>
            <a:r>
              <a:rPr lang="en-US" altLang="zh-TW" dirty="0">
                <a:ea typeface="新細明體" panose="02020500000000000000" pitchFamily="18" charset="-120"/>
              </a:rPr>
              <a:t>To learn about the effects of these delays, we calculate the </a:t>
            </a:r>
            <a:r>
              <a:rPr lang="en-US" altLang="zh-TW" b="1" dirty="0">
                <a:ea typeface="新細明體" panose="02020500000000000000" pitchFamily="18" charset="-120"/>
              </a:rPr>
              <a:t>slack time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  <a:r>
              <a:rPr lang="en-US" altLang="zh-TW" dirty="0">
                <a:solidFill>
                  <a:srgbClr val="7763FB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and form the </a:t>
            </a:r>
            <a:r>
              <a:rPr lang="en-US" altLang="zh-TW" b="1" dirty="0">
                <a:ea typeface="新細明體" panose="02020500000000000000" pitchFamily="18" charset="-120"/>
              </a:rPr>
              <a:t>critical path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TW" sz="4000" b="1" dirty="0">
                <a:ea typeface="新細明體" panose="02020500000000000000" pitchFamily="18" charset="-120"/>
              </a:rPr>
              <a:t>Slack Times</a:t>
            </a:r>
          </a:p>
        </p:txBody>
      </p:sp>
    </p:spTree>
    <p:extLst>
      <p:ext uri="{BB962C8B-B14F-4D97-AF65-F5344CB8AC3E}">
        <p14:creationId xmlns:p14="http://schemas.microsoft.com/office/powerpoint/2010/main" val="371028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54E07-B4CC-4A9D-9731-489C1627F7C5}" type="slidenum">
              <a:rPr lang="zh-TW" altLang="en-US"/>
              <a:pPr/>
              <a:t>24</a:t>
            </a:fld>
            <a:endParaRPr lang="zh-TW" alt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9413" y="2063750"/>
            <a:ext cx="8763000" cy="1447800"/>
          </a:xfrm>
          <a:noFill/>
          <a:ln/>
        </p:spPr>
        <p:txBody>
          <a:bodyPr>
            <a:normAutofit fontScale="92500"/>
          </a:bodyPr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Slack time is the amount of time an activity can be delayed without delaying the project completion date, assuming no other delays are taking place in the project.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063750" y="3975100"/>
            <a:ext cx="5397500" cy="520700"/>
          </a:xfrm>
          <a:prstGeom prst="rect">
            <a:avLst/>
          </a:prstGeom>
          <a:solidFill>
            <a:srgbClr val="0000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085975" y="4027488"/>
            <a:ext cx="52006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zh-TW" sz="3200" b="1">
                <a:solidFill>
                  <a:srgbClr val="00CCFF"/>
                </a:solidFill>
                <a:ea typeface="新細明體" panose="02020500000000000000" pitchFamily="18" charset="-120"/>
              </a:rPr>
              <a:t>Slack Time = LS - ES = LF - EF</a:t>
            </a: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TW" sz="4000" b="1" dirty="0">
                <a:ea typeface="新細明體" panose="02020500000000000000" pitchFamily="18" charset="-120"/>
              </a:rPr>
              <a:t>Slack Times</a:t>
            </a:r>
          </a:p>
        </p:txBody>
      </p:sp>
    </p:spTree>
    <p:extLst>
      <p:ext uri="{BB962C8B-B14F-4D97-AF65-F5344CB8AC3E}">
        <p14:creationId xmlns:p14="http://schemas.microsoft.com/office/powerpoint/2010/main" val="135281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0AAA-E7E8-42CF-B947-7AC7385329BD}" type="slidenum">
              <a:rPr lang="zh-TW" altLang="en-US"/>
              <a:pPr/>
              <a:t>25</a:t>
            </a:fld>
            <a:endParaRPr lang="zh-TW" altLang="en-US"/>
          </a:p>
        </p:txBody>
      </p:sp>
      <p:sp>
        <p:nvSpPr>
          <p:cNvPr id="59395" name="AutoShape 3"/>
          <p:cNvSpPr>
            <a:spLocks noChangeArrowheads="1"/>
          </p:cNvSpPr>
          <p:nvPr/>
        </p:nvSpPr>
        <p:spPr bwMode="auto">
          <a:xfrm>
            <a:off x="6635750" y="3206750"/>
            <a:ext cx="2120900" cy="1739900"/>
          </a:xfrm>
          <a:prstGeom prst="roundRect">
            <a:avLst>
              <a:gd name="adj" fmla="val 12458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Critical activities</a:t>
            </a:r>
          </a:p>
          <a:p>
            <a:pPr eaLnBrk="0" hangingPunct="0">
              <a:lnSpc>
                <a:spcPct val="80000"/>
              </a:lnSpc>
            </a:pPr>
            <a:endParaRPr lang="en-US" altLang="zh-TW" sz="2400">
              <a:solidFill>
                <a:schemeClr val="tx2"/>
              </a:solidFill>
              <a:ea typeface="新細明體" panose="02020500000000000000" pitchFamily="18" charset="-120"/>
            </a:endParaRPr>
          </a:p>
          <a:p>
            <a:pPr eaLnBrk="0" hangingPunct="0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must be rigidly</a:t>
            </a:r>
          </a:p>
          <a:p>
            <a:pPr eaLnBrk="0" hangingPunct="0">
              <a:lnSpc>
                <a:spcPct val="80000"/>
              </a:lnSpc>
            </a:pPr>
            <a:endParaRPr lang="en-US" altLang="zh-TW" sz="2400">
              <a:solidFill>
                <a:schemeClr val="tx2"/>
              </a:solidFill>
              <a:ea typeface="新細明體" panose="02020500000000000000" pitchFamily="18" charset="-120"/>
            </a:endParaRPr>
          </a:p>
          <a:p>
            <a:pPr eaLnBrk="0" hangingPunct="0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scheduled</a:t>
            </a:r>
            <a:r>
              <a:rPr lang="en-US" altLang="zh-TW">
                <a:solidFill>
                  <a:schemeClr val="tx2"/>
                </a:solidFill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59396" name="Object 4"/>
          <p:cNvGraphicFramePr>
            <a:graphicFrameLocks/>
          </p:cNvGraphicFramePr>
          <p:nvPr/>
        </p:nvGraphicFramePr>
        <p:xfrm>
          <a:off x="1600200" y="1219200"/>
          <a:ext cx="4297363" cy="509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Worksheet" r:id="rId4" imgW="3553063" imgH="4219813" progId="Excel.Sheet.8">
                  <p:embed/>
                </p:oleObj>
              </mc:Choice>
              <mc:Fallback>
                <p:oleObj name="Worksheet" r:id="rId4" imgW="3553063" imgH="4219813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4297363" cy="509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Line 5"/>
          <p:cNvSpPr>
            <a:spLocks noChangeShapeType="1"/>
          </p:cNvSpPr>
          <p:nvPr/>
        </p:nvSpPr>
        <p:spPr bwMode="auto">
          <a:xfrm flipV="1">
            <a:off x="5257800" y="4114800"/>
            <a:ext cx="1295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5414963" y="2062163"/>
            <a:ext cx="1214437" cy="1214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5257800" y="3429000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5257800" y="4495800"/>
            <a:ext cx="1295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V="1">
            <a:off x="5334000" y="4879975"/>
            <a:ext cx="1217613" cy="1063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1676400" y="520700"/>
            <a:ext cx="6400800" cy="52386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TW" sz="2800" b="1" dirty="0">
                <a:solidFill>
                  <a:srgbClr val="003399"/>
                </a:solidFill>
                <a:ea typeface="新細明體" panose="02020500000000000000" pitchFamily="18" charset="-120"/>
              </a:rPr>
              <a:t>Slack time in the </a:t>
            </a:r>
            <a:r>
              <a:rPr lang="en-US" altLang="zh-TW" sz="2800" b="1" dirty="0" err="1">
                <a:solidFill>
                  <a:srgbClr val="003399"/>
                </a:solidFill>
                <a:ea typeface="新細明體" panose="02020500000000000000" pitchFamily="18" charset="-120"/>
              </a:rPr>
              <a:t>Klonepalm</a:t>
            </a:r>
            <a:r>
              <a:rPr lang="en-US" altLang="zh-TW" sz="2800" b="1" dirty="0">
                <a:solidFill>
                  <a:srgbClr val="003399"/>
                </a:solidFill>
                <a:ea typeface="新細明體" panose="02020500000000000000" pitchFamily="18" charset="-120"/>
              </a:rPr>
              <a:t> 2000 Project</a:t>
            </a:r>
          </a:p>
        </p:txBody>
      </p:sp>
    </p:spTree>
    <p:extLst>
      <p:ext uri="{BB962C8B-B14F-4D97-AF65-F5344CB8AC3E}">
        <p14:creationId xmlns:p14="http://schemas.microsoft.com/office/powerpoint/2010/main" val="328569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61CB-68FE-423F-A901-E83DCADDBC14}" type="slidenum">
              <a:rPr lang="zh-TW" altLang="en-US"/>
              <a:pPr/>
              <a:t>26</a:t>
            </a:fld>
            <a:endParaRPr lang="zh-TW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001000" cy="4495800"/>
          </a:xfrm>
          <a:noFill/>
          <a:ln/>
        </p:spPr>
        <p:txBody>
          <a:bodyPr>
            <a:normAutofit fontScale="92500"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The critical path is a set of activities that have no slack,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connecting the START node with the FINISH node.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The critical activities (activities with 0 slack) form 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at least one critical path in the network.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A critical path is the longest path in the network.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algn="just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The sum of the completion times for the activities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 on the critical path is the minimal completion time</a:t>
            </a:r>
            <a:br>
              <a:rPr lang="en-US" altLang="zh-TW" sz="2800" dirty="0">
                <a:ea typeface="新細明體" panose="02020500000000000000" pitchFamily="18" charset="-120"/>
              </a:rPr>
            </a:br>
            <a:r>
              <a:rPr lang="en-US" altLang="zh-TW" sz="2800" dirty="0">
                <a:ea typeface="新細明體" panose="02020500000000000000" pitchFamily="18" charset="-120"/>
              </a:rPr>
              <a:t> of the project.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zh-TW" altLang="en-US" sz="4000" b="1" dirty="0">
                <a:ea typeface="新細明體" panose="02020500000000000000" pitchFamily="18" charset="-120"/>
              </a:rPr>
              <a:t>   </a:t>
            </a:r>
            <a:r>
              <a:rPr lang="en-US" altLang="zh-TW" sz="4000" b="1" dirty="0">
                <a:ea typeface="新細明體" panose="02020500000000000000" pitchFamily="18" charset="-120"/>
              </a:rPr>
              <a:t>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98874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D8762-CD60-4615-9A10-0ABD56BCB6B4}" type="slidenum">
              <a:rPr lang="zh-TW" altLang="en-US"/>
              <a:pPr/>
              <a:t>27</a:t>
            </a:fld>
            <a:endParaRPr lang="zh-TW" altLang="en-US"/>
          </a:p>
        </p:txBody>
      </p:sp>
      <p:sp>
        <p:nvSpPr>
          <p:cNvPr id="63490" name="Line 2"/>
          <p:cNvSpPr>
            <a:spLocks noChangeShapeType="1"/>
          </p:cNvSpPr>
          <p:nvPr/>
        </p:nvSpPr>
        <p:spPr bwMode="auto">
          <a:xfrm>
            <a:off x="768350" y="4668838"/>
            <a:ext cx="1822450" cy="13906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1301750" y="2459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292350" y="40592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F</a:t>
            </a: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054350" y="2459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34950" y="4135438"/>
            <a:ext cx="673100" cy="6731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2517775" y="58880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920750" y="4433888"/>
            <a:ext cx="136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2978150" y="4433888"/>
            <a:ext cx="1136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6781800" y="2452688"/>
            <a:ext cx="685800" cy="677862"/>
          </a:xfrm>
          <a:prstGeom prst="ellipse">
            <a:avLst/>
          </a:prstGeom>
          <a:solidFill>
            <a:srgbClr val="66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5797550" y="40592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63501" name="Oval 13"/>
          <p:cNvSpPr>
            <a:spLocks noChangeArrowheads="1"/>
          </p:cNvSpPr>
          <p:nvPr/>
        </p:nvSpPr>
        <p:spPr bwMode="auto">
          <a:xfrm>
            <a:off x="4095750" y="4081463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G</a:t>
            </a: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6483350" y="4433888"/>
            <a:ext cx="527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Oval 23"/>
          <p:cNvSpPr>
            <a:spLocks noChangeArrowheads="1"/>
          </p:cNvSpPr>
          <p:nvPr/>
        </p:nvSpPr>
        <p:spPr bwMode="auto">
          <a:xfrm>
            <a:off x="7016750" y="405923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H</a:t>
            </a:r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>
            <a:off x="7016750" y="40592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H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28</a:t>
            </a:r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6864350" y="37020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anose="02020500000000000000" pitchFamily="18" charset="-120"/>
              </a:rPr>
              <a:t>166,194</a:t>
            </a:r>
          </a:p>
        </p:txBody>
      </p:sp>
      <p:sp>
        <p:nvSpPr>
          <p:cNvPr id="63516" name="Oval 28"/>
          <p:cNvSpPr>
            <a:spLocks noChangeArrowheads="1"/>
          </p:cNvSpPr>
          <p:nvPr/>
        </p:nvSpPr>
        <p:spPr bwMode="auto">
          <a:xfrm>
            <a:off x="6858000" y="5805488"/>
            <a:ext cx="673100" cy="665162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 sz="2400"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63517" name="Oval 29"/>
          <p:cNvSpPr>
            <a:spLocks noChangeArrowheads="1"/>
          </p:cNvSpPr>
          <p:nvPr/>
        </p:nvSpPr>
        <p:spPr bwMode="auto">
          <a:xfrm>
            <a:off x="6858000" y="580548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J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45</a:t>
            </a:r>
          </a:p>
        </p:txBody>
      </p:sp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6842125" y="53784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anose="02020500000000000000" pitchFamily="18" charset="-120"/>
              </a:rPr>
              <a:t>149,194</a:t>
            </a:r>
          </a:p>
        </p:txBody>
      </p:sp>
      <p:sp>
        <p:nvSpPr>
          <p:cNvPr id="63520" name="Oval 32"/>
          <p:cNvSpPr>
            <a:spLocks noChangeArrowheads="1"/>
          </p:cNvSpPr>
          <p:nvPr/>
        </p:nvSpPr>
        <p:spPr bwMode="auto">
          <a:xfrm>
            <a:off x="6788150" y="2438400"/>
            <a:ext cx="714375" cy="7143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E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21</a:t>
            </a:r>
          </a:p>
        </p:txBody>
      </p:sp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5851525" y="24828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anose="02020500000000000000" pitchFamily="18" charset="-120"/>
              </a:rPr>
              <a:t>173,194</a:t>
            </a:r>
          </a:p>
        </p:txBody>
      </p: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441325" y="2254250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90,105</a:t>
            </a:r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2270125" y="3397250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90,115</a:t>
            </a:r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2498725" y="5226050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90,120</a:t>
            </a:r>
          </a:p>
        </p:txBody>
      </p:sp>
      <p:sp>
        <p:nvSpPr>
          <p:cNvPr id="63525" name="Rectangle 37"/>
          <p:cNvSpPr>
            <a:spLocks noChangeArrowheads="1"/>
          </p:cNvSpPr>
          <p:nvPr/>
        </p:nvSpPr>
        <p:spPr bwMode="auto">
          <a:xfrm>
            <a:off x="3717925" y="21780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105,110</a:t>
            </a:r>
          </a:p>
        </p:txBody>
      </p:sp>
      <p:sp>
        <p:nvSpPr>
          <p:cNvPr id="63526" name="Rectangle 38"/>
          <p:cNvSpPr>
            <a:spLocks noChangeArrowheads="1"/>
          </p:cNvSpPr>
          <p:nvPr/>
        </p:nvSpPr>
        <p:spPr bwMode="auto">
          <a:xfrm>
            <a:off x="4175125" y="33972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115,129</a:t>
            </a:r>
          </a:p>
        </p:txBody>
      </p:sp>
      <p:sp>
        <p:nvSpPr>
          <p:cNvPr id="63527" name="Rectangle 39"/>
          <p:cNvSpPr>
            <a:spLocks noChangeArrowheads="1"/>
          </p:cNvSpPr>
          <p:nvPr/>
        </p:nvSpPr>
        <p:spPr bwMode="auto">
          <a:xfrm>
            <a:off x="5394325" y="33972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63528" name="Rectangle 40"/>
          <p:cNvSpPr>
            <a:spLocks noChangeArrowheads="1"/>
          </p:cNvSpPr>
          <p:nvPr/>
        </p:nvSpPr>
        <p:spPr bwMode="auto">
          <a:xfrm>
            <a:off x="5851525" y="21780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149,170</a:t>
            </a:r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6483350" y="4433888"/>
            <a:ext cx="52705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0" name="Rectangle 42"/>
          <p:cNvSpPr>
            <a:spLocks noChangeArrowheads="1"/>
          </p:cNvSpPr>
          <p:nvPr/>
        </p:nvSpPr>
        <p:spPr bwMode="auto">
          <a:xfrm>
            <a:off x="6867525" y="33750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149,177</a:t>
            </a:r>
          </a:p>
        </p:txBody>
      </p:sp>
      <p:sp>
        <p:nvSpPr>
          <p:cNvPr id="63531" name="Rectangle 43"/>
          <p:cNvSpPr>
            <a:spLocks noChangeArrowheads="1"/>
          </p:cNvSpPr>
          <p:nvPr/>
        </p:nvSpPr>
        <p:spPr bwMode="auto">
          <a:xfrm>
            <a:off x="6842125" y="50736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>
                <a:ea typeface="新細明體" panose="02020500000000000000" pitchFamily="18" charset="-120"/>
              </a:rPr>
              <a:t>149,194</a:t>
            </a:r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 flipV="1">
            <a:off x="841375" y="3041650"/>
            <a:ext cx="628650" cy="1211263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920750" y="4433888"/>
            <a:ext cx="1365250" cy="9525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 flipV="1">
            <a:off x="1984375" y="2751138"/>
            <a:ext cx="1076325" cy="3175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>
            <a:off x="3663950" y="3068638"/>
            <a:ext cx="679450" cy="10604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2978150" y="4433888"/>
            <a:ext cx="1136650" cy="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4800600" y="4433888"/>
            <a:ext cx="99060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 flipV="1">
            <a:off x="6270625" y="3033713"/>
            <a:ext cx="631825" cy="100965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39" name="Line 51"/>
          <p:cNvSpPr>
            <a:spLocks noChangeShapeType="1"/>
          </p:cNvSpPr>
          <p:nvPr/>
        </p:nvSpPr>
        <p:spPr bwMode="auto">
          <a:xfrm>
            <a:off x="3206750" y="6262688"/>
            <a:ext cx="3651250" cy="0"/>
          </a:xfrm>
          <a:prstGeom prst="line">
            <a:avLst/>
          </a:prstGeom>
          <a:noFill/>
          <a:ln w="25400">
            <a:solidFill>
              <a:srgbClr val="66FF33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0" name="Line 52"/>
          <p:cNvSpPr>
            <a:spLocks noChangeShapeType="1"/>
          </p:cNvSpPr>
          <p:nvPr/>
        </p:nvSpPr>
        <p:spPr bwMode="auto">
          <a:xfrm flipV="1">
            <a:off x="6224588" y="2992438"/>
            <a:ext cx="714375" cy="113823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1" name="Oval 53"/>
          <p:cNvSpPr>
            <a:spLocks noChangeArrowheads="1"/>
          </p:cNvSpPr>
          <p:nvPr/>
        </p:nvSpPr>
        <p:spPr bwMode="auto">
          <a:xfrm>
            <a:off x="5797550" y="40592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D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20</a:t>
            </a:r>
          </a:p>
        </p:txBody>
      </p:sp>
      <p:sp>
        <p:nvSpPr>
          <p:cNvPr id="63542" name="Line 54"/>
          <p:cNvSpPr>
            <a:spLocks noChangeShapeType="1"/>
          </p:cNvSpPr>
          <p:nvPr/>
        </p:nvSpPr>
        <p:spPr bwMode="auto">
          <a:xfrm>
            <a:off x="6483350" y="4433888"/>
            <a:ext cx="52705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4" name="Line 56"/>
          <p:cNvSpPr>
            <a:spLocks noChangeShapeType="1"/>
          </p:cNvSpPr>
          <p:nvPr/>
        </p:nvSpPr>
        <p:spPr bwMode="auto">
          <a:xfrm>
            <a:off x="6291263" y="4708525"/>
            <a:ext cx="730250" cy="121285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5" name="Rectangle 57"/>
          <p:cNvSpPr>
            <a:spLocks noChangeArrowheads="1"/>
          </p:cNvSpPr>
          <p:nvPr/>
        </p:nvSpPr>
        <p:spPr bwMode="auto">
          <a:xfrm>
            <a:off x="304800" y="3429000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>
                <a:ea typeface="新細明體" panose="02020500000000000000" pitchFamily="18" charset="-120"/>
              </a:rPr>
              <a:t>0,90</a:t>
            </a:r>
          </a:p>
        </p:txBody>
      </p:sp>
      <p:sp>
        <p:nvSpPr>
          <p:cNvPr id="63546" name="Rectangle 58"/>
          <p:cNvSpPr>
            <a:spLocks noChangeArrowheads="1"/>
          </p:cNvSpPr>
          <p:nvPr/>
        </p:nvSpPr>
        <p:spPr bwMode="auto">
          <a:xfrm>
            <a:off x="5416550" y="36798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anose="02020500000000000000" pitchFamily="18" charset="-120"/>
              </a:rPr>
              <a:t>129,149</a:t>
            </a:r>
          </a:p>
        </p:txBody>
      </p:sp>
      <p:sp>
        <p:nvSpPr>
          <p:cNvPr id="63547" name="Line 59"/>
          <p:cNvSpPr>
            <a:spLocks noChangeShapeType="1"/>
          </p:cNvSpPr>
          <p:nvPr/>
        </p:nvSpPr>
        <p:spPr bwMode="auto">
          <a:xfrm>
            <a:off x="4757738" y="4443413"/>
            <a:ext cx="111125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48" name="Oval 60"/>
          <p:cNvSpPr>
            <a:spLocks noChangeArrowheads="1"/>
          </p:cNvSpPr>
          <p:nvPr/>
        </p:nvSpPr>
        <p:spPr bwMode="auto">
          <a:xfrm>
            <a:off x="4097338" y="4081463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G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14</a:t>
            </a:r>
          </a:p>
        </p:txBody>
      </p:sp>
      <p:sp>
        <p:nvSpPr>
          <p:cNvPr id="63549" name="Rectangle 61"/>
          <p:cNvSpPr>
            <a:spLocks noChangeArrowheads="1"/>
          </p:cNvSpPr>
          <p:nvPr/>
        </p:nvSpPr>
        <p:spPr bwMode="auto">
          <a:xfrm>
            <a:off x="4175125" y="37020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anose="02020500000000000000" pitchFamily="18" charset="-120"/>
              </a:rPr>
              <a:t>115,129</a:t>
            </a:r>
          </a:p>
        </p:txBody>
      </p:sp>
      <p:sp>
        <p:nvSpPr>
          <p:cNvPr id="63550" name="Line 62"/>
          <p:cNvSpPr>
            <a:spLocks noChangeShapeType="1"/>
          </p:cNvSpPr>
          <p:nvPr/>
        </p:nvSpPr>
        <p:spPr bwMode="auto">
          <a:xfrm>
            <a:off x="3200400" y="6262688"/>
            <a:ext cx="3733800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1" name="Oval 63"/>
          <p:cNvSpPr>
            <a:spLocks noChangeArrowheads="1"/>
          </p:cNvSpPr>
          <p:nvPr/>
        </p:nvSpPr>
        <p:spPr bwMode="auto">
          <a:xfrm>
            <a:off x="2520950" y="5888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I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30</a:t>
            </a:r>
          </a:p>
        </p:txBody>
      </p:sp>
      <p:sp>
        <p:nvSpPr>
          <p:cNvPr id="63552" name="Rectangle 64"/>
          <p:cNvSpPr>
            <a:spLocks noChangeArrowheads="1"/>
          </p:cNvSpPr>
          <p:nvPr/>
        </p:nvSpPr>
        <p:spPr bwMode="auto">
          <a:xfrm>
            <a:off x="2422525" y="55308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anose="02020500000000000000" pitchFamily="18" charset="-120"/>
              </a:rPr>
              <a:t>119,149</a:t>
            </a:r>
          </a:p>
        </p:txBody>
      </p:sp>
      <p:sp>
        <p:nvSpPr>
          <p:cNvPr id="63553" name="Line 65"/>
          <p:cNvSpPr>
            <a:spLocks noChangeShapeType="1"/>
          </p:cNvSpPr>
          <p:nvPr/>
        </p:nvSpPr>
        <p:spPr bwMode="auto">
          <a:xfrm>
            <a:off x="815975" y="4708525"/>
            <a:ext cx="1798638" cy="1374775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4" name="Oval 66"/>
          <p:cNvSpPr>
            <a:spLocks noChangeArrowheads="1"/>
          </p:cNvSpPr>
          <p:nvPr/>
        </p:nvSpPr>
        <p:spPr bwMode="auto">
          <a:xfrm>
            <a:off x="234950" y="41354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A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90</a:t>
            </a:r>
          </a:p>
        </p:txBody>
      </p:sp>
      <p:sp>
        <p:nvSpPr>
          <p:cNvPr id="63555" name="Line 67"/>
          <p:cNvSpPr>
            <a:spLocks noChangeShapeType="1"/>
          </p:cNvSpPr>
          <p:nvPr/>
        </p:nvSpPr>
        <p:spPr bwMode="auto">
          <a:xfrm>
            <a:off x="3619500" y="3014663"/>
            <a:ext cx="741363" cy="113823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6" name="Oval 68"/>
          <p:cNvSpPr>
            <a:spLocks noChangeArrowheads="1"/>
          </p:cNvSpPr>
          <p:nvPr/>
        </p:nvSpPr>
        <p:spPr bwMode="auto">
          <a:xfrm>
            <a:off x="3054350" y="2459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C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3557" name="Rectangle 69"/>
          <p:cNvSpPr>
            <a:spLocks noChangeArrowheads="1"/>
          </p:cNvSpPr>
          <p:nvPr/>
        </p:nvSpPr>
        <p:spPr bwMode="auto">
          <a:xfrm>
            <a:off x="3717925" y="248285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anose="02020500000000000000" pitchFamily="18" charset="-120"/>
              </a:rPr>
              <a:t>110,115</a:t>
            </a:r>
          </a:p>
        </p:txBody>
      </p:sp>
      <p:sp>
        <p:nvSpPr>
          <p:cNvPr id="63558" name="Line 70"/>
          <p:cNvSpPr>
            <a:spLocks noChangeShapeType="1"/>
          </p:cNvSpPr>
          <p:nvPr/>
        </p:nvSpPr>
        <p:spPr bwMode="auto">
          <a:xfrm>
            <a:off x="1984375" y="2744788"/>
            <a:ext cx="1139825" cy="1270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59" name="Oval 71"/>
          <p:cNvSpPr>
            <a:spLocks noChangeArrowheads="1"/>
          </p:cNvSpPr>
          <p:nvPr/>
        </p:nvSpPr>
        <p:spPr bwMode="auto">
          <a:xfrm>
            <a:off x="1301750" y="24590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B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15</a:t>
            </a:r>
          </a:p>
        </p:txBody>
      </p:sp>
      <p:sp>
        <p:nvSpPr>
          <p:cNvPr id="63560" name="Rectangle 72"/>
          <p:cNvSpPr>
            <a:spLocks noChangeArrowheads="1"/>
          </p:cNvSpPr>
          <p:nvPr/>
        </p:nvSpPr>
        <p:spPr bwMode="auto">
          <a:xfrm>
            <a:off x="441325" y="2514600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anose="02020500000000000000" pitchFamily="18" charset="-120"/>
              </a:rPr>
              <a:t>95,110</a:t>
            </a:r>
          </a:p>
        </p:txBody>
      </p:sp>
      <p:sp>
        <p:nvSpPr>
          <p:cNvPr id="63561" name="Line 73"/>
          <p:cNvSpPr>
            <a:spLocks noChangeShapeType="1"/>
          </p:cNvSpPr>
          <p:nvPr/>
        </p:nvSpPr>
        <p:spPr bwMode="auto">
          <a:xfrm flipV="1">
            <a:off x="841375" y="3014663"/>
            <a:ext cx="661988" cy="1243012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2" name="Line 74"/>
          <p:cNvSpPr>
            <a:spLocks noChangeShapeType="1"/>
          </p:cNvSpPr>
          <p:nvPr/>
        </p:nvSpPr>
        <p:spPr bwMode="auto">
          <a:xfrm flipV="1">
            <a:off x="2944813" y="4443413"/>
            <a:ext cx="1230312" cy="1587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3" name="Oval 75"/>
          <p:cNvSpPr>
            <a:spLocks noChangeArrowheads="1"/>
          </p:cNvSpPr>
          <p:nvPr/>
        </p:nvSpPr>
        <p:spPr bwMode="auto">
          <a:xfrm>
            <a:off x="2292350" y="4059238"/>
            <a:ext cx="673100" cy="6651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zh-TW">
                <a:ea typeface="新細明體" panose="02020500000000000000" pitchFamily="18" charset="-120"/>
              </a:rPr>
              <a:t>F</a:t>
            </a:r>
          </a:p>
          <a:p>
            <a:pPr algn="ctr"/>
            <a:r>
              <a:rPr lang="en-US" altLang="zh-TW">
                <a:ea typeface="新細明體" panose="02020500000000000000" pitchFamily="18" charset="-120"/>
              </a:rPr>
              <a:t>25</a:t>
            </a:r>
          </a:p>
        </p:txBody>
      </p:sp>
      <p:sp>
        <p:nvSpPr>
          <p:cNvPr id="63564" name="Rectangle 76"/>
          <p:cNvSpPr>
            <a:spLocks noChangeArrowheads="1"/>
          </p:cNvSpPr>
          <p:nvPr/>
        </p:nvSpPr>
        <p:spPr bwMode="auto">
          <a:xfrm>
            <a:off x="2270125" y="3702050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TW" altLang="en-US" b="1">
                <a:solidFill>
                  <a:schemeClr val="bg1"/>
                </a:solidFill>
                <a:ea typeface="新細明體" panose="02020500000000000000" pitchFamily="18" charset="-120"/>
              </a:rPr>
              <a:t>90, 115</a:t>
            </a:r>
          </a:p>
        </p:txBody>
      </p:sp>
      <p:sp>
        <p:nvSpPr>
          <p:cNvPr id="63565" name="Line 77"/>
          <p:cNvSpPr>
            <a:spLocks noChangeShapeType="1"/>
          </p:cNvSpPr>
          <p:nvPr/>
        </p:nvSpPr>
        <p:spPr bwMode="auto">
          <a:xfrm>
            <a:off x="914400" y="4433888"/>
            <a:ext cx="1408113" cy="9525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6" name="Rectangle 78"/>
          <p:cNvSpPr>
            <a:spLocks noChangeArrowheads="1"/>
          </p:cNvSpPr>
          <p:nvPr/>
        </p:nvSpPr>
        <p:spPr bwMode="auto">
          <a:xfrm>
            <a:off x="304800" y="3657600"/>
            <a:ext cx="588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b="1">
                <a:solidFill>
                  <a:schemeClr val="bg1"/>
                </a:solidFill>
                <a:ea typeface="新細明體" panose="02020500000000000000" pitchFamily="18" charset="-120"/>
              </a:rPr>
              <a:t>0,90</a:t>
            </a:r>
          </a:p>
        </p:txBody>
      </p:sp>
      <p:sp>
        <p:nvSpPr>
          <p:cNvPr id="63568" name="AutoShape 80"/>
          <p:cNvSpPr>
            <a:spLocks noChangeArrowheads="1"/>
          </p:cNvSpPr>
          <p:nvPr/>
        </p:nvSpPr>
        <p:spPr bwMode="auto">
          <a:xfrm>
            <a:off x="304800" y="3398838"/>
            <a:ext cx="558800" cy="635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69" name="AutoShape 81"/>
          <p:cNvSpPr>
            <a:spLocks noChangeArrowheads="1"/>
          </p:cNvSpPr>
          <p:nvPr/>
        </p:nvSpPr>
        <p:spPr bwMode="auto">
          <a:xfrm>
            <a:off x="2235200" y="3392488"/>
            <a:ext cx="863600" cy="635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0" name="AutoShape 82"/>
          <p:cNvSpPr>
            <a:spLocks noChangeArrowheads="1"/>
          </p:cNvSpPr>
          <p:nvPr/>
        </p:nvSpPr>
        <p:spPr bwMode="auto">
          <a:xfrm>
            <a:off x="4216400" y="3392488"/>
            <a:ext cx="863600" cy="635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1" name="AutoShape 83"/>
          <p:cNvSpPr>
            <a:spLocks noChangeArrowheads="1"/>
          </p:cNvSpPr>
          <p:nvPr/>
        </p:nvSpPr>
        <p:spPr bwMode="auto">
          <a:xfrm>
            <a:off x="5435600" y="3392488"/>
            <a:ext cx="863600" cy="635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2" name="AutoShape 84"/>
          <p:cNvSpPr>
            <a:spLocks noChangeArrowheads="1"/>
          </p:cNvSpPr>
          <p:nvPr/>
        </p:nvSpPr>
        <p:spPr bwMode="auto">
          <a:xfrm>
            <a:off x="6807200" y="5068888"/>
            <a:ext cx="1016000" cy="635000"/>
          </a:xfrm>
          <a:prstGeom prst="roundRect">
            <a:avLst>
              <a:gd name="adj" fmla="val 12495"/>
            </a:avLst>
          </a:prstGeom>
          <a:noFill/>
          <a:ln w="508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4" name="Line 86"/>
          <p:cNvSpPr>
            <a:spLocks noChangeShapeType="1"/>
          </p:cNvSpPr>
          <p:nvPr/>
        </p:nvSpPr>
        <p:spPr bwMode="auto">
          <a:xfrm>
            <a:off x="914400" y="4433888"/>
            <a:ext cx="1408113" cy="9525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5" name="Line 87"/>
          <p:cNvSpPr>
            <a:spLocks noChangeShapeType="1"/>
          </p:cNvSpPr>
          <p:nvPr/>
        </p:nvSpPr>
        <p:spPr bwMode="auto">
          <a:xfrm flipV="1">
            <a:off x="2944813" y="4443413"/>
            <a:ext cx="1230312" cy="1587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6" name="Line 88"/>
          <p:cNvSpPr>
            <a:spLocks noChangeShapeType="1"/>
          </p:cNvSpPr>
          <p:nvPr/>
        </p:nvSpPr>
        <p:spPr bwMode="auto">
          <a:xfrm>
            <a:off x="4757738" y="4443413"/>
            <a:ext cx="111125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77" name="Line 89"/>
          <p:cNvSpPr>
            <a:spLocks noChangeShapeType="1"/>
          </p:cNvSpPr>
          <p:nvPr/>
        </p:nvSpPr>
        <p:spPr bwMode="auto">
          <a:xfrm>
            <a:off x="6291263" y="4708525"/>
            <a:ext cx="730250" cy="121285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580" name="Rectangle 9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zh-TW" altLang="en-US" sz="4800" b="1" dirty="0">
                <a:ea typeface="新細明體" panose="02020500000000000000" pitchFamily="18" charset="-120"/>
              </a:rPr>
              <a:t>   </a:t>
            </a:r>
            <a:r>
              <a:rPr lang="en-US" altLang="zh-TW" sz="4800" b="1" dirty="0">
                <a:ea typeface="新細明體" panose="02020500000000000000" pitchFamily="18" charset="-120"/>
              </a:rPr>
              <a:t>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399647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68" grpId="0" animBg="1"/>
      <p:bldP spid="63569" grpId="0" animBg="1"/>
      <p:bldP spid="63570" grpId="0" animBg="1"/>
      <p:bldP spid="63571" grpId="0" animBg="1"/>
      <p:bldP spid="63572" grpId="0" animBg="1"/>
      <p:bldP spid="63574" grpId="0" animBg="1"/>
      <p:bldP spid="63575" grpId="0" animBg="1"/>
      <p:bldP spid="63576" grpId="0" animBg="1"/>
      <p:bldP spid="6357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Gantt charts illustrate the start and finish dates of the terminal elements and summary elements of a project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Gantt charts also show the dependency relationships between activities.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50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- 1 on Gantt Chart</a:t>
            </a:r>
          </a:p>
        </p:txBody>
      </p:sp>
      <p:pic>
        <p:nvPicPr>
          <p:cNvPr id="3075" name="Picture 3" descr="C:\Users\ACER\Desktop\Untitled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8363980" cy="411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01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“Failing to plan is planning to fail”</a:t>
            </a:r>
            <a:br>
              <a:rPr lang="en-US" altLang="en-US" sz="4000"/>
            </a:br>
            <a:r>
              <a:rPr lang="en-US" altLang="en-US" sz="2000"/>
              <a:t>by J. Hinze, </a:t>
            </a:r>
            <a:r>
              <a:rPr lang="en-US" altLang="en-US" sz="2000" i="1"/>
              <a:t>Construction Planning and Scheduling</a:t>
            </a: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4114800"/>
          </a:xfrm>
        </p:spPr>
        <p:txBody>
          <a:bodyPr/>
          <a:lstStyle/>
          <a:p>
            <a:r>
              <a:rPr lang="en-US" altLang="en-US"/>
              <a:t>Planning:</a:t>
            </a:r>
          </a:p>
          <a:p>
            <a:pPr lvl="1"/>
            <a:r>
              <a:rPr lang="en-US" altLang="en-US"/>
              <a:t>“what” is going to be done, “how”, “where”, by “whom”, and “when”</a:t>
            </a:r>
          </a:p>
          <a:p>
            <a:pPr lvl="1"/>
            <a:r>
              <a:rPr lang="en-US" altLang="en-US"/>
              <a:t>for effective monitoring and control of complex projects</a:t>
            </a:r>
          </a:p>
        </p:txBody>
      </p:sp>
    </p:spTree>
    <p:extLst>
      <p:ext uri="{BB962C8B-B14F-4D97-AF65-F5344CB8AC3E}">
        <p14:creationId xmlns:p14="http://schemas.microsoft.com/office/powerpoint/2010/main" val="327393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- 1 on Gantt Chart with Critical Path</a:t>
            </a:r>
          </a:p>
        </p:txBody>
      </p:sp>
      <p:pic>
        <p:nvPicPr>
          <p:cNvPr id="2050" name="Picture 2" descr="C:\Users\ACER\Desktop\Pert_example_gantt_char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133600"/>
            <a:ext cx="737235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82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- 1 on Gantt Chart</a:t>
            </a:r>
          </a:p>
        </p:txBody>
      </p:sp>
      <p:pic>
        <p:nvPicPr>
          <p:cNvPr id="1026" name="Picture 2" descr="C:\Users\ACER\Desktop\Untitl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699638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257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- 1 on Gantt Chart with Critical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The length of the critical path is the sum of the lengths of all critical tasks (the red tasks 1,2,3,4,5,7) which is 2+3+1+1.5+2+1 = 10.5 days.</a:t>
            </a:r>
          </a:p>
          <a:p>
            <a:endParaRPr lang="en-AU" altLang="en-US" dirty="0"/>
          </a:p>
          <a:p>
            <a:endParaRPr lang="en-US" dirty="0"/>
          </a:p>
        </p:txBody>
      </p:sp>
      <p:pic>
        <p:nvPicPr>
          <p:cNvPr id="4" name="Picture 8" descr="Snap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3706091"/>
            <a:ext cx="706463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89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/>
              <a:t>PERT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05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Evaluation and Review Technique (PERT)</a:t>
            </a:r>
          </a:p>
          <a:p>
            <a:endParaRPr lang="en-US" dirty="0"/>
          </a:p>
          <a:p>
            <a:r>
              <a:rPr lang="en-US" dirty="0"/>
              <a:t>Consists of a network of boxes (activities) and arrows (task dependencies)</a:t>
            </a:r>
          </a:p>
          <a:p>
            <a:endParaRPr lang="en-US" dirty="0"/>
          </a:p>
          <a:p>
            <a:r>
              <a:rPr lang="en-US" dirty="0"/>
              <a:t>Helps to identify parallel activities</a:t>
            </a:r>
          </a:p>
          <a:p>
            <a:endParaRPr lang="en-US" dirty="0"/>
          </a:p>
          <a:p>
            <a:r>
              <a:rPr lang="en-US" dirty="0"/>
              <a:t>PERT estimation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Optimistic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Likely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Pessimistic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57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on PERT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3528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 </a:t>
            </a:r>
          </a:p>
          <a:p>
            <a:pPr algn="ctr"/>
            <a:r>
              <a:rPr lang="en-US" dirty="0"/>
              <a:t>12, 15, 20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0900" y="53340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37338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GUI part</a:t>
            </a:r>
          </a:p>
          <a:p>
            <a:pPr algn="ctr"/>
            <a:r>
              <a:rPr lang="en-US" dirty="0"/>
              <a:t>20, 30, 38</a:t>
            </a:r>
          </a:p>
        </p:txBody>
      </p:sp>
      <p:sp>
        <p:nvSpPr>
          <p:cNvPr id="7" name="Rectangle 6"/>
          <p:cNvSpPr/>
          <p:nvPr/>
        </p:nvSpPr>
        <p:spPr>
          <a:xfrm>
            <a:off x="4468091" y="37338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GUI part</a:t>
            </a:r>
          </a:p>
          <a:p>
            <a:pPr algn="ctr"/>
            <a:r>
              <a:rPr lang="en-US" dirty="0"/>
              <a:t>38, 45, 52</a:t>
            </a:r>
          </a:p>
        </p:txBody>
      </p:sp>
      <p:sp>
        <p:nvSpPr>
          <p:cNvPr id="8" name="Rectangle 7"/>
          <p:cNvSpPr/>
          <p:nvPr/>
        </p:nvSpPr>
        <p:spPr>
          <a:xfrm>
            <a:off x="6629400" y="33528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&amp; test</a:t>
            </a:r>
          </a:p>
          <a:p>
            <a:pPr algn="ctr"/>
            <a:r>
              <a:rPr lang="en-US" dirty="0"/>
              <a:t>100, 120, 140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1327" y="17526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DB part</a:t>
            </a:r>
          </a:p>
          <a:p>
            <a:pPr algn="ctr"/>
            <a:r>
              <a:rPr lang="en-US" dirty="0"/>
              <a:t>95, 105, 120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17526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DB part</a:t>
            </a:r>
          </a:p>
          <a:p>
            <a:pPr algn="ctr"/>
            <a:r>
              <a:rPr lang="en-US" dirty="0"/>
              <a:t>40, 45, 60</a:t>
            </a:r>
          </a:p>
          <a:p>
            <a:pPr algn="ctr"/>
            <a:r>
              <a:rPr lang="en-US" dirty="0"/>
              <a:t>(O, L, 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5583382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user manual</a:t>
            </a:r>
          </a:p>
          <a:p>
            <a:pPr algn="ctr"/>
            <a:r>
              <a:rPr lang="en-US" dirty="0"/>
              <a:t>50, 60, 70</a:t>
            </a:r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1077191" y="2362200"/>
            <a:ext cx="1208809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20000" y="4572000"/>
            <a:ext cx="609600" cy="762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8" idx="0"/>
          </p:cNvCxnSpPr>
          <p:nvPr/>
        </p:nvCxnSpPr>
        <p:spPr>
          <a:xfrm>
            <a:off x="6483927" y="2362200"/>
            <a:ext cx="1021773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4495800" y="5943600"/>
            <a:ext cx="2705100" cy="412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11" idx="1"/>
          </p:cNvCxnSpPr>
          <p:nvPr/>
        </p:nvCxnSpPr>
        <p:spPr>
          <a:xfrm>
            <a:off x="1028700" y="4572000"/>
            <a:ext cx="1714500" cy="1620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134099" y="4142509"/>
            <a:ext cx="505691" cy="401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114800" y="4419600"/>
            <a:ext cx="3325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66900" y="4149436"/>
            <a:ext cx="495300" cy="193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114799" y="2514600"/>
            <a:ext cx="6165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54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v/s PERT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839200" cy="5029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Gantt chart is represented as a bar graph, while PERT chart is represented as a flow chart.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Gantt charts are limited to small projects and are not effective for projects with more than 30 activities.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Generally Gantt is useful for resource planning, while PERT is used for monitoring the timely progress of activities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Gantt chart do not efficiently represent the dependency of one task to another, while PERT charts can manage large projects that have numerous complex tasks a very high inter-task dependency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9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/>
          <a:lstStyle/>
          <a:p>
            <a:r>
              <a:rPr lang="en-US" dirty="0"/>
              <a:t>Additional Theory and Examples</a:t>
            </a:r>
          </a:p>
        </p:txBody>
      </p:sp>
    </p:spTree>
    <p:extLst>
      <p:ext uri="{BB962C8B-B14F-4D97-AF65-F5344CB8AC3E}">
        <p14:creationId xmlns:p14="http://schemas.microsoft.com/office/powerpoint/2010/main" val="3349554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CPM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709613"/>
            <a:ext cx="8694737" cy="5848350"/>
          </a:xfrm>
        </p:spPr>
        <p:txBody>
          <a:bodyPr/>
          <a:lstStyle/>
          <a:p>
            <a:r>
              <a:rPr lang="en-US" altLang="en-US" sz="3200"/>
              <a:t>Finding the critical path is a major part of controlling a project.</a:t>
            </a:r>
          </a:p>
          <a:p>
            <a:r>
              <a:rPr lang="en-US" altLang="en-US" sz="3200"/>
              <a:t>The activities on the critical path represent tasks that will delay the entire project if they are delayed.</a:t>
            </a:r>
          </a:p>
          <a:p>
            <a:r>
              <a:rPr lang="en-US" altLang="en-US" sz="3200"/>
              <a:t>Manager gain flexibility by identifying noncritical activities and replanning, rescheduling, and reallocating resources such as personnel and finances</a:t>
            </a:r>
          </a:p>
        </p:txBody>
      </p:sp>
    </p:spTree>
    <p:extLst>
      <p:ext uri="{BB962C8B-B14F-4D97-AF65-F5344CB8AC3E}">
        <p14:creationId xmlns:p14="http://schemas.microsoft.com/office/powerpoint/2010/main" val="2131716285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Project Network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774700"/>
            <a:ext cx="8540750" cy="5373688"/>
          </a:xfrm>
          <a:noFill/>
          <a:ln/>
        </p:spPr>
        <p:txBody>
          <a:bodyPr/>
          <a:lstStyle/>
          <a:p>
            <a:r>
              <a:rPr lang="en-US" altLang="en-US" sz="3200"/>
              <a:t>A </a:t>
            </a:r>
            <a:r>
              <a:rPr lang="en-US" altLang="en-US" sz="3200" u="sng"/>
              <a:t>project network</a:t>
            </a:r>
            <a:r>
              <a:rPr lang="en-US" altLang="en-US" sz="3200"/>
              <a:t> can be constructed to model the precedence of the activities.  </a:t>
            </a:r>
          </a:p>
          <a:p>
            <a:r>
              <a:rPr lang="en-US" altLang="en-US" sz="3200"/>
              <a:t>The </a:t>
            </a:r>
            <a:r>
              <a:rPr lang="en-US" altLang="en-US" sz="3200" u="sng"/>
              <a:t>arcs</a:t>
            </a:r>
            <a:r>
              <a:rPr lang="en-US" altLang="en-US" sz="3200"/>
              <a:t> of the network represent the activities.</a:t>
            </a:r>
          </a:p>
          <a:p>
            <a:r>
              <a:rPr lang="en-US" altLang="en-US" sz="3200"/>
              <a:t>The </a:t>
            </a:r>
            <a:r>
              <a:rPr lang="en-US" altLang="en-US" sz="3200" u="sng"/>
              <a:t>nodes</a:t>
            </a:r>
            <a:r>
              <a:rPr lang="en-US" altLang="en-US" sz="3200"/>
              <a:t> of the network represent the start and the end of the activities.  </a:t>
            </a:r>
          </a:p>
          <a:p>
            <a:r>
              <a:rPr lang="en-US" altLang="en-US" sz="3200"/>
              <a:t>A </a:t>
            </a:r>
            <a:r>
              <a:rPr lang="en-US" altLang="en-US" sz="3200" u="sng"/>
              <a:t>critical path</a:t>
            </a:r>
            <a:r>
              <a:rPr lang="en-US" altLang="en-US" sz="3200"/>
              <a:t> for the network is a path consisting of activities with zero slack. And it is always the longest path in the project network.</a:t>
            </a:r>
          </a:p>
        </p:txBody>
      </p:sp>
    </p:spTree>
    <p:extLst>
      <p:ext uri="{BB962C8B-B14F-4D97-AF65-F5344CB8AC3E}">
        <p14:creationId xmlns:p14="http://schemas.microsoft.com/office/powerpoint/2010/main" val="2328788000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the project network (AOA)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activity carries the arrow symbol,          . This represent a task or subproject that uses time or resources</a:t>
            </a:r>
          </a:p>
          <a:p>
            <a:r>
              <a:rPr lang="en-US" altLang="en-US"/>
              <a:t>A node (an event), denoted by a circle      , marks the start and completion of an activity, which contain a number</a:t>
            </a:r>
            <a:r>
              <a:rPr lang="ar-EG" altLang="en-US">
                <a:cs typeface="Arial" panose="020B0604020202020204" pitchFamily="34" charset="0"/>
              </a:rPr>
              <a:t> </a:t>
            </a:r>
            <a:r>
              <a:rPr lang="en-US" altLang="en-US"/>
              <a:t>that helps to identify its location. For example activity A can be drawn as:</a:t>
            </a:r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1460500" y="4097338"/>
            <a:ext cx="581025" cy="5667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5502275" y="4048125"/>
            <a:ext cx="568325" cy="6064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017713" y="4346575"/>
            <a:ext cx="3492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659188" y="3990975"/>
            <a:ext cx="103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638300" y="4170363"/>
            <a:ext cx="273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5629275" y="4170363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6069013" y="1317625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6138863" y="2325688"/>
            <a:ext cx="296862" cy="2968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3411538" y="4341813"/>
            <a:ext cx="1187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3 days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41350" y="5146675"/>
            <a:ext cx="79327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CFEB9"/>
                </a:solidFill>
                <a:latin typeface="Arial Narrow" panose="020B0606020202030204" pitchFamily="34" charset="0"/>
              </a:rPr>
              <a:t>This means activity A starts at node 1 and finishes at node 2 and it will takes three days</a:t>
            </a:r>
          </a:p>
        </p:txBody>
      </p:sp>
    </p:spTree>
    <p:extLst>
      <p:ext uri="{BB962C8B-B14F-4D97-AF65-F5344CB8AC3E}">
        <p14:creationId xmlns:p14="http://schemas.microsoft.com/office/powerpoint/2010/main" val="262803626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“Its about time”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2000"/>
              <a:t>by J. Hinze, </a:t>
            </a:r>
            <a:r>
              <a:rPr lang="en-US" altLang="en-US" sz="2000" i="1"/>
              <a:t>Construction Planning and Scheduling</a:t>
            </a:r>
            <a:endParaRPr lang="en-US" altLang="en-US" sz="20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4114800"/>
          </a:xfrm>
        </p:spPr>
        <p:txBody>
          <a:bodyPr/>
          <a:lstStyle/>
          <a:p>
            <a:r>
              <a:rPr lang="en-US" altLang="en-US"/>
              <a:t>Scheduling:</a:t>
            </a:r>
          </a:p>
          <a:p>
            <a:pPr lvl="1"/>
            <a:r>
              <a:rPr lang="en-US" altLang="en-US"/>
              <a:t>“what” will be done, and “who” will be working</a:t>
            </a:r>
          </a:p>
          <a:p>
            <a:pPr lvl="2"/>
            <a:r>
              <a:rPr lang="en-US" altLang="en-US"/>
              <a:t>relative timing of tasks &amp; time frames</a:t>
            </a:r>
          </a:p>
          <a:p>
            <a:pPr lvl="1"/>
            <a:r>
              <a:rPr lang="en-US" altLang="en-US"/>
              <a:t>a concise description of the plan</a:t>
            </a:r>
          </a:p>
        </p:txBody>
      </p:sp>
    </p:spTree>
    <p:extLst>
      <p:ext uri="{BB962C8B-B14F-4D97-AF65-F5344CB8AC3E}">
        <p14:creationId xmlns:p14="http://schemas.microsoft.com/office/powerpoint/2010/main" val="2582380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39713"/>
            <a:ext cx="7772400" cy="433387"/>
          </a:xfrm>
          <a:noFill/>
          <a:ln/>
        </p:spPr>
        <p:txBody>
          <a:bodyPr/>
          <a:lstStyle/>
          <a:p>
            <a:r>
              <a:rPr lang="en-US" altLang="en-US"/>
              <a:t>Determining the Critical Path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071563"/>
            <a:ext cx="8674100" cy="553720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Step 1:  </a:t>
            </a:r>
            <a:r>
              <a:rPr lang="en-US" altLang="en-US"/>
              <a:t>Make a forward pass through the network as follows:  For each activity </a:t>
            </a:r>
            <a:r>
              <a:rPr lang="en-US" altLang="en-US" i="1"/>
              <a:t>i</a:t>
            </a:r>
            <a:r>
              <a:rPr lang="en-US" altLang="en-US"/>
              <a:t> beginning at the Start  node</a:t>
            </a:r>
            <a:r>
              <a:rPr lang="en-US" altLang="en-US" i="1"/>
              <a:t>, </a:t>
            </a:r>
            <a:r>
              <a:rPr lang="en-US" altLang="en-US"/>
              <a:t>compute:</a:t>
            </a:r>
          </a:p>
          <a:p>
            <a:pPr lvl="1"/>
            <a:r>
              <a:rPr lang="en-US" altLang="en-US" u="sng">
                <a:solidFill>
                  <a:schemeClr val="accent1"/>
                </a:solidFill>
              </a:rPr>
              <a:t>Earliest Start Time (ES)</a:t>
            </a:r>
            <a:r>
              <a:rPr lang="en-US" altLang="en-US"/>
              <a:t> = the maximum of the earliest finish times of all activities immediately preceding activity </a:t>
            </a:r>
            <a:r>
              <a:rPr lang="en-US" altLang="en-US" i="1"/>
              <a:t>i</a:t>
            </a:r>
            <a:r>
              <a:rPr lang="en-US" altLang="en-US"/>
              <a:t>. (This is 0 for an activity with no predecessors.). This is the earliest time an activity can begin without violation of immediate predecessor requirements.</a:t>
            </a:r>
          </a:p>
          <a:p>
            <a:pPr lvl="1"/>
            <a:r>
              <a:rPr lang="en-US" altLang="en-US" u="sng"/>
              <a:t>Earliest Finish Time (EF)</a:t>
            </a:r>
            <a:r>
              <a:rPr lang="en-US" altLang="en-US"/>
              <a:t> = (Earliest Start Time) + (Time to complete activity </a:t>
            </a:r>
            <a:r>
              <a:rPr lang="en-US" altLang="en-US" i="1"/>
              <a:t>i</a:t>
            </a:r>
            <a:r>
              <a:rPr lang="en-US" altLang="en-US"/>
              <a:t>. This represent the earliest time at which an activity can end.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The project completion time is the maximum of the Earliest Finish Times at the Finish node.</a:t>
            </a:r>
          </a:p>
        </p:txBody>
      </p:sp>
    </p:spTree>
    <p:extLst>
      <p:ext uri="{BB962C8B-B14F-4D97-AF65-F5344CB8AC3E}">
        <p14:creationId xmlns:p14="http://schemas.microsoft.com/office/powerpoint/2010/main" val="2516834289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01613"/>
            <a:ext cx="7772400" cy="509587"/>
          </a:xfrm>
          <a:noFill/>
          <a:ln/>
        </p:spPr>
        <p:txBody>
          <a:bodyPr/>
          <a:lstStyle/>
          <a:p>
            <a:r>
              <a:rPr lang="en-US" altLang="en-US"/>
              <a:t>Determining the Critical Path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798513"/>
            <a:ext cx="8685212" cy="5732462"/>
          </a:xfrm>
          <a:noFill/>
          <a:ln/>
        </p:spPr>
        <p:txBody>
          <a:bodyPr/>
          <a:lstStyle/>
          <a:p>
            <a:r>
              <a:rPr lang="en-US" altLang="en-US" sz="2600">
                <a:solidFill>
                  <a:schemeClr val="tx2"/>
                </a:solidFill>
              </a:rPr>
              <a:t>Step 2:  </a:t>
            </a:r>
            <a:r>
              <a:rPr lang="en-US" altLang="en-US" sz="2600"/>
              <a:t>Make a backwards pass through the network as follows:  Move sequentially backwards from the Finish node to the Start node.  At a given node, </a:t>
            </a:r>
            <a:r>
              <a:rPr lang="en-US" altLang="en-US" sz="2600" i="1"/>
              <a:t>j</a:t>
            </a:r>
            <a:r>
              <a:rPr lang="en-US" altLang="en-US" sz="2600"/>
              <a:t>, consider all activities ending at node</a:t>
            </a:r>
            <a:r>
              <a:rPr lang="en-US" altLang="en-US" sz="2600" i="1"/>
              <a:t> j</a:t>
            </a:r>
            <a:r>
              <a:rPr lang="en-US" altLang="en-US" sz="2600"/>
              <a:t>.  For each of these activities, (</a:t>
            </a:r>
            <a:r>
              <a:rPr lang="en-US" altLang="en-US" sz="2600" i="1"/>
              <a:t>i</a:t>
            </a:r>
            <a:r>
              <a:rPr lang="en-US" altLang="en-US" sz="2600"/>
              <a:t>,</a:t>
            </a:r>
            <a:r>
              <a:rPr lang="en-US" altLang="en-US" sz="2600" i="1"/>
              <a:t>j</a:t>
            </a:r>
            <a:r>
              <a:rPr lang="en-US" altLang="en-US" sz="2600"/>
              <a:t>), compute:</a:t>
            </a:r>
          </a:p>
          <a:p>
            <a:pPr lvl="1"/>
            <a:r>
              <a:rPr lang="en-US" altLang="en-US" sz="2600" u="sng">
                <a:solidFill>
                  <a:schemeClr val="accent1"/>
                </a:solidFill>
              </a:rPr>
              <a:t>Latest Finish Time</a:t>
            </a:r>
            <a:r>
              <a:rPr lang="en-US" altLang="en-US" sz="2600">
                <a:solidFill>
                  <a:schemeClr val="accent1"/>
                </a:solidFill>
              </a:rPr>
              <a:t>  (LF) </a:t>
            </a:r>
            <a:r>
              <a:rPr lang="en-US" altLang="en-US" sz="2600"/>
              <a:t>= the minimum of the latest start times beginning at node </a:t>
            </a:r>
            <a:r>
              <a:rPr lang="en-US" altLang="en-US" sz="2600" i="1"/>
              <a:t>j</a:t>
            </a:r>
            <a:r>
              <a:rPr lang="en-US" altLang="en-US" sz="2600"/>
              <a:t>.  (For node </a:t>
            </a:r>
            <a:r>
              <a:rPr lang="en-US" altLang="en-US" sz="2600" i="1"/>
              <a:t>N</a:t>
            </a:r>
            <a:r>
              <a:rPr lang="en-US" altLang="en-US" sz="2600"/>
              <a:t>, this is the project completion time.). This is the latest time an activity can end without delaying the entire project. </a:t>
            </a:r>
          </a:p>
          <a:p>
            <a:pPr lvl="1"/>
            <a:r>
              <a:rPr lang="en-US" altLang="en-US" sz="2600" u="sng"/>
              <a:t>Latest Start Time (LS)</a:t>
            </a:r>
            <a:r>
              <a:rPr lang="en-US" altLang="en-US" sz="2600"/>
              <a:t> = (Latest Finish Time) - (Time to complete activity (</a:t>
            </a:r>
            <a:r>
              <a:rPr lang="en-US" altLang="en-US" sz="2600" i="1"/>
              <a:t>i</a:t>
            </a:r>
            <a:r>
              <a:rPr lang="en-US" altLang="en-US" sz="2600"/>
              <a:t>,</a:t>
            </a:r>
            <a:r>
              <a:rPr lang="en-US" altLang="en-US" sz="2600" i="1"/>
              <a:t>j</a:t>
            </a:r>
            <a:r>
              <a:rPr lang="en-US" altLang="en-US" sz="2600"/>
              <a:t>)). This is the latest time an activity can begin without delaying the entire project.</a:t>
            </a:r>
          </a:p>
        </p:txBody>
      </p:sp>
    </p:spTree>
    <p:extLst>
      <p:ext uri="{BB962C8B-B14F-4D97-AF65-F5344CB8AC3E}">
        <p14:creationId xmlns:p14="http://schemas.microsoft.com/office/powerpoint/2010/main" val="2811363335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63513"/>
            <a:ext cx="7772400" cy="585787"/>
          </a:xfrm>
          <a:noFill/>
          <a:ln/>
        </p:spPr>
        <p:txBody>
          <a:bodyPr/>
          <a:lstStyle/>
          <a:p>
            <a:r>
              <a:rPr lang="en-US" altLang="en-US"/>
              <a:t>Determining the Critical Path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8863"/>
            <a:ext cx="7772400" cy="4757737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Step 3:  </a:t>
            </a:r>
            <a:r>
              <a:rPr lang="en-US" altLang="en-US"/>
              <a:t>Calculate the slack time for each activity by: 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		</a:t>
            </a:r>
            <a:r>
              <a:rPr lang="en-US" altLang="en-US" u="sng"/>
              <a:t>Slack</a:t>
            </a:r>
            <a:r>
              <a:rPr lang="en-US" altLang="en-US"/>
              <a:t> = (Latest Start) - (Earliest Start), or 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		          = (Latest Finish) - (Earliest Finish).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A </a:t>
            </a:r>
            <a:r>
              <a:rPr lang="en-US" altLang="en-US" u="sng"/>
              <a:t>critical path</a:t>
            </a:r>
            <a:r>
              <a:rPr lang="en-US" altLang="en-US"/>
              <a:t> is a path of activities, from the Start node to the Finish node, with 0 slack times.</a:t>
            </a:r>
          </a:p>
        </p:txBody>
      </p:sp>
    </p:spTree>
    <p:extLst>
      <p:ext uri="{BB962C8B-B14F-4D97-AF65-F5344CB8AC3E}">
        <p14:creationId xmlns:p14="http://schemas.microsoft.com/office/powerpoint/2010/main" val="2373369733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01613"/>
            <a:ext cx="7772400" cy="509587"/>
          </a:xfrm>
          <a:noFill/>
          <a:ln/>
        </p:spPr>
        <p:txBody>
          <a:bodyPr/>
          <a:lstStyle/>
          <a:p>
            <a:r>
              <a:rPr lang="en-US" altLang="en-US"/>
              <a:t>Example:  ABC Associates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8863"/>
            <a:ext cx="7772400" cy="5435600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Consider the following project: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               Immediate  </a:t>
            </a:r>
          </a:p>
          <a:p>
            <a:pPr>
              <a:buFont typeface="Monotype Sorts" pitchFamily="2" charset="2"/>
              <a:buNone/>
            </a:pPr>
            <a:r>
              <a:rPr lang="en-US" altLang="en-US" u="sng"/>
              <a:t>Activity</a:t>
            </a:r>
            <a:r>
              <a:rPr lang="en-US" altLang="en-US"/>
              <a:t>     </a:t>
            </a:r>
            <a:r>
              <a:rPr lang="en-US" altLang="en-US" u="sng"/>
              <a:t>Predecessor</a:t>
            </a:r>
            <a:r>
              <a:rPr lang="en-US" altLang="en-US"/>
              <a:t>       time  (days)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	A          	 --                       6   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	B             	 --       	              4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C             	 A    	              3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D             	 A     	              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E             	 A       	              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F            	B,C   	              4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G           	B,C  	              2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H           	E,F   	              6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I             	E,F    	              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J            	D,H  	              3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K           	G,I    	              5</a:t>
            </a:r>
          </a:p>
        </p:txBody>
      </p:sp>
    </p:spTree>
    <p:extLst>
      <p:ext uri="{BB962C8B-B14F-4D97-AF65-F5344CB8AC3E}">
        <p14:creationId xmlns:p14="http://schemas.microsoft.com/office/powerpoint/2010/main" val="1362982248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network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695325"/>
            <a:ext cx="8742363" cy="616267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355600" y="3657600"/>
            <a:ext cx="428625" cy="4270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1662113" y="2613025"/>
            <a:ext cx="463550" cy="4508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2" name="Oval 6"/>
          <p:cNvSpPr>
            <a:spLocks noChangeArrowheads="1"/>
          </p:cNvSpPr>
          <p:nvPr/>
        </p:nvSpPr>
        <p:spPr bwMode="auto">
          <a:xfrm>
            <a:off x="1704975" y="4999038"/>
            <a:ext cx="461963" cy="45243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5192713" y="2581275"/>
            <a:ext cx="498475" cy="42703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5472113" y="5059363"/>
            <a:ext cx="474662" cy="4984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V="1">
            <a:off x="712788" y="2968625"/>
            <a:ext cx="996950" cy="771525"/>
          </a:xfrm>
          <a:prstGeom prst="line">
            <a:avLst/>
          </a:prstGeom>
          <a:noFill/>
          <a:ln w="38100">
            <a:solidFill>
              <a:srgbClr val="FF50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700088" y="4060825"/>
            <a:ext cx="1033462" cy="1033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1887538" y="3040063"/>
            <a:ext cx="0" cy="1971675"/>
          </a:xfrm>
          <a:prstGeom prst="line">
            <a:avLst/>
          </a:prstGeom>
          <a:noFill/>
          <a:ln w="38100">
            <a:solidFill>
              <a:srgbClr val="FF50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V="1">
            <a:off x="2136775" y="5284788"/>
            <a:ext cx="3373438" cy="11112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4667250" y="3835400"/>
            <a:ext cx="392113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 flipV="1">
            <a:off x="2054225" y="3990975"/>
            <a:ext cx="2613025" cy="1057275"/>
          </a:xfrm>
          <a:prstGeom prst="line">
            <a:avLst/>
          </a:prstGeom>
          <a:noFill/>
          <a:ln w="38100">
            <a:solidFill>
              <a:srgbClr val="FF50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2101850" y="2825750"/>
            <a:ext cx="2613025" cy="106997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2066925" y="2708275"/>
            <a:ext cx="3170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73" name="Oval 17"/>
          <p:cNvSpPr>
            <a:spLocks noChangeArrowheads="1"/>
          </p:cNvSpPr>
          <p:nvPr/>
        </p:nvSpPr>
        <p:spPr bwMode="auto">
          <a:xfrm>
            <a:off x="7683500" y="3859213"/>
            <a:ext cx="511175" cy="4746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V="1">
            <a:off x="4964113" y="3005138"/>
            <a:ext cx="450850" cy="89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4999038" y="4168775"/>
            <a:ext cx="582612" cy="901700"/>
          </a:xfrm>
          <a:prstGeom prst="line">
            <a:avLst/>
          </a:prstGeom>
          <a:noFill/>
          <a:ln w="38100">
            <a:solidFill>
              <a:srgbClr val="FF50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 flipV="1">
            <a:off x="5902325" y="4144963"/>
            <a:ext cx="1816100" cy="1033462"/>
          </a:xfrm>
          <a:prstGeom prst="line">
            <a:avLst/>
          </a:prstGeom>
          <a:noFill/>
          <a:ln w="38100">
            <a:solidFill>
              <a:srgbClr val="FF50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>
            <a:off x="5688013" y="2790825"/>
            <a:ext cx="2162175" cy="1068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784225" y="3159125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A</a:t>
            </a:r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760413" y="452437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B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1473200" y="3752850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3395663" y="235108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D</a:t>
            </a:r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3063875" y="32940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E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2933700" y="4289425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F</a:t>
            </a:r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3503613" y="5414963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G</a:t>
            </a:r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5246688" y="329088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H</a:t>
            </a:r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4940300" y="4465638"/>
            <a:ext cx="249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6543675" y="281463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J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6669088" y="4683125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K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431800" y="3708400"/>
            <a:ext cx="214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CFEB9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1773238" y="2673350"/>
            <a:ext cx="446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CFEB9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1793875" y="5083175"/>
            <a:ext cx="22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CFEB9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4699000" y="38719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CFEB9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5353050" y="26368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5278438" y="2609850"/>
            <a:ext cx="439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CFEB9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5594350" y="5143500"/>
            <a:ext cx="49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CFEB9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7848600" y="3914775"/>
            <a:ext cx="66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FCFEB9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995363" y="3378200"/>
            <a:ext cx="35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1057275" y="4208463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1935163" y="3668713"/>
            <a:ext cx="320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3425825" y="2654300"/>
            <a:ext cx="4143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5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3232150" y="4483100"/>
            <a:ext cx="333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811588" y="4903788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5003800" y="3014663"/>
            <a:ext cx="366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5213350" y="4286250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6400800" y="32781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6492875" y="4381500"/>
            <a:ext cx="50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296863" y="3165475"/>
            <a:ext cx="296862" cy="409575"/>
          </a:xfrm>
          <a:prstGeom prst="rect">
            <a:avLst/>
          </a:prstGeom>
          <a:noFill/>
          <a:ln w="12700">
            <a:solidFill>
              <a:srgbClr val="8CF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1670050" y="2139950"/>
            <a:ext cx="427038" cy="409575"/>
          </a:xfrm>
          <a:prstGeom prst="rect">
            <a:avLst/>
          </a:prstGeom>
          <a:noFill/>
          <a:ln w="12700">
            <a:solidFill>
              <a:srgbClr val="8CF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1698625" y="5605463"/>
            <a:ext cx="320675" cy="409575"/>
          </a:xfrm>
          <a:prstGeom prst="rect">
            <a:avLst/>
          </a:prstGeom>
          <a:noFill/>
          <a:ln w="12700">
            <a:solidFill>
              <a:srgbClr val="8CF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4533900" y="3395663"/>
            <a:ext cx="546100" cy="409575"/>
          </a:xfrm>
          <a:prstGeom prst="rect">
            <a:avLst/>
          </a:prstGeom>
          <a:noFill/>
          <a:ln w="12700">
            <a:solidFill>
              <a:srgbClr val="8CF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13</a:t>
            </a:r>
          </a:p>
        </p:txBody>
      </p:sp>
      <p:sp>
        <p:nvSpPr>
          <p:cNvPr id="70713" name="Text Box 57"/>
          <p:cNvSpPr txBox="1">
            <a:spLocks noChangeArrowheads="1"/>
          </p:cNvSpPr>
          <p:nvPr/>
        </p:nvSpPr>
        <p:spPr bwMode="auto">
          <a:xfrm>
            <a:off x="5229225" y="2081213"/>
            <a:ext cx="474663" cy="409575"/>
          </a:xfrm>
          <a:prstGeom prst="rect">
            <a:avLst/>
          </a:prstGeom>
          <a:noFill/>
          <a:ln w="12700">
            <a:solidFill>
              <a:srgbClr val="8CF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19</a:t>
            </a:r>
          </a:p>
        </p:txBody>
      </p:sp>
      <p:sp>
        <p:nvSpPr>
          <p:cNvPr id="70714" name="Text Box 58"/>
          <p:cNvSpPr txBox="1">
            <a:spLocks noChangeArrowheads="1"/>
          </p:cNvSpPr>
          <p:nvPr/>
        </p:nvSpPr>
        <p:spPr bwMode="auto">
          <a:xfrm>
            <a:off x="5462588" y="5700713"/>
            <a:ext cx="476250" cy="409575"/>
          </a:xfrm>
          <a:prstGeom prst="rect">
            <a:avLst/>
          </a:prstGeom>
          <a:noFill/>
          <a:ln w="12700">
            <a:solidFill>
              <a:srgbClr val="8CF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7826375" y="3336925"/>
            <a:ext cx="485775" cy="409575"/>
          </a:xfrm>
          <a:prstGeom prst="rect">
            <a:avLst/>
          </a:prstGeom>
          <a:noFill/>
          <a:ln w="12700">
            <a:solidFill>
              <a:srgbClr val="8CF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23</a:t>
            </a:r>
          </a:p>
        </p:txBody>
      </p:sp>
      <p:sp>
        <p:nvSpPr>
          <p:cNvPr id="70716" name="Oval 60"/>
          <p:cNvSpPr>
            <a:spLocks noChangeArrowheads="1"/>
          </p:cNvSpPr>
          <p:nvPr/>
        </p:nvSpPr>
        <p:spPr bwMode="auto">
          <a:xfrm>
            <a:off x="7670800" y="4548188"/>
            <a:ext cx="890588" cy="320675"/>
          </a:xfrm>
          <a:prstGeom prst="ellipse">
            <a:avLst/>
          </a:prstGeom>
          <a:noFill/>
          <a:ln w="127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7921625" y="4498975"/>
            <a:ext cx="579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23</a:t>
            </a:r>
          </a:p>
        </p:txBody>
      </p:sp>
      <p:sp>
        <p:nvSpPr>
          <p:cNvPr id="70718" name="Oval 62"/>
          <p:cNvSpPr>
            <a:spLocks noChangeArrowheads="1"/>
          </p:cNvSpPr>
          <p:nvPr/>
        </p:nvSpPr>
        <p:spPr bwMode="auto">
          <a:xfrm>
            <a:off x="5318125" y="6223000"/>
            <a:ext cx="866775" cy="320675"/>
          </a:xfrm>
          <a:prstGeom prst="ellipse">
            <a:avLst/>
          </a:prstGeom>
          <a:noFill/>
          <a:ln w="127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19" name="Text Box 63"/>
          <p:cNvSpPr txBox="1">
            <a:spLocks noChangeArrowheads="1"/>
          </p:cNvSpPr>
          <p:nvPr/>
        </p:nvSpPr>
        <p:spPr bwMode="auto">
          <a:xfrm>
            <a:off x="5486400" y="6173788"/>
            <a:ext cx="511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CFEB9"/>
                </a:solidFill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70720" name="Oval 64"/>
          <p:cNvSpPr>
            <a:spLocks noChangeArrowheads="1"/>
          </p:cNvSpPr>
          <p:nvPr/>
        </p:nvSpPr>
        <p:spPr bwMode="auto">
          <a:xfrm>
            <a:off x="5089525" y="1685925"/>
            <a:ext cx="712788" cy="261938"/>
          </a:xfrm>
          <a:prstGeom prst="ellipse">
            <a:avLst/>
          </a:prstGeom>
          <a:noFill/>
          <a:ln w="127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21" name="Text Box 65"/>
          <p:cNvSpPr txBox="1">
            <a:spLocks noChangeArrowheads="1"/>
          </p:cNvSpPr>
          <p:nvPr/>
        </p:nvSpPr>
        <p:spPr bwMode="auto">
          <a:xfrm>
            <a:off x="5260975" y="1606550"/>
            <a:ext cx="48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20</a:t>
            </a:r>
          </a:p>
        </p:txBody>
      </p:sp>
      <p:sp>
        <p:nvSpPr>
          <p:cNvPr id="70722" name="Oval 66"/>
          <p:cNvSpPr>
            <a:spLocks noChangeArrowheads="1"/>
          </p:cNvSpPr>
          <p:nvPr/>
        </p:nvSpPr>
        <p:spPr bwMode="auto">
          <a:xfrm>
            <a:off x="4187825" y="4310063"/>
            <a:ext cx="784225" cy="415925"/>
          </a:xfrm>
          <a:prstGeom prst="ellipse">
            <a:avLst/>
          </a:prstGeom>
          <a:noFill/>
          <a:ln w="127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23" name="Text Box 67"/>
          <p:cNvSpPr txBox="1">
            <a:spLocks noChangeArrowheads="1"/>
          </p:cNvSpPr>
          <p:nvPr/>
        </p:nvSpPr>
        <p:spPr bwMode="auto">
          <a:xfrm>
            <a:off x="4359275" y="4321175"/>
            <a:ext cx="46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13</a:t>
            </a:r>
          </a:p>
        </p:txBody>
      </p:sp>
      <p:sp>
        <p:nvSpPr>
          <p:cNvPr id="70724" name="Oval 68"/>
          <p:cNvSpPr>
            <a:spLocks noChangeArrowheads="1"/>
          </p:cNvSpPr>
          <p:nvPr/>
        </p:nvSpPr>
        <p:spPr bwMode="auto">
          <a:xfrm>
            <a:off x="1401763" y="6208713"/>
            <a:ext cx="830262" cy="452437"/>
          </a:xfrm>
          <a:prstGeom prst="ellipse">
            <a:avLst/>
          </a:prstGeom>
          <a:noFill/>
          <a:ln w="127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25" name="Text Box 69"/>
          <p:cNvSpPr txBox="1">
            <a:spLocks noChangeArrowheads="1"/>
          </p:cNvSpPr>
          <p:nvPr/>
        </p:nvSpPr>
        <p:spPr bwMode="auto">
          <a:xfrm>
            <a:off x="1666875" y="6234113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70726" name="Oval 70"/>
          <p:cNvSpPr>
            <a:spLocks noChangeArrowheads="1"/>
          </p:cNvSpPr>
          <p:nvPr/>
        </p:nvSpPr>
        <p:spPr bwMode="auto">
          <a:xfrm>
            <a:off x="1485900" y="1579563"/>
            <a:ext cx="760413" cy="403225"/>
          </a:xfrm>
          <a:prstGeom prst="ellipse">
            <a:avLst/>
          </a:prstGeom>
          <a:noFill/>
          <a:ln w="127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1690688" y="15843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70728" name="Oval 72"/>
          <p:cNvSpPr>
            <a:spLocks noChangeArrowheads="1"/>
          </p:cNvSpPr>
          <p:nvPr/>
        </p:nvSpPr>
        <p:spPr bwMode="auto">
          <a:xfrm>
            <a:off x="142875" y="4192588"/>
            <a:ext cx="688975" cy="355600"/>
          </a:xfrm>
          <a:prstGeom prst="ellipse">
            <a:avLst/>
          </a:prstGeom>
          <a:noFill/>
          <a:ln w="127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29" name="Text Box 73"/>
          <p:cNvSpPr txBox="1">
            <a:spLocks noChangeArrowheads="1"/>
          </p:cNvSpPr>
          <p:nvPr/>
        </p:nvSpPr>
        <p:spPr bwMode="auto">
          <a:xfrm>
            <a:off x="323850" y="41751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70730" name="Oval 74"/>
          <p:cNvSpPr>
            <a:spLocks noChangeArrowheads="1"/>
          </p:cNvSpPr>
          <p:nvPr/>
        </p:nvSpPr>
        <p:spPr bwMode="auto">
          <a:xfrm>
            <a:off x="6472238" y="925513"/>
            <a:ext cx="877887" cy="296862"/>
          </a:xfrm>
          <a:prstGeom prst="ellipse">
            <a:avLst/>
          </a:prstGeom>
          <a:noFill/>
          <a:ln w="12700">
            <a:solidFill>
              <a:srgbClr val="8CF4E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31" name="Rectangle 75"/>
          <p:cNvSpPr>
            <a:spLocks noChangeArrowheads="1"/>
          </p:cNvSpPr>
          <p:nvPr/>
        </p:nvSpPr>
        <p:spPr bwMode="auto">
          <a:xfrm>
            <a:off x="6607175" y="1425575"/>
            <a:ext cx="747713" cy="368300"/>
          </a:xfrm>
          <a:prstGeom prst="rect">
            <a:avLst/>
          </a:prstGeom>
          <a:noFill/>
          <a:ln w="12700">
            <a:solidFill>
              <a:srgbClr val="8CF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32" name="Text Box 76"/>
          <p:cNvSpPr txBox="1">
            <a:spLocks noChangeArrowheads="1"/>
          </p:cNvSpPr>
          <p:nvPr/>
        </p:nvSpPr>
        <p:spPr bwMode="auto">
          <a:xfrm>
            <a:off x="7513638" y="1414463"/>
            <a:ext cx="796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ES</a:t>
            </a:r>
          </a:p>
        </p:txBody>
      </p:sp>
      <p:sp>
        <p:nvSpPr>
          <p:cNvPr id="70733" name="Text Box 77"/>
          <p:cNvSpPr txBox="1">
            <a:spLocks noChangeArrowheads="1"/>
          </p:cNvSpPr>
          <p:nvPr/>
        </p:nvSpPr>
        <p:spPr bwMode="auto">
          <a:xfrm>
            <a:off x="7531100" y="958850"/>
            <a:ext cx="665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LF</a:t>
            </a:r>
          </a:p>
        </p:txBody>
      </p:sp>
      <p:sp>
        <p:nvSpPr>
          <p:cNvPr id="70734" name="Line 78"/>
          <p:cNvSpPr>
            <a:spLocks noChangeShapeType="1"/>
          </p:cNvSpPr>
          <p:nvPr/>
        </p:nvSpPr>
        <p:spPr bwMode="auto">
          <a:xfrm>
            <a:off x="8086725" y="1603375"/>
            <a:ext cx="7127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35" name="Line 79"/>
          <p:cNvSpPr>
            <a:spLocks noChangeShapeType="1"/>
          </p:cNvSpPr>
          <p:nvPr/>
        </p:nvSpPr>
        <p:spPr bwMode="auto">
          <a:xfrm flipH="1">
            <a:off x="5260975" y="1104900"/>
            <a:ext cx="9620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70736" name="Text Box 80"/>
          <p:cNvSpPr txBox="1">
            <a:spLocks noChangeArrowheads="1"/>
          </p:cNvSpPr>
          <p:nvPr/>
        </p:nvSpPr>
        <p:spPr bwMode="auto">
          <a:xfrm>
            <a:off x="7908925" y="1863725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Forward</a:t>
            </a:r>
          </a:p>
        </p:txBody>
      </p:sp>
      <p:sp>
        <p:nvSpPr>
          <p:cNvPr id="70737" name="Text Box 81"/>
          <p:cNvSpPr txBox="1">
            <a:spLocks noChangeArrowheads="1"/>
          </p:cNvSpPr>
          <p:nvPr/>
        </p:nvSpPr>
        <p:spPr bwMode="auto">
          <a:xfrm>
            <a:off x="3965575" y="863600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CFEB9"/>
                </a:solidFill>
                <a:latin typeface="Arial Narrow" panose="020B0606020202030204" pitchFamily="34" charset="0"/>
              </a:rPr>
              <a:t>Backward</a:t>
            </a:r>
          </a:p>
        </p:txBody>
      </p:sp>
    </p:spTree>
    <p:extLst>
      <p:ext uri="{BB962C8B-B14F-4D97-AF65-F5344CB8AC3E}">
        <p14:creationId xmlns:p14="http://schemas.microsoft.com/office/powerpoint/2010/main" val="3264632634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Example:  ABC Associates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5213"/>
            <a:ext cx="9144000" cy="5538787"/>
          </a:xfrm>
          <a:noFill/>
          <a:ln/>
        </p:spPr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Earliest/Latest Times</a:t>
            </a:r>
            <a:r>
              <a:rPr lang="en-US" altLang="en-US"/>
              <a:t>		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		</a:t>
            </a:r>
            <a:r>
              <a:rPr lang="en-US" altLang="en-US" u="sng"/>
              <a:t>Activity</a:t>
            </a:r>
            <a:r>
              <a:rPr lang="en-US" altLang="en-US"/>
              <a:t>    </a:t>
            </a:r>
            <a:r>
              <a:rPr lang="en-US" altLang="en-US" u="sng"/>
              <a:t> time</a:t>
            </a:r>
            <a:r>
              <a:rPr lang="en-US" altLang="en-US"/>
              <a:t>      </a:t>
            </a:r>
            <a:r>
              <a:rPr lang="en-US" altLang="en-US" u="sng">
                <a:solidFill>
                  <a:schemeClr val="accent1"/>
                </a:solidFill>
              </a:rPr>
              <a:t>ES</a:t>
            </a:r>
            <a:r>
              <a:rPr lang="en-US" altLang="en-US"/>
              <a:t>    EF    </a:t>
            </a:r>
            <a:r>
              <a:rPr lang="en-US" altLang="en-US" u="sng"/>
              <a:t>LS</a:t>
            </a:r>
            <a:r>
              <a:rPr lang="en-US" altLang="en-US"/>
              <a:t>    </a:t>
            </a:r>
            <a:r>
              <a:rPr lang="en-US" altLang="en-US" u="sng">
                <a:solidFill>
                  <a:schemeClr val="accent1"/>
                </a:solidFill>
              </a:rPr>
              <a:t>LF</a:t>
            </a:r>
            <a:r>
              <a:rPr lang="en-US" altLang="en-US"/>
              <a:t>    </a:t>
            </a:r>
            <a:r>
              <a:rPr lang="en-US" altLang="en-US" u="sng"/>
              <a:t>Slack</a:t>
            </a:r>
            <a:r>
              <a:rPr lang="en-US" altLang="en-US"/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			      A 	         6            0       6       0      6         0 *critical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                         B   	         4            0       4       5      9         5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                         C            3            6       9       6      9         0 *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                         D 	         5            6     11     15    20         9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                         E 	         1            6       7     12    13         6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                         F 	         4            9     13       9    13         0 *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                         G            2            9     11     16    18         7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                         H 	         6          13     19     14    20         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                          I  	         5          13     18     13    18         0 *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                          J  	         3          19     22     20    23         1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                           K 	         5          18     23     18    23         0 *</a:t>
            </a:r>
          </a:p>
          <a:p>
            <a:pPr lvl="1"/>
            <a:r>
              <a:rPr lang="en-US" altLang="en-US"/>
              <a:t>The estimated project completion time is the Max EF at node 7 = 23.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413250" y="5575300"/>
            <a:ext cx="444500" cy="36830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u="sng">
              <a:solidFill>
                <a:srgbClr val="FCFEB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50825" y="2482850"/>
            <a:ext cx="1839913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618FFD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EF = ES +  t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618FFD"/>
                </a:solidFill>
                <a:latin typeface="Arial Narrow" panose="020B0606020202030204" pitchFamily="34" charset="0"/>
              </a:rPr>
              <a:t>LS = LF – t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618FFD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Where t is the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618FFD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Activity time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000" b="1">
              <a:solidFill>
                <a:srgbClr val="618FFD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618FFD"/>
                </a:solidFill>
                <a:latin typeface="Arial Narrow" panose="020B0606020202030204" pitchFamily="34" charset="0"/>
              </a:rPr>
              <a:t>Slack = LF – EF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618FFD"/>
                </a:solidFill>
                <a:latin typeface="Arial Narrow" panose="020B0606020202030204" pitchFamily="34" charset="0"/>
              </a:rPr>
              <a:t>          = LS - ES</a:t>
            </a:r>
          </a:p>
        </p:txBody>
      </p:sp>
    </p:spTree>
    <p:extLst>
      <p:ext uri="{BB962C8B-B14F-4D97-AF65-F5344CB8AC3E}">
        <p14:creationId xmlns:p14="http://schemas.microsoft.com/office/powerpoint/2010/main" val="616301571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87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57982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7C3EFC-C18D-4D3E-B090-7F9F28E8D0B6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47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00063" y="1571625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GB" sz="2000" dirty="0">
                <a:latin typeface="Calibri" pitchFamily="34" charset="0"/>
              </a:rPr>
              <a:t>It is determined by adding the times for the activities in each sequence.</a:t>
            </a:r>
          </a:p>
          <a:p>
            <a:pPr>
              <a:defRPr/>
            </a:pPr>
            <a:r>
              <a:rPr lang="en-GB" sz="2000" dirty="0">
                <a:latin typeface="Calibri" pitchFamily="34" charset="0"/>
              </a:rPr>
              <a:t>CPM determines the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total calendar time </a:t>
            </a:r>
            <a:r>
              <a:rPr lang="en-GB" sz="2000" dirty="0">
                <a:latin typeface="Calibri" pitchFamily="34" charset="0"/>
              </a:rPr>
              <a:t>required for the project.</a:t>
            </a:r>
          </a:p>
          <a:p>
            <a:pPr>
              <a:defRPr/>
            </a:pPr>
            <a:r>
              <a:rPr lang="en-GB" sz="2000" dirty="0">
                <a:latin typeface="Calibri" pitchFamily="34" charset="0"/>
              </a:rPr>
              <a:t>If activities outside the critical path speed up or slow down (within limits), the total project time does not change.</a:t>
            </a:r>
          </a:p>
          <a:p>
            <a:pPr>
              <a:defRPr/>
            </a:pPr>
            <a:r>
              <a:rPr lang="en-GB" sz="2000" dirty="0">
                <a:latin typeface="Calibri" pitchFamily="34" charset="0"/>
              </a:rPr>
              <a:t>The amount of time that a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non-critical </a:t>
            </a:r>
            <a:r>
              <a:rPr lang="en-GB" sz="2000" dirty="0">
                <a:latin typeface="Calibri" pitchFamily="34" charset="0"/>
              </a:rPr>
              <a:t>activity can be delayed without delaying the project is called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slack-time</a:t>
            </a:r>
            <a:r>
              <a:rPr lang="en-GB" sz="2000" dirty="0"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62663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76238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A51028-5249-4FCB-8A23-98FCBBD21E95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48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71500" y="157162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r>
              <a:rPr lang="en-GB" sz="2000" dirty="0">
                <a:solidFill>
                  <a:srgbClr val="4F81BD">
                    <a:lumMod val="75000"/>
                  </a:srgbClr>
                </a:solidFill>
              </a:rPr>
              <a:t>ET</a:t>
            </a:r>
            <a:r>
              <a:rPr lang="en-GB" sz="2000" dirty="0">
                <a:solidFill>
                  <a:prstClr val="black"/>
                </a:solidFill>
              </a:rPr>
              <a:t> – Earliest node time for given activity duration and precedence relationships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r>
              <a:rPr lang="en-GB" sz="2000" dirty="0">
                <a:solidFill>
                  <a:srgbClr val="4F81BD">
                    <a:lumMod val="75000"/>
                  </a:srgbClr>
                </a:solidFill>
              </a:rPr>
              <a:t>LT</a:t>
            </a:r>
            <a:r>
              <a:rPr lang="en-GB" sz="2000" dirty="0">
                <a:solidFill>
                  <a:prstClr val="black"/>
                </a:solidFill>
              </a:rPr>
              <a:t> – Latest node time assuming no delays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endParaRPr lang="en-GB" sz="2000" dirty="0">
              <a:solidFill>
                <a:prstClr val="black"/>
              </a:solidFill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endParaRPr lang="en-GB" sz="2000" dirty="0">
              <a:solidFill>
                <a:prstClr val="black"/>
              </a:solidFill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endParaRPr lang="en-GB" sz="2000" dirty="0">
              <a:solidFill>
                <a:prstClr val="black"/>
              </a:solidFill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endParaRPr lang="en-GB" sz="2000" dirty="0">
              <a:solidFill>
                <a:prstClr val="black"/>
              </a:solidFill>
            </a:endParaRPr>
          </a:p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r>
              <a:rPr lang="en-GB" sz="2000" dirty="0">
                <a:solidFill>
                  <a:srgbClr val="4F81BD">
                    <a:lumMod val="75000"/>
                  </a:srgbClr>
                </a:solidFill>
              </a:rPr>
              <a:t>ES</a:t>
            </a:r>
            <a:r>
              <a:rPr lang="en-GB" sz="2000" dirty="0">
                <a:solidFill>
                  <a:prstClr val="black"/>
                </a:solidFill>
              </a:rPr>
              <a:t> – Activity earliest start time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r>
              <a:rPr lang="en-GB" sz="2000" dirty="0">
                <a:solidFill>
                  <a:srgbClr val="4F81BD">
                    <a:lumMod val="75000"/>
                  </a:srgbClr>
                </a:solidFill>
              </a:rPr>
              <a:t>LS</a:t>
            </a:r>
            <a:r>
              <a:rPr lang="en-GB" sz="2000" dirty="0">
                <a:solidFill>
                  <a:prstClr val="black"/>
                </a:solidFill>
              </a:rPr>
              <a:t> – Activity latest start time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r>
              <a:rPr lang="en-GB" sz="2000" dirty="0" err="1">
                <a:solidFill>
                  <a:srgbClr val="4F81BD">
                    <a:lumMod val="75000"/>
                  </a:srgbClr>
                </a:solidFill>
              </a:rPr>
              <a:t>EF</a:t>
            </a:r>
            <a:r>
              <a:rPr lang="en-GB" sz="2000" dirty="0">
                <a:solidFill>
                  <a:prstClr val="black"/>
                </a:solidFill>
              </a:rPr>
              <a:t> – Activity earliest finishing time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r>
              <a:rPr lang="en-GB" sz="2000" dirty="0">
                <a:solidFill>
                  <a:srgbClr val="4F81BD">
                    <a:lumMod val="75000"/>
                  </a:srgbClr>
                </a:solidFill>
              </a:rPr>
              <a:t>LF</a:t>
            </a:r>
            <a:r>
              <a:rPr lang="en-GB" sz="2000" dirty="0">
                <a:solidFill>
                  <a:prstClr val="black"/>
                </a:solidFill>
              </a:rPr>
              <a:t> – Activity latest finishing time</a:t>
            </a:r>
          </a:p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r>
              <a:rPr lang="en-GB" sz="2000" dirty="0">
                <a:solidFill>
                  <a:srgbClr val="4F81BD">
                    <a:lumMod val="75000"/>
                  </a:srgbClr>
                </a:solidFill>
              </a:rPr>
              <a:t>Slack Time </a:t>
            </a:r>
            <a:r>
              <a:rPr lang="en-GB" sz="2000" dirty="0">
                <a:solidFill>
                  <a:prstClr val="black"/>
                </a:solidFill>
              </a:rPr>
              <a:t>– Maximum activity delay time</a:t>
            </a:r>
          </a:p>
        </p:txBody>
      </p:sp>
      <p:pic>
        <p:nvPicPr>
          <p:cNvPr id="256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42" b="18919"/>
          <a:stretch>
            <a:fillRect/>
          </a:stretch>
        </p:blipFill>
        <p:spPr bwMode="auto">
          <a:xfrm>
            <a:off x="2643188" y="2786063"/>
            <a:ext cx="3171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21843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261234-F018-4161-8828-6C649901985D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49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71500" y="157162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063" y="1571625"/>
            <a:ext cx="7929562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Step 1. Calculate ET for each node.</a:t>
            </a: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For each node 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 for which predecessors j are labelled with ET(j), ET(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) is given</a:t>
            </a: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by:</a:t>
            </a: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		</a:t>
            </a:r>
            <a:r>
              <a:rPr lang="en-GB" sz="2000" i="1" dirty="0">
                <a:solidFill>
                  <a:prstClr val="black"/>
                </a:solidFill>
                <a:cs typeface="Arial" charset="0"/>
              </a:rPr>
              <a:t>ET(</a:t>
            </a:r>
            <a:r>
              <a:rPr lang="en-GB" sz="2000" i="1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GB" sz="2000" i="1" dirty="0">
                <a:solidFill>
                  <a:prstClr val="black"/>
                </a:solidFill>
                <a:cs typeface="Arial" charset="0"/>
              </a:rPr>
              <a:t>)= </a:t>
            </a:r>
            <a:r>
              <a:rPr lang="en-GB" sz="2000" i="1" dirty="0" err="1">
                <a:solidFill>
                  <a:prstClr val="black"/>
                </a:solidFill>
                <a:cs typeface="Arial" charset="0"/>
              </a:rPr>
              <a:t>maxj</a:t>
            </a:r>
            <a:r>
              <a:rPr lang="en-GB" sz="2000" i="1" dirty="0">
                <a:solidFill>
                  <a:prstClr val="black"/>
                </a:solidFill>
                <a:cs typeface="Arial" charset="0"/>
              </a:rPr>
              <a:t> [ET(j)+ t(</a:t>
            </a:r>
            <a:r>
              <a:rPr lang="en-GB" sz="2000" i="1" dirty="0" err="1">
                <a:solidFill>
                  <a:prstClr val="black"/>
                </a:solidFill>
                <a:cs typeface="Arial" charset="0"/>
              </a:rPr>
              <a:t>j,i</a:t>
            </a:r>
            <a:r>
              <a:rPr lang="en-GB" sz="2000" i="1" dirty="0">
                <a:solidFill>
                  <a:prstClr val="black"/>
                </a:solidFill>
                <a:cs typeface="Arial" charset="0"/>
              </a:rPr>
              <a:t>)]</a:t>
            </a:r>
          </a:p>
          <a:p>
            <a:pPr>
              <a:defRPr/>
            </a:pPr>
            <a:endParaRPr lang="en-GB" sz="2000" dirty="0">
              <a:solidFill>
                <a:prstClr val="black"/>
              </a:solidFill>
              <a:cs typeface="Arial" charset="0"/>
            </a:endParaRP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where t(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j,i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) is the duration of task between nodes (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j,i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).</a:t>
            </a:r>
          </a:p>
          <a:p>
            <a:pPr>
              <a:defRPr/>
            </a:pPr>
            <a:endParaRPr lang="en-GB" sz="2000" dirty="0">
              <a:solidFill>
                <a:prstClr val="black"/>
              </a:solidFill>
              <a:cs typeface="Arial" charset="0"/>
            </a:endParaRPr>
          </a:p>
          <a:p>
            <a:pPr>
              <a:defRPr/>
            </a:pPr>
            <a:r>
              <a:rPr lang="en-GB" sz="200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Step 2. Calculate LT for each node.</a:t>
            </a: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For each node 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 for which successors j are labelled with LT(j), LT(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) is given by:</a:t>
            </a:r>
          </a:p>
          <a:p>
            <a:pPr>
              <a:defRPr/>
            </a:pPr>
            <a:endParaRPr lang="en-GB" sz="2000" dirty="0">
              <a:solidFill>
                <a:prstClr val="black"/>
              </a:solidFill>
              <a:cs typeface="Arial" charset="0"/>
            </a:endParaRP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		LT(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)= 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minj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 [LT(j) – t(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i,j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)]</a:t>
            </a:r>
          </a:p>
          <a:p>
            <a:pPr>
              <a:defRPr/>
            </a:pPr>
            <a:endParaRPr lang="en-GB" sz="2000" dirty="0">
              <a:solidFill>
                <a:prstClr val="black"/>
              </a:solidFill>
              <a:cs typeface="Arial" charset="0"/>
            </a:endParaRP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where t(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j,i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) is the duration of task between nodes (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i,j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).</a:t>
            </a:r>
          </a:p>
          <a:p>
            <a:pPr>
              <a:defRPr/>
            </a:pPr>
            <a:endParaRPr lang="en-GB" sz="20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342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“Once you plan your work, you must work your plan”</a:t>
            </a:r>
            <a:br>
              <a:rPr lang="en-US" altLang="en-US" sz="4000"/>
            </a:br>
            <a:r>
              <a:rPr lang="en-US" altLang="en-US" sz="4000"/>
              <a:t> </a:t>
            </a:r>
            <a:r>
              <a:rPr lang="en-US" altLang="en-US" sz="2000"/>
              <a:t>by J. Hinze, </a:t>
            </a:r>
            <a:r>
              <a:rPr lang="en-US" altLang="en-US" sz="2000" i="1"/>
              <a:t>Construction Planning and Scheduling</a:t>
            </a:r>
            <a:endParaRPr lang="en-US" altLang="en-US" sz="20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en-US" dirty="0"/>
              <a:t>Planning and Scheduling occurs:</a:t>
            </a:r>
          </a:p>
          <a:p>
            <a:pPr lvl="1" algn="just"/>
            <a:r>
              <a:rPr lang="en-US" altLang="en-US" b="1" dirty="0"/>
              <a:t>AFTER</a:t>
            </a:r>
            <a:r>
              <a:rPr lang="en-US" altLang="en-US" dirty="0"/>
              <a:t>  you have decided how to do the work</a:t>
            </a:r>
          </a:p>
          <a:p>
            <a:pPr lvl="2" algn="just"/>
            <a:r>
              <a:rPr lang="en-US" altLang="en-US" dirty="0"/>
              <a:t>“The first idea is not always the best idea.”</a:t>
            </a:r>
          </a:p>
          <a:p>
            <a:pPr algn="just"/>
            <a:r>
              <a:rPr lang="en-US" altLang="en-US" dirty="0"/>
              <a:t>Requires discipline to “work the plan”</a:t>
            </a:r>
          </a:p>
          <a:p>
            <a:pPr lvl="1" algn="just"/>
            <a:r>
              <a:rPr lang="en-US" altLang="en-US" dirty="0"/>
              <a:t>The act of development useful, </a:t>
            </a:r>
          </a:p>
          <a:p>
            <a:pPr lvl="1" algn="just"/>
            <a:r>
              <a:rPr lang="en-US" altLang="en-US" dirty="0"/>
              <a:t>But need to monitor and track</a:t>
            </a:r>
          </a:p>
          <a:p>
            <a:pPr lvl="2" algn="just"/>
            <a:r>
              <a:rPr lang="en-US" altLang="en-US" dirty="0"/>
              <a:t>only then, is a schedule an effective management tool </a:t>
            </a:r>
          </a:p>
          <a:p>
            <a:pPr lvl="2" algn="just"/>
            <a:r>
              <a:rPr lang="en-US" altLang="en-US" dirty="0"/>
              <a:t>as-built schedules</a:t>
            </a:r>
          </a:p>
        </p:txBody>
      </p:sp>
    </p:spTree>
    <p:extLst>
      <p:ext uri="{BB962C8B-B14F-4D97-AF65-F5344CB8AC3E}">
        <p14:creationId xmlns:p14="http://schemas.microsoft.com/office/powerpoint/2010/main" val="448624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0244" y="445305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5F11BF-CFA5-407B-97ED-4A048071B158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50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7656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678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9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7680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7681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27682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7658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9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60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61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62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7663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672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3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7674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7675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7676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7666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27667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27668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27669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27670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</p:spTree>
    <p:extLst>
      <p:ext uri="{BB962C8B-B14F-4D97-AF65-F5344CB8AC3E}">
        <p14:creationId xmlns:p14="http://schemas.microsoft.com/office/powerpoint/2010/main" val="277727074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345B66-6F22-44D7-9D59-80ED543BC5B4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51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680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703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04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8705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8706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28707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8682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683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684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685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686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8687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697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8701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8690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28691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28692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28693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28694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28695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8231863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93F697-E9CC-4C76-BC91-A74988E054FB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52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704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729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30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9731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9732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29733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9706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707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708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709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710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9711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723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24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9725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29726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9727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9714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29715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29716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29717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29718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29719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777960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0F5BC8-85EF-45E1-99CF-7E345F2CEE15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53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0728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754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55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0756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0757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0758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0730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31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32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33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0734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0735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748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49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0750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0751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0752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0738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30739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30740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30741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30742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0744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3030223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 txBox="1">
            <a:spLocks noGrp="1"/>
          </p:cNvSpPr>
          <p:nvPr/>
        </p:nvSpPr>
        <p:spPr bwMode="auto">
          <a:xfrm>
            <a:off x="500063" y="6286500"/>
            <a:ext cx="2428875" cy="38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>
                <a:solidFill>
                  <a:srgbClr val="1F497D"/>
                </a:solidFill>
              </a:rPr>
              <a:t>Software Project Management</a:t>
            </a:r>
            <a:endParaRPr lang="en-GB" sz="1200">
              <a:solidFill>
                <a:srgbClr val="1F497D"/>
              </a:solidFill>
            </a:endParaRPr>
          </a:p>
        </p:txBody>
      </p:sp>
      <p:sp>
        <p:nvSpPr>
          <p:cNvPr id="10246" name="Slide Number Placeholder 8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F0727D5-0A81-4B7E-B26D-DD17E15614EE}" type="slidenum">
              <a:rPr lang="en-GB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54</a:t>
            </a:fld>
            <a:endParaRPr lang="en-GB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 txBox="1">
            <a:spLocks noGrp="1"/>
          </p:cNvSpPr>
          <p:nvPr/>
        </p:nvSpPr>
        <p:spPr bwMode="auto">
          <a:xfrm>
            <a:off x="5500688" y="6286500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GB" sz="1200" dirty="0">
                <a:solidFill>
                  <a:srgbClr val="1F497D"/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752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1779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80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1781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1782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1783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1754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55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56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57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1758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1759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1773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74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1775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1776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1777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1762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31763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31764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31765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31766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31767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1768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1771" name="Text Box 40"/>
          <p:cNvSpPr txBox="1">
            <a:spLocks noChangeArrowheads="1"/>
          </p:cNvSpPr>
          <p:nvPr/>
        </p:nvSpPr>
        <p:spPr bwMode="auto">
          <a:xfrm>
            <a:off x="7524750" y="213360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3571763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 txBox="1">
            <a:spLocks noGrp="1"/>
          </p:cNvSpPr>
          <p:nvPr/>
        </p:nvSpPr>
        <p:spPr bwMode="auto">
          <a:xfrm>
            <a:off x="500063" y="6286500"/>
            <a:ext cx="2428875" cy="38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>
                <a:solidFill>
                  <a:srgbClr val="1F497D"/>
                </a:solidFill>
              </a:rPr>
              <a:t>Software Project Management</a:t>
            </a:r>
            <a:endParaRPr lang="en-GB" sz="1200">
              <a:solidFill>
                <a:srgbClr val="1F497D"/>
              </a:solidFill>
            </a:endParaRPr>
          </a:p>
        </p:txBody>
      </p:sp>
      <p:sp>
        <p:nvSpPr>
          <p:cNvPr id="10246" name="Slide Number Placeholder 8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2142554-843A-4276-A520-1D8268FDC61A}" type="slidenum">
              <a:rPr lang="en-GB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55</a:t>
            </a:fld>
            <a:endParaRPr lang="en-GB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 txBox="1">
            <a:spLocks noGrp="1"/>
          </p:cNvSpPr>
          <p:nvPr/>
        </p:nvSpPr>
        <p:spPr bwMode="auto">
          <a:xfrm>
            <a:off x="5500688" y="6286500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GB" sz="1200" dirty="0">
                <a:solidFill>
                  <a:srgbClr val="1F497D"/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776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804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05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2806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2807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2808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2778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79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80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81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2782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2783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798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99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2800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2801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2802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2786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32787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32788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32789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32790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32791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2792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2795" name="Text Box 40"/>
          <p:cNvSpPr txBox="1">
            <a:spLocks noChangeArrowheads="1"/>
          </p:cNvSpPr>
          <p:nvPr/>
        </p:nvSpPr>
        <p:spPr bwMode="auto">
          <a:xfrm>
            <a:off x="7524750" y="213360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2796" name="Text Box 41"/>
          <p:cNvSpPr txBox="1">
            <a:spLocks noChangeArrowheads="1"/>
          </p:cNvSpPr>
          <p:nvPr/>
        </p:nvSpPr>
        <p:spPr bwMode="auto">
          <a:xfrm>
            <a:off x="7596188" y="24209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5846426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 txBox="1">
            <a:spLocks noGrp="1"/>
          </p:cNvSpPr>
          <p:nvPr/>
        </p:nvSpPr>
        <p:spPr bwMode="auto">
          <a:xfrm>
            <a:off x="500063" y="6286500"/>
            <a:ext cx="2428875" cy="38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>
                <a:solidFill>
                  <a:srgbClr val="1F497D"/>
                </a:solidFill>
              </a:rPr>
              <a:t>Software Project Management</a:t>
            </a:r>
            <a:endParaRPr lang="en-GB" sz="1200">
              <a:solidFill>
                <a:srgbClr val="1F497D"/>
              </a:solidFill>
            </a:endParaRPr>
          </a:p>
        </p:txBody>
      </p:sp>
      <p:sp>
        <p:nvSpPr>
          <p:cNvPr id="10246" name="Slide Number Placeholder 8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643507FB-9B63-41F5-A6F6-87F0B0690FD0}" type="slidenum">
              <a:rPr lang="en-GB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56</a:t>
            </a:fld>
            <a:endParaRPr lang="en-GB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 txBox="1">
            <a:spLocks noGrp="1"/>
          </p:cNvSpPr>
          <p:nvPr/>
        </p:nvSpPr>
        <p:spPr bwMode="auto">
          <a:xfrm>
            <a:off x="5500688" y="6286500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GB" sz="1200" dirty="0">
                <a:solidFill>
                  <a:srgbClr val="1F497D"/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800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3830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831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3832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3833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3834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3802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803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804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805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806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3807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3824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825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3826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3827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3828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3810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33811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33812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33813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33814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33815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3816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3819" name="Text Box 40"/>
          <p:cNvSpPr txBox="1">
            <a:spLocks noChangeArrowheads="1"/>
          </p:cNvSpPr>
          <p:nvPr/>
        </p:nvSpPr>
        <p:spPr bwMode="auto">
          <a:xfrm>
            <a:off x="7524750" y="213360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33820" name="Text Box 41"/>
          <p:cNvSpPr txBox="1">
            <a:spLocks noChangeArrowheads="1"/>
          </p:cNvSpPr>
          <p:nvPr/>
        </p:nvSpPr>
        <p:spPr bwMode="auto">
          <a:xfrm>
            <a:off x="7596188" y="24209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3821" name="AutoShape 42"/>
          <p:cNvSpPr>
            <a:spLocks/>
          </p:cNvSpPr>
          <p:nvPr/>
        </p:nvSpPr>
        <p:spPr bwMode="auto">
          <a:xfrm>
            <a:off x="7956550" y="2205038"/>
            <a:ext cx="215900" cy="576262"/>
          </a:xfrm>
          <a:prstGeom prst="rightBrace">
            <a:avLst>
              <a:gd name="adj1" fmla="val 22243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33822" name="Text Box 43"/>
          <p:cNvSpPr txBox="1">
            <a:spLocks noChangeArrowheads="1"/>
          </p:cNvSpPr>
          <p:nvPr/>
        </p:nvSpPr>
        <p:spPr bwMode="auto">
          <a:xfrm>
            <a:off x="8172450" y="2349500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0000"/>
                </a:solidFill>
                <a:latin typeface="Calibri" panose="020F0502020204030204" pitchFamily="34" charset="0"/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65889537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99AA20-8048-4787-8C3D-7AE671ED8BDB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57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824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4851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52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4853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4854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4855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4826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827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828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829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830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4831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4845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46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4847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4848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4849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4834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34835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34836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34837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34838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34839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4843" name="Text Box 25"/>
          <p:cNvSpPr txBox="1">
            <a:spLocks noChangeArrowheads="1"/>
          </p:cNvSpPr>
          <p:nvPr/>
        </p:nvSpPr>
        <p:spPr bwMode="auto">
          <a:xfrm>
            <a:off x="7358063" y="3143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3527049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3C61BE-E4EE-40F0-82F3-6842CD15DDC9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58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848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5876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77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5878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5879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5880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5850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851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852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853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854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5855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5870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71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5872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5873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5874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5858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35859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35860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35861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35862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35863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5864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358063" y="3143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35868" name="Text Box 25"/>
          <p:cNvSpPr txBox="1">
            <a:spLocks noChangeArrowheads="1"/>
          </p:cNvSpPr>
          <p:nvPr/>
        </p:nvSpPr>
        <p:spPr bwMode="auto">
          <a:xfrm>
            <a:off x="7858125" y="314325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7445324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F02042-6CE0-4736-B7C2-91DC96FA05A9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59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6872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6901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902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6903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6904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6905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6874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875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876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877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6878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6879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6895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896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6897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6898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6899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6882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36883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36884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36885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36886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36887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6891" name="Text Box 25"/>
          <p:cNvSpPr txBox="1">
            <a:spLocks noChangeArrowheads="1"/>
          </p:cNvSpPr>
          <p:nvPr/>
        </p:nvSpPr>
        <p:spPr bwMode="auto">
          <a:xfrm>
            <a:off x="7358063" y="3143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36892" name="Text Box 25"/>
          <p:cNvSpPr txBox="1">
            <a:spLocks noChangeArrowheads="1"/>
          </p:cNvSpPr>
          <p:nvPr/>
        </p:nvSpPr>
        <p:spPr bwMode="auto">
          <a:xfrm>
            <a:off x="7858125" y="314325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36893" name="Text Box 25"/>
          <p:cNvSpPr txBox="1">
            <a:spLocks noChangeArrowheads="1"/>
          </p:cNvSpPr>
          <p:nvPr/>
        </p:nvSpPr>
        <p:spPr bwMode="auto">
          <a:xfrm>
            <a:off x="59293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60777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Activity Network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Activity network shows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Different activities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Estimated durations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/>
              <a:t>Interdependencies</a:t>
            </a:r>
          </a:p>
        </p:txBody>
      </p:sp>
    </p:spTree>
    <p:extLst>
      <p:ext uri="{BB962C8B-B14F-4D97-AF65-F5344CB8AC3E}">
        <p14:creationId xmlns:p14="http://schemas.microsoft.com/office/powerpoint/2010/main" val="36599385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90DA23-A761-494F-B3B1-E2E35CD2B0E1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60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7896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7926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927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7928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7929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7930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7898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899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900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901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7902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7903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7920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921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7922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7923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7924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7906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37907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37908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37909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37910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37911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7912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7914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7915" name="Text Box 25"/>
          <p:cNvSpPr txBox="1">
            <a:spLocks noChangeArrowheads="1"/>
          </p:cNvSpPr>
          <p:nvPr/>
        </p:nvSpPr>
        <p:spPr bwMode="auto">
          <a:xfrm>
            <a:off x="7358063" y="3143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37916" name="Text Box 25"/>
          <p:cNvSpPr txBox="1">
            <a:spLocks noChangeArrowheads="1"/>
          </p:cNvSpPr>
          <p:nvPr/>
        </p:nvSpPr>
        <p:spPr bwMode="auto">
          <a:xfrm>
            <a:off x="7858125" y="314325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37917" name="Text Box 25"/>
          <p:cNvSpPr txBox="1">
            <a:spLocks noChangeArrowheads="1"/>
          </p:cNvSpPr>
          <p:nvPr/>
        </p:nvSpPr>
        <p:spPr bwMode="auto">
          <a:xfrm>
            <a:off x="59293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7918" name="Text Box 25"/>
          <p:cNvSpPr txBox="1">
            <a:spLocks noChangeArrowheads="1"/>
          </p:cNvSpPr>
          <p:nvPr/>
        </p:nvSpPr>
        <p:spPr bwMode="auto">
          <a:xfrm>
            <a:off x="4357688" y="192881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1804888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BF20AC-BCA4-4500-9BA8-55862D365706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61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8920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951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952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8953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8954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8955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8922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923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924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925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8926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8927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8945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946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8947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8948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8949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8930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38931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38932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38933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38934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38935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8936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8939" name="Text Box 25"/>
          <p:cNvSpPr txBox="1">
            <a:spLocks noChangeArrowheads="1"/>
          </p:cNvSpPr>
          <p:nvPr/>
        </p:nvSpPr>
        <p:spPr bwMode="auto">
          <a:xfrm>
            <a:off x="7358063" y="3143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38940" name="Text Box 25"/>
          <p:cNvSpPr txBox="1">
            <a:spLocks noChangeArrowheads="1"/>
          </p:cNvSpPr>
          <p:nvPr/>
        </p:nvSpPr>
        <p:spPr bwMode="auto">
          <a:xfrm>
            <a:off x="7858125" y="314325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38941" name="Text Box 25"/>
          <p:cNvSpPr txBox="1">
            <a:spLocks noChangeArrowheads="1"/>
          </p:cNvSpPr>
          <p:nvPr/>
        </p:nvSpPr>
        <p:spPr bwMode="auto">
          <a:xfrm>
            <a:off x="59293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8942" name="Text Box 25"/>
          <p:cNvSpPr txBox="1">
            <a:spLocks noChangeArrowheads="1"/>
          </p:cNvSpPr>
          <p:nvPr/>
        </p:nvSpPr>
        <p:spPr bwMode="auto">
          <a:xfrm>
            <a:off x="4357688" y="192881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38943" name="Text Box 25"/>
          <p:cNvSpPr txBox="1">
            <a:spLocks noChangeArrowheads="1"/>
          </p:cNvSpPr>
          <p:nvPr/>
        </p:nvSpPr>
        <p:spPr bwMode="auto">
          <a:xfrm>
            <a:off x="3143250" y="5000625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008410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 txBox="1">
            <a:spLocks noGrp="1"/>
          </p:cNvSpPr>
          <p:nvPr/>
        </p:nvSpPr>
        <p:spPr bwMode="auto">
          <a:xfrm>
            <a:off x="500063" y="6286500"/>
            <a:ext cx="2428875" cy="38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>
                <a:solidFill>
                  <a:srgbClr val="1F497D"/>
                </a:solidFill>
              </a:rPr>
              <a:t>Software Project Management</a:t>
            </a:r>
            <a:endParaRPr lang="en-GB" sz="1200">
              <a:solidFill>
                <a:srgbClr val="1F497D"/>
              </a:solidFill>
            </a:endParaRPr>
          </a:p>
        </p:txBody>
      </p:sp>
      <p:sp>
        <p:nvSpPr>
          <p:cNvPr id="10246" name="Slide Number Placeholder 8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339BBEB5-C05D-464D-A262-41C613CEC796}" type="slidenum">
              <a:rPr lang="en-GB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62</a:t>
            </a:fld>
            <a:endParaRPr lang="en-GB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 txBox="1">
            <a:spLocks noGrp="1"/>
          </p:cNvSpPr>
          <p:nvPr/>
        </p:nvSpPr>
        <p:spPr bwMode="auto">
          <a:xfrm>
            <a:off x="5500688" y="6286500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GB" sz="1200" dirty="0">
                <a:solidFill>
                  <a:srgbClr val="1F497D"/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9944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976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977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9978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9979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39980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9946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7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8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49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9950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9951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970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971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9972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39973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39974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9954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39955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39956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39957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39958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39959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9960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9962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9963" name="Text Box 25"/>
          <p:cNvSpPr txBox="1">
            <a:spLocks noChangeArrowheads="1"/>
          </p:cNvSpPr>
          <p:nvPr/>
        </p:nvSpPr>
        <p:spPr bwMode="auto">
          <a:xfrm>
            <a:off x="7358063" y="3143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39964" name="Text Box 25"/>
          <p:cNvSpPr txBox="1">
            <a:spLocks noChangeArrowheads="1"/>
          </p:cNvSpPr>
          <p:nvPr/>
        </p:nvSpPr>
        <p:spPr bwMode="auto">
          <a:xfrm>
            <a:off x="7858125" y="314325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39965" name="Text Box 25"/>
          <p:cNvSpPr txBox="1">
            <a:spLocks noChangeArrowheads="1"/>
          </p:cNvSpPr>
          <p:nvPr/>
        </p:nvSpPr>
        <p:spPr bwMode="auto">
          <a:xfrm>
            <a:off x="59293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39966" name="Text Box 25"/>
          <p:cNvSpPr txBox="1">
            <a:spLocks noChangeArrowheads="1"/>
          </p:cNvSpPr>
          <p:nvPr/>
        </p:nvSpPr>
        <p:spPr bwMode="auto">
          <a:xfrm>
            <a:off x="4357688" y="192881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39967" name="Text Box 25"/>
          <p:cNvSpPr txBox="1">
            <a:spLocks noChangeArrowheads="1"/>
          </p:cNvSpPr>
          <p:nvPr/>
        </p:nvSpPr>
        <p:spPr bwMode="auto">
          <a:xfrm>
            <a:off x="3143250" y="5000625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9968" name="Text Box 44"/>
          <p:cNvSpPr txBox="1">
            <a:spLocks noChangeArrowheads="1"/>
          </p:cNvSpPr>
          <p:nvPr/>
        </p:nvSpPr>
        <p:spPr bwMode="auto">
          <a:xfrm>
            <a:off x="827088" y="2060575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2812962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 txBox="1">
            <a:spLocks noGrp="1"/>
          </p:cNvSpPr>
          <p:nvPr/>
        </p:nvSpPr>
        <p:spPr bwMode="auto">
          <a:xfrm>
            <a:off x="500063" y="6286500"/>
            <a:ext cx="2428875" cy="38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>
                <a:solidFill>
                  <a:srgbClr val="1F497D"/>
                </a:solidFill>
              </a:rPr>
              <a:t>Software Project Management</a:t>
            </a:r>
            <a:endParaRPr lang="en-GB" sz="1200">
              <a:solidFill>
                <a:srgbClr val="1F497D"/>
              </a:solidFill>
            </a:endParaRPr>
          </a:p>
        </p:txBody>
      </p:sp>
      <p:sp>
        <p:nvSpPr>
          <p:cNvPr id="10246" name="Slide Number Placeholder 8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48DB355-BA22-4E1E-838C-5ABB00E99BD7}" type="slidenum">
              <a:rPr lang="en-GB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63</a:t>
            </a:fld>
            <a:endParaRPr lang="en-GB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 txBox="1">
            <a:spLocks noGrp="1"/>
          </p:cNvSpPr>
          <p:nvPr/>
        </p:nvSpPr>
        <p:spPr bwMode="auto">
          <a:xfrm>
            <a:off x="5500688" y="6286500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GB" sz="1200" dirty="0">
                <a:solidFill>
                  <a:srgbClr val="1F497D"/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968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001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02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1003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1004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41005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0970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971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972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973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974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0975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95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96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0997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0998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40999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0978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40979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40980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40981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40982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0984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0987" name="Text Box 25"/>
          <p:cNvSpPr txBox="1">
            <a:spLocks noChangeArrowheads="1"/>
          </p:cNvSpPr>
          <p:nvPr/>
        </p:nvSpPr>
        <p:spPr bwMode="auto">
          <a:xfrm>
            <a:off x="7358063" y="3143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0988" name="Text Box 25"/>
          <p:cNvSpPr txBox="1">
            <a:spLocks noChangeArrowheads="1"/>
          </p:cNvSpPr>
          <p:nvPr/>
        </p:nvSpPr>
        <p:spPr bwMode="auto">
          <a:xfrm>
            <a:off x="7858125" y="314325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0989" name="Text Box 25"/>
          <p:cNvSpPr txBox="1">
            <a:spLocks noChangeArrowheads="1"/>
          </p:cNvSpPr>
          <p:nvPr/>
        </p:nvSpPr>
        <p:spPr bwMode="auto">
          <a:xfrm>
            <a:off x="59293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0990" name="Text Box 25"/>
          <p:cNvSpPr txBox="1">
            <a:spLocks noChangeArrowheads="1"/>
          </p:cNvSpPr>
          <p:nvPr/>
        </p:nvSpPr>
        <p:spPr bwMode="auto">
          <a:xfrm>
            <a:off x="4357688" y="192881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40991" name="Text Box 25"/>
          <p:cNvSpPr txBox="1">
            <a:spLocks noChangeArrowheads="1"/>
          </p:cNvSpPr>
          <p:nvPr/>
        </p:nvSpPr>
        <p:spPr bwMode="auto">
          <a:xfrm>
            <a:off x="3143250" y="5000625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0992" name="Text Box 44"/>
          <p:cNvSpPr txBox="1">
            <a:spLocks noChangeArrowheads="1"/>
          </p:cNvSpPr>
          <p:nvPr/>
        </p:nvSpPr>
        <p:spPr bwMode="auto">
          <a:xfrm>
            <a:off x="827088" y="2060575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993" name="Text Box 45"/>
          <p:cNvSpPr txBox="1">
            <a:spLocks noChangeArrowheads="1"/>
          </p:cNvSpPr>
          <p:nvPr/>
        </p:nvSpPr>
        <p:spPr bwMode="auto">
          <a:xfrm>
            <a:off x="827088" y="23495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14689990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 txBox="1">
            <a:spLocks noGrp="1"/>
          </p:cNvSpPr>
          <p:nvPr/>
        </p:nvSpPr>
        <p:spPr bwMode="auto">
          <a:xfrm>
            <a:off x="500063" y="6286500"/>
            <a:ext cx="2428875" cy="3841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1200">
                <a:solidFill>
                  <a:srgbClr val="1F497D"/>
                </a:solidFill>
              </a:rPr>
              <a:t>Software Project Management</a:t>
            </a:r>
            <a:endParaRPr lang="en-GB" sz="1200">
              <a:solidFill>
                <a:srgbClr val="1F497D"/>
              </a:solidFill>
            </a:endParaRPr>
          </a:p>
        </p:txBody>
      </p:sp>
      <p:sp>
        <p:nvSpPr>
          <p:cNvPr id="10246" name="Slide Number Placeholder 8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839D78BB-C760-43D7-BF0A-48ADC950D5AF}" type="slidenum">
              <a:rPr lang="en-GB" altLang="en-US" sz="1400" b="1">
                <a:solidFill>
                  <a:srgbClr val="FFFFFF"/>
                </a:solidFill>
                <a:latin typeface="Century Schoolbook" panose="02040604050505020304" pitchFamily="18" charset="0"/>
              </a:rPr>
              <a:pPr algn="ctr" eaLnBrk="1" hangingPunct="1"/>
              <a:t>64</a:t>
            </a:fld>
            <a:endParaRPr lang="en-GB" altLang="en-US" sz="1400" b="1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 txBox="1">
            <a:spLocks noGrp="1"/>
          </p:cNvSpPr>
          <p:nvPr/>
        </p:nvSpPr>
        <p:spPr bwMode="auto">
          <a:xfrm>
            <a:off x="5500688" y="6286500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GB" sz="1200" dirty="0">
                <a:solidFill>
                  <a:srgbClr val="1F497D"/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992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027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028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2029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2030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42031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1994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995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996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997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1998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1999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021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022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2023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2024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42025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2002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42003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42004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42005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42006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42007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2008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2011" name="Text Box 25"/>
          <p:cNvSpPr txBox="1">
            <a:spLocks noChangeArrowheads="1"/>
          </p:cNvSpPr>
          <p:nvPr/>
        </p:nvSpPr>
        <p:spPr bwMode="auto">
          <a:xfrm>
            <a:off x="7358063" y="3143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2012" name="Text Box 25"/>
          <p:cNvSpPr txBox="1">
            <a:spLocks noChangeArrowheads="1"/>
          </p:cNvSpPr>
          <p:nvPr/>
        </p:nvSpPr>
        <p:spPr bwMode="auto">
          <a:xfrm>
            <a:off x="7858125" y="314325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2013" name="Text Box 25"/>
          <p:cNvSpPr txBox="1">
            <a:spLocks noChangeArrowheads="1"/>
          </p:cNvSpPr>
          <p:nvPr/>
        </p:nvSpPr>
        <p:spPr bwMode="auto">
          <a:xfrm>
            <a:off x="59293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2014" name="Text Box 25"/>
          <p:cNvSpPr txBox="1">
            <a:spLocks noChangeArrowheads="1"/>
          </p:cNvSpPr>
          <p:nvPr/>
        </p:nvSpPr>
        <p:spPr bwMode="auto">
          <a:xfrm>
            <a:off x="4357688" y="192881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42015" name="Text Box 25"/>
          <p:cNvSpPr txBox="1">
            <a:spLocks noChangeArrowheads="1"/>
          </p:cNvSpPr>
          <p:nvPr/>
        </p:nvSpPr>
        <p:spPr bwMode="auto">
          <a:xfrm>
            <a:off x="3143250" y="5000625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2016" name="Text Box 44"/>
          <p:cNvSpPr txBox="1">
            <a:spLocks noChangeArrowheads="1"/>
          </p:cNvSpPr>
          <p:nvPr/>
        </p:nvSpPr>
        <p:spPr bwMode="auto">
          <a:xfrm>
            <a:off x="827088" y="2060575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017" name="Text Box 45"/>
          <p:cNvSpPr txBox="1">
            <a:spLocks noChangeArrowheads="1"/>
          </p:cNvSpPr>
          <p:nvPr/>
        </p:nvSpPr>
        <p:spPr bwMode="auto">
          <a:xfrm>
            <a:off x="827088" y="2349500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018" name="AutoShape 46"/>
          <p:cNvSpPr>
            <a:spLocks/>
          </p:cNvSpPr>
          <p:nvPr/>
        </p:nvSpPr>
        <p:spPr bwMode="auto">
          <a:xfrm>
            <a:off x="1116013" y="2133600"/>
            <a:ext cx="215900" cy="503238"/>
          </a:xfrm>
          <a:prstGeom prst="rightBrace">
            <a:avLst>
              <a:gd name="adj1" fmla="val 19424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>
              <a:solidFill>
                <a:prstClr val="black"/>
              </a:solidFill>
            </a:endParaRPr>
          </a:p>
        </p:txBody>
      </p:sp>
      <p:sp>
        <p:nvSpPr>
          <p:cNvPr id="42019" name="Text Box 47"/>
          <p:cNvSpPr txBox="1">
            <a:spLocks noChangeArrowheads="1"/>
          </p:cNvSpPr>
          <p:nvPr/>
        </p:nvSpPr>
        <p:spPr bwMode="auto">
          <a:xfrm>
            <a:off x="1331913" y="2205038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600" b="1">
                <a:solidFill>
                  <a:srgbClr val="FF0000"/>
                </a:solidFill>
                <a:latin typeface="Calibri" panose="020F0502020204030204" pitchFamily="34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4254992241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449BBB-D207-4E90-8024-F46FBDA58B4B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65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016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48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049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3050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3051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43052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3018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019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020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021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3022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3023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42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043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3044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3045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43046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3026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43027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43028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43029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43030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43031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3032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7358063" y="3143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3036" name="Text Box 25"/>
          <p:cNvSpPr txBox="1">
            <a:spLocks noChangeArrowheads="1"/>
          </p:cNvSpPr>
          <p:nvPr/>
        </p:nvSpPr>
        <p:spPr bwMode="auto">
          <a:xfrm>
            <a:off x="7858125" y="314325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3037" name="Text Box 25"/>
          <p:cNvSpPr txBox="1">
            <a:spLocks noChangeArrowheads="1"/>
          </p:cNvSpPr>
          <p:nvPr/>
        </p:nvSpPr>
        <p:spPr bwMode="auto">
          <a:xfrm>
            <a:off x="59293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3038" name="Text Box 25"/>
          <p:cNvSpPr txBox="1">
            <a:spLocks noChangeArrowheads="1"/>
          </p:cNvSpPr>
          <p:nvPr/>
        </p:nvSpPr>
        <p:spPr bwMode="auto">
          <a:xfrm>
            <a:off x="4357688" y="192881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43039" name="Text Box 25"/>
          <p:cNvSpPr txBox="1">
            <a:spLocks noChangeArrowheads="1"/>
          </p:cNvSpPr>
          <p:nvPr/>
        </p:nvSpPr>
        <p:spPr bwMode="auto">
          <a:xfrm>
            <a:off x="3143250" y="5000625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3040" name="Text Box 25"/>
          <p:cNvSpPr txBox="1">
            <a:spLocks noChangeArrowheads="1"/>
          </p:cNvSpPr>
          <p:nvPr/>
        </p:nvSpPr>
        <p:spPr bwMode="auto">
          <a:xfrm>
            <a:off x="1285875" y="3143250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044755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991BC9-876C-475F-B6C3-5D80DFF70C92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66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500063" y="1571625"/>
            <a:ext cx="7467600" cy="1214438"/>
          </a:xfrm>
        </p:spPr>
        <p:txBody>
          <a:bodyPr/>
          <a:lstStyle/>
          <a:p>
            <a:pPr>
              <a:defRPr/>
            </a:pPr>
            <a:r>
              <a:rPr lang="en-GB" sz="2000" dirty="0"/>
              <a:t>An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activity with zero slack time </a:t>
            </a:r>
            <a:r>
              <a:rPr lang="en-GB" sz="2000" dirty="0"/>
              <a:t>is a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critical activity </a:t>
            </a:r>
            <a:r>
              <a:rPr lang="en-GB" sz="2000" dirty="0"/>
              <a:t>and </a:t>
            </a:r>
            <a:r>
              <a:rPr lang="en-GB" sz="2000" i="1" dirty="0"/>
              <a:t>cannot be delayed </a:t>
            </a:r>
            <a:r>
              <a:rPr lang="en-GB" sz="2000" dirty="0"/>
              <a:t>without causing a delay in the whole project.</a:t>
            </a:r>
            <a:endParaRPr lang="en-GB" sz="2000" dirty="0">
              <a:latin typeface="Calibri" pitchFamily="34" charset="0"/>
            </a:endParaRPr>
          </a:p>
        </p:txBody>
      </p:sp>
      <p:pic>
        <p:nvPicPr>
          <p:cNvPr id="440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500313"/>
            <a:ext cx="47990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3724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EDE433-2A0B-47E7-9B4F-E45E5C751ECD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67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71500" y="1571625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63" y="1571625"/>
            <a:ext cx="7715250" cy="3786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Step 3. Calculate processing times for each activity.</a:t>
            </a: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For each activity X with start node 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 and end node j:</a:t>
            </a: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	ES(X) = ET(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i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)</a:t>
            </a: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	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EF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(X) = ES(X) + t(X)</a:t>
            </a: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	LF(X) = LT(j)</a:t>
            </a: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	LS(X) = LF(X) – t(X)</a:t>
            </a: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	Slack Time (X) = LS(X) – ES(X) = LF(X) – </a:t>
            </a:r>
            <a:r>
              <a:rPr lang="en-GB" sz="2000" dirty="0" err="1">
                <a:solidFill>
                  <a:prstClr val="black"/>
                </a:solidFill>
                <a:cs typeface="Arial" charset="0"/>
              </a:rPr>
              <a:t>EF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(X)</a:t>
            </a:r>
          </a:p>
          <a:p>
            <a:pPr>
              <a:defRPr/>
            </a:pPr>
            <a:endParaRPr lang="en-GB" sz="2000" dirty="0">
              <a:solidFill>
                <a:prstClr val="black"/>
              </a:solidFill>
              <a:cs typeface="Arial" charset="0"/>
            </a:endParaRP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Where t(X) is the duration of activity X.</a:t>
            </a:r>
          </a:p>
          <a:p>
            <a:pPr>
              <a:defRPr/>
            </a:pPr>
            <a:endParaRPr lang="en-GB" sz="2000" dirty="0">
              <a:solidFill>
                <a:prstClr val="black"/>
              </a:solidFill>
              <a:cs typeface="Arial" charset="0"/>
            </a:endParaRPr>
          </a:p>
          <a:p>
            <a:pPr>
              <a:defRPr/>
            </a:pPr>
            <a:r>
              <a:rPr lang="en-GB" sz="2000" dirty="0">
                <a:solidFill>
                  <a:prstClr val="black"/>
                </a:solidFill>
                <a:cs typeface="Arial" charset="0"/>
              </a:rPr>
              <a:t>An activity with </a:t>
            </a:r>
            <a:r>
              <a:rPr lang="en-GB" sz="200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zero slack time 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is a </a:t>
            </a:r>
            <a:r>
              <a:rPr lang="en-GB" sz="200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critical activity </a:t>
            </a:r>
            <a:r>
              <a:rPr lang="en-GB" sz="2000" dirty="0">
                <a:solidFill>
                  <a:prstClr val="black"/>
                </a:solidFill>
                <a:cs typeface="Arial" charset="0"/>
              </a:rPr>
              <a:t>and cannot be delayed without causing a delay in the whole project.</a:t>
            </a:r>
          </a:p>
        </p:txBody>
      </p:sp>
    </p:spTree>
    <p:extLst>
      <p:ext uri="{BB962C8B-B14F-4D97-AF65-F5344CB8AC3E}">
        <p14:creationId xmlns:p14="http://schemas.microsoft.com/office/powerpoint/2010/main" val="395424621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C71968-396E-431F-BF30-DBCF71FECB87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68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71500" y="1500188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spcBef>
                <a:spcPts val="600"/>
              </a:spcBef>
              <a:buClr>
                <a:srgbClr val="4F81BD"/>
              </a:buClr>
              <a:buSzPct val="70000"/>
              <a:buFont typeface="Wingdings" pitchFamily="2" charset="2"/>
              <a:buChar char=""/>
              <a:defRPr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063" y="1571625"/>
            <a:ext cx="77152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4F81BD">
                    <a:lumMod val="75000"/>
                  </a:srgbClr>
                </a:solidFill>
                <a:cs typeface="Arial" charset="0"/>
              </a:rPr>
              <a:t>Step 3. Calculate processing times for each activity.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8625" y="5786438"/>
            <a:ext cx="6858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600" b="1" dirty="0">
                <a:solidFill>
                  <a:srgbClr val="4F81BD">
                    <a:lumMod val="75000"/>
                  </a:srgbClr>
                </a:solidFill>
                <a:latin typeface="Arial" charset="0"/>
                <a:cs typeface="Arial" charset="0"/>
              </a:rPr>
              <a:t>Reading: (</a:t>
            </a:r>
            <a:r>
              <a:rPr lang="en-GB" sz="1600" b="1" dirty="0" err="1">
                <a:solidFill>
                  <a:srgbClr val="4F81BD">
                    <a:lumMod val="75000"/>
                  </a:srgbClr>
                </a:solidFill>
                <a:latin typeface="Arial" charset="0"/>
                <a:cs typeface="Arial" charset="0"/>
              </a:rPr>
              <a:t>Kendall&amp;Kendall</a:t>
            </a:r>
            <a:r>
              <a:rPr lang="en-GB" sz="1600" b="1" dirty="0">
                <a:solidFill>
                  <a:srgbClr val="4F81BD">
                    <a:lumMod val="75000"/>
                  </a:srgbClr>
                </a:solidFill>
                <a:latin typeface="Arial" charset="0"/>
                <a:cs typeface="Arial" charset="0"/>
              </a:rPr>
              <a:t>, chapter 3), (Dennis &amp;Wixom, chapter 3)</a:t>
            </a:r>
            <a:endParaRPr lang="en-GB" sz="1600" dirty="0">
              <a:solidFill>
                <a:srgbClr val="4F81BD">
                  <a:lumMod val="75000"/>
                </a:srgb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41079" name="Group 119"/>
          <p:cNvGraphicFramePr>
            <a:graphicFrameLocks noGrp="1"/>
          </p:cNvGraphicFramePr>
          <p:nvPr/>
        </p:nvGraphicFramePr>
        <p:xfrm>
          <a:off x="323850" y="2276475"/>
          <a:ext cx="8135938" cy="2335213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2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Slack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Critical Task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234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8625" y="628650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latin typeface="Calibri" pitchFamily="34" charset="0"/>
              </a:rPr>
              <a:t>CPM – Critical Path Method</a:t>
            </a:r>
          </a:p>
        </p:txBody>
      </p:sp>
      <p:sp>
        <p:nvSpPr>
          <p:cNvPr id="10245" name="Date Placeholder 7"/>
          <p:cNvSpPr>
            <a:spLocks noGrp="1"/>
          </p:cNvSpPr>
          <p:nvPr>
            <p:ph type="dt" sz="quarter" idx="10"/>
          </p:nvPr>
        </p:nvSpPr>
        <p:spPr bwMode="auto">
          <a:xfrm>
            <a:off x="500063" y="6286500"/>
            <a:ext cx="2428875" cy="38417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Software Project Management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B019CA-D550-4F58-8A7A-C15E9BF39384}" type="slidenum">
              <a:rPr lang="en-GB" altLang="en-US">
                <a:solidFill>
                  <a:srgbClr val="FFFFFF"/>
                </a:solidFill>
                <a:latin typeface="Century Schoolbook" panose="02040604050505020304" pitchFamily="18" charset="0"/>
              </a:rPr>
              <a:pPr eaLnBrk="1" hangingPunct="1"/>
              <a:t>69</a:t>
            </a:fld>
            <a:endParaRPr lang="en-GB" altLang="en-US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247" name="Footer Placeholder 9"/>
          <p:cNvSpPr>
            <a:spLocks noGrp="1"/>
          </p:cNvSpPr>
          <p:nvPr>
            <p:ph type="ftr" sz="quarter" idx="12"/>
          </p:nvPr>
        </p:nvSpPr>
        <p:spPr bwMode="auto">
          <a:xfrm>
            <a:off x="5500688" y="6286500"/>
            <a:ext cx="32004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Maria Petridou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28625" y="1428750"/>
            <a:ext cx="8501063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112" name="Group 18"/>
          <p:cNvGrpSpPr>
            <a:grpSpLocks/>
          </p:cNvGrpSpPr>
          <p:nvPr/>
        </p:nvGrpSpPr>
        <p:grpSpPr bwMode="auto">
          <a:xfrm>
            <a:off x="3571875" y="1714500"/>
            <a:ext cx="1397000" cy="1397000"/>
            <a:chOff x="2376" y="1912"/>
            <a:chExt cx="880" cy="880"/>
          </a:xfrm>
        </p:grpSpPr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44" name="Line 20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145" name="Text Box 21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7146" name="Text Box 22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7147" name="Text Box 23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47148" name="Line 24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078655" y="2905113"/>
            <a:ext cx="1397000" cy="1397000"/>
            <a:chOff x="4472" y="2013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472" y="2013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4472" y="2462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4588" y="2147"/>
              <a:ext cx="321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4941" y="2147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4799" y="2541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4909" y="2013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4" name="Line 46"/>
          <p:cNvSpPr>
            <a:spLocks noChangeShapeType="1"/>
          </p:cNvSpPr>
          <p:nvPr/>
        </p:nvSpPr>
        <p:spPr bwMode="auto">
          <a:xfrm>
            <a:off x="4968875" y="2427288"/>
            <a:ext cx="2166938" cy="90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115" name="Line 47"/>
          <p:cNvSpPr>
            <a:spLocks noChangeShapeType="1"/>
          </p:cNvSpPr>
          <p:nvPr/>
        </p:nvSpPr>
        <p:spPr bwMode="auto">
          <a:xfrm>
            <a:off x="3641725" y="5427663"/>
            <a:ext cx="15065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116" name="Line 48"/>
          <p:cNvSpPr>
            <a:spLocks noChangeShapeType="1"/>
          </p:cNvSpPr>
          <p:nvPr/>
        </p:nvSpPr>
        <p:spPr bwMode="auto">
          <a:xfrm flipV="1">
            <a:off x="6496050" y="4110038"/>
            <a:ext cx="803275" cy="128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117" name="Line 49"/>
          <p:cNvSpPr>
            <a:spLocks noChangeShapeType="1"/>
          </p:cNvSpPr>
          <p:nvPr/>
        </p:nvSpPr>
        <p:spPr bwMode="auto">
          <a:xfrm>
            <a:off x="1566863" y="4110038"/>
            <a:ext cx="844550" cy="1009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118" name="Line 50"/>
          <p:cNvSpPr>
            <a:spLocks noChangeShapeType="1"/>
          </p:cNvSpPr>
          <p:nvPr/>
        </p:nvSpPr>
        <p:spPr bwMode="auto">
          <a:xfrm flipV="1">
            <a:off x="1701800" y="2427288"/>
            <a:ext cx="1870075" cy="74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7119" name="Group 11"/>
          <p:cNvGrpSpPr>
            <a:grpSpLocks/>
          </p:cNvGrpSpPr>
          <p:nvPr/>
        </p:nvGrpSpPr>
        <p:grpSpPr bwMode="auto">
          <a:xfrm>
            <a:off x="436563" y="2884488"/>
            <a:ext cx="1397000" cy="1397000"/>
            <a:chOff x="2376" y="1912"/>
            <a:chExt cx="880" cy="880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8" name="Line 13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139" name="Text Box 14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7140" name="Text Box 15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>
                <a:solidFill>
                  <a:prstClr val="black"/>
                </a:solidFill>
              </a:endParaRPr>
            </a:p>
          </p:txBody>
        </p:sp>
        <p:sp>
          <p:nvSpPr>
            <p:cNvPr id="47141" name="Text Box 16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47142" name="Line 17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354255" y="4700575"/>
            <a:ext cx="1397000" cy="1397000"/>
            <a:chOff x="2376" y="1912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Oval 33"/>
            <p:cNvSpPr>
              <a:spLocks noChangeArrowheads="1"/>
            </p:cNvSpPr>
            <p:nvPr/>
          </p:nvSpPr>
          <p:spPr bwMode="auto">
            <a:xfrm>
              <a:off x="2376" y="1912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376" y="2361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2546" y="2046"/>
              <a:ext cx="18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2845" y="2046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2703" y="2440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813" y="1912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5148255" y="4700575"/>
            <a:ext cx="1397000" cy="1397000"/>
            <a:chOff x="3256" y="3144"/>
            <a:chExt cx="880" cy="88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3256" y="3144"/>
              <a:ext cx="880" cy="88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3256" y="3593"/>
              <a:ext cx="88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Text Box 42"/>
            <p:cNvSpPr txBox="1">
              <a:spLocks noChangeArrowheads="1"/>
            </p:cNvSpPr>
            <p:nvPr/>
          </p:nvSpPr>
          <p:spPr bwMode="auto">
            <a:xfrm>
              <a:off x="3392" y="3278"/>
              <a:ext cx="357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25" y="3278"/>
              <a:ext cx="315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3583" y="3672"/>
              <a:ext cx="196" cy="2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>
                  <a:solidFill>
                    <a:prstClr val="black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3693" y="3144"/>
              <a:ext cx="0" cy="44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GB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22" name="Text Box 51"/>
          <p:cNvSpPr txBox="1">
            <a:spLocks noChangeArrowheads="1"/>
          </p:cNvSpPr>
          <p:nvPr/>
        </p:nvSpPr>
        <p:spPr bwMode="auto">
          <a:xfrm rot="-1473451">
            <a:off x="2098675" y="244475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A ( 3 )</a:t>
            </a:r>
          </a:p>
        </p:txBody>
      </p:sp>
      <p:sp>
        <p:nvSpPr>
          <p:cNvPr id="47123" name="Text Box 52"/>
          <p:cNvSpPr txBox="1">
            <a:spLocks noChangeArrowheads="1"/>
          </p:cNvSpPr>
          <p:nvPr/>
        </p:nvSpPr>
        <p:spPr bwMode="auto">
          <a:xfrm rot="2867542">
            <a:off x="1718469" y="4282282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B ( 4 )</a:t>
            </a:r>
          </a:p>
        </p:txBody>
      </p:sp>
      <p:sp>
        <p:nvSpPr>
          <p:cNvPr id="47124" name="Text Box 53"/>
          <p:cNvSpPr txBox="1">
            <a:spLocks noChangeArrowheads="1"/>
          </p:cNvSpPr>
          <p:nvPr/>
        </p:nvSpPr>
        <p:spPr bwMode="auto">
          <a:xfrm rot="1435909">
            <a:off x="5692775" y="251777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D ( 5 )</a:t>
            </a:r>
          </a:p>
        </p:txBody>
      </p:sp>
      <p:sp>
        <p:nvSpPr>
          <p:cNvPr id="47125" name="Text Box 54"/>
          <p:cNvSpPr txBox="1">
            <a:spLocks noChangeArrowheads="1"/>
          </p:cNvSpPr>
          <p:nvPr/>
        </p:nvSpPr>
        <p:spPr bwMode="auto">
          <a:xfrm rot="-3331276">
            <a:off x="6336507" y="434578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E ( 2 )</a:t>
            </a:r>
          </a:p>
        </p:txBody>
      </p:sp>
      <p:sp>
        <p:nvSpPr>
          <p:cNvPr id="47126" name="Text Box 55"/>
          <p:cNvSpPr txBox="1">
            <a:spLocks noChangeArrowheads="1"/>
          </p:cNvSpPr>
          <p:nvPr/>
        </p:nvSpPr>
        <p:spPr bwMode="auto">
          <a:xfrm>
            <a:off x="3998913" y="506095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C ( 7 )</a:t>
            </a:r>
          </a:p>
        </p:txBody>
      </p:sp>
      <p:sp>
        <p:nvSpPr>
          <p:cNvPr id="47127" name="Text Box 25"/>
          <p:cNvSpPr txBox="1">
            <a:spLocks noChangeArrowheads="1"/>
          </p:cNvSpPr>
          <p:nvPr/>
        </p:nvSpPr>
        <p:spPr bwMode="auto">
          <a:xfrm>
            <a:off x="714375" y="314325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47128" name="Text Box 25"/>
          <p:cNvSpPr txBox="1">
            <a:spLocks noChangeArrowheads="1"/>
          </p:cNvSpPr>
          <p:nvPr/>
        </p:nvSpPr>
        <p:spPr bwMode="auto">
          <a:xfrm>
            <a:off x="2643188" y="5000625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3857625" y="1928813"/>
            <a:ext cx="296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47130" name="Text Box 25"/>
          <p:cNvSpPr txBox="1">
            <a:spLocks noChangeArrowheads="1"/>
          </p:cNvSpPr>
          <p:nvPr/>
        </p:nvSpPr>
        <p:spPr bwMode="auto">
          <a:xfrm>
            <a:off x="53578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7358063" y="3143250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7132" name="Text Box 25"/>
          <p:cNvSpPr txBox="1">
            <a:spLocks noChangeArrowheads="1"/>
          </p:cNvSpPr>
          <p:nvPr/>
        </p:nvSpPr>
        <p:spPr bwMode="auto">
          <a:xfrm>
            <a:off x="7858125" y="314325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13</a:t>
            </a:r>
          </a:p>
        </p:txBody>
      </p:sp>
      <p:sp>
        <p:nvSpPr>
          <p:cNvPr id="47133" name="Text Box 25"/>
          <p:cNvSpPr txBox="1">
            <a:spLocks noChangeArrowheads="1"/>
          </p:cNvSpPr>
          <p:nvPr/>
        </p:nvSpPr>
        <p:spPr bwMode="auto">
          <a:xfrm>
            <a:off x="5929313" y="5000625"/>
            <a:ext cx="43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11</a:t>
            </a:r>
          </a:p>
        </p:txBody>
      </p:sp>
      <p:sp>
        <p:nvSpPr>
          <p:cNvPr id="47134" name="Text Box 25"/>
          <p:cNvSpPr txBox="1">
            <a:spLocks noChangeArrowheads="1"/>
          </p:cNvSpPr>
          <p:nvPr/>
        </p:nvSpPr>
        <p:spPr bwMode="auto">
          <a:xfrm>
            <a:off x="4357688" y="1928813"/>
            <a:ext cx="35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8</a:t>
            </a:r>
          </a:p>
        </p:txBody>
      </p:sp>
      <p:sp>
        <p:nvSpPr>
          <p:cNvPr id="47135" name="Text Box 25"/>
          <p:cNvSpPr txBox="1">
            <a:spLocks noChangeArrowheads="1"/>
          </p:cNvSpPr>
          <p:nvPr/>
        </p:nvSpPr>
        <p:spPr bwMode="auto">
          <a:xfrm>
            <a:off x="3143250" y="5000625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47136" name="Text Box 25"/>
          <p:cNvSpPr txBox="1">
            <a:spLocks noChangeArrowheads="1"/>
          </p:cNvSpPr>
          <p:nvPr/>
        </p:nvSpPr>
        <p:spPr bwMode="auto">
          <a:xfrm>
            <a:off x="1285875" y="3143250"/>
            <a:ext cx="357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>
                <a:solidFill>
                  <a:prstClr val="black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337037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E872E-B4E8-4E57-AD3A-A53C6AA56DD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Information Technology Project Management, Fourth Edition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r>
              <a:rPr lang="en-US" altLang="en-US"/>
              <a:t>Network Diagrams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100000"/>
              </a:spcBef>
            </a:pPr>
            <a:r>
              <a:rPr lang="en-US" altLang="en-US" dirty="0"/>
              <a:t>Network diagrams are the preferred technique for showing activity sequencing.</a:t>
            </a:r>
          </a:p>
          <a:p>
            <a:pPr algn="just">
              <a:spcBef>
                <a:spcPct val="100000"/>
              </a:spcBef>
            </a:pPr>
            <a:r>
              <a:rPr lang="en-US" altLang="en-US" dirty="0"/>
              <a:t>A </a:t>
            </a:r>
            <a:r>
              <a:rPr lang="en-US" altLang="en-US" b="1" dirty="0"/>
              <a:t>network diagram</a:t>
            </a:r>
            <a:r>
              <a:rPr lang="en-US" altLang="en-US" dirty="0"/>
              <a:t> is a schematic display of the logical relationships among, or sequencing of, project activities.</a:t>
            </a:r>
          </a:p>
          <a:p>
            <a:pPr algn="just">
              <a:spcBef>
                <a:spcPct val="100000"/>
              </a:spcBef>
            </a:pPr>
            <a:r>
              <a:rPr lang="en-US" altLang="en-US" dirty="0"/>
              <a:t>Two main formats are the arrow and precedence diagramming methods.</a:t>
            </a:r>
          </a:p>
        </p:txBody>
      </p:sp>
    </p:spTree>
    <p:extLst>
      <p:ext uri="{BB962C8B-B14F-4D97-AF65-F5344CB8AC3E}">
        <p14:creationId xmlns:p14="http://schemas.microsoft.com/office/powerpoint/2010/main" val="214033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9894E-F25A-4F94-9FD0-1072BB84F6D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Activity Network Diagram for Project X</a:t>
            </a:r>
            <a:endParaRPr lang="en-US" altLang="en-US" dirty="0"/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462088"/>
            <a:ext cx="8305800" cy="44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82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of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CPM</a:t>
            </a:r>
          </a:p>
          <a:p>
            <a:r>
              <a:rPr lang="en-US" dirty="0"/>
              <a:t>PERT</a:t>
            </a:r>
          </a:p>
          <a:p>
            <a:r>
              <a:rPr lang="en-US" dirty="0"/>
              <a:t>GANTT</a:t>
            </a:r>
          </a:p>
        </p:txBody>
      </p:sp>
    </p:spTree>
    <p:extLst>
      <p:ext uri="{BB962C8B-B14F-4D97-AF65-F5344CB8AC3E}">
        <p14:creationId xmlns:p14="http://schemas.microsoft.com/office/powerpoint/2010/main" val="279965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s9ch15">
  <a:themeElements>
    <a:clrScheme name="">
      <a:dk1>
        <a:srgbClr val="000000"/>
      </a:dk1>
      <a:lt1>
        <a:srgbClr val="FCFEB9"/>
      </a:lt1>
      <a:dk2>
        <a:srgbClr val="A00050"/>
      </a:dk2>
      <a:lt2>
        <a:srgbClr val="FAFD00"/>
      </a:lt2>
      <a:accent1>
        <a:srgbClr val="618FFD"/>
      </a:accent1>
      <a:accent2>
        <a:srgbClr val="B760F9"/>
      </a:accent2>
      <a:accent3>
        <a:srgbClr val="CDAAB3"/>
      </a:accent3>
      <a:accent4>
        <a:srgbClr val="D7D99E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Ms9ch15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Ms9ch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9ch1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9ch1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9ch1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9ch1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9ch1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9ch1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ECAB3F-0227-4DCA-AAAE-7AF0730DAB75}"/>
</file>

<file path=customXml/itemProps2.xml><?xml version="1.0" encoding="utf-8"?>
<ds:datastoreItem xmlns:ds="http://schemas.openxmlformats.org/officeDocument/2006/customXml" ds:itemID="{479A7453-48BF-486C-B9F3-750995CCF281}"/>
</file>

<file path=customXml/itemProps3.xml><?xml version="1.0" encoding="utf-8"?>
<ds:datastoreItem xmlns:ds="http://schemas.openxmlformats.org/officeDocument/2006/customXml" ds:itemID="{B8028455-D82E-4CC4-B3A0-DBE0420DBF10}"/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4419</Words>
  <Application>Microsoft Office PowerPoint</Application>
  <PresentationFormat>On-screen Show (4:3)</PresentationFormat>
  <Paragraphs>1072</Paragraphs>
  <Slides>69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</vt:lpstr>
      <vt:lpstr>Arial Narrow</vt:lpstr>
      <vt:lpstr>Book Antiqua</vt:lpstr>
      <vt:lpstr>Calibri</vt:lpstr>
      <vt:lpstr>Century Schoolbook</vt:lpstr>
      <vt:lpstr>Monotype Sorts</vt:lpstr>
      <vt:lpstr>Times New Roman</vt:lpstr>
      <vt:lpstr>Wingdings</vt:lpstr>
      <vt:lpstr>Office Theme</vt:lpstr>
      <vt:lpstr>Ms9ch15</vt:lpstr>
      <vt:lpstr>Worksheet</vt:lpstr>
      <vt:lpstr> Project Scheduling</vt:lpstr>
      <vt:lpstr>Introduction </vt:lpstr>
      <vt:lpstr>“Failing to plan is planning to fail” by J. Hinze, Construction Planning and Scheduling</vt:lpstr>
      <vt:lpstr>“Its about time”  by J. Hinze, Construction Planning and Scheduling</vt:lpstr>
      <vt:lpstr>“Once you plan your work, you must work your plan”  by J. Hinze, Construction Planning and Scheduling</vt:lpstr>
      <vt:lpstr> Activity Network </vt:lpstr>
      <vt:lpstr>Network Diagrams</vt:lpstr>
      <vt:lpstr>Activity Network Diagram for Project X</vt:lpstr>
      <vt:lpstr>Techniques of Scheduling</vt:lpstr>
      <vt:lpstr>The PERT/CPM Approach for  Project Scheduling</vt:lpstr>
      <vt:lpstr>Critical Path Method</vt:lpstr>
      <vt:lpstr>Identifying the Activities of a Project</vt:lpstr>
      <vt:lpstr>Identifying Activities, Example</vt:lpstr>
      <vt:lpstr>KLONE COMPUTERS, INC</vt:lpstr>
      <vt:lpstr>KLONE COMPUTERS, INC</vt:lpstr>
      <vt:lpstr>KLONE COMPUTERS, INC</vt:lpstr>
      <vt:lpstr>PowerPoint Presentation</vt:lpstr>
      <vt:lpstr>KLONE COMPUTERS, INC. - Continued</vt:lpstr>
      <vt:lpstr>  Earliest Start Time / Earliest Finish Time</vt:lpstr>
      <vt:lpstr>Earliest Start / Earliest Finish –  Forward Pass</vt:lpstr>
      <vt:lpstr>  Latest start time / Latest finish time</vt:lpstr>
      <vt:lpstr>Latest Start / Latest Finish –  Backward Pass</vt:lpstr>
      <vt:lpstr>Slack Times</vt:lpstr>
      <vt:lpstr>Slack Times</vt:lpstr>
      <vt:lpstr>PowerPoint Presentation</vt:lpstr>
      <vt:lpstr>   The Critical Path</vt:lpstr>
      <vt:lpstr>   The Critical Path</vt:lpstr>
      <vt:lpstr>Gantt Chart</vt:lpstr>
      <vt:lpstr>Example - 1 on Gantt Chart</vt:lpstr>
      <vt:lpstr>Example - 1 on Gantt Chart with Critical Path</vt:lpstr>
      <vt:lpstr>Example - 1 on Gantt Chart</vt:lpstr>
      <vt:lpstr>Example - 1 on Gantt Chart with Critical Path</vt:lpstr>
      <vt:lpstr>PERT Chart</vt:lpstr>
      <vt:lpstr>Example on PERT estimation</vt:lpstr>
      <vt:lpstr>Gantt v/s PERT</vt:lpstr>
      <vt:lpstr>Additional Theory and Examples</vt:lpstr>
      <vt:lpstr>CPM</vt:lpstr>
      <vt:lpstr>Project Network</vt:lpstr>
      <vt:lpstr>Drawing the project network (AOA)</vt:lpstr>
      <vt:lpstr>Determining the Critical Path</vt:lpstr>
      <vt:lpstr>Determining the Critical Path</vt:lpstr>
      <vt:lpstr>Determining the Critical Path</vt:lpstr>
      <vt:lpstr>Example:  ABC Associates </vt:lpstr>
      <vt:lpstr>Example: network</vt:lpstr>
      <vt:lpstr>Example:  ABC Associates</vt:lpstr>
      <vt:lpstr>Additional Example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  <vt:lpstr>CPM – Critical Path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Scheduling</dc:title>
  <dc:creator>ACER</dc:creator>
  <cp:lastModifiedBy>Sucheta V Kolekar [MAHE-MIT]</cp:lastModifiedBy>
  <cp:revision>61</cp:revision>
  <dcterms:created xsi:type="dcterms:W3CDTF">2006-08-16T00:00:00Z</dcterms:created>
  <dcterms:modified xsi:type="dcterms:W3CDTF">2020-10-28T08:48:46Z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