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79" r:id="rId14"/>
    <p:sldId id="272" r:id="rId15"/>
    <p:sldId id="273" r:id="rId16"/>
    <p:sldId id="274" r:id="rId17"/>
    <p:sldId id="275" r:id="rId18"/>
    <p:sldId id="281" r:id="rId19"/>
    <p:sldId id="277" r:id="rId20"/>
    <p:sldId id="278" r:id="rId21"/>
    <p:sldId id="283" r:id="rId22"/>
    <p:sldId id="282" r:id="rId23"/>
    <p:sldId id="271" r:id="rId24"/>
  </p:sldIdLst>
  <p:sldSz cx="9144000" cy="6096000"/>
  <p:notesSz cx="6997700" cy="92583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039B"/>
    <a:srgbClr val="AD278D"/>
    <a:srgbClr val="8C4881"/>
    <a:srgbClr val="FF6699"/>
    <a:srgbClr val="D7FA7E"/>
    <a:srgbClr val="96E3FE"/>
    <a:srgbClr val="FFE6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EBE81-B729-45F8-B412-062DB21CE52E}" v="3" dt="2020-08-14T09:40:0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RAJATH NAYAK-180911012" userId="S::rajath.nayak@learner.manipal.edu::9ddcb6f2-f4b4-4222-91fd-f7cbd254884c" providerId="AD" clId="Web-{208EBE81-B729-45F8-B412-062DB21CE52E}"/>
    <pc:docChg chg="modSld">
      <pc:chgData name="B RAJATH NAYAK-180911012" userId="S::rajath.nayak@learner.manipal.edu::9ddcb6f2-f4b4-4222-91fd-f7cbd254884c" providerId="AD" clId="Web-{208EBE81-B729-45F8-B412-062DB21CE52E}" dt="2020-08-14T09:40:06.783" v="2" actId="20577"/>
      <pc:docMkLst>
        <pc:docMk/>
      </pc:docMkLst>
      <pc:sldChg chg="modSp">
        <pc:chgData name="B RAJATH NAYAK-180911012" userId="S::rajath.nayak@learner.manipal.edu::9ddcb6f2-f4b4-4222-91fd-f7cbd254884c" providerId="AD" clId="Web-{208EBE81-B729-45F8-B412-062DB21CE52E}" dt="2020-08-14T09:40:06.783" v="2" actId="20577"/>
        <pc:sldMkLst>
          <pc:docMk/>
          <pc:sldMk cId="0" sldId="261"/>
        </pc:sldMkLst>
        <pc:spChg chg="mod">
          <ac:chgData name="B RAJATH NAYAK-180911012" userId="S::rajath.nayak@learner.manipal.edu::9ddcb6f2-f4b4-4222-91fd-f7cbd254884c" providerId="AD" clId="Web-{208EBE81-B729-45F8-B412-062DB21CE52E}" dt="2020-08-14T09:40:06.783" v="2" actId="20577"/>
          <ac:spMkLst>
            <pc:docMk/>
            <pc:sldMk cId="0" sldId="261"/>
            <ac:spMk id="9410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0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93750"/>
            <a:ext cx="459105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8731659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7DC6FC-773B-4EBA-AED3-734D0378EBD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126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5AF4D1-01CE-43F7-898D-087136D15F39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03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876BE4D-D01B-47C1-9BC6-E60B45D864F0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6940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5C24DF-D4AA-4A2B-922B-2E3051C363D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4902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793750"/>
            <a:ext cx="4591050" cy="30607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39E534-6DC4-4F89-8C5D-CDC699E19F54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02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2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032000"/>
            <a:ext cx="7772400" cy="1016000"/>
          </a:xfrm>
          <a:effectLst>
            <a:outerShdw blurRad="68580" dist="35921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902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4400"/>
            <a:ext cx="6400800" cy="1557338"/>
          </a:xfrm>
          <a:effectLst>
            <a:outerShdw blurRad="45720" dist="25399" dir="2700000" algn="ctr" rotWithShape="0">
              <a:srgbClr val="808080">
                <a:alpha val="75000"/>
              </a:srgbClr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021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021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021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0EF6ED2-B39E-4FEB-ACE4-45B2E7BF5F0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2A899-E003-47B0-967A-C72D26EC120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41338"/>
            <a:ext cx="19431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541338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54ABC-E345-40BF-B274-2970949CBE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3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E2539-A8A5-42D0-B09C-1DD577A62AA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5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519240"/>
            <a:ext cx="7886700" cy="2536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079875"/>
            <a:ext cx="7886700" cy="13335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3F1C8-32B0-4756-A04D-A42F2AFC18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0538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5D21D-2161-4A02-AE1C-4895477DEB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2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23852"/>
            <a:ext cx="7886700" cy="1179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493840"/>
            <a:ext cx="3868737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227263"/>
            <a:ext cx="3868737" cy="327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93840"/>
            <a:ext cx="3887788" cy="733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27263"/>
            <a:ext cx="3887788" cy="327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B40B1-E5D3-4C1E-AFF5-37C776C552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9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D43D1-41F8-45BF-ADBD-2A74CB5E30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984B6-2C56-408B-9A67-858A53ACDD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7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77890"/>
            <a:ext cx="4629150" cy="43322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828802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05786-061D-4690-BAC6-4988D75953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77890"/>
            <a:ext cx="4629150" cy="4332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828802"/>
            <a:ext cx="2949575" cy="33877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C0F3B-E1A8-4F52-875E-8797CC4E51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2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22" name="Group 2"/>
          <p:cNvGrpSpPr>
            <a:grpSpLocks/>
          </p:cNvGrpSpPr>
          <p:nvPr/>
        </p:nvGrpSpPr>
        <p:grpSpPr bwMode="auto">
          <a:xfrm>
            <a:off x="0" y="0"/>
            <a:ext cx="9144000" cy="6096000"/>
            <a:chOff x="0" y="0"/>
            <a:chExt cx="5760" cy="4320"/>
          </a:xfrm>
        </p:grpSpPr>
        <p:pic>
          <p:nvPicPr>
            <p:cNvPr id="901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124" name="Rectangle 4"/>
            <p:cNvSpPr>
              <a:spLocks noChangeArrowheads="1"/>
            </p:cNvSpPr>
            <p:nvPr/>
          </p:nvSpPr>
          <p:spPr bwMode="auto">
            <a:xfrm>
              <a:off x="96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5" name="Rectangle 5"/>
            <p:cNvSpPr>
              <a:spLocks noChangeArrowheads="1"/>
            </p:cNvSpPr>
            <p:nvPr/>
          </p:nvSpPr>
          <p:spPr bwMode="auto">
            <a:xfrm>
              <a:off x="240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6" name="Rectangle 6"/>
            <p:cNvSpPr>
              <a:spLocks noChangeArrowheads="1"/>
            </p:cNvSpPr>
            <p:nvPr/>
          </p:nvSpPr>
          <p:spPr bwMode="auto">
            <a:xfrm>
              <a:off x="96" y="240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en-US" altLang="ja-JP" sz="2400" b="0">
                <a:ea typeface="ＭＳ Ｐゴシック" panose="020B0600070205080204" pitchFamily="34" charset="-128"/>
              </a:endParaRPr>
            </a:p>
          </p:txBody>
        </p:sp>
        <p:sp>
          <p:nvSpPr>
            <p:cNvPr id="901127" name="Rectangle 7"/>
            <p:cNvSpPr>
              <a:spLocks noChangeArrowheads="1"/>
            </p:cNvSpPr>
            <p:nvPr/>
          </p:nvSpPr>
          <p:spPr bwMode="auto">
            <a:xfrm>
              <a:off x="96" y="384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endParaRPr kumimoji="1" lang="en-US" altLang="ja-JP" sz="2400" b="0">
                <a:ea typeface="ＭＳ Ｐゴシック" panose="020B0600070205080204" pitchFamily="34" charset="-128"/>
              </a:endParaRPr>
            </a:p>
          </p:txBody>
        </p:sp>
        <p:sp>
          <p:nvSpPr>
            <p:cNvPr id="901128" name="Rectangle 8"/>
            <p:cNvSpPr>
              <a:spLocks noChangeArrowheads="1"/>
            </p:cNvSpPr>
            <p:nvPr/>
          </p:nvSpPr>
          <p:spPr bwMode="auto">
            <a:xfrm>
              <a:off x="384" y="96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29" name="Rectangle 9"/>
            <p:cNvSpPr>
              <a:spLocks noChangeArrowheads="1"/>
            </p:cNvSpPr>
            <p:nvPr/>
          </p:nvSpPr>
          <p:spPr bwMode="auto">
            <a:xfrm>
              <a:off x="240" y="240"/>
              <a:ext cx="96" cy="96"/>
            </a:xfrm>
            <a:prstGeom prst="rect">
              <a:avLst/>
            </a:prstGeom>
            <a:solidFill>
              <a:srgbClr val="FFE6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01130" name="Picture 10"/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1152"/>
              <a:ext cx="5758" cy="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11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41338"/>
            <a:ext cx="7772400" cy="1016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01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60538"/>
            <a:ext cx="7772400" cy="3657600"/>
          </a:xfrm>
          <a:prstGeom prst="rect">
            <a:avLst/>
          </a:prstGeom>
          <a:noFill/>
          <a:ln>
            <a:noFill/>
          </a:ln>
          <a:effectLst>
            <a:outerShdw blurRad="50800" dist="25399" dir="2700000" algn="ctr" rotWithShape="0">
              <a:srgbClr val="808080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01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554663"/>
            <a:ext cx="190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901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554663"/>
            <a:ext cx="2895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901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554663"/>
            <a:ext cx="1905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400" b="0">
                <a:ea typeface="+mn-ea"/>
              </a:defRPr>
            </a:lvl1pPr>
          </a:lstStyle>
          <a:p>
            <a:fld id="{EFCEE9FA-DE7D-4DD6-B251-211C329252F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utura" pitchFamily="68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BCF7EFE-2D88-435A-B269-568D0FE69833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32002"/>
            <a:ext cx="7772400" cy="1405513"/>
          </a:xfrm>
          <a:noFill/>
          <a:ln/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8580" dist="35921" dir="2700000" algn="ctr" rotWithShape="0">
                    <a:srgbClr val="80808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Algerian" panose="04020705040A02060702" pitchFamily="82" charset="0"/>
                <a:ea typeface="宋体" panose="02010600030101010101" pitchFamily="2" charset="-122"/>
              </a:rPr>
              <a:t>Agile Development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FC92D-E47D-4921-885F-503098F8FA8F}" type="slidenum">
              <a:rPr lang="zh-CN" altLang="en-US"/>
              <a:pPr/>
              <a:t>10</a:t>
            </a:fld>
            <a:endParaRPr lang="zh-CN" alt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5" y="169863"/>
            <a:ext cx="8116887" cy="53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Extreme Programming (XP)</a:t>
            </a:r>
          </a:p>
        </p:txBody>
      </p:sp>
      <p:sp>
        <p:nvSpPr>
          <p:cNvPr id="950275" name="Rectangle 3"/>
          <p:cNvSpPr>
            <a:spLocks noChangeArrowheads="1"/>
          </p:cNvSpPr>
          <p:nvPr/>
        </p:nvSpPr>
        <p:spPr bwMode="auto">
          <a:xfrm>
            <a:off x="1068390" y="990602"/>
            <a:ext cx="7069137" cy="43275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50276" name="Picture 4" descr="Extreme_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5" y="1041402"/>
            <a:ext cx="5856287" cy="4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EC1730-66E7-466E-9FD7-7D230BD7464D}" type="slidenum">
              <a:rPr lang="en-US" altLang="en-US" sz="1244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/>
              <a:t>XP - Planning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761069"/>
            <a:ext cx="79897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Begins with the creation of a set of stories (also called </a:t>
            </a:r>
            <a:r>
              <a:rPr lang="en-US" altLang="en-US" sz="2133" i="1">
                <a:solidFill>
                  <a:srgbClr val="FFFF00"/>
                </a:solidFill>
              </a:rPr>
              <a:t>user stories</a:t>
            </a:r>
            <a:r>
              <a:rPr lang="en-US" altLang="en-US" sz="2133">
                <a:solidFill>
                  <a:srgbClr val="FFFF00"/>
                </a:solidFill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Each story is written by the customer and is placed on an </a:t>
            </a:r>
            <a:r>
              <a:rPr lang="en-US" altLang="en-US" sz="2133">
                <a:solidFill>
                  <a:srgbClr val="FFFF00"/>
                </a:solidFill>
              </a:rPr>
              <a:t>index card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The customer assigns </a:t>
            </a:r>
            <a:r>
              <a:rPr lang="en-US" altLang="en-US" sz="2133">
                <a:solidFill>
                  <a:srgbClr val="FFFF00"/>
                </a:solidFill>
              </a:rPr>
              <a:t>a value (i.e. a priority</a:t>
            </a:r>
            <a:r>
              <a:rPr lang="en-US" altLang="en-US" sz="2133"/>
              <a:t>) to the story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Agile team assesses each story and assigns a </a:t>
            </a:r>
            <a:r>
              <a:rPr lang="en-US" altLang="en-US" sz="2133">
                <a:solidFill>
                  <a:srgbClr val="FFFF00"/>
                </a:solidFill>
              </a:rPr>
              <a:t>cost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Stories are grouped to for a </a:t>
            </a:r>
            <a:r>
              <a:rPr lang="en-US" altLang="en-US" sz="2133">
                <a:solidFill>
                  <a:srgbClr val="FFFF00"/>
                </a:solidFill>
              </a:rPr>
              <a:t>deliverable increment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A </a:t>
            </a:r>
            <a:r>
              <a:rPr lang="en-US" altLang="en-US" sz="2133">
                <a:solidFill>
                  <a:srgbClr val="FFFF00"/>
                </a:solidFill>
              </a:rPr>
              <a:t>commitment </a:t>
            </a:r>
            <a:r>
              <a:rPr lang="en-US" altLang="en-US" sz="2133"/>
              <a:t>is made on delivery date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33"/>
              <a:t>After the first increment “</a:t>
            </a:r>
            <a:r>
              <a:rPr lang="en-US" altLang="en-US" sz="2133">
                <a:solidFill>
                  <a:srgbClr val="FFFF00"/>
                </a:solidFill>
              </a:rPr>
              <a:t>project velocity</a:t>
            </a:r>
            <a:r>
              <a:rPr lang="en-US" altLang="en-US" sz="2133"/>
              <a:t>” is used to help define subsequent delivery dates for other increments</a:t>
            </a:r>
          </a:p>
        </p:txBody>
      </p:sp>
    </p:spTree>
    <p:extLst>
      <p:ext uri="{BB962C8B-B14F-4D97-AF65-F5344CB8AC3E}">
        <p14:creationId xmlns:p14="http://schemas.microsoft.com/office/powerpoint/2010/main" val="114633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762CD73-0D15-4440-84BD-81B4A89F606F}" type="slidenum">
              <a:rPr lang="en-US" altLang="en-US" sz="1244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XP - Design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1069"/>
            <a:ext cx="77738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Follows the </a:t>
            </a:r>
            <a:r>
              <a:rPr lang="en-US" altLang="en-US" sz="2489">
                <a:solidFill>
                  <a:srgbClr val="FFFF00"/>
                </a:solidFill>
              </a:rPr>
              <a:t>KIS (keep it simple)</a:t>
            </a:r>
            <a:r>
              <a:rPr lang="en-US" altLang="en-US" sz="2489"/>
              <a:t> principle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Encourage the use of </a:t>
            </a:r>
            <a:r>
              <a:rPr lang="en-US" altLang="en-US" sz="2489">
                <a:solidFill>
                  <a:srgbClr val="FFFF00"/>
                </a:solidFill>
              </a:rPr>
              <a:t>CRC (class-responsibility-collaborator) cards </a:t>
            </a:r>
            <a:endParaRPr lang="en-US" altLang="en-US" sz="2489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For difficult design problems, suggests the creation of “</a:t>
            </a:r>
            <a:r>
              <a:rPr lang="en-US" altLang="en-US" sz="2489" i="1">
                <a:solidFill>
                  <a:srgbClr val="FFFF00"/>
                </a:solidFill>
              </a:rPr>
              <a:t>spike solutions</a:t>
            </a:r>
            <a:r>
              <a:rPr lang="en-US" altLang="en-US" sz="2489"/>
              <a:t>”—a design prototype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Encourages “</a:t>
            </a:r>
            <a:r>
              <a:rPr lang="en-US" altLang="en-US" sz="2489" i="1">
                <a:solidFill>
                  <a:srgbClr val="FFFF00"/>
                </a:solidFill>
              </a:rPr>
              <a:t>refactoring</a:t>
            </a:r>
            <a:r>
              <a:rPr lang="en-US" altLang="en-US" sz="2489"/>
              <a:t>”—an iterative refinement of the internal program design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Design occurs both before and after coding commences</a:t>
            </a:r>
          </a:p>
        </p:txBody>
      </p:sp>
    </p:spTree>
    <p:extLst>
      <p:ext uri="{BB962C8B-B14F-4D97-AF65-F5344CB8AC3E}">
        <p14:creationId xmlns:p14="http://schemas.microsoft.com/office/powerpoint/2010/main" val="195818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731362-1A9A-4315-A156-0E1B430CDFE5}" type="slidenum">
              <a:rPr lang="en-US" altLang="en-US" sz="1244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84012" y="3508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/>
              <a:t>XP - Coding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72169"/>
            <a:ext cx="77738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Recommends the construction of a series of </a:t>
            </a:r>
            <a:r>
              <a:rPr lang="en-US" altLang="en-US" sz="2489">
                <a:solidFill>
                  <a:srgbClr val="FFFF00"/>
                </a:solidFill>
              </a:rPr>
              <a:t>unit tests</a:t>
            </a:r>
            <a:r>
              <a:rPr lang="en-US" altLang="en-US" sz="2489"/>
              <a:t> for each of the stories before coding commences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Encourages “</a:t>
            </a:r>
            <a:r>
              <a:rPr lang="en-US" altLang="en-US" sz="2489" i="1">
                <a:solidFill>
                  <a:srgbClr val="FFFF00"/>
                </a:solidFill>
              </a:rPr>
              <a:t>pair programming</a:t>
            </a:r>
            <a:r>
              <a:rPr lang="en-US" altLang="en-US" sz="2489"/>
              <a:t>”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Mechanism for real-time problem solving and real-time quality assurance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Keeps the developers focused on the problem at hand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Needs continuous integration with other portions (stories) of the s/w, which provides a “</a:t>
            </a:r>
            <a:r>
              <a:rPr lang="en-US" altLang="en-US" sz="2489">
                <a:solidFill>
                  <a:srgbClr val="FFFF00"/>
                </a:solidFill>
              </a:rPr>
              <a:t>smoke testing</a:t>
            </a:r>
            <a:r>
              <a:rPr lang="en-US" altLang="en-US" sz="2489"/>
              <a:t>”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660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27584A-BFD9-473E-89CF-D6848B32EA86}" type="slidenum">
              <a:rPr lang="en-US" altLang="en-US" sz="1244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13644" y="3889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/>
              <a:t>XP - Testing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488" y="1659469"/>
            <a:ext cx="8116712" cy="419946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>
                <a:solidFill>
                  <a:srgbClr val="FFFF00"/>
                </a:solidFill>
              </a:rPr>
              <a:t>Unit tests </a:t>
            </a:r>
            <a:r>
              <a:rPr lang="en-US" altLang="en-US" sz="2489"/>
              <a:t>should be implemented using a framework to make testing </a:t>
            </a:r>
            <a:r>
              <a:rPr lang="en-US" altLang="en-US" sz="2489">
                <a:solidFill>
                  <a:srgbClr val="FFFF00"/>
                </a:solidFill>
              </a:rPr>
              <a:t>automated</a:t>
            </a:r>
            <a:r>
              <a:rPr lang="en-US" altLang="en-US" sz="2489"/>
              <a:t>. This encourages a </a:t>
            </a:r>
            <a:r>
              <a:rPr lang="en-US" altLang="en-US" sz="2489">
                <a:solidFill>
                  <a:srgbClr val="FFFF00"/>
                </a:solidFill>
              </a:rPr>
              <a:t>regression testing </a:t>
            </a:r>
            <a:r>
              <a:rPr lang="en-US" altLang="en-US" sz="2489"/>
              <a:t>strategy.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>
                <a:solidFill>
                  <a:srgbClr val="FFFF00"/>
                </a:solidFill>
              </a:rPr>
              <a:t>Integration and validation testing </a:t>
            </a:r>
            <a:r>
              <a:rPr lang="en-US" altLang="en-US" sz="2489"/>
              <a:t>can occur on a daily basis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 i="1">
                <a:solidFill>
                  <a:srgbClr val="FFFF00"/>
                </a:solidFill>
              </a:rPr>
              <a:t>Acceptance tests</a:t>
            </a:r>
            <a:r>
              <a:rPr lang="en-US" altLang="en-US" sz="2489"/>
              <a:t>, also called</a:t>
            </a:r>
            <a:r>
              <a:rPr lang="en-US" altLang="en-US" sz="2489">
                <a:solidFill>
                  <a:srgbClr val="0000FF"/>
                </a:solidFill>
              </a:rPr>
              <a:t> </a:t>
            </a:r>
            <a:r>
              <a:rPr lang="en-US" altLang="en-US" sz="2489" i="1">
                <a:solidFill>
                  <a:srgbClr val="FFFF00"/>
                </a:solidFill>
              </a:rPr>
              <a:t>customer tests</a:t>
            </a:r>
            <a:r>
              <a:rPr lang="en-US" altLang="en-US" sz="2489"/>
              <a:t>, are specified by the customer and executed to assess customer visible functionality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>
                <a:solidFill>
                  <a:srgbClr val="FFFF00"/>
                </a:solidFill>
              </a:rPr>
              <a:t>Acceptance tests </a:t>
            </a:r>
            <a:r>
              <a:rPr lang="en-US" altLang="en-US" sz="2489"/>
              <a:t>are derived from user stories</a:t>
            </a:r>
          </a:p>
        </p:txBody>
      </p:sp>
    </p:spTree>
    <p:extLst>
      <p:ext uri="{BB962C8B-B14F-4D97-AF65-F5344CB8AC3E}">
        <p14:creationId xmlns:p14="http://schemas.microsoft.com/office/powerpoint/2010/main" val="168072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9790"/>
            <a:ext cx="7772400" cy="1016000"/>
          </a:xfrm>
        </p:spPr>
        <p:txBody>
          <a:bodyPr/>
          <a:lstStyle/>
          <a:p>
            <a:r>
              <a:rPr lang="en-US" altLang="en-US"/>
              <a:t>Scrum</a:t>
            </a:r>
          </a:p>
        </p:txBody>
      </p:sp>
      <p:pic>
        <p:nvPicPr>
          <p:cNvPr id="1462276" name="Picture 4" descr="sc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28" y="1444184"/>
            <a:ext cx="6299200" cy="41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00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267" y="403935"/>
            <a:ext cx="2390422" cy="56303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ea typeface="ＭＳ Ｐゴシック" charset="0"/>
              </a:rPr>
              <a:t>Scrum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585217" y="1189569"/>
            <a:ext cx="8050784" cy="3725333"/>
          </a:xfrm>
        </p:spPr>
        <p:txBody>
          <a:bodyPr/>
          <a:lstStyle/>
          <a:p>
            <a:pPr marL="254003" indent="-254003" algn="just">
              <a:lnSpc>
                <a:spcPct val="90000"/>
              </a:lnSpc>
            </a:pPr>
            <a:r>
              <a:rPr lang="en-US" altLang="en-US" sz="1800"/>
              <a:t>A software development method Originally proposed by </a:t>
            </a:r>
            <a:r>
              <a:rPr lang="en-US" altLang="en-US" sz="1800" err="1"/>
              <a:t>Schwaber</a:t>
            </a:r>
            <a:r>
              <a:rPr lang="en-US" altLang="en-US" sz="1800"/>
              <a:t> and </a:t>
            </a:r>
            <a:r>
              <a:rPr lang="en-US" altLang="en-US" sz="1800" err="1"/>
              <a:t>Beedle</a:t>
            </a:r>
            <a:r>
              <a:rPr lang="en-US" altLang="en-US" sz="1800"/>
              <a:t> (an activity occurs during a rugby match) in early 1990.</a:t>
            </a:r>
          </a:p>
          <a:p>
            <a:pPr marL="254003" indent="-254003" algn="just">
              <a:lnSpc>
                <a:spcPct val="90000"/>
              </a:lnSpc>
            </a:pPr>
            <a:r>
              <a:rPr lang="en-US" altLang="en-US" sz="1800"/>
              <a:t>Scrum—distinguishing features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/>
              <a:t>Development work is partitioned into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FF00"/>
                </a:solidFill>
              </a:rPr>
              <a:t>packets</a:t>
            </a:r>
            <a:r>
              <a:rPr lang="ja-JP" altLang="en-US" sz="1800"/>
              <a:t>”</a:t>
            </a:r>
            <a:endParaRPr lang="en-US" altLang="ja-JP" sz="1800"/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Testing and documentation are on-going </a:t>
            </a:r>
            <a:r>
              <a:rPr lang="en-US" altLang="en-US" sz="1800"/>
              <a:t>as the product is constructed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/>
              <a:t>Work units occurs in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FF00"/>
                </a:solidFill>
              </a:rPr>
              <a:t>sprints</a:t>
            </a:r>
            <a:r>
              <a:rPr lang="ja-JP" altLang="en-US" sz="1800"/>
              <a:t>”</a:t>
            </a:r>
            <a:r>
              <a:rPr lang="en-US" altLang="ja-JP" sz="1800"/>
              <a:t> and is derived from a </a:t>
            </a:r>
            <a:r>
              <a:rPr lang="ja-JP" altLang="en-US" sz="1800"/>
              <a:t>“</a:t>
            </a:r>
            <a:r>
              <a:rPr lang="en-US" altLang="ja-JP" sz="1800">
                <a:solidFill>
                  <a:srgbClr val="FFFF00"/>
                </a:solidFill>
              </a:rPr>
              <a:t>backlog</a:t>
            </a:r>
            <a:r>
              <a:rPr lang="ja-JP" altLang="en-US" sz="1800"/>
              <a:t>”</a:t>
            </a:r>
            <a:r>
              <a:rPr lang="en-US" altLang="ja-JP" sz="1800"/>
              <a:t> of existing changing prioritized requirements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/>
              <a:t>Changes are not introduced in sprints (short term but stable) but in backlog.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Meetings are very short </a:t>
            </a:r>
            <a:r>
              <a:rPr lang="en-US" altLang="en-US" sz="1800"/>
              <a:t>(15 minutes daily) and sometimes conducted without chairs ( what did you do since last meeting? What obstacles are you encountering? What do you plan to accomplish by next meeting?)</a:t>
            </a:r>
          </a:p>
          <a:p>
            <a:pPr marL="609608" lvl="1" indent="-203203" algn="just">
              <a:lnSpc>
                <a:spcPct val="90000"/>
              </a:lnSpc>
            </a:pPr>
            <a:r>
              <a:rPr lang="ja-JP" altLang="en-US" sz="1800"/>
              <a:t>“</a:t>
            </a:r>
            <a:r>
              <a:rPr lang="en-US" altLang="ja-JP" sz="1800">
                <a:solidFill>
                  <a:srgbClr val="FFFF00"/>
                </a:solidFill>
              </a:rPr>
              <a:t>demos</a:t>
            </a:r>
            <a:r>
              <a:rPr lang="ja-JP" altLang="en-US" sz="1800"/>
              <a:t>”</a:t>
            </a:r>
            <a:r>
              <a:rPr lang="en-US" altLang="ja-JP" sz="1800"/>
              <a:t> are delivered to the customer with the time-box allocated. May not contain all functionalities. So customers can evaluate and give feedbacks. </a:t>
            </a:r>
            <a:endParaRPr lang="en-US" altLang="en-US" sz="1800"/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0408" indent="-2540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1601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2418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2882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4F149D-80D2-4FD9-9384-9A2EFAC64CCE}" type="slidenum">
              <a:rPr lang="en-US" altLang="en-US" sz="889">
                <a:latin typeface="Helvetica" panose="020B0604020202020204" pitchFamily="34" charset="0"/>
              </a:rPr>
              <a:pPr/>
              <a:t>16</a:t>
            </a:fld>
            <a:endParaRPr lang="en-US" altLang="en-US" sz="889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1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215900"/>
            <a:ext cx="256399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</a:rPr>
              <a:t>Scrum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60408" indent="-2540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1601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22418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28823" indent="-203203"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8502FE-F00F-4082-9E42-02411A47593B}" type="slidenum">
              <a:rPr lang="en-US" altLang="en-US" sz="889">
                <a:latin typeface="Helvetica" panose="020B0604020202020204" pitchFamily="34" charset="0"/>
              </a:rPr>
              <a:pPr/>
              <a:t>17</a:t>
            </a:fld>
            <a:endParaRPr lang="en-US" altLang="en-US" sz="889">
              <a:latin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3" y="1219732"/>
            <a:ext cx="7247467" cy="43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How Scrum Works?</a:t>
            </a:r>
          </a:p>
        </p:txBody>
      </p:sp>
      <p:pic>
        <p:nvPicPr>
          <p:cNvPr id="1423364" name="Picture 4" descr="Scrum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593" y="1796101"/>
            <a:ext cx="8287317" cy="38493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69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5808"/>
            <a:ext cx="7772400" cy="1016000"/>
          </a:xfrm>
        </p:spPr>
        <p:txBody>
          <a:bodyPr/>
          <a:lstStyle/>
          <a:p>
            <a:r>
              <a:rPr lang="en-US" altLang="en-US"/>
              <a:t>Sprints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5251"/>
            <a:ext cx="77724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/>
              <a:t>Scrum projects make progress in a series of “sprints”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/>
              <a:t>Analogous to XP iterations</a:t>
            </a:r>
          </a:p>
          <a:p>
            <a:pPr algn="just">
              <a:lnSpc>
                <a:spcPct val="90000"/>
              </a:lnSpc>
            </a:pPr>
            <a:r>
              <a:rPr lang="en-US" altLang="en-US" sz="2800"/>
              <a:t>Target duration is one month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/>
              <a:t>+/- a week or two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/>
              <a:t>But, a constant duration leads to a better rhythm</a:t>
            </a:r>
          </a:p>
          <a:p>
            <a:pPr algn="just">
              <a:lnSpc>
                <a:spcPct val="90000"/>
              </a:lnSpc>
            </a:pPr>
            <a:r>
              <a:rPr lang="en-US" altLang="en-US" sz="2800"/>
              <a:t>Product is designed, coded, and tested during the sprint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6843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BB94-6EE6-47D0-8D45-1B7245EA4ADF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>
                <a:ea typeface="宋体" panose="02010600030101010101" pitchFamily="2" charset="-122"/>
              </a:rPr>
              <a:t>Common Fears for Developers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5638"/>
            <a:ext cx="7772400" cy="32178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The project will produce the wrong product.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/>
              </a:rPr>
              <a:t>The project will produce a product of inferior quality.</a:t>
            </a:r>
            <a:endParaRPr lang="en-US" altLang="zh-CN" sz="2800">
              <a:ea typeface="宋体" panose="02010600030101010101" pitchFamily="2" charset="-122"/>
              <a:cs typeface="Helvetica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The project will be late.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We</a:t>
            </a:r>
            <a:r>
              <a:rPr lang="en-US" altLang="zh-CN" sz="280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>
                <a:ea typeface="宋体" panose="02010600030101010101" pitchFamily="2" charset="-122"/>
              </a:rPr>
              <a:t>ll have to work 80-hour weeks.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We</a:t>
            </a:r>
            <a:r>
              <a:rPr lang="en-US" altLang="zh-CN" sz="280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>
                <a:ea typeface="宋体" panose="02010600030101010101" pitchFamily="2" charset="-122"/>
              </a:rPr>
              <a:t>ll have to break commitments.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We won</a:t>
            </a:r>
            <a:r>
              <a:rPr lang="en-US" altLang="zh-CN" sz="280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800">
                <a:ea typeface="宋体" panose="02010600030101010101" pitchFamily="2" charset="-122"/>
              </a:rPr>
              <a:t>t be having fun.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50E82-7510-4B12-BFE4-85B60FFE2F92}" type="slidenum">
              <a:rPr lang="zh-CN" altLang="en-US"/>
              <a:pPr/>
              <a:t>20</a:t>
            </a:fld>
            <a:endParaRPr lang="zh-CN" alt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469" y="504825"/>
            <a:ext cx="6913563" cy="533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Agile Processes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352" y="1882775"/>
            <a:ext cx="8101584" cy="2560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Adaptive Software Development (ASD)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Dynamic Systems Development Method (DSDM)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Crystal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Feature Driven Development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Agile Modeling (AM)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A54A4-5604-484D-B1C7-2214A56E0EAB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2" y="346077"/>
            <a:ext cx="7797799" cy="1025525"/>
          </a:xfrm>
        </p:spPr>
        <p:txBody>
          <a:bodyPr/>
          <a:lstStyle/>
          <a:p>
            <a:pPr algn="ctr"/>
            <a:r>
              <a:rPr lang="en-US" altLang="zh-CN" sz="3600">
                <a:ea typeface="宋体" panose="02010600030101010101" pitchFamily="2" charset="-122"/>
              </a:rPr>
              <a:t>The Manifesto for Agile Software Development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989013" y="2782890"/>
            <a:ext cx="714851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Individuals and interactions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Palatino" charset="0"/>
                <a:ea typeface="宋体" panose="02010600030101010101" pitchFamily="2" charset="-122"/>
              </a:rPr>
              <a:t>over processes and tools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Working software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Palatino" charset="0"/>
                <a:ea typeface="宋体" panose="02010600030101010101" pitchFamily="2" charset="-122"/>
              </a:rPr>
              <a:t>over comprehensive documentation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Customer collaboration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Palatino" charset="0"/>
                <a:ea typeface="宋体" panose="02010600030101010101" pitchFamily="2" charset="-122"/>
              </a:rPr>
              <a:t>over contract negotiation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</a:p>
          <a:p>
            <a:pPr lvl="1" algn="just">
              <a:spcBef>
                <a:spcPts val="300"/>
              </a:spcBef>
              <a:buFontTx/>
              <a:buChar char="•"/>
            </a:pPr>
            <a:r>
              <a:rPr lang="en-US" altLang="zh-CN" sz="1800" i="1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Responding to change</a:t>
            </a:r>
            <a:r>
              <a:rPr lang="en-US" altLang="zh-CN" sz="1800">
                <a:solidFill>
                  <a:srgbClr val="F3FF07"/>
                </a:solidFill>
                <a:latin typeface="Palatino" charset="0"/>
                <a:ea typeface="宋体" panose="02010600030101010101" pitchFamily="2" charset="-122"/>
              </a:rPr>
              <a:t> </a:t>
            </a:r>
            <a:r>
              <a:rPr lang="en-US" altLang="zh-CN" sz="1800">
                <a:latin typeface="Palatino" charset="0"/>
                <a:ea typeface="宋体" panose="02010600030101010101" pitchFamily="2" charset="-122"/>
              </a:rPr>
              <a:t>over following a plan</a:t>
            </a:r>
          </a:p>
        </p:txBody>
      </p:sp>
      <p:sp>
        <p:nvSpPr>
          <p:cNvPr id="942084" name="Text Box 4"/>
          <p:cNvSpPr txBox="1">
            <a:spLocks noChangeArrowheads="1"/>
          </p:cNvSpPr>
          <p:nvPr/>
        </p:nvSpPr>
        <p:spPr bwMode="auto">
          <a:xfrm>
            <a:off x="5772150" y="4826000"/>
            <a:ext cx="2006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-- </a:t>
            </a:r>
            <a:r>
              <a:rPr lang="en-US" altLang="zh-CN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Kent Beck et al.</a:t>
            </a:r>
          </a:p>
        </p:txBody>
      </p:sp>
      <p:sp>
        <p:nvSpPr>
          <p:cNvPr id="942085" name="Text Box 5"/>
          <p:cNvSpPr txBox="1">
            <a:spLocks noChangeArrowheads="1"/>
          </p:cNvSpPr>
          <p:nvPr/>
        </p:nvSpPr>
        <p:spPr bwMode="auto">
          <a:xfrm>
            <a:off x="989015" y="1762125"/>
            <a:ext cx="712787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Palatino" charset="0"/>
                <a:ea typeface="宋体" panose="02010600030101010101" pitchFamily="2" charset="-122"/>
              </a:rPr>
              <a:t>“</a:t>
            </a:r>
            <a:r>
              <a:rPr lang="en-US" altLang="zh-CN">
                <a:latin typeface="Palatino" charset="0"/>
                <a:ea typeface="宋体" panose="02010600030101010101" pitchFamily="2" charset="-122"/>
              </a:rPr>
              <a:t>We are uncovering better ways of developing software by doing it and helping others do it.  Through this work we have come to value:</a:t>
            </a:r>
          </a:p>
        </p:txBody>
      </p:sp>
      <p:sp>
        <p:nvSpPr>
          <p:cNvPr id="942086" name="Text Box 6"/>
          <p:cNvSpPr txBox="1">
            <a:spLocks noChangeArrowheads="1"/>
          </p:cNvSpPr>
          <p:nvPr/>
        </p:nvSpPr>
        <p:spPr bwMode="auto">
          <a:xfrm>
            <a:off x="989015" y="4270377"/>
            <a:ext cx="71278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>
                <a:latin typeface="Palatino" charset="0"/>
                <a:ea typeface="宋体" panose="02010600030101010101" pitchFamily="2" charset="-122"/>
              </a:rPr>
              <a:t>That is, while there is value in the items on the right, we value the items on the left more.”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C04-C064-4545-B045-ED25E7A7ACD6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552" y="338138"/>
            <a:ext cx="4676775" cy="101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What is </a:t>
            </a:r>
            <a:r>
              <a:rPr lang="en-US" altLang="zh-CN">
                <a:latin typeface="Palatino"/>
                <a:ea typeface="宋体" panose="02010600030101010101" pitchFamily="2" charset="-122"/>
              </a:rPr>
              <a:t>“</a:t>
            </a:r>
            <a:r>
              <a:rPr lang="en-US" altLang="zh-CN">
                <a:ea typeface="宋体" panose="02010600030101010101" pitchFamily="2" charset="-122"/>
              </a:rPr>
              <a:t>Agility</a:t>
            </a:r>
            <a:r>
              <a:rPr lang="en-US" altLang="zh-CN">
                <a:latin typeface="Palatino"/>
                <a:ea typeface="宋体" panose="02010600030101010101" pitchFamily="2" charset="-122"/>
              </a:rPr>
              <a:t>”</a:t>
            </a:r>
            <a:r>
              <a:rPr lang="en-US" altLang="zh-CN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9" y="1454944"/>
            <a:ext cx="7802563" cy="3998912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Effective (rapid and adaptive) response to change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Effective communication among all stakeholders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Drawing the customer onto the team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Organizing a team so that it is in control of the work performed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Yielding </a:t>
            </a:r>
            <a:r>
              <a:rPr lang="en-US" altLang="zh-CN" sz="2400" i="1">
                <a:latin typeface="Palatino"/>
                <a:ea typeface="宋体" panose="02010600030101010101" pitchFamily="2" charset="-122"/>
              </a:rPr>
              <a:t>…</a:t>
            </a:r>
            <a:endParaRPr lang="en-US" altLang="zh-CN" sz="2400" i="1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Rapid, incremental delivery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2170-4ED6-436D-BA09-BEFE4519E126}" type="slidenum">
              <a:rPr lang="zh-CN" altLang="en-US"/>
              <a:pPr/>
              <a:t>5</a:t>
            </a:fld>
            <a:endParaRPr lang="zh-CN" alt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3233" y="206375"/>
            <a:ext cx="6132070" cy="101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Agile Process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4" y="1758951"/>
            <a:ext cx="7367587" cy="3998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Driven by customer descriptions of what is required (scenarios)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Recognizes that plans are short-lived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Develops software iteratively with a heavy emphasis on construction activities</a:t>
            </a: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Delivers multiple </a:t>
            </a:r>
            <a:r>
              <a:rPr lang="en-US" altLang="zh-CN" sz="2800">
                <a:latin typeface="Palatino"/>
                <a:ea typeface="宋体" panose="02010600030101010101" pitchFamily="2" charset="-122"/>
              </a:rPr>
              <a:t>‘</a:t>
            </a:r>
            <a:r>
              <a:rPr lang="en-US" altLang="zh-CN" sz="2800">
                <a:ea typeface="宋体" panose="02010600030101010101" pitchFamily="2" charset="-122"/>
              </a:rPr>
              <a:t>software increments</a:t>
            </a:r>
            <a:r>
              <a:rPr lang="en-US" altLang="zh-CN" sz="2800">
                <a:latin typeface="Palatino"/>
                <a:ea typeface="宋体" panose="02010600030101010101" pitchFamily="2" charset="-122"/>
              </a:rPr>
              <a:t>’</a:t>
            </a:r>
            <a:endParaRPr lang="en-US" altLang="zh-CN" sz="28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Adapts as changes occur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EA8-42B4-4B3A-AB0F-05A7F18D6D65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8090"/>
            <a:ext cx="7772400" cy="101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3650"/>
            <a:ext cx="7772400" cy="353383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Our highest priority is to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satisfy the customer </a:t>
            </a:r>
            <a:r>
              <a:rPr lang="en-US" altLang="zh-CN" sz="2000">
                <a:ea typeface="宋体" panose="02010600030101010101" pitchFamily="2" charset="-122"/>
              </a:rPr>
              <a:t>through early and continuous delivery of valuable software.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Welcome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changing requirements</a:t>
            </a:r>
            <a:r>
              <a:rPr lang="en-US" altLang="zh-CN" sz="2000">
                <a:ea typeface="宋体" panose="02010600030101010101" pitchFamily="2" charset="-122"/>
              </a:rPr>
              <a:t>, even late in development. Agile processes harness change for the customer</a:t>
            </a:r>
            <a:r>
              <a:rPr lang="en-US" altLang="zh-CN" sz="2000">
                <a:latin typeface="Palatino"/>
                <a:ea typeface="宋体" panose="02010600030101010101" pitchFamily="2" charset="-122"/>
              </a:rPr>
              <a:t>’</a:t>
            </a:r>
            <a:r>
              <a:rPr lang="en-US" altLang="zh-CN" sz="2000">
                <a:ea typeface="宋体" panose="02010600030101010101" pitchFamily="2" charset="-122"/>
              </a:rPr>
              <a:t>s competitive advantage.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Deliver working software frequently, from a couple of weeks to a couple of months, with a preference to the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shorter time scale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Business people and developers must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work together </a:t>
            </a:r>
            <a:r>
              <a:rPr lang="en-US" altLang="zh-CN" sz="2000">
                <a:ea typeface="宋体" panose="02010600030101010101" pitchFamily="2" charset="-122"/>
              </a:rPr>
              <a:t>daily throughout the project.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B9AE-69CE-436C-A25D-E825E4F3FF3D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8138"/>
            <a:ext cx="7772400" cy="101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Build projects around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motivated individuals</a:t>
            </a:r>
            <a:r>
              <a:rPr lang="en-US" altLang="zh-CN" sz="2000">
                <a:ea typeface="宋体" panose="02010600030101010101" pitchFamily="2" charset="-122"/>
              </a:rPr>
              <a:t>. Give them the environment and support they need, and trust them to get the job done.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most efficient and effective method of conveying information to and within a development team is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face-to-face conversation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Working software is the primary measure of progress.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Agile processes promote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sustainable development</a:t>
            </a:r>
            <a:r>
              <a:rPr lang="en-US" altLang="zh-CN" sz="2000">
                <a:ea typeface="宋体" panose="02010600030101010101" pitchFamily="2" charset="-122"/>
              </a:rPr>
              <a:t>. The sponsors, developers, and users should be able to maintain a constant pace indefinitely.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3F6-9699-43C4-92CD-883F32C005EE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1926"/>
            <a:ext cx="7772400" cy="1016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Principles of Agility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7494"/>
            <a:ext cx="77724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Continuous attention to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technical excellence and good design</a:t>
            </a:r>
            <a:r>
              <a:rPr lang="en-US" altLang="zh-CN" sz="2000">
                <a:ea typeface="宋体" panose="02010600030101010101" pitchFamily="2" charset="-122"/>
              </a:rPr>
              <a:t> enhances agility.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Simplicity</a:t>
            </a:r>
            <a:r>
              <a:rPr lang="en-US" altLang="zh-CN" sz="2000">
                <a:ea typeface="宋体" panose="02010600030101010101" pitchFamily="2" charset="-122"/>
              </a:rPr>
              <a:t> - the art of maximizing the amount of work not done - is essential.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best architectures, requirements, and designs emerge from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self-organizing teams.</a:t>
            </a:r>
          </a:p>
          <a:p>
            <a:pPr algn="just">
              <a:lnSpc>
                <a:spcPct val="9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At regular intervals, the team reflects on how to become more </a:t>
            </a:r>
            <a:r>
              <a:rPr lang="en-US" altLang="zh-CN" sz="2000">
                <a:solidFill>
                  <a:srgbClr val="FFFF00"/>
                </a:solidFill>
                <a:ea typeface="宋体" panose="02010600030101010101" pitchFamily="2" charset="-122"/>
              </a:rPr>
              <a:t>effective</a:t>
            </a:r>
            <a:r>
              <a:rPr lang="en-US" altLang="zh-CN" sz="2000">
                <a:ea typeface="宋体" panose="02010600030101010101" pitchFamily="2" charset="-122"/>
              </a:rPr>
              <a:t>, then tunes and adjusts its behavior accordingly.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0408" indent="-2540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1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2418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28823" indent="-203203" eaLnBrk="0" hangingPunct="0"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522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4163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48038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54443" indent="-203203" eaLnBrk="0" fontAlgn="base" hangingPunct="0">
              <a:spcBef>
                <a:spcPct val="0"/>
              </a:spcBef>
              <a:spcAft>
                <a:spcPct val="0"/>
              </a:spcAft>
              <a:defRPr sz="2133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C6F5F0-4E09-4B0A-AAAB-ACC68D1582E6}" type="slidenum">
              <a:rPr lang="en-US" altLang="en-US" sz="1244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44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7772400" cy="1016000"/>
          </a:xfrm>
        </p:spPr>
        <p:txBody>
          <a:bodyPr/>
          <a:lstStyle/>
          <a:p>
            <a:pPr eaLnBrk="1" hangingPunct="1"/>
            <a:r>
              <a:rPr lang="en-US" altLang="en-US"/>
              <a:t>Extreme Programming (XP)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The most widely used agile process, originally proposed by Kent Beck [BEC99]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XP uses an object-oriented approach as its preferred development paradigm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89"/>
              <a:t>Defines four (4) framework activities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Planning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Design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Coding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133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6198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ssil">
  <a:themeElements>
    <a:clrScheme name="Fossil 1">
      <a:dk1>
        <a:srgbClr val="969696"/>
      </a:dk1>
      <a:lt1>
        <a:srgbClr val="FFFFFF"/>
      </a:lt1>
      <a:dk2>
        <a:srgbClr val="0081CB"/>
      </a:dk2>
      <a:lt2>
        <a:srgbClr val="FFFFFF"/>
      </a:lt2>
      <a:accent1>
        <a:srgbClr val="000080"/>
      </a:accent1>
      <a:accent2>
        <a:srgbClr val="8DC6FF"/>
      </a:accent2>
      <a:accent3>
        <a:srgbClr val="AAC1E2"/>
      </a:accent3>
      <a:accent4>
        <a:srgbClr val="DADADA"/>
      </a:accent4>
      <a:accent5>
        <a:srgbClr val="AAAAC0"/>
      </a:accent5>
      <a:accent6>
        <a:srgbClr val="7FB3E7"/>
      </a:accent6>
      <a:hlink>
        <a:srgbClr val="0066CC"/>
      </a:hlink>
      <a:folHlink>
        <a:srgbClr val="00A800"/>
      </a:folHlink>
    </a:clrScheme>
    <a:fontScheme name="Fossil">
      <a:majorFont>
        <a:latin typeface="Futur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Fossil 1">
        <a:dk1>
          <a:srgbClr val="969696"/>
        </a:dk1>
        <a:lt1>
          <a:srgbClr val="FFFFFF"/>
        </a:lt1>
        <a:dk2>
          <a:srgbClr val="0081CB"/>
        </a:dk2>
        <a:lt2>
          <a:srgbClr val="FFFFFF"/>
        </a:lt2>
        <a:accent1>
          <a:srgbClr val="000080"/>
        </a:accent1>
        <a:accent2>
          <a:srgbClr val="8DC6FF"/>
        </a:accent2>
        <a:accent3>
          <a:srgbClr val="AAC1E2"/>
        </a:accent3>
        <a:accent4>
          <a:srgbClr val="DADADA"/>
        </a:accent4>
        <a:accent5>
          <a:srgbClr val="AAAAC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06263F-1C18-4356-A5C5-F483696470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3A02AD-821F-4A55-92C8-4357DC0565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3E4A30-DC03-4A11-AC39-24586A492848}">
  <ds:schemaRefs>
    <ds:schemaRef ds:uri="0281dc26-35a0-459a-b68c-dc14e44fe0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Fossil</vt:lpstr>
      <vt:lpstr>Agile Development </vt:lpstr>
      <vt:lpstr>Common Fears for Developers</vt:lpstr>
      <vt:lpstr>The Manifesto for Agile Software Development</vt:lpstr>
      <vt:lpstr>What is “Agility”?</vt:lpstr>
      <vt:lpstr>An Agile Process</vt:lpstr>
      <vt:lpstr>Principles of Agility</vt:lpstr>
      <vt:lpstr>Principles of Agility</vt:lpstr>
      <vt:lpstr>Principles of Agility</vt:lpstr>
      <vt:lpstr>Extreme Programming (XP) </vt:lpstr>
      <vt:lpstr>Extreme Programming (XP)</vt:lpstr>
      <vt:lpstr>XP - Planning</vt:lpstr>
      <vt:lpstr>XP - Design</vt:lpstr>
      <vt:lpstr>XP - Coding</vt:lpstr>
      <vt:lpstr>XP - Testing</vt:lpstr>
      <vt:lpstr>Scrum</vt:lpstr>
      <vt:lpstr>Scrum</vt:lpstr>
      <vt:lpstr>Scrum</vt:lpstr>
      <vt:lpstr>How Scrum Works?</vt:lpstr>
      <vt:lpstr>Sprints</vt:lpstr>
      <vt:lpstr>Other Agile Processes</vt:lpstr>
    </vt:vector>
  </TitlesOfParts>
  <Company>RSP&amp;A,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revision>1</cp:revision>
  <cp:lastPrinted>2004-10-04T07:34:36Z</cp:lastPrinted>
  <dcterms:created xsi:type="dcterms:W3CDTF">2000-03-07T00:57:40Z</dcterms:created>
  <dcterms:modified xsi:type="dcterms:W3CDTF">2020-08-14T09:40:25Z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