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1" r:id="rId2"/>
    <p:sldId id="328" r:id="rId3"/>
    <p:sldId id="329" r:id="rId4"/>
    <p:sldId id="330" r:id="rId5"/>
    <p:sldId id="331" r:id="rId6"/>
    <p:sldId id="266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26" r:id="rId23"/>
    <p:sldId id="327" r:id="rId24"/>
    <p:sldId id="325" r:id="rId25"/>
    <p:sldId id="312" r:id="rId26"/>
    <p:sldId id="297" r:id="rId27"/>
    <p:sldId id="298" r:id="rId28"/>
    <p:sldId id="267" r:id="rId29"/>
    <p:sldId id="299" r:id="rId30"/>
    <p:sldId id="257" r:id="rId31"/>
    <p:sldId id="258" r:id="rId32"/>
    <p:sldId id="259" r:id="rId33"/>
    <p:sldId id="260" r:id="rId34"/>
    <p:sldId id="261" r:id="rId35"/>
    <p:sldId id="262" r:id="rId36"/>
    <p:sldId id="270" r:id="rId37"/>
    <p:sldId id="271" r:id="rId38"/>
    <p:sldId id="272" r:id="rId39"/>
    <p:sldId id="263" r:id="rId40"/>
    <p:sldId id="264" r:id="rId41"/>
    <p:sldId id="265" r:id="rId42"/>
    <p:sldId id="268" r:id="rId43"/>
    <p:sldId id="269" r:id="rId44"/>
    <p:sldId id="273" r:id="rId45"/>
    <p:sldId id="313" r:id="rId46"/>
    <p:sldId id="314" r:id="rId47"/>
    <p:sldId id="315" r:id="rId48"/>
    <p:sldId id="31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7" autoAdjust="0"/>
    <p:restoredTop sz="94660"/>
  </p:normalViewPr>
  <p:slideViewPr>
    <p:cSldViewPr snapToGrid="0">
      <p:cViewPr>
        <p:scale>
          <a:sx n="82" d="100"/>
          <a:sy n="82" d="100"/>
        </p:scale>
        <p:origin x="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AECC0-E9FA-43A1-BD68-384CB3E52BD2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E2955-229C-40D1-A309-224C5394F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3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6F0744-A3B9-430A-8D26-A255ECE7952D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103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8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A858D-535B-4474-A65E-EC56742C17EB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1323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31659-CBA6-49D1-A815-012B0C54BB80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63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AF8A-239E-4260-B567-E636EEAA2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28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7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7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4421-C9E7-49D4-B155-F62364312A56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7C9D3-D994-474A-8ADB-6E193004A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sm.com/?q=resources/function-point-languages-table/index.html" TargetMode="Externa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8300" y="2188335"/>
            <a:ext cx="8915400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4800" dirty="0">
                <a:latin typeface="Arial" panose="020B0604020202020204" pitchFamily="34" charset="0"/>
              </a:rPr>
            </a:br>
            <a:r>
              <a:rPr lang="en-US" altLang="en-US" sz="4800" b="1" dirty="0">
                <a:latin typeface="Arial" panose="020B0604020202020204" pitchFamily="34" charset="0"/>
              </a:rPr>
              <a:t>Process and Project Metrics </a:t>
            </a:r>
            <a:br>
              <a:rPr lang="en-US" altLang="en-US" sz="1800" b="1" dirty="0">
                <a:latin typeface="Arial" panose="020B0604020202020204" pitchFamily="34" charset="0"/>
              </a:rPr>
            </a:br>
            <a:br>
              <a:rPr lang="en-US" altLang="en-US" sz="1800" b="1" dirty="0">
                <a:latin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1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19" y="318473"/>
            <a:ext cx="10515600" cy="1015806"/>
          </a:xfrm>
        </p:spPr>
        <p:txBody>
          <a:bodyPr/>
          <a:lstStyle/>
          <a:p>
            <a:r>
              <a:rPr lang="en-US" b="1" dirty="0"/>
              <a:t>Software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819" y="1600200"/>
            <a:ext cx="10823511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Direct measures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Software process (cost)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Software product (lines of code (LOC), execution speed, defects reported over some set period of time)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r>
              <a:rPr lang="en-US" sz="2400" dirty="0"/>
              <a:t>Indirect measures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Software product (Functionality, quality, complexity, efficiency, reliability, maintainability )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r>
              <a:rPr lang="en-US" sz="2400" dirty="0"/>
              <a:t>Many factors affect software work, it is difficult (don’t use metrics) to compare individuals/team</a:t>
            </a:r>
          </a:p>
          <a:p>
            <a:pPr marL="457200" lvl="1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9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60" y="313513"/>
            <a:ext cx="10515600" cy="981887"/>
          </a:xfrm>
        </p:spPr>
        <p:txBody>
          <a:bodyPr/>
          <a:lstStyle/>
          <a:p>
            <a:r>
              <a:rPr lang="en-US" b="1" dirty="0"/>
              <a:t>Size-Oriented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93" y="1427584"/>
            <a:ext cx="11140751" cy="469858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Derived by normalizing quality and/or productivity measures by considering the "</a:t>
            </a:r>
            <a:r>
              <a:rPr lang="en-US" sz="2400" i="1" dirty="0"/>
              <a:t>size</a:t>
            </a:r>
            <a:r>
              <a:rPr lang="en-US" sz="2400" dirty="0"/>
              <a:t>" of the software</a:t>
            </a:r>
          </a:p>
          <a:p>
            <a:pPr algn="just">
              <a:lnSpc>
                <a:spcPct val="80000"/>
              </a:lnSpc>
            </a:pPr>
            <a:r>
              <a:rPr lang="en-US" altLang="en-US" sz="2400" dirty="0"/>
              <a:t>Metrics include 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dirty="0"/>
              <a:t>Errors per KLOC, Defects per KLOC, Dollars per KLOC, Pages of documentation per KLOC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19450"/>
            <a:ext cx="76962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275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7" y="309142"/>
            <a:ext cx="10515600" cy="1325563"/>
          </a:xfrm>
        </p:spPr>
        <p:txBody>
          <a:bodyPr/>
          <a:lstStyle/>
          <a:p>
            <a:r>
              <a:rPr lang="en-US" b="1" dirty="0"/>
              <a:t>Function-Oriented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/>
              <a:t>It is a measure of the functionality delivered by the application as a normalization value</a:t>
            </a:r>
          </a:p>
          <a:p>
            <a:pPr algn="just"/>
            <a:endParaRPr lang="en-US" altLang="en-US" sz="2400" dirty="0"/>
          </a:p>
          <a:p>
            <a:pPr algn="just"/>
            <a:r>
              <a:rPr lang="en-US" altLang="en-US" sz="2400" dirty="0" err="1"/>
              <a:t>Eg</a:t>
            </a:r>
            <a:r>
              <a:rPr lang="en-US" altLang="en-US" sz="2400" dirty="0"/>
              <a:t>. Number of input, number of output, number of files, number of interfaces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9618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7" y="487978"/>
            <a:ext cx="10515600" cy="801202"/>
          </a:xfrm>
        </p:spPr>
        <p:txBody>
          <a:bodyPr/>
          <a:lstStyle/>
          <a:p>
            <a:r>
              <a:rPr lang="en-US" b="1" dirty="0"/>
              <a:t>Reconciling LOC &amp; FC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50" y="1463674"/>
            <a:ext cx="11327363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relationship between lines of code and function points depends programming language</a:t>
            </a:r>
          </a:p>
          <a:p>
            <a:pPr algn="just"/>
            <a:r>
              <a:rPr lang="en-US" sz="2400" dirty="0"/>
              <a:t>Rough estimates of the average number of lines of code required to build one function point in various programming languages</a:t>
            </a:r>
          </a:p>
          <a:p>
            <a:pPr algn="just"/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188" y="327038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47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Metrics in the Process Domain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8720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0EF90-BCCA-4818-A566-D9208F5BD7F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72885" y="247261"/>
            <a:ext cx="10797073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Metrics in the </a:t>
            </a:r>
            <a:r>
              <a:rPr lang="en-US" altLang="en-US" b="1" u="sng" dirty="0"/>
              <a:t>Process</a:t>
            </a:r>
            <a:r>
              <a:rPr lang="en-US" altLang="en-US" b="1" dirty="0"/>
              <a:t> Domain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885" y="1600200"/>
            <a:ext cx="10580915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Process metrics are collected across all projects and over long periods of 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They are used for making </a:t>
            </a:r>
            <a:r>
              <a:rPr lang="en-US" altLang="en-US" sz="2400" u="sng" dirty="0"/>
              <a:t>strategic</a:t>
            </a:r>
            <a:r>
              <a:rPr lang="en-US" altLang="en-US" sz="2400" dirty="0"/>
              <a:t> decisions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intent is to provide a set of process indicators that lead to long-term software process improvement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only way to know how/where to improve any process is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Measure specific </a:t>
            </a:r>
            <a:r>
              <a:rPr lang="en-US" altLang="en-US" sz="2000" u="sng" dirty="0"/>
              <a:t>attributes</a:t>
            </a:r>
            <a:r>
              <a:rPr lang="en-US" altLang="en-US" sz="2000" dirty="0"/>
              <a:t> of the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Develop a set of meaningful </a:t>
            </a:r>
            <a:r>
              <a:rPr lang="en-US" altLang="en-US" sz="2000" u="sng" dirty="0"/>
              <a:t>metrics</a:t>
            </a:r>
            <a:r>
              <a:rPr lang="en-US" altLang="en-US" sz="2000" dirty="0"/>
              <a:t> based on these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Use the metrics to provide </a:t>
            </a:r>
            <a:r>
              <a:rPr lang="en-US" altLang="en-US" sz="2000" u="sng" dirty="0"/>
              <a:t>indicators</a:t>
            </a:r>
            <a:r>
              <a:rPr lang="en-US" altLang="en-US" sz="2000" dirty="0"/>
              <a:t> that will lead to a strategy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49473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BBF2A-368A-4A67-95B6-206300C556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267237"/>
            <a:ext cx="1064975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Metrics in the </a:t>
            </a:r>
            <a:r>
              <a:rPr lang="en-US" altLang="en-US" b="1" u="sng" dirty="0"/>
              <a:t>Process</a:t>
            </a:r>
            <a:r>
              <a:rPr lang="en-US" altLang="en-US" b="1" dirty="0"/>
              <a:t> Domain (continued)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We measure the effectiveness of a process by deriving a set of metrics based on </a:t>
            </a:r>
            <a:r>
              <a:rPr lang="en-US" altLang="en-US" u="sng" dirty="0"/>
              <a:t>outcomes</a:t>
            </a:r>
            <a:r>
              <a:rPr lang="en-US" altLang="en-US" dirty="0"/>
              <a:t> of the process such as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Errors uncovered before release of the software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Defects delivered to and reported by the end users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Work products delivered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Human effort expended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Calendar time expended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Conformance to the schedule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Time and effort to complete each generic activity</a:t>
            </a:r>
          </a:p>
        </p:txBody>
      </p:sp>
    </p:spTree>
    <p:extLst>
      <p:ext uri="{BB962C8B-B14F-4D97-AF65-F5344CB8AC3E}">
        <p14:creationId xmlns:p14="http://schemas.microsoft.com/office/powerpoint/2010/main" val="8046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8354FB-BCA4-433D-A68A-95F49FCA10F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40535" y="217208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Etiquette of Process Metrics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1836" y="1668508"/>
            <a:ext cx="10505057" cy="375065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Use common sense and organizational sensitivity when interpreting metrics data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Provide regular feedback to the individuals and teams who collect measures and metrics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Don’t use metrics to evaluate individuals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Work with practitioners and teams to set clear goals and metrics that will be used to achieve them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Never use metrics to threaten individuals or teams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Metrics data that indicate a problem should </a:t>
            </a:r>
            <a:r>
              <a:rPr lang="en-US" altLang="en-US" sz="2400" u="sng" dirty="0"/>
              <a:t>not</a:t>
            </a:r>
            <a:r>
              <a:rPr lang="en-US" altLang="en-US" sz="2400" dirty="0"/>
              <a:t> be considered “negative”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Such data are merely an indicator for process improvement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Don’t obsess on a single metric to the exclusion of other important metrics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0025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Metrics in the Project Domain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8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BEBC5E-92BD-4F73-AF09-FDB579624DF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0282" y="207963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b="1" dirty="0"/>
              <a:t>Metrics in the </a:t>
            </a:r>
            <a:r>
              <a:rPr lang="en-US" altLang="en-US" b="1" u="sng" dirty="0"/>
              <a:t>Project</a:t>
            </a:r>
            <a:r>
              <a:rPr lang="en-US" altLang="en-US" b="1" dirty="0"/>
              <a:t> Domain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8466"/>
            <a:ext cx="10515600" cy="461752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Project metrics enable a software project manager to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Assess the status of an ongoing project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Track potential risks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Uncover problem areas before their status becomes critical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Adjust work flow or tasks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Evaluate the project team’s ability to control quality of software work products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Many of the same metrics are used in both the process and project domain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Project metrics are used for making </a:t>
            </a:r>
            <a:r>
              <a:rPr lang="en-US" altLang="en-US" u="sng" dirty="0"/>
              <a:t>tactical</a:t>
            </a:r>
            <a:r>
              <a:rPr lang="en-US" altLang="en-US" dirty="0"/>
              <a:t> decisions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They are used to adapt project workflow and technical activities </a:t>
            </a:r>
          </a:p>
        </p:txBody>
      </p:sp>
    </p:spTree>
    <p:extLst>
      <p:ext uri="{BB962C8B-B14F-4D97-AF65-F5344CB8AC3E}">
        <p14:creationId xmlns:p14="http://schemas.microsoft.com/office/powerpoint/2010/main" val="371878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59" y="467762"/>
            <a:ext cx="10515600" cy="950491"/>
          </a:xfrm>
        </p:spPr>
        <p:txBody>
          <a:bodyPr/>
          <a:lstStyle/>
          <a:p>
            <a:r>
              <a:rPr lang="en-US" b="1" dirty="0"/>
              <a:t>Software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159" y="1600200"/>
            <a:ext cx="11178074" cy="37742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400" dirty="0"/>
              <a:t>Software metrics (process and project) are quantitative measures</a:t>
            </a:r>
          </a:p>
          <a:p>
            <a:pPr marL="0" indent="0" algn="just">
              <a:buNone/>
            </a:pPr>
            <a:r>
              <a:rPr lang="en-US" sz="2400" dirty="0"/>
              <a:t>Measurement can be applied</a:t>
            </a:r>
          </a:p>
          <a:p>
            <a:pPr algn="just"/>
            <a:r>
              <a:rPr lang="en-US" sz="2400" dirty="0"/>
              <a:t>To the software process with the intent of improvement</a:t>
            </a:r>
          </a:p>
          <a:p>
            <a:pPr algn="just"/>
            <a:r>
              <a:rPr lang="en-US" sz="2400" dirty="0"/>
              <a:t>To assist in estimation, quality control, productivity assessment, and project control</a:t>
            </a:r>
          </a:p>
          <a:p>
            <a:pPr algn="just"/>
            <a:r>
              <a:rPr lang="en-US" sz="2400" dirty="0"/>
              <a:t>To help assess the quality of technical work products </a:t>
            </a:r>
          </a:p>
          <a:p>
            <a:pPr algn="just"/>
            <a:r>
              <a:rPr lang="en-US" sz="2400" dirty="0"/>
              <a:t>To assist in tactical decision making as a project proceeds</a:t>
            </a:r>
          </a:p>
        </p:txBody>
      </p:sp>
    </p:spTree>
    <p:extLst>
      <p:ext uri="{BB962C8B-B14F-4D97-AF65-F5344CB8AC3E}">
        <p14:creationId xmlns:p14="http://schemas.microsoft.com/office/powerpoint/2010/main" val="409136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F24D1B-F0DE-4B5A-BA94-F71FE23E55C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7127" y="3651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Use of Project Metrics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127" y="1752600"/>
            <a:ext cx="10779617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The first application of project metrics occurs during estimation</a:t>
            </a:r>
          </a:p>
          <a:p>
            <a:pPr lvl="1" eaLnBrk="1" hangingPunct="1"/>
            <a:r>
              <a:rPr lang="en-US" altLang="en-US" dirty="0"/>
              <a:t>Metrics from past projects are used as a basis for estimating </a:t>
            </a:r>
            <a:r>
              <a:rPr lang="en-US" altLang="en-US" u="sng" dirty="0"/>
              <a:t>time</a:t>
            </a:r>
            <a:r>
              <a:rPr lang="en-US" altLang="en-US" dirty="0"/>
              <a:t> and </a:t>
            </a:r>
            <a:r>
              <a:rPr lang="en-US" altLang="en-US" u="sng" dirty="0"/>
              <a:t>effort</a:t>
            </a:r>
          </a:p>
          <a:p>
            <a:pPr eaLnBrk="1" hangingPunct="1"/>
            <a:r>
              <a:rPr lang="en-US" altLang="en-US" dirty="0"/>
              <a:t>As a project proceeds, the amount of time and effort expended are compared to original estimates</a:t>
            </a:r>
          </a:p>
          <a:p>
            <a:pPr eaLnBrk="1" hangingPunct="1"/>
            <a:r>
              <a:rPr lang="en-US" altLang="en-US" dirty="0"/>
              <a:t>As technical work commences, other project metrics become important</a:t>
            </a:r>
          </a:p>
          <a:p>
            <a:pPr lvl="1" eaLnBrk="1" hangingPunct="1"/>
            <a:r>
              <a:rPr lang="en-US" altLang="en-US" u="sng" dirty="0"/>
              <a:t>Production rates</a:t>
            </a:r>
            <a:r>
              <a:rPr lang="en-US" altLang="en-US" dirty="0"/>
              <a:t> are measured (represented in terms of models created, review hours, function points, and delivered source lines of code)</a:t>
            </a:r>
          </a:p>
          <a:p>
            <a:pPr lvl="1" eaLnBrk="1" hangingPunct="1"/>
            <a:r>
              <a:rPr lang="en-US" altLang="en-US" u="sng" dirty="0"/>
              <a:t>Error</a:t>
            </a:r>
            <a:r>
              <a:rPr lang="en-US" altLang="en-US" dirty="0"/>
              <a:t> uncovered during each generic framework activity (</a:t>
            </a:r>
            <a:r>
              <a:rPr lang="en-US" altLang="en-US" dirty="0" err="1"/>
              <a:t>i.e</a:t>
            </a:r>
            <a:r>
              <a:rPr lang="en-US" altLang="en-US" dirty="0"/>
              <a:t>, communication, planning, modeling, construction, deployment) are measured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805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B69ED4-C45B-45A6-8C4F-7A0E6FF584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0825"/>
            <a:ext cx="1025562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Use of Project Metrics (continued)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642" y="1676400"/>
            <a:ext cx="9550758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Project metrics are used to</a:t>
            </a:r>
          </a:p>
          <a:p>
            <a:pPr lvl="1" eaLnBrk="1" hangingPunct="1"/>
            <a:r>
              <a:rPr lang="en-US" altLang="en-US" dirty="0"/>
              <a:t>Minimize the development schedule by making the adjustments necessary to avoid delays and mitigate potential problems and risks</a:t>
            </a:r>
          </a:p>
          <a:p>
            <a:pPr lvl="1" eaLnBrk="1" hangingPunct="1"/>
            <a:r>
              <a:rPr lang="en-US" altLang="en-US" dirty="0"/>
              <a:t>Assess product quality on an ongoing basis and, when necessary, to modify the technical approach to improve quality</a:t>
            </a:r>
          </a:p>
          <a:p>
            <a:pPr eaLnBrk="1" hangingPunct="1"/>
            <a:r>
              <a:rPr lang="en-US" altLang="en-US" dirty="0"/>
              <a:t>In summary</a:t>
            </a:r>
          </a:p>
          <a:p>
            <a:pPr lvl="1" eaLnBrk="1" hangingPunct="1"/>
            <a:r>
              <a:rPr lang="en-US" altLang="en-US" dirty="0"/>
              <a:t>As </a:t>
            </a:r>
            <a:r>
              <a:rPr lang="en-US" altLang="en-US" u="sng" dirty="0"/>
              <a:t>quality improves</a:t>
            </a:r>
            <a:r>
              <a:rPr lang="en-US" altLang="en-US" dirty="0"/>
              <a:t>, defects are minimized</a:t>
            </a:r>
          </a:p>
          <a:p>
            <a:pPr lvl="1" eaLnBrk="1" hangingPunct="1"/>
            <a:r>
              <a:rPr lang="en-US" altLang="en-US" dirty="0"/>
              <a:t>As </a:t>
            </a:r>
            <a:r>
              <a:rPr lang="en-US" altLang="en-US" u="sng" dirty="0"/>
              <a:t>defects go down</a:t>
            </a:r>
            <a:r>
              <a:rPr lang="en-US" altLang="en-US" dirty="0"/>
              <a:t>, the amount of rework required during the project is also reduced</a:t>
            </a:r>
          </a:p>
          <a:p>
            <a:pPr lvl="1" eaLnBrk="1" hangingPunct="1"/>
            <a:r>
              <a:rPr lang="en-US" altLang="en-US" dirty="0"/>
              <a:t>As </a:t>
            </a:r>
            <a:r>
              <a:rPr lang="en-US" altLang="en-US" u="sng" dirty="0"/>
              <a:t>rework goes down</a:t>
            </a:r>
            <a:r>
              <a:rPr lang="en-US" altLang="en-US" dirty="0"/>
              <a:t>, the overall project </a:t>
            </a:r>
            <a:r>
              <a:rPr lang="en-US" altLang="en-US" u="sng" dirty="0"/>
              <a:t>cost is reduced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324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ADE4F6-6C61-4168-9D39-A7FDC2DBA373}" type="slidenum">
              <a:rPr lang="en-US" altLang="en-US" sz="1000">
                <a:latin typeface="Helvetica" panose="020B0604020202020204" pitchFamily="34" charset="0"/>
              </a:rPr>
              <a:pPr/>
              <a:t>22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1648496" y="1870076"/>
            <a:ext cx="8365454" cy="3642082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>
          <a:xfrm>
            <a:off x="1940506" y="626287"/>
            <a:ext cx="7129772" cy="799193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sz="5400" b="1" dirty="0"/>
              <a:t>Software Project Planning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940506" y="2202023"/>
            <a:ext cx="8073444" cy="271375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The overall goal of project planning is to establish a pragmatic strategy for controlling, tracking, and monitoring a complex technical project.</a:t>
            </a:r>
          </a:p>
          <a:p>
            <a:pPr>
              <a:defRPr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itchFamily="-128" charset="-128"/>
            </a:endParaRPr>
          </a:p>
          <a:p>
            <a:pPr>
              <a:defRPr/>
            </a:pP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Why?</a:t>
            </a:r>
          </a:p>
          <a:p>
            <a:pPr>
              <a:lnSpc>
                <a:spcPct val="120000"/>
              </a:lnSpc>
              <a:defRPr/>
            </a:pP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So the end result gets done on time, with quality!</a:t>
            </a:r>
          </a:p>
        </p:txBody>
      </p:sp>
    </p:spTree>
    <p:extLst>
      <p:ext uri="{BB962C8B-B14F-4D97-AF65-F5344CB8AC3E}">
        <p14:creationId xmlns:p14="http://schemas.microsoft.com/office/powerpoint/2010/main" val="338347897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3A6152-6E87-4700-B2D1-9EB01747D53D}" type="slidenum">
              <a:rPr lang="en-US" altLang="en-US" sz="1000">
                <a:latin typeface="Helvetica" panose="020B0604020202020204" pitchFamily="34" charset="0"/>
              </a:rPr>
              <a:pPr/>
              <a:t>23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5400" b="1" dirty="0"/>
              <a:t>Estimation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300"/>
              </a:spcBef>
            </a:pPr>
            <a:r>
              <a:rPr lang="en-US" altLang="en-US" dirty="0"/>
              <a:t>Estimation of resources, cost, and schedule for a software engineering effort requires </a:t>
            </a:r>
          </a:p>
          <a:p>
            <a:pPr lvl="1" algn="just">
              <a:spcBef>
                <a:spcPts val="300"/>
              </a:spcBef>
            </a:pPr>
            <a:r>
              <a:rPr lang="en-US" altLang="en-US" dirty="0">
                <a:solidFill>
                  <a:srgbClr val="C00000"/>
                </a:solidFill>
              </a:rPr>
              <a:t>experience</a:t>
            </a:r>
          </a:p>
          <a:p>
            <a:pPr lvl="1" algn="just">
              <a:spcBef>
                <a:spcPts val="300"/>
              </a:spcBef>
            </a:pPr>
            <a:r>
              <a:rPr lang="en-US" altLang="en-US" dirty="0">
                <a:solidFill>
                  <a:srgbClr val="C00000"/>
                </a:solidFill>
              </a:rPr>
              <a:t>access to good historical information (metrics)</a:t>
            </a:r>
          </a:p>
          <a:p>
            <a:pPr lvl="1" algn="just">
              <a:spcBef>
                <a:spcPts val="300"/>
              </a:spcBef>
            </a:pPr>
            <a:r>
              <a:rPr lang="en-US" altLang="en-US" dirty="0">
                <a:solidFill>
                  <a:srgbClr val="C00000"/>
                </a:solidFill>
              </a:rPr>
              <a:t>the courage to commit to quantitative predictions when qualitative information is all that exists</a:t>
            </a:r>
          </a:p>
          <a:p>
            <a:pPr algn="just">
              <a:spcBef>
                <a:spcPts val="300"/>
              </a:spcBef>
            </a:pPr>
            <a:r>
              <a:rPr lang="en-US" altLang="en-US" dirty="0"/>
              <a:t>Estimation carries inherent risk and this risk leads to uncertainty</a:t>
            </a:r>
          </a:p>
        </p:txBody>
      </p:sp>
    </p:spTree>
    <p:extLst>
      <p:ext uri="{BB962C8B-B14F-4D97-AF65-F5344CB8AC3E}">
        <p14:creationId xmlns:p14="http://schemas.microsoft.com/office/powerpoint/2010/main" val="323175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3341" y="726281"/>
            <a:ext cx="6275388" cy="525463"/>
          </a:xfrm>
          <a:noFill/>
        </p:spPr>
        <p:txBody>
          <a:bodyPr vert="horz" lIns="90487" tIns="44450" rIns="90487" bIns="44450" rtlCol="0" anchor="ctr">
            <a:noAutofit/>
          </a:bodyPr>
          <a:lstStyle/>
          <a:p>
            <a:pPr eaLnBrk="1" hangingPunct="1"/>
            <a:r>
              <a:rPr lang="en-US" altLang="en-US" sz="4800" b="1" dirty="0"/>
              <a:t>Estimation Techniques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031" y="2127250"/>
            <a:ext cx="6400800" cy="4038600"/>
          </a:xfrm>
          <a:noFill/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en-US" altLang="en-US" dirty="0"/>
              <a:t>Past (similar) project experience</a:t>
            </a:r>
          </a:p>
          <a:p>
            <a:pPr eaLnBrk="1" hangingPunct="1"/>
            <a:r>
              <a:rPr lang="en-US" altLang="en-US" dirty="0"/>
              <a:t>Conventional estimation techniques</a:t>
            </a:r>
          </a:p>
          <a:p>
            <a:pPr lvl="1" eaLnBrk="1" hangingPunct="1"/>
            <a:r>
              <a:rPr lang="en-US" altLang="en-US" dirty="0"/>
              <a:t> task breakdown and effort estimates</a:t>
            </a:r>
          </a:p>
          <a:p>
            <a:pPr lvl="1" eaLnBrk="1" hangingPunct="1"/>
            <a:r>
              <a:rPr lang="en-US" altLang="en-US" dirty="0"/>
              <a:t> size (e.g., FP) estimates</a:t>
            </a:r>
          </a:p>
          <a:p>
            <a:pPr eaLnBrk="1" hangingPunct="1"/>
            <a:r>
              <a:rPr lang="en-US" altLang="en-US" dirty="0"/>
              <a:t>Empirical models</a:t>
            </a:r>
          </a:p>
          <a:p>
            <a:pPr eaLnBrk="1" hangingPunct="1"/>
            <a:r>
              <a:rPr lang="en-US" altLang="en-US" dirty="0"/>
              <a:t>Automated tools</a:t>
            </a:r>
          </a:p>
        </p:txBody>
      </p:sp>
    </p:spTree>
    <p:extLst>
      <p:ext uri="{BB962C8B-B14F-4D97-AF65-F5344CB8AC3E}">
        <p14:creationId xmlns:p14="http://schemas.microsoft.com/office/powerpoint/2010/main" val="14537889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Conventional Two types of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oriented</a:t>
            </a:r>
          </a:p>
          <a:p>
            <a:r>
              <a:rPr lang="en-US" dirty="0"/>
              <a:t>Function Point oriented</a:t>
            </a:r>
          </a:p>
        </p:txBody>
      </p:sp>
    </p:spTree>
    <p:extLst>
      <p:ext uri="{BB962C8B-B14F-4D97-AF65-F5344CB8AC3E}">
        <p14:creationId xmlns:p14="http://schemas.microsoft.com/office/powerpoint/2010/main" val="4101003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529D8A-0478-467A-8B9F-F99718A2363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Size-oriented Metrics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975" y="1752600"/>
            <a:ext cx="10831132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Derived by normalizing quality and/or productivity measures by considering the size of the software produced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Thousand lines of code (KLOC) are often chosen as the normalization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Metrics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Errors per KLOC			- Errors per person-month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Defects per KLOC		- KLOC per person-month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Dollars per KLOC			- Dollars per page of 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Pages of documentation per KLOC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194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87CD1-C117-4767-BBB7-F5EE35C246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Size-oriented Metrics (continued)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309" y="2286000"/>
            <a:ext cx="9749307" cy="3352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Size-oriented metrics are not universally accepted as the best way to measure the software process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Opponents argue that KLOC measurements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Are dependent on the programming language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Penalize well-designed but short programs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Cannot easily accommodate nonprocedural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Require a level of detail that may be difficult to achieve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0499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A0771-2068-4CA9-8C63-8E14B874F780}" type="slidenum">
              <a:rPr lang="en-US" altLang="en-US" sz="1000">
                <a:latin typeface="Helvetica" panose="020B0604020202020204" pitchFamily="34" charset="0"/>
              </a:rPr>
              <a:pPr/>
              <a:t>28</a:t>
            </a:fld>
            <a:endParaRPr lang="en-US" altLang="en-US" sz="1000">
              <a:latin typeface="Helvetica" panose="020B0604020202020204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title"/>
          </p:nvPr>
        </p:nvSpPr>
        <p:spPr>
          <a:xfrm>
            <a:off x="2798864" y="525888"/>
            <a:ext cx="6010620" cy="716093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en-US" sz="4800" b="1" dirty="0"/>
              <a:t>Example: LOC Approach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228561" y="2053422"/>
            <a:ext cx="4288665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Average productivity for systems of this type = 620 LOC/pm.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Burdened labor rate =$8000 per month, the cost per line of code is approximately $13.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itchFamily="-128" charset="-128"/>
              </a:rPr>
              <a:t>Based on the LOC estimate and the historical productivity data, the total estimated project cost is </a:t>
            </a:r>
            <a:r>
              <a:rPr lang="en-US" b="1" dirty="0">
                <a:solidFill>
                  <a:schemeClr val="folHlink"/>
                </a:solidFill>
                <a:latin typeface="Palatino" pitchFamily="-128" charset="0"/>
                <a:ea typeface="ＭＳ Ｐゴシック" pitchFamily="-128" charset="-128"/>
              </a:rPr>
              <a:t>$431,000 and the estimated effort is 54 person-months.</a:t>
            </a:r>
          </a:p>
        </p:txBody>
      </p:sp>
      <p:pic>
        <p:nvPicPr>
          <p:cNvPr id="1028" name="Picture 4" descr="http://image.slidesharecdn.com/metricestimation-140213062357-phpapp01/95/metric-estimation-18-638.jpg?cb=1392273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409" y="1494394"/>
            <a:ext cx="7483108" cy="499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5978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9C485D-5A41-465D-AEC0-DE889B81A5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Function-Oriented Metrics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977" y="2133600"/>
            <a:ext cx="1018182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Function-oriented metrics use a measure of the functionality delivered by the application as a normalization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widely used metric of this type is the function point: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	FP = count total * [0.65 + 0.01 * sum (value adj. factors)]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Function point values on past projects can be used to compute, for example, the average number of lines of code per function point (e.g., 60)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011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04" y="152400"/>
            <a:ext cx="10515600" cy="1325563"/>
          </a:xfrm>
        </p:spPr>
        <p:txBody>
          <a:bodyPr/>
          <a:lstStyle/>
          <a:p>
            <a:r>
              <a:rPr lang="en-US" b="1" dirty="0"/>
              <a:t>Metric and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1600200"/>
            <a:ext cx="11402008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</a:t>
            </a:r>
            <a:r>
              <a:rPr lang="en-US" sz="2400" b="1" dirty="0"/>
              <a:t> metric </a:t>
            </a:r>
            <a:r>
              <a:rPr lang="en-US" sz="2400" dirty="0"/>
              <a:t>is a quantitative measure of the degree to which a system, component, or process possesses a given attribute.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 </a:t>
            </a:r>
            <a:r>
              <a:rPr lang="en-US" sz="2400" b="1" dirty="0"/>
              <a:t>indicator </a:t>
            </a:r>
            <a:r>
              <a:rPr lang="en-US" sz="2400" dirty="0"/>
              <a:t>is a metric or combination of metrics that provide insight into the software process, a software project, or the product itself.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software engineer collects measures and develops metrics so that indicators will be obtained .</a:t>
            </a:r>
          </a:p>
        </p:txBody>
      </p:sp>
    </p:spTree>
    <p:extLst>
      <p:ext uri="{BB962C8B-B14F-4D97-AF65-F5344CB8AC3E}">
        <p14:creationId xmlns:p14="http://schemas.microsoft.com/office/powerpoint/2010/main" val="1608421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Function Points (5 characteristics )</a:t>
            </a:r>
            <a:br>
              <a:rPr lang="en-US" sz="3200" b="1" dirty="0"/>
            </a:br>
            <a:r>
              <a:rPr lang="en-US" sz="3200" b="1" dirty="0"/>
              <a:t>Based on a combination of program 5 characteristics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285"/>
            <a:ext cx="10515600" cy="4399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 of :</a:t>
            </a:r>
          </a:p>
          <a:p>
            <a:r>
              <a:rPr lang="en-US" dirty="0"/>
              <a:t>External (user) inputs: input transactions that update internal files </a:t>
            </a:r>
          </a:p>
          <a:p>
            <a:r>
              <a:rPr lang="en-US" dirty="0"/>
              <a:t>External (user) outputs: reports, error messages</a:t>
            </a:r>
          </a:p>
          <a:p>
            <a:r>
              <a:rPr lang="en-US" dirty="0"/>
              <a:t>User interactions: inquiries</a:t>
            </a:r>
          </a:p>
          <a:p>
            <a:r>
              <a:rPr lang="en-US" dirty="0"/>
              <a:t>Logical internal files used by the system: </a:t>
            </a:r>
          </a:p>
          <a:p>
            <a:pPr marL="0" indent="0">
              <a:buNone/>
            </a:pPr>
            <a:r>
              <a:rPr lang="en-US" dirty="0"/>
              <a:t>	Example a purchase order logical file composed of 2 physical </a:t>
            </a:r>
          </a:p>
          <a:p>
            <a:pPr marL="0" indent="0">
              <a:buNone/>
            </a:pPr>
            <a:r>
              <a:rPr lang="en-US" dirty="0"/>
              <a:t>	files/tables Purchase_Order and Purchase_Order_Item</a:t>
            </a:r>
          </a:p>
          <a:p>
            <a:r>
              <a:rPr lang="en-US" dirty="0"/>
              <a:t>External interfaces: files shared with other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80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Function Points (FP)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weight  is associated with each of the above 5  characteristics </a:t>
            </a:r>
          </a:p>
          <a:p>
            <a:r>
              <a:rPr lang="en-US" dirty="0"/>
              <a:t>Weight range:  </a:t>
            </a:r>
          </a:p>
          <a:p>
            <a:pPr lvl="1"/>
            <a:r>
              <a:rPr lang="en-US" dirty="0"/>
              <a:t>from 3 for simple feature to  </a:t>
            </a:r>
          </a:p>
          <a:p>
            <a:pPr lvl="1"/>
            <a:r>
              <a:rPr lang="en-US" dirty="0"/>
              <a:t>15 for complex feature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function point count is computed by multiplying each raw count by the weight and summing all values</a:t>
            </a:r>
          </a:p>
        </p:txBody>
      </p:sp>
    </p:spTree>
    <p:extLst>
      <p:ext uri="{BB962C8B-B14F-4D97-AF65-F5344CB8AC3E}">
        <p14:creationId xmlns:p14="http://schemas.microsoft.com/office/powerpoint/2010/main" val="4269657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FP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18" y="1825625"/>
            <a:ext cx="9675562" cy="44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0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5665" cy="1325563"/>
          </a:xfrm>
        </p:spPr>
        <p:txBody>
          <a:bodyPr>
            <a:normAutofit/>
          </a:bodyPr>
          <a:lstStyle/>
          <a:p>
            <a:r>
              <a:rPr lang="en-US" dirty="0"/>
              <a:t>Adjusted Function Points Count Complexity:</a:t>
            </a:r>
            <a:br>
              <a:rPr lang="en-US" dirty="0"/>
            </a:br>
            <a:r>
              <a:rPr lang="en-US" dirty="0"/>
              <a:t>14 Factors Fi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1.Backup and recovery</a:t>
            </a:r>
          </a:p>
          <a:p>
            <a:pPr marL="0" indent="0">
              <a:buNone/>
            </a:pPr>
            <a:r>
              <a:rPr lang="en-US" dirty="0"/>
              <a:t>2.Data communication </a:t>
            </a:r>
          </a:p>
          <a:p>
            <a:pPr marL="0" indent="0">
              <a:buNone/>
            </a:pPr>
            <a:r>
              <a:rPr lang="en-US" dirty="0"/>
              <a:t>3.Distributed processing functions </a:t>
            </a:r>
          </a:p>
          <a:p>
            <a:pPr marL="0" indent="0">
              <a:buNone/>
            </a:pPr>
            <a:r>
              <a:rPr lang="en-US" dirty="0"/>
              <a:t>4.Is performance critical?</a:t>
            </a:r>
          </a:p>
          <a:p>
            <a:pPr marL="0" indent="0">
              <a:buNone/>
            </a:pPr>
            <a:r>
              <a:rPr lang="en-US" dirty="0"/>
              <a:t>5.Existing operating environment</a:t>
            </a:r>
          </a:p>
          <a:p>
            <a:pPr marL="0" indent="0">
              <a:buNone/>
            </a:pPr>
            <a:r>
              <a:rPr lang="en-US" dirty="0"/>
              <a:t>6.On-line data entry</a:t>
            </a:r>
          </a:p>
          <a:p>
            <a:pPr marL="0" indent="0">
              <a:buNone/>
            </a:pPr>
            <a:r>
              <a:rPr lang="en-US" dirty="0"/>
              <a:t>7.Input transaction built over multiple screens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58" y="1825625"/>
            <a:ext cx="7758447" cy="11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8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Adjusted Function Points Count Complexity: 14 Factors Fi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8.Master files updated on-line</a:t>
            </a:r>
          </a:p>
          <a:p>
            <a:pPr marL="0" indent="0">
              <a:buNone/>
            </a:pPr>
            <a:r>
              <a:rPr lang="en-US" dirty="0"/>
              <a:t>9.Complexity of inputs, outputs, files, inquiries</a:t>
            </a:r>
          </a:p>
          <a:p>
            <a:pPr marL="0" indent="0">
              <a:buNone/>
            </a:pPr>
            <a:r>
              <a:rPr lang="en-US" dirty="0"/>
              <a:t>10.Complexity of processing</a:t>
            </a:r>
          </a:p>
          <a:p>
            <a:pPr marL="0" indent="0">
              <a:buNone/>
            </a:pPr>
            <a:r>
              <a:rPr lang="en-US" dirty="0"/>
              <a:t>11.Code design for re-use</a:t>
            </a:r>
          </a:p>
          <a:p>
            <a:pPr marL="0" indent="0">
              <a:buNone/>
            </a:pPr>
            <a:r>
              <a:rPr lang="en-US" dirty="0"/>
              <a:t>12.Are conversion/installation included in design?</a:t>
            </a:r>
          </a:p>
          <a:p>
            <a:pPr marL="0" indent="0">
              <a:buNone/>
            </a:pPr>
            <a:r>
              <a:rPr lang="en-US" dirty="0"/>
              <a:t>13.Multiple installations</a:t>
            </a:r>
          </a:p>
          <a:p>
            <a:pPr marL="0" indent="0">
              <a:buNone/>
            </a:pPr>
            <a:r>
              <a:rPr lang="en-US" dirty="0"/>
              <a:t>14.Application designed to facilitate change by the user</a:t>
            </a:r>
          </a:p>
        </p:txBody>
      </p:sp>
    </p:spTree>
    <p:extLst>
      <p:ext uri="{BB962C8B-B14F-4D97-AF65-F5344CB8AC3E}">
        <p14:creationId xmlns:p14="http://schemas.microsoft.com/office/powerpoint/2010/main" val="75633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Final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Value adjustment factor (F</a:t>
            </a:r>
            <a:r>
              <a:rPr lang="en-US" sz="2000" dirty="0"/>
              <a:t>i</a:t>
            </a:r>
            <a:r>
              <a:rPr lang="en-US" dirty="0"/>
              <a:t>) =  SUM ( Backup and recovery     + </a:t>
            </a:r>
          </a:p>
          <a:p>
            <a:pPr marL="0" indent="0" algn="just">
              <a:buNone/>
            </a:pPr>
            <a:r>
              <a:rPr lang="en-US" dirty="0"/>
              <a:t>      					Data communication     + </a:t>
            </a:r>
          </a:p>
          <a:p>
            <a:pPr marL="0" indent="0" algn="just">
              <a:buNone/>
            </a:pPr>
            <a:r>
              <a:rPr lang="en-US" dirty="0"/>
              <a:t>					Performance Criteria etc..)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FP</a:t>
            </a:r>
            <a:r>
              <a:rPr lang="en-US" sz="2000" dirty="0" err="1"/>
              <a:t>estimated</a:t>
            </a:r>
            <a:r>
              <a:rPr lang="en-US" sz="2000" dirty="0"/>
              <a:t> </a:t>
            </a:r>
            <a:r>
              <a:rPr lang="en-US" dirty="0"/>
              <a:t>= </a:t>
            </a:r>
            <a:r>
              <a:rPr lang="en-US" dirty="0" err="1"/>
              <a:t>Count_total</a:t>
            </a:r>
            <a:r>
              <a:rPr lang="en-US" dirty="0"/>
              <a:t> * [ 0.65 + 0.01* </a:t>
            </a:r>
            <a:r>
              <a:rPr lang="en-US" dirty="0">
                <a:latin typeface="Stencil"/>
              </a:rPr>
              <a:t>∑ </a:t>
            </a:r>
            <a:r>
              <a:rPr lang="en-US" dirty="0"/>
              <a:t>(F</a:t>
            </a:r>
            <a:r>
              <a:rPr lang="en-US" sz="2400" dirty="0"/>
              <a:t>i</a:t>
            </a:r>
            <a:r>
              <a:rPr lang="en-US" dirty="0"/>
              <a:t>)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40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D664-C341-4836-A336-272A14396E15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941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ct val="75000"/>
              </a:spcBef>
            </a:pP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Each of the F</a:t>
            </a:r>
            <a:r>
              <a:rPr lang="en-US" altLang="en-US" baseline="-30000">
                <a:latin typeface="Times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criteria are given a </a:t>
            </a:r>
            <a:r>
              <a:rPr lang="en-US" altLang="en-US" u="sng">
                <a:latin typeface="Times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of 0 to 5 as: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ct val="75000"/>
              </a:spcBef>
            </a:pP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No Influence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= 0;		Incidental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= 1;</a:t>
            </a:r>
          </a:p>
          <a:p>
            <a:pPr lvl="1" algn="just">
              <a:spcBef>
                <a:spcPct val="75000"/>
              </a:spcBef>
            </a:pP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Moderate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= 2		Average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= 3;</a:t>
            </a:r>
          </a:p>
          <a:p>
            <a:pPr lvl="1" algn="just">
              <a:spcBef>
                <a:spcPct val="75000"/>
              </a:spcBef>
            </a:pP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Significant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 =  4	            Essential</a:t>
            </a:r>
            <a:r>
              <a:rPr lang="en-CA" altLang="en-US"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" panose="02020603050405020304" pitchFamily="18" charset="0"/>
                <a:cs typeface="Times New Roman" panose="02020603050405020304" pitchFamily="18" charset="0"/>
              </a:rPr>
              <a:t>= 5</a:t>
            </a:r>
          </a:p>
          <a:p>
            <a:pPr>
              <a:spcBef>
                <a:spcPct val="75000"/>
              </a:spcBef>
            </a:pPr>
            <a:endParaRPr lang="en-CA" altLang="en-US"/>
          </a:p>
          <a:p>
            <a:endParaRPr lang="en-CA" altLang="en-US"/>
          </a:p>
        </p:txBody>
      </p:sp>
      <p:sp>
        <p:nvSpPr>
          <p:cNvPr id="94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4317" y="407894"/>
            <a:ext cx="7772400" cy="685800"/>
          </a:xfrm>
          <a:noFill/>
          <a:ln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Function Points</a:t>
            </a:r>
            <a:r>
              <a:rPr lang="en-CA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5726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910-D207-4F00-9198-A309292FAE68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109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3035" y="1555750"/>
            <a:ext cx="10161431" cy="4800600"/>
          </a:xfrm>
        </p:spPr>
        <p:txBody>
          <a:bodyPr/>
          <a:lstStyle/>
          <a:p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Once function points are calculated, they are used in a manner analogous to LOC as a measure of software productivity, quality and other attributes, e.g.: </a:t>
            </a:r>
            <a:r>
              <a:rPr lang="en-CA" altLang="en-US" dirty="0"/>
              <a:t> </a:t>
            </a:r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productivity 		FP/person-month</a:t>
            </a:r>
            <a:r>
              <a:rPr lang="en-CA" altLang="en-US" dirty="0"/>
              <a:t> </a:t>
            </a:r>
            <a:endParaRPr lang="en-US" altLang="en-US" dirty="0"/>
          </a:p>
          <a:p>
            <a:pPr lvl="1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quality			faults/FP</a:t>
            </a:r>
            <a:r>
              <a:rPr lang="en-CA" altLang="en-US" dirty="0"/>
              <a:t> </a:t>
            </a:r>
            <a:endParaRPr lang="en-US" altLang="en-US" dirty="0"/>
          </a:p>
          <a:p>
            <a:pPr lvl="1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cost			$$/FP</a:t>
            </a:r>
            <a:r>
              <a:rPr lang="en-CA" altLang="en-US" dirty="0"/>
              <a:t> </a:t>
            </a:r>
            <a:endParaRPr lang="en-US" altLang="en-US" dirty="0"/>
          </a:p>
          <a:p>
            <a:pPr lvl="1"/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documentation	</a:t>
            </a:r>
            <a:r>
              <a:rPr lang="en-US" altLang="en-US" dirty="0" err="1">
                <a:latin typeface="Times" panose="02020603050405020304" pitchFamily="18" charset="0"/>
                <a:cs typeface="Times New Roman" panose="02020603050405020304" pitchFamily="18" charset="0"/>
              </a:rPr>
              <a:t>doc_pages</a:t>
            </a:r>
            <a:r>
              <a:rPr lang="en-US" altLang="en-US" dirty="0">
                <a:latin typeface="Times" panose="02020603050405020304" pitchFamily="18" charset="0"/>
                <a:cs typeface="Times New Roman" panose="02020603050405020304" pitchFamily="18" charset="0"/>
              </a:rPr>
              <a:t>/FP</a:t>
            </a:r>
            <a:r>
              <a:rPr lang="en-CA" altLang="en-US" dirty="0"/>
              <a:t> </a:t>
            </a:r>
            <a:endParaRPr lang="en-US" altLang="en-US" dirty="0"/>
          </a:p>
          <a:p>
            <a:endParaRPr lang="en-CA" altLang="en-US" dirty="0"/>
          </a:p>
        </p:txBody>
      </p:sp>
      <p:sp>
        <p:nvSpPr>
          <p:cNvPr id="1095683" name="Text Box 3"/>
          <p:cNvSpPr txBox="1">
            <a:spLocks noChangeArrowheads="1"/>
          </p:cNvSpPr>
          <p:nvPr/>
        </p:nvSpPr>
        <p:spPr bwMode="auto">
          <a:xfrm>
            <a:off x="2438400" y="381001"/>
            <a:ext cx="75438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4400" b="1" dirty="0">
                <a:latin typeface="Times" panose="02020603050405020304" pitchFamily="18" charset="0"/>
                <a:cs typeface="Times New Roman" panose="02020603050405020304" pitchFamily="18" charset="0"/>
              </a:rPr>
              <a:t>Function-Oriented Metrics</a:t>
            </a:r>
            <a:r>
              <a:rPr lang="en-CA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8476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A89A-F2DC-4499-90A6-C3789F9D7010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b="1" dirty="0"/>
              <a:t>Example: Function Points</a:t>
            </a:r>
          </a:p>
        </p:txBody>
      </p:sp>
      <p:pic>
        <p:nvPicPr>
          <p:cNvPr id="10240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4" y="2043953"/>
            <a:ext cx="8366125" cy="27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753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Consider the </a:t>
            </a:r>
            <a:r>
              <a:rPr lang="en-US" sz="2400" i="1" dirty="0"/>
              <a:t>average</a:t>
            </a:r>
            <a:r>
              <a:rPr lang="en-US" sz="2400" dirty="0"/>
              <a:t> as the degree of complexity with following functional units and compute the function point for the project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Number of input = 40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Number of output = 28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Number of user enquiries = 32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Number of user files = 9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Number of external interface = 5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Adjustment factor = 1.07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Process metrics are collected across all projects and over long periods of time.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Process metrics provide a set of process indicators that lead to long-term software process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3149550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] Number of user inputs=5, with degree of complexity equal to simple</a:t>
            </a:r>
          </a:p>
          <a:p>
            <a:pPr marL="0" indent="0">
              <a:buNone/>
            </a:pPr>
            <a:r>
              <a:rPr lang="en-US" dirty="0"/>
              <a:t>ii] Number of user output=10, with degree of complexity equal to average</a:t>
            </a:r>
          </a:p>
          <a:p>
            <a:pPr marL="0" indent="0">
              <a:buNone/>
            </a:pPr>
            <a:r>
              <a:rPr lang="en-US" dirty="0"/>
              <a:t>iii] Number of user enquiries=5, with degree of complexity equal to complex</a:t>
            </a:r>
          </a:p>
          <a:p>
            <a:pPr marL="0" indent="0">
              <a:buNone/>
            </a:pPr>
            <a:r>
              <a:rPr lang="en-US" dirty="0"/>
              <a:t>iv] Number of user files=8, with degree of complexity equal to simple</a:t>
            </a:r>
          </a:p>
          <a:p>
            <a:pPr marL="0" indent="0">
              <a:buNone/>
            </a:pPr>
            <a:r>
              <a:rPr lang="en-US" dirty="0"/>
              <a:t>v] Number of external interfaces=3, with degree of complexity equal to complex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vi] Backup and recovery= 0.5 </a:t>
            </a:r>
          </a:p>
          <a:p>
            <a:pPr marL="0" indent="0">
              <a:buNone/>
            </a:pPr>
            <a:r>
              <a:rPr lang="en-US" dirty="0"/>
              <a:t>vi] Adjustment factor excluding Backup and recovery is 1.07, compute the function point for the project.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69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Empirical Estimation Method </a:t>
            </a:r>
            <a:br>
              <a:rPr lang="en-US" b="1" dirty="0"/>
            </a:br>
            <a:r>
              <a:rPr lang="en-US" b="1" dirty="0"/>
              <a:t>COCOMO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47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149973"/>
            <a:ext cx="10515600" cy="1167840"/>
          </a:xfrm>
        </p:spPr>
        <p:txBody>
          <a:bodyPr/>
          <a:lstStyle/>
          <a:p>
            <a:r>
              <a:rPr lang="en-US" b="1" dirty="0"/>
              <a:t>The COCOMO II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855" y="1436914"/>
            <a:ext cx="10846716" cy="4910098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Constructive Cost Model (COCOMO) is an algorithmic software cost estimation model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Based on the complexity the project can be divided into 3 different modes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Organic mode (simple)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Semi-detached mode (medium)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200" dirty="0"/>
              <a:t>Embedded mode (complex)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r>
              <a:rPr lang="en-US" sz="2600" dirty="0"/>
              <a:t>Effort =a * KLOC </a:t>
            </a:r>
            <a:r>
              <a:rPr lang="en-US" sz="2600" baseline="30000" dirty="0"/>
              <a:t>b</a:t>
            </a:r>
            <a:r>
              <a:rPr lang="en-US" sz="2600" dirty="0"/>
              <a:t>, (in person/months)</a:t>
            </a:r>
          </a:p>
          <a:p>
            <a:r>
              <a:rPr lang="en-US" sz="2600" dirty="0"/>
              <a:t>Duration =c * effort </a:t>
            </a:r>
            <a:r>
              <a:rPr lang="en-US" sz="2600" baseline="30000" dirty="0"/>
              <a:t>d</a:t>
            </a:r>
            <a:r>
              <a:rPr lang="en-US" sz="2600" dirty="0"/>
              <a:t>, (in months)</a:t>
            </a:r>
          </a:p>
          <a:p>
            <a:r>
              <a:rPr lang="en-US" sz="2600" dirty="0"/>
              <a:t>Staffing =Effort/Duration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3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COCOMO II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Organic mode (simple)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a = 2.4, b = 1.05, c = 2.5, d = 0.38 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r>
              <a:rPr lang="en-US" dirty="0"/>
              <a:t>Semi-detached mode (medium)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a = 3, b = 1.12, c = 2.5, d = 0.35</a:t>
            </a:r>
          </a:p>
          <a:p>
            <a:pPr lvl="2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/>
            <a:r>
              <a:rPr lang="en-US" dirty="0"/>
              <a:t>Embedded mode (complex)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a = 3.6, b = 1.2, c = 2.5, d = 0.32 </a:t>
            </a:r>
          </a:p>
          <a:p>
            <a:pPr marL="914400" lvl="2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40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1672" y="622923"/>
            <a:ext cx="95818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  <a:latin typeface="Arial" panose="020B0604020202020204" pitchFamily="34" charset="0"/>
              </a:rPr>
              <a:t>Assume that the size of  an organic type software product has been estimated to </a:t>
            </a:r>
          </a:p>
          <a:p>
            <a:pPr algn="just"/>
            <a:r>
              <a:rPr lang="en-US" sz="2000" dirty="0">
                <a:effectLst/>
                <a:latin typeface="Arial" panose="020B0604020202020204" pitchFamily="34" charset="0"/>
              </a:rPr>
              <a:t>be 32,000 lines of source code. Assume that the average salary of software  engineers be </a:t>
            </a:r>
            <a:r>
              <a:rPr lang="en-US" sz="2000" dirty="0" err="1">
                <a:effectLst/>
                <a:latin typeface="Arial" panose="020B0604020202020204" pitchFamily="34" charset="0"/>
              </a:rPr>
              <a:t>Rs</a:t>
            </a:r>
            <a:r>
              <a:rPr lang="en-US" sz="2000" dirty="0">
                <a:effectLst/>
                <a:latin typeface="Arial" panose="020B0604020202020204" pitchFamily="34" charset="0"/>
              </a:rPr>
              <a:t>. 15,000/- per  month. Determine the effort required to develop the software product and the nominal development time. From the basic COCOMO estimation formula for organic software: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27" y="2661967"/>
            <a:ext cx="7936279" cy="1130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384" y="4278601"/>
            <a:ext cx="7207710" cy="127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0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75BB7-4470-498C-93B1-BBE82821ABC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32653" y="208108"/>
            <a:ext cx="10116212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Reconciling LOC and FP Metrics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498" y="1591234"/>
            <a:ext cx="10498302" cy="4150659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altLang="en-US" sz="2400" dirty="0"/>
              <a:t>Relationship between LOC and FP depends upon</a:t>
            </a:r>
          </a:p>
          <a:p>
            <a:pPr lvl="1" algn="just" eaLnBrk="1" hangingPunct="1"/>
            <a:r>
              <a:rPr lang="en-US" altLang="en-US" sz="2000" dirty="0"/>
              <a:t>The programming language that is used to implement the software</a:t>
            </a:r>
          </a:p>
          <a:p>
            <a:pPr lvl="1" algn="just" eaLnBrk="1" hangingPunct="1"/>
            <a:r>
              <a:rPr lang="en-US" altLang="en-US" sz="2000" dirty="0"/>
              <a:t>The quality of the design</a:t>
            </a:r>
          </a:p>
          <a:p>
            <a:pPr algn="just" eaLnBrk="1" hangingPunct="1"/>
            <a:r>
              <a:rPr lang="en-US" altLang="en-US" sz="2400" dirty="0"/>
              <a:t>FP and LOC have been found to be relatively accurate predictors of software development effort and cost</a:t>
            </a:r>
          </a:p>
          <a:p>
            <a:pPr lvl="1" algn="just" eaLnBrk="1" hangingPunct="1"/>
            <a:r>
              <a:rPr lang="en-US" altLang="en-US" sz="2000" dirty="0"/>
              <a:t>However, a </a:t>
            </a:r>
            <a:r>
              <a:rPr lang="en-US" altLang="en-US" sz="2000" u="sng" dirty="0"/>
              <a:t>historical baseline</a:t>
            </a:r>
            <a:r>
              <a:rPr lang="en-US" altLang="en-US" sz="2000" dirty="0"/>
              <a:t> of information must first be established</a:t>
            </a:r>
          </a:p>
          <a:p>
            <a:pPr algn="just" eaLnBrk="1" hangingPunct="1"/>
            <a:r>
              <a:rPr lang="en-US" altLang="en-US" sz="2400" dirty="0"/>
              <a:t>LOC and FP can be used to estimate object-oriented software projects</a:t>
            </a:r>
          </a:p>
          <a:p>
            <a:pPr lvl="1" algn="just" eaLnBrk="1" hangingPunct="1"/>
            <a:r>
              <a:rPr lang="en-US" altLang="en-US" sz="2000" dirty="0"/>
              <a:t>However, they do not provide enough granularity for the schedule and effort adjustments required in the iterations of an evolutionary or incremental process </a:t>
            </a:r>
          </a:p>
          <a:p>
            <a:pPr algn="just" eaLnBrk="1" hangingPunct="1"/>
            <a:r>
              <a:rPr lang="en-US" altLang="en-US" sz="2400" dirty="0"/>
              <a:t>The table on the next slide provides a rough estimate of the average LOC to one FP in various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912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30490-6D85-40D6-B1BB-4DE7646AE88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LOC Per Function Point</a:t>
            </a:r>
          </a:p>
        </p:txBody>
      </p:sp>
      <p:graphicFrame>
        <p:nvGraphicFramePr>
          <p:cNvPr id="460803" name="Group 3"/>
          <p:cNvGraphicFramePr>
            <a:graphicFrameLocks noGrp="1"/>
          </p:cNvGraphicFramePr>
          <p:nvPr>
            <p:ph idx="1"/>
          </p:nvPr>
        </p:nvGraphicFramePr>
        <p:xfrm>
          <a:off x="2444750" y="1600201"/>
          <a:ext cx="6699250" cy="3800477"/>
        </p:xfrm>
        <a:graphic>
          <a:graphicData uri="http://schemas.openxmlformats.org/drawingml/2006/table">
            <a:tbl>
              <a:tblPr/>
              <a:tblGrid>
                <a:gridCol w="172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Language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Average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Median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Low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High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Ada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--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205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Assembler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315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91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694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C++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66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COBOL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400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Java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PL/1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263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Visual Basic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66" name="TextBox 4"/>
          <p:cNvSpPr txBox="1">
            <a:spLocks noChangeArrowheads="1"/>
          </p:cNvSpPr>
          <p:nvPr/>
        </p:nvSpPr>
        <p:spPr bwMode="auto">
          <a:xfrm>
            <a:off x="2743201" y="5791200"/>
            <a:ext cx="6099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hlinkClick r:id="rId2"/>
              </a:rPr>
              <a:t>www.qsm.com/?q=resources/function-point-languages-table/index.html</a:t>
            </a: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129323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330384-1F1F-4765-9910-A9F124987F4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820271" y="297701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Metrics for Software Quality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271" y="1523999"/>
            <a:ext cx="10533529" cy="417755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Correctness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This is the number of defects per KLOC, where a defect is a verified lack of conformance to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Defects are those problems reported by a program user after the program is released for general use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Maintainability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This describes the ease with which a program can be </a:t>
            </a:r>
            <a:r>
              <a:rPr lang="en-US" altLang="en-US" sz="2000" u="sng" dirty="0"/>
              <a:t>corrected</a:t>
            </a:r>
            <a:r>
              <a:rPr lang="en-US" altLang="en-US" sz="2000" dirty="0"/>
              <a:t> if an error is found, </a:t>
            </a:r>
            <a:r>
              <a:rPr lang="en-US" altLang="en-US" sz="2000" u="sng" dirty="0"/>
              <a:t>adapted</a:t>
            </a:r>
            <a:r>
              <a:rPr lang="en-US" altLang="en-US" sz="2000" dirty="0"/>
              <a:t> if the environment changes, or </a:t>
            </a:r>
            <a:r>
              <a:rPr lang="en-US" altLang="en-US" sz="2000" u="sng" dirty="0"/>
              <a:t>enhanced</a:t>
            </a:r>
            <a:r>
              <a:rPr lang="en-US" altLang="en-US" sz="2000" dirty="0"/>
              <a:t> if the customer has changed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Mean time to change (MTTC) : the time to analyze, design, implement, test, and distribute a change to all users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800" dirty="0"/>
              <a:t>Maintainable programs on average have a lower MTTC 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314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57F6D7-C2DD-42B1-8093-E76D60EB3C2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398744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Defect Removal Efficiency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53" y="1653989"/>
            <a:ext cx="10569388" cy="447787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Defect removal efficiency provides benefits at both the project and process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is a measure of the </a:t>
            </a:r>
            <a:r>
              <a:rPr lang="en-US" altLang="en-US" sz="2000" u="sng" dirty="0"/>
              <a:t>filtering ability</a:t>
            </a:r>
            <a:r>
              <a:rPr lang="en-US" altLang="en-US" sz="2000" dirty="0"/>
              <a:t> of QA activities as they are applied throughout all process framework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It indicates the percentage of software errors found before software release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 is defined as DRE = E / (E + 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E is the number of errors found </a:t>
            </a:r>
            <a:r>
              <a:rPr lang="en-US" altLang="en-US" sz="1800" u="sng" dirty="0"/>
              <a:t>before</a:t>
            </a:r>
            <a:r>
              <a:rPr lang="en-US" altLang="en-US" sz="1800" dirty="0"/>
              <a:t> delivery of the software to the end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 is the number of defects found </a:t>
            </a:r>
            <a:r>
              <a:rPr lang="en-US" altLang="en-US" sz="1800" u="sng" dirty="0"/>
              <a:t>after</a:t>
            </a:r>
            <a:r>
              <a:rPr lang="en-US" altLang="en-US" sz="1800" dirty="0"/>
              <a:t> delivery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As D </a:t>
            </a:r>
            <a:r>
              <a:rPr lang="en-US" altLang="en-US" sz="2000" u="sng" dirty="0"/>
              <a:t>increases</a:t>
            </a:r>
            <a:r>
              <a:rPr lang="en-US" altLang="en-US" sz="2000" dirty="0"/>
              <a:t>, DRE </a:t>
            </a:r>
            <a:r>
              <a:rPr lang="en-US" altLang="en-US" sz="2000" u="sng" dirty="0"/>
              <a:t>decreases</a:t>
            </a:r>
            <a:r>
              <a:rPr lang="en-US" altLang="en-US" sz="2000" dirty="0"/>
              <a:t> (i.e., becomes a smaller and smaller fraction)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ideal value of DRE is 1, which means no defects are found after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DRE encourages a software team to institute techniques for finding </a:t>
            </a:r>
            <a:r>
              <a:rPr lang="en-US" altLang="en-US" sz="2000" u="sng" dirty="0"/>
              <a:t>as many errors as possible</a:t>
            </a:r>
            <a:r>
              <a:rPr lang="en-US" altLang="en-US" sz="2000" dirty="0"/>
              <a:t> before delivery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90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604" y="374456"/>
            <a:ext cx="10515600" cy="894508"/>
          </a:xfrm>
        </p:spPr>
        <p:txBody>
          <a:bodyPr/>
          <a:lstStyle/>
          <a:p>
            <a:r>
              <a:rPr lang="en-US" b="1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1600200"/>
            <a:ext cx="9806473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Enable a software project manager to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r>
              <a:rPr lang="en-US" sz="2600" dirty="0"/>
              <a:t>Assess the status of an ongoing project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Track potential risks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Uncover problem areas before they "go critical“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Adjust work flow or tasks</a:t>
            </a:r>
          </a:p>
          <a:p>
            <a:pPr marL="0" indent="0" algn="just">
              <a:buNone/>
            </a:pPr>
            <a:endParaRPr lang="en-US" sz="2600" dirty="0"/>
          </a:p>
          <a:p>
            <a:pPr algn="just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4908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926" y="346464"/>
            <a:ext cx="10515600" cy="1325563"/>
          </a:xfrm>
        </p:spPr>
        <p:txBody>
          <a:bodyPr/>
          <a:lstStyle/>
          <a:p>
            <a:r>
              <a:rPr lang="en-US" b="1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0098"/>
            <a:ext cx="9677400" cy="417606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Evaluate the project team's ability to control quality of software engineering work products.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Estimate effort and time duration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Every project should measure input, output and result</a:t>
            </a:r>
          </a:p>
        </p:txBody>
      </p:sp>
    </p:spTree>
    <p:extLst>
      <p:ext uri="{BB962C8B-B14F-4D97-AF65-F5344CB8AC3E}">
        <p14:creationId xmlns:p14="http://schemas.microsoft.com/office/powerpoint/2010/main" val="362877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89" y="274637"/>
            <a:ext cx="11160967" cy="1325563"/>
          </a:xfrm>
        </p:spPr>
        <p:txBody>
          <a:bodyPr>
            <a:normAutofit/>
          </a:bodyPr>
          <a:lstStyle/>
          <a:p>
            <a:r>
              <a:rPr lang="en-US" b="1" dirty="0"/>
              <a:t>Process Metrics and Software 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4" y="1996751"/>
            <a:ext cx="11019452" cy="35269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only rational way to improve any process is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To measure specific attributes of the process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Develop a set of meaningful metrics based on these attributes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the metrics to provide indicators that will lead to a strategy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227363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Determinants for Software quality &amp; Organizational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1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57400"/>
            <a:ext cx="6629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5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282" y="122529"/>
            <a:ext cx="10515600" cy="1325563"/>
          </a:xfrm>
        </p:spPr>
        <p:txBody>
          <a:bodyPr/>
          <a:lstStyle/>
          <a:p>
            <a:r>
              <a:rPr lang="en-US" b="1" dirty="0"/>
              <a:t>Private and Public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45" y="1600200"/>
            <a:ext cx="10422294" cy="39235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There are "private and public" uses for different types of process data</a:t>
            </a:r>
          </a:p>
          <a:p>
            <a:pPr algn="just"/>
            <a:r>
              <a:rPr lang="en-US" sz="2400" dirty="0"/>
              <a:t>Data </a:t>
            </a:r>
            <a:r>
              <a:rPr lang="en-US" sz="2400" i="1" dirty="0"/>
              <a:t>private</a:t>
            </a:r>
            <a:r>
              <a:rPr lang="en-US" sz="2400" b="1" dirty="0"/>
              <a:t> </a:t>
            </a:r>
            <a:r>
              <a:rPr lang="en-US" sz="2400" dirty="0"/>
              <a:t>to the individual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Serve as an indicator for the individual only</a:t>
            </a:r>
          </a:p>
          <a:p>
            <a:pPr algn="just"/>
            <a:r>
              <a:rPr lang="en-US" sz="2400" dirty="0" err="1"/>
              <a:t>Eg</a:t>
            </a:r>
            <a:r>
              <a:rPr lang="en-US" sz="2400" dirty="0"/>
              <a:t> : Defect rates, Errors found during development</a:t>
            </a:r>
          </a:p>
          <a:p>
            <a:pPr marL="0" indent="0" algn="just">
              <a:buNone/>
            </a:pPr>
            <a:r>
              <a:rPr lang="en-US" sz="2400" u="sng" dirty="0"/>
              <a:t>Public  metric</a:t>
            </a:r>
          </a:p>
          <a:p>
            <a:r>
              <a:rPr lang="en-US" sz="2400" dirty="0"/>
              <a:t>Defects reported for major software functions</a:t>
            </a:r>
          </a:p>
          <a:p>
            <a:r>
              <a:rPr lang="en-US" sz="2400" dirty="0"/>
              <a:t>Errors found during formal technical reviews</a:t>
            </a:r>
          </a:p>
          <a:p>
            <a:r>
              <a:rPr lang="en-US" sz="2400" dirty="0"/>
              <a:t>Lines of code or function points per module/function</a:t>
            </a:r>
          </a:p>
        </p:txBody>
      </p:sp>
    </p:spTree>
    <p:extLst>
      <p:ext uri="{BB962C8B-B14F-4D97-AF65-F5344CB8AC3E}">
        <p14:creationId xmlns:p14="http://schemas.microsoft.com/office/powerpoint/2010/main" val="9640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285026-DA5C-462D-B6BB-909982441D86}"/>
</file>

<file path=customXml/itemProps2.xml><?xml version="1.0" encoding="utf-8"?>
<ds:datastoreItem xmlns:ds="http://schemas.openxmlformats.org/officeDocument/2006/customXml" ds:itemID="{442F7766-5EF2-443A-9FF1-2222F19E30D7}"/>
</file>

<file path=customXml/itemProps3.xml><?xml version="1.0" encoding="utf-8"?>
<ds:datastoreItem xmlns:ds="http://schemas.openxmlformats.org/officeDocument/2006/customXml" ds:itemID="{359216EB-C932-4206-87F6-76036695FD89}"/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2657</Words>
  <Application>Microsoft Office PowerPoint</Application>
  <PresentationFormat>Widescreen</PresentationFormat>
  <Paragraphs>364</Paragraphs>
  <Slides>48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Palatino</vt:lpstr>
      <vt:lpstr>Stencil</vt:lpstr>
      <vt:lpstr>Times</vt:lpstr>
      <vt:lpstr>Times New Roman</vt:lpstr>
      <vt:lpstr>Wingdings</vt:lpstr>
      <vt:lpstr>Office Theme</vt:lpstr>
      <vt:lpstr> Process and Project Metrics     </vt:lpstr>
      <vt:lpstr>Software metrics</vt:lpstr>
      <vt:lpstr>Metric and Indicator</vt:lpstr>
      <vt:lpstr>Process Metrics</vt:lpstr>
      <vt:lpstr>Project metrics</vt:lpstr>
      <vt:lpstr>Project metrics</vt:lpstr>
      <vt:lpstr>Process Metrics and Software Process Improvement</vt:lpstr>
      <vt:lpstr>Determinants for Software quality &amp; Organizational Effectiveness</vt:lpstr>
      <vt:lpstr>Private and Public metric</vt:lpstr>
      <vt:lpstr>Software Measurement</vt:lpstr>
      <vt:lpstr>Size-Oriented Metrics</vt:lpstr>
      <vt:lpstr>Function-Oriented Metrics</vt:lpstr>
      <vt:lpstr>Reconciling LOC &amp; FC Metrics</vt:lpstr>
      <vt:lpstr>Metrics in the Process Domain</vt:lpstr>
      <vt:lpstr>Metrics in the Process Domain</vt:lpstr>
      <vt:lpstr>Metrics in the Process Domain (continued)</vt:lpstr>
      <vt:lpstr>Etiquette of Process Metrics</vt:lpstr>
      <vt:lpstr>Metrics in the Project Domain</vt:lpstr>
      <vt:lpstr>Metrics in the Project Domain</vt:lpstr>
      <vt:lpstr>Use of Project Metrics</vt:lpstr>
      <vt:lpstr>Use of Project Metrics (continued)</vt:lpstr>
      <vt:lpstr>Software Project Planning</vt:lpstr>
      <vt:lpstr>Estimation</vt:lpstr>
      <vt:lpstr>Estimation Techniques</vt:lpstr>
      <vt:lpstr>Conventional Two types of Metrics</vt:lpstr>
      <vt:lpstr>Size-oriented Metrics</vt:lpstr>
      <vt:lpstr>Size-oriented Metrics (continued)</vt:lpstr>
      <vt:lpstr>Example: LOC Approach</vt:lpstr>
      <vt:lpstr>Function-Oriented Metrics</vt:lpstr>
      <vt:lpstr>Function Points (5 characteristics ) Based on a combination of program 5 characteristics </vt:lpstr>
      <vt:lpstr>Function Points (FP)</vt:lpstr>
      <vt:lpstr>FP Calculation</vt:lpstr>
      <vt:lpstr>Adjusted Function Points Count Complexity: 14 Factors Fi </vt:lpstr>
      <vt:lpstr>Adjusted Function Points Count Complexity: 14 Factors Fi </vt:lpstr>
      <vt:lpstr>Final computation</vt:lpstr>
      <vt:lpstr>Function Points </vt:lpstr>
      <vt:lpstr>PowerPoint Presentation</vt:lpstr>
      <vt:lpstr>Example: Function Points</vt:lpstr>
      <vt:lpstr>Example 1</vt:lpstr>
      <vt:lpstr>Example 2</vt:lpstr>
      <vt:lpstr>Empirical Estimation Method  COCOMO II</vt:lpstr>
      <vt:lpstr>The COCOMO II Model</vt:lpstr>
      <vt:lpstr>The COCOMO II Model</vt:lpstr>
      <vt:lpstr>PowerPoint Presentation</vt:lpstr>
      <vt:lpstr>Reconciling LOC and FP Metrics</vt:lpstr>
      <vt:lpstr>LOC Per Function Point</vt:lpstr>
      <vt:lpstr>Metrics for Software Quality</vt:lpstr>
      <vt:lpstr>Defect Removal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Points Based Estimation</dc:title>
  <dc:creator>Sucheta</dc:creator>
  <cp:lastModifiedBy>Sucheta V Kolekar [MAHE-MIT]</cp:lastModifiedBy>
  <cp:revision>39</cp:revision>
  <dcterms:created xsi:type="dcterms:W3CDTF">2015-04-21T14:59:32Z</dcterms:created>
  <dcterms:modified xsi:type="dcterms:W3CDTF">2020-10-14T11:16:21Z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