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4"/>
  </p:sldMasterIdLst>
  <p:notesMasterIdLst>
    <p:notesMasterId r:id="rId42"/>
  </p:notesMasterIdLst>
  <p:sldIdLst>
    <p:sldId id="272" r:id="rId5"/>
    <p:sldId id="319" r:id="rId6"/>
    <p:sldId id="260" r:id="rId7"/>
    <p:sldId id="320" r:id="rId8"/>
    <p:sldId id="262" r:id="rId9"/>
    <p:sldId id="263" r:id="rId10"/>
    <p:sldId id="264" r:id="rId11"/>
    <p:sldId id="295" r:id="rId12"/>
    <p:sldId id="265" r:id="rId13"/>
    <p:sldId id="321" r:id="rId14"/>
    <p:sldId id="322" r:id="rId15"/>
    <p:sldId id="301" r:id="rId16"/>
    <p:sldId id="302" r:id="rId17"/>
    <p:sldId id="303" r:id="rId18"/>
    <p:sldId id="313" r:id="rId19"/>
    <p:sldId id="268" r:id="rId20"/>
    <p:sldId id="304" r:id="rId21"/>
    <p:sldId id="305" r:id="rId22"/>
    <p:sldId id="306" r:id="rId23"/>
    <p:sldId id="317" r:id="rId24"/>
    <p:sldId id="266" r:id="rId25"/>
    <p:sldId id="315" r:id="rId26"/>
    <p:sldId id="325" r:id="rId27"/>
    <p:sldId id="326" r:id="rId28"/>
    <p:sldId id="323" r:id="rId29"/>
    <p:sldId id="314" r:id="rId30"/>
    <p:sldId id="270" r:id="rId31"/>
    <p:sldId id="316" r:id="rId32"/>
    <p:sldId id="324" r:id="rId33"/>
    <p:sldId id="327" r:id="rId34"/>
    <p:sldId id="328" r:id="rId35"/>
    <p:sldId id="329" r:id="rId36"/>
    <p:sldId id="330" r:id="rId37"/>
    <p:sldId id="331" r:id="rId38"/>
    <p:sldId id="332" r:id="rId39"/>
    <p:sldId id="333"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8554D-641D-422A-BE67-B6BEFA6F8B1E}" v="58" dt="2020-11-23T09:47:46.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4" autoAdjust="0"/>
    <p:restoredTop sz="94660"/>
  </p:normalViewPr>
  <p:slideViewPr>
    <p:cSldViewPr>
      <p:cViewPr varScale="1">
        <p:scale>
          <a:sx n="78" d="100"/>
          <a:sy n="78" d="100"/>
        </p:scale>
        <p:origin x="121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EEN ABDULLAH-180911216" userId="S::yameen.abdullah1@learner.manipal.edu::16e0e319-0052-4faf-93c8-0e4713385c04" providerId="AD" clId="Web-{9268554D-641D-422A-BE67-B6BEFA6F8B1E}"/>
    <pc:docChg chg="modSld">
      <pc:chgData name="YAMEEN ABDULLAH-180911216" userId="S::yameen.abdullah1@learner.manipal.edu::16e0e319-0052-4faf-93c8-0e4713385c04" providerId="AD" clId="Web-{9268554D-641D-422A-BE67-B6BEFA6F8B1E}" dt="2020-11-23T09:47:46.489" v="55" actId="1076"/>
      <pc:docMkLst>
        <pc:docMk/>
      </pc:docMkLst>
      <pc:sldChg chg="addSp">
        <pc:chgData name="YAMEEN ABDULLAH-180911216" userId="S::yameen.abdullah1@learner.manipal.edu::16e0e319-0052-4faf-93c8-0e4713385c04" providerId="AD" clId="Web-{9268554D-641D-422A-BE67-B6BEFA6F8B1E}" dt="2020-11-23T09:41:41.452" v="17"/>
        <pc:sldMkLst>
          <pc:docMk/>
          <pc:sldMk cId="0" sldId="262"/>
        </pc:sldMkLst>
        <pc:inkChg chg="add">
          <ac:chgData name="YAMEEN ABDULLAH-180911216" userId="S::yameen.abdullah1@learner.manipal.edu::16e0e319-0052-4faf-93c8-0e4713385c04" providerId="AD" clId="Web-{9268554D-641D-422A-BE67-B6BEFA6F8B1E}" dt="2020-11-23T09:40:51.139" v="0"/>
          <ac:inkMkLst>
            <pc:docMk/>
            <pc:sldMk cId="0" sldId="262"/>
            <ac:inkMk id="4" creationId="{CA7272B2-7BC2-4817-B69D-851FCCB40B26}"/>
          </ac:inkMkLst>
        </pc:inkChg>
        <pc:inkChg chg="add">
          <ac:chgData name="YAMEEN ABDULLAH-180911216" userId="S::yameen.abdullah1@learner.manipal.edu::16e0e319-0052-4faf-93c8-0e4713385c04" providerId="AD" clId="Web-{9268554D-641D-422A-BE67-B6BEFA6F8B1E}" dt="2020-11-23T09:40:57.639" v="1"/>
          <ac:inkMkLst>
            <pc:docMk/>
            <pc:sldMk cId="0" sldId="262"/>
            <ac:inkMk id="5" creationId="{9DA7190D-58B5-49D2-8FA0-66AF73D6B5BC}"/>
          </ac:inkMkLst>
        </pc:inkChg>
        <pc:inkChg chg="add">
          <ac:chgData name="YAMEEN ABDULLAH-180911216" userId="S::yameen.abdullah1@learner.manipal.edu::16e0e319-0052-4faf-93c8-0e4713385c04" providerId="AD" clId="Web-{9268554D-641D-422A-BE67-B6BEFA6F8B1E}" dt="2020-11-23T09:41:00.827" v="2"/>
          <ac:inkMkLst>
            <pc:docMk/>
            <pc:sldMk cId="0" sldId="262"/>
            <ac:inkMk id="6" creationId="{E12E2874-B28A-49CE-AD22-2B2596836701}"/>
          </ac:inkMkLst>
        </pc:inkChg>
        <pc:inkChg chg="add">
          <ac:chgData name="YAMEEN ABDULLAH-180911216" userId="S::yameen.abdullah1@learner.manipal.edu::16e0e319-0052-4faf-93c8-0e4713385c04" providerId="AD" clId="Web-{9268554D-641D-422A-BE67-B6BEFA6F8B1E}" dt="2020-11-23T09:41:05.389" v="3"/>
          <ac:inkMkLst>
            <pc:docMk/>
            <pc:sldMk cId="0" sldId="262"/>
            <ac:inkMk id="7" creationId="{4516DDA0-9C29-4C58-80E4-DB0C0BBF687D}"/>
          </ac:inkMkLst>
        </pc:inkChg>
        <pc:inkChg chg="add">
          <ac:chgData name="YAMEEN ABDULLAH-180911216" userId="S::yameen.abdullah1@learner.manipal.edu::16e0e319-0052-4faf-93c8-0e4713385c04" providerId="AD" clId="Web-{9268554D-641D-422A-BE67-B6BEFA6F8B1E}" dt="2020-11-23T09:41:06.889" v="4"/>
          <ac:inkMkLst>
            <pc:docMk/>
            <pc:sldMk cId="0" sldId="262"/>
            <ac:inkMk id="8" creationId="{0166B609-F8CE-472B-BCD5-F24D571CB065}"/>
          </ac:inkMkLst>
        </pc:inkChg>
        <pc:inkChg chg="add">
          <ac:chgData name="YAMEEN ABDULLAH-180911216" userId="S::yameen.abdullah1@learner.manipal.edu::16e0e319-0052-4faf-93c8-0e4713385c04" providerId="AD" clId="Web-{9268554D-641D-422A-BE67-B6BEFA6F8B1E}" dt="2020-11-23T09:41:09.764" v="5"/>
          <ac:inkMkLst>
            <pc:docMk/>
            <pc:sldMk cId="0" sldId="262"/>
            <ac:inkMk id="9" creationId="{738195D8-79E5-4AC0-8F7B-A1FBE51A7139}"/>
          </ac:inkMkLst>
        </pc:inkChg>
        <pc:inkChg chg="add">
          <ac:chgData name="YAMEEN ABDULLAH-180911216" userId="S::yameen.abdullah1@learner.manipal.edu::16e0e319-0052-4faf-93c8-0e4713385c04" providerId="AD" clId="Web-{9268554D-641D-422A-BE67-B6BEFA6F8B1E}" dt="2020-11-23T09:41:11.671" v="6"/>
          <ac:inkMkLst>
            <pc:docMk/>
            <pc:sldMk cId="0" sldId="262"/>
            <ac:inkMk id="10" creationId="{05B206AD-0054-41FF-9B53-E26C9E1EB61F}"/>
          </ac:inkMkLst>
        </pc:inkChg>
        <pc:inkChg chg="add">
          <ac:chgData name="YAMEEN ABDULLAH-180911216" userId="S::yameen.abdullah1@learner.manipal.edu::16e0e319-0052-4faf-93c8-0e4713385c04" providerId="AD" clId="Web-{9268554D-641D-422A-BE67-B6BEFA6F8B1E}" dt="2020-11-23T09:41:31.562" v="7"/>
          <ac:inkMkLst>
            <pc:docMk/>
            <pc:sldMk cId="0" sldId="262"/>
            <ac:inkMk id="11" creationId="{331F9279-D1CA-49B6-8D01-FC0F364E336F}"/>
          </ac:inkMkLst>
        </pc:inkChg>
        <pc:inkChg chg="add">
          <ac:chgData name="YAMEEN ABDULLAH-180911216" userId="S::yameen.abdullah1@learner.manipal.edu::16e0e319-0052-4faf-93c8-0e4713385c04" providerId="AD" clId="Web-{9268554D-641D-422A-BE67-B6BEFA6F8B1E}" dt="2020-11-23T09:41:32.312" v="8"/>
          <ac:inkMkLst>
            <pc:docMk/>
            <pc:sldMk cId="0" sldId="262"/>
            <ac:inkMk id="12" creationId="{FF9CEE84-185C-4094-8308-928D1F283AE5}"/>
          </ac:inkMkLst>
        </pc:inkChg>
        <pc:inkChg chg="add">
          <ac:chgData name="YAMEEN ABDULLAH-180911216" userId="S::yameen.abdullah1@learner.manipal.edu::16e0e319-0052-4faf-93c8-0e4713385c04" providerId="AD" clId="Web-{9268554D-641D-422A-BE67-B6BEFA6F8B1E}" dt="2020-11-23T09:41:37.874" v="9"/>
          <ac:inkMkLst>
            <pc:docMk/>
            <pc:sldMk cId="0" sldId="262"/>
            <ac:inkMk id="13" creationId="{679DD04B-156B-48B5-9CAE-EB3A7D13371E}"/>
          </ac:inkMkLst>
        </pc:inkChg>
        <pc:inkChg chg="add">
          <ac:chgData name="YAMEEN ABDULLAH-180911216" userId="S::yameen.abdullah1@learner.manipal.edu::16e0e319-0052-4faf-93c8-0e4713385c04" providerId="AD" clId="Web-{9268554D-641D-422A-BE67-B6BEFA6F8B1E}" dt="2020-11-23T09:41:37.874" v="10"/>
          <ac:inkMkLst>
            <pc:docMk/>
            <pc:sldMk cId="0" sldId="262"/>
            <ac:inkMk id="14" creationId="{7CE28A41-E9D7-455C-A914-65CC23E5BB02}"/>
          </ac:inkMkLst>
        </pc:inkChg>
        <pc:inkChg chg="add">
          <ac:chgData name="YAMEEN ABDULLAH-180911216" userId="S::yameen.abdullah1@learner.manipal.edu::16e0e319-0052-4faf-93c8-0e4713385c04" providerId="AD" clId="Web-{9268554D-641D-422A-BE67-B6BEFA6F8B1E}" dt="2020-11-23T09:41:37.874" v="11"/>
          <ac:inkMkLst>
            <pc:docMk/>
            <pc:sldMk cId="0" sldId="262"/>
            <ac:inkMk id="15" creationId="{C3D0A418-4E3E-4C82-A3E2-8247C8AB85FC}"/>
          </ac:inkMkLst>
        </pc:inkChg>
        <pc:inkChg chg="add">
          <ac:chgData name="YAMEEN ABDULLAH-180911216" userId="S::yameen.abdullah1@learner.manipal.edu::16e0e319-0052-4faf-93c8-0e4713385c04" providerId="AD" clId="Web-{9268554D-641D-422A-BE67-B6BEFA6F8B1E}" dt="2020-11-23T09:41:37.874" v="12"/>
          <ac:inkMkLst>
            <pc:docMk/>
            <pc:sldMk cId="0" sldId="262"/>
            <ac:inkMk id="16" creationId="{D404C4F0-54AB-4AE5-86B0-1E80DC72258F}"/>
          </ac:inkMkLst>
        </pc:inkChg>
        <pc:inkChg chg="add">
          <ac:chgData name="YAMEEN ABDULLAH-180911216" userId="S::yameen.abdullah1@learner.manipal.edu::16e0e319-0052-4faf-93c8-0e4713385c04" providerId="AD" clId="Web-{9268554D-641D-422A-BE67-B6BEFA6F8B1E}" dt="2020-11-23T09:41:37.890" v="13"/>
          <ac:inkMkLst>
            <pc:docMk/>
            <pc:sldMk cId="0" sldId="262"/>
            <ac:inkMk id="17" creationId="{8237DF6D-22E8-4C8B-8794-1172D07E16B9}"/>
          </ac:inkMkLst>
        </pc:inkChg>
        <pc:inkChg chg="add">
          <ac:chgData name="YAMEEN ABDULLAH-180911216" userId="S::yameen.abdullah1@learner.manipal.edu::16e0e319-0052-4faf-93c8-0e4713385c04" providerId="AD" clId="Web-{9268554D-641D-422A-BE67-B6BEFA6F8B1E}" dt="2020-11-23T09:41:37.890" v="14"/>
          <ac:inkMkLst>
            <pc:docMk/>
            <pc:sldMk cId="0" sldId="262"/>
            <ac:inkMk id="18" creationId="{7A6ACF2C-E9BF-4DF7-BBAB-D0015326105C}"/>
          </ac:inkMkLst>
        </pc:inkChg>
        <pc:inkChg chg="add">
          <ac:chgData name="YAMEEN ABDULLAH-180911216" userId="S::yameen.abdullah1@learner.manipal.edu::16e0e319-0052-4faf-93c8-0e4713385c04" providerId="AD" clId="Web-{9268554D-641D-422A-BE67-B6BEFA6F8B1E}" dt="2020-11-23T09:41:41.437" v="15"/>
          <ac:inkMkLst>
            <pc:docMk/>
            <pc:sldMk cId="0" sldId="262"/>
            <ac:inkMk id="19" creationId="{E5BD2085-CA4D-426E-95F1-4E8959D5D18B}"/>
          </ac:inkMkLst>
        </pc:inkChg>
        <pc:inkChg chg="add">
          <ac:chgData name="YAMEEN ABDULLAH-180911216" userId="S::yameen.abdullah1@learner.manipal.edu::16e0e319-0052-4faf-93c8-0e4713385c04" providerId="AD" clId="Web-{9268554D-641D-422A-BE67-B6BEFA6F8B1E}" dt="2020-11-23T09:41:41.437" v="16"/>
          <ac:inkMkLst>
            <pc:docMk/>
            <pc:sldMk cId="0" sldId="262"/>
            <ac:inkMk id="20" creationId="{5477BB8C-D204-45CE-8884-582FB843CA56}"/>
          </ac:inkMkLst>
        </pc:inkChg>
        <pc:inkChg chg="add">
          <ac:chgData name="YAMEEN ABDULLAH-180911216" userId="S::yameen.abdullah1@learner.manipal.edu::16e0e319-0052-4faf-93c8-0e4713385c04" providerId="AD" clId="Web-{9268554D-641D-422A-BE67-B6BEFA6F8B1E}" dt="2020-11-23T09:41:41.452" v="17"/>
          <ac:inkMkLst>
            <pc:docMk/>
            <pc:sldMk cId="0" sldId="262"/>
            <ac:inkMk id="21" creationId="{34C9D972-7EF9-4B9B-8395-D85FE8FAD084}"/>
          </ac:inkMkLst>
        </pc:inkChg>
      </pc:sldChg>
      <pc:sldChg chg="addSp modSp">
        <pc:chgData name="YAMEEN ABDULLAH-180911216" userId="S::yameen.abdullah1@learner.manipal.edu::16e0e319-0052-4faf-93c8-0e4713385c04" providerId="AD" clId="Web-{9268554D-641D-422A-BE67-B6BEFA6F8B1E}" dt="2020-11-23T09:47:46.489" v="55" actId="1076"/>
        <pc:sldMkLst>
          <pc:docMk/>
          <pc:sldMk cId="0" sldId="265"/>
        </pc:sldMkLst>
        <pc:spChg chg="add mod">
          <ac:chgData name="YAMEEN ABDULLAH-180911216" userId="S::yameen.abdullah1@learner.manipal.edu::16e0e319-0052-4faf-93c8-0e4713385c04" providerId="AD" clId="Web-{9268554D-641D-422A-BE67-B6BEFA6F8B1E}" dt="2020-11-23T09:46:32.425" v="51" actId="20577"/>
          <ac:spMkLst>
            <pc:docMk/>
            <pc:sldMk cId="0" sldId="265"/>
            <ac:spMk id="2" creationId="{0FAE717D-BFA1-4C65-922B-421E335F5108}"/>
          </ac:spMkLst>
        </pc:spChg>
        <pc:spChg chg="mod">
          <ac:chgData name="YAMEEN ABDULLAH-180911216" userId="S::yameen.abdullah1@learner.manipal.edu::16e0e319-0052-4faf-93c8-0e4713385c04" providerId="AD" clId="Web-{9268554D-641D-422A-BE67-B6BEFA6F8B1E}" dt="2020-11-23T09:47:46.489" v="55" actId="1076"/>
          <ac:spMkLst>
            <pc:docMk/>
            <pc:sldMk cId="0" sldId="265"/>
            <ac:spMk id="2048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12779 4693 16383 0 0,'29'-5'0'0'0,"83"-20"0"0"0,92-22 0 0 0,267-38 0 0 0,60-4 0 0 0,-54 13 0 0 0,-103 19 0 0 0,-116 20-16383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4953 11162 16383 0 0,'0'-17'0'0'0,"0"-12"0"0"0,0-6 0 0 0,-5 9 0 0 0,-3 25 0 0 0,1 30 0 0 0,1 28 0 0 0,7 15 0 0 0,10 7 0 0 0,31 18 0 0 0,26 11 0 0 0,35 14 0 0 0,24 11 0 0 0,-5-13 0 0 0,-17-21 0 0 0,-27-21 0 0 0,-32-18 0 0 0,-35-20 0 0 0,-48-22 0 0 0,-41-14 0 0 0,-30-19 0 0 0,-19-24 0 0 0,6-6 0 0 0,18-1 0 0 0,32 8 0 0 0,57 10 0 0 0,99 10 0 0 0,93-4 0 0 0,15 3-16383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5907 11677 16383 0 0,'5'0'0'0'0,"3"12"0"0"0,-7 26 0 0 0,-2 41 0 0 0,-8 24 0 0 0,-2 7 0 0 0,1 6 0 0 0,2-10 0 0 0,3-17 0 0 0,7-7 0 0 0,10-12 0 0 0,7-12 0 0 0,25-10 0 0 0,33-13 0 0 0,14-18 0 0 0,10-30 0 0 0,-14-41 0 0 0,-14-39 0 0 0,-21-27 0 0 0,-18-22 0 0 0,-16-10 0 0 0,-11 5 0 0 0,-6 9 0 0 0,-3 17 0 0 0,-8 12 0 0 0,-7 25 0 0 0,-7 26 0 0 0,-10 35 0 0 0,0 38 0 0 0,0 22 0 0 0,1 11 0 0 0,5 8 0 0 0,8-4-16383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7449 11033 16383 0 0,'0'12'0'0'0,"0"31"0"0"0,0 73 0 0 0,0 89 0 0 0,-17 103 0 0 0,-5 106 0 0 0,-6 75 0 0 0,-8-17 0 0 0,1-55 0 0 0,7-81 0 0 0,8-87 0 0 0,13-101 0 0 0,19-135 0 0 0,20-125 0 0 0,3-91 0 0 0,-4-66 0 0 0,-6-1 0 0 0,-9 19 0 0 0,-18 28 0 0 0,-14 47 0 0 0,-10 47 0 0 0,-7 46 0 0 0,3 36-16383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8523 11218 16383 0 0,'0'17'0'0'0,"0"46"0"0"0,0 52 0 0 0,0 41 0 0 0,0 45 0 0 0,-6 17 0 0 0,-7-11 0 0 0,-2-19 0 0 0,-4-29 0 0 0,-4-41 0 0 0,-10-54 0 0 0,1-36-16383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7752 11384 16383 0 0,'12'0'0'0'0,"26"5"0"0"0,58 14 0 0 0,76 4 0 0 0,48-14 0 0 0,28-20 0 0 0,-13-14 0 0 0,-39-2 0 0 0,-54 3-16383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8281 13477 16383 0 0,'6'0'0'0'0,"13"6"0"0"0,9 7 0 0 0,6 19 0 0 0,8 21 0 0 0,-3 7 0 0 0,-8-1 0 0 0,8-21 0 0 0,20-64 0 0 0,17-50 0 0 0,2-29 0 0 0,-8-19 0 0 0,-8 5 0 0 0,-11 17 0 0 0,-7 32 0 0 0,-6 34 0 0 0,-4 16 0 0 0,5-4 0 0 0,0-28 0 0 0,11-38 0 0 0,-2-22 0 0 0,-11-14 0 0 0,-10-9 0 0 0,-11-4 0 0 0,-7 15 0 0 0,-12 19 0 0 0,-27 14 0 0 0,-15 24 0 0 0,-5 28 0 0 0,5 21-16383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9970 13200 16383 0 0,'0'-11'0'0'0,"0"-16"0"0"0,-18-20 0 0 0,-10-7 0 0 0,-1-13 0 0 0,4 0 0 0 0,7 6 0 0 0,0 7 0 0 0,-8 13 0 0 0,-16 37 0 0 0,-19 69 0 0 0,-5 48 0 0 0,10 38 0 0 0,13 5 0 0 0,15-7 0 0 0,12-23 0 0 0,25-33 0 0 0,18-43 0 0 0,21-65 0 0 0,2-76 0 0 0,-7-56 0 0 0,-11-32 0 0 0,-11 3 0 0 0,-4 15 0 0 0,-4 39 0 0 0,2 70 0 0 0,20 67 0 0 0,10 41 0 0 0,15 47 0 0 0,-3 10 0 0 0,-11-7 0 0 0,-8-23 0 0 0,-4-24 0 0 0,-3-46 0 0 0,0-42 0 0 0,-6-45 0 0 0,-7-32 0 0 0,-7-16 0 0 0,-5 8 0 0 0,-3 17 0 0 0,3 19 0 0 0,12 23 0 0 0,20 44 0 0 0,15 58 0 0 0,10 33 0 0 0,-5 25 0 0 0,-8 23 0 0 0,-12 7 0 0 0,-12-7 0 0 0,-11-15 0 0 0,-7-9 0 0 0,-12-17 0 0 0,-10-23 0 0 0,-9-28 0 0 0,0-43 0 0 0,3-43 0 0 0,18-30 0 0 0,19-25 0 0 0,25-11 0 0 0,10 8 0 0 0,3 17 0 0 0,-3 18 0 0 0,-5 22 0 0 0,-3 19 0 0 0,-5 15 0 0 0,-3 10 0 0 0,-7 7-16383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10636 12832 16383 0 0,'0'0'-16383'0'0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10451 13302 16383 0 0,'6'12'0'0'0,"7"9"0"0"0,8 1 0 0 0,5-3 0 0 0,16-5 0 0 0,18-22 0 0 0,10-15 0 0 0,-2-10 0 0 0,-5-10 0 0 0,-9-4 0 0 0,-2-5 0 0 0,-9 0 0 0 0,-13 4 0 0 0,-11 4 0 0 0,-3 4 0 0 0,-10 8 0 0 0,-17 22 0 0 0,-19 23 0 0 0,-10 27 0 0 0,3 19 0 0 0,1 15 0 0 0,7 1 0 0 0,8-6 0 0 0,8 3 0 0 0,6-7 0 0 0,4-7 0 0 0,15-8 0 0 0,10-8 0 0 0,19-10 0 0 0,13-10 0 0 0,10-10 0 0 0,11-18 0 0 0,9-13 0 0 0,-9-10 0 0 0,-11 1 0 0 0,-18-2 0 0 0,-15 6-16383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15346 3707 16383 0 0,'0'63'0'0'0,"0"61"0"0"0,0 48 0 0 0,6 19 0 0 0,7 11 0 0 0,2-17 0 0 0,-2-35 0 0 0,-3-37 0 0 0,-3-44 0 0 0,-4-38 0 0 0,-1-31 0 0 0,-1-27 0 0 0,-1-14 0 0 0,-1-7 0 0 0,1 1 0 0 0,-1-5 0 0 0,0 2 0 0 0,1 3 0 0 0,0 4 0 0 0,0 4 0 0 0,0-3 0 0 0,0-1 0 0 0,0 3 0 0 0,0 1 0 0 0,0 2 0 0 0,0 1 0 0 0,0 2 0 0 0,11 0 0 0 0,22 1 0 0 0,21 0 0 0 0,25-1 0 0 0,16 1 0 0 0,4 5 0 0 0,-10 8 0 0 0,-14 7 0 0 0,-20 0 0 0 0,-20-3 0 0 0,-14-11 0 0 0,-13-17 0 0 0,-12-19 0 0 0,-11-16 0 0 0,-9-11 0 0 0,-7 4 0 0 0,3 10 0 0 0,6 25 0 0 0,12 83 0 0 0,14 82 0 0 0,12 56 0 0 0,8 33 0 0 0,1-6 0 0 0,-4-26 0 0 0,-6-35 0 0 0,-5-36 0 0 0,-4-35-16383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16718 4367 16383 0 0,'-17'6'0'0'0,"-23"7"0"0"0,-21 8 0 0 0,-13-1 0 0 0,-4 3 0 0 0,5 3 0 0 0,9 3 0 0 0,10 8 0 0 0,8 20 0 0 0,7 23 0 0 0,9 22 0 0 0,11 21 0 0 0,7 13 0 0 0,13-5 0 0 0,11-26 0 0 0,15-29 0 0 0,26-46 0 0 0,26-45 0 0 0,24-42 0 0 0,27-35 0 0 0,4-18 0 0 0,-15-3 0 0 0,-23 7 0 0 0,-21-1 0 0 0,-24 0 0 0 0,-20 1 0 0 0,-16 7 0 0 0,-10-2 0 0 0,-6 10 0 0 0,-3 15 0 0 0,-1 15 0 0 0,1 29 0 0 0,0 37 0 0 0,8 40 0 0 0,14 36 0 0 0,9 16 0 0 0,1-4 0 0 0,-5-6 0 0 0,-1-17 0 0 0,3-21 0 0 0,1-13 0 0 0,9-13 0 0 0,9-10 0 0 0,9-7 0 0 0,1-5 0 0 0,-3-3 0 0 0,-4 0 0 0 0,-5-1 0 0 0,-3-5 0 0 0,-9-18 0 0 0,-9-28 0 0 0,-9-39 0 0 0,-5-32 0 0 0,-5-6 0 0 0,-3 7 0 0 0,17 26 0 0 0,28 40 0 0 0,41 41 0 0 0,28 42 0 0 0,30 38 0 0 0,2 21 0 0 0,-12 6 0 0 0,-18-5 0 0 0,-22-12 0 0 0,-28-12 0 0 0,-24-12 0 0 0,-19-1 0 0 0,-13-5 0 0 0,-15-3 0 0 0,-11-8 0 0 0,-20-16 0 0 0,-16-16 0 0 0,-9-19 0 0 0,-6-30 0 0 0,-9-57 0 0 0,9-34 0 0 0,16-11 0 0 0,17 10 0 0 0,14 17 0 0 0,17 24 0 0 0,14 23 0 0 0,12 19 0 0 0,13 8 0 0 0,6 7 0 0 0,3 5 0 0 0,-2 3 0 0 0,10 7 0 0 0,14 10 0 0 0,11 6 0 0 0,11 6 0 0 0,13 10 0 0 0,7 10 0 0 0,-10 2 0 0 0,-16-2 0 0 0,-15 4 0 0 0,-15 3 0 0 0,-15-1-16383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19032 4423 16383 0 0,'-11'18'0'0'0,"-21"39"0"0"0,-17 44 0 0 0,-5 34 0 0 0,-6 23 0 0 0,9 7 0 0 0,23 4 0 0 0,23-10 0 0 0,17-20 0 0 0,13-28 0 0 0,14-33 0 0 0,11-30 0 0 0,3-23 0 0 0,4-15 0 0 0,3-22 0 0 0,4-42 0 0 0,-4-87 0 0 0,-12-93 0 0 0,-26-99 0 0 0,-22-49 0 0 0,-22-17 0 0 0,-25 13 0 0 0,-22 21 0 0 0,-4 50 0 0 0,4 67 0 0 0,8 64 0 0 0,15 53 0 0 0,15 41 0 0 0,12 32 0 0 0,10 19 0 0 0,7 22 0 0 0,20 72 0 0 0,30 105 0 0 0,47 141 0 0 0,30 93 0 0 0,12 19 0 0 0,-13-37 0 0 0,-16-66 0 0 0,-20-79 0 0 0,-20-80 0 0 0,-21-65-16383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19606 3865 16383 0 0,'11'17'0'0'0,"10"29"0"0"0,30 57 0 0 0,28 41 0 0 0,14 12 0 0 0,1-3 0 0 0,-9-16 0 0 0,-14-31 0 0 0,-13-35 0 0 0,-10-28 0 0 0,-3-21 0 0 0,9-22 0 0 0,7-20 0 0 0,3-37 0 0 0,-2-37 0 0 0,-1-47 0 0 0,-11-24 0 0 0,-13-6 0 0 0,-14 9 0 0 0,-10 21 0 0 0,-8 28 0 0 0,-4 27 0 0 0,3 30 0 0 0,12 45 0 0 0,38 66 0 0 0,27 46 0 0 0,17 18 0 0 0,3-7 0 0 0,-10-16 0 0 0,-15-24 0 0 0,-14-25 0 0 0,-7-25 0 0 0,-6-23 0 0 0,-7-34 0 0 0,-10-34 0 0 0,-16-45 0 0 0,-16-20 0 0 0,-15-5 0 0 0,-9 10 0 0 0,-13 10 0 0 0,0 19 0 0 0,6 27-16383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20852 4761 16383 0 0,'-11'6'0'0'0,"-27"13"0"0"0,-42 55 0 0 0,-29 55 0 0 0,-8 39 0 0 0,11 21 0 0 0,22 0 0 0 0,27-4 0 0 0,27-20 0 0 0,26-34 0 0 0,19-34 0 0 0,12-32 0 0 0,8-28 0 0 0,8-25 0 0 0,4-27 0 0 0,5-39 0 0 0,10-62 0 0 0,1-74 0 0 0,-4-28 0 0 0,-13 7 0 0 0,-14 27 0 0 0,-13 39 0 0 0,-9 39 0 0 0,-6 32 0 0 0,1 34 0 0 0,18 40 0 0 0,38 67 0 0 0,33 45 0 0 0,16 25 0 0 0,2 8 0 0 0,-1-16 0 0 0,-14-24 0 0 0,-18-30 0 0 0,-16-28 0 0 0,-14-27 0 0 0,-9-46 0 0 0,-11-58 0 0 0,-5-44 0 0 0,-1-34 0 0 0,-5-1 0 0 0,1 22 0 0 0,3 28 0 0 0,-2 23 0 0 0,0 26 0 0 0,4 25 0 0 0,8 18 0 0 0,5 13 0 0 0,7 19 0 0 0,8 19 0 0 0,12 51 0 0 0,7 39 0 0 0,-3 34 0 0 0,-14 14 0 0 0,-15 1 0 0 0,-14-17 0 0 0,-13-28 0 0 0,-6-30 0 0 0,-18-31 0 0 0,-22-43 0 0 0,-29-59 0 0 0,-27-81 0 0 0,-3-42 0 0 0,8-11 0 0 0,24 7 0 0 0,34 9 0 0 0,28 14 0 0 0,18 19 0 0 0,13 26 0 0 0,6 18 0 0 0,2 17 0 0 0,1 13 0 0 0,-2 9 0 0 0,5 7 0 0 0,0 8 0 0 0,-2 9 0 0 0,-2 8 0 0 0,-2 4 0 0 0,-2-1 0 0 0,-1-1 0 0 0,-2-4 0 0 0,1-7 0 0 0,-1-5 0 0 0,6-5 0 0 0,2-3 0 0 0,-1-2 0 0 0,-1 4 0 0 0,-7 8-16383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22129 5055 16383 0 0,'12'-11'0'0'0,"9"-16"0"0"0,18-19 0 0 0,31-32 0 0 0,15-19 0 0 0,5-4 0 0 0,-7 3 0 0 0,-13 1 0 0 0,-18 12 0 0 0,-17 14 0 0 0,-15 14 0 0 0,-11 10 0 0 0,-13 14 0 0 0,-11 12 0 0 0,-20 10 0 0 0,-16 12 0 0 0,-11 12 0 0 0,-11 15 0 0 0,-5 26 0 0 0,-1 21 0 0 0,7 14 0 0 0,11 15 0 0 0,15 19 0 0 0,16 6 0 0 0,12-9 0 0 0,10-18 0 0 0,7-15 0 0 0,8-17 0 0 0,9-20 0 0 0,8-19 0 0 0,16-3 0 0 0,25-6 0 0 0,30-7 0 0 0,32-12 0 0 0,30-12 0 0 0,5-10 0 0 0,-14-2 0 0 0,-26 2 0 0 0,-28 5 0 0 0,-25 5 0 0 0,-18 4 0 0 0,-17 2-16383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10927 11933 16383 0 0,'17'-6'0'0'0,"58"-7"0"0"0,49-8 0 0 0,10-5 0 0 0,-1-5 0 0 0,-23 4-16383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10946 11748 16383 0 0,'-6'0'0'0'0,"-7"34"0"0"0,-13 28 0 0 0,-14 22 0 0 0,0 1 0 0 0,2-2 0 0 0,6-9 0 0 0,15-12 0 0 0,22-16 0 0 0,27-22 0 0 0,13-15 0 0 0,6-14 0 0 0,-7-7-16383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1DBC699-8795-4A36-A580-2F52A5F07116}" type="slidenum">
              <a:rPr lang="en-US" altLang="en-US"/>
              <a:pPr>
                <a:defRPr/>
              </a:pPr>
              <a:t>‹#›</a:t>
            </a:fld>
            <a:endParaRPr lang="en-US" altLang="en-US"/>
          </a:p>
        </p:txBody>
      </p:sp>
    </p:spTree>
    <p:extLst>
      <p:ext uri="{BB962C8B-B14F-4D97-AF65-F5344CB8AC3E}">
        <p14:creationId xmlns:p14="http://schemas.microsoft.com/office/powerpoint/2010/main" val="3153090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D9EED0-7514-4BE2-83C2-BD74F01EC0CB}"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7066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79AE16-38ED-4C71-8BEE-AEB09E5CE5A8}"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727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D41078AD-84C6-41EE-ACC0-AAF5C0C406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4572D6-139D-4C20-879F-74DAF10D96B3}" type="slidenum">
              <a:rPr lang="en-US" altLang="en-US" sz="1200"/>
              <a:pPr/>
              <a:t>5</a:t>
            </a:fld>
            <a:endParaRPr lang="en-US" altLang="en-US" sz="1200"/>
          </a:p>
        </p:txBody>
      </p:sp>
      <p:sp>
        <p:nvSpPr>
          <p:cNvPr id="23554" name="Rectangle 2">
            <a:extLst>
              <a:ext uri="{FF2B5EF4-FFF2-40B4-BE49-F238E27FC236}">
                <a16:creationId xmlns:a16="http://schemas.microsoft.com/office/drawing/2014/main" id="{4874E748-1A2A-4DED-B490-4855C689354B}"/>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686995D9-AEE5-4BD4-B4A2-71BFC39A1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11F4E2-1E20-48DA-AD03-C48BBA692A6A}" type="slidenum">
              <a:rPr lang="en-US" altLang="en-US" sz="1200"/>
              <a:pPr/>
              <a:t>6</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2193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5D117A-A2BA-434B-8A70-F2D0A3D568D4}" type="slidenum">
              <a:rPr lang="en-US" altLang="en-US" sz="1200"/>
              <a:pPr/>
              <a:t>7</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2945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93C213-E641-408A-B811-6F1FBD89A416}" type="slidenum">
              <a:rPr lang="en-US" altLang="en-US" sz="1200"/>
              <a:pPr/>
              <a:t>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33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1839D0-C170-4698-8D13-1DA998560356}" type="slidenum">
              <a:rPr lang="en-US" altLang="en-US" sz="1200"/>
              <a:pPr eaLnBrk="1" hangingPunct="1"/>
              <a:t>22</a:t>
            </a:fld>
            <a:endParaRPr lang="en-US" altLang="en-US" sz="1200"/>
          </a:p>
        </p:txBody>
      </p:sp>
    </p:spTree>
    <p:extLst>
      <p:ext uri="{BB962C8B-B14F-4D97-AF65-F5344CB8AC3E}">
        <p14:creationId xmlns:p14="http://schemas.microsoft.com/office/powerpoint/2010/main" val="32912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364D-EDD2-40F8-A8AE-DA957F3C5DF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D3D77CD-AB38-4045-936B-772DD1CA5E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A53C42-D98C-48C9-9FDE-973350D133D2}"/>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357C43E3-3A7E-4549-A1E6-3C36DF160370}"/>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B7202A08-CE87-44C3-90B6-ED1F5DBCA838}"/>
              </a:ext>
            </a:extLst>
          </p:cNvPr>
          <p:cNvSpPr>
            <a:spLocks noGrp="1"/>
          </p:cNvSpPr>
          <p:nvPr>
            <p:ph type="sldNum" sz="quarter" idx="12"/>
          </p:nvPr>
        </p:nvSpPr>
        <p:spPr/>
        <p:txBody>
          <a:bodyPr/>
          <a:lstStyle/>
          <a:p>
            <a:pPr>
              <a:defRPr/>
            </a:pPr>
            <a:fld id="{86EBB316-546F-4A04-A70F-09A646F53449}" type="slidenum">
              <a:rPr lang="en-US" altLang="en-US" smtClean="0"/>
              <a:pPr>
                <a:defRPr/>
              </a:pPr>
              <a:t>‹#›</a:t>
            </a:fld>
            <a:endParaRPr lang="en-US" altLang="en-US"/>
          </a:p>
        </p:txBody>
      </p:sp>
    </p:spTree>
    <p:extLst>
      <p:ext uri="{BB962C8B-B14F-4D97-AF65-F5344CB8AC3E}">
        <p14:creationId xmlns:p14="http://schemas.microsoft.com/office/powerpoint/2010/main" val="148941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E7B7-3EFC-4D86-8B4B-89C5D8CD24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CDB7D-E5B6-4518-A311-AC456C40F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D2DC8-6C51-45D2-988E-63873B95A5E6}"/>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5" name="Footer Placeholder 4">
            <a:extLst>
              <a:ext uri="{FF2B5EF4-FFF2-40B4-BE49-F238E27FC236}">
                <a16:creationId xmlns:a16="http://schemas.microsoft.com/office/drawing/2014/main" id="{F21C78CD-1037-480B-AC94-46C9D815DBE7}"/>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a:extLst>
              <a:ext uri="{FF2B5EF4-FFF2-40B4-BE49-F238E27FC236}">
                <a16:creationId xmlns:a16="http://schemas.microsoft.com/office/drawing/2014/main" id="{644A254F-8E0C-4F0C-B2FD-864E302DC244}"/>
              </a:ext>
            </a:extLst>
          </p:cNvPr>
          <p:cNvSpPr>
            <a:spLocks noGrp="1"/>
          </p:cNvSpPr>
          <p:nvPr>
            <p:ph type="sldNum" sz="quarter" idx="12"/>
          </p:nvPr>
        </p:nvSpPr>
        <p:spPr/>
        <p:txBody>
          <a:bodyPr/>
          <a:lstStyle/>
          <a:p>
            <a:pPr>
              <a:defRPr/>
            </a:pPr>
            <a:fld id="{22F7851B-6E2D-4F82-B8FF-265D3A26DC76}" type="slidenum">
              <a:rPr lang="en-US" altLang="en-US" smtClean="0"/>
              <a:pPr>
                <a:defRPr/>
              </a:pPr>
              <a:t>‹#›</a:t>
            </a:fld>
            <a:endParaRPr lang="en-US" altLang="en-US"/>
          </a:p>
        </p:txBody>
      </p:sp>
    </p:spTree>
    <p:extLst>
      <p:ext uri="{BB962C8B-B14F-4D97-AF65-F5344CB8AC3E}">
        <p14:creationId xmlns:p14="http://schemas.microsoft.com/office/powerpoint/2010/main" val="225845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05993-940B-481B-8C20-183A863EA6F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996ADB-A3F3-43CC-9EC4-FAB68F47C66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33A1D-C5ED-428B-8DB5-EED79FFD576C}"/>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5" name="Footer Placeholder 4">
            <a:extLst>
              <a:ext uri="{FF2B5EF4-FFF2-40B4-BE49-F238E27FC236}">
                <a16:creationId xmlns:a16="http://schemas.microsoft.com/office/drawing/2014/main" id="{1E2C06D8-C7E7-4E45-802C-51A8B0F34991}"/>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a:extLst>
              <a:ext uri="{FF2B5EF4-FFF2-40B4-BE49-F238E27FC236}">
                <a16:creationId xmlns:a16="http://schemas.microsoft.com/office/drawing/2014/main" id="{574E212D-DE31-404B-88C3-0CF33EE9ECC6}"/>
              </a:ext>
            </a:extLst>
          </p:cNvPr>
          <p:cNvSpPr>
            <a:spLocks noGrp="1"/>
          </p:cNvSpPr>
          <p:nvPr>
            <p:ph type="sldNum" sz="quarter" idx="12"/>
          </p:nvPr>
        </p:nvSpPr>
        <p:spPr/>
        <p:txBody>
          <a:bodyPr/>
          <a:lstStyle/>
          <a:p>
            <a:pPr>
              <a:defRPr/>
            </a:pPr>
            <a:fld id="{F2050A4C-2E9A-473F-ACCE-AEFA825541B6}" type="slidenum">
              <a:rPr lang="en-US" altLang="en-US" smtClean="0"/>
              <a:pPr>
                <a:defRPr/>
              </a:pPr>
              <a:t>‹#›</a:t>
            </a:fld>
            <a:endParaRPr lang="en-US" altLang="en-US"/>
          </a:p>
        </p:txBody>
      </p:sp>
    </p:spTree>
    <p:extLst>
      <p:ext uri="{BB962C8B-B14F-4D97-AF65-F5344CB8AC3E}">
        <p14:creationId xmlns:p14="http://schemas.microsoft.com/office/powerpoint/2010/main" val="371365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D833-9A29-4335-AF8E-3C3AA462C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65F11-27F7-477C-BD4D-6001C9537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DB760-E72E-48E1-88C9-654B5D2A48D5}"/>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5" name="Footer Placeholder 4">
            <a:extLst>
              <a:ext uri="{FF2B5EF4-FFF2-40B4-BE49-F238E27FC236}">
                <a16:creationId xmlns:a16="http://schemas.microsoft.com/office/drawing/2014/main" id="{040A0EE8-1948-4A6D-A34A-0F3743ECA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8CB9D-1BA1-4BC7-B72B-DD1355D43E37}"/>
              </a:ext>
            </a:extLst>
          </p:cNvPr>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47216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B3BF-9F28-451F-9980-905C00A15BB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47A77B-6E09-4C2B-88E8-AC2A5B0CF14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39A9F-1399-4D6C-8465-096AA85A2588}"/>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5" name="Footer Placeholder 4">
            <a:extLst>
              <a:ext uri="{FF2B5EF4-FFF2-40B4-BE49-F238E27FC236}">
                <a16:creationId xmlns:a16="http://schemas.microsoft.com/office/drawing/2014/main" id="{1571770C-2AE6-46E3-BDFE-D761B2A93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99229-8AF9-4833-99CD-75A71F82D691}"/>
              </a:ext>
            </a:extLst>
          </p:cNvPr>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258001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E5E0-E56E-49FC-B6DA-4790EF192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E774E4-0E63-4452-9A03-2F730961C39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E5EFC-BDD0-40D5-8E39-6B6EA7ACB5C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1486F5-3458-450B-B56D-63DA88506CA8}"/>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6" name="Footer Placeholder 5">
            <a:extLst>
              <a:ext uri="{FF2B5EF4-FFF2-40B4-BE49-F238E27FC236}">
                <a16:creationId xmlns:a16="http://schemas.microsoft.com/office/drawing/2014/main" id="{BF68B540-B1B1-4667-95FD-1930FE367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379C27-AE47-43E0-BA9E-EBBB0DC2C7B4}"/>
              </a:ext>
            </a:extLst>
          </p:cNvPr>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78285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3B1-F243-41C5-A447-E3E5C07702A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3ECFCD-121C-49A0-BF92-C0A7CADB517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800E8-4BC1-4625-AC11-5153B0F0DF3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D7927-7CD6-4EC7-B5EB-53FCE71C9E0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3084243-4F75-460E-A915-A569200BF04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C8AAC4-62DC-4C81-B852-0CF5E294493C}"/>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8" name="Footer Placeholder 7">
            <a:extLst>
              <a:ext uri="{FF2B5EF4-FFF2-40B4-BE49-F238E27FC236}">
                <a16:creationId xmlns:a16="http://schemas.microsoft.com/office/drawing/2014/main" id="{7E2A2046-C66F-4C6C-9CF2-0C29554E85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9D3F2-7754-4E0A-8524-9F9C7D952F9F}"/>
              </a:ext>
            </a:extLst>
          </p:cNvPr>
          <p:cNvSpPr>
            <a:spLocks noGrp="1"/>
          </p:cNvSpPr>
          <p:nvPr>
            <p:ph type="sldNum" sz="quarter" idx="12"/>
          </p:nvPr>
        </p:nvSpPr>
        <p:spPr/>
        <p:txBody>
          <a:bodyPr/>
          <a:lstStyle/>
          <a:p>
            <a:fld id="{B9F94CA8-B0C5-44E8-B8D4-D1B3299A6865}" type="slidenum">
              <a:rPr lang="en-IN" smtClean="0"/>
              <a:t>‹#›</a:t>
            </a:fld>
            <a:endParaRPr lang="en-IN"/>
          </a:p>
        </p:txBody>
      </p:sp>
    </p:spTree>
    <p:extLst>
      <p:ext uri="{BB962C8B-B14F-4D97-AF65-F5344CB8AC3E}">
        <p14:creationId xmlns:p14="http://schemas.microsoft.com/office/powerpoint/2010/main" val="349378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B97A-6669-4DC3-BD52-2580630A61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16236A-6658-4795-89BE-B3DD713F484B}"/>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4" name="Footer Placeholder 3">
            <a:extLst>
              <a:ext uri="{FF2B5EF4-FFF2-40B4-BE49-F238E27FC236}">
                <a16:creationId xmlns:a16="http://schemas.microsoft.com/office/drawing/2014/main" id="{B9E6A8A5-A61E-4DA9-AA34-767D7FFC448E}"/>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a:extLst>
              <a:ext uri="{FF2B5EF4-FFF2-40B4-BE49-F238E27FC236}">
                <a16:creationId xmlns:a16="http://schemas.microsoft.com/office/drawing/2014/main" id="{C9CD1A9C-243B-421F-8A10-35C6A7BA808E}"/>
              </a:ext>
            </a:extLst>
          </p:cNvPr>
          <p:cNvSpPr>
            <a:spLocks noGrp="1"/>
          </p:cNvSpPr>
          <p:nvPr>
            <p:ph type="sldNum" sz="quarter" idx="12"/>
          </p:nvPr>
        </p:nvSpPr>
        <p:spPr/>
        <p:txBody>
          <a:bodyPr/>
          <a:lstStyle/>
          <a:p>
            <a:pPr>
              <a:defRPr/>
            </a:pPr>
            <a:fld id="{77182C3A-5A96-43A7-8749-529BF4C1005A}" type="slidenum">
              <a:rPr lang="en-US" altLang="en-US" smtClean="0"/>
              <a:pPr>
                <a:defRPr/>
              </a:pPr>
              <a:t>‹#›</a:t>
            </a:fld>
            <a:endParaRPr lang="en-US" altLang="en-US"/>
          </a:p>
        </p:txBody>
      </p:sp>
    </p:spTree>
    <p:extLst>
      <p:ext uri="{BB962C8B-B14F-4D97-AF65-F5344CB8AC3E}">
        <p14:creationId xmlns:p14="http://schemas.microsoft.com/office/powerpoint/2010/main" val="110199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8F15E-2336-468C-8379-B45BFB6CAA98}"/>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3" name="Footer Placeholder 2">
            <a:extLst>
              <a:ext uri="{FF2B5EF4-FFF2-40B4-BE49-F238E27FC236}">
                <a16:creationId xmlns:a16="http://schemas.microsoft.com/office/drawing/2014/main" id="{9E92C9BC-9BF0-4763-9307-47BDD81EF012}"/>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4" name="Slide Number Placeholder 3">
            <a:extLst>
              <a:ext uri="{FF2B5EF4-FFF2-40B4-BE49-F238E27FC236}">
                <a16:creationId xmlns:a16="http://schemas.microsoft.com/office/drawing/2014/main" id="{F717DFE1-5312-46EF-A6A8-39E64475D631}"/>
              </a:ext>
            </a:extLst>
          </p:cNvPr>
          <p:cNvSpPr>
            <a:spLocks noGrp="1"/>
          </p:cNvSpPr>
          <p:nvPr>
            <p:ph type="sldNum" sz="quarter" idx="12"/>
          </p:nvPr>
        </p:nvSpPr>
        <p:spPr/>
        <p:txBody>
          <a:bodyPr/>
          <a:lstStyle/>
          <a:p>
            <a:pPr>
              <a:defRPr/>
            </a:pPr>
            <a:fld id="{C99D317B-142C-4006-A1BD-D24E5936B645}" type="slidenum">
              <a:rPr lang="en-US" altLang="en-US" smtClean="0"/>
              <a:pPr>
                <a:defRPr/>
              </a:pPr>
              <a:t>‹#›</a:t>
            </a:fld>
            <a:endParaRPr lang="en-US" altLang="en-US"/>
          </a:p>
        </p:txBody>
      </p:sp>
    </p:spTree>
    <p:extLst>
      <p:ext uri="{BB962C8B-B14F-4D97-AF65-F5344CB8AC3E}">
        <p14:creationId xmlns:p14="http://schemas.microsoft.com/office/powerpoint/2010/main" val="299727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513C-B1FA-43A9-A785-5F67FC3181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66B75C-EE7C-43AD-9281-5A5B0A3EBDC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B94CE5-CD84-4C2C-8540-92DA1169FF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0FEDED9-C48F-4ED2-84DF-651D430A1F3E}"/>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6" name="Footer Placeholder 5">
            <a:extLst>
              <a:ext uri="{FF2B5EF4-FFF2-40B4-BE49-F238E27FC236}">
                <a16:creationId xmlns:a16="http://schemas.microsoft.com/office/drawing/2014/main" id="{28F1EA68-9EC7-4C9C-AB23-6386E91BEA59}"/>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 name="Slide Number Placeholder 6">
            <a:extLst>
              <a:ext uri="{FF2B5EF4-FFF2-40B4-BE49-F238E27FC236}">
                <a16:creationId xmlns:a16="http://schemas.microsoft.com/office/drawing/2014/main" id="{28F8C8E8-0551-4905-8C5C-8BA34000BDB1}"/>
              </a:ext>
            </a:extLst>
          </p:cNvPr>
          <p:cNvSpPr>
            <a:spLocks noGrp="1"/>
          </p:cNvSpPr>
          <p:nvPr>
            <p:ph type="sldNum" sz="quarter" idx="12"/>
          </p:nvPr>
        </p:nvSpPr>
        <p:spPr/>
        <p:txBody>
          <a:bodyPr/>
          <a:lstStyle/>
          <a:p>
            <a:pPr>
              <a:defRPr/>
            </a:pPr>
            <a:fld id="{B7812D75-E2A1-4496-B298-4A5004BFA969}" type="slidenum">
              <a:rPr lang="en-US" altLang="en-US" smtClean="0"/>
              <a:pPr>
                <a:defRPr/>
              </a:pPr>
              <a:t>‹#›</a:t>
            </a:fld>
            <a:endParaRPr lang="en-US" altLang="en-US"/>
          </a:p>
        </p:txBody>
      </p:sp>
    </p:spTree>
    <p:extLst>
      <p:ext uri="{BB962C8B-B14F-4D97-AF65-F5344CB8AC3E}">
        <p14:creationId xmlns:p14="http://schemas.microsoft.com/office/powerpoint/2010/main" val="394591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A695-0D0A-42CA-9057-778FE91439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7F7B2D-9E5B-471C-B341-89FF3A8F45A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5A14912-B706-47F2-B91A-5053E46A6C3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731562-102C-4AC9-B614-934373FBC040}"/>
              </a:ext>
            </a:extLst>
          </p:cNvPr>
          <p:cNvSpPr>
            <a:spLocks noGrp="1"/>
          </p:cNvSpPr>
          <p:nvPr>
            <p:ph type="dt" sz="half" idx="10"/>
          </p:nvPr>
        </p:nvSpPr>
        <p:spPr/>
        <p:txBody>
          <a:bodyPr/>
          <a:lstStyle/>
          <a:p>
            <a:fld id="{45EB7EED-7953-4A3D-9A5E-BE62F0F95103}" type="datetimeFigureOut">
              <a:rPr lang="en-IN" smtClean="0"/>
              <a:t>23-11-2020</a:t>
            </a:fld>
            <a:endParaRPr lang="en-IN"/>
          </a:p>
        </p:txBody>
      </p:sp>
      <p:sp>
        <p:nvSpPr>
          <p:cNvPr id="6" name="Footer Placeholder 5">
            <a:extLst>
              <a:ext uri="{FF2B5EF4-FFF2-40B4-BE49-F238E27FC236}">
                <a16:creationId xmlns:a16="http://schemas.microsoft.com/office/drawing/2014/main" id="{D826AA75-2A99-4C59-ACBB-7F81FB89B6D4}"/>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 name="Slide Number Placeholder 6">
            <a:extLst>
              <a:ext uri="{FF2B5EF4-FFF2-40B4-BE49-F238E27FC236}">
                <a16:creationId xmlns:a16="http://schemas.microsoft.com/office/drawing/2014/main" id="{F2ABB179-3EBB-4354-A0F8-FFE5145397C2}"/>
              </a:ext>
            </a:extLst>
          </p:cNvPr>
          <p:cNvSpPr>
            <a:spLocks noGrp="1"/>
          </p:cNvSpPr>
          <p:nvPr>
            <p:ph type="sldNum" sz="quarter" idx="12"/>
          </p:nvPr>
        </p:nvSpPr>
        <p:spPr/>
        <p:txBody>
          <a:bodyPr/>
          <a:lstStyle/>
          <a:p>
            <a:pPr>
              <a:defRPr/>
            </a:pPr>
            <a:fld id="{AEBC95EF-531A-4E1C-A75C-44A59689D3DC}" type="slidenum">
              <a:rPr lang="en-US" altLang="en-US" smtClean="0"/>
              <a:pPr>
                <a:defRPr/>
              </a:pPr>
              <a:t>‹#›</a:t>
            </a:fld>
            <a:endParaRPr lang="en-US" altLang="en-US"/>
          </a:p>
        </p:txBody>
      </p:sp>
    </p:spTree>
    <p:extLst>
      <p:ext uri="{BB962C8B-B14F-4D97-AF65-F5344CB8AC3E}">
        <p14:creationId xmlns:p14="http://schemas.microsoft.com/office/powerpoint/2010/main" val="296865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76755-3A7E-4574-8E25-1241B93D63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301C66-8259-477A-B3C6-E51A3B9725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EDD8F-82D4-4F10-9B6F-E740182F3C4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EB7EED-7953-4A3D-9A5E-BE62F0F95103}" type="datetimeFigureOut">
              <a:rPr lang="en-IN" smtClean="0"/>
              <a:t>23-11-2020</a:t>
            </a:fld>
            <a:endParaRPr lang="en-IN"/>
          </a:p>
        </p:txBody>
      </p:sp>
      <p:sp>
        <p:nvSpPr>
          <p:cNvPr id="5" name="Footer Placeholder 4">
            <a:extLst>
              <a:ext uri="{FF2B5EF4-FFF2-40B4-BE49-F238E27FC236}">
                <a16:creationId xmlns:a16="http://schemas.microsoft.com/office/drawing/2014/main" id="{46B403C8-D1A2-459D-B9A2-31E28D92121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a:extLst>
              <a:ext uri="{FF2B5EF4-FFF2-40B4-BE49-F238E27FC236}">
                <a16:creationId xmlns:a16="http://schemas.microsoft.com/office/drawing/2014/main" id="{1E976BF9-A3AC-41BF-8199-247843103F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3A0CE75-BA37-4B9C-8368-A13CAFA4AD92}" type="slidenum">
              <a:rPr lang="en-US" altLang="en-US" smtClean="0"/>
              <a:pPr>
                <a:defRPr/>
              </a:pPr>
              <a:t>‹#›</a:t>
            </a:fld>
            <a:endParaRPr lang="en-US" altLang="en-US"/>
          </a:p>
        </p:txBody>
      </p:sp>
    </p:spTree>
    <p:extLst>
      <p:ext uri="{BB962C8B-B14F-4D97-AF65-F5344CB8AC3E}">
        <p14:creationId xmlns:p14="http://schemas.microsoft.com/office/powerpoint/2010/main" val="19111449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image" Target="../media/image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7.xml"/><Relationship Id="rId40" Type="http://schemas.openxmlformats.org/officeDocument/2006/relationships/image" Target="../media/image20.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2.emf"/><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2.xml"/><Relationship Id="rId30" Type="http://schemas.openxmlformats.org/officeDocument/2006/relationships/image" Target="../media/image15.png"/><Relationship Id="rId35" Type="http://schemas.openxmlformats.org/officeDocument/2006/relationships/customXml" Target="../ink/ink16.xml"/><Relationship Id="rId8" Type="http://schemas.openxmlformats.org/officeDocument/2006/relationships/image" Target="../media/image4.png"/><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52500" y="838200"/>
            <a:ext cx="7315200" cy="838200"/>
          </a:xfrm>
        </p:spPr>
        <p:txBody>
          <a:bodyPr>
            <a:normAutofit fontScale="90000"/>
          </a:bodyPr>
          <a:lstStyle/>
          <a:p>
            <a:pPr algn="ctr" eaLnBrk="1" hangingPunct="1">
              <a:spcBef>
                <a:spcPct val="20000"/>
              </a:spcBef>
              <a:buClr>
                <a:srgbClr val="9A0000"/>
              </a:buClr>
              <a:buSzPct val="75000"/>
            </a:pPr>
            <a:r>
              <a:rPr lang="en-US" altLang="en-US" sz="4000" b="1" dirty="0">
                <a:solidFill>
                  <a:srgbClr val="9A0000"/>
                </a:solidFill>
                <a:latin typeface="Algerian" panose="04020705040A02060702" pitchFamily="82" charset="0"/>
              </a:rPr>
              <a:t>Introduction to Software Engineering</a:t>
            </a:r>
            <a:endParaRPr lang="en-US" altLang="en-US" sz="4000" b="1" dirty="0">
              <a:latin typeface="Algerian" panose="04020705040A02060702" pitchFamily="82" charset="0"/>
            </a:endParaRPr>
          </a:p>
        </p:txBody>
      </p:sp>
      <p:sp>
        <p:nvSpPr>
          <p:cNvPr id="4100" name="Rectangle 3"/>
          <p:cNvSpPr>
            <a:spLocks noGrp="1" noChangeArrowheads="1"/>
          </p:cNvSpPr>
          <p:nvPr>
            <p:ph idx="1"/>
          </p:nvPr>
        </p:nvSpPr>
        <p:spPr>
          <a:xfrm>
            <a:off x="1104900" y="3136107"/>
            <a:ext cx="6934200" cy="2328862"/>
          </a:xfrm>
        </p:spPr>
        <p:txBody>
          <a:bodyPr>
            <a:normAutofit/>
          </a:bodyPr>
          <a:lstStyle/>
          <a:p>
            <a:pPr eaLnBrk="1" hangingPunct="1"/>
            <a:r>
              <a:rPr lang="en-US" altLang="en-US" sz="2400" b="1" dirty="0">
                <a:solidFill>
                  <a:srgbClr val="002060"/>
                </a:solidFill>
              </a:rPr>
              <a:t>Nature of Software</a:t>
            </a:r>
          </a:p>
          <a:p>
            <a:pPr eaLnBrk="1" hangingPunct="1"/>
            <a:r>
              <a:rPr lang="en-US" altLang="en-US" sz="2400" b="1" dirty="0">
                <a:solidFill>
                  <a:srgbClr val="002060"/>
                </a:solidFill>
              </a:rPr>
              <a:t>Unique Nature of Web Apps</a:t>
            </a:r>
          </a:p>
          <a:p>
            <a:pPr eaLnBrk="1" hangingPunct="1"/>
            <a:r>
              <a:rPr lang="en-US" altLang="en-US" sz="2400" b="1" dirty="0">
                <a:solidFill>
                  <a:srgbClr val="002060"/>
                </a:solidFill>
              </a:rPr>
              <a:t>Software Engineering</a:t>
            </a:r>
          </a:p>
          <a:p>
            <a:pPr eaLnBrk="1" hangingPunct="1"/>
            <a:r>
              <a:rPr lang="en-US" altLang="en-US" sz="2400" b="1" dirty="0">
                <a:solidFill>
                  <a:srgbClr val="002060"/>
                </a:solidFill>
              </a:rPr>
              <a:t>Software Engineering Practices</a:t>
            </a:r>
          </a:p>
          <a:p>
            <a:pPr eaLnBrk="1" hangingPunct="1"/>
            <a:r>
              <a:rPr lang="en-US" altLang="en-US" sz="2400" b="1" dirty="0">
                <a:solidFill>
                  <a:srgbClr val="002060"/>
                </a:solidFill>
              </a:rPr>
              <a:t>Software Myths</a:t>
            </a:r>
          </a:p>
          <a:p>
            <a:pPr marL="0" indent="0" eaLnBrk="1" hangingPunct="1">
              <a:buNone/>
            </a:pPr>
            <a:endParaRPr lang="en-US" altLang="en-US" b="1" dirty="0">
              <a:solidFill>
                <a:srgbClr val="002060"/>
              </a:solidFill>
            </a:endParaRPr>
          </a:p>
        </p:txBody>
      </p:sp>
      <p:sp>
        <p:nvSpPr>
          <p:cNvPr id="6" name="Slide Number Placeholder 4"/>
          <p:cNvSpPr>
            <a:spLocks noGrp="1"/>
          </p:cNvSpPr>
          <p:nvPr>
            <p:ph type="sldNum" sz="quarter" idx="12"/>
          </p:nvPr>
        </p:nvSpPr>
        <p:spPr>
          <a:xfrm>
            <a:off x="7543800" y="6248400"/>
            <a:ext cx="1295400" cy="457200"/>
          </a:xfrm>
        </p:spPr>
        <p:txBody>
          <a:bodyPr/>
          <a:lstStyle/>
          <a:p>
            <a:pPr>
              <a:defRPr/>
            </a:pPr>
            <a:fld id="{975C7D9F-EF60-4603-9E99-CD24B05CB9F9}" type="slidenum">
              <a:rPr lang="en-US" altLang="en-US"/>
              <a:pPr>
                <a:defRPr/>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xEl>
                                              <p:pRg st="3" end="3"/>
                                            </p:txEl>
                                          </p:spTgt>
                                        </p:tgtEl>
                                        <p:attrNameLst>
                                          <p:attrName>style.visibility</p:attrName>
                                        </p:attrNameLst>
                                      </p:cBhvr>
                                      <p:to>
                                        <p:strVal val="visible"/>
                                      </p:to>
                                    </p:set>
                                    <p:anim calcmode="lin" valueType="num">
                                      <p:cBhvr additive="base">
                                        <p:cTn id="25"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xEl>
                                              <p:pRg st="4" end="4"/>
                                            </p:txEl>
                                          </p:spTgt>
                                        </p:tgtEl>
                                        <p:attrNameLst>
                                          <p:attrName>style.visibility</p:attrName>
                                        </p:attrNameLst>
                                      </p:cBhvr>
                                      <p:to>
                                        <p:strVal val="visible"/>
                                      </p:to>
                                    </p:set>
                                    <p:anim calcmode="lin" valueType="num">
                                      <p:cBhvr additive="base">
                                        <p:cTn id="31"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CDDC-3A94-409B-83D3-87659B020C66}"/>
              </a:ext>
            </a:extLst>
          </p:cNvPr>
          <p:cNvSpPr>
            <a:spLocks noGrp="1"/>
          </p:cNvSpPr>
          <p:nvPr>
            <p:ph type="title"/>
          </p:nvPr>
        </p:nvSpPr>
        <p:spPr/>
        <p:txBody>
          <a:bodyPr/>
          <a:lstStyle/>
          <a:p>
            <a:r>
              <a:rPr lang="en-US" b="1" dirty="0">
                <a:solidFill>
                  <a:srgbClr val="002060"/>
                </a:solidFill>
                <a:latin typeface="Algerian" panose="04020705040A02060702" pitchFamily="82" charset="0"/>
              </a:rPr>
              <a:t>Unique Nature of Web Apps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E17BA40-93B2-44E7-98EE-80440FBCEFED}"/>
              </a:ext>
            </a:extLst>
          </p:cNvPr>
          <p:cNvSpPr>
            <a:spLocks noGrp="1"/>
          </p:cNvSpPr>
          <p:nvPr>
            <p:ph idx="1"/>
          </p:nvPr>
        </p:nvSpPr>
        <p:spPr/>
        <p:txBody>
          <a:bodyPr>
            <a:normAutofit/>
          </a:bodyPr>
          <a:lstStyle/>
          <a:p>
            <a:pPr algn="just"/>
            <a:r>
              <a:rPr lang="en-US" sz="2000" i="0" u="none" strike="noStrike" baseline="0" dirty="0"/>
              <a:t>The following attributes are encountered in the vast majority of Web Apps:</a:t>
            </a:r>
          </a:p>
          <a:p>
            <a:pPr lvl="1"/>
            <a:r>
              <a:rPr lang="en-IN" sz="2000" i="0" u="none" strike="noStrike" baseline="0" dirty="0"/>
              <a:t>Network intensiveness</a:t>
            </a:r>
            <a:endParaRPr lang="en-US" sz="2000" dirty="0"/>
          </a:p>
          <a:p>
            <a:pPr lvl="1"/>
            <a:r>
              <a:rPr lang="en-IN" sz="2000" i="0" u="none" strike="noStrike" baseline="0" dirty="0"/>
              <a:t>Concurrency</a:t>
            </a:r>
            <a:endParaRPr lang="en-US" sz="2000" i="0" u="none" strike="noStrike" baseline="0" dirty="0"/>
          </a:p>
          <a:p>
            <a:pPr lvl="1"/>
            <a:r>
              <a:rPr lang="en-IN" sz="2000" i="0" u="none" strike="noStrike" baseline="0" dirty="0"/>
              <a:t>Unpredictable load</a:t>
            </a:r>
            <a:endParaRPr lang="en-US" sz="2000" dirty="0"/>
          </a:p>
          <a:p>
            <a:pPr lvl="1"/>
            <a:r>
              <a:rPr lang="en-IN" sz="2000" i="0" u="none" strike="noStrike" baseline="0" dirty="0"/>
              <a:t>Performance</a:t>
            </a:r>
            <a:endParaRPr lang="en-US" sz="2000" i="0" u="none" strike="noStrike" baseline="0" dirty="0"/>
          </a:p>
          <a:p>
            <a:pPr lvl="1"/>
            <a:r>
              <a:rPr lang="en-IN" sz="2000" i="0" u="none" strike="noStrike" baseline="0" dirty="0"/>
              <a:t>Availability</a:t>
            </a:r>
            <a:endParaRPr lang="en-US" sz="2000" dirty="0"/>
          </a:p>
          <a:p>
            <a:pPr lvl="1"/>
            <a:r>
              <a:rPr lang="en-IN" sz="2000" i="0" u="none" strike="noStrike" baseline="0" dirty="0"/>
              <a:t>Data driven</a:t>
            </a:r>
            <a:endParaRPr lang="en-US" sz="2000" i="0" u="none" strike="noStrike" baseline="0" dirty="0"/>
          </a:p>
          <a:p>
            <a:pPr lvl="1"/>
            <a:r>
              <a:rPr lang="en-IN" sz="2000" i="0" u="none" strike="noStrike" baseline="0" dirty="0"/>
              <a:t>Content sensitive</a:t>
            </a:r>
            <a:endParaRPr lang="en-US" sz="2000" dirty="0"/>
          </a:p>
          <a:p>
            <a:pPr lvl="1"/>
            <a:r>
              <a:rPr lang="en-IN" sz="2000" i="0" u="none" strike="noStrike" baseline="0" dirty="0"/>
              <a:t>Continuous evolution</a:t>
            </a:r>
            <a:endParaRPr lang="en-US" sz="2000" i="0" u="none" strike="noStrike" baseline="0" dirty="0"/>
          </a:p>
          <a:p>
            <a:pPr lvl="1"/>
            <a:r>
              <a:rPr lang="en-IN" sz="2000" i="0" u="none" strike="noStrike" baseline="0" dirty="0"/>
              <a:t>Immediacy</a:t>
            </a:r>
            <a:endParaRPr lang="en-US" sz="2000" dirty="0"/>
          </a:p>
          <a:p>
            <a:pPr lvl="1"/>
            <a:r>
              <a:rPr lang="en-IN" sz="2000" i="0" u="none" strike="noStrike" baseline="0" dirty="0"/>
              <a:t>Security</a:t>
            </a:r>
            <a:endParaRPr lang="en-US" sz="2000" i="0" u="none" strike="noStrike" baseline="0" dirty="0"/>
          </a:p>
          <a:p>
            <a:pPr lvl="1"/>
            <a:r>
              <a:rPr lang="en-IN" sz="2000" i="0" u="none" strike="noStrike" baseline="0" dirty="0"/>
              <a:t>Aesthetics</a:t>
            </a:r>
            <a:endParaRPr lang="en-IN" sz="2000" dirty="0"/>
          </a:p>
        </p:txBody>
      </p:sp>
      <p:sp>
        <p:nvSpPr>
          <p:cNvPr id="4" name="Footer Placeholder 3">
            <a:extLst>
              <a:ext uri="{FF2B5EF4-FFF2-40B4-BE49-F238E27FC236}">
                <a16:creationId xmlns:a16="http://schemas.microsoft.com/office/drawing/2014/main" id="{F1E328CE-63DB-474F-B010-44E1E18FE0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7E5B8A-21D4-4A54-9590-8563BAA8FC79}"/>
              </a:ext>
            </a:extLst>
          </p:cNvPr>
          <p:cNvSpPr>
            <a:spLocks noGrp="1"/>
          </p:cNvSpPr>
          <p:nvPr>
            <p:ph type="sldNum" sz="quarter" idx="12"/>
          </p:nvPr>
        </p:nvSpPr>
        <p:spPr/>
        <p:txBody>
          <a:bodyPr/>
          <a:lstStyle/>
          <a:p>
            <a:fld id="{B9F94CA8-B0C5-44E8-B8D4-D1B3299A6865}" type="slidenum">
              <a:rPr lang="en-IN" smtClean="0"/>
              <a:t>10</a:t>
            </a:fld>
            <a:endParaRPr lang="en-IN"/>
          </a:p>
        </p:txBody>
      </p:sp>
    </p:spTree>
    <p:extLst>
      <p:ext uri="{BB962C8B-B14F-4D97-AF65-F5344CB8AC3E}">
        <p14:creationId xmlns:p14="http://schemas.microsoft.com/office/powerpoint/2010/main" val="403635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FD70-37D2-44AE-86FB-36C13BF0CE5B}"/>
              </a:ext>
            </a:extLst>
          </p:cNvPr>
          <p:cNvSpPr>
            <a:spLocks noGrp="1"/>
          </p:cNvSpPr>
          <p:nvPr>
            <p:ph type="title"/>
          </p:nvPr>
        </p:nvSpPr>
        <p:spPr>
          <a:xfrm>
            <a:off x="628650" y="365126"/>
            <a:ext cx="8210550" cy="1325563"/>
          </a:xfrm>
        </p:spPr>
        <p:txBody>
          <a:bodyPr/>
          <a:lstStyle/>
          <a:p>
            <a:r>
              <a:rPr lang="en-US" b="1" dirty="0">
                <a:solidFill>
                  <a:srgbClr val="002060"/>
                </a:solidFill>
                <a:latin typeface="Algerian" panose="04020705040A02060702" pitchFamily="82" charset="0"/>
              </a:rPr>
              <a:t>Key Points of Software Engineering</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BD7C415-31A2-4AA6-B071-CF616DD3D294}"/>
              </a:ext>
            </a:extLst>
          </p:cNvPr>
          <p:cNvSpPr>
            <a:spLocks noGrp="1"/>
          </p:cNvSpPr>
          <p:nvPr>
            <p:ph idx="1"/>
          </p:nvPr>
        </p:nvSpPr>
        <p:spPr/>
        <p:txBody>
          <a:bodyPr>
            <a:normAutofit/>
          </a:bodyPr>
          <a:lstStyle/>
          <a:p>
            <a:pPr algn="just"/>
            <a:r>
              <a:rPr lang="en-US" sz="2000" b="0" u="none" strike="noStrike" baseline="0" dirty="0"/>
              <a:t>It follows that a concerted effort should be made to </a:t>
            </a:r>
            <a:r>
              <a:rPr lang="en-US" sz="2000" b="1" u="none" strike="noStrike" baseline="0" dirty="0">
                <a:solidFill>
                  <a:srgbClr val="C00000"/>
                </a:solidFill>
              </a:rPr>
              <a:t>understand the problem before a software solution </a:t>
            </a:r>
            <a:r>
              <a:rPr lang="en-US" sz="2000" b="0" u="none" strike="noStrike" baseline="0" dirty="0"/>
              <a:t>is developed.</a:t>
            </a:r>
          </a:p>
          <a:p>
            <a:pPr algn="just"/>
            <a:r>
              <a:rPr lang="en-IN" sz="2000" b="0" u="none" strike="noStrike" baseline="0" dirty="0"/>
              <a:t>It </a:t>
            </a:r>
            <a:r>
              <a:rPr lang="en-US" sz="2000" b="0" u="none" strike="noStrike" baseline="0" dirty="0"/>
              <a:t>follows that </a:t>
            </a:r>
            <a:r>
              <a:rPr lang="en-US" sz="2000" b="1" u="none" strike="noStrike" baseline="0" dirty="0">
                <a:solidFill>
                  <a:srgbClr val="C00000"/>
                </a:solidFill>
              </a:rPr>
              <a:t>design becomes a pivotal activity</a:t>
            </a:r>
            <a:r>
              <a:rPr lang="en-US" sz="2000" b="0" u="none" strike="noStrike" baseline="0" dirty="0"/>
              <a:t>.</a:t>
            </a:r>
          </a:p>
          <a:p>
            <a:pPr algn="just"/>
            <a:r>
              <a:rPr lang="en-IN" sz="2000" b="0" u="none" strike="noStrike" baseline="0" dirty="0"/>
              <a:t>It follows that </a:t>
            </a:r>
            <a:r>
              <a:rPr lang="en-US" sz="2000" b="1" u="none" strike="noStrike" baseline="0" dirty="0">
                <a:solidFill>
                  <a:srgbClr val="C00000"/>
                </a:solidFill>
              </a:rPr>
              <a:t>software should exhibit high quality</a:t>
            </a:r>
            <a:r>
              <a:rPr lang="en-US" sz="2000" b="0" u="none" strike="noStrike" baseline="0" dirty="0"/>
              <a:t>.</a:t>
            </a:r>
            <a:r>
              <a:rPr lang="en-US" sz="2000" dirty="0"/>
              <a:t> </a:t>
            </a:r>
          </a:p>
          <a:p>
            <a:pPr algn="just"/>
            <a:r>
              <a:rPr lang="en-IN" sz="2000" b="0" u="none" strike="noStrike" baseline="0" dirty="0"/>
              <a:t>It follows </a:t>
            </a:r>
            <a:r>
              <a:rPr lang="en-US" sz="2000" b="0" u="none" strike="noStrike" baseline="0" dirty="0"/>
              <a:t>that </a:t>
            </a:r>
            <a:r>
              <a:rPr lang="en-US" sz="2000" b="1" u="none" strike="noStrike" baseline="0" dirty="0">
                <a:solidFill>
                  <a:srgbClr val="C00000"/>
                </a:solidFill>
              </a:rPr>
              <a:t>software should be maintainable</a:t>
            </a:r>
            <a:r>
              <a:rPr lang="en-US" sz="2000" b="0" u="none" strike="noStrike" baseline="0" dirty="0"/>
              <a:t>.</a:t>
            </a:r>
          </a:p>
          <a:p>
            <a:pPr algn="just"/>
            <a:r>
              <a:rPr lang="en-US" sz="2000" dirty="0"/>
              <a:t>S</a:t>
            </a:r>
            <a:r>
              <a:rPr lang="en-US" sz="2000" b="0" u="none" strike="noStrike" baseline="0" dirty="0"/>
              <a:t>oftware in all of its forms and across all of its application domains </a:t>
            </a:r>
            <a:r>
              <a:rPr lang="en-US" sz="2000" b="1" u="none" strike="noStrike" baseline="0" dirty="0">
                <a:solidFill>
                  <a:srgbClr val="C00000"/>
                </a:solidFill>
              </a:rPr>
              <a:t>should be engineered.</a:t>
            </a:r>
            <a:endParaRPr lang="en-IN" sz="2400" b="1" dirty="0">
              <a:solidFill>
                <a:srgbClr val="C00000"/>
              </a:solidFill>
            </a:endParaRPr>
          </a:p>
        </p:txBody>
      </p:sp>
      <p:sp>
        <p:nvSpPr>
          <p:cNvPr id="4" name="Footer Placeholder 3">
            <a:extLst>
              <a:ext uri="{FF2B5EF4-FFF2-40B4-BE49-F238E27FC236}">
                <a16:creationId xmlns:a16="http://schemas.microsoft.com/office/drawing/2014/main" id="{1F89D267-2B82-4873-A64B-9965A24731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2403C7-97C1-417A-B7C9-37D8C3DBDFA5}"/>
              </a:ext>
            </a:extLst>
          </p:cNvPr>
          <p:cNvSpPr>
            <a:spLocks noGrp="1"/>
          </p:cNvSpPr>
          <p:nvPr>
            <p:ph type="sldNum" sz="quarter" idx="12"/>
          </p:nvPr>
        </p:nvSpPr>
        <p:spPr/>
        <p:txBody>
          <a:bodyPr/>
          <a:lstStyle/>
          <a:p>
            <a:fld id="{B9F94CA8-B0C5-44E8-B8D4-D1B3299A6865}" type="slidenum">
              <a:rPr lang="en-IN" smtClean="0"/>
              <a:t>11</a:t>
            </a:fld>
            <a:endParaRPr lang="en-IN"/>
          </a:p>
        </p:txBody>
      </p:sp>
    </p:spTree>
    <p:extLst>
      <p:ext uri="{BB962C8B-B14F-4D97-AF65-F5344CB8AC3E}">
        <p14:creationId xmlns:p14="http://schemas.microsoft.com/office/powerpoint/2010/main" val="10823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33400" y="783047"/>
            <a:ext cx="6705600" cy="633413"/>
          </a:xfrm>
        </p:spPr>
        <p:txBody>
          <a:bodyPr>
            <a:normAutofit/>
          </a:bodyPr>
          <a:lstStyle/>
          <a:p>
            <a:r>
              <a:rPr lang="en-US" altLang="en-US" b="1" dirty="0">
                <a:solidFill>
                  <a:srgbClr val="002060"/>
                </a:solidFill>
                <a:latin typeface="Algerian" panose="04020705040A02060702" pitchFamily="82" charset="0"/>
              </a:rPr>
              <a:t>Software Engineering</a:t>
            </a:r>
          </a:p>
        </p:txBody>
      </p:sp>
      <p:sp>
        <p:nvSpPr>
          <p:cNvPr id="151555" name="Rectangle 3"/>
          <p:cNvSpPr>
            <a:spLocks noGrp="1" noChangeArrowheads="1"/>
          </p:cNvSpPr>
          <p:nvPr>
            <p:ph idx="1"/>
          </p:nvPr>
        </p:nvSpPr>
        <p:spPr>
          <a:xfrm>
            <a:off x="762000" y="2286000"/>
            <a:ext cx="7772400" cy="3143250"/>
          </a:xfrm>
        </p:spPr>
        <p:txBody>
          <a:bodyPr>
            <a:normAutofit/>
          </a:bodyPr>
          <a:lstStyle/>
          <a:p>
            <a:pPr algn="just"/>
            <a:r>
              <a:rPr lang="en-US" altLang="en-US" sz="2400" dirty="0"/>
              <a:t>The IEEE definition:</a:t>
            </a:r>
          </a:p>
          <a:p>
            <a:pPr algn="just"/>
            <a:endParaRPr lang="en-US" altLang="en-US" sz="2400" dirty="0"/>
          </a:p>
          <a:p>
            <a:pPr lvl="1" algn="just">
              <a:spcBef>
                <a:spcPts val="225"/>
              </a:spcBef>
            </a:pPr>
            <a:r>
              <a:rPr lang="en-US" altLang="en-US" sz="2400" i="1" dirty="0"/>
              <a:t>Software Engineering: (1) The application of a </a:t>
            </a:r>
            <a:r>
              <a:rPr lang="en-US" altLang="en-US" sz="2400" b="1" i="1" dirty="0">
                <a:solidFill>
                  <a:srgbClr val="C00000"/>
                </a:solidFill>
              </a:rPr>
              <a:t>systematic, disciplined, quantifiable approach to the development, operation, and maintenance </a:t>
            </a:r>
            <a:r>
              <a:rPr lang="en-US" altLang="en-US" sz="2400" i="1" dirty="0"/>
              <a:t>of software; that is, the application of engineering to software.  (2) The study of approaches as mentioned in (1).</a:t>
            </a:r>
          </a:p>
        </p:txBody>
      </p:sp>
      <p:sp>
        <p:nvSpPr>
          <p:cNvPr id="5" name="Slide Number Placeholder 4"/>
          <p:cNvSpPr>
            <a:spLocks noGrp="1"/>
          </p:cNvSpPr>
          <p:nvPr>
            <p:ph type="sldNum" sz="quarter" idx="12"/>
          </p:nvPr>
        </p:nvSpPr>
        <p:spPr>
          <a:xfrm>
            <a:off x="7848600" y="6248400"/>
            <a:ext cx="1295400" cy="457200"/>
          </a:xfrm>
        </p:spPr>
        <p:txBody>
          <a:bodyPr/>
          <a:lstStyle/>
          <a:p>
            <a:fld id="{B4DA0CBE-AB74-4574-8E69-6D4D4C3D29C5}" type="slidenum">
              <a:rPr lang="en-US" altLang="en-US">
                <a:solidFill>
                  <a:srgbClr val="000000"/>
                </a:solidFill>
              </a:rPr>
              <a:pPr/>
              <a:t>12</a:t>
            </a:fld>
            <a:endParaRPr lang="en-US" altLang="en-US">
              <a:solidFill>
                <a:srgbClr val="000000"/>
              </a:solidFill>
            </a:endParaRPr>
          </a:p>
        </p:txBody>
      </p:sp>
    </p:spTree>
    <p:extLst>
      <p:ext uri="{BB962C8B-B14F-4D97-AF65-F5344CB8AC3E}">
        <p14:creationId xmlns:p14="http://schemas.microsoft.com/office/powerpoint/2010/main" val="228765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8181" y="533400"/>
            <a:ext cx="6523435" cy="49552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47625" tIns="19050" rIns="47625" bIns="19050" numCol="1" anchor="t" anchorCtr="0" compatLnSpc="1">
            <a:prstTxWarp prst="textNoShape">
              <a:avLst/>
            </a:prstTxWarp>
            <a:spAutoFit/>
          </a:bodyPr>
          <a:lstStyle/>
          <a:p>
            <a:r>
              <a:rPr lang="en-US" altLang="en-US" b="1" dirty="0">
                <a:solidFill>
                  <a:srgbClr val="002060"/>
                </a:solidFill>
                <a:latin typeface="Algerian" panose="04020705040A02060702" pitchFamily="82" charset="0"/>
              </a:rPr>
              <a:t>A Layered Technology</a:t>
            </a:r>
          </a:p>
        </p:txBody>
      </p:sp>
      <p:sp>
        <p:nvSpPr>
          <p:cNvPr id="13" name="Slide Number Placeholder 4"/>
          <p:cNvSpPr>
            <a:spLocks noGrp="1"/>
          </p:cNvSpPr>
          <p:nvPr>
            <p:ph type="sldNum" sz="quarter" idx="12"/>
          </p:nvPr>
        </p:nvSpPr>
        <p:spPr>
          <a:xfrm>
            <a:off x="7848600" y="6248400"/>
            <a:ext cx="1295400" cy="457200"/>
          </a:xfrm>
        </p:spPr>
        <p:txBody>
          <a:bodyPr/>
          <a:lstStyle/>
          <a:p>
            <a:fld id="{836E563F-959E-4CC1-AF53-C0E0E13947E5}" type="slidenum">
              <a:rPr lang="en-US" altLang="en-US">
                <a:solidFill>
                  <a:srgbClr val="000000"/>
                </a:solidFill>
              </a:rPr>
              <a:pPr/>
              <a:t>13</a:t>
            </a:fld>
            <a:endParaRPr lang="en-US" altLang="en-US">
              <a:solidFill>
                <a:srgbClr val="000000"/>
              </a:solidFill>
            </a:endParaRPr>
          </a:p>
        </p:txBody>
      </p:sp>
      <p:sp>
        <p:nvSpPr>
          <p:cNvPr id="156675" name="Rectangle 3"/>
          <p:cNvSpPr>
            <a:spLocks noChangeArrowheads="1"/>
          </p:cNvSpPr>
          <p:nvPr/>
        </p:nvSpPr>
        <p:spPr bwMode="auto">
          <a:xfrm>
            <a:off x="3714751" y="4629151"/>
            <a:ext cx="2509500" cy="31662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5" tIns="33338" rIns="67865" bIns="33338">
            <a:spAutoFit/>
          </a:bodyPr>
          <a:lstStyle/>
          <a:p>
            <a:pPr>
              <a:lnSpc>
                <a:spcPct val="90000"/>
              </a:lnSpc>
            </a:pPr>
            <a:r>
              <a:rPr lang="en-US" altLang="en-US" sz="1800" b="1" i="1">
                <a:solidFill>
                  <a:srgbClr val="9A0000"/>
                </a:solidFill>
                <a:latin typeface="Palatino" pitchFamily="-128" charset="0"/>
              </a:rPr>
              <a:t>Software Engineering</a:t>
            </a:r>
            <a:endParaRPr lang="en-US" altLang="en-US" sz="1800" b="1">
              <a:solidFill>
                <a:srgbClr val="000000"/>
              </a:solidFill>
              <a:latin typeface="Palatino" pitchFamily="-128" charset="0"/>
            </a:endParaRPr>
          </a:p>
        </p:txBody>
      </p:sp>
      <p:sp>
        <p:nvSpPr>
          <p:cNvPr id="156676" name="Oval 4"/>
          <p:cNvSpPr>
            <a:spLocks noChangeArrowheads="1"/>
          </p:cNvSpPr>
          <p:nvPr/>
        </p:nvSpPr>
        <p:spPr bwMode="auto">
          <a:xfrm>
            <a:off x="1896666" y="3405189"/>
            <a:ext cx="5715000" cy="964406"/>
          </a:xfrm>
          <a:prstGeom prst="ellipse">
            <a:avLst/>
          </a:prstGeom>
          <a:solidFill>
            <a:srgbClr val="01EA89"/>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sz="1800">
              <a:solidFill>
                <a:srgbClr val="000000"/>
              </a:solidFill>
            </a:endParaRPr>
          </a:p>
        </p:txBody>
      </p:sp>
      <p:sp>
        <p:nvSpPr>
          <p:cNvPr id="156677" name="Oval 5"/>
          <p:cNvSpPr>
            <a:spLocks noChangeArrowheads="1"/>
          </p:cNvSpPr>
          <p:nvPr/>
        </p:nvSpPr>
        <p:spPr bwMode="auto">
          <a:xfrm>
            <a:off x="2239566" y="3083719"/>
            <a:ext cx="4972050" cy="900113"/>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sz="1800">
              <a:solidFill>
                <a:srgbClr val="000000"/>
              </a:solidFill>
            </a:endParaRPr>
          </a:p>
        </p:txBody>
      </p:sp>
      <p:sp>
        <p:nvSpPr>
          <p:cNvPr id="156678" name="Oval 6"/>
          <p:cNvSpPr>
            <a:spLocks noChangeArrowheads="1"/>
          </p:cNvSpPr>
          <p:nvPr/>
        </p:nvSpPr>
        <p:spPr bwMode="auto">
          <a:xfrm>
            <a:off x="2639616" y="2740819"/>
            <a:ext cx="4114800" cy="771525"/>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sz="1800">
              <a:solidFill>
                <a:srgbClr val="000000"/>
              </a:solidFill>
            </a:endParaRPr>
          </a:p>
        </p:txBody>
      </p:sp>
      <p:sp>
        <p:nvSpPr>
          <p:cNvPr id="156679" name="Oval 7"/>
          <p:cNvSpPr>
            <a:spLocks noChangeArrowheads="1"/>
          </p:cNvSpPr>
          <p:nvPr/>
        </p:nvSpPr>
        <p:spPr bwMode="auto">
          <a:xfrm>
            <a:off x="2925366" y="2569369"/>
            <a:ext cx="3543300" cy="51435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sz="1800">
              <a:solidFill>
                <a:srgbClr val="000000"/>
              </a:solidFill>
            </a:endParaRPr>
          </a:p>
        </p:txBody>
      </p:sp>
      <p:sp>
        <p:nvSpPr>
          <p:cNvPr id="156680" name="Rectangle 8"/>
          <p:cNvSpPr>
            <a:spLocks noChangeArrowheads="1"/>
          </p:cNvSpPr>
          <p:nvPr/>
        </p:nvSpPr>
        <p:spPr bwMode="auto">
          <a:xfrm>
            <a:off x="3886201" y="4036220"/>
            <a:ext cx="1674336"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000000"/>
                </a:solidFill>
                <a:effectLst>
                  <a:outerShdw blurRad="38100" dist="38100" dir="2700000" algn="tl">
                    <a:srgbClr val="FFFFFF"/>
                  </a:outerShdw>
                </a:effectLst>
                <a:latin typeface="Palatino" pitchFamily="-128" charset="0"/>
              </a:rPr>
              <a:t>a “quality” focus</a:t>
            </a:r>
          </a:p>
        </p:txBody>
      </p:sp>
      <p:sp>
        <p:nvSpPr>
          <p:cNvPr id="156681" name="Rectangle 9"/>
          <p:cNvSpPr>
            <a:spLocks noChangeArrowheads="1"/>
          </p:cNvSpPr>
          <p:nvPr/>
        </p:nvSpPr>
        <p:spPr bwMode="auto">
          <a:xfrm>
            <a:off x="3962400" y="3586164"/>
            <a:ext cx="1494799"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process model</a:t>
            </a:r>
          </a:p>
        </p:txBody>
      </p:sp>
      <p:sp>
        <p:nvSpPr>
          <p:cNvPr id="156682" name="Rectangle 10"/>
          <p:cNvSpPr>
            <a:spLocks noChangeArrowheads="1"/>
          </p:cNvSpPr>
          <p:nvPr/>
        </p:nvSpPr>
        <p:spPr bwMode="auto">
          <a:xfrm>
            <a:off x="4229101" y="3136107"/>
            <a:ext cx="938557"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methods</a:t>
            </a:r>
          </a:p>
        </p:txBody>
      </p:sp>
      <p:sp>
        <p:nvSpPr>
          <p:cNvPr id="156683" name="Rectangle 11"/>
          <p:cNvSpPr>
            <a:spLocks noChangeArrowheads="1"/>
          </p:cNvSpPr>
          <p:nvPr/>
        </p:nvSpPr>
        <p:spPr bwMode="auto">
          <a:xfrm>
            <a:off x="4457700" y="2686051"/>
            <a:ext cx="595514" cy="298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r>
              <a:rPr lang="en-US" altLang="en-US" sz="1500" b="1">
                <a:solidFill>
                  <a:srgbClr val="DADADA"/>
                </a:solidFill>
                <a:effectLst>
                  <a:outerShdw blurRad="38100" dist="38100" dir="2700000" algn="tl">
                    <a:srgbClr val="000000"/>
                  </a:outerShdw>
                </a:effectLst>
                <a:latin typeface="Palatino" pitchFamily="-128" charset="0"/>
              </a:rPr>
              <a:t>tools</a:t>
            </a:r>
          </a:p>
        </p:txBody>
      </p:sp>
    </p:spTree>
    <p:extLst>
      <p:ext uri="{BB962C8B-B14F-4D97-AF65-F5344CB8AC3E}">
        <p14:creationId xmlns:p14="http://schemas.microsoft.com/office/powerpoint/2010/main" val="19082559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010400" cy="685800"/>
          </a:xfrm>
        </p:spPr>
        <p:txBody>
          <a:bodyPr rtlCol="0">
            <a:noAutofit/>
          </a:bodyPr>
          <a:lstStyle/>
          <a:p>
            <a:pPr eaLnBrk="1" fontAlgn="auto" hangingPunct="1">
              <a:spcAft>
                <a:spcPts val="0"/>
              </a:spcAft>
              <a:defRPr/>
            </a:pPr>
            <a:r>
              <a:rPr lang="en-US" sz="3200" dirty="0">
                <a:solidFill>
                  <a:srgbClr val="002060"/>
                </a:solidFill>
                <a:latin typeface="Algerian" panose="04020705040A02060702" pitchFamily="82" charset="0"/>
              </a:rPr>
              <a:t>Definition of Software Process</a:t>
            </a:r>
            <a:endParaRPr lang="en-US" sz="3200" dirty="0">
              <a:solidFill>
                <a:schemeClr val="tx1">
                  <a:lumMod val="85000"/>
                  <a:lumOff val="15000"/>
                </a:schemeClr>
              </a:solidFill>
              <a:latin typeface="Algerian" panose="04020705040A02060702" pitchFamily="82" charset="0"/>
            </a:endParaRPr>
          </a:p>
        </p:txBody>
      </p:sp>
      <p:sp>
        <p:nvSpPr>
          <p:cNvPr id="10243" name="Content Placeholder 2"/>
          <p:cNvSpPr>
            <a:spLocks noGrp="1"/>
          </p:cNvSpPr>
          <p:nvPr>
            <p:ph idx="1"/>
          </p:nvPr>
        </p:nvSpPr>
        <p:spPr>
          <a:xfrm>
            <a:off x="685800" y="1676400"/>
            <a:ext cx="7467600" cy="3962400"/>
          </a:xfrm>
        </p:spPr>
        <p:txBody>
          <a:bodyPr>
            <a:normAutofit fontScale="92500" lnSpcReduction="10000"/>
          </a:bodyPr>
          <a:lstStyle/>
          <a:p>
            <a:pPr algn="just"/>
            <a:r>
              <a:rPr lang="en-US" sz="2400" b="0" i="0" u="none" strike="noStrike" baseline="0" dirty="0"/>
              <a:t>A </a:t>
            </a:r>
            <a:r>
              <a:rPr lang="en-US" sz="2400" b="1" i="1" u="none" strike="noStrike" baseline="0" dirty="0">
                <a:solidFill>
                  <a:srgbClr val="C00000"/>
                </a:solidFill>
              </a:rPr>
              <a:t>process</a:t>
            </a:r>
            <a:r>
              <a:rPr lang="en-US" sz="2400" b="0" i="1" u="none" strike="noStrike" baseline="0" dirty="0"/>
              <a:t> </a:t>
            </a:r>
            <a:r>
              <a:rPr lang="en-US" sz="2400" b="0" i="0" u="none" strike="noStrike" baseline="0" dirty="0"/>
              <a:t>is a collection of activities, actions, and tasks that are performed when some work product is to be created</a:t>
            </a:r>
          </a:p>
          <a:p>
            <a:pPr algn="just"/>
            <a:r>
              <a:rPr lang="en-US" sz="2400" b="0" i="0" u="none" strike="noStrike" baseline="0" dirty="0"/>
              <a:t>An </a:t>
            </a:r>
            <a:r>
              <a:rPr lang="en-US" sz="2400" b="1" i="1" u="none" strike="noStrike" baseline="0" dirty="0">
                <a:solidFill>
                  <a:srgbClr val="C00000"/>
                </a:solidFill>
              </a:rPr>
              <a:t>activity</a:t>
            </a:r>
            <a:r>
              <a:rPr lang="en-US" sz="2400" b="0" i="1" u="none" strike="noStrike" baseline="0" dirty="0"/>
              <a:t> </a:t>
            </a:r>
            <a:r>
              <a:rPr lang="en-US" sz="2400" b="0" i="0" u="none" strike="noStrike" baseline="0" dirty="0"/>
              <a:t>strives to achieve a broad objective (e.g., communication with stakeholders) and is applied regardless of the application domain, size of the project, complexity of the effort, or degree of rigor with which software engineering is to be applied.</a:t>
            </a:r>
          </a:p>
          <a:p>
            <a:pPr algn="just"/>
            <a:r>
              <a:rPr lang="en-US" sz="2400" b="0" i="0" u="none" strike="noStrike" baseline="0" dirty="0"/>
              <a:t>An </a:t>
            </a:r>
            <a:r>
              <a:rPr lang="en-US" sz="2400" b="1" i="1" u="none" strike="noStrike" baseline="0" dirty="0">
                <a:solidFill>
                  <a:srgbClr val="C00000"/>
                </a:solidFill>
              </a:rPr>
              <a:t>action</a:t>
            </a:r>
            <a:r>
              <a:rPr lang="en-US" sz="2400" b="0" i="1" u="none" strike="noStrike" baseline="0" dirty="0"/>
              <a:t> </a:t>
            </a:r>
            <a:r>
              <a:rPr lang="en-US" sz="2400" b="0" i="0" u="none" strike="noStrike" baseline="0" dirty="0"/>
              <a:t>(e.g., architectural design) encompasses a set of tasks that produce a major work product (e.g., an architectural design </a:t>
            </a:r>
            <a:r>
              <a:rPr lang="en-IN" sz="2400" b="0" i="0" u="none" strike="noStrike" baseline="0" dirty="0"/>
              <a:t>model). </a:t>
            </a:r>
          </a:p>
          <a:p>
            <a:pPr algn="just"/>
            <a:r>
              <a:rPr lang="en-US" sz="2400" b="0" i="0" u="none" strike="noStrike" baseline="0" dirty="0"/>
              <a:t>A </a:t>
            </a:r>
            <a:r>
              <a:rPr lang="en-US" sz="2400" b="1" i="1" u="none" strike="noStrike" baseline="0" dirty="0">
                <a:solidFill>
                  <a:srgbClr val="C00000"/>
                </a:solidFill>
              </a:rPr>
              <a:t>task</a:t>
            </a:r>
            <a:r>
              <a:rPr lang="en-US" sz="2400" b="0" i="1" u="none" strike="noStrike" baseline="0" dirty="0"/>
              <a:t> </a:t>
            </a:r>
            <a:r>
              <a:rPr lang="en-US" sz="2400" b="0" i="0" u="none" strike="noStrike" baseline="0" dirty="0"/>
              <a:t>focuses on a small, but well-defined objective (e.g., conducting a unit test) that produces a tangible outcome.</a:t>
            </a:r>
            <a:endParaRPr lang="en-US" altLang="en-US" sz="3200" dirty="0"/>
          </a:p>
        </p:txBody>
      </p:sp>
      <p:sp>
        <p:nvSpPr>
          <p:cNvPr id="10244" name="Slide Number Placeholder 4"/>
          <p:cNvSpPr>
            <a:spLocks noGrp="1"/>
          </p:cNvSpPr>
          <p:nvPr>
            <p:ph type="sldNum" sz="quarter" idx="12"/>
          </p:nvPr>
        </p:nvSpPr>
        <p:spPr bwMode="auto">
          <a:xfrm>
            <a:off x="8572500" y="6172200"/>
            <a:ext cx="571500"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DBE1E9CC-20DF-410F-ABC4-3F3D8244CE28}" type="slidenum">
              <a:rPr lang="en-US" altLang="en-US" sz="750">
                <a:solidFill>
                  <a:srgbClr val="000000"/>
                </a:solidFill>
                <a:latin typeface="Helvetica" panose="020B0604020202020204" pitchFamily="34" charset="0"/>
              </a:rPr>
              <a:pPr/>
              <a:t>14</a:t>
            </a:fld>
            <a:endParaRPr lang="en-US" altLang="en-US" sz="750"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10681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ircle(in)">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1000"/>
                                        <p:tgtEl>
                                          <p:spTgt spid="10243">
                                            <p:txEl>
                                              <p:pRg st="3" end="3"/>
                                            </p:txEl>
                                          </p:spTgt>
                                        </p:tgtEl>
                                      </p:cBhvr>
                                    </p:animEffect>
                                    <p:anim calcmode="lin" valueType="num">
                                      <p:cBhvr>
                                        <p:cTn id="23"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685800" y="685800"/>
            <a:ext cx="7467600" cy="475060"/>
          </a:xfrm>
        </p:spPr>
        <p:txBody>
          <a:bodyPr>
            <a:noAutofit/>
          </a:bodyPr>
          <a:lstStyle/>
          <a:p>
            <a:r>
              <a:rPr lang="en-US" altLang="en-US" b="1" dirty="0">
                <a:solidFill>
                  <a:srgbClr val="002060"/>
                </a:solidFill>
                <a:latin typeface="Algerian" panose="04020705040A02060702" pitchFamily="82" charset="0"/>
              </a:rPr>
              <a:t>Generic Process Model</a:t>
            </a:r>
          </a:p>
        </p:txBody>
      </p:sp>
      <p:sp>
        <p:nvSpPr>
          <p:cNvPr id="158724" name="Rectangle 4"/>
          <p:cNvSpPr>
            <a:spLocks noGrp="1" noChangeArrowheads="1"/>
          </p:cNvSpPr>
          <p:nvPr>
            <p:ph idx="1"/>
          </p:nvPr>
        </p:nvSpPr>
        <p:spPr>
          <a:xfrm>
            <a:off x="990601" y="1600200"/>
            <a:ext cx="7162799" cy="3810000"/>
          </a:xfrm>
        </p:spPr>
        <p:txBody>
          <a:bodyPr>
            <a:noAutofit/>
          </a:bodyPr>
          <a:lstStyle/>
          <a:p>
            <a:pPr>
              <a:lnSpc>
                <a:spcPct val="90000"/>
              </a:lnSpc>
            </a:pPr>
            <a:r>
              <a:rPr lang="en-US" altLang="en-US" sz="2400" dirty="0"/>
              <a:t>Communication</a:t>
            </a:r>
          </a:p>
          <a:p>
            <a:pPr>
              <a:lnSpc>
                <a:spcPct val="90000"/>
              </a:lnSpc>
            </a:pPr>
            <a:r>
              <a:rPr lang="en-US" altLang="en-US" sz="2400" dirty="0"/>
              <a:t>Planning</a:t>
            </a:r>
          </a:p>
          <a:p>
            <a:pPr>
              <a:lnSpc>
                <a:spcPct val="90000"/>
              </a:lnSpc>
            </a:pPr>
            <a:r>
              <a:rPr lang="en-US" altLang="en-US" sz="2400" dirty="0"/>
              <a:t>Modeling</a:t>
            </a:r>
          </a:p>
          <a:p>
            <a:pPr lvl="1">
              <a:lnSpc>
                <a:spcPct val="90000"/>
              </a:lnSpc>
            </a:pPr>
            <a:r>
              <a:rPr lang="en-US" altLang="en-US" sz="2400" dirty="0"/>
              <a:t>Analysis of requirements</a:t>
            </a:r>
          </a:p>
          <a:p>
            <a:pPr lvl="1">
              <a:lnSpc>
                <a:spcPct val="90000"/>
              </a:lnSpc>
            </a:pPr>
            <a:r>
              <a:rPr lang="en-US" altLang="en-US" sz="2400" dirty="0"/>
              <a:t>Design</a:t>
            </a:r>
          </a:p>
          <a:p>
            <a:pPr>
              <a:lnSpc>
                <a:spcPct val="90000"/>
              </a:lnSpc>
            </a:pPr>
            <a:r>
              <a:rPr lang="en-US" altLang="en-US" sz="2400" dirty="0"/>
              <a:t>Construction</a:t>
            </a:r>
          </a:p>
          <a:p>
            <a:pPr lvl="1">
              <a:lnSpc>
                <a:spcPct val="90000"/>
              </a:lnSpc>
            </a:pPr>
            <a:r>
              <a:rPr lang="en-US" altLang="en-US" sz="2400" dirty="0"/>
              <a:t>Code generation</a:t>
            </a:r>
          </a:p>
          <a:p>
            <a:pPr lvl="1">
              <a:lnSpc>
                <a:spcPct val="90000"/>
              </a:lnSpc>
            </a:pPr>
            <a:r>
              <a:rPr lang="en-US" altLang="en-US" sz="2400" dirty="0"/>
              <a:t>Testing</a:t>
            </a:r>
          </a:p>
          <a:p>
            <a:pPr>
              <a:lnSpc>
                <a:spcPct val="90000"/>
              </a:lnSpc>
            </a:pPr>
            <a:r>
              <a:rPr lang="en-US" altLang="en-US" sz="2400" dirty="0"/>
              <a:t>Deployment</a:t>
            </a:r>
          </a:p>
        </p:txBody>
      </p:sp>
      <p:sp>
        <p:nvSpPr>
          <p:cNvPr id="5" name="Slide Number Placeholder 4"/>
          <p:cNvSpPr>
            <a:spLocks noGrp="1"/>
          </p:cNvSpPr>
          <p:nvPr>
            <p:ph type="sldNum" sz="quarter" idx="12"/>
          </p:nvPr>
        </p:nvSpPr>
        <p:spPr>
          <a:xfrm>
            <a:off x="7848600" y="6248400"/>
            <a:ext cx="1295400" cy="457200"/>
          </a:xfrm>
        </p:spPr>
        <p:txBody>
          <a:bodyPr/>
          <a:lstStyle/>
          <a:p>
            <a:fld id="{F53524AF-50CF-4CC7-97AC-37702D0F4D78}" type="slidenum">
              <a:rPr lang="en-US" altLang="en-US">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257504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762000" y="600670"/>
            <a:ext cx="5334000" cy="475060"/>
          </a:xfrm>
        </p:spPr>
        <p:txBody>
          <a:bodyPr>
            <a:noAutofit/>
          </a:bodyPr>
          <a:lstStyle/>
          <a:p>
            <a:r>
              <a:rPr lang="en-US" altLang="en-US" b="1" dirty="0">
                <a:solidFill>
                  <a:srgbClr val="002060"/>
                </a:solidFill>
                <a:latin typeface="Algerian" panose="04020705040A02060702" pitchFamily="82" charset="0"/>
              </a:rPr>
              <a:t>Umbrella Activities</a:t>
            </a:r>
          </a:p>
        </p:txBody>
      </p:sp>
      <p:sp>
        <p:nvSpPr>
          <p:cNvPr id="159748" name="Rectangle 4"/>
          <p:cNvSpPr>
            <a:spLocks noGrp="1" noChangeArrowheads="1"/>
          </p:cNvSpPr>
          <p:nvPr>
            <p:ph idx="1"/>
          </p:nvPr>
        </p:nvSpPr>
        <p:spPr>
          <a:xfrm>
            <a:off x="533400" y="1533525"/>
            <a:ext cx="7848600" cy="5019675"/>
          </a:xfrm>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vert="horz" wrap="square" lIns="67865" tIns="33338" rIns="67865" bIns="33338" numCol="1" anchor="t" anchorCtr="0" compatLnSpc="1">
            <a:prstTxWarp prst="textNoShape">
              <a:avLst/>
            </a:prstTxWarp>
            <a:normAutofit fontScale="70000" lnSpcReduction="20000"/>
          </a:bodyPr>
          <a:lstStyle/>
          <a:p>
            <a:pPr marL="285750" indent="-285750" algn="just" eaLnBrk="1" hangingPunct="1">
              <a:lnSpc>
                <a:spcPct val="120000"/>
              </a:lnSpc>
              <a:spcBef>
                <a:spcPts val="0"/>
              </a:spcBef>
              <a:buFont typeface="Wingdings" panose="05000000000000000000" pitchFamily="2" charset="2"/>
              <a:buNone/>
            </a:pPr>
            <a:r>
              <a:rPr lang="en-US" altLang="en-US" sz="2600" dirty="0"/>
              <a:t>Complement the five process framework activities and help team </a:t>
            </a:r>
            <a:r>
              <a:rPr lang="en-US" altLang="en-US" sz="2600" dirty="0">
                <a:solidFill>
                  <a:srgbClr val="3366FF"/>
                </a:solidFill>
              </a:rPr>
              <a:t>manage and control </a:t>
            </a:r>
            <a:r>
              <a:rPr lang="en-US" altLang="en-US" sz="2600" dirty="0"/>
              <a:t>progress, quality, change, and risk. </a:t>
            </a:r>
          </a:p>
          <a:p>
            <a:pPr marL="285750" indent="-285750" algn="just" eaLnBrk="1" hangingPunct="1">
              <a:lnSpc>
                <a:spcPct val="120000"/>
              </a:lnSpc>
              <a:spcBef>
                <a:spcPts val="0"/>
              </a:spcBef>
            </a:pPr>
            <a:r>
              <a:rPr lang="en-US" altLang="en-US" sz="2600" b="1" dirty="0">
                <a:solidFill>
                  <a:srgbClr val="AD0101"/>
                </a:solidFill>
              </a:rPr>
              <a:t>Software project tracking and control:</a:t>
            </a:r>
            <a:r>
              <a:rPr lang="en-US" altLang="en-US" sz="2600" b="1" dirty="0"/>
              <a:t> </a:t>
            </a:r>
            <a:r>
              <a:rPr lang="en-US" altLang="en-US" sz="2600" dirty="0"/>
              <a:t>assess progress against the plan and take actions to maintain the schedule. </a:t>
            </a:r>
          </a:p>
          <a:p>
            <a:pPr marL="285750" indent="-285750" algn="just" eaLnBrk="1" hangingPunct="1">
              <a:lnSpc>
                <a:spcPct val="120000"/>
              </a:lnSpc>
              <a:spcBef>
                <a:spcPts val="0"/>
              </a:spcBef>
            </a:pPr>
            <a:r>
              <a:rPr lang="en-US" altLang="en-US" sz="2600" b="1" dirty="0">
                <a:solidFill>
                  <a:srgbClr val="AD0101"/>
                </a:solidFill>
              </a:rPr>
              <a:t>Risk management</a:t>
            </a:r>
            <a:r>
              <a:rPr lang="en-US" altLang="en-US" sz="2600" b="1" dirty="0"/>
              <a:t>: </a:t>
            </a:r>
            <a:r>
              <a:rPr lang="en-US" altLang="en-US" sz="2600" dirty="0"/>
              <a:t>assesses risks that may affect the outcome and quality. </a:t>
            </a:r>
          </a:p>
          <a:p>
            <a:pPr marL="285750" indent="-285750" algn="just" eaLnBrk="1" hangingPunct="1">
              <a:lnSpc>
                <a:spcPct val="120000"/>
              </a:lnSpc>
              <a:spcBef>
                <a:spcPts val="0"/>
              </a:spcBef>
            </a:pPr>
            <a:r>
              <a:rPr lang="en-US" altLang="en-US" sz="2600" b="1" dirty="0">
                <a:solidFill>
                  <a:srgbClr val="AD0101"/>
                </a:solidFill>
              </a:rPr>
              <a:t>Software quality assurance:</a:t>
            </a:r>
            <a:r>
              <a:rPr lang="en-US" altLang="en-US" sz="2600" b="1" dirty="0"/>
              <a:t> </a:t>
            </a:r>
            <a:r>
              <a:rPr lang="en-US" altLang="en-US" sz="2600" dirty="0"/>
              <a:t>defines and conduct activities to ensure quality. </a:t>
            </a:r>
          </a:p>
          <a:p>
            <a:pPr marL="285750" indent="-285750" algn="just" eaLnBrk="1" hangingPunct="1">
              <a:lnSpc>
                <a:spcPct val="120000"/>
              </a:lnSpc>
              <a:spcBef>
                <a:spcPts val="0"/>
              </a:spcBef>
            </a:pPr>
            <a:r>
              <a:rPr lang="en-US" altLang="en-US" sz="2600" b="1" dirty="0">
                <a:solidFill>
                  <a:srgbClr val="AD0101"/>
                </a:solidFill>
              </a:rPr>
              <a:t>Technical reviews</a:t>
            </a:r>
            <a:r>
              <a:rPr lang="en-US" altLang="en-US" sz="2600" b="1" dirty="0"/>
              <a:t>: </a:t>
            </a:r>
            <a:r>
              <a:rPr lang="en-US" altLang="en-US" sz="2600" dirty="0"/>
              <a:t>assesses work products to uncover and remove errors before going to the next activity. </a:t>
            </a:r>
          </a:p>
          <a:p>
            <a:pPr marL="285750" indent="-285750" algn="just" eaLnBrk="1" hangingPunct="1">
              <a:lnSpc>
                <a:spcPct val="120000"/>
              </a:lnSpc>
              <a:spcBef>
                <a:spcPts val="0"/>
              </a:spcBef>
            </a:pPr>
            <a:r>
              <a:rPr lang="en-US" altLang="en-US" sz="2600" b="1" dirty="0">
                <a:solidFill>
                  <a:srgbClr val="AD0101"/>
                </a:solidFill>
              </a:rPr>
              <a:t>Measurement:</a:t>
            </a:r>
            <a:r>
              <a:rPr lang="en-US" altLang="en-US" sz="2600" b="1" dirty="0"/>
              <a:t> </a:t>
            </a:r>
            <a:r>
              <a:rPr lang="en-US" altLang="en-US" sz="2600" dirty="0"/>
              <a:t>define and collects process, project, and product measures to ensure stakeholder</a:t>
            </a:r>
            <a:r>
              <a:rPr lang="ja-JP" altLang="en-US" sz="2600" dirty="0"/>
              <a:t>’</a:t>
            </a:r>
            <a:r>
              <a:rPr lang="en-US" altLang="ja-JP" sz="2600" dirty="0"/>
              <a:t>s needs are met. </a:t>
            </a:r>
          </a:p>
          <a:p>
            <a:pPr marL="285750" indent="-285750" algn="just" eaLnBrk="1" hangingPunct="1">
              <a:lnSpc>
                <a:spcPct val="120000"/>
              </a:lnSpc>
              <a:spcBef>
                <a:spcPts val="0"/>
              </a:spcBef>
            </a:pPr>
            <a:r>
              <a:rPr lang="en-US" altLang="en-US" sz="2600" b="1" dirty="0">
                <a:solidFill>
                  <a:srgbClr val="AD0101"/>
                </a:solidFill>
              </a:rPr>
              <a:t>Software configuration management</a:t>
            </a:r>
            <a:r>
              <a:rPr lang="en-US" altLang="en-US" sz="2600" b="1" dirty="0"/>
              <a:t>: </a:t>
            </a:r>
            <a:r>
              <a:rPr lang="en-US" altLang="en-US" sz="2600" dirty="0"/>
              <a:t>manage the effects of change throughout the software process. </a:t>
            </a:r>
          </a:p>
          <a:p>
            <a:pPr marL="285750" indent="-285750" algn="just" eaLnBrk="1" hangingPunct="1">
              <a:lnSpc>
                <a:spcPct val="120000"/>
              </a:lnSpc>
              <a:spcBef>
                <a:spcPts val="0"/>
              </a:spcBef>
            </a:pPr>
            <a:r>
              <a:rPr lang="en-US" altLang="en-US" sz="2600" b="1" dirty="0">
                <a:solidFill>
                  <a:srgbClr val="AD0101"/>
                </a:solidFill>
              </a:rPr>
              <a:t>Reusability management</a:t>
            </a:r>
            <a:r>
              <a:rPr lang="en-US" altLang="en-US" sz="2600" b="1" dirty="0"/>
              <a:t>: </a:t>
            </a:r>
            <a:r>
              <a:rPr lang="en-US" altLang="en-US" sz="2600" dirty="0"/>
              <a:t>defines criteria for work product reuse and establishes mechanism to achieve reusable components. </a:t>
            </a:r>
          </a:p>
          <a:p>
            <a:pPr marL="285750" indent="-285750" algn="just" eaLnBrk="1" hangingPunct="1">
              <a:lnSpc>
                <a:spcPct val="120000"/>
              </a:lnSpc>
              <a:spcBef>
                <a:spcPts val="0"/>
              </a:spcBef>
            </a:pPr>
            <a:r>
              <a:rPr lang="en-US" altLang="en-US" sz="2600" b="1" dirty="0">
                <a:solidFill>
                  <a:srgbClr val="AD0101"/>
                </a:solidFill>
              </a:rPr>
              <a:t>Work product preparation and production</a:t>
            </a:r>
            <a:r>
              <a:rPr lang="en-US" altLang="en-US" sz="2600" b="1" dirty="0"/>
              <a:t>: </a:t>
            </a:r>
            <a:r>
              <a:rPr lang="en-US" altLang="en-US" sz="2600" dirty="0"/>
              <a:t>create work products such as models, documents, logs, forms and lists. </a:t>
            </a:r>
          </a:p>
          <a:p>
            <a:pPr marL="0" indent="0">
              <a:buNone/>
            </a:pPr>
            <a:endParaRPr lang="en-US" altLang="en-US" dirty="0"/>
          </a:p>
        </p:txBody>
      </p:sp>
      <p:sp>
        <p:nvSpPr>
          <p:cNvPr id="5" name="Slide Number Placeholder 4"/>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F444690-BB50-42F7-9376-14AEF3675388}" type="slidenum">
              <a:rPr lang="en-US" altLang="en-US" smtClean="0">
                <a:solidFill>
                  <a:srgbClr val="000000"/>
                </a:solidFill>
              </a:rPr>
              <a:pPr>
                <a:defRPr/>
              </a:pPr>
              <a:t>16</a:t>
            </a:fld>
            <a:endParaRPr lang="en-US" altLang="en-US">
              <a:solidFill>
                <a:srgbClr val="000000"/>
              </a:solidFill>
            </a:endParaRPr>
          </a:p>
        </p:txBody>
      </p:sp>
    </p:spTree>
    <p:extLst>
      <p:ext uri="{BB962C8B-B14F-4D97-AF65-F5344CB8AC3E}">
        <p14:creationId xmlns:p14="http://schemas.microsoft.com/office/powerpoint/2010/main" val="8215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9748">
                                            <p:txEl>
                                              <p:pRg st="1" end="1"/>
                                            </p:txEl>
                                          </p:spTgt>
                                        </p:tgtEl>
                                        <p:attrNameLst>
                                          <p:attrName>style.visibility</p:attrName>
                                        </p:attrNameLst>
                                      </p:cBhvr>
                                      <p:to>
                                        <p:strVal val="visible"/>
                                      </p:to>
                                    </p:set>
                                    <p:animEffect transition="in" filter="barn(inVertical)">
                                      <p:cBhvr>
                                        <p:cTn id="7" dur="500"/>
                                        <p:tgtEl>
                                          <p:spTgt spid="1597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9748">
                                            <p:txEl>
                                              <p:pRg st="2" end="2"/>
                                            </p:txEl>
                                          </p:spTgt>
                                        </p:tgtEl>
                                        <p:attrNameLst>
                                          <p:attrName>style.visibility</p:attrName>
                                        </p:attrNameLst>
                                      </p:cBhvr>
                                      <p:to>
                                        <p:strVal val="visible"/>
                                      </p:to>
                                    </p:set>
                                    <p:animEffect transition="in" filter="wipe(down)">
                                      <p:cBhvr>
                                        <p:cTn id="12" dur="500"/>
                                        <p:tgtEl>
                                          <p:spTgt spid="1597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9748">
                                            <p:txEl>
                                              <p:pRg st="3" end="3"/>
                                            </p:txEl>
                                          </p:spTgt>
                                        </p:tgtEl>
                                        <p:attrNameLst>
                                          <p:attrName>style.visibility</p:attrName>
                                        </p:attrNameLst>
                                      </p:cBhvr>
                                      <p:to>
                                        <p:strVal val="visible"/>
                                      </p:to>
                                    </p:set>
                                    <p:animEffect transition="in" filter="barn(inVertical)">
                                      <p:cBhvr>
                                        <p:cTn id="17" dur="500"/>
                                        <p:tgtEl>
                                          <p:spTgt spid="1597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9748">
                                            <p:txEl>
                                              <p:pRg st="4" end="4"/>
                                            </p:txEl>
                                          </p:spTgt>
                                        </p:tgtEl>
                                        <p:attrNameLst>
                                          <p:attrName>style.visibility</p:attrName>
                                        </p:attrNameLst>
                                      </p:cBhvr>
                                      <p:to>
                                        <p:strVal val="visible"/>
                                      </p:to>
                                    </p:set>
                                    <p:animEffect transition="in" filter="barn(inVertical)">
                                      <p:cBhvr>
                                        <p:cTn id="22" dur="500"/>
                                        <p:tgtEl>
                                          <p:spTgt spid="15974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9748">
                                            <p:txEl>
                                              <p:pRg st="5" end="5"/>
                                            </p:txEl>
                                          </p:spTgt>
                                        </p:tgtEl>
                                        <p:attrNameLst>
                                          <p:attrName>style.visibility</p:attrName>
                                        </p:attrNameLst>
                                      </p:cBhvr>
                                      <p:to>
                                        <p:strVal val="visible"/>
                                      </p:to>
                                    </p:set>
                                    <p:animEffect transition="in" filter="barn(inVertical)">
                                      <p:cBhvr>
                                        <p:cTn id="27" dur="500"/>
                                        <p:tgtEl>
                                          <p:spTgt spid="15974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9748">
                                            <p:txEl>
                                              <p:pRg st="6" end="6"/>
                                            </p:txEl>
                                          </p:spTgt>
                                        </p:tgtEl>
                                        <p:attrNameLst>
                                          <p:attrName>style.visibility</p:attrName>
                                        </p:attrNameLst>
                                      </p:cBhvr>
                                      <p:to>
                                        <p:strVal val="visible"/>
                                      </p:to>
                                    </p:set>
                                    <p:animEffect transition="in" filter="wipe(down)">
                                      <p:cBhvr>
                                        <p:cTn id="32" dur="500"/>
                                        <p:tgtEl>
                                          <p:spTgt spid="15974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9748">
                                            <p:txEl>
                                              <p:pRg st="7" end="7"/>
                                            </p:txEl>
                                          </p:spTgt>
                                        </p:tgtEl>
                                        <p:attrNameLst>
                                          <p:attrName>style.visibility</p:attrName>
                                        </p:attrNameLst>
                                      </p:cBhvr>
                                      <p:to>
                                        <p:strVal val="visible"/>
                                      </p:to>
                                    </p:set>
                                    <p:anim calcmode="lin" valueType="num">
                                      <p:cBhvr additive="base">
                                        <p:cTn id="37" dur="500" fill="hold"/>
                                        <p:tgtEl>
                                          <p:spTgt spid="15974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59748">
                                            <p:txEl>
                                              <p:pRg st="8" end="8"/>
                                            </p:txEl>
                                          </p:spTgt>
                                        </p:tgtEl>
                                        <p:attrNameLst>
                                          <p:attrName>style.visibility</p:attrName>
                                        </p:attrNameLst>
                                      </p:cBhvr>
                                      <p:to>
                                        <p:strVal val="visible"/>
                                      </p:to>
                                    </p:set>
                                    <p:animEffect transition="in" filter="barn(inVertical)">
                                      <p:cBhvr>
                                        <p:cTn id="43" dur="500"/>
                                        <p:tgtEl>
                                          <p:spTgt spid="1597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a:xfrm>
            <a:off x="609600" y="381000"/>
            <a:ext cx="6324600" cy="49552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47625" tIns="19050" rIns="47625" bIns="19050" numCol="1" anchor="t" anchorCtr="0" compatLnSpc="1">
            <a:prstTxWarp prst="textNoShape">
              <a:avLst/>
            </a:prstTxWarp>
            <a:spAutoFit/>
          </a:bodyPr>
          <a:lstStyle/>
          <a:p>
            <a:r>
              <a:rPr lang="en-US" altLang="en-US" b="1" dirty="0">
                <a:solidFill>
                  <a:srgbClr val="002060"/>
                </a:solidFill>
                <a:latin typeface="Algerian" panose="04020705040A02060702" pitchFamily="82" charset="0"/>
              </a:rPr>
              <a:t>A Process Framework</a:t>
            </a:r>
          </a:p>
        </p:txBody>
      </p:sp>
      <p:sp>
        <p:nvSpPr>
          <p:cNvPr id="6" name="Slide Number Placeholder 4"/>
          <p:cNvSpPr>
            <a:spLocks noGrp="1"/>
          </p:cNvSpPr>
          <p:nvPr>
            <p:ph type="sldNum" sz="quarter" idx="12"/>
          </p:nvPr>
        </p:nvSpPr>
        <p:spPr>
          <a:xfrm>
            <a:off x="7848600" y="6248400"/>
            <a:ext cx="1295400" cy="457200"/>
          </a:xfrm>
        </p:spPr>
        <p:txBody>
          <a:bodyPr/>
          <a:lstStyle/>
          <a:p>
            <a:fld id="{077AEE85-13CC-4FD8-A810-76C45A7E42C7}" type="slidenum">
              <a:rPr lang="en-US" altLang="en-US">
                <a:solidFill>
                  <a:srgbClr val="000000"/>
                </a:solidFill>
              </a:rPr>
              <a:pPr/>
              <a:t>17</a:t>
            </a:fld>
            <a:endParaRPr lang="en-US" altLang="en-US">
              <a:solidFill>
                <a:srgbClr val="000000"/>
              </a:solidFill>
            </a:endParaRPr>
          </a:p>
        </p:txBody>
      </p:sp>
      <p:pic>
        <p:nvPicPr>
          <p:cNvPr id="7"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6248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7975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dirty="0">
                <a:latin typeface="Algerian" panose="04020705040A02060702" pitchFamily="82" charset="0"/>
              </a:rPr>
              <a:t>Identifying a Task Set</a:t>
            </a:r>
          </a:p>
        </p:txBody>
      </p:sp>
      <p:sp>
        <p:nvSpPr>
          <p:cNvPr id="15363" name="Rectangle 3"/>
          <p:cNvSpPr>
            <a:spLocks noGrp="1" noChangeArrowheads="1"/>
          </p:cNvSpPr>
          <p:nvPr>
            <p:ph idx="1"/>
          </p:nvPr>
        </p:nvSpPr>
        <p:spPr>
          <a:xfrm>
            <a:off x="742950" y="2253854"/>
            <a:ext cx="7639050" cy="3156345"/>
          </a:xfrm>
        </p:spPr>
        <p:txBody>
          <a:bodyPr/>
          <a:lstStyle/>
          <a:p>
            <a:pPr algn="just" eaLnBrk="1" hangingPunct="1">
              <a:buFont typeface="Wingdings" panose="05000000000000000000" pitchFamily="2" charset="2"/>
              <a:buChar char="n"/>
            </a:pPr>
            <a:r>
              <a:rPr lang="en-US" altLang="en-US" sz="2000" dirty="0">
                <a:latin typeface="Palatino" charset="0"/>
              </a:rPr>
              <a:t> Before you can proceed with the process model, a key question: what </a:t>
            </a:r>
            <a:r>
              <a:rPr lang="en-US" altLang="en-US" sz="2000" b="1" dirty="0">
                <a:solidFill>
                  <a:srgbClr val="C00000"/>
                </a:solidFill>
                <a:latin typeface="Palatino" charset="0"/>
              </a:rPr>
              <a:t>actions</a:t>
            </a:r>
            <a:r>
              <a:rPr lang="en-US" altLang="en-US" sz="2000" dirty="0">
                <a:latin typeface="Palatino" charset="0"/>
              </a:rPr>
              <a:t> are appropriate for a framework </a:t>
            </a:r>
            <a:r>
              <a:rPr lang="en-US" altLang="en-US" sz="2000" dirty="0">
                <a:solidFill>
                  <a:srgbClr val="C00000"/>
                </a:solidFill>
                <a:latin typeface="Palatino" charset="0"/>
              </a:rPr>
              <a:t>activity</a:t>
            </a:r>
            <a:r>
              <a:rPr lang="en-US" altLang="en-US" sz="2000" dirty="0">
                <a:latin typeface="Palatino" charset="0"/>
              </a:rPr>
              <a:t> given the nature of the problem, the characteristics of the people and the stakeholders? </a:t>
            </a:r>
          </a:p>
          <a:p>
            <a:pPr algn="just" eaLnBrk="1" hangingPunct="1">
              <a:buFont typeface="Wingdings" panose="05000000000000000000" pitchFamily="2" charset="2"/>
              <a:buChar char="n"/>
            </a:pPr>
            <a:r>
              <a:rPr lang="en-US" altLang="en-US" sz="2000" dirty="0">
                <a:latin typeface="Palatino" charset="0"/>
              </a:rPr>
              <a:t> A task set defines the actual work to be done to accomplish the objectives of a software engineering action.</a:t>
            </a:r>
          </a:p>
          <a:p>
            <a:pPr lvl="1" algn="just" eaLnBrk="1" hangingPunct="1">
              <a:buFont typeface="Wingdings" panose="05000000000000000000" pitchFamily="2" charset="2"/>
              <a:buChar char="n"/>
            </a:pPr>
            <a:r>
              <a:rPr lang="en-US" altLang="en-US" sz="2000" dirty="0">
                <a:solidFill>
                  <a:schemeClr val="folHlink"/>
                </a:solidFill>
                <a:latin typeface="Palatino" charset="0"/>
              </a:rPr>
              <a:t> </a:t>
            </a:r>
            <a:r>
              <a:rPr lang="en-US" altLang="en-US" sz="2000" b="1" dirty="0">
                <a:solidFill>
                  <a:srgbClr val="C00000"/>
                </a:solidFill>
                <a:latin typeface="Palatino" charset="0"/>
              </a:rPr>
              <a:t>A list of the task to be accomplished</a:t>
            </a:r>
          </a:p>
          <a:p>
            <a:pPr lvl="1" algn="just" eaLnBrk="1" hangingPunct="1">
              <a:buFont typeface="Wingdings" panose="05000000000000000000" pitchFamily="2" charset="2"/>
              <a:buChar char="n"/>
            </a:pPr>
            <a:r>
              <a:rPr lang="en-US" altLang="en-US" sz="2000" b="1" dirty="0">
                <a:solidFill>
                  <a:srgbClr val="C00000"/>
                </a:solidFill>
                <a:latin typeface="Palatino" charset="0"/>
              </a:rPr>
              <a:t> A list of the work products to be produced</a:t>
            </a:r>
          </a:p>
          <a:p>
            <a:pPr lvl="1" algn="just" eaLnBrk="1" hangingPunct="1">
              <a:buFont typeface="Wingdings" panose="05000000000000000000" pitchFamily="2" charset="2"/>
              <a:buChar char="n"/>
            </a:pPr>
            <a:r>
              <a:rPr lang="en-US" altLang="en-US" sz="2000" b="1" dirty="0">
                <a:solidFill>
                  <a:srgbClr val="C00000"/>
                </a:solidFill>
                <a:latin typeface="Palatino" charset="0"/>
              </a:rPr>
              <a:t> A list of the quality assurance filters to be applied</a:t>
            </a:r>
          </a:p>
        </p:txBody>
      </p:sp>
      <p:sp>
        <p:nvSpPr>
          <p:cNvPr id="15364" name="Slide Number Placeholder 4"/>
          <p:cNvSpPr>
            <a:spLocks noGrp="1"/>
          </p:cNvSpPr>
          <p:nvPr>
            <p:ph type="sldNum" sz="quarter" idx="12"/>
          </p:nvPr>
        </p:nvSpPr>
        <p:spPr bwMode="auto">
          <a:xfrm>
            <a:off x="8572500" y="6248400"/>
            <a:ext cx="571500"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AEF6A577-86E8-40F7-A04A-997BA0AB6389}" type="slidenum">
              <a:rPr lang="en-US" altLang="en-US" sz="750">
                <a:solidFill>
                  <a:srgbClr val="000000"/>
                </a:solidFill>
                <a:latin typeface="Helvetica" panose="020B0604020202020204" pitchFamily="34" charset="0"/>
              </a:rPr>
              <a:pPr/>
              <a:t>18</a:t>
            </a:fld>
            <a:endParaRPr lang="en-US" altLang="en-US" sz="750"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25180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a:solidFill>
                  <a:srgbClr val="002060"/>
                </a:solidFill>
                <a:latin typeface="Algerian" panose="04020705040A02060702" pitchFamily="82" charset="0"/>
              </a:rPr>
              <a:t>Identifying a Task Set</a:t>
            </a:r>
          </a:p>
        </p:txBody>
      </p:sp>
      <p:sp>
        <p:nvSpPr>
          <p:cNvPr id="16387" name="Rectangle 3"/>
          <p:cNvSpPr>
            <a:spLocks noGrp="1" noChangeArrowheads="1"/>
          </p:cNvSpPr>
          <p:nvPr>
            <p:ph idx="1"/>
          </p:nvPr>
        </p:nvSpPr>
        <p:spPr>
          <a:xfrm>
            <a:off x="628650" y="1828800"/>
            <a:ext cx="7620000" cy="3962400"/>
          </a:xfrm>
        </p:spPr>
        <p:txBody>
          <a:bodyPr/>
          <a:lstStyle/>
          <a:p>
            <a:pPr algn="just" eaLnBrk="1" hangingPunct="1">
              <a:buFont typeface="Wingdings" panose="05000000000000000000" pitchFamily="2" charset="2"/>
              <a:buChar char="n"/>
            </a:pPr>
            <a:r>
              <a:rPr lang="en-US" altLang="en-US" sz="2000" dirty="0">
                <a:latin typeface="Palatino" charset="0"/>
              </a:rPr>
              <a:t> For example, a small software project requested by one person with simple requirements, the communication activity might encompass little more than a phone all with the stakeholder. Therefore, the only necessary action is phone conversation, the work tasks of this action are:</a:t>
            </a:r>
          </a:p>
          <a:p>
            <a:pPr marL="342900" lvl="1" indent="0" algn="just" eaLnBrk="1" hangingPunct="1">
              <a:buNone/>
            </a:pPr>
            <a:r>
              <a:rPr lang="en-US" altLang="en-US" sz="2000" b="1" dirty="0">
                <a:solidFill>
                  <a:srgbClr val="C00000"/>
                </a:solidFill>
                <a:latin typeface="Palatino" charset="0"/>
              </a:rPr>
              <a:t>1. Make the contact with stakeholder via telephone. </a:t>
            </a:r>
          </a:p>
          <a:p>
            <a:pPr marL="342900" lvl="1" indent="0" algn="just" eaLnBrk="1" hangingPunct="1">
              <a:buNone/>
            </a:pPr>
            <a:r>
              <a:rPr lang="en-US" altLang="en-US" sz="2000" b="1" dirty="0">
                <a:solidFill>
                  <a:srgbClr val="C00000"/>
                </a:solidFill>
                <a:latin typeface="Palatino" charset="0"/>
              </a:rPr>
              <a:t>2. Discuss requirements and take notes. </a:t>
            </a:r>
          </a:p>
          <a:p>
            <a:pPr marL="342900" lvl="1" indent="0" algn="just" eaLnBrk="1" hangingPunct="1">
              <a:buNone/>
            </a:pPr>
            <a:r>
              <a:rPr lang="en-US" altLang="en-US" sz="2000" b="1" dirty="0">
                <a:solidFill>
                  <a:srgbClr val="C00000"/>
                </a:solidFill>
                <a:latin typeface="Palatino" charset="0"/>
              </a:rPr>
              <a:t>3.Organize notes into a brief written statement of requirements. </a:t>
            </a:r>
          </a:p>
          <a:p>
            <a:pPr marL="342900" lvl="1" indent="0" algn="just" eaLnBrk="1" hangingPunct="1">
              <a:buNone/>
            </a:pPr>
            <a:r>
              <a:rPr lang="en-US" altLang="en-US" sz="2000" b="1" dirty="0">
                <a:solidFill>
                  <a:srgbClr val="C00000"/>
                </a:solidFill>
                <a:latin typeface="Palatino" charset="0"/>
              </a:rPr>
              <a:t>4. E-mail to stakeholder for review and approval. </a:t>
            </a:r>
          </a:p>
        </p:txBody>
      </p:sp>
      <p:sp>
        <p:nvSpPr>
          <p:cNvPr id="16388" name="Slide Number Placeholder 4"/>
          <p:cNvSpPr>
            <a:spLocks noGrp="1"/>
          </p:cNvSpPr>
          <p:nvPr>
            <p:ph type="sldNum" sz="quarter" idx="12"/>
          </p:nvPr>
        </p:nvSpPr>
        <p:spPr bwMode="auto">
          <a:xfrm>
            <a:off x="8572500" y="6262688"/>
            <a:ext cx="571500" cy="27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E02CA63F-705F-4F2D-B61E-F96CEDC67EF2}" type="slidenum">
              <a:rPr lang="en-US" altLang="en-US" sz="750">
                <a:solidFill>
                  <a:srgbClr val="000000"/>
                </a:solidFill>
                <a:latin typeface="Helvetica" panose="020B0604020202020204" pitchFamily="34" charset="0"/>
              </a:rPr>
              <a:pPr/>
              <a:t>19</a:t>
            </a:fld>
            <a:endParaRPr lang="en-US" altLang="en-US" sz="750"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7339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BB9D-B911-44E9-9124-08858F237728}"/>
              </a:ext>
            </a:extLst>
          </p:cNvPr>
          <p:cNvSpPr>
            <a:spLocks noGrp="1"/>
          </p:cNvSpPr>
          <p:nvPr>
            <p:ph type="title"/>
          </p:nvPr>
        </p:nvSpPr>
        <p:spPr/>
        <p:txBody>
          <a:bodyPr/>
          <a:lstStyle/>
          <a:p>
            <a:r>
              <a:rPr lang="en-US" b="1" dirty="0">
                <a:solidFill>
                  <a:srgbClr val="002060"/>
                </a:solidFill>
                <a:latin typeface="Algerian" panose="04020705040A02060702" pitchFamily="82" charset="0"/>
              </a:rPr>
              <a:t>Nature of Software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46D9027-5B99-4712-AF11-FEC96D229577}"/>
              </a:ext>
            </a:extLst>
          </p:cNvPr>
          <p:cNvSpPr>
            <a:spLocks noGrp="1"/>
          </p:cNvSpPr>
          <p:nvPr>
            <p:ph idx="1"/>
          </p:nvPr>
        </p:nvSpPr>
        <p:spPr>
          <a:xfrm>
            <a:off x="628650" y="1690689"/>
            <a:ext cx="7886700" cy="4486274"/>
          </a:xfrm>
        </p:spPr>
        <p:txBody>
          <a:bodyPr>
            <a:normAutofit/>
          </a:bodyPr>
          <a:lstStyle/>
          <a:p>
            <a:pPr algn="just"/>
            <a:r>
              <a:rPr lang="en-US" sz="2000" b="0" i="0" u="none" strike="noStrike" baseline="0" dirty="0"/>
              <a:t>Software is an </a:t>
            </a:r>
            <a:r>
              <a:rPr lang="en-US" sz="2000" b="0" i="0" u="none" strike="noStrike" baseline="0" dirty="0">
                <a:solidFill>
                  <a:srgbClr val="C00000"/>
                </a:solidFill>
              </a:rPr>
              <a:t>information transformer</a:t>
            </a:r>
            <a:r>
              <a:rPr lang="en-US" sz="2000" b="0" i="0" u="none" strike="noStrike" baseline="0" dirty="0"/>
              <a:t>—producing, managing, acquiring, modifying, displaying, or transmitting information</a:t>
            </a:r>
          </a:p>
          <a:p>
            <a:pPr algn="just"/>
            <a:r>
              <a:rPr lang="en-US" sz="2000" b="0" i="0" u="none" strike="noStrike" baseline="0" dirty="0"/>
              <a:t>Software delivers the most important product of our time—</a:t>
            </a:r>
            <a:r>
              <a:rPr lang="en-US" sz="2000" b="1" i="1" u="none" strike="noStrike" baseline="0" dirty="0">
                <a:solidFill>
                  <a:srgbClr val="C00000"/>
                </a:solidFill>
              </a:rPr>
              <a:t>information</a:t>
            </a:r>
            <a:endParaRPr lang="en-US" sz="2000" b="1" dirty="0">
              <a:solidFill>
                <a:srgbClr val="C00000"/>
              </a:solidFill>
            </a:endParaRPr>
          </a:p>
          <a:p>
            <a:pPr algn="just"/>
            <a:r>
              <a:rPr lang="en-US" sz="2000" b="0" i="0" u="none" strike="noStrike" baseline="0" dirty="0">
                <a:solidFill>
                  <a:srgbClr val="C00000"/>
                </a:solidFill>
              </a:rPr>
              <a:t>programmer are the same questions </a:t>
            </a:r>
            <a:r>
              <a:rPr lang="en-US" sz="2000" b="0" i="0" u="none" strike="noStrike" baseline="0" dirty="0"/>
              <a:t>that are asked when modern computer-based </a:t>
            </a:r>
            <a:r>
              <a:rPr lang="en-IN" sz="2000" b="0" i="0" u="none" strike="noStrike" baseline="0" dirty="0"/>
              <a:t>systems are built</a:t>
            </a:r>
          </a:p>
          <a:p>
            <a:pPr lvl="1" algn="just"/>
            <a:r>
              <a:rPr lang="en-US" sz="2000" b="0" i="0" u="none" strike="noStrike" baseline="0" dirty="0">
                <a:solidFill>
                  <a:srgbClr val="000000"/>
                </a:solidFill>
              </a:rPr>
              <a:t>Why does it take so long to get software finished?</a:t>
            </a:r>
          </a:p>
          <a:p>
            <a:pPr lvl="1" algn="just"/>
            <a:r>
              <a:rPr lang="en-US" sz="2000" b="0" i="0" u="none" strike="noStrike" baseline="0" dirty="0">
                <a:solidFill>
                  <a:srgbClr val="000000"/>
                </a:solidFill>
              </a:rPr>
              <a:t>Why are development costs so high?</a:t>
            </a:r>
          </a:p>
          <a:p>
            <a:pPr lvl="1" algn="just"/>
            <a:r>
              <a:rPr lang="en-US" sz="2000" b="0" i="0" u="none" strike="noStrike" baseline="0" dirty="0">
                <a:solidFill>
                  <a:srgbClr val="000000"/>
                </a:solidFill>
              </a:rPr>
              <a:t>Why can’t we find all errors before we give the software to our customers?</a:t>
            </a:r>
          </a:p>
          <a:p>
            <a:pPr lvl="1" algn="just"/>
            <a:r>
              <a:rPr lang="en-US" sz="2000" b="0" i="0" u="none" strike="noStrike" baseline="0" dirty="0">
                <a:solidFill>
                  <a:srgbClr val="000000"/>
                </a:solidFill>
              </a:rPr>
              <a:t>Why do we spend so much time and effort maintaining existing </a:t>
            </a:r>
            <a:r>
              <a:rPr lang="en-IN" sz="2000" b="0" i="0" u="none" strike="noStrike" baseline="0" dirty="0">
                <a:solidFill>
                  <a:srgbClr val="000000"/>
                </a:solidFill>
              </a:rPr>
              <a:t>programs?</a:t>
            </a:r>
          </a:p>
          <a:p>
            <a:pPr lvl="1" algn="just"/>
            <a:r>
              <a:rPr lang="en-US" sz="2000" b="0" i="0" u="none" strike="noStrike" baseline="0" dirty="0">
                <a:solidFill>
                  <a:srgbClr val="000000"/>
                </a:solidFill>
              </a:rPr>
              <a:t>Why do we continue to have difficulty in measuring progress as software is </a:t>
            </a:r>
            <a:r>
              <a:rPr lang="en-IN" sz="2000" b="0" i="0" u="none" strike="noStrike" baseline="0" dirty="0">
                <a:solidFill>
                  <a:srgbClr val="000000"/>
                </a:solidFill>
              </a:rPr>
              <a:t>being developed and maintained?</a:t>
            </a:r>
            <a:endParaRPr lang="en-IN" sz="2000" dirty="0"/>
          </a:p>
        </p:txBody>
      </p:sp>
    </p:spTree>
    <p:extLst>
      <p:ext uri="{BB962C8B-B14F-4D97-AF65-F5344CB8AC3E}">
        <p14:creationId xmlns:p14="http://schemas.microsoft.com/office/powerpoint/2010/main" val="352796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ircle(in)">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305800" cy="838200"/>
          </a:xfrm>
        </p:spPr>
        <p:txBody>
          <a:bodyPr>
            <a:noAutofit/>
          </a:bodyPr>
          <a:lstStyle/>
          <a:p>
            <a:r>
              <a:rPr lang="en-US" altLang="en-US" sz="3200" b="1" dirty="0">
                <a:solidFill>
                  <a:srgbClr val="002060"/>
                </a:solidFill>
                <a:latin typeface="Algerian" panose="04020705040A02060702" pitchFamily="82" charset="0"/>
              </a:rPr>
              <a:t>Example of a Task Set for Elicitation</a:t>
            </a:r>
          </a:p>
        </p:txBody>
      </p:sp>
      <p:sp>
        <p:nvSpPr>
          <p:cNvPr id="17411" name="Rectangle 3"/>
          <p:cNvSpPr>
            <a:spLocks noGrp="1" noChangeArrowheads="1"/>
          </p:cNvSpPr>
          <p:nvPr>
            <p:ph idx="1"/>
          </p:nvPr>
        </p:nvSpPr>
        <p:spPr>
          <a:xfrm>
            <a:off x="838200" y="1752600"/>
            <a:ext cx="6934200" cy="4114800"/>
          </a:xfrm>
        </p:spPr>
        <p:txBody>
          <a:bodyPr/>
          <a:lstStyle/>
          <a:p>
            <a:pPr algn="just" eaLnBrk="1" hangingPunct="1">
              <a:buFont typeface="Wingdings" panose="05000000000000000000" pitchFamily="2" charset="2"/>
              <a:buChar char="n"/>
            </a:pPr>
            <a:r>
              <a:rPr lang="en-US" altLang="en-US" sz="2400" dirty="0">
                <a:solidFill>
                  <a:schemeClr val="tx1"/>
                </a:solidFill>
                <a:latin typeface="Palatino" charset="0"/>
              </a:rPr>
              <a:t> The task sets for Requirements gathering action for a </a:t>
            </a:r>
            <a:r>
              <a:rPr lang="en-US" altLang="en-US" sz="2400" b="1" dirty="0">
                <a:solidFill>
                  <a:schemeClr val="tx1"/>
                </a:solidFill>
                <a:latin typeface="Palatino" charset="0"/>
              </a:rPr>
              <a:t>simple</a:t>
            </a:r>
            <a:r>
              <a:rPr lang="en-US" altLang="en-US" sz="2400" dirty="0">
                <a:solidFill>
                  <a:schemeClr val="tx1"/>
                </a:solidFill>
                <a:latin typeface="Palatino" charset="0"/>
              </a:rPr>
              <a:t> project may include:</a:t>
            </a:r>
          </a:p>
          <a:p>
            <a:pPr marL="0" indent="0" algn="just" eaLnBrk="1" hangingPunct="1">
              <a:buNone/>
            </a:pPr>
            <a:endParaRPr lang="en-US" altLang="en-US" sz="2400" dirty="0">
              <a:solidFill>
                <a:schemeClr val="tx1"/>
              </a:solidFill>
              <a:latin typeface="Palatino" charset="0"/>
            </a:endParaRP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Make a list of stakeholders for the project.</a:t>
            </a: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Invite all stakeholders to an informal meeting.</a:t>
            </a: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Ask each stakeholder to make a list of features and functions required.</a:t>
            </a: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Discuss requirements and build a final list.</a:t>
            </a: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Prioritize requirements.</a:t>
            </a:r>
          </a:p>
          <a:p>
            <a:pPr marL="583406" lvl="1" indent="-342900" algn="just" eaLnBrk="1" hangingPunct="1">
              <a:buFont typeface="Impact" panose="020B0806030902050204" pitchFamily="34" charset="0"/>
              <a:buAutoNum type="arabicPeriod"/>
            </a:pPr>
            <a:r>
              <a:rPr lang="en-US" altLang="en-US" sz="2000" dirty="0">
                <a:solidFill>
                  <a:schemeClr val="tx1"/>
                </a:solidFill>
                <a:latin typeface="Palatino" charset="0"/>
              </a:rPr>
              <a:t>Note areas of uncertainty. </a:t>
            </a:r>
          </a:p>
          <a:p>
            <a:pPr marL="583406" lvl="1" indent="-342900" eaLnBrk="1" hangingPunct="1"/>
            <a:endParaRPr lang="en-US" altLang="en-US" dirty="0">
              <a:solidFill>
                <a:schemeClr val="folHlink"/>
              </a:solidFill>
              <a:latin typeface="Palatino" charset="0"/>
            </a:endParaRPr>
          </a:p>
        </p:txBody>
      </p:sp>
      <p:sp>
        <p:nvSpPr>
          <p:cNvPr id="17412" name="Slide Number Placeholder 4"/>
          <p:cNvSpPr>
            <a:spLocks noGrp="1"/>
          </p:cNvSpPr>
          <p:nvPr>
            <p:ph type="sldNum" sz="quarter" idx="12"/>
          </p:nvPr>
        </p:nvSpPr>
        <p:spPr bwMode="auto">
          <a:xfrm>
            <a:off x="6858000" y="5123261"/>
            <a:ext cx="5715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C24D620B-40EC-461E-9DFB-C207BAD19936}" type="slidenum">
              <a:rPr lang="en-US" altLang="en-US" sz="750">
                <a:solidFill>
                  <a:srgbClr val="000000"/>
                </a:solidFill>
                <a:latin typeface="Helvetica" panose="020B0604020202020204" pitchFamily="34" charset="0"/>
              </a:rPr>
              <a:pPr/>
              <a:t>20</a:t>
            </a:fld>
            <a:endParaRPr lang="en-US" altLang="en-US" sz="750">
              <a:solidFill>
                <a:srgbClr val="000000"/>
              </a:solidFill>
              <a:latin typeface="Helvetica" panose="020B0604020202020204" pitchFamily="34" charset="0"/>
            </a:endParaRPr>
          </a:p>
        </p:txBody>
      </p:sp>
    </p:spTree>
    <p:extLst>
      <p:ext uri="{BB962C8B-B14F-4D97-AF65-F5344CB8AC3E}">
        <p14:creationId xmlns:p14="http://schemas.microsoft.com/office/powerpoint/2010/main" val="29030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495300"/>
            <a:ext cx="8534400" cy="685800"/>
          </a:xfrm>
        </p:spPr>
        <p:txBody>
          <a:bodyPr>
            <a:noAutofit/>
          </a:bodyPr>
          <a:lstStyle/>
          <a:p>
            <a:r>
              <a:rPr lang="en-US" altLang="en-US" sz="2800" b="1" dirty="0">
                <a:solidFill>
                  <a:srgbClr val="002060"/>
                </a:solidFill>
                <a:latin typeface="Algerian" panose="04020705040A02060702" pitchFamily="82" charset="0"/>
              </a:rPr>
              <a:t>Example of a Task Set for Elicitation</a:t>
            </a:r>
          </a:p>
        </p:txBody>
      </p:sp>
      <p:sp>
        <p:nvSpPr>
          <p:cNvPr id="18435" name="Rectangle 3"/>
          <p:cNvSpPr>
            <a:spLocks noGrp="1" noChangeArrowheads="1"/>
          </p:cNvSpPr>
          <p:nvPr>
            <p:ph idx="1"/>
          </p:nvPr>
        </p:nvSpPr>
        <p:spPr>
          <a:xfrm>
            <a:off x="742950" y="1524000"/>
            <a:ext cx="7867650" cy="4495800"/>
          </a:xfrm>
        </p:spPr>
        <p:txBody>
          <a:bodyPr>
            <a:normAutofit/>
          </a:bodyPr>
          <a:lstStyle/>
          <a:p>
            <a:pPr marL="0" indent="0" algn="just" eaLnBrk="1" hangingPunct="1">
              <a:buNone/>
            </a:pPr>
            <a:r>
              <a:rPr lang="en-US" altLang="en-US" sz="1600" dirty="0">
                <a:latin typeface="Palatino" charset="0"/>
              </a:rPr>
              <a:t>The task sets for Requirements gathering action for a </a:t>
            </a:r>
            <a:r>
              <a:rPr lang="en-US" altLang="en-US" sz="1600" b="1" dirty="0">
                <a:latin typeface="Palatino" charset="0"/>
              </a:rPr>
              <a:t>big</a:t>
            </a:r>
            <a:r>
              <a:rPr lang="en-US" altLang="en-US" sz="1600" dirty="0">
                <a:latin typeface="Palatino" charset="0"/>
              </a:rPr>
              <a:t> project may include:</a:t>
            </a:r>
          </a:p>
          <a:p>
            <a:pPr marL="583406" lvl="1" indent="-342900" algn="just" eaLnBrk="1" hangingPunct="1">
              <a:buFont typeface="Impact" panose="020B0806030902050204" pitchFamily="34" charset="0"/>
              <a:buAutoNum type="arabicPeriod"/>
            </a:pPr>
            <a:r>
              <a:rPr lang="en-US" altLang="en-US" sz="1400" dirty="0">
                <a:latin typeface="Palatino" charset="0"/>
              </a:rPr>
              <a:t>Make a list of stakeholders for the project.</a:t>
            </a:r>
          </a:p>
          <a:p>
            <a:pPr marL="583406" lvl="1" indent="-342900" algn="just" eaLnBrk="1" hangingPunct="1">
              <a:buFont typeface="Impact" panose="020B0806030902050204" pitchFamily="34" charset="0"/>
              <a:buAutoNum type="arabicPeriod"/>
            </a:pPr>
            <a:r>
              <a:rPr lang="en-US" altLang="en-US" sz="1400" dirty="0">
                <a:latin typeface="Palatino" charset="0"/>
              </a:rPr>
              <a:t>Interview each stakeholders separately to determine overall wants and needs. </a:t>
            </a:r>
          </a:p>
          <a:p>
            <a:pPr marL="583406" lvl="1" indent="-342900" algn="just" eaLnBrk="1" hangingPunct="1">
              <a:buFont typeface="Impact" panose="020B0806030902050204" pitchFamily="34" charset="0"/>
              <a:buAutoNum type="arabicPeriod"/>
            </a:pPr>
            <a:r>
              <a:rPr lang="en-US" altLang="en-US" sz="1400" dirty="0">
                <a:latin typeface="Palatino" charset="0"/>
              </a:rPr>
              <a:t>Build a preliminary list of functions and features based on stakeholder input.</a:t>
            </a:r>
          </a:p>
          <a:p>
            <a:pPr marL="583406" lvl="1" indent="-342900" algn="just" eaLnBrk="1" hangingPunct="1">
              <a:buFont typeface="Impact" panose="020B0806030902050204" pitchFamily="34" charset="0"/>
              <a:buAutoNum type="arabicPeriod"/>
            </a:pPr>
            <a:r>
              <a:rPr lang="en-US" altLang="en-US" sz="1400" dirty="0">
                <a:latin typeface="Palatino" charset="0"/>
              </a:rPr>
              <a:t>Schedule a series of facilitated application specification meetings.</a:t>
            </a:r>
          </a:p>
          <a:p>
            <a:pPr marL="583406" lvl="1" indent="-342900" algn="just" eaLnBrk="1" hangingPunct="1">
              <a:buFont typeface="Impact" panose="020B0806030902050204" pitchFamily="34" charset="0"/>
              <a:buAutoNum type="arabicPeriod"/>
            </a:pPr>
            <a:r>
              <a:rPr lang="en-US" altLang="en-US" sz="1400" dirty="0">
                <a:latin typeface="Palatino" charset="0"/>
              </a:rPr>
              <a:t>Conduct meetings.</a:t>
            </a:r>
          </a:p>
          <a:p>
            <a:pPr marL="583406" lvl="1" indent="-342900" algn="just" eaLnBrk="1" hangingPunct="1">
              <a:buFont typeface="Impact" panose="020B0806030902050204" pitchFamily="34" charset="0"/>
              <a:buAutoNum type="arabicPeriod"/>
            </a:pPr>
            <a:r>
              <a:rPr lang="en-US" altLang="en-US" sz="1400" dirty="0">
                <a:latin typeface="Palatino" charset="0"/>
              </a:rPr>
              <a:t>Produce informal user scenarios as part of each meeting. </a:t>
            </a:r>
          </a:p>
          <a:p>
            <a:pPr marL="583406" lvl="1" indent="-342900" algn="just" eaLnBrk="1" hangingPunct="1">
              <a:buFont typeface="Impact" panose="020B0806030902050204" pitchFamily="34" charset="0"/>
              <a:buAutoNum type="arabicPeriod"/>
            </a:pPr>
            <a:r>
              <a:rPr lang="en-US" altLang="en-US" sz="1400" dirty="0">
                <a:latin typeface="Palatino" charset="0"/>
              </a:rPr>
              <a:t>Refine user scenarios based on stakeholder feedback.</a:t>
            </a:r>
          </a:p>
          <a:p>
            <a:pPr marL="583406" lvl="1" indent="-342900" algn="just" eaLnBrk="1" hangingPunct="1">
              <a:buFont typeface="Impact" panose="020B0806030902050204" pitchFamily="34" charset="0"/>
              <a:buAutoNum type="arabicPeriod"/>
            </a:pPr>
            <a:r>
              <a:rPr lang="en-US" altLang="en-US" sz="1400" dirty="0">
                <a:latin typeface="Palatino" charset="0"/>
              </a:rPr>
              <a:t>Build a revised list of stakeholder requirements.</a:t>
            </a:r>
          </a:p>
          <a:p>
            <a:pPr marL="583406" lvl="1" indent="-342900" algn="just" eaLnBrk="1" hangingPunct="1">
              <a:buFont typeface="Impact" panose="020B0806030902050204" pitchFamily="34" charset="0"/>
              <a:buAutoNum type="arabicPeriod"/>
            </a:pPr>
            <a:r>
              <a:rPr lang="en-US" altLang="en-US" sz="1400" dirty="0">
                <a:latin typeface="Palatino" charset="0"/>
              </a:rPr>
              <a:t>Use quality function deployment techniques to prioritize requirements.</a:t>
            </a:r>
          </a:p>
          <a:p>
            <a:pPr marL="583406" lvl="1" indent="-342900" algn="just" eaLnBrk="1" hangingPunct="1">
              <a:buFont typeface="Impact" panose="020B0806030902050204" pitchFamily="34" charset="0"/>
              <a:buAutoNum type="arabicPeriod"/>
            </a:pPr>
            <a:r>
              <a:rPr lang="en-US" altLang="en-US" sz="1400" dirty="0">
                <a:latin typeface="Palatino" charset="0"/>
              </a:rPr>
              <a:t>Package requirements so that they can be delivered incrementally.</a:t>
            </a:r>
          </a:p>
          <a:p>
            <a:pPr marL="583406" lvl="1" indent="-342900" algn="just" eaLnBrk="1" hangingPunct="1">
              <a:buFont typeface="Impact" panose="020B0806030902050204" pitchFamily="34" charset="0"/>
              <a:buAutoNum type="arabicPeriod"/>
            </a:pPr>
            <a:r>
              <a:rPr lang="en-US" altLang="en-US" sz="1400" dirty="0">
                <a:latin typeface="Palatino" charset="0"/>
              </a:rPr>
              <a:t>Note constraints and restrictions that will be placed on the system.</a:t>
            </a:r>
          </a:p>
          <a:p>
            <a:pPr marL="583406" lvl="1" indent="-342900" algn="just" eaLnBrk="1" hangingPunct="1">
              <a:buFont typeface="Impact" panose="020B0806030902050204" pitchFamily="34" charset="0"/>
              <a:buAutoNum type="arabicPeriod"/>
            </a:pPr>
            <a:r>
              <a:rPr lang="en-US" altLang="en-US" sz="1400" dirty="0">
                <a:latin typeface="Palatino" charset="0"/>
              </a:rPr>
              <a:t>Discuss methods for validating the system. </a:t>
            </a:r>
          </a:p>
          <a:p>
            <a:pPr marL="240506" lvl="1" indent="0" algn="just" eaLnBrk="1" hangingPunct="1">
              <a:buNone/>
            </a:pPr>
            <a:endParaRPr lang="en-US" altLang="en-US" sz="2000" dirty="0">
              <a:solidFill>
                <a:schemeClr val="folHlink"/>
              </a:solidFill>
              <a:latin typeface="Palatino" charset="0"/>
            </a:endParaRPr>
          </a:p>
          <a:p>
            <a:pPr marL="240506" lvl="1" indent="0" algn="just" eaLnBrk="1" hangingPunct="1">
              <a:buNone/>
            </a:pPr>
            <a:r>
              <a:rPr lang="en-US" altLang="en-US" sz="2000" b="1" dirty="0">
                <a:solidFill>
                  <a:srgbClr val="C00000"/>
                </a:solidFill>
                <a:latin typeface="Palatino" charset="0"/>
              </a:rPr>
              <a:t>Both do the same work with different depth and formality. Choose the task sets that achieve the goal and still maintain quality and agility. </a:t>
            </a:r>
          </a:p>
        </p:txBody>
      </p:sp>
      <p:sp>
        <p:nvSpPr>
          <p:cNvPr id="18436" name="Slide Number Placeholder 4"/>
          <p:cNvSpPr>
            <a:spLocks noGrp="1"/>
          </p:cNvSpPr>
          <p:nvPr>
            <p:ph type="sldNum" sz="quarter" idx="12"/>
          </p:nvPr>
        </p:nvSpPr>
        <p:spPr bwMode="auto">
          <a:xfrm>
            <a:off x="6858000" y="5123261"/>
            <a:ext cx="5715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panose="020B0604020202020204" pitchFamily="34" charset="0"/>
                <a:ea typeface="MS PGothic" panose="020B0600070205080204" pitchFamily="34" charset="-128"/>
              </a:defRPr>
            </a:lvl1pPr>
            <a:lvl2pPr marL="557213" indent="-214313">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fld id="{748A1689-4C28-46F7-B224-0D28D4F32A69}" type="slidenum">
              <a:rPr lang="en-US" altLang="en-US" sz="750">
                <a:solidFill>
                  <a:srgbClr val="000000"/>
                </a:solidFill>
                <a:latin typeface="Helvetica" panose="020B0604020202020204" pitchFamily="34" charset="0"/>
              </a:rPr>
              <a:pPr/>
              <a:t>21</a:t>
            </a:fld>
            <a:endParaRPr lang="en-US" altLang="en-US" sz="750">
              <a:solidFill>
                <a:srgbClr val="000000"/>
              </a:solidFill>
              <a:latin typeface="Helvetica" panose="020B0604020202020204" pitchFamily="34" charset="0"/>
            </a:endParaRPr>
          </a:p>
        </p:txBody>
      </p:sp>
    </p:spTree>
    <p:extLst>
      <p:ext uri="{BB962C8B-B14F-4D97-AF65-F5344CB8AC3E}">
        <p14:creationId xmlns:p14="http://schemas.microsoft.com/office/powerpoint/2010/main" val="26965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389952"/>
            <a:ext cx="8001000" cy="1143000"/>
          </a:xfrm>
        </p:spPr>
        <p:txBody>
          <a:bodyPr>
            <a:normAutofit/>
          </a:bodyPr>
          <a:lstStyle/>
          <a:p>
            <a:r>
              <a:rPr lang="en-US" altLang="en-US" b="1" dirty="0">
                <a:solidFill>
                  <a:srgbClr val="002060"/>
                </a:solidFill>
                <a:latin typeface="Algerian" panose="04020705040A02060702" pitchFamily="82" charset="0"/>
              </a:rPr>
              <a:t>Prescriptive Process Models</a:t>
            </a:r>
          </a:p>
        </p:txBody>
      </p:sp>
      <p:sp>
        <p:nvSpPr>
          <p:cNvPr id="5124" name="Rectangle 3"/>
          <p:cNvSpPr>
            <a:spLocks noGrp="1" noChangeArrowheads="1"/>
          </p:cNvSpPr>
          <p:nvPr>
            <p:ph idx="1"/>
          </p:nvPr>
        </p:nvSpPr>
        <p:spPr>
          <a:xfrm>
            <a:off x="914400" y="1726442"/>
            <a:ext cx="7772400" cy="4724400"/>
          </a:xfrm>
        </p:spPr>
        <p:txBody>
          <a:bodyPr>
            <a:normAutofit lnSpcReduction="10000"/>
          </a:bodyPr>
          <a:lstStyle/>
          <a:p>
            <a:pPr algn="just" eaLnBrk="1" hangingPunct="1">
              <a:lnSpc>
                <a:spcPct val="90000"/>
              </a:lnSpc>
            </a:pPr>
            <a:r>
              <a:rPr lang="en-US" altLang="en-US" sz="2400" dirty="0"/>
              <a:t>Often referred to as “conventional” process models</a:t>
            </a:r>
          </a:p>
          <a:p>
            <a:pPr algn="just" eaLnBrk="1" hangingPunct="1">
              <a:lnSpc>
                <a:spcPct val="90000"/>
              </a:lnSpc>
            </a:pPr>
            <a:r>
              <a:rPr lang="en-US" altLang="en-US" sz="2400" dirty="0"/>
              <a:t>Prescribe a set of process elements</a:t>
            </a:r>
          </a:p>
          <a:p>
            <a:pPr lvl="1" algn="just" eaLnBrk="1" hangingPunct="1">
              <a:lnSpc>
                <a:spcPct val="90000"/>
              </a:lnSpc>
            </a:pPr>
            <a:r>
              <a:rPr lang="en-US" altLang="en-US" sz="2000" dirty="0"/>
              <a:t>Framework activities</a:t>
            </a:r>
          </a:p>
          <a:p>
            <a:pPr lvl="1" algn="just" eaLnBrk="1" hangingPunct="1">
              <a:lnSpc>
                <a:spcPct val="90000"/>
              </a:lnSpc>
            </a:pPr>
            <a:r>
              <a:rPr lang="en-US" altLang="en-US" sz="2000" dirty="0"/>
              <a:t>Software engineering actions</a:t>
            </a:r>
          </a:p>
          <a:p>
            <a:pPr lvl="1" algn="just" eaLnBrk="1" hangingPunct="1">
              <a:lnSpc>
                <a:spcPct val="90000"/>
              </a:lnSpc>
            </a:pPr>
            <a:r>
              <a:rPr lang="en-US" altLang="en-US" sz="2000" dirty="0"/>
              <a:t>Tasks</a:t>
            </a:r>
          </a:p>
          <a:p>
            <a:pPr lvl="1" algn="just" eaLnBrk="1" hangingPunct="1">
              <a:lnSpc>
                <a:spcPct val="90000"/>
              </a:lnSpc>
            </a:pPr>
            <a:r>
              <a:rPr lang="en-US" altLang="en-US" sz="2000" dirty="0"/>
              <a:t>Work products</a:t>
            </a:r>
          </a:p>
          <a:p>
            <a:pPr lvl="1" algn="just" eaLnBrk="1" hangingPunct="1">
              <a:lnSpc>
                <a:spcPct val="90000"/>
              </a:lnSpc>
            </a:pPr>
            <a:r>
              <a:rPr lang="en-US" altLang="en-US" sz="2000" dirty="0"/>
              <a:t>Quality assurance and</a:t>
            </a:r>
          </a:p>
          <a:p>
            <a:pPr lvl="1" algn="just" eaLnBrk="1" hangingPunct="1">
              <a:lnSpc>
                <a:spcPct val="90000"/>
              </a:lnSpc>
            </a:pPr>
            <a:r>
              <a:rPr lang="en-US" altLang="en-US" sz="2000" dirty="0"/>
              <a:t>Change control mechanisms for each project</a:t>
            </a:r>
          </a:p>
          <a:p>
            <a:pPr algn="just" eaLnBrk="1" hangingPunct="1">
              <a:lnSpc>
                <a:spcPct val="90000"/>
              </a:lnSpc>
            </a:pPr>
            <a:r>
              <a:rPr lang="en-US" altLang="en-US" sz="2400" dirty="0"/>
              <a:t>There are a number of prescriptive process models in operation</a:t>
            </a:r>
          </a:p>
          <a:p>
            <a:pPr algn="just" eaLnBrk="1" hangingPunct="1">
              <a:lnSpc>
                <a:spcPct val="90000"/>
              </a:lnSpc>
            </a:pPr>
            <a:r>
              <a:rPr lang="en-US" altLang="en-US" sz="2400" dirty="0"/>
              <a:t>Each process model also prescribes a </a:t>
            </a:r>
            <a:r>
              <a:rPr lang="en-US" altLang="en-US" sz="2400" i="1" dirty="0">
                <a:solidFill>
                  <a:srgbClr val="0000FF"/>
                </a:solidFill>
              </a:rPr>
              <a:t>workflow</a:t>
            </a:r>
          </a:p>
          <a:p>
            <a:pPr algn="just" eaLnBrk="1" hangingPunct="1">
              <a:lnSpc>
                <a:spcPct val="90000"/>
              </a:lnSpc>
            </a:pPr>
            <a:r>
              <a:rPr lang="en-US" altLang="en-US" sz="2400" dirty="0"/>
              <a:t>Various process models differ in their emphasis on different activities and workflow</a:t>
            </a:r>
          </a:p>
        </p:txBody>
      </p:sp>
      <p:sp>
        <p:nvSpPr>
          <p:cNvPr id="6" name="Slide Number Placeholder 5"/>
          <p:cNvSpPr>
            <a:spLocks noGrp="1"/>
          </p:cNvSpPr>
          <p:nvPr>
            <p:ph type="sldNum" sz="quarter" idx="12"/>
          </p:nvPr>
        </p:nvSpPr>
        <p:spPr>
          <a:xfrm>
            <a:off x="7239000" y="6248400"/>
            <a:ext cx="1905000" cy="4572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0459F8-A18F-40B4-8B04-749F829E5D0D}"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Tree>
    <p:extLst>
      <p:ext uri="{BB962C8B-B14F-4D97-AF65-F5344CB8AC3E}">
        <p14:creationId xmlns:p14="http://schemas.microsoft.com/office/powerpoint/2010/main" val="109393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8C4-CDE7-47FE-AEDD-05B96A1BCE04}"/>
              </a:ext>
            </a:extLst>
          </p:cNvPr>
          <p:cNvSpPr>
            <a:spLocks noGrp="1"/>
          </p:cNvSpPr>
          <p:nvPr>
            <p:ph type="title"/>
          </p:nvPr>
        </p:nvSpPr>
        <p:spPr>
          <a:xfrm>
            <a:off x="628650" y="365127"/>
            <a:ext cx="7886700" cy="1006474"/>
          </a:xfrm>
        </p:spPr>
        <p:txBody>
          <a:bodyPr/>
          <a:lstStyle/>
          <a:p>
            <a:r>
              <a:rPr lang="en-US" b="1" dirty="0">
                <a:solidFill>
                  <a:srgbClr val="002060"/>
                </a:solidFill>
                <a:latin typeface="Algerian" panose="04020705040A02060702" pitchFamily="82" charset="0"/>
              </a:rPr>
              <a:t>Adapting a Process Model</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298134B-35F5-4916-9601-B4CAB3C0819B}"/>
              </a:ext>
            </a:extLst>
          </p:cNvPr>
          <p:cNvSpPr>
            <a:spLocks noGrp="1"/>
          </p:cNvSpPr>
          <p:nvPr>
            <p:ph idx="1"/>
          </p:nvPr>
        </p:nvSpPr>
        <p:spPr>
          <a:xfrm>
            <a:off x="342900" y="1524000"/>
            <a:ext cx="8458200" cy="4530726"/>
          </a:xfrm>
        </p:spPr>
        <p:txBody>
          <a:bodyPr>
            <a:normAutofit fontScale="55000" lnSpcReduction="20000"/>
          </a:bodyPr>
          <a:lstStyle/>
          <a:p>
            <a:pPr marL="319088" lvl="1" indent="0" algn="just" eaLnBrk="1" hangingPunct="1">
              <a:lnSpc>
                <a:spcPct val="120000"/>
              </a:lnSpc>
              <a:spcBef>
                <a:spcPts val="0"/>
              </a:spcBef>
              <a:buFont typeface="Arial" panose="020B0604020202020204" pitchFamily="34" charset="0"/>
              <a:buNone/>
            </a:pPr>
            <a:r>
              <a:rPr lang="en-US" altLang="en-US" sz="3300" dirty="0"/>
              <a:t>The process should be </a:t>
            </a:r>
            <a:r>
              <a:rPr lang="en-US" altLang="en-US" sz="3300" b="1" dirty="0">
                <a:solidFill>
                  <a:srgbClr val="800000"/>
                </a:solidFill>
              </a:rPr>
              <a:t>agile and adaptable</a:t>
            </a:r>
            <a:r>
              <a:rPr lang="en-US" altLang="en-US" sz="3300" dirty="0">
                <a:solidFill>
                  <a:srgbClr val="FFC000"/>
                </a:solidFill>
              </a:rPr>
              <a:t> </a:t>
            </a:r>
            <a:r>
              <a:rPr lang="en-US" altLang="en-US" sz="3300" dirty="0"/>
              <a:t>to problems. Process adopted for one project might be significantly different than a process adopted from another project (</a:t>
            </a:r>
            <a:r>
              <a:rPr lang="en-US" altLang="en-US" sz="3300" b="1" dirty="0">
                <a:solidFill>
                  <a:srgbClr val="C00000"/>
                </a:solidFill>
              </a:rPr>
              <a:t>to the problem, the project, the team, organizational culture</a:t>
            </a:r>
            <a:r>
              <a:rPr lang="en-US" altLang="en-US" sz="3300" dirty="0"/>
              <a:t>). Among the differences are:</a:t>
            </a:r>
          </a:p>
          <a:p>
            <a:pPr marL="319088" lvl="1" indent="0" algn="just" eaLnBrk="1" hangingPunct="1">
              <a:lnSpc>
                <a:spcPct val="120000"/>
              </a:lnSpc>
              <a:spcBef>
                <a:spcPts val="0"/>
              </a:spcBef>
              <a:buFont typeface="Arial" panose="020B0604020202020204" pitchFamily="34" charset="0"/>
              <a:buNone/>
            </a:pPr>
            <a:endParaRPr lang="en-US" altLang="en-US" sz="3300" dirty="0"/>
          </a:p>
          <a:p>
            <a:pPr marL="319088" lvl="1" indent="0" algn="just" eaLnBrk="1" hangingPunct="1">
              <a:lnSpc>
                <a:spcPct val="120000"/>
              </a:lnSpc>
              <a:spcBef>
                <a:spcPts val="0"/>
              </a:spcBef>
            </a:pPr>
            <a:r>
              <a:rPr lang="en-US" altLang="en-US" sz="3300" dirty="0"/>
              <a:t> the </a:t>
            </a:r>
            <a:r>
              <a:rPr lang="en-US" altLang="en-US" sz="3300" dirty="0">
                <a:solidFill>
                  <a:srgbClr val="800000"/>
                </a:solidFill>
              </a:rPr>
              <a:t>overall flow </a:t>
            </a:r>
            <a:r>
              <a:rPr lang="en-US" altLang="en-US" sz="3300" dirty="0"/>
              <a:t>of activities, actions, and tasks and the interdependencies among them</a:t>
            </a:r>
          </a:p>
          <a:p>
            <a:pPr marL="319088" lvl="1" indent="0" algn="just" eaLnBrk="1" hangingPunct="1">
              <a:lnSpc>
                <a:spcPct val="120000"/>
              </a:lnSpc>
              <a:spcBef>
                <a:spcPts val="0"/>
              </a:spcBef>
            </a:pPr>
            <a:r>
              <a:rPr lang="en-US" altLang="en-US" sz="3300" dirty="0"/>
              <a:t> the </a:t>
            </a:r>
            <a:r>
              <a:rPr lang="en-US" altLang="en-US" sz="3300" dirty="0">
                <a:solidFill>
                  <a:srgbClr val="800000"/>
                </a:solidFill>
              </a:rPr>
              <a:t>degree</a:t>
            </a:r>
            <a:r>
              <a:rPr lang="en-US" altLang="en-US" sz="3300" dirty="0"/>
              <a:t> to which actions and tasks are defined within each framework activity</a:t>
            </a:r>
          </a:p>
          <a:p>
            <a:pPr marL="319088" lvl="1" indent="0" algn="just" eaLnBrk="1" hangingPunct="1">
              <a:lnSpc>
                <a:spcPct val="120000"/>
              </a:lnSpc>
              <a:spcBef>
                <a:spcPts val="0"/>
              </a:spcBef>
            </a:pPr>
            <a:r>
              <a:rPr lang="en-US" altLang="en-US" sz="3300" dirty="0"/>
              <a:t> the degree to which work products are identified and required</a:t>
            </a:r>
          </a:p>
          <a:p>
            <a:pPr marL="319088" lvl="1" indent="0" algn="just" eaLnBrk="1" hangingPunct="1">
              <a:lnSpc>
                <a:spcPct val="120000"/>
              </a:lnSpc>
              <a:spcBef>
                <a:spcPts val="0"/>
              </a:spcBef>
            </a:pPr>
            <a:r>
              <a:rPr lang="en-US" altLang="en-US" sz="3300" dirty="0"/>
              <a:t> the manner which quality assurance activities are applied</a:t>
            </a:r>
          </a:p>
          <a:p>
            <a:pPr marL="319088" lvl="1" indent="0" algn="just" eaLnBrk="1" hangingPunct="1">
              <a:lnSpc>
                <a:spcPct val="120000"/>
              </a:lnSpc>
              <a:spcBef>
                <a:spcPts val="0"/>
              </a:spcBef>
            </a:pPr>
            <a:r>
              <a:rPr lang="en-US" altLang="en-US" sz="3300" dirty="0"/>
              <a:t> the way project tracking and control activities are applied</a:t>
            </a:r>
          </a:p>
          <a:p>
            <a:pPr marL="319088" lvl="1" indent="0" algn="just" eaLnBrk="1" hangingPunct="1">
              <a:lnSpc>
                <a:spcPct val="120000"/>
              </a:lnSpc>
              <a:spcBef>
                <a:spcPts val="0"/>
              </a:spcBef>
            </a:pPr>
            <a:r>
              <a:rPr lang="en-US" altLang="en-US" sz="3300" dirty="0"/>
              <a:t> the overall degree of detail and rigor with which the process is described</a:t>
            </a:r>
          </a:p>
          <a:p>
            <a:pPr marL="319088" lvl="1" indent="0" algn="just" eaLnBrk="1" hangingPunct="1">
              <a:lnSpc>
                <a:spcPct val="120000"/>
              </a:lnSpc>
              <a:spcBef>
                <a:spcPts val="0"/>
              </a:spcBef>
            </a:pPr>
            <a:r>
              <a:rPr lang="en-US" altLang="en-US" sz="3300" dirty="0"/>
              <a:t> the degree to which the customer and other stakeholders are involved with the project</a:t>
            </a:r>
          </a:p>
          <a:p>
            <a:pPr marL="319088" lvl="1" indent="0" algn="just" eaLnBrk="1" hangingPunct="1">
              <a:lnSpc>
                <a:spcPct val="120000"/>
              </a:lnSpc>
              <a:spcBef>
                <a:spcPts val="0"/>
              </a:spcBef>
            </a:pPr>
            <a:r>
              <a:rPr lang="en-US" altLang="en-US" sz="3300" dirty="0"/>
              <a:t> the level of autonomy given to the software team</a:t>
            </a:r>
          </a:p>
          <a:p>
            <a:pPr marL="319088" lvl="1" indent="0" algn="just" eaLnBrk="1" hangingPunct="1">
              <a:lnSpc>
                <a:spcPct val="120000"/>
              </a:lnSpc>
              <a:spcBef>
                <a:spcPts val="0"/>
              </a:spcBef>
            </a:pPr>
            <a:r>
              <a:rPr lang="en-US" altLang="en-US" sz="3300" dirty="0"/>
              <a:t> the degree to which team organization and roles are prescribed</a:t>
            </a:r>
          </a:p>
          <a:p>
            <a:endParaRPr lang="en-IN" dirty="0"/>
          </a:p>
        </p:txBody>
      </p:sp>
      <p:sp>
        <p:nvSpPr>
          <p:cNvPr id="4" name="Footer Placeholder 3">
            <a:extLst>
              <a:ext uri="{FF2B5EF4-FFF2-40B4-BE49-F238E27FC236}">
                <a16:creationId xmlns:a16="http://schemas.microsoft.com/office/drawing/2014/main" id="{A4797F12-A9A6-4419-AFD9-218E2D51E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92C3ED-B395-401C-8151-AF785974EFF2}"/>
              </a:ext>
            </a:extLst>
          </p:cNvPr>
          <p:cNvSpPr>
            <a:spLocks noGrp="1"/>
          </p:cNvSpPr>
          <p:nvPr>
            <p:ph type="sldNum" sz="quarter" idx="12"/>
          </p:nvPr>
        </p:nvSpPr>
        <p:spPr/>
        <p:txBody>
          <a:bodyPr/>
          <a:lstStyle/>
          <a:p>
            <a:fld id="{B9F94CA8-B0C5-44E8-B8D4-D1B3299A6865}" type="slidenum">
              <a:rPr lang="en-IN" smtClean="0"/>
              <a:t>23</a:t>
            </a:fld>
            <a:endParaRPr lang="en-IN"/>
          </a:p>
        </p:txBody>
      </p:sp>
    </p:spTree>
    <p:extLst>
      <p:ext uri="{BB962C8B-B14F-4D97-AF65-F5344CB8AC3E}">
        <p14:creationId xmlns:p14="http://schemas.microsoft.com/office/powerpoint/2010/main" val="328383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9DC4-7261-405B-AEE4-EEC56A114EB4}"/>
              </a:ext>
            </a:extLst>
          </p:cNvPr>
          <p:cNvSpPr>
            <a:spLocks noGrp="1"/>
          </p:cNvSpPr>
          <p:nvPr>
            <p:ph type="title"/>
          </p:nvPr>
        </p:nvSpPr>
        <p:spPr>
          <a:xfrm>
            <a:off x="628650" y="365127"/>
            <a:ext cx="7886700" cy="1006474"/>
          </a:xfrm>
        </p:spPr>
        <p:txBody>
          <a:bodyPr>
            <a:normAutofit/>
          </a:bodyPr>
          <a:lstStyle/>
          <a:p>
            <a:r>
              <a:rPr lang="en-US" sz="2800" b="1" dirty="0">
                <a:solidFill>
                  <a:srgbClr val="002060"/>
                </a:solidFill>
                <a:latin typeface="Algerian" panose="04020705040A02060702" pitchFamily="82" charset="0"/>
              </a:rPr>
              <a:t>Prescriptive and Agile Process Models</a:t>
            </a:r>
            <a:endParaRPr lang="en-IN" sz="2800"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02A249F-028E-40D1-BFC5-E94C68C4C588}"/>
              </a:ext>
            </a:extLst>
          </p:cNvPr>
          <p:cNvSpPr>
            <a:spLocks noGrp="1"/>
          </p:cNvSpPr>
          <p:nvPr>
            <p:ph idx="1"/>
          </p:nvPr>
        </p:nvSpPr>
        <p:spPr/>
        <p:txBody>
          <a:bodyPr>
            <a:normAutofit fontScale="92500" lnSpcReduction="10000"/>
          </a:bodyPr>
          <a:lstStyle/>
          <a:p>
            <a:pPr marL="265113" lvl="1" indent="-176213" algn="just">
              <a:lnSpc>
                <a:spcPct val="100000"/>
              </a:lnSpc>
              <a:spcBef>
                <a:spcPts val="0"/>
              </a:spcBef>
            </a:pPr>
            <a:r>
              <a:rPr lang="en-US" altLang="en-US" sz="2200" dirty="0"/>
              <a:t>The </a:t>
            </a:r>
            <a:r>
              <a:rPr lang="en-US" altLang="en-US" sz="2200" b="1" dirty="0">
                <a:solidFill>
                  <a:srgbClr val="800000"/>
                </a:solidFill>
              </a:rPr>
              <a:t>prescriptive process </a:t>
            </a:r>
            <a:r>
              <a:rPr lang="en-US" altLang="en-US" sz="2200" dirty="0"/>
              <a:t>models stress detailed definition, identification, and application of process activates and tasks. Intent is to improve system quality, make projects more manageable, make delivery dates and costs more predictable, and guide teams of software engineers as they perform the work required to build a system. </a:t>
            </a:r>
          </a:p>
          <a:p>
            <a:pPr marL="88900" lvl="1" indent="0" algn="just">
              <a:lnSpc>
                <a:spcPct val="100000"/>
              </a:lnSpc>
              <a:spcBef>
                <a:spcPts val="0"/>
              </a:spcBef>
              <a:buNone/>
            </a:pPr>
            <a:endParaRPr lang="en-US" altLang="en-US" sz="2200" dirty="0"/>
          </a:p>
          <a:p>
            <a:pPr marL="265113" lvl="1" indent="-176213" algn="just">
              <a:lnSpc>
                <a:spcPct val="100000"/>
              </a:lnSpc>
              <a:spcBef>
                <a:spcPts val="0"/>
              </a:spcBef>
            </a:pPr>
            <a:r>
              <a:rPr lang="en-US" altLang="en-US" sz="2200" dirty="0"/>
              <a:t>Unfortunately, there have been times when these objectives were not achieved. If prescriptive models are applied dogmatically and without adaptation, they can increase the level of bureaucracy.</a:t>
            </a:r>
          </a:p>
          <a:p>
            <a:pPr marL="265113" lvl="1" indent="-176213" algn="just">
              <a:lnSpc>
                <a:spcPct val="100000"/>
              </a:lnSpc>
              <a:spcBef>
                <a:spcPts val="0"/>
              </a:spcBef>
            </a:pPr>
            <a:endParaRPr lang="en-US" altLang="en-US" sz="2200" dirty="0"/>
          </a:p>
          <a:p>
            <a:pPr marL="265113" lvl="1" indent="-176213" algn="just">
              <a:lnSpc>
                <a:spcPct val="100000"/>
              </a:lnSpc>
              <a:spcBef>
                <a:spcPts val="0"/>
              </a:spcBef>
            </a:pPr>
            <a:r>
              <a:rPr lang="en-US" altLang="en-US" sz="2200" b="1" dirty="0">
                <a:solidFill>
                  <a:srgbClr val="800000"/>
                </a:solidFill>
              </a:rPr>
              <a:t>Agile process models </a:t>
            </a:r>
            <a:r>
              <a:rPr lang="en-US" altLang="en-US" sz="2200" dirty="0"/>
              <a:t>emphasize project “agility” and follow a set of principles that lead to a more informal approach to software process. It emphasizes maneuverability and adaptability. It is particularly useful when Web applications are engineered. </a:t>
            </a:r>
          </a:p>
          <a:p>
            <a:pPr>
              <a:lnSpc>
                <a:spcPct val="100000"/>
              </a:lnSpc>
              <a:spcBef>
                <a:spcPts val="0"/>
              </a:spcBef>
            </a:pPr>
            <a:endParaRPr lang="en-IN" dirty="0"/>
          </a:p>
        </p:txBody>
      </p:sp>
      <p:sp>
        <p:nvSpPr>
          <p:cNvPr id="4" name="Footer Placeholder 3">
            <a:extLst>
              <a:ext uri="{FF2B5EF4-FFF2-40B4-BE49-F238E27FC236}">
                <a16:creationId xmlns:a16="http://schemas.microsoft.com/office/drawing/2014/main" id="{7A4DD953-9041-4E7A-A238-3E7E22E18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D5E29A-9429-4D2E-916A-469B22AE6467}"/>
              </a:ext>
            </a:extLst>
          </p:cNvPr>
          <p:cNvSpPr>
            <a:spLocks noGrp="1"/>
          </p:cNvSpPr>
          <p:nvPr>
            <p:ph type="sldNum" sz="quarter" idx="12"/>
          </p:nvPr>
        </p:nvSpPr>
        <p:spPr/>
        <p:txBody>
          <a:bodyPr/>
          <a:lstStyle/>
          <a:p>
            <a:fld id="{B9F94CA8-B0C5-44E8-B8D4-D1B3299A6865}" type="slidenum">
              <a:rPr lang="en-IN" smtClean="0"/>
              <a:t>24</a:t>
            </a:fld>
            <a:endParaRPr lang="en-IN"/>
          </a:p>
        </p:txBody>
      </p:sp>
    </p:spTree>
    <p:extLst>
      <p:ext uri="{BB962C8B-B14F-4D97-AF65-F5344CB8AC3E}">
        <p14:creationId xmlns:p14="http://schemas.microsoft.com/office/powerpoint/2010/main" val="1059774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501C-2B69-4022-8E58-53A9DE2EABF4}"/>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Engineering Practice</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3130586-CA81-4ADC-A246-49E53C660A9C}"/>
              </a:ext>
            </a:extLst>
          </p:cNvPr>
          <p:cNvSpPr>
            <a:spLocks noGrp="1"/>
          </p:cNvSpPr>
          <p:nvPr>
            <p:ph idx="1"/>
          </p:nvPr>
        </p:nvSpPr>
        <p:spPr/>
        <p:txBody>
          <a:bodyPr/>
          <a:lstStyle/>
          <a:p>
            <a:r>
              <a:rPr lang="en-US" dirty="0"/>
              <a:t>Essence of practice</a:t>
            </a:r>
          </a:p>
          <a:p>
            <a:pPr lvl="1"/>
            <a:r>
              <a:rPr lang="en-US" sz="1800" b="0" i="1" u="none" strike="noStrike" baseline="0" dirty="0"/>
              <a:t>Understand the problem </a:t>
            </a:r>
            <a:r>
              <a:rPr lang="en-US" sz="1800" b="0" i="0" u="none" strike="noStrike" baseline="0" dirty="0"/>
              <a:t>(communication and analysis).</a:t>
            </a:r>
          </a:p>
          <a:p>
            <a:pPr lvl="1"/>
            <a:r>
              <a:rPr lang="en-US" sz="1800" b="0" i="1" u="none" strike="noStrike" baseline="0" dirty="0"/>
              <a:t>Plan a solution </a:t>
            </a:r>
            <a:r>
              <a:rPr lang="en-US" sz="1800" b="0" i="0" u="none" strike="noStrike" baseline="0" dirty="0"/>
              <a:t>(modeling and software design).</a:t>
            </a:r>
            <a:endParaRPr lang="en-US" dirty="0"/>
          </a:p>
          <a:p>
            <a:pPr lvl="1"/>
            <a:r>
              <a:rPr lang="en-US" sz="1800" b="0" i="1" u="none" strike="noStrike" baseline="0" dirty="0"/>
              <a:t>Carry out the plan </a:t>
            </a:r>
            <a:r>
              <a:rPr lang="en-US" sz="1800" b="0" i="0" u="none" strike="noStrike" baseline="0" dirty="0"/>
              <a:t>(code generation).</a:t>
            </a:r>
          </a:p>
          <a:p>
            <a:pPr lvl="1"/>
            <a:r>
              <a:rPr lang="en-US" b="0" i="1" u="none" strike="noStrike" baseline="0" dirty="0"/>
              <a:t>Examine the result for accuracy </a:t>
            </a:r>
            <a:r>
              <a:rPr lang="en-US" b="0" i="0" u="none" strike="noStrike" baseline="0" dirty="0"/>
              <a:t>(testing and quality assurance).</a:t>
            </a:r>
          </a:p>
          <a:p>
            <a:r>
              <a:rPr lang="en-US" altLang="en-US" sz="1800" dirty="0"/>
              <a:t>Hooker</a:t>
            </a:r>
            <a:r>
              <a:rPr lang="ja-JP" altLang="en-US" sz="1800" dirty="0"/>
              <a:t>’</a:t>
            </a:r>
            <a:r>
              <a:rPr lang="en-US" altLang="ja-JP" sz="1800" dirty="0"/>
              <a:t>s </a:t>
            </a:r>
            <a:r>
              <a:rPr lang="en-US" sz="1800" dirty="0"/>
              <a:t>General Principles : </a:t>
            </a:r>
          </a:p>
          <a:p>
            <a:pPr lvl="1"/>
            <a:r>
              <a:rPr lang="en-US" sz="1800" b="1" i="0" u="none" strike="noStrike" baseline="0" dirty="0"/>
              <a:t>The First Principle: </a:t>
            </a:r>
            <a:r>
              <a:rPr lang="en-US" sz="1800" b="1" i="1" u="none" strike="noStrike" baseline="0" dirty="0">
                <a:solidFill>
                  <a:srgbClr val="C00000"/>
                </a:solidFill>
              </a:rPr>
              <a:t>The Reason It All Exists</a:t>
            </a:r>
          </a:p>
          <a:p>
            <a:pPr lvl="1"/>
            <a:r>
              <a:rPr lang="en-US" sz="1800" b="1" i="0" u="none" strike="noStrike" baseline="0" dirty="0"/>
              <a:t>The Second Principle: </a:t>
            </a:r>
            <a:r>
              <a:rPr lang="en-US" sz="1800" b="1" i="1" u="none" strike="noStrike" baseline="0" dirty="0">
                <a:solidFill>
                  <a:srgbClr val="C00000"/>
                </a:solidFill>
              </a:rPr>
              <a:t>KISS (Keep It Simple, Stupid!)</a:t>
            </a:r>
            <a:endParaRPr lang="en-US" b="1" i="1" dirty="0">
              <a:solidFill>
                <a:srgbClr val="C00000"/>
              </a:solidFill>
            </a:endParaRPr>
          </a:p>
          <a:p>
            <a:pPr lvl="1"/>
            <a:r>
              <a:rPr lang="en-US" sz="1800" b="1" i="0" u="none" strike="noStrike" baseline="0" dirty="0"/>
              <a:t>The Third Principle: </a:t>
            </a:r>
            <a:r>
              <a:rPr lang="en-US" sz="1800" b="1" i="1" u="none" strike="noStrike" baseline="0" dirty="0">
                <a:solidFill>
                  <a:srgbClr val="C00000"/>
                </a:solidFill>
              </a:rPr>
              <a:t>Maintain the Vision</a:t>
            </a:r>
          </a:p>
          <a:p>
            <a:pPr lvl="1"/>
            <a:r>
              <a:rPr lang="en-US" sz="1800" b="1" i="0" u="none" strike="noStrike" baseline="0" dirty="0"/>
              <a:t>The Fourth Principle: </a:t>
            </a:r>
            <a:r>
              <a:rPr lang="en-US" sz="1800" b="1" i="1" u="none" strike="noStrike" baseline="0" dirty="0">
                <a:solidFill>
                  <a:srgbClr val="C00000"/>
                </a:solidFill>
              </a:rPr>
              <a:t>What You Produce, Others Will Consume</a:t>
            </a:r>
            <a:endParaRPr lang="en-US" b="1" i="1" dirty="0">
              <a:solidFill>
                <a:srgbClr val="C00000"/>
              </a:solidFill>
            </a:endParaRPr>
          </a:p>
          <a:p>
            <a:pPr lvl="1"/>
            <a:r>
              <a:rPr lang="en-US" sz="1800" b="1" i="0" u="none" strike="noStrike" baseline="0" dirty="0"/>
              <a:t>The Fifth Principle: </a:t>
            </a:r>
            <a:r>
              <a:rPr lang="en-US" sz="1800" b="1" i="1" u="none" strike="noStrike" baseline="0" dirty="0">
                <a:solidFill>
                  <a:srgbClr val="C00000"/>
                </a:solidFill>
              </a:rPr>
              <a:t>Be Open to the Future</a:t>
            </a:r>
          </a:p>
          <a:p>
            <a:pPr lvl="1"/>
            <a:r>
              <a:rPr lang="en-US" sz="1800" b="1" i="0" u="none" strike="noStrike" baseline="0" dirty="0"/>
              <a:t>The Sixth Principle: </a:t>
            </a:r>
            <a:r>
              <a:rPr lang="en-US" sz="1800" b="1" i="1" u="none" strike="noStrike" baseline="0" dirty="0">
                <a:solidFill>
                  <a:srgbClr val="C00000"/>
                </a:solidFill>
              </a:rPr>
              <a:t>Plan Ahead for Reuse</a:t>
            </a:r>
            <a:endParaRPr lang="en-US" b="1" i="1" dirty="0">
              <a:solidFill>
                <a:srgbClr val="C00000"/>
              </a:solidFill>
            </a:endParaRPr>
          </a:p>
          <a:p>
            <a:pPr lvl="1"/>
            <a:r>
              <a:rPr lang="en-IN" sz="1800" b="1" i="0" u="none" strike="noStrike" baseline="0" dirty="0"/>
              <a:t>The Seventh principle: </a:t>
            </a:r>
            <a:r>
              <a:rPr lang="en-IN" sz="1800" b="1" i="1" u="none" strike="noStrike" baseline="0" dirty="0">
                <a:solidFill>
                  <a:srgbClr val="C00000"/>
                </a:solidFill>
              </a:rPr>
              <a:t>Think!</a:t>
            </a:r>
            <a:endParaRPr lang="en-US" sz="1500" b="0" i="0" u="none" strike="noStrike" baseline="0" dirty="0">
              <a:solidFill>
                <a:srgbClr val="C00000"/>
              </a:solidFill>
            </a:endParaRPr>
          </a:p>
        </p:txBody>
      </p:sp>
      <p:sp>
        <p:nvSpPr>
          <p:cNvPr id="4" name="Footer Placeholder 3">
            <a:extLst>
              <a:ext uri="{FF2B5EF4-FFF2-40B4-BE49-F238E27FC236}">
                <a16:creationId xmlns:a16="http://schemas.microsoft.com/office/drawing/2014/main" id="{F5F9EB65-5D42-4523-AC68-1E498FF0C6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4BF8DB-4477-4AD5-8E69-02D0D1CDFF86}"/>
              </a:ext>
            </a:extLst>
          </p:cNvPr>
          <p:cNvSpPr>
            <a:spLocks noGrp="1"/>
          </p:cNvSpPr>
          <p:nvPr>
            <p:ph type="sldNum" sz="quarter" idx="12"/>
          </p:nvPr>
        </p:nvSpPr>
        <p:spPr/>
        <p:txBody>
          <a:bodyPr/>
          <a:lstStyle/>
          <a:p>
            <a:fld id="{B9F94CA8-B0C5-44E8-B8D4-D1B3299A6865}" type="slidenum">
              <a:rPr lang="en-IN" smtClean="0"/>
              <a:t>25</a:t>
            </a:fld>
            <a:endParaRPr lang="en-IN"/>
          </a:p>
        </p:txBody>
      </p:sp>
    </p:spTree>
    <p:extLst>
      <p:ext uri="{BB962C8B-B14F-4D97-AF65-F5344CB8AC3E}">
        <p14:creationId xmlns:p14="http://schemas.microsoft.com/office/powerpoint/2010/main" val="1806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8643"/>
            <a:ext cx="8001000" cy="633413"/>
          </a:xfrm>
        </p:spPr>
        <p:txBody>
          <a:bodyPr>
            <a:normAutofit/>
          </a:bodyPr>
          <a:lstStyle/>
          <a:p>
            <a:r>
              <a:rPr lang="en-US" b="1" dirty="0">
                <a:solidFill>
                  <a:srgbClr val="002060"/>
                </a:solidFill>
                <a:latin typeface="Algerian" panose="04020705040A02060702" pitchFamily="82" charset="0"/>
              </a:rPr>
              <a:t>Phases in Software Development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a:xfrm>
            <a:off x="7239000" y="6248400"/>
            <a:ext cx="1905000" cy="457200"/>
          </a:xfrm>
          <a:prstGeom prst="rect">
            <a:avLst/>
          </a:prstGeom>
        </p:spPr>
        <p:txBody>
          <a:bodyPr/>
          <a:lstStyle/>
          <a:p>
            <a:fld id="{118F30F4-C2B2-45BB-A43B-1498C46C1027}" type="slidenum">
              <a:rPr lang="en-US" altLang="en-US" smtClean="0"/>
              <a:pPr/>
              <a:t>26</a:t>
            </a:fld>
            <a:endParaRPr lang="en-US" altLang="en-US"/>
          </a:p>
        </p:txBody>
      </p:sp>
      <p:pic>
        <p:nvPicPr>
          <p:cNvPr id="6" name="Picture 5"/>
          <p:cNvPicPr>
            <a:picLocks noChangeAspect="1"/>
          </p:cNvPicPr>
          <p:nvPr/>
        </p:nvPicPr>
        <p:blipFill>
          <a:blip r:embed="rId2"/>
          <a:stretch>
            <a:fillRect/>
          </a:stretch>
        </p:blipFill>
        <p:spPr>
          <a:xfrm>
            <a:off x="1600200" y="1828800"/>
            <a:ext cx="6260686" cy="4133850"/>
          </a:xfrm>
          <a:prstGeom prst="rect">
            <a:avLst/>
          </a:prstGeom>
        </p:spPr>
      </p:pic>
    </p:spTree>
    <p:extLst>
      <p:ext uri="{BB962C8B-B14F-4D97-AF65-F5344CB8AC3E}">
        <p14:creationId xmlns:p14="http://schemas.microsoft.com/office/powerpoint/2010/main" val="2876397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xfrm>
            <a:off x="679848" y="708423"/>
            <a:ext cx="7772400" cy="762000"/>
          </a:xfrm>
        </p:spPr>
        <p:txBody>
          <a:bodyPr>
            <a:normAutofit fontScale="90000"/>
          </a:bodyPr>
          <a:lstStyle/>
          <a:p>
            <a:r>
              <a:rPr lang="en-US" altLang="zh-CN" b="1" dirty="0">
                <a:solidFill>
                  <a:srgbClr val="002060"/>
                </a:solidFill>
                <a:latin typeface="Algerian" panose="04020705040A02060702" pitchFamily="82" charset="0"/>
              </a:rPr>
              <a:t>The Primary Goal of Any Software Process: High Quality</a:t>
            </a:r>
          </a:p>
        </p:txBody>
      </p:sp>
      <p:sp>
        <p:nvSpPr>
          <p:cNvPr id="18434" name="Slide Number Placeholder 5"/>
          <p:cNvSpPr>
            <a:spLocks noGrp="1"/>
          </p:cNvSpPr>
          <p:nvPr>
            <p:ph type="sldNum" sz="quarter" idx="12"/>
          </p:nvPr>
        </p:nvSpPr>
        <p:spPr>
          <a:xfrm>
            <a:off x="6057900" y="5308997"/>
            <a:ext cx="1428750" cy="304800"/>
          </a:xfrm>
          <a:prstGeom prst="rect">
            <a:avLst/>
          </a:prstGeom>
          <a:noFill/>
        </p:spPr>
        <p:txBody>
          <a:bodyP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557213" indent="-214313">
              <a:lnSpc>
                <a:spcPct val="90000"/>
              </a:lnSpc>
              <a:defRPr b="1">
                <a:solidFill>
                  <a:schemeClr val="tx1"/>
                </a:solidFill>
                <a:latin typeface="Helvetica" panose="020B0604020202020204" pitchFamily="34" charset="0"/>
                <a:ea typeface="MS PGothic" panose="020B0600070205080204" pitchFamily="34" charset="-128"/>
              </a:defRPr>
            </a:lvl2pPr>
            <a:lvl3pPr marL="857250" indent="-171450">
              <a:lnSpc>
                <a:spcPct val="90000"/>
              </a:lnSpc>
              <a:defRPr b="1">
                <a:solidFill>
                  <a:schemeClr val="tx1"/>
                </a:solidFill>
                <a:latin typeface="Helvetica" panose="020B0604020202020204" pitchFamily="34" charset="0"/>
                <a:ea typeface="MS PGothic" panose="020B0600070205080204" pitchFamily="34" charset="-128"/>
              </a:defRPr>
            </a:lvl3pPr>
            <a:lvl4pPr marL="1200150" indent="-171450">
              <a:lnSpc>
                <a:spcPct val="90000"/>
              </a:lnSpc>
              <a:defRPr b="1">
                <a:solidFill>
                  <a:schemeClr val="tx1"/>
                </a:solidFill>
                <a:latin typeface="Helvetica" panose="020B0604020202020204" pitchFamily="34" charset="0"/>
                <a:ea typeface="MS PGothic" panose="020B0600070205080204" pitchFamily="34" charset="-128"/>
              </a:defRPr>
            </a:lvl4pPr>
            <a:lvl5pPr marL="1543050" indent="-171450">
              <a:lnSpc>
                <a:spcPct val="90000"/>
              </a:lnSpc>
              <a:defRPr b="1">
                <a:solidFill>
                  <a:schemeClr val="tx1"/>
                </a:solidFill>
                <a:latin typeface="Helvetica" panose="020B0604020202020204" pitchFamily="34" charset="0"/>
                <a:ea typeface="MS PGothic" panose="020B0600070205080204" pitchFamily="34" charset="-128"/>
              </a:defRPr>
            </a:lvl5pPr>
            <a:lvl6pPr marL="18859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2288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25717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2914650" indent="-17145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a:lnSpc>
                <a:spcPct val="100000"/>
              </a:lnSpc>
            </a:pPr>
            <a:fld id="{D656D6A1-6B5B-4638-AB2D-779473BD44AB}" type="slidenum">
              <a:rPr lang="zh-CN" altLang="en-US" b="0">
                <a:solidFill>
                  <a:srgbClr val="000000"/>
                </a:solidFill>
              </a:rPr>
              <a:pPr>
                <a:lnSpc>
                  <a:spcPct val="100000"/>
                </a:lnSpc>
              </a:pPr>
              <a:t>27</a:t>
            </a:fld>
            <a:endParaRPr lang="zh-CN" altLang="en-US" b="0">
              <a:solidFill>
                <a:srgbClr val="000000"/>
              </a:solidFill>
            </a:endParaRPr>
          </a:p>
        </p:txBody>
      </p:sp>
      <p:sp>
        <p:nvSpPr>
          <p:cNvPr id="18435" name="Rectangle 2"/>
          <p:cNvSpPr>
            <a:spLocks noChangeArrowheads="1"/>
          </p:cNvSpPr>
          <p:nvPr/>
        </p:nvSpPr>
        <p:spPr bwMode="auto">
          <a:xfrm>
            <a:off x="2316958" y="2436021"/>
            <a:ext cx="4498181" cy="2431256"/>
          </a:xfrm>
          <a:prstGeom prst="rect">
            <a:avLst/>
          </a:prstGeom>
          <a:solidFill>
            <a:srgbClr val="3333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18437" name="Rectangle 4"/>
          <p:cNvSpPr>
            <a:spLocks noChangeArrowheads="1"/>
          </p:cNvSpPr>
          <p:nvPr/>
        </p:nvSpPr>
        <p:spPr bwMode="auto">
          <a:xfrm>
            <a:off x="2556272" y="4092179"/>
            <a:ext cx="4086225" cy="523875"/>
          </a:xfrm>
          <a:prstGeom prst="rect">
            <a:avLst/>
          </a:prstGeom>
          <a:solidFill>
            <a:srgbClr val="AD278D"/>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18438" name="Rectangle 5"/>
          <p:cNvSpPr>
            <a:spLocks noChangeArrowheads="1"/>
          </p:cNvSpPr>
          <p:nvPr/>
        </p:nvSpPr>
        <p:spPr bwMode="auto">
          <a:xfrm>
            <a:off x="2537222" y="2996804"/>
            <a:ext cx="4086225" cy="523875"/>
          </a:xfrm>
          <a:prstGeom prst="rect">
            <a:avLst/>
          </a:prstGeom>
          <a:solidFill>
            <a:srgbClr val="AD278D"/>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ea typeface="MS PGothic" panose="020B0600070205080204" pitchFamily="34" charset="-128"/>
              </a:defRPr>
            </a:lvl1pPr>
            <a:lvl2pPr marL="742950" indent="-285750">
              <a:lnSpc>
                <a:spcPct val="90000"/>
              </a:lnSpc>
              <a:defRPr b="1">
                <a:solidFill>
                  <a:schemeClr val="tx1"/>
                </a:solidFill>
                <a:latin typeface="Helvetica" panose="020B0604020202020204" pitchFamily="34" charset="0"/>
                <a:ea typeface="MS PGothic" panose="020B0600070205080204" pitchFamily="34" charset="-128"/>
              </a:defRPr>
            </a:lvl2pPr>
            <a:lvl3pPr marL="1143000" indent="-228600">
              <a:lnSpc>
                <a:spcPct val="90000"/>
              </a:lnSpc>
              <a:defRPr b="1">
                <a:solidFill>
                  <a:schemeClr val="tx1"/>
                </a:solidFill>
                <a:latin typeface="Helvetica" panose="020B0604020202020204" pitchFamily="34" charset="0"/>
                <a:ea typeface="MS PGothic" panose="020B0600070205080204" pitchFamily="34" charset="-128"/>
              </a:defRPr>
            </a:lvl3pPr>
            <a:lvl4pPr marL="1600200" indent="-228600">
              <a:lnSpc>
                <a:spcPct val="90000"/>
              </a:lnSpc>
              <a:defRPr b="1">
                <a:solidFill>
                  <a:schemeClr val="tx1"/>
                </a:solidFill>
                <a:latin typeface="Helvetica" panose="020B0604020202020204" pitchFamily="34" charset="0"/>
                <a:ea typeface="MS PGothic" panose="020B0600070205080204" pitchFamily="34" charset="-128"/>
              </a:defRPr>
            </a:lvl4pPr>
            <a:lvl5pPr marL="2057400" indent="-228600">
              <a:lnSpc>
                <a:spcPct val="90000"/>
              </a:lnSpc>
              <a:defRPr b="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952326" name="Rectangle 6"/>
          <p:cNvSpPr>
            <a:spLocks noChangeArrowheads="1"/>
          </p:cNvSpPr>
          <p:nvPr/>
        </p:nvSpPr>
        <p:spPr bwMode="auto">
          <a:xfrm>
            <a:off x="2717007" y="2547939"/>
            <a:ext cx="3711752" cy="20063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67865" tIns="33338" rIns="67865" bIns="33338">
            <a:spAutoFit/>
          </a:bodyPr>
          <a:lstStyle/>
          <a:p>
            <a:pPr eaLnBrk="0" fontAlgn="base" hangingPunct="0">
              <a:spcBef>
                <a:spcPct val="0"/>
              </a:spcBef>
              <a:spcAft>
                <a:spcPct val="0"/>
              </a:spcAft>
              <a:defRPr/>
            </a:pPr>
            <a:r>
              <a:rPr lang="en-US" altLang="zh-CN" sz="1800" dirty="0">
                <a:solidFill>
                  <a:srgbClr val="F3FF07"/>
                </a:solidFill>
                <a:effectLst>
                  <a:outerShdw blurRad="38100" dist="38100" dir="2700000" algn="tl">
                    <a:srgbClr val="000000"/>
                  </a:outerShdw>
                </a:effectLst>
                <a:latin typeface="Palatino" pitchFamily="-128" charset="0"/>
                <a:ea typeface="宋体" panose="02010600030101010101" pitchFamily="2" charset="-122"/>
              </a:rPr>
              <a:t>Remember:</a:t>
            </a:r>
          </a:p>
          <a:p>
            <a:pPr eaLnBrk="0" fontAlgn="base" hangingPunct="0">
              <a:spcBef>
                <a:spcPct val="0"/>
              </a:spcBef>
              <a:spcAft>
                <a:spcPct val="0"/>
              </a:spcAft>
              <a:defRPr/>
            </a:pPr>
            <a:endParaRPr lang="en-US" altLang="zh-CN" sz="1800" dirty="0">
              <a:solidFill>
                <a:srgbClr val="000000"/>
              </a:solidFill>
              <a:effectLst>
                <a:outerShdw blurRad="38100" dist="38100" dir="2700000" algn="tl">
                  <a:srgbClr val="000000"/>
                </a:outerShdw>
              </a:effectLst>
              <a:latin typeface="Palatino" pitchFamily="-128" charset="0"/>
              <a:ea typeface="宋体" panose="02010600030101010101" pitchFamily="2" charset="-122"/>
            </a:endParaRPr>
          </a:p>
          <a:p>
            <a:pPr eaLnBrk="0" fontAlgn="base" hangingPunct="0">
              <a:spcBef>
                <a:spcPct val="0"/>
              </a:spcBef>
              <a:spcAft>
                <a:spcPct val="0"/>
              </a:spcAft>
              <a:defRPr/>
            </a:pPr>
            <a:r>
              <a:rPr lang="en-US" altLang="zh-CN" sz="1800" b="1" dirty="0">
                <a:solidFill>
                  <a:srgbClr val="000000"/>
                </a:solidFill>
                <a:latin typeface="Palatino" pitchFamily="-128" charset="0"/>
                <a:ea typeface="宋体" panose="02010600030101010101" pitchFamily="2" charset="-122"/>
              </a:rPr>
              <a:t>High quality </a:t>
            </a:r>
            <a:r>
              <a:rPr lang="en-US" altLang="zh-CN" sz="1800" b="1" dirty="0">
                <a:solidFill>
                  <a:srgbClr val="000000"/>
                </a:solidFill>
                <a:latin typeface="Symbol" panose="05050102010706020507" pitchFamily="18" charset="2"/>
                <a:ea typeface="宋体" panose="02010600030101010101" pitchFamily="2" charset="-122"/>
                <a:sym typeface="Symbol" panose="05050102010706020507" pitchFamily="18" charset="2"/>
              </a:rPr>
              <a:t></a:t>
            </a:r>
            <a:r>
              <a:rPr lang="en-US" altLang="zh-CN" sz="1800" b="1" dirty="0">
                <a:solidFill>
                  <a:srgbClr val="000000"/>
                </a:solidFill>
                <a:latin typeface="Palatino" pitchFamily="-128" charset="0"/>
                <a:ea typeface="宋体" panose="02010600030101010101" pitchFamily="2" charset="-122"/>
              </a:rPr>
              <a:t> project timeliness</a:t>
            </a:r>
          </a:p>
          <a:p>
            <a:pPr eaLnBrk="0" fontAlgn="base" hangingPunct="0">
              <a:spcBef>
                <a:spcPct val="0"/>
              </a:spcBef>
              <a:spcAft>
                <a:spcPct val="0"/>
              </a:spcAft>
              <a:defRPr/>
            </a:pPr>
            <a:endParaRPr lang="en-US" altLang="zh-CN" sz="1800" b="1" dirty="0">
              <a:solidFill>
                <a:srgbClr val="000000"/>
              </a:solidFill>
              <a:latin typeface="Palatino" pitchFamily="-128" charset="0"/>
              <a:ea typeface="宋体" panose="02010600030101010101" pitchFamily="2" charset="-122"/>
            </a:endParaRPr>
          </a:p>
          <a:p>
            <a:pPr eaLnBrk="0" fontAlgn="base" hangingPunct="0">
              <a:spcBef>
                <a:spcPct val="0"/>
              </a:spcBef>
              <a:spcAft>
                <a:spcPct val="0"/>
              </a:spcAft>
              <a:defRPr/>
            </a:pPr>
            <a:r>
              <a:rPr lang="en-US" altLang="zh-CN" sz="1800" dirty="0">
                <a:solidFill>
                  <a:srgbClr val="F3FF07"/>
                </a:solidFill>
                <a:effectLst>
                  <a:outerShdw blurRad="38100" dist="38100" dir="2700000" algn="tl">
                    <a:srgbClr val="000000"/>
                  </a:outerShdw>
                </a:effectLst>
                <a:latin typeface="Palatino" pitchFamily="-128" charset="0"/>
                <a:ea typeface="宋体" panose="02010600030101010101" pitchFamily="2" charset="-122"/>
              </a:rPr>
              <a:t>Why?</a:t>
            </a:r>
          </a:p>
          <a:p>
            <a:pPr eaLnBrk="0" fontAlgn="base" hangingPunct="0">
              <a:spcBef>
                <a:spcPct val="0"/>
              </a:spcBef>
              <a:spcAft>
                <a:spcPct val="0"/>
              </a:spcAft>
              <a:defRPr/>
            </a:pPr>
            <a:endParaRPr lang="en-US" altLang="zh-CN" sz="1800" dirty="0">
              <a:solidFill>
                <a:srgbClr val="000000"/>
              </a:solidFill>
              <a:effectLst>
                <a:outerShdw blurRad="38100" dist="38100" dir="2700000" algn="tl">
                  <a:srgbClr val="000000"/>
                </a:outerShdw>
              </a:effectLst>
              <a:latin typeface="Palatino" pitchFamily="-128" charset="0"/>
              <a:ea typeface="宋体" panose="02010600030101010101" pitchFamily="2" charset="-122"/>
            </a:endParaRPr>
          </a:p>
          <a:p>
            <a:pPr eaLnBrk="0" fontAlgn="base" hangingPunct="0">
              <a:spcBef>
                <a:spcPct val="0"/>
              </a:spcBef>
              <a:spcAft>
                <a:spcPct val="0"/>
              </a:spcAft>
              <a:defRPr/>
            </a:pPr>
            <a:r>
              <a:rPr lang="en-US" altLang="zh-CN" sz="1800" b="1" dirty="0">
                <a:solidFill>
                  <a:srgbClr val="000000"/>
                </a:solidFill>
                <a:latin typeface="Palatino" pitchFamily="-128" charset="0"/>
                <a:ea typeface="宋体" panose="02010600030101010101" pitchFamily="2" charset="-122"/>
              </a:rPr>
              <a:t>Less rework!</a:t>
            </a:r>
          </a:p>
        </p:txBody>
      </p:sp>
    </p:spTree>
    <p:extLst>
      <p:ext uri="{BB962C8B-B14F-4D97-AF65-F5344CB8AC3E}">
        <p14:creationId xmlns:p14="http://schemas.microsoft.com/office/powerpoint/2010/main" val="1263755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C014-2046-47A4-AD5A-3B56DB0CE9C0}"/>
              </a:ext>
            </a:extLst>
          </p:cNvPr>
          <p:cNvSpPr>
            <a:spLocks noGrp="1"/>
          </p:cNvSpPr>
          <p:nvPr>
            <p:ph type="title"/>
          </p:nvPr>
        </p:nvSpPr>
        <p:spPr/>
        <p:txBody>
          <a:bodyPr>
            <a:normAutofit/>
          </a:bodyPr>
          <a:lstStyle/>
          <a:p>
            <a:r>
              <a:rPr lang="en-IN" b="1" dirty="0">
                <a:solidFill>
                  <a:srgbClr val="002060"/>
                </a:solidFill>
                <a:latin typeface="Algerian" panose="04020705040A02060702" pitchFamily="82" charset="0"/>
              </a:rPr>
              <a:t>Software Myths</a:t>
            </a:r>
          </a:p>
        </p:txBody>
      </p:sp>
      <p:sp>
        <p:nvSpPr>
          <p:cNvPr id="3" name="Content Placeholder 2">
            <a:extLst>
              <a:ext uri="{FF2B5EF4-FFF2-40B4-BE49-F238E27FC236}">
                <a16:creationId xmlns:a16="http://schemas.microsoft.com/office/drawing/2014/main" id="{32507EAF-CB41-4EC5-9B12-CA38C47F0854}"/>
              </a:ext>
            </a:extLst>
          </p:cNvPr>
          <p:cNvSpPr>
            <a:spLocks noGrp="1"/>
          </p:cNvSpPr>
          <p:nvPr>
            <p:ph idx="1"/>
          </p:nvPr>
        </p:nvSpPr>
        <p:spPr/>
        <p:txBody>
          <a:bodyPr/>
          <a:lstStyle/>
          <a:p>
            <a:pPr algn="just"/>
            <a:r>
              <a:rPr lang="en-IN" b="1" i="0" dirty="0">
                <a:solidFill>
                  <a:srgbClr val="C00000"/>
                </a:solidFill>
                <a:effectLst/>
                <a:latin typeface="Times New Roman" panose="02020603050405020304" pitchFamily="18" charset="0"/>
              </a:rPr>
              <a:t>Software Management Myths</a:t>
            </a:r>
          </a:p>
          <a:p>
            <a:pPr algn="just"/>
            <a:r>
              <a:rPr lang="en-IN" b="1" i="0" dirty="0">
                <a:solidFill>
                  <a:srgbClr val="C00000"/>
                </a:solidFill>
                <a:effectLst/>
                <a:latin typeface="Times New Roman" panose="02020603050405020304" pitchFamily="18" charset="0"/>
              </a:rPr>
              <a:t>Software Customer Myths</a:t>
            </a:r>
            <a:endParaRPr lang="en-IN" b="1" dirty="0">
              <a:solidFill>
                <a:srgbClr val="C00000"/>
              </a:solidFill>
              <a:latin typeface="Times New Roman" panose="02020603050405020304" pitchFamily="18" charset="0"/>
            </a:endParaRPr>
          </a:p>
          <a:p>
            <a:pPr algn="just"/>
            <a:r>
              <a:rPr lang="en-IN" b="1" i="0" dirty="0">
                <a:solidFill>
                  <a:srgbClr val="C00000"/>
                </a:solidFill>
                <a:effectLst/>
                <a:latin typeface="Times New Roman" panose="02020603050405020304" pitchFamily="18" charset="0"/>
              </a:rPr>
              <a:t>Developer Myths</a:t>
            </a:r>
            <a:endParaRPr lang="en-IN" dirty="0">
              <a:solidFill>
                <a:srgbClr val="C00000"/>
              </a:solidFill>
            </a:endParaRPr>
          </a:p>
        </p:txBody>
      </p:sp>
    </p:spTree>
    <p:extLst>
      <p:ext uri="{BB962C8B-B14F-4D97-AF65-F5344CB8AC3E}">
        <p14:creationId xmlns:p14="http://schemas.microsoft.com/office/powerpoint/2010/main" val="2140709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CB40-9C83-4FBD-9687-B42AC6C7B753}"/>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5C1DE1C-E612-46DD-95C8-2636C0DA9966}"/>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We already have a book that’s full of standards and procedures for building software. Won’t that provide my people with everything they </a:t>
            </a:r>
            <a:r>
              <a:rPr lang="en-IN" sz="1800" b="0" i="1" u="none" strike="noStrike" baseline="0" dirty="0">
                <a:latin typeface="Leawood-BookItalic"/>
              </a:rPr>
              <a:t>need to know?</a:t>
            </a:r>
          </a:p>
          <a:p>
            <a:pPr algn="just"/>
            <a:endParaRPr lang="en-IN"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The book of standards may very well exist, but is it used? Are software practitioners aware of its existence? Does it reflect modern software engineering practice? Is it complete? Is it adaptable? Is it streamlined to improve time-to-delivery while still maintaining a focus on quality? In many cases, the answer to all of these questions </a:t>
            </a:r>
            <a:r>
              <a:rPr lang="en-IN" sz="1800" b="0" i="0" u="none" strike="noStrike" baseline="0" dirty="0">
                <a:latin typeface="Leawood-Book"/>
              </a:rPr>
              <a:t>is “no.”</a:t>
            </a:r>
            <a:endParaRPr lang="en-IN" dirty="0"/>
          </a:p>
        </p:txBody>
      </p:sp>
      <p:sp>
        <p:nvSpPr>
          <p:cNvPr id="4" name="Footer Placeholder 3">
            <a:extLst>
              <a:ext uri="{FF2B5EF4-FFF2-40B4-BE49-F238E27FC236}">
                <a16:creationId xmlns:a16="http://schemas.microsoft.com/office/drawing/2014/main" id="{F3501188-B2E8-46DA-8B6C-18D4682CAE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3A1691-BF22-4CAA-ABE3-77608F68863C}"/>
              </a:ext>
            </a:extLst>
          </p:cNvPr>
          <p:cNvSpPr>
            <a:spLocks noGrp="1"/>
          </p:cNvSpPr>
          <p:nvPr>
            <p:ph type="sldNum" sz="quarter" idx="12"/>
          </p:nvPr>
        </p:nvSpPr>
        <p:spPr/>
        <p:txBody>
          <a:bodyPr/>
          <a:lstStyle/>
          <a:p>
            <a:fld id="{B9F94CA8-B0C5-44E8-B8D4-D1B3299A6865}" type="slidenum">
              <a:rPr lang="en-IN" smtClean="0"/>
              <a:t>29</a:t>
            </a:fld>
            <a:endParaRPr lang="en-IN"/>
          </a:p>
        </p:txBody>
      </p:sp>
    </p:spTree>
    <p:extLst>
      <p:ext uri="{BB962C8B-B14F-4D97-AF65-F5344CB8AC3E}">
        <p14:creationId xmlns:p14="http://schemas.microsoft.com/office/powerpoint/2010/main" val="183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990600"/>
            <a:ext cx="7772400" cy="508344"/>
          </a:xfrm>
          <a:noFill/>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en-US" altLang="en-US" b="1" dirty="0">
                <a:solidFill>
                  <a:srgbClr val="002060"/>
                </a:solidFill>
                <a:latin typeface="Algerian" panose="04020705040A02060702" pitchFamily="82" charset="0"/>
              </a:rPr>
              <a:t>What is Software?</a:t>
            </a:r>
          </a:p>
        </p:txBody>
      </p:sp>
      <p:sp>
        <p:nvSpPr>
          <p:cNvPr id="9" name="Slide Number Placeholder 4"/>
          <p:cNvSpPr>
            <a:spLocks noGrp="1"/>
          </p:cNvSpPr>
          <p:nvPr>
            <p:ph type="sldNum" sz="quarter" idx="12"/>
          </p:nvPr>
        </p:nvSpPr>
        <p:spPr>
          <a:xfrm>
            <a:off x="7543800" y="6248400"/>
            <a:ext cx="1295400" cy="457200"/>
          </a:xfrm>
        </p:spPr>
        <p:txBody>
          <a:bodyPr/>
          <a:lstStyle/>
          <a:p>
            <a:pPr>
              <a:defRPr/>
            </a:pPr>
            <a:fld id="{0743DF13-2BF4-40BF-894A-D9EB9181551C}" type="slidenum">
              <a:rPr lang="en-US" altLang="en-US"/>
              <a:pPr>
                <a:defRPr/>
              </a:pPr>
              <a:t>3</a:t>
            </a:fld>
            <a:endParaRPr lang="en-US" altLang="en-US"/>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8" name="Text Box 36"/>
          <p:cNvSpPr txBox="1">
            <a:spLocks noChangeArrowheads="1"/>
          </p:cNvSpPr>
          <p:nvPr/>
        </p:nvSpPr>
        <p:spPr bwMode="auto">
          <a:xfrm>
            <a:off x="914400" y="2133600"/>
            <a:ext cx="73914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en-US" sz="2000" i="1" dirty="0">
                <a:latin typeface="Palatino" pitchFamily="-128" charset="0"/>
              </a:rPr>
              <a:t>Software is: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instructions</a:t>
            </a:r>
            <a:r>
              <a:rPr lang="en-US" altLang="en-US" sz="2000" i="1" dirty="0">
                <a:latin typeface="Palatino" pitchFamily="-128" charset="0"/>
              </a:rPr>
              <a:t> (computer programs) that when executed provide desired features, function, and performance;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data structures </a:t>
            </a:r>
            <a:r>
              <a:rPr lang="en-US" altLang="en-US" sz="2000" i="1" dirty="0">
                <a:latin typeface="Palatino" pitchFamily="-128" charset="0"/>
              </a:rPr>
              <a:t>that enable the programs to adequately manipulate information and </a:t>
            </a:r>
          </a:p>
          <a:p>
            <a:pPr marL="457200" indent="-457200" algn="just">
              <a:spcBef>
                <a:spcPct val="50000"/>
              </a:spcBef>
              <a:buFontTx/>
              <a:buAutoNum type="arabicParenBoth"/>
              <a:defRPr/>
            </a:pPr>
            <a:r>
              <a:rPr lang="en-US" altLang="en-US" sz="2000" b="1" i="1" dirty="0">
                <a:solidFill>
                  <a:srgbClr val="C00000"/>
                </a:solidFill>
                <a:latin typeface="Palatino" pitchFamily="-128" charset="0"/>
              </a:rPr>
              <a:t>documentation</a:t>
            </a:r>
            <a:r>
              <a:rPr lang="en-US" altLang="en-US" sz="2000" i="1" dirty="0">
                <a:latin typeface="Palatino" pitchFamily="-128" charset="0"/>
              </a:rPr>
              <a:t> that describes the operation and use of the programs.</a:t>
            </a:r>
            <a:r>
              <a:rPr lang="en-US" altLang="en-US" sz="2000" dirty="0">
                <a:latin typeface="Palatino" pitchFamily="-12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88">
                                            <p:txEl>
                                              <p:pRg st="0" end="0"/>
                                            </p:txEl>
                                          </p:spTgt>
                                        </p:tgtEl>
                                        <p:attrNameLst>
                                          <p:attrName>style.visibility</p:attrName>
                                        </p:attrNameLst>
                                      </p:cBhvr>
                                      <p:to>
                                        <p:strVal val="visible"/>
                                      </p:to>
                                    </p:set>
                                    <p:anim calcmode="lin" valueType="num">
                                      <p:cBhvr additive="base">
                                        <p:cTn id="7" dur="500" fill="hold"/>
                                        <p:tgtEl>
                                          <p:spTgt spid="125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88">
                                            <p:txEl>
                                              <p:pRg st="1" end="1"/>
                                            </p:txEl>
                                          </p:spTgt>
                                        </p:tgtEl>
                                        <p:attrNameLst>
                                          <p:attrName>style.visibility</p:attrName>
                                        </p:attrNameLst>
                                      </p:cBhvr>
                                      <p:to>
                                        <p:strVal val="visible"/>
                                      </p:to>
                                    </p:set>
                                    <p:anim calcmode="lin" valueType="num">
                                      <p:cBhvr additive="base">
                                        <p:cTn id="11" dur="500" fill="hold"/>
                                        <p:tgtEl>
                                          <p:spTgt spid="125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88">
                                            <p:txEl>
                                              <p:pRg st="2" end="2"/>
                                            </p:txEl>
                                          </p:spTgt>
                                        </p:tgtEl>
                                        <p:attrNameLst>
                                          <p:attrName>style.visibility</p:attrName>
                                        </p:attrNameLst>
                                      </p:cBhvr>
                                      <p:to>
                                        <p:strVal val="visible"/>
                                      </p:to>
                                    </p:set>
                                    <p:anim calcmode="lin" valueType="num">
                                      <p:cBhvr additive="base">
                                        <p:cTn id="17" dur="500" fill="hold"/>
                                        <p:tgtEl>
                                          <p:spTgt spid="1259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88">
                                            <p:txEl>
                                              <p:pRg st="3" end="3"/>
                                            </p:txEl>
                                          </p:spTgt>
                                        </p:tgtEl>
                                        <p:attrNameLst>
                                          <p:attrName>style.visibility</p:attrName>
                                        </p:attrNameLst>
                                      </p:cBhvr>
                                      <p:to>
                                        <p:strVal val="visible"/>
                                      </p:to>
                                    </p:set>
                                    <p:anim calcmode="lin" valueType="num">
                                      <p:cBhvr additive="base">
                                        <p:cTn id="23" dur="500" fill="hold"/>
                                        <p:tgtEl>
                                          <p:spTgt spid="12598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DA5D-D49E-4CBA-9C4E-90EB0B08A3D9}"/>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810AB52-46AE-4083-9E3A-E9A99EED73DB}"/>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If we get behind schedule, we can add more programmers and catch up (sometimes called the “Mongolian horde” concept).</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Software development is not a mechanistic process like manufacturing. In the words of Brooks [Bro95]: “adding people to a late software project makes it later.” At first, this statement may seem counterintuitive. However, as new people are added, people who were working must spend time educating the newcomers, thereby reducing the amount of time spent on productive development effort. People can be added but only in a planned and well coordinated</a:t>
            </a:r>
            <a:r>
              <a:rPr lang="en-US" sz="1800" dirty="0">
                <a:latin typeface="Leawood-Book"/>
              </a:rPr>
              <a:t> </a:t>
            </a:r>
            <a:r>
              <a:rPr lang="en-IN" sz="1800" b="0" i="0" u="none" strike="noStrike" baseline="0" dirty="0">
                <a:latin typeface="Leawood-Book"/>
              </a:rPr>
              <a:t>manner.</a:t>
            </a:r>
            <a:endParaRPr lang="en-IN" dirty="0"/>
          </a:p>
        </p:txBody>
      </p:sp>
      <p:sp>
        <p:nvSpPr>
          <p:cNvPr id="4" name="Footer Placeholder 3">
            <a:extLst>
              <a:ext uri="{FF2B5EF4-FFF2-40B4-BE49-F238E27FC236}">
                <a16:creationId xmlns:a16="http://schemas.microsoft.com/office/drawing/2014/main" id="{CF014959-A23E-41F9-8E8A-4EE7547EF1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73E119-34CE-4F14-9BC5-C20E9CDCEEB2}"/>
              </a:ext>
            </a:extLst>
          </p:cNvPr>
          <p:cNvSpPr>
            <a:spLocks noGrp="1"/>
          </p:cNvSpPr>
          <p:nvPr>
            <p:ph type="sldNum" sz="quarter" idx="12"/>
          </p:nvPr>
        </p:nvSpPr>
        <p:spPr/>
        <p:txBody>
          <a:bodyPr/>
          <a:lstStyle/>
          <a:p>
            <a:fld id="{B9F94CA8-B0C5-44E8-B8D4-D1B3299A6865}" type="slidenum">
              <a:rPr lang="en-IN" smtClean="0"/>
              <a:t>30</a:t>
            </a:fld>
            <a:endParaRPr lang="en-IN"/>
          </a:p>
        </p:txBody>
      </p:sp>
    </p:spTree>
    <p:extLst>
      <p:ext uri="{BB962C8B-B14F-4D97-AF65-F5344CB8AC3E}">
        <p14:creationId xmlns:p14="http://schemas.microsoft.com/office/powerpoint/2010/main" val="229132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861-3F16-4CA6-AE75-45574ACC74CE}"/>
              </a:ext>
            </a:extLst>
          </p:cNvPr>
          <p:cNvSpPr>
            <a:spLocks noGrp="1"/>
          </p:cNvSpPr>
          <p:nvPr>
            <p:ph type="title"/>
          </p:nvPr>
        </p:nvSpPr>
        <p:spPr/>
        <p:txBody>
          <a:bodyPr/>
          <a:lstStyle/>
          <a:p>
            <a:r>
              <a:rPr lang="en-US" b="1" dirty="0">
                <a:solidFill>
                  <a:srgbClr val="002060"/>
                </a:solidFill>
                <a:latin typeface="Algerian" panose="04020705040A02060702" pitchFamily="82" charset="0"/>
              </a:rPr>
              <a:t>Software Management Myths </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FA1FD7E-9A67-4BA9-AE06-A03CF912DEC2}"/>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If I decide to outsource the software project to a third party, I can just relax and let that firm build it.</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If an organization does not understand how to manage and control software projects internally, it will invariably struggle when it outsources </a:t>
            </a:r>
            <a:r>
              <a:rPr lang="en-IN" sz="1800" b="0" i="0" u="none" strike="noStrike" baseline="0" dirty="0">
                <a:latin typeface="Leawood-Book"/>
              </a:rPr>
              <a:t>software projects.</a:t>
            </a:r>
            <a:endParaRPr lang="en-IN" dirty="0"/>
          </a:p>
        </p:txBody>
      </p:sp>
      <p:sp>
        <p:nvSpPr>
          <p:cNvPr id="4" name="Footer Placeholder 3">
            <a:extLst>
              <a:ext uri="{FF2B5EF4-FFF2-40B4-BE49-F238E27FC236}">
                <a16:creationId xmlns:a16="http://schemas.microsoft.com/office/drawing/2014/main" id="{A98AFE5B-91FE-4B12-BDF5-E26909FC2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5F4659-62D6-46BE-A679-9137A7A941CB}"/>
              </a:ext>
            </a:extLst>
          </p:cNvPr>
          <p:cNvSpPr>
            <a:spLocks noGrp="1"/>
          </p:cNvSpPr>
          <p:nvPr>
            <p:ph type="sldNum" sz="quarter" idx="12"/>
          </p:nvPr>
        </p:nvSpPr>
        <p:spPr/>
        <p:txBody>
          <a:bodyPr/>
          <a:lstStyle/>
          <a:p>
            <a:fld id="{B9F94CA8-B0C5-44E8-B8D4-D1B3299A6865}" type="slidenum">
              <a:rPr lang="en-IN" smtClean="0"/>
              <a:t>31</a:t>
            </a:fld>
            <a:endParaRPr lang="en-IN"/>
          </a:p>
        </p:txBody>
      </p:sp>
    </p:spTree>
    <p:extLst>
      <p:ext uri="{BB962C8B-B14F-4D97-AF65-F5344CB8AC3E}">
        <p14:creationId xmlns:p14="http://schemas.microsoft.com/office/powerpoint/2010/main" val="30673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4015-AD97-4213-8D90-61A369189764}"/>
              </a:ext>
            </a:extLst>
          </p:cNvPr>
          <p:cNvSpPr>
            <a:spLocks noGrp="1"/>
          </p:cNvSpPr>
          <p:nvPr>
            <p:ph type="title"/>
          </p:nvPr>
        </p:nvSpPr>
        <p:spPr/>
        <p:txBody>
          <a:bodyPr/>
          <a:lstStyle/>
          <a:p>
            <a:r>
              <a:rPr lang="en-US" b="1" dirty="0">
                <a:solidFill>
                  <a:srgbClr val="002060"/>
                </a:solidFill>
                <a:latin typeface="Algerian" panose="04020705040A02060702" pitchFamily="82" charset="0"/>
              </a:rPr>
              <a:t>Customer Myths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3A845-9284-429F-92F9-AF94D86CB853}"/>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A general statement of objectives is sufficient to begin writing programs—we can fill in the details later.</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Although a comprehensive and stable statement of requirements is not always possible, an ambiguous “statement of objectives” is a recipe for disaster. Unambiguous requirements (usually derived iteratively) are developed only through effective and continuous communication between customer and developer</a:t>
            </a:r>
            <a:endParaRPr lang="en-IN" dirty="0"/>
          </a:p>
        </p:txBody>
      </p:sp>
      <p:sp>
        <p:nvSpPr>
          <p:cNvPr id="4" name="Footer Placeholder 3">
            <a:extLst>
              <a:ext uri="{FF2B5EF4-FFF2-40B4-BE49-F238E27FC236}">
                <a16:creationId xmlns:a16="http://schemas.microsoft.com/office/drawing/2014/main" id="{D3017C58-682E-4714-B2F8-F2BDE199C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82585F-AA36-41D2-A731-3D7D24E1C0CD}"/>
              </a:ext>
            </a:extLst>
          </p:cNvPr>
          <p:cNvSpPr>
            <a:spLocks noGrp="1"/>
          </p:cNvSpPr>
          <p:nvPr>
            <p:ph type="sldNum" sz="quarter" idx="12"/>
          </p:nvPr>
        </p:nvSpPr>
        <p:spPr/>
        <p:txBody>
          <a:bodyPr/>
          <a:lstStyle/>
          <a:p>
            <a:fld id="{B9F94CA8-B0C5-44E8-B8D4-D1B3299A6865}" type="slidenum">
              <a:rPr lang="en-IN" smtClean="0"/>
              <a:t>32</a:t>
            </a:fld>
            <a:endParaRPr lang="en-IN"/>
          </a:p>
        </p:txBody>
      </p:sp>
    </p:spTree>
    <p:extLst>
      <p:ext uri="{BB962C8B-B14F-4D97-AF65-F5344CB8AC3E}">
        <p14:creationId xmlns:p14="http://schemas.microsoft.com/office/powerpoint/2010/main" val="59554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75C-4B1D-4A52-992B-5A5BC01BED91}"/>
              </a:ext>
            </a:extLst>
          </p:cNvPr>
          <p:cNvSpPr>
            <a:spLocks noGrp="1"/>
          </p:cNvSpPr>
          <p:nvPr>
            <p:ph type="title"/>
          </p:nvPr>
        </p:nvSpPr>
        <p:spPr/>
        <p:txBody>
          <a:bodyPr/>
          <a:lstStyle/>
          <a:p>
            <a:r>
              <a:rPr lang="en-US" b="1" dirty="0">
                <a:solidFill>
                  <a:srgbClr val="002060"/>
                </a:solidFill>
                <a:latin typeface="Algerian" panose="04020705040A02060702" pitchFamily="82" charset="0"/>
              </a:rPr>
              <a:t>Customer Myths</a:t>
            </a:r>
            <a:endParaRPr lang="en-IN" b="1"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B778681-035D-41A1-B2CD-7395A2D52C62}"/>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Software requirements continually change, but change can be easily accommodated because software is flexible.</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It is true that software requirements change, but the impact of change varies with the time at which it is introduced. When requirements changes are requested early (before design or code has been started), the cost impact is relatively small.16 However, as time passes, the cost impact grows rapidly—resources have been committed, a design framework has been established, and change can cause upheaval that requires additional resources and major design </a:t>
            </a:r>
            <a:r>
              <a:rPr lang="en-IN" sz="1800" b="0" i="0" u="none" strike="noStrike" baseline="0" dirty="0">
                <a:latin typeface="Leawood-Book"/>
              </a:rPr>
              <a:t>modification.</a:t>
            </a:r>
            <a:endParaRPr lang="en-IN" dirty="0"/>
          </a:p>
        </p:txBody>
      </p:sp>
      <p:sp>
        <p:nvSpPr>
          <p:cNvPr id="4" name="Footer Placeholder 3">
            <a:extLst>
              <a:ext uri="{FF2B5EF4-FFF2-40B4-BE49-F238E27FC236}">
                <a16:creationId xmlns:a16="http://schemas.microsoft.com/office/drawing/2014/main" id="{0C20EB06-89F9-4A11-A803-0B4528BD4A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31781-26D9-42CF-A09D-E76B8C8A7BA5}"/>
              </a:ext>
            </a:extLst>
          </p:cNvPr>
          <p:cNvSpPr>
            <a:spLocks noGrp="1"/>
          </p:cNvSpPr>
          <p:nvPr>
            <p:ph type="sldNum" sz="quarter" idx="12"/>
          </p:nvPr>
        </p:nvSpPr>
        <p:spPr/>
        <p:txBody>
          <a:bodyPr/>
          <a:lstStyle/>
          <a:p>
            <a:fld id="{B9F94CA8-B0C5-44E8-B8D4-D1B3299A6865}" type="slidenum">
              <a:rPr lang="en-IN" smtClean="0"/>
              <a:t>33</a:t>
            </a:fld>
            <a:endParaRPr lang="en-IN"/>
          </a:p>
        </p:txBody>
      </p:sp>
    </p:spTree>
    <p:extLst>
      <p:ext uri="{BB962C8B-B14F-4D97-AF65-F5344CB8AC3E}">
        <p14:creationId xmlns:p14="http://schemas.microsoft.com/office/powerpoint/2010/main" val="240955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6E2F-52D7-4B6F-9F40-FF42094A052D}"/>
              </a:ext>
            </a:extLst>
          </p:cNvPr>
          <p:cNvSpPr>
            <a:spLocks noGrp="1"/>
          </p:cNvSpPr>
          <p:nvPr>
            <p:ph type="title"/>
          </p:nvPr>
        </p:nvSpPr>
        <p:spPr/>
        <p:txBody>
          <a:bodyPr>
            <a:normAutofit/>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D6C5EFAC-D69F-4894-B31D-BE4FC9F8C260}"/>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Once we write the program and get it to work, our job is done.</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Someone once said that “the sooner you begin ‘writing code,’ the longer it’ll take you to get done.” Industry data indicate that between 60 and 80 percent of all effort expended on software will be expended after it is delivered to the customer for the first time.</a:t>
            </a:r>
            <a:endParaRPr lang="en-IN" dirty="0"/>
          </a:p>
        </p:txBody>
      </p:sp>
      <p:sp>
        <p:nvSpPr>
          <p:cNvPr id="4" name="Footer Placeholder 3">
            <a:extLst>
              <a:ext uri="{FF2B5EF4-FFF2-40B4-BE49-F238E27FC236}">
                <a16:creationId xmlns:a16="http://schemas.microsoft.com/office/drawing/2014/main" id="{4C54B26A-048A-443D-AE69-32B643C55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61CC5C-6A83-4263-9459-C6AEC9D6D6B3}"/>
              </a:ext>
            </a:extLst>
          </p:cNvPr>
          <p:cNvSpPr>
            <a:spLocks noGrp="1"/>
          </p:cNvSpPr>
          <p:nvPr>
            <p:ph type="sldNum" sz="quarter" idx="12"/>
          </p:nvPr>
        </p:nvSpPr>
        <p:spPr/>
        <p:txBody>
          <a:bodyPr/>
          <a:lstStyle/>
          <a:p>
            <a:fld id="{B9F94CA8-B0C5-44E8-B8D4-D1B3299A6865}" type="slidenum">
              <a:rPr lang="en-IN" smtClean="0"/>
              <a:t>34</a:t>
            </a:fld>
            <a:endParaRPr lang="en-IN"/>
          </a:p>
        </p:txBody>
      </p:sp>
    </p:spTree>
    <p:extLst>
      <p:ext uri="{BB962C8B-B14F-4D97-AF65-F5344CB8AC3E}">
        <p14:creationId xmlns:p14="http://schemas.microsoft.com/office/powerpoint/2010/main" val="394355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0D52-D44C-48D8-89A4-866D1C1AB7F7}"/>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2CFDAE94-7671-4DEC-9C8D-EEDD3FE2D9E5}"/>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Until I get the program “running” I have no way of assessing its quality.</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One of the most effective software quality assurance mechanisms can be applied from the inception of a project—</a:t>
            </a:r>
            <a:r>
              <a:rPr lang="en-US" sz="1800" b="0" i="1" u="none" strike="noStrike" baseline="0" dirty="0">
                <a:latin typeface="Leawood-BookItalic"/>
              </a:rPr>
              <a:t>the technical review. </a:t>
            </a:r>
            <a:r>
              <a:rPr lang="en-US" sz="1800" b="0" i="0" u="none" strike="noStrike" baseline="0" dirty="0">
                <a:latin typeface="Leawood-Book"/>
              </a:rPr>
              <a:t>Software reviews (described in Chapter 15) are a “quality filter” that have been found to be more effective than testing for finding certain </a:t>
            </a:r>
            <a:r>
              <a:rPr lang="en-IN" sz="1800" b="0" i="0" u="none" strike="noStrike" baseline="0" dirty="0">
                <a:latin typeface="Leawood-Book"/>
              </a:rPr>
              <a:t>classes of software defects.</a:t>
            </a:r>
            <a:endParaRPr lang="en-IN" dirty="0"/>
          </a:p>
        </p:txBody>
      </p:sp>
      <p:sp>
        <p:nvSpPr>
          <p:cNvPr id="4" name="Footer Placeholder 3">
            <a:extLst>
              <a:ext uri="{FF2B5EF4-FFF2-40B4-BE49-F238E27FC236}">
                <a16:creationId xmlns:a16="http://schemas.microsoft.com/office/drawing/2014/main" id="{11BAC4EC-E2EA-443C-BE8F-05907012EA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F0BF14-89CE-4876-8875-8B558D80919D}"/>
              </a:ext>
            </a:extLst>
          </p:cNvPr>
          <p:cNvSpPr>
            <a:spLocks noGrp="1"/>
          </p:cNvSpPr>
          <p:nvPr>
            <p:ph type="sldNum" sz="quarter" idx="12"/>
          </p:nvPr>
        </p:nvSpPr>
        <p:spPr/>
        <p:txBody>
          <a:bodyPr/>
          <a:lstStyle/>
          <a:p>
            <a:fld id="{B9F94CA8-B0C5-44E8-B8D4-D1B3299A6865}" type="slidenum">
              <a:rPr lang="en-IN" smtClean="0"/>
              <a:t>35</a:t>
            </a:fld>
            <a:endParaRPr lang="en-IN"/>
          </a:p>
        </p:txBody>
      </p:sp>
    </p:spTree>
    <p:extLst>
      <p:ext uri="{BB962C8B-B14F-4D97-AF65-F5344CB8AC3E}">
        <p14:creationId xmlns:p14="http://schemas.microsoft.com/office/powerpoint/2010/main" val="202570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778C-C164-4AD6-B19C-F86CF69747BC}"/>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CA5DA7FC-5113-47CA-B35F-C77CE97663E0}"/>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The only deliverable work product for a successful project is the working </a:t>
            </a:r>
            <a:r>
              <a:rPr lang="en-IN" sz="1800" b="0" i="1" u="none" strike="noStrike" baseline="0" dirty="0">
                <a:latin typeface="Leawood-BookItalic"/>
              </a:rPr>
              <a:t>program.</a:t>
            </a:r>
          </a:p>
          <a:p>
            <a:pPr algn="just"/>
            <a:endParaRPr lang="en-IN"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A working program is only one part of a software configuration that includes many elements. A variety of work products (e.g., models, documents, plans) provide a foundation for successful engineering and, more important, guidance for software support.</a:t>
            </a:r>
            <a:endParaRPr lang="en-IN" dirty="0"/>
          </a:p>
        </p:txBody>
      </p:sp>
      <p:sp>
        <p:nvSpPr>
          <p:cNvPr id="4" name="Footer Placeholder 3">
            <a:extLst>
              <a:ext uri="{FF2B5EF4-FFF2-40B4-BE49-F238E27FC236}">
                <a16:creationId xmlns:a16="http://schemas.microsoft.com/office/drawing/2014/main" id="{E2ACEF58-29FE-4070-BC48-541759114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7BB7F2-C6D2-47DC-A95F-CDECCF439308}"/>
              </a:ext>
            </a:extLst>
          </p:cNvPr>
          <p:cNvSpPr>
            <a:spLocks noGrp="1"/>
          </p:cNvSpPr>
          <p:nvPr>
            <p:ph type="sldNum" sz="quarter" idx="12"/>
          </p:nvPr>
        </p:nvSpPr>
        <p:spPr/>
        <p:txBody>
          <a:bodyPr/>
          <a:lstStyle/>
          <a:p>
            <a:fld id="{B9F94CA8-B0C5-44E8-B8D4-D1B3299A6865}" type="slidenum">
              <a:rPr lang="en-IN" smtClean="0"/>
              <a:t>36</a:t>
            </a:fld>
            <a:endParaRPr lang="en-IN"/>
          </a:p>
        </p:txBody>
      </p:sp>
    </p:spTree>
    <p:extLst>
      <p:ext uri="{BB962C8B-B14F-4D97-AF65-F5344CB8AC3E}">
        <p14:creationId xmlns:p14="http://schemas.microsoft.com/office/powerpoint/2010/main" val="8141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CEF8-36AA-4052-9E83-464B84A6DEAA}"/>
              </a:ext>
            </a:extLst>
          </p:cNvPr>
          <p:cNvSpPr>
            <a:spLocks noGrp="1"/>
          </p:cNvSpPr>
          <p:nvPr>
            <p:ph type="title"/>
          </p:nvPr>
        </p:nvSpPr>
        <p:spPr/>
        <p:txBody>
          <a:bodyPr/>
          <a:lstStyle/>
          <a:p>
            <a:r>
              <a:rPr lang="en-IN" b="1" dirty="0">
                <a:solidFill>
                  <a:srgbClr val="002060"/>
                </a:solidFill>
                <a:latin typeface="Algerian" panose="04020705040A02060702" pitchFamily="82" charset="0"/>
              </a:rPr>
              <a:t>Practitioner’s myths</a:t>
            </a:r>
          </a:p>
        </p:txBody>
      </p:sp>
      <p:sp>
        <p:nvSpPr>
          <p:cNvPr id="3" name="Content Placeholder 2">
            <a:extLst>
              <a:ext uri="{FF2B5EF4-FFF2-40B4-BE49-F238E27FC236}">
                <a16:creationId xmlns:a16="http://schemas.microsoft.com/office/drawing/2014/main" id="{D0FA5127-32B4-48C2-85C0-59007B24D9FD}"/>
              </a:ext>
            </a:extLst>
          </p:cNvPr>
          <p:cNvSpPr>
            <a:spLocks noGrp="1"/>
          </p:cNvSpPr>
          <p:nvPr>
            <p:ph idx="1"/>
          </p:nvPr>
        </p:nvSpPr>
        <p:spPr/>
        <p:txBody>
          <a:bodyPr/>
          <a:lstStyle/>
          <a:p>
            <a:pPr algn="just"/>
            <a:r>
              <a:rPr lang="en-US" sz="1800" b="1" i="0" u="none" strike="noStrike" baseline="0" dirty="0">
                <a:latin typeface="Leawood-Bold"/>
              </a:rPr>
              <a:t>Myth: </a:t>
            </a:r>
            <a:r>
              <a:rPr lang="en-US" sz="1800" b="0" i="1" u="none" strike="noStrike" baseline="0" dirty="0">
                <a:latin typeface="Leawood-BookItalic"/>
              </a:rPr>
              <a:t>Software engineering will make us create voluminous and unnecessary documentation and will invariably slow us down.</a:t>
            </a:r>
          </a:p>
          <a:p>
            <a:pPr algn="just"/>
            <a:endParaRPr lang="en-US" sz="1800" b="0" i="1" u="none" strike="noStrike" baseline="0" dirty="0">
              <a:latin typeface="Leawood-BookItalic"/>
            </a:endParaRPr>
          </a:p>
          <a:p>
            <a:pPr algn="just"/>
            <a:r>
              <a:rPr lang="en-US" sz="1800" b="1" i="0" u="none" strike="noStrike" baseline="0" dirty="0">
                <a:latin typeface="Leawood-Bold"/>
              </a:rPr>
              <a:t>Reality: </a:t>
            </a:r>
            <a:r>
              <a:rPr lang="en-US" sz="1800" b="0" i="0" u="none" strike="noStrike" baseline="0" dirty="0">
                <a:latin typeface="Leawood-Book"/>
              </a:rPr>
              <a:t>Software engineering is not about creating documents. It is about creating a quality product. Better quality leads to reduced rework. And reduced rework results in faster delivery times.</a:t>
            </a:r>
            <a:endParaRPr lang="en-IN" dirty="0"/>
          </a:p>
        </p:txBody>
      </p:sp>
      <p:sp>
        <p:nvSpPr>
          <p:cNvPr id="4" name="Footer Placeholder 3">
            <a:extLst>
              <a:ext uri="{FF2B5EF4-FFF2-40B4-BE49-F238E27FC236}">
                <a16:creationId xmlns:a16="http://schemas.microsoft.com/office/drawing/2014/main" id="{A8EF9882-B196-48B4-89FD-7C4934BBE0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D7AF66-BA8F-4889-B6DC-A48DB4F5FA46}"/>
              </a:ext>
            </a:extLst>
          </p:cNvPr>
          <p:cNvSpPr>
            <a:spLocks noGrp="1"/>
          </p:cNvSpPr>
          <p:nvPr>
            <p:ph type="sldNum" sz="quarter" idx="12"/>
          </p:nvPr>
        </p:nvSpPr>
        <p:spPr/>
        <p:txBody>
          <a:bodyPr/>
          <a:lstStyle/>
          <a:p>
            <a:fld id="{B9F94CA8-B0C5-44E8-B8D4-D1B3299A6865}" type="slidenum">
              <a:rPr lang="en-IN" smtClean="0"/>
              <a:t>37</a:t>
            </a:fld>
            <a:endParaRPr lang="en-IN"/>
          </a:p>
        </p:txBody>
      </p:sp>
    </p:spTree>
    <p:extLst>
      <p:ext uri="{BB962C8B-B14F-4D97-AF65-F5344CB8AC3E}">
        <p14:creationId xmlns:p14="http://schemas.microsoft.com/office/powerpoint/2010/main" val="417710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B63FC6C-5927-4ED1-8162-AE852073EBFE}"/>
              </a:ext>
            </a:extLst>
          </p:cNvPr>
          <p:cNvSpPr>
            <a:spLocks noGrp="1" noChangeArrowheads="1"/>
          </p:cNvSpPr>
          <p:nvPr>
            <p:ph type="title"/>
          </p:nvPr>
        </p:nvSpPr>
        <p:spPr>
          <a:xfrm>
            <a:off x="457200" y="276275"/>
            <a:ext cx="5867400" cy="709613"/>
          </a:xfrm>
        </p:spPr>
        <p:txBody>
          <a:bodyPr rtlCol="0">
            <a:normAutofit/>
          </a:bodyPr>
          <a:lstStyle/>
          <a:p>
            <a:pPr fontAlgn="auto">
              <a:spcAft>
                <a:spcPts val="0"/>
              </a:spcAft>
              <a:defRPr/>
            </a:pPr>
            <a:r>
              <a:rPr lang="en-US" b="1" dirty="0">
                <a:solidFill>
                  <a:srgbClr val="002060"/>
                </a:solidFill>
                <a:latin typeface="Algerian" panose="04020705040A02060702" pitchFamily="82" charset="0"/>
              </a:rPr>
              <a:t>Features of Software?</a:t>
            </a:r>
          </a:p>
        </p:txBody>
      </p:sp>
      <p:sp>
        <p:nvSpPr>
          <p:cNvPr id="21506" name="Rectangle 3">
            <a:extLst>
              <a:ext uri="{FF2B5EF4-FFF2-40B4-BE49-F238E27FC236}">
                <a16:creationId xmlns:a16="http://schemas.microsoft.com/office/drawing/2014/main" id="{1D559F3F-00CF-42F6-ADC7-89D2247C644C}"/>
              </a:ext>
            </a:extLst>
          </p:cNvPr>
          <p:cNvSpPr>
            <a:spLocks noGrp="1" noChangeArrowheads="1"/>
          </p:cNvSpPr>
          <p:nvPr>
            <p:ph idx="1"/>
          </p:nvPr>
        </p:nvSpPr>
        <p:spPr>
          <a:xfrm>
            <a:off x="381000" y="1371600"/>
            <a:ext cx="8229600" cy="4876800"/>
          </a:xfrm>
        </p:spPr>
        <p:txBody>
          <a:bodyPr>
            <a:normAutofit/>
          </a:bodyPr>
          <a:lstStyle/>
          <a:p>
            <a:pPr algn="just"/>
            <a:r>
              <a:rPr lang="en-US" altLang="en-US" sz="2000" dirty="0"/>
              <a:t>Features of such logical system: </a:t>
            </a:r>
          </a:p>
          <a:p>
            <a:pPr marL="0" indent="0" algn="just">
              <a:buNone/>
            </a:pPr>
            <a:endParaRPr lang="en-US" altLang="en-US" sz="2000" dirty="0"/>
          </a:p>
          <a:p>
            <a:pPr lvl="1" algn="just"/>
            <a:r>
              <a:rPr lang="en-US" altLang="en-US" sz="2000" dirty="0"/>
              <a:t>Software is </a:t>
            </a:r>
            <a:r>
              <a:rPr lang="en-US" altLang="en-US" sz="2000" b="1" dirty="0">
                <a:solidFill>
                  <a:srgbClr val="C00000"/>
                </a:solidFill>
              </a:rPr>
              <a:t>developed or engineered</a:t>
            </a:r>
            <a:r>
              <a:rPr lang="en-US" altLang="en-US" sz="2000" dirty="0"/>
              <a:t>; it is not manufactured in the classical sense which has quality problem.</a:t>
            </a:r>
          </a:p>
          <a:p>
            <a:pPr lvl="1" algn="just"/>
            <a:r>
              <a:rPr lang="en-US" altLang="en-US" sz="2000" dirty="0"/>
              <a:t>Software </a:t>
            </a:r>
            <a:r>
              <a:rPr lang="en-US" altLang="en-US" sz="2000" b="1" dirty="0">
                <a:solidFill>
                  <a:srgbClr val="C00000"/>
                </a:solidFill>
              </a:rPr>
              <a:t>doesn't "wear out</a:t>
            </a:r>
            <a:r>
              <a:rPr lang="en-US" altLang="en-US" sz="2000" dirty="0">
                <a:solidFill>
                  <a:srgbClr val="AD0101"/>
                </a:solidFill>
              </a:rPr>
              <a:t>.</a:t>
            </a:r>
            <a:r>
              <a:rPr lang="ja-JP" altLang="en-US" sz="2000" dirty="0">
                <a:solidFill>
                  <a:srgbClr val="AD0101"/>
                </a:solidFill>
              </a:rPr>
              <a:t>”</a:t>
            </a:r>
            <a:r>
              <a:rPr lang="en-US" altLang="ja-JP" sz="2000" dirty="0">
                <a:solidFill>
                  <a:srgbClr val="AD0101"/>
                </a:solidFill>
              </a:rPr>
              <a:t> </a:t>
            </a:r>
            <a:r>
              <a:rPr lang="en-US" altLang="ja-JP" sz="2000" dirty="0"/>
              <a:t>but it deteriorates (due to change). Hardware has bathtub curve of failure rate ( high failure rate in the beginning, then drop to steady state, then cumulative effects of dust, vibration, abuse occurs). </a:t>
            </a:r>
          </a:p>
          <a:p>
            <a:pPr lvl="1" algn="just"/>
            <a:r>
              <a:rPr lang="en-US" altLang="en-US" sz="2000" dirty="0"/>
              <a:t>Although the industry is moving toward component-based construction (e.g. standard screws and off-the-shelf integrated circuits), most software continues to be </a:t>
            </a:r>
            <a:r>
              <a:rPr lang="en-US" altLang="en-US" sz="2000" b="1" dirty="0">
                <a:solidFill>
                  <a:srgbClr val="C00000"/>
                </a:solidFill>
              </a:rPr>
              <a:t>custom-built</a:t>
            </a:r>
            <a:r>
              <a:rPr lang="en-US" altLang="en-US" sz="2000" dirty="0">
                <a:solidFill>
                  <a:schemeClr val="accent1"/>
                </a:solidFill>
              </a:rPr>
              <a:t>. </a:t>
            </a:r>
            <a:r>
              <a:rPr lang="en-US" altLang="en-US" sz="2000" dirty="0"/>
              <a:t>Modern reusable components encapsulate data and processing into software parts to be reused by different programs. E.g. graphical user interface, window, pull-down menus in library etc.</a:t>
            </a:r>
            <a:r>
              <a:rPr lang="en-US" altLang="en-US" sz="2000" i="1" dirty="0"/>
              <a:t>  </a:t>
            </a:r>
          </a:p>
        </p:txBody>
      </p:sp>
      <p:sp>
        <p:nvSpPr>
          <p:cNvPr id="21507" name="Slide Number Placeholder 4">
            <a:extLst>
              <a:ext uri="{FF2B5EF4-FFF2-40B4-BE49-F238E27FC236}">
                <a16:creationId xmlns:a16="http://schemas.microsoft.com/office/drawing/2014/main" id="{EDF7F5BE-DDAA-4E9C-97C7-581C65F2D4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B71B14-1B53-44DB-AB48-A91A5075B74B}"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arn(inVertical)">
                                      <p:cBhvr>
                                        <p:cTn id="7" dur="500"/>
                                        <p:tgtEl>
                                          <p:spTgt spid="215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06">
                                            <p:txEl>
                                              <p:pRg st="3" end="3"/>
                                            </p:txEl>
                                          </p:spTgt>
                                        </p:tgtEl>
                                        <p:attrNameLst>
                                          <p:attrName>style.visibility</p:attrName>
                                        </p:attrNameLst>
                                      </p:cBhvr>
                                      <p:to>
                                        <p:strVal val="visible"/>
                                      </p:to>
                                    </p:set>
                                    <p:animEffect transition="in" filter="wipe(down)">
                                      <p:cBhvr>
                                        <p:cTn id="12" dur="500"/>
                                        <p:tgtEl>
                                          <p:spTgt spid="2150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animEffect transition="in" filter="circle(in)">
                                      <p:cBhvr>
                                        <p:cTn id="17" dur="20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C58417E8-BCAD-49AD-8EB6-D9F65862DB1F}"/>
              </a:ext>
            </a:extLst>
          </p:cNvPr>
          <p:cNvSpPr>
            <a:spLocks noGrp="1" noChangeArrowheads="1"/>
          </p:cNvSpPr>
          <p:nvPr>
            <p:ph type="title"/>
          </p:nvPr>
        </p:nvSpPr>
        <p:spPr>
          <a:xfrm>
            <a:off x="304800" y="228600"/>
            <a:ext cx="5310749" cy="508344"/>
          </a:xfrm>
          <a:noFill/>
        </p:spPr>
        <p:txBody>
          <a:bodyPr wrap="none" lIns="63500" tIns="25400" rIns="63500" bIns="25400" anchor="t">
            <a:spAutoFit/>
          </a:bodyPr>
          <a:lstStyle/>
          <a:p>
            <a:r>
              <a:rPr lang="en-US" altLang="en-US" b="1" dirty="0">
                <a:solidFill>
                  <a:srgbClr val="002060"/>
                </a:solidFill>
                <a:latin typeface="Algerian" panose="04020705040A02060702" pitchFamily="82" charset="0"/>
              </a:rPr>
              <a:t>Wear vs. Deterioration</a:t>
            </a:r>
          </a:p>
        </p:txBody>
      </p:sp>
      <p:sp>
        <p:nvSpPr>
          <p:cNvPr id="22530" name="Slide Number Placeholder 4">
            <a:extLst>
              <a:ext uri="{FF2B5EF4-FFF2-40B4-BE49-F238E27FC236}">
                <a16:creationId xmlns:a16="http://schemas.microsoft.com/office/drawing/2014/main" id="{6EEE0A04-0160-45F2-8160-BDD34F0D5E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2F8A768-D0A0-479C-ABDA-D472D2CC93EB}" type="slidenum">
              <a:rPr lang="en-US" altLang="en-US" sz="1000">
                <a:latin typeface="Helvetica" panose="020B0604020202020204" pitchFamily="34" charset="0"/>
              </a:rPr>
              <a:pPr/>
              <a:t>5</a:t>
            </a:fld>
            <a:endParaRPr lang="en-US" altLang="en-US" sz="1000">
              <a:latin typeface="Helvetica" panose="020B0604020202020204" pitchFamily="34" charset="0"/>
            </a:endParaRPr>
          </a:p>
        </p:txBody>
      </p:sp>
      <p:pic>
        <p:nvPicPr>
          <p:cNvPr id="2" name="Picture 1">
            <a:extLst>
              <a:ext uri="{FF2B5EF4-FFF2-40B4-BE49-F238E27FC236}">
                <a16:creationId xmlns:a16="http://schemas.microsoft.com/office/drawing/2014/main" id="{C7C7CB03-ABBC-4272-947F-A6E8188E42D0}"/>
              </a:ext>
            </a:extLst>
          </p:cNvPr>
          <p:cNvPicPr>
            <a:picLocks noChangeAspect="1"/>
          </p:cNvPicPr>
          <p:nvPr/>
        </p:nvPicPr>
        <p:blipFill>
          <a:blip r:embed="rId3"/>
          <a:stretch>
            <a:fillRect/>
          </a:stretch>
        </p:blipFill>
        <p:spPr>
          <a:xfrm>
            <a:off x="-19665" y="879377"/>
            <a:ext cx="4596554" cy="3039388"/>
          </a:xfrm>
          <a:prstGeom prst="rect">
            <a:avLst/>
          </a:prstGeom>
        </p:spPr>
      </p:pic>
      <p:pic>
        <p:nvPicPr>
          <p:cNvPr id="3" name="Picture 2">
            <a:extLst>
              <a:ext uri="{FF2B5EF4-FFF2-40B4-BE49-F238E27FC236}">
                <a16:creationId xmlns:a16="http://schemas.microsoft.com/office/drawing/2014/main" id="{C3850CCE-C250-4D64-A36D-E93A0CBE6B3E}"/>
              </a:ext>
            </a:extLst>
          </p:cNvPr>
          <p:cNvPicPr>
            <a:picLocks noChangeAspect="1"/>
          </p:cNvPicPr>
          <p:nvPr/>
        </p:nvPicPr>
        <p:blipFill>
          <a:blip r:embed="rId4"/>
          <a:stretch>
            <a:fillRect/>
          </a:stretch>
        </p:blipFill>
        <p:spPr>
          <a:xfrm>
            <a:off x="4009851" y="3565063"/>
            <a:ext cx="5134149" cy="3292937"/>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A7272B2-7BC2-4817-B69D-851FCCB40B26}"/>
                  </a:ext>
                </a:extLst>
              </p14:cNvPr>
              <p14:cNvContentPartPr/>
              <p14:nvPr/>
            </p14:nvContentPartPr>
            <p14:xfrm>
              <a:off x="4571999" y="1844077"/>
              <a:ext cx="885825" cy="152400"/>
            </p14:xfrm>
          </p:contentPart>
        </mc:Choice>
        <mc:Fallback>
          <p:pic>
            <p:nvPicPr>
              <p:cNvPr id="4" name="Ink 3">
                <a:extLst>
                  <a:ext uri="{FF2B5EF4-FFF2-40B4-BE49-F238E27FC236}">
                    <a16:creationId xmlns:a16="http://schemas.microsoft.com/office/drawing/2014/main" id="{CA7272B2-7BC2-4817-B69D-851FCCB40B26}"/>
                  </a:ext>
                </a:extLst>
              </p:cNvPr>
              <p:cNvPicPr/>
              <p:nvPr/>
            </p:nvPicPr>
            <p:blipFill>
              <a:blip r:embed="rId6"/>
              <a:stretch>
                <a:fillRect/>
              </a:stretch>
            </p:blipFill>
            <p:spPr>
              <a:xfrm>
                <a:off x="4553972" y="1826020"/>
                <a:ext cx="921518" cy="18815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DA7190D-58B5-49D2-8FA0-66AF73D6B5BC}"/>
                  </a:ext>
                </a:extLst>
              </p14:cNvPr>
              <p14:cNvContentPartPr/>
              <p14:nvPr/>
            </p14:nvContentPartPr>
            <p14:xfrm>
              <a:off x="5745238" y="1522499"/>
              <a:ext cx="257174" cy="514350"/>
            </p14:xfrm>
          </p:contentPart>
        </mc:Choice>
        <mc:Fallback>
          <p:pic>
            <p:nvPicPr>
              <p:cNvPr id="5" name="Ink 4">
                <a:extLst>
                  <a:ext uri="{FF2B5EF4-FFF2-40B4-BE49-F238E27FC236}">
                    <a16:creationId xmlns:a16="http://schemas.microsoft.com/office/drawing/2014/main" id="{9DA7190D-58B5-49D2-8FA0-66AF73D6B5BC}"/>
                  </a:ext>
                </a:extLst>
              </p:cNvPr>
              <p:cNvPicPr/>
              <p:nvPr/>
            </p:nvPicPr>
            <p:blipFill>
              <a:blip r:embed="rId8"/>
              <a:stretch>
                <a:fillRect/>
              </a:stretch>
            </p:blipFill>
            <p:spPr>
              <a:xfrm>
                <a:off x="5727809" y="1504985"/>
                <a:ext cx="292389" cy="549736"/>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E12E2874-B28A-49CE-AD22-2B2596836701}"/>
                  </a:ext>
                </a:extLst>
              </p14:cNvPr>
              <p14:cNvContentPartPr/>
              <p14:nvPr/>
            </p14:nvContentPartPr>
            <p14:xfrm>
              <a:off x="6095127" y="1485770"/>
              <a:ext cx="1104900" cy="685800"/>
            </p14:xfrm>
          </p:contentPart>
        </mc:Choice>
        <mc:Fallback>
          <p:pic>
            <p:nvPicPr>
              <p:cNvPr id="6" name="Ink 5">
                <a:extLst>
                  <a:ext uri="{FF2B5EF4-FFF2-40B4-BE49-F238E27FC236}">
                    <a16:creationId xmlns:a16="http://schemas.microsoft.com/office/drawing/2014/main" id="{E12E2874-B28A-49CE-AD22-2B2596836701}"/>
                  </a:ext>
                </a:extLst>
              </p:cNvPr>
              <p:cNvPicPr/>
              <p:nvPr/>
            </p:nvPicPr>
            <p:blipFill>
              <a:blip r:embed="rId10"/>
              <a:stretch>
                <a:fillRect/>
              </a:stretch>
            </p:blipFill>
            <p:spPr>
              <a:xfrm>
                <a:off x="6077126" y="1467675"/>
                <a:ext cx="1140542" cy="72162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4516DDA0-9C29-4C58-80E4-DB0C0BBF687D}"/>
                  </a:ext>
                </a:extLst>
              </p14:cNvPr>
              <p14:cNvContentPartPr/>
              <p14:nvPr/>
            </p14:nvContentPartPr>
            <p14:xfrm>
              <a:off x="7297569" y="992148"/>
              <a:ext cx="323850" cy="1219200"/>
            </p14:xfrm>
          </p:contentPart>
        </mc:Choice>
        <mc:Fallback>
          <p:pic>
            <p:nvPicPr>
              <p:cNvPr id="7" name="Ink 6">
                <a:extLst>
                  <a:ext uri="{FF2B5EF4-FFF2-40B4-BE49-F238E27FC236}">
                    <a16:creationId xmlns:a16="http://schemas.microsoft.com/office/drawing/2014/main" id="{4516DDA0-9C29-4C58-80E4-DB0C0BBF687D}"/>
                  </a:ext>
                </a:extLst>
              </p:cNvPr>
              <p:cNvPicPr/>
              <p:nvPr/>
            </p:nvPicPr>
            <p:blipFill>
              <a:blip r:embed="rId12"/>
              <a:stretch>
                <a:fillRect/>
              </a:stretch>
            </p:blipFill>
            <p:spPr>
              <a:xfrm>
                <a:off x="7279976" y="974155"/>
                <a:ext cx="359395" cy="125482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0166B609-F8CE-472B-BCD5-F24D571CB065}"/>
                  </a:ext>
                </a:extLst>
              </p14:cNvPr>
              <p14:cNvContentPartPr/>
              <p14:nvPr/>
            </p14:nvContentPartPr>
            <p14:xfrm>
              <a:off x="7692571" y="1425884"/>
              <a:ext cx="666750" cy="542924"/>
            </p14:xfrm>
          </p:contentPart>
        </mc:Choice>
        <mc:Fallback>
          <p:pic>
            <p:nvPicPr>
              <p:cNvPr id="8" name="Ink 7">
                <a:extLst>
                  <a:ext uri="{FF2B5EF4-FFF2-40B4-BE49-F238E27FC236}">
                    <a16:creationId xmlns:a16="http://schemas.microsoft.com/office/drawing/2014/main" id="{0166B609-F8CE-472B-BCD5-F24D571CB065}"/>
                  </a:ext>
                </a:extLst>
              </p:cNvPr>
              <p:cNvPicPr/>
              <p:nvPr/>
            </p:nvPicPr>
            <p:blipFill>
              <a:blip r:embed="rId14"/>
              <a:stretch>
                <a:fillRect/>
              </a:stretch>
            </p:blipFill>
            <p:spPr>
              <a:xfrm>
                <a:off x="7675063" y="1407871"/>
                <a:ext cx="702124" cy="578591"/>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738195D8-79E5-4AC0-8F7B-A1FBE51A7139}"/>
                  </a:ext>
                </a:extLst>
              </p14:cNvPr>
              <p14:cNvContentPartPr/>
              <p14:nvPr/>
            </p14:nvContentPartPr>
            <p14:xfrm>
              <a:off x="7971625" y="1785391"/>
              <a:ext cx="857249" cy="752475"/>
            </p14:xfrm>
          </p:contentPart>
        </mc:Choice>
        <mc:Fallback>
          <p:pic>
            <p:nvPicPr>
              <p:cNvPr id="9" name="Ink 8">
                <a:extLst>
                  <a:ext uri="{FF2B5EF4-FFF2-40B4-BE49-F238E27FC236}">
                    <a16:creationId xmlns:a16="http://schemas.microsoft.com/office/drawing/2014/main" id="{738195D8-79E5-4AC0-8F7B-A1FBE51A7139}"/>
                  </a:ext>
                </a:extLst>
              </p:cNvPr>
              <p:cNvPicPr/>
              <p:nvPr/>
            </p:nvPicPr>
            <p:blipFill>
              <a:blip r:embed="rId16"/>
              <a:stretch>
                <a:fillRect/>
              </a:stretch>
            </p:blipFill>
            <p:spPr>
              <a:xfrm>
                <a:off x="7953593" y="1767698"/>
                <a:ext cx="892953" cy="78822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05B206AD-0054-41FF-9B53-E26C9E1EB61F}"/>
                  </a:ext>
                </a:extLst>
              </p14:cNvPr>
              <p14:cNvContentPartPr/>
              <p14:nvPr/>
            </p14:nvContentPartPr>
            <p14:xfrm>
              <a:off x="8824434" y="1799740"/>
              <a:ext cx="438150" cy="409575"/>
            </p14:xfrm>
          </p:contentPart>
        </mc:Choice>
        <mc:Fallback>
          <p:pic>
            <p:nvPicPr>
              <p:cNvPr id="10" name="Ink 9">
                <a:extLst>
                  <a:ext uri="{FF2B5EF4-FFF2-40B4-BE49-F238E27FC236}">
                    <a16:creationId xmlns:a16="http://schemas.microsoft.com/office/drawing/2014/main" id="{05B206AD-0054-41FF-9B53-E26C9E1EB61F}"/>
                  </a:ext>
                </a:extLst>
              </p:cNvPr>
              <p:cNvPicPr/>
              <p:nvPr/>
            </p:nvPicPr>
            <p:blipFill>
              <a:blip r:embed="rId18"/>
              <a:stretch>
                <a:fillRect/>
              </a:stretch>
            </p:blipFill>
            <p:spPr>
              <a:xfrm>
                <a:off x="8806720" y="1781855"/>
                <a:ext cx="473939" cy="44498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331F9279-D1CA-49B6-8D01-FC0F364E336F}"/>
                  </a:ext>
                </a:extLst>
              </p14:cNvPr>
              <p14:cNvContentPartPr/>
              <p14:nvPr/>
            </p14:nvContentPartPr>
            <p14:xfrm>
              <a:off x="3725333" y="5289382"/>
              <a:ext cx="209550" cy="47625"/>
            </p14:xfrm>
          </p:contentPart>
        </mc:Choice>
        <mc:Fallback>
          <p:pic>
            <p:nvPicPr>
              <p:cNvPr id="11" name="Ink 10">
                <a:extLst>
                  <a:ext uri="{FF2B5EF4-FFF2-40B4-BE49-F238E27FC236}">
                    <a16:creationId xmlns:a16="http://schemas.microsoft.com/office/drawing/2014/main" id="{331F9279-D1CA-49B6-8D01-FC0F364E336F}"/>
                  </a:ext>
                </a:extLst>
              </p:cNvPr>
              <p:cNvPicPr/>
              <p:nvPr/>
            </p:nvPicPr>
            <p:blipFill>
              <a:blip r:embed="rId20"/>
              <a:stretch>
                <a:fillRect/>
              </a:stretch>
            </p:blipFill>
            <p:spPr>
              <a:xfrm>
                <a:off x="3707694" y="5270713"/>
                <a:ext cx="244475" cy="85344"/>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FF9CEE84-185C-4094-8308-928D1F283AE5}"/>
                  </a:ext>
                </a:extLst>
              </p14:cNvPr>
              <p14:cNvContentPartPr/>
              <p14:nvPr/>
            </p14:nvContentPartPr>
            <p14:xfrm>
              <a:off x="3637010" y="5261429"/>
              <a:ext cx="76200" cy="200024"/>
            </p14:xfrm>
          </p:contentPart>
        </mc:Choice>
        <mc:Fallback>
          <p:pic>
            <p:nvPicPr>
              <p:cNvPr id="12" name="Ink 11">
                <a:extLst>
                  <a:ext uri="{FF2B5EF4-FFF2-40B4-BE49-F238E27FC236}">
                    <a16:creationId xmlns:a16="http://schemas.microsoft.com/office/drawing/2014/main" id="{FF9CEE84-185C-4094-8308-928D1F283AE5}"/>
                  </a:ext>
                </a:extLst>
              </p:cNvPr>
              <p:cNvPicPr/>
              <p:nvPr/>
            </p:nvPicPr>
            <p:blipFill>
              <a:blip r:embed="rId22"/>
              <a:stretch>
                <a:fillRect/>
              </a:stretch>
            </p:blipFill>
            <p:spPr>
              <a:xfrm>
                <a:off x="3619123" y="5244082"/>
                <a:ext cx="111617" cy="23507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679DD04B-156B-48B5-9CAE-EB3A7D13371E}"/>
                  </a:ext>
                </a:extLst>
              </p14:cNvPr>
              <p14:cNvContentPartPr/>
              <p14:nvPr/>
            </p14:nvContentPartPr>
            <p14:xfrm>
              <a:off x="982307" y="4944310"/>
              <a:ext cx="257174" cy="400050"/>
            </p14:xfrm>
          </p:contentPart>
        </mc:Choice>
        <mc:Fallback>
          <p:pic>
            <p:nvPicPr>
              <p:cNvPr id="13" name="Ink 12">
                <a:extLst>
                  <a:ext uri="{FF2B5EF4-FFF2-40B4-BE49-F238E27FC236}">
                    <a16:creationId xmlns:a16="http://schemas.microsoft.com/office/drawing/2014/main" id="{679DD04B-156B-48B5-9CAE-EB3A7D13371E}"/>
                  </a:ext>
                </a:extLst>
              </p:cNvPr>
              <p:cNvPicPr/>
              <p:nvPr/>
            </p:nvPicPr>
            <p:blipFill>
              <a:blip r:embed="rId24"/>
              <a:stretch>
                <a:fillRect/>
              </a:stretch>
            </p:blipFill>
            <p:spPr>
              <a:xfrm>
                <a:off x="964682" y="4926777"/>
                <a:ext cx="292783" cy="435475"/>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7CE28A41-E9D7-455C-A914-65CC23E5BB02}"/>
                  </a:ext>
                </a:extLst>
              </p14:cNvPr>
              <p14:cNvContentPartPr/>
              <p14:nvPr/>
            </p14:nvContentPartPr>
            <p14:xfrm>
              <a:off x="1416442" y="5096003"/>
              <a:ext cx="219075" cy="447674"/>
            </p14:xfrm>
          </p:contentPart>
        </mc:Choice>
        <mc:Fallback>
          <p:pic>
            <p:nvPicPr>
              <p:cNvPr id="14" name="Ink 13">
                <a:extLst>
                  <a:ext uri="{FF2B5EF4-FFF2-40B4-BE49-F238E27FC236}">
                    <a16:creationId xmlns:a16="http://schemas.microsoft.com/office/drawing/2014/main" id="{7CE28A41-E9D7-455C-A914-65CC23E5BB02}"/>
                  </a:ext>
                </a:extLst>
              </p:cNvPr>
              <p:cNvPicPr/>
              <p:nvPr/>
            </p:nvPicPr>
            <p:blipFill>
              <a:blip r:embed="rId26"/>
              <a:stretch>
                <a:fillRect/>
              </a:stretch>
            </p:blipFill>
            <p:spPr>
              <a:xfrm>
                <a:off x="1399128" y="5078524"/>
                <a:ext cx="254056" cy="482989"/>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C3D0A418-4E3E-4C82-A3E2-8247C8AB85FC}"/>
                  </a:ext>
                </a:extLst>
              </p14:cNvPr>
              <p14:cNvContentPartPr/>
              <p14:nvPr/>
            </p14:nvContentPartPr>
            <p14:xfrm>
              <a:off x="2046960" y="4934857"/>
              <a:ext cx="66675" cy="1162050"/>
            </p14:xfrm>
          </p:contentPart>
        </mc:Choice>
        <mc:Fallback>
          <p:pic>
            <p:nvPicPr>
              <p:cNvPr id="15" name="Ink 14">
                <a:extLst>
                  <a:ext uri="{FF2B5EF4-FFF2-40B4-BE49-F238E27FC236}">
                    <a16:creationId xmlns:a16="http://schemas.microsoft.com/office/drawing/2014/main" id="{C3D0A418-4E3E-4C82-A3E2-8247C8AB85FC}"/>
                  </a:ext>
                </a:extLst>
              </p:cNvPr>
              <p:cNvPicPr/>
              <p:nvPr/>
            </p:nvPicPr>
            <p:blipFill>
              <a:blip r:embed="rId28"/>
              <a:stretch>
                <a:fillRect/>
              </a:stretch>
            </p:blipFill>
            <p:spPr>
              <a:xfrm>
                <a:off x="2030206" y="4916830"/>
                <a:ext cx="100525" cy="1197744"/>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D404C4F0-54AB-4AE5-86B0-1E80DC72258F}"/>
                  </a:ext>
                </a:extLst>
              </p14:cNvPr>
              <p14:cNvContentPartPr/>
              <p14:nvPr/>
            </p14:nvContentPartPr>
            <p14:xfrm>
              <a:off x="2561735" y="5019523"/>
              <a:ext cx="47625" cy="552450"/>
            </p14:xfrm>
          </p:contentPart>
        </mc:Choice>
        <mc:Fallback>
          <p:pic>
            <p:nvPicPr>
              <p:cNvPr id="16" name="Ink 15">
                <a:extLst>
                  <a:ext uri="{FF2B5EF4-FFF2-40B4-BE49-F238E27FC236}">
                    <a16:creationId xmlns:a16="http://schemas.microsoft.com/office/drawing/2014/main" id="{D404C4F0-54AB-4AE5-86B0-1E80DC72258F}"/>
                  </a:ext>
                </a:extLst>
              </p:cNvPr>
              <p:cNvPicPr/>
              <p:nvPr/>
            </p:nvPicPr>
            <p:blipFill>
              <a:blip r:embed="rId30"/>
              <a:stretch>
                <a:fillRect/>
              </a:stretch>
            </p:blipFill>
            <p:spPr>
              <a:xfrm>
                <a:off x="2545301" y="5001528"/>
                <a:ext cx="80828" cy="588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8237DF6D-22E8-4C8B-8794-1172D07E16B9}"/>
                  </a:ext>
                </a:extLst>
              </p14:cNvPr>
              <p14:cNvContentPartPr/>
              <p14:nvPr/>
            </p14:nvContentPartPr>
            <p14:xfrm>
              <a:off x="2273904" y="5081160"/>
              <a:ext cx="485775" cy="28575"/>
            </p14:xfrm>
          </p:contentPart>
        </mc:Choice>
        <mc:Fallback>
          <p:pic>
            <p:nvPicPr>
              <p:cNvPr id="17" name="Ink 16">
                <a:extLst>
                  <a:ext uri="{FF2B5EF4-FFF2-40B4-BE49-F238E27FC236}">
                    <a16:creationId xmlns:a16="http://schemas.microsoft.com/office/drawing/2014/main" id="{8237DF6D-22E8-4C8B-8794-1172D07E16B9}"/>
                  </a:ext>
                </a:extLst>
              </p:cNvPr>
              <p:cNvPicPr/>
              <p:nvPr/>
            </p:nvPicPr>
            <p:blipFill>
              <a:blip r:embed="rId32"/>
              <a:stretch>
                <a:fillRect/>
              </a:stretch>
            </p:blipFill>
            <p:spPr>
              <a:xfrm>
                <a:off x="2256045" y="5064738"/>
                <a:ext cx="521137" cy="61091"/>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 name="Ink 17">
                <a:extLst>
                  <a:ext uri="{FF2B5EF4-FFF2-40B4-BE49-F238E27FC236}">
                    <a16:creationId xmlns:a16="http://schemas.microsoft.com/office/drawing/2014/main" id="{7A6ACF2C-E9BF-4DF7-BBAB-D0015326105C}"/>
                  </a:ext>
                </a:extLst>
              </p14:cNvPr>
              <p14:cNvContentPartPr/>
              <p14:nvPr/>
            </p14:nvContentPartPr>
            <p14:xfrm>
              <a:off x="2515809" y="5348482"/>
              <a:ext cx="361949" cy="647700"/>
            </p14:xfrm>
          </p:contentPart>
        </mc:Choice>
        <mc:Fallback>
          <p:pic>
            <p:nvPicPr>
              <p:cNvPr id="18" name="Ink 17">
                <a:extLst>
                  <a:ext uri="{FF2B5EF4-FFF2-40B4-BE49-F238E27FC236}">
                    <a16:creationId xmlns:a16="http://schemas.microsoft.com/office/drawing/2014/main" id="{7A6ACF2C-E9BF-4DF7-BBAB-D0015326105C}"/>
                  </a:ext>
                </a:extLst>
              </p:cNvPr>
              <p:cNvPicPr/>
              <p:nvPr/>
            </p:nvPicPr>
            <p:blipFill>
              <a:blip r:embed="rId34"/>
              <a:stretch>
                <a:fillRect/>
              </a:stretch>
            </p:blipFill>
            <p:spPr>
              <a:xfrm>
                <a:off x="2497979" y="5330860"/>
                <a:ext cx="397252" cy="683304"/>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E5BD2085-CA4D-426E-95F1-4E8959D5D18B}"/>
                  </a:ext>
                </a:extLst>
              </p14:cNvPr>
              <p14:cNvContentPartPr/>
              <p14:nvPr/>
            </p14:nvContentPartPr>
            <p14:xfrm>
              <a:off x="3070974" y="5646318"/>
              <a:ext cx="504825" cy="390525"/>
            </p14:xfrm>
          </p:contentPart>
        </mc:Choice>
        <mc:Fallback>
          <p:pic>
            <p:nvPicPr>
              <p:cNvPr id="19" name="Ink 18">
                <a:extLst>
                  <a:ext uri="{FF2B5EF4-FFF2-40B4-BE49-F238E27FC236}">
                    <a16:creationId xmlns:a16="http://schemas.microsoft.com/office/drawing/2014/main" id="{E5BD2085-CA4D-426E-95F1-4E8959D5D18B}"/>
                  </a:ext>
                </a:extLst>
              </p:cNvPr>
              <p:cNvPicPr/>
              <p:nvPr/>
            </p:nvPicPr>
            <p:blipFill>
              <a:blip r:embed="rId36"/>
              <a:stretch>
                <a:fillRect/>
              </a:stretch>
            </p:blipFill>
            <p:spPr>
              <a:xfrm>
                <a:off x="3053505" y="5628255"/>
                <a:ext cx="540120" cy="42629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0" name="Ink 19">
                <a:extLst>
                  <a:ext uri="{FF2B5EF4-FFF2-40B4-BE49-F238E27FC236}">
                    <a16:creationId xmlns:a16="http://schemas.microsoft.com/office/drawing/2014/main" id="{5477BB8C-D204-45CE-8884-582FB843CA56}"/>
                  </a:ext>
                </a:extLst>
              </p14:cNvPr>
              <p14:cNvContentPartPr/>
              <p14:nvPr/>
            </p14:nvContentPartPr>
            <p14:xfrm>
              <a:off x="3592285" y="5757332"/>
              <a:ext cx="9525" cy="9525"/>
            </p14:xfrm>
          </p:contentPart>
        </mc:Choice>
        <mc:Fallback>
          <p:pic>
            <p:nvPicPr>
              <p:cNvPr id="20" name="Ink 19">
                <a:extLst>
                  <a:ext uri="{FF2B5EF4-FFF2-40B4-BE49-F238E27FC236}">
                    <a16:creationId xmlns:a16="http://schemas.microsoft.com/office/drawing/2014/main" id="{5477BB8C-D204-45CE-8884-582FB843CA56}"/>
                  </a:ext>
                </a:extLst>
              </p:cNvPr>
              <p:cNvPicPr/>
              <p:nvPr/>
            </p:nvPicPr>
            <p:blipFill>
              <a:blip r:embed="rId38"/>
              <a:stretch>
                <a:fillRect/>
              </a:stretch>
            </p:blipFill>
            <p:spPr>
              <a:xfrm>
                <a:off x="3116035" y="5281082"/>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1" name="Ink 20">
                <a:extLst>
                  <a:ext uri="{FF2B5EF4-FFF2-40B4-BE49-F238E27FC236}">
                    <a16:creationId xmlns:a16="http://schemas.microsoft.com/office/drawing/2014/main" id="{34C9D972-7EF9-4B9B-8395-D85FE8FAD084}"/>
                  </a:ext>
                </a:extLst>
              </p14:cNvPr>
              <p14:cNvContentPartPr/>
              <p14:nvPr/>
            </p14:nvContentPartPr>
            <p14:xfrm>
              <a:off x="3507619" y="5814702"/>
              <a:ext cx="333374" cy="247649"/>
            </p14:xfrm>
          </p:contentPart>
        </mc:Choice>
        <mc:Fallback>
          <p:pic>
            <p:nvPicPr>
              <p:cNvPr id="21" name="Ink 20">
                <a:extLst>
                  <a:ext uri="{FF2B5EF4-FFF2-40B4-BE49-F238E27FC236}">
                    <a16:creationId xmlns:a16="http://schemas.microsoft.com/office/drawing/2014/main" id="{34C9D972-7EF9-4B9B-8395-D85FE8FAD084}"/>
                  </a:ext>
                </a:extLst>
              </p:cNvPr>
              <p:cNvPicPr/>
              <p:nvPr/>
            </p:nvPicPr>
            <p:blipFill>
              <a:blip r:embed="rId40"/>
              <a:stretch>
                <a:fillRect/>
              </a:stretch>
            </p:blipFill>
            <p:spPr>
              <a:xfrm>
                <a:off x="3489715" y="5796961"/>
                <a:ext cx="368824" cy="283493"/>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381000"/>
            <a:ext cx="5278689" cy="508344"/>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b="1" dirty="0">
                <a:solidFill>
                  <a:srgbClr val="002060"/>
                </a:solidFill>
                <a:latin typeface="Algerian" panose="04020705040A02060702" pitchFamily="82" charset="0"/>
              </a:rPr>
              <a:t>Software Applications</a:t>
            </a:r>
          </a:p>
        </p:txBody>
      </p:sp>
      <p:sp>
        <p:nvSpPr>
          <p:cNvPr id="15364" name="Rectangle 3"/>
          <p:cNvSpPr>
            <a:spLocks noGrp="1" noChangeArrowheads="1"/>
          </p:cNvSpPr>
          <p:nvPr>
            <p:ph idx="1"/>
          </p:nvPr>
        </p:nvSpPr>
        <p:spPr>
          <a:xfrm>
            <a:off x="723900" y="1371600"/>
            <a:ext cx="8115300" cy="47244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algn="just" eaLnBrk="1" hangingPunct="1">
              <a:lnSpc>
                <a:spcPct val="90000"/>
              </a:lnSpc>
            </a:pPr>
            <a:r>
              <a:rPr lang="en-US" altLang="en-US" sz="2000" b="1" dirty="0">
                <a:solidFill>
                  <a:srgbClr val="C00000"/>
                </a:solidFill>
              </a:rPr>
              <a:t>System software: </a:t>
            </a:r>
            <a:r>
              <a:rPr lang="en-US" altLang="en-US" sz="2000" dirty="0"/>
              <a:t>to service other programs</a:t>
            </a:r>
          </a:p>
          <a:p>
            <a:pPr lvl="1" algn="just" eaLnBrk="1" hangingPunct="1">
              <a:lnSpc>
                <a:spcPct val="90000"/>
              </a:lnSpc>
            </a:pPr>
            <a:r>
              <a:rPr lang="en-US" altLang="en-US" sz="2000" dirty="0"/>
              <a:t>E.g. Compilers, editors, file managers, OS, drivers, networking s/w </a:t>
            </a:r>
            <a:r>
              <a:rPr lang="en-US" altLang="en-US" sz="2000" dirty="0" err="1"/>
              <a:t>etc</a:t>
            </a:r>
            <a:endParaRPr lang="en-US" altLang="en-US" sz="2000" dirty="0"/>
          </a:p>
          <a:p>
            <a:pPr algn="just" eaLnBrk="1" hangingPunct="1">
              <a:lnSpc>
                <a:spcPct val="90000"/>
              </a:lnSpc>
            </a:pPr>
            <a:r>
              <a:rPr lang="en-US" altLang="en-US" sz="2000" b="1" dirty="0">
                <a:solidFill>
                  <a:srgbClr val="C00000"/>
                </a:solidFill>
              </a:rPr>
              <a:t>Application software: </a:t>
            </a:r>
            <a:r>
              <a:rPr lang="en-US" altLang="en-US" sz="2000" dirty="0"/>
              <a:t>to solve specific business need</a:t>
            </a:r>
          </a:p>
          <a:p>
            <a:pPr lvl="1" algn="just" eaLnBrk="1" hangingPunct="1">
              <a:lnSpc>
                <a:spcPct val="90000"/>
              </a:lnSpc>
            </a:pPr>
            <a:r>
              <a:rPr lang="en-US" altLang="en-US" sz="2000" dirty="0"/>
              <a:t>E.g. Transaction Processing, Manufacturing process control </a:t>
            </a:r>
            <a:r>
              <a:rPr lang="en-US" altLang="en-US" sz="2000" dirty="0" err="1"/>
              <a:t>etc</a:t>
            </a:r>
            <a:endParaRPr lang="en-US" altLang="en-US" sz="2000" dirty="0"/>
          </a:p>
          <a:p>
            <a:pPr algn="just" eaLnBrk="1" hangingPunct="1">
              <a:lnSpc>
                <a:spcPct val="90000"/>
              </a:lnSpc>
            </a:pPr>
            <a:r>
              <a:rPr lang="en-US" altLang="en-US" sz="2000" b="1" dirty="0">
                <a:solidFill>
                  <a:srgbClr val="C00000"/>
                </a:solidFill>
              </a:rPr>
              <a:t>Engineering/scientific software : </a:t>
            </a:r>
            <a:r>
              <a:rPr lang="en-US" altLang="en-US" sz="2000" dirty="0"/>
              <a:t>to develop algorithms for real time</a:t>
            </a:r>
          </a:p>
          <a:p>
            <a:pPr lvl="1" algn="just" eaLnBrk="1" hangingPunct="1">
              <a:lnSpc>
                <a:spcPct val="90000"/>
              </a:lnSpc>
            </a:pPr>
            <a:r>
              <a:rPr lang="en-US" altLang="en-US" sz="2000" dirty="0"/>
              <a:t>E.g. CAD, System Simulation</a:t>
            </a:r>
          </a:p>
          <a:p>
            <a:pPr algn="just" eaLnBrk="1" hangingPunct="1">
              <a:lnSpc>
                <a:spcPct val="90000"/>
              </a:lnSpc>
            </a:pPr>
            <a:r>
              <a:rPr lang="en-US" altLang="en-US" sz="2000" b="1" dirty="0">
                <a:solidFill>
                  <a:srgbClr val="C00000"/>
                </a:solidFill>
              </a:rPr>
              <a:t>Embedded software : </a:t>
            </a:r>
            <a:r>
              <a:rPr lang="en-US" altLang="en-US" sz="2000" dirty="0" err="1"/>
              <a:t>Software+Hardware</a:t>
            </a:r>
            <a:r>
              <a:rPr lang="en-US" altLang="en-US" sz="2000" dirty="0"/>
              <a:t> like interface</a:t>
            </a:r>
          </a:p>
          <a:p>
            <a:pPr lvl="1" algn="just" eaLnBrk="1" hangingPunct="1">
              <a:lnSpc>
                <a:spcPct val="90000"/>
              </a:lnSpc>
            </a:pPr>
            <a:r>
              <a:rPr lang="en-US" altLang="en-US" sz="2000" dirty="0"/>
              <a:t>E.g. Digital functionalities in automobile, keypad for microwave</a:t>
            </a:r>
          </a:p>
          <a:p>
            <a:pPr algn="just" eaLnBrk="1" hangingPunct="1">
              <a:lnSpc>
                <a:spcPct val="90000"/>
              </a:lnSpc>
            </a:pPr>
            <a:r>
              <a:rPr lang="en-US" altLang="en-US" sz="2000" b="1" dirty="0">
                <a:solidFill>
                  <a:srgbClr val="C00000"/>
                </a:solidFill>
              </a:rPr>
              <a:t>Product-line software: </a:t>
            </a:r>
            <a:r>
              <a:rPr lang="en-US" altLang="en-US" sz="2000" dirty="0"/>
              <a:t>to provide specific capability</a:t>
            </a:r>
          </a:p>
          <a:p>
            <a:pPr lvl="1" algn="just" eaLnBrk="1" hangingPunct="1">
              <a:lnSpc>
                <a:spcPct val="90000"/>
              </a:lnSpc>
            </a:pPr>
            <a:r>
              <a:rPr lang="en-US" altLang="en-US" sz="2000" dirty="0"/>
              <a:t>E.g. Word, Multimedia applications, database </a:t>
            </a:r>
            <a:r>
              <a:rPr lang="en-US" altLang="en-US" sz="2000" dirty="0" err="1"/>
              <a:t>etc</a:t>
            </a:r>
            <a:endParaRPr lang="en-US" altLang="en-US" sz="2000" dirty="0"/>
          </a:p>
          <a:p>
            <a:pPr algn="just" eaLnBrk="1" hangingPunct="1">
              <a:lnSpc>
                <a:spcPct val="90000"/>
              </a:lnSpc>
            </a:pPr>
            <a:r>
              <a:rPr lang="en-US" altLang="en-US" sz="2000" b="1" dirty="0" err="1">
                <a:solidFill>
                  <a:srgbClr val="C00000"/>
                </a:solidFill>
              </a:rPr>
              <a:t>WebApps</a:t>
            </a:r>
            <a:r>
              <a:rPr lang="en-US" altLang="en-US" sz="2000" b="1" dirty="0">
                <a:solidFill>
                  <a:srgbClr val="C00000"/>
                </a:solidFill>
              </a:rPr>
              <a:t> (Web applications) : </a:t>
            </a:r>
            <a:r>
              <a:rPr lang="en-US" altLang="en-US" sz="2000" dirty="0"/>
              <a:t>Online</a:t>
            </a:r>
          </a:p>
          <a:p>
            <a:pPr algn="just" eaLnBrk="1" hangingPunct="1">
              <a:lnSpc>
                <a:spcPct val="90000"/>
              </a:lnSpc>
            </a:pPr>
            <a:r>
              <a:rPr lang="en-US" altLang="en-US" sz="2000" b="1" dirty="0">
                <a:solidFill>
                  <a:srgbClr val="C00000"/>
                </a:solidFill>
              </a:rPr>
              <a:t>Artificial Intelligence software : </a:t>
            </a:r>
            <a:r>
              <a:rPr lang="en-US" altLang="en-US" sz="2000" dirty="0"/>
              <a:t>to solve complex problems</a:t>
            </a:r>
          </a:p>
          <a:p>
            <a:pPr lvl="1" algn="just" eaLnBrk="1" hangingPunct="1">
              <a:lnSpc>
                <a:spcPct val="90000"/>
              </a:lnSpc>
            </a:pPr>
            <a:r>
              <a:rPr lang="en-US" altLang="en-US" sz="2000" dirty="0"/>
              <a:t>E.g. Pattern Recognition, Artificial Neural Network, Game Playing etc.</a:t>
            </a:r>
          </a:p>
        </p:txBody>
      </p:sp>
      <p:sp>
        <p:nvSpPr>
          <p:cNvPr id="5" name="Slide Number Placeholder 4"/>
          <p:cNvSpPr>
            <a:spLocks noGrp="1"/>
          </p:cNvSpPr>
          <p:nvPr>
            <p:ph type="sldNum" sz="quarter" idx="12"/>
          </p:nvPr>
        </p:nvSpPr>
        <p:spPr>
          <a:xfrm>
            <a:off x="7543800" y="6248400"/>
            <a:ext cx="1295400" cy="457200"/>
          </a:xfrm>
        </p:spPr>
        <p:txBody>
          <a:bodyPr/>
          <a:lstStyle/>
          <a:p>
            <a:pPr>
              <a:defRPr/>
            </a:pPr>
            <a:fld id="{A64445F4-E03D-458F-AAB3-1617A5EC83AF}" type="slidenum">
              <a:rPr lang="en-US" altLang="en-US"/>
              <a:pPr>
                <a:defRPr/>
              </a:pPr>
              <a:t>6</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animEffect transition="in" filter="wipe(down)">
                                      <p:cBhvr>
                                        <p:cTn id="7" dur="500"/>
                                        <p:tgtEl>
                                          <p:spTgt spid="15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4">
                                            <p:txEl>
                                              <p:pRg st="3" end="3"/>
                                            </p:txEl>
                                          </p:spTgt>
                                        </p:tgtEl>
                                        <p:attrNameLst>
                                          <p:attrName>style.visibility</p:attrName>
                                        </p:attrNameLst>
                                      </p:cBhvr>
                                      <p:to>
                                        <p:strVal val="visible"/>
                                      </p:to>
                                    </p:set>
                                    <p:animEffect transition="in" filter="wipe(down)">
                                      <p:cBhvr>
                                        <p:cTn id="12" dur="500"/>
                                        <p:tgtEl>
                                          <p:spTgt spid="1536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animEffect transition="in" filter="wipe(down)">
                                      <p:cBhvr>
                                        <p:cTn id="17" dur="500"/>
                                        <p:tgtEl>
                                          <p:spTgt spid="1536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364">
                                            <p:txEl>
                                              <p:pRg st="7" end="7"/>
                                            </p:txEl>
                                          </p:spTgt>
                                        </p:tgtEl>
                                        <p:attrNameLst>
                                          <p:attrName>style.visibility</p:attrName>
                                        </p:attrNameLst>
                                      </p:cBhvr>
                                      <p:to>
                                        <p:strVal val="visible"/>
                                      </p:to>
                                    </p:set>
                                    <p:animEffect transition="in" filter="circle(in)">
                                      <p:cBhvr>
                                        <p:cTn id="22" dur="2000"/>
                                        <p:tgtEl>
                                          <p:spTgt spid="1536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64">
                                            <p:txEl>
                                              <p:pRg st="9" end="9"/>
                                            </p:txEl>
                                          </p:spTgt>
                                        </p:tgtEl>
                                        <p:attrNameLst>
                                          <p:attrName>style.visibility</p:attrName>
                                        </p:attrNameLst>
                                      </p:cBhvr>
                                      <p:to>
                                        <p:strVal val="visible"/>
                                      </p:to>
                                    </p:set>
                                    <p:animEffect transition="in" filter="fade">
                                      <p:cBhvr>
                                        <p:cTn id="27" dur="500"/>
                                        <p:tgtEl>
                                          <p:spTgt spid="1536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5364">
                                            <p:txEl>
                                              <p:pRg st="12" end="12"/>
                                            </p:txEl>
                                          </p:spTgt>
                                        </p:tgtEl>
                                        <p:attrNameLst>
                                          <p:attrName>style.visibility</p:attrName>
                                        </p:attrNameLst>
                                      </p:cBhvr>
                                      <p:to>
                                        <p:strVal val="visible"/>
                                      </p:to>
                                    </p:set>
                                    <p:animEffect transition="in" filter="circle(in)">
                                      <p:cBhvr>
                                        <p:cTn id="32" dur="2000"/>
                                        <p:tgtEl>
                                          <p:spTgt spid="1536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80359" y="381000"/>
            <a:ext cx="7640638" cy="785813"/>
          </a:xfrm>
        </p:spPr>
        <p:txBody>
          <a:bodyPr>
            <a:normAutofit/>
          </a:bodyPr>
          <a:lstStyle/>
          <a:p>
            <a:r>
              <a:rPr lang="en-US" altLang="en-US" b="1" dirty="0">
                <a:solidFill>
                  <a:srgbClr val="002060"/>
                </a:solidFill>
                <a:latin typeface="Algerian" panose="04020705040A02060702" pitchFamily="82" charset="0"/>
              </a:rPr>
              <a:t>Software—New Categories</a:t>
            </a:r>
          </a:p>
        </p:txBody>
      </p:sp>
      <p:sp>
        <p:nvSpPr>
          <p:cNvPr id="17412" name="Rectangle 3"/>
          <p:cNvSpPr>
            <a:spLocks noGrp="1" noChangeArrowheads="1"/>
          </p:cNvSpPr>
          <p:nvPr>
            <p:ph idx="1"/>
          </p:nvPr>
        </p:nvSpPr>
        <p:spPr>
          <a:xfrm>
            <a:off x="953294" y="1828800"/>
            <a:ext cx="7715250" cy="3962400"/>
          </a:xfrm>
        </p:spPr>
        <p:txBody>
          <a:bodyPr>
            <a:normAutofit lnSpcReduction="10000"/>
          </a:bodyPr>
          <a:lstStyle/>
          <a:p>
            <a:pPr marL="285750" indent="-285750" algn="just" eaLnBrk="1" hangingPunct="1"/>
            <a:r>
              <a:rPr lang="en-US" altLang="en-US" sz="2400" b="1" dirty="0">
                <a:solidFill>
                  <a:srgbClr val="C00000"/>
                </a:solidFill>
              </a:rPr>
              <a:t>Open world computing</a:t>
            </a:r>
            <a:r>
              <a:rPr lang="en-US" altLang="en-US" sz="2400" dirty="0">
                <a:solidFill>
                  <a:schemeClr val="folHlink"/>
                </a:solidFill>
              </a:rPr>
              <a:t>—</a:t>
            </a:r>
            <a:r>
              <a:rPr lang="en-US" altLang="en-US" sz="2400" dirty="0">
                <a:latin typeface="Arial" panose="020B0604020202020204" pitchFamily="34" charset="0"/>
              </a:rPr>
              <a:t>pervasive, distributed computing</a:t>
            </a:r>
            <a:endParaRPr lang="en-US" altLang="en-US" sz="2400" dirty="0">
              <a:solidFill>
                <a:schemeClr val="folHlink"/>
              </a:solidFill>
              <a:latin typeface="Arial" panose="020B0604020202020204" pitchFamily="34" charset="0"/>
            </a:endParaRPr>
          </a:p>
          <a:p>
            <a:pPr marL="285750" indent="-285750" algn="just" eaLnBrk="1" hangingPunct="1"/>
            <a:r>
              <a:rPr lang="en-US" altLang="en-US" sz="2400" b="1" dirty="0">
                <a:solidFill>
                  <a:srgbClr val="C00000"/>
                </a:solidFill>
              </a:rPr>
              <a:t>Ubiquitous computing</a:t>
            </a:r>
            <a:r>
              <a:rPr lang="en-US" altLang="en-US" sz="2400" dirty="0"/>
              <a:t>— wireless networks</a:t>
            </a:r>
          </a:p>
          <a:p>
            <a:pPr marL="285750" indent="-285750" algn="just" eaLnBrk="1" hangingPunct="1"/>
            <a:r>
              <a:rPr lang="en-US" altLang="en-US" sz="2400" b="1" dirty="0">
                <a:solidFill>
                  <a:srgbClr val="C00000"/>
                </a:solidFill>
              </a:rPr>
              <a:t>Net-sourcing</a:t>
            </a:r>
            <a:r>
              <a:rPr lang="en-US" altLang="en-US" sz="2400" dirty="0"/>
              <a:t>—the Web as a computing engine</a:t>
            </a:r>
          </a:p>
          <a:p>
            <a:pPr marL="285750" indent="-285750" algn="just" eaLnBrk="1" hangingPunct="1"/>
            <a:r>
              <a:rPr lang="en-US" altLang="en-US" sz="2400" b="1" dirty="0">
                <a:solidFill>
                  <a:srgbClr val="C00000"/>
                </a:solidFill>
              </a:rPr>
              <a:t>Open source</a:t>
            </a:r>
            <a:r>
              <a:rPr lang="en-US" altLang="en-US" sz="2400" dirty="0"/>
              <a:t>—”free” source code open to the computing community (a blessing, but also a potential curse!)</a:t>
            </a:r>
          </a:p>
          <a:p>
            <a:pPr marL="285750" indent="-285750" algn="just" eaLnBrk="1" hangingPunct="1"/>
            <a:r>
              <a:rPr lang="en-US" altLang="en-US" sz="2400" dirty="0"/>
              <a:t>Also …</a:t>
            </a:r>
          </a:p>
          <a:p>
            <a:pPr marL="685800" lvl="1" indent="-228600" algn="just" eaLnBrk="1" hangingPunct="1"/>
            <a:r>
              <a:rPr lang="en-US" altLang="en-US" sz="2400" b="1" dirty="0">
                <a:solidFill>
                  <a:srgbClr val="C00000"/>
                </a:solidFill>
              </a:rPr>
              <a:t>Data mining</a:t>
            </a:r>
          </a:p>
          <a:p>
            <a:pPr marL="685800" lvl="1" indent="-228600" algn="just" eaLnBrk="1" hangingPunct="1"/>
            <a:r>
              <a:rPr lang="en-US" altLang="en-US" sz="2400" b="1" dirty="0">
                <a:solidFill>
                  <a:srgbClr val="C00000"/>
                </a:solidFill>
              </a:rPr>
              <a:t>Grid computing</a:t>
            </a:r>
          </a:p>
          <a:p>
            <a:pPr marL="685800" lvl="1" indent="-228600" algn="just" eaLnBrk="1" hangingPunct="1"/>
            <a:r>
              <a:rPr lang="en-US" altLang="en-US" sz="2400" b="1" dirty="0">
                <a:solidFill>
                  <a:srgbClr val="C00000"/>
                </a:solidFill>
              </a:rPr>
              <a:t>Cognitive machines</a:t>
            </a:r>
          </a:p>
          <a:p>
            <a:pPr marL="685800" lvl="1" indent="-228600" algn="just" eaLnBrk="1" hangingPunct="1"/>
            <a:r>
              <a:rPr lang="en-US" altLang="en-US" sz="2400" b="1" dirty="0">
                <a:solidFill>
                  <a:srgbClr val="C00000"/>
                </a:solidFill>
              </a:rPr>
              <a:t>Software for nanotechnologies</a:t>
            </a:r>
            <a:endParaRPr lang="en-US" altLang="en-US" sz="2000" b="1" dirty="0">
              <a:solidFill>
                <a:srgbClr val="C00000"/>
              </a:solidFill>
            </a:endParaRPr>
          </a:p>
        </p:txBody>
      </p:sp>
      <p:sp>
        <p:nvSpPr>
          <p:cNvPr id="5" name="Slide Number Placeholder 4"/>
          <p:cNvSpPr>
            <a:spLocks noGrp="1"/>
          </p:cNvSpPr>
          <p:nvPr>
            <p:ph type="sldNum" sz="quarter" idx="12"/>
          </p:nvPr>
        </p:nvSpPr>
        <p:spPr>
          <a:xfrm>
            <a:off x="7543800" y="6248400"/>
            <a:ext cx="1295400" cy="457200"/>
          </a:xfrm>
        </p:spPr>
        <p:txBody>
          <a:bodyPr/>
          <a:lstStyle/>
          <a:p>
            <a:pPr>
              <a:defRPr/>
            </a:pPr>
            <a:fld id="{3BADF23D-F6B9-4CEE-886F-328EC1527C18}" type="slidenum">
              <a:rPr lang="en-US" altLang="en-US"/>
              <a:pPr>
                <a:defRPr/>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circle(in)">
                                      <p:cBhvr>
                                        <p:cTn id="7" dur="20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fade">
                                      <p:cBhvr>
                                        <p:cTn id="12" dur="1000"/>
                                        <p:tgtEl>
                                          <p:spTgt spid="17412">
                                            <p:txEl>
                                              <p:pRg st="1" end="1"/>
                                            </p:txEl>
                                          </p:spTgt>
                                        </p:tgtEl>
                                      </p:cBhvr>
                                    </p:animEffect>
                                    <p:anim calcmode="lin" valueType="num">
                                      <p:cBhvr>
                                        <p:cTn id="13"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4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412">
                                            <p:txEl>
                                              <p:pRg st="2" end="2"/>
                                            </p:txEl>
                                          </p:spTgt>
                                        </p:tgtEl>
                                        <p:attrNameLst>
                                          <p:attrName>style.visibility</p:attrName>
                                        </p:attrNameLst>
                                      </p:cBhvr>
                                      <p:to>
                                        <p:strVal val="visible"/>
                                      </p:to>
                                    </p:set>
                                    <p:animEffect transition="in" filter="barn(inVertical)">
                                      <p:cBhvr>
                                        <p:cTn id="19" dur="500"/>
                                        <p:tgtEl>
                                          <p:spTgt spid="1741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7412">
                                            <p:txEl>
                                              <p:pRg st="3" end="3"/>
                                            </p:txEl>
                                          </p:spTgt>
                                        </p:tgtEl>
                                        <p:attrNameLst>
                                          <p:attrName>style.visibility</p:attrName>
                                        </p:attrNameLst>
                                      </p:cBhvr>
                                      <p:to>
                                        <p:strVal val="visible"/>
                                      </p:to>
                                    </p:set>
                                    <p:animEffect transition="in" filter="circle(in)">
                                      <p:cBhvr>
                                        <p:cTn id="24" dur="2000"/>
                                        <p:tgtEl>
                                          <p:spTgt spid="1741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7412">
                                            <p:txEl>
                                              <p:pRg st="4" end="4"/>
                                            </p:txEl>
                                          </p:spTgt>
                                        </p:tgtEl>
                                        <p:attrNameLst>
                                          <p:attrName>style.visibility</p:attrName>
                                        </p:attrNameLst>
                                      </p:cBhvr>
                                      <p:to>
                                        <p:strVal val="visible"/>
                                      </p:to>
                                    </p:set>
                                    <p:animEffect transition="in" filter="wheel(1)">
                                      <p:cBhvr>
                                        <p:cTn id="29" dur="2000"/>
                                        <p:tgtEl>
                                          <p:spTgt spid="17412">
                                            <p:txEl>
                                              <p:pRg st="4" end="4"/>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wheel(1)">
                                      <p:cBhvr>
                                        <p:cTn id="32" dur="2000"/>
                                        <p:tgtEl>
                                          <p:spTgt spid="17412">
                                            <p:txEl>
                                              <p:pRg st="5" end="5"/>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17412">
                                            <p:txEl>
                                              <p:pRg st="6" end="6"/>
                                            </p:txEl>
                                          </p:spTgt>
                                        </p:tgtEl>
                                        <p:attrNameLst>
                                          <p:attrName>style.visibility</p:attrName>
                                        </p:attrNameLst>
                                      </p:cBhvr>
                                      <p:to>
                                        <p:strVal val="visible"/>
                                      </p:to>
                                    </p:set>
                                    <p:animEffect transition="in" filter="wheel(1)">
                                      <p:cBhvr>
                                        <p:cTn id="35" dur="2000"/>
                                        <p:tgtEl>
                                          <p:spTgt spid="17412">
                                            <p:txEl>
                                              <p:pRg st="6" end="6"/>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17412">
                                            <p:txEl>
                                              <p:pRg st="7" end="7"/>
                                            </p:txEl>
                                          </p:spTgt>
                                        </p:tgtEl>
                                        <p:attrNameLst>
                                          <p:attrName>style.visibility</p:attrName>
                                        </p:attrNameLst>
                                      </p:cBhvr>
                                      <p:to>
                                        <p:strVal val="visible"/>
                                      </p:to>
                                    </p:set>
                                    <p:animEffect transition="in" filter="wheel(1)">
                                      <p:cBhvr>
                                        <p:cTn id="38" dur="2000"/>
                                        <p:tgtEl>
                                          <p:spTgt spid="17412">
                                            <p:txEl>
                                              <p:pRg st="7" end="7"/>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17412">
                                            <p:txEl>
                                              <p:pRg st="8" end="8"/>
                                            </p:txEl>
                                          </p:spTgt>
                                        </p:tgtEl>
                                        <p:attrNameLst>
                                          <p:attrName>style.visibility</p:attrName>
                                        </p:attrNameLst>
                                      </p:cBhvr>
                                      <p:to>
                                        <p:strVal val="visible"/>
                                      </p:to>
                                    </p:set>
                                    <p:animEffect transition="in" filter="wheel(1)">
                                      <p:cBhvr>
                                        <p:cTn id="41" dur="2000"/>
                                        <p:tgtEl>
                                          <p:spTgt spid="174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990600"/>
            <a:ext cx="7848600" cy="633413"/>
          </a:xfrm>
        </p:spPr>
        <p:txBody>
          <a:bodyPr>
            <a:normAutofit fontScale="90000"/>
          </a:bodyPr>
          <a:lstStyle/>
          <a:p>
            <a:r>
              <a:rPr lang="en-US" altLang="en-US" b="1" dirty="0">
                <a:solidFill>
                  <a:srgbClr val="002060"/>
                </a:solidFill>
                <a:latin typeface="Algerian" panose="04020705040A02060702" pitchFamily="82" charset="0"/>
              </a:rPr>
              <a:t>Legacy Software : Older Programs</a:t>
            </a:r>
          </a:p>
        </p:txBody>
      </p:sp>
      <p:sp>
        <p:nvSpPr>
          <p:cNvPr id="3" name="Content Placeholder 2"/>
          <p:cNvSpPr>
            <a:spLocks noGrp="1"/>
          </p:cNvSpPr>
          <p:nvPr>
            <p:ph idx="1"/>
          </p:nvPr>
        </p:nvSpPr>
        <p:spPr>
          <a:xfrm>
            <a:off x="914400" y="2057400"/>
            <a:ext cx="6934200" cy="4191000"/>
          </a:xfrm>
        </p:spPr>
        <p:txBody>
          <a:bodyPr/>
          <a:lstStyle/>
          <a:p>
            <a:pPr marL="0" indent="0" algn="just" eaLnBrk="1" hangingPunct="1">
              <a:buFont typeface="Wingdings" panose="05000000000000000000" pitchFamily="2" charset="2"/>
              <a:buNone/>
              <a:defRPr/>
            </a:pPr>
            <a:endParaRPr lang="en-US" dirty="0"/>
          </a:p>
          <a:p>
            <a:pPr algn="just" eaLnBrk="1" hangingPunct="1">
              <a:defRPr/>
            </a:pPr>
            <a:r>
              <a:rPr lang="en-US" dirty="0"/>
              <a:t>Software developed </a:t>
            </a:r>
            <a:r>
              <a:rPr lang="en-US" b="1" dirty="0">
                <a:solidFill>
                  <a:srgbClr val="C00000"/>
                </a:solidFill>
              </a:rPr>
              <a:t>decades ago </a:t>
            </a:r>
            <a:r>
              <a:rPr lang="en-US" dirty="0"/>
              <a:t>and continually modified to meet changes in business requirements and computing platforms</a:t>
            </a:r>
          </a:p>
          <a:p>
            <a:pPr algn="just" eaLnBrk="1" hangingPunct="1">
              <a:defRPr/>
            </a:pPr>
            <a:r>
              <a:rPr lang="en-US" dirty="0"/>
              <a:t>Software </a:t>
            </a:r>
            <a:r>
              <a:rPr lang="en-US" b="1" dirty="0">
                <a:solidFill>
                  <a:srgbClr val="C00000"/>
                </a:solidFill>
              </a:rPr>
              <a:t>difficult and costly to maintain</a:t>
            </a:r>
            <a:r>
              <a:rPr lang="en-US" dirty="0"/>
              <a:t>, risky to evolve</a:t>
            </a:r>
          </a:p>
          <a:p>
            <a:pPr algn="just" eaLnBrk="1" hangingPunct="1">
              <a:defRPr/>
            </a:pPr>
            <a:endParaRPr lang="en-US" dirty="0"/>
          </a:p>
        </p:txBody>
      </p:sp>
      <p:sp>
        <p:nvSpPr>
          <p:cNvPr id="5" name="Slide Number Placeholder 4"/>
          <p:cNvSpPr>
            <a:spLocks noGrp="1"/>
          </p:cNvSpPr>
          <p:nvPr>
            <p:ph type="sldNum" sz="quarter" idx="12"/>
          </p:nvPr>
        </p:nvSpPr>
        <p:spPr>
          <a:xfrm>
            <a:off x="7543800" y="6248400"/>
            <a:ext cx="1295400" cy="457200"/>
          </a:xfrm>
        </p:spPr>
        <p:txBody>
          <a:bodyPr/>
          <a:lstStyle/>
          <a:p>
            <a:pPr>
              <a:defRPr/>
            </a:pPr>
            <a:fld id="{B745354B-99A9-46E4-A1F0-A4BFA98491CF}" type="slidenum">
              <a:rPr lang="en-US" altLang="en-US"/>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69912" y="715962"/>
            <a:ext cx="8001000" cy="785813"/>
          </a:xfrm>
        </p:spPr>
        <p:txBody>
          <a:bodyPr>
            <a:normAutofit/>
          </a:bodyPr>
          <a:lstStyle/>
          <a:p>
            <a:r>
              <a:rPr lang="en-US" altLang="en-US" b="1" dirty="0">
                <a:solidFill>
                  <a:srgbClr val="002060"/>
                </a:solidFill>
                <a:latin typeface="Algerian" panose="04020705040A02060702" pitchFamily="82" charset="0"/>
              </a:rPr>
              <a:t>The Quality of Legacy Software</a:t>
            </a:r>
          </a:p>
        </p:txBody>
      </p:sp>
      <p:sp>
        <p:nvSpPr>
          <p:cNvPr id="20484" name="Rectangle 3"/>
          <p:cNvSpPr>
            <a:spLocks noGrp="1" noChangeArrowheads="1"/>
          </p:cNvSpPr>
          <p:nvPr>
            <p:ph idx="1"/>
          </p:nvPr>
        </p:nvSpPr>
        <p:spPr>
          <a:xfrm>
            <a:off x="685800" y="2667000"/>
            <a:ext cx="7696200" cy="3025775"/>
          </a:xfrm>
        </p:spPr>
        <p:txBody>
          <a:bodyPr>
            <a:normAutofit/>
          </a:bodyPr>
          <a:lstStyle/>
          <a:p>
            <a:pPr lvl="1" algn="just" eaLnBrk="1" hangingPunct="1">
              <a:lnSpc>
                <a:spcPct val="90000"/>
              </a:lnSpc>
              <a:spcBef>
                <a:spcPts val="200"/>
              </a:spcBef>
            </a:pPr>
            <a:r>
              <a:rPr lang="en-US" altLang="en-US" sz="2400" dirty="0"/>
              <a:t>software must be </a:t>
            </a:r>
            <a:r>
              <a:rPr lang="en-US" altLang="en-US" sz="2400" b="1" dirty="0">
                <a:solidFill>
                  <a:srgbClr val="C00000"/>
                </a:solidFill>
              </a:rPr>
              <a:t>adapted</a:t>
            </a:r>
            <a:r>
              <a:rPr lang="en-US" altLang="en-US" sz="2400" dirty="0"/>
              <a:t> to meet the needs of new computing environments or technology.</a:t>
            </a:r>
          </a:p>
          <a:p>
            <a:pPr lvl="1" algn="just" eaLnBrk="1" hangingPunct="1">
              <a:lnSpc>
                <a:spcPct val="90000"/>
              </a:lnSpc>
              <a:spcBef>
                <a:spcPts val="200"/>
              </a:spcBef>
            </a:pPr>
            <a:r>
              <a:rPr lang="en-US" altLang="en-US" sz="2400" dirty="0"/>
              <a:t>software must be </a:t>
            </a:r>
            <a:r>
              <a:rPr lang="en-US" altLang="en-US" sz="2400" b="1" dirty="0">
                <a:solidFill>
                  <a:srgbClr val="C00000"/>
                </a:solidFill>
              </a:rPr>
              <a:t>enhanced</a:t>
            </a:r>
            <a:r>
              <a:rPr lang="en-US" altLang="en-US" sz="2400" dirty="0"/>
              <a:t> to implement new business requirements.</a:t>
            </a:r>
          </a:p>
          <a:p>
            <a:pPr lvl="1" algn="just" eaLnBrk="1" hangingPunct="1">
              <a:lnSpc>
                <a:spcPct val="90000"/>
              </a:lnSpc>
            </a:pPr>
            <a:r>
              <a:rPr lang="en-US" altLang="en-US" sz="2400" dirty="0"/>
              <a:t>software must be </a:t>
            </a:r>
            <a:r>
              <a:rPr lang="en-US" altLang="en-US" sz="2400" b="1" dirty="0">
                <a:solidFill>
                  <a:srgbClr val="C00000"/>
                </a:solidFill>
              </a:rPr>
              <a:t>extended to make it interoperable </a:t>
            </a:r>
            <a:r>
              <a:rPr lang="en-US" altLang="en-US" sz="2400" dirty="0"/>
              <a:t>with other more modern systems or databases.</a:t>
            </a:r>
          </a:p>
          <a:p>
            <a:pPr lvl="1" algn="just" eaLnBrk="1" hangingPunct="1">
              <a:lnSpc>
                <a:spcPct val="90000"/>
              </a:lnSpc>
            </a:pPr>
            <a:r>
              <a:rPr lang="en-US" altLang="en-US" sz="2400" dirty="0"/>
              <a:t>software must be </a:t>
            </a:r>
            <a:r>
              <a:rPr lang="en-US" altLang="en-US" sz="2400" b="1" dirty="0">
                <a:solidFill>
                  <a:srgbClr val="C00000"/>
                </a:solidFill>
              </a:rPr>
              <a:t>re-architected</a:t>
            </a:r>
            <a:r>
              <a:rPr lang="en-US" altLang="en-US" sz="2400" dirty="0">
                <a:solidFill>
                  <a:schemeClr val="folHlink"/>
                </a:solidFill>
              </a:rPr>
              <a:t> </a:t>
            </a:r>
            <a:r>
              <a:rPr lang="en-US" altLang="en-US" sz="2400" dirty="0"/>
              <a:t>to make it viable within a network environment</a:t>
            </a:r>
            <a:r>
              <a:rPr lang="en-US" altLang="en-US" sz="2400" b="1" dirty="0"/>
              <a:t>.</a:t>
            </a:r>
          </a:p>
        </p:txBody>
      </p:sp>
      <p:sp>
        <p:nvSpPr>
          <p:cNvPr id="6" name="Slide Number Placeholder 4"/>
          <p:cNvSpPr>
            <a:spLocks noGrp="1"/>
          </p:cNvSpPr>
          <p:nvPr>
            <p:ph type="sldNum" sz="quarter" idx="12"/>
          </p:nvPr>
        </p:nvSpPr>
        <p:spPr>
          <a:xfrm>
            <a:off x="7543800" y="6248400"/>
            <a:ext cx="1295400" cy="457200"/>
          </a:xfrm>
        </p:spPr>
        <p:txBody>
          <a:bodyPr/>
          <a:lstStyle/>
          <a:p>
            <a:pPr>
              <a:defRPr/>
            </a:pPr>
            <a:fld id="{BAB13466-F95C-43F7-8943-A2D6768F1F41}" type="slidenum">
              <a:rPr lang="en-US" altLang="en-US"/>
              <a:pPr>
                <a:defRPr/>
              </a:pPr>
              <a:t>9</a:t>
            </a:fld>
            <a:endParaRPr lang="en-US" altLang="en-US"/>
          </a:p>
        </p:txBody>
      </p:sp>
      <p:sp>
        <p:nvSpPr>
          <p:cNvPr id="20485" name="Text Box 4"/>
          <p:cNvSpPr txBox="1">
            <a:spLocks noChangeArrowheads="1"/>
          </p:cNvSpPr>
          <p:nvPr/>
        </p:nvSpPr>
        <p:spPr bwMode="auto">
          <a:xfrm>
            <a:off x="990600" y="1752600"/>
            <a:ext cx="43894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800" b="1" i="1" dirty="0">
                <a:solidFill>
                  <a:schemeClr val="folHlink"/>
                </a:solidFill>
                <a:latin typeface="Palatino" pitchFamily="-128" charset="0"/>
              </a:rPr>
              <a:t>Why must it change?</a:t>
            </a:r>
          </a:p>
        </p:txBody>
      </p:sp>
      <p:sp>
        <p:nvSpPr>
          <p:cNvPr id="2" name="TextBox 1">
            <a:extLst>
              <a:ext uri="{FF2B5EF4-FFF2-40B4-BE49-F238E27FC236}">
                <a16:creationId xmlns:a16="http://schemas.microsoft.com/office/drawing/2014/main" id="{0FAE717D-BFA1-4C65-922B-421E335F5108}"/>
              </a:ext>
            </a:extLst>
          </p:cNvPr>
          <p:cNvSpPr txBox="1"/>
          <p:nvPr/>
        </p:nvSpPr>
        <p:spPr>
          <a:xfrm>
            <a:off x="5244495" y="174897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Windows 8 to 8.1</a:t>
            </a:r>
          </a:p>
          <a:p>
            <a:r>
              <a:rPr lang="en-GB" dirty="0">
                <a:cs typeface="Calibri"/>
              </a:rPr>
              <a:t>7 to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circle(in)">
                                      <p:cBhvr>
                                        <p:cTn id="7" dur="20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 calcmode="lin" valueType="num">
                                      <p:cBhvr additive="base">
                                        <p:cTn id="12"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484">
                                            <p:txEl>
                                              <p:pRg st="2" end="2"/>
                                            </p:txEl>
                                          </p:spTgt>
                                        </p:tgtEl>
                                        <p:attrNameLst>
                                          <p:attrName>style.visibility</p:attrName>
                                        </p:attrNameLst>
                                      </p:cBhvr>
                                      <p:to>
                                        <p:strVal val="visible"/>
                                      </p:to>
                                    </p:set>
                                    <p:anim calcmode="lin" valueType="num">
                                      <p:cBhvr additive="base">
                                        <p:cTn id="18"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484">
                                            <p:txEl>
                                              <p:pRg st="3" end="3"/>
                                            </p:txEl>
                                          </p:spTgt>
                                        </p:tgtEl>
                                        <p:attrNameLst>
                                          <p:attrName>style.visibility</p:attrName>
                                        </p:attrNameLst>
                                      </p:cBhvr>
                                      <p:to>
                                        <p:strVal val="visible"/>
                                      </p:to>
                                    </p:set>
                                    <p:animEffect transition="in" filter="fade">
                                      <p:cBhvr>
                                        <p:cTn id="24"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D7D21E-2900-4F11-ADDB-D99B24A56B80}">
  <ds:schemaRefs>
    <ds:schemaRef ds:uri="http://schemas.microsoft.com/sharepoint/v3/contenttype/forms"/>
  </ds:schemaRefs>
</ds:datastoreItem>
</file>

<file path=customXml/itemProps2.xml><?xml version="1.0" encoding="utf-8"?>
<ds:datastoreItem xmlns:ds="http://schemas.openxmlformats.org/officeDocument/2006/customXml" ds:itemID="{64798F74-2D79-475A-B303-BAD1DBCD41F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AA99DBC-B27F-4C2C-93F0-1D896DD1F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17394</TotalTime>
  <Words>2762</Words>
  <Application>Microsoft Office PowerPoint</Application>
  <PresentationFormat>On-screen Show (4:3)</PresentationFormat>
  <Paragraphs>288</Paragraphs>
  <Slides>37</Slides>
  <Notes>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Software Engineering</vt:lpstr>
      <vt:lpstr>Nature of Software </vt:lpstr>
      <vt:lpstr>What is Software?</vt:lpstr>
      <vt:lpstr>Features of Software?</vt:lpstr>
      <vt:lpstr>Wear vs. Deterioration</vt:lpstr>
      <vt:lpstr>Software Applications</vt:lpstr>
      <vt:lpstr>Software—New Categories</vt:lpstr>
      <vt:lpstr>Legacy Software : Older Programs</vt:lpstr>
      <vt:lpstr>The Quality of Legacy Software</vt:lpstr>
      <vt:lpstr>Unique Nature of Web Apps</vt:lpstr>
      <vt:lpstr>Key Points of Software Engineering</vt:lpstr>
      <vt:lpstr>Software Engineering</vt:lpstr>
      <vt:lpstr>A Layered Technology</vt:lpstr>
      <vt:lpstr>Definition of Software Process</vt:lpstr>
      <vt:lpstr>Generic Process Model</vt:lpstr>
      <vt:lpstr>Umbrella Activities</vt:lpstr>
      <vt:lpstr>A Process Framework</vt:lpstr>
      <vt:lpstr>Identifying a Task Set</vt:lpstr>
      <vt:lpstr>Identifying a Task Set</vt:lpstr>
      <vt:lpstr>Example of a Task Set for Elicitation</vt:lpstr>
      <vt:lpstr>Example of a Task Set for Elicitation</vt:lpstr>
      <vt:lpstr>Prescriptive Process Models</vt:lpstr>
      <vt:lpstr>Adapting a Process Model</vt:lpstr>
      <vt:lpstr>Prescriptive and Agile Process Models</vt:lpstr>
      <vt:lpstr>Software Engineering Practice</vt:lpstr>
      <vt:lpstr>Phases in Software Development</vt:lpstr>
      <vt:lpstr>The Primary Goal of Any Software Process: High Quality</vt:lpstr>
      <vt:lpstr>Software Myths</vt:lpstr>
      <vt:lpstr>Software Management Myths </vt:lpstr>
      <vt:lpstr>Software Management Myths </vt:lpstr>
      <vt:lpstr>Software Management Myths </vt:lpstr>
      <vt:lpstr>Customer Myths</vt:lpstr>
      <vt:lpstr>Customer Myths</vt:lpstr>
      <vt:lpstr>Practitioner’s myths</vt:lpstr>
      <vt:lpstr>Practitioner’s myths</vt:lpstr>
      <vt:lpstr>Practitioner’s myths</vt:lpstr>
      <vt:lpstr>Practitioner’s myths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Sucheta V Kolekar [MAHE-MIT]</cp:lastModifiedBy>
  <cp:revision>155</cp:revision>
  <dcterms:created xsi:type="dcterms:W3CDTF">2008-02-08T18:09:54Z</dcterms:created>
  <dcterms:modified xsi:type="dcterms:W3CDTF">2020-11-23T09:47:50Z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