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6" r:id="rId10"/>
    <p:sldId id="279" r:id="rId11"/>
    <p:sldId id="272" r:id="rId12"/>
    <p:sldId id="273" r:id="rId13"/>
    <p:sldId id="274" r:id="rId14"/>
    <p:sldId id="275" r:id="rId15"/>
    <p:sldId id="281" r:id="rId16"/>
    <p:sldId id="277" r:id="rId17"/>
    <p:sldId id="278" r:id="rId18"/>
    <p:sldId id="283" r:id="rId19"/>
    <p:sldId id="282" r:id="rId20"/>
    <p:sldId id="284" r:id="rId21"/>
    <p:sldId id="271" r:id="rId22"/>
  </p:sldIdLst>
  <p:sldSz cx="9144000" cy="6096000"/>
  <p:notesSz cx="6997700" cy="92583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039B"/>
    <a:srgbClr val="AD278D"/>
    <a:srgbClr val="8C4881"/>
    <a:srgbClr val="FF6699"/>
    <a:srgbClr val="D7FA7E"/>
    <a:srgbClr val="96E3FE"/>
    <a:srgbClr val="FFE6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0929"/>
  </p:normalViewPr>
  <p:slideViewPr>
    <p:cSldViewPr snapToGrid="0">
      <p:cViewPr varScale="1">
        <p:scale>
          <a:sx n="84" d="100"/>
          <a:sy n="84" d="100"/>
        </p:scale>
        <p:origin x="773" y="6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06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93750"/>
            <a:ext cx="459105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73165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7DC6FC-773B-4EBA-AED3-734D0378EBDB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26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5AF4D1-01CE-43F7-898D-087136D15F39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603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876BE4D-D01B-47C1-9BC6-E60B45D864F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6940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5C24DF-D4AA-4A2B-922B-2E3051C363D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4902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39E534-6DC4-4F89-8C5D-CDC699E19F54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02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2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032000"/>
            <a:ext cx="7772400" cy="1016000"/>
          </a:xfrm>
          <a:effectLst>
            <a:outerShdw blurRad="68580" dist="35921" dir="2700000" algn="ctr" rotWithShape="0">
              <a:srgbClr val="808080">
                <a:alpha val="75000"/>
              </a:srgb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902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4400"/>
            <a:ext cx="6400800" cy="1557338"/>
          </a:xfrm>
          <a:effectLst>
            <a:outerShdw blurRad="45720" dist="25399" dir="2700000" algn="ctr" rotWithShape="0">
              <a:srgbClr val="808080">
                <a:alpha val="75000"/>
              </a:srgbClr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02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02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021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0EF6ED2-B39E-4FEB-ACE4-45B2E7BF5F0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2A899-E003-47B0-967A-C72D26EC12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41338"/>
            <a:ext cx="19431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541338"/>
            <a:ext cx="56769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54ABC-E345-40BF-B274-2970949CBE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2539-A8A5-42D0-B09C-1DD577A62A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5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519240"/>
            <a:ext cx="7886700" cy="2536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079875"/>
            <a:ext cx="7886700" cy="13335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3F1C8-32B0-4756-A04D-A42F2AFC18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0538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5D21D-2161-4A02-AE1C-4895477DEB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2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23852"/>
            <a:ext cx="7886700" cy="117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493840"/>
            <a:ext cx="3868737" cy="733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227263"/>
            <a:ext cx="3868737" cy="327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93840"/>
            <a:ext cx="3887788" cy="733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27263"/>
            <a:ext cx="3887788" cy="327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B40B1-E5D3-4C1E-AFF5-37C776C552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9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D43D1-41F8-45BF-ADBD-2A74CB5E30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984B6-2C56-408B-9A67-858A53ACDD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7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877890"/>
            <a:ext cx="4629150" cy="43322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828802"/>
            <a:ext cx="2949575" cy="3387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05786-061D-4690-BAC6-4988D75953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5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77890"/>
            <a:ext cx="4629150" cy="4332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828802"/>
            <a:ext cx="2949575" cy="3387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C0F3B-E1A8-4F52-875E-8797CC4E51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2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22" name="Group 2"/>
          <p:cNvGrpSpPr>
            <a:grpSpLocks/>
          </p:cNvGrpSpPr>
          <p:nvPr/>
        </p:nvGrpSpPr>
        <p:grpSpPr bwMode="auto">
          <a:xfrm>
            <a:off x="0" y="0"/>
            <a:ext cx="9144000" cy="6096000"/>
            <a:chOff x="0" y="0"/>
            <a:chExt cx="5760" cy="4320"/>
          </a:xfrm>
        </p:grpSpPr>
        <p:pic>
          <p:nvPicPr>
            <p:cNvPr id="901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124" name="Rectangle 4"/>
            <p:cNvSpPr>
              <a:spLocks noChangeArrowheads="1"/>
            </p:cNvSpPr>
            <p:nvPr/>
          </p:nvSpPr>
          <p:spPr bwMode="auto">
            <a:xfrm>
              <a:off x="96" y="96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25" name="Rectangle 5"/>
            <p:cNvSpPr>
              <a:spLocks noChangeArrowheads="1"/>
            </p:cNvSpPr>
            <p:nvPr/>
          </p:nvSpPr>
          <p:spPr bwMode="auto">
            <a:xfrm>
              <a:off x="240" y="96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26" name="Rectangle 6"/>
            <p:cNvSpPr>
              <a:spLocks noChangeArrowheads="1"/>
            </p:cNvSpPr>
            <p:nvPr/>
          </p:nvSpPr>
          <p:spPr bwMode="auto">
            <a:xfrm>
              <a:off x="96" y="240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kumimoji="1" lang="en-US" altLang="ja-JP" sz="2400" b="0">
                <a:ea typeface="ＭＳ Ｐゴシック" panose="020B0600070205080204" pitchFamily="34" charset="-128"/>
              </a:endParaRPr>
            </a:p>
          </p:txBody>
        </p:sp>
        <p:sp>
          <p:nvSpPr>
            <p:cNvPr id="901127" name="Rectangle 7"/>
            <p:cNvSpPr>
              <a:spLocks noChangeArrowheads="1"/>
            </p:cNvSpPr>
            <p:nvPr/>
          </p:nvSpPr>
          <p:spPr bwMode="auto">
            <a:xfrm>
              <a:off x="96" y="384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kumimoji="1" lang="en-US" altLang="ja-JP" sz="2400" b="0">
                <a:ea typeface="ＭＳ Ｐゴシック" panose="020B0600070205080204" pitchFamily="34" charset="-128"/>
              </a:endParaRPr>
            </a:p>
          </p:txBody>
        </p:sp>
        <p:sp>
          <p:nvSpPr>
            <p:cNvPr id="901128" name="Rectangle 8"/>
            <p:cNvSpPr>
              <a:spLocks noChangeArrowheads="1"/>
            </p:cNvSpPr>
            <p:nvPr/>
          </p:nvSpPr>
          <p:spPr bwMode="auto">
            <a:xfrm>
              <a:off x="384" y="96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29" name="Rectangle 9"/>
            <p:cNvSpPr>
              <a:spLocks noChangeArrowheads="1"/>
            </p:cNvSpPr>
            <p:nvPr/>
          </p:nvSpPr>
          <p:spPr bwMode="auto">
            <a:xfrm>
              <a:off x="240" y="240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01130" name="Picture 10"/>
            <p:cNvPicPr preferRelativeResize="0"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1152"/>
              <a:ext cx="5758" cy="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113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41338"/>
            <a:ext cx="7772400" cy="1016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9011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60538"/>
            <a:ext cx="7772400" cy="3657600"/>
          </a:xfrm>
          <a:prstGeom prst="rect">
            <a:avLst/>
          </a:prstGeom>
          <a:noFill/>
          <a:ln>
            <a:noFill/>
          </a:ln>
          <a:effectLst>
            <a:outerShdw blurRad="50800" dist="25399" dir="2700000" algn="ctr" rotWithShape="0">
              <a:srgbClr val="808080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90113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554663"/>
            <a:ext cx="1905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kumimoji="1"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9011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554663"/>
            <a:ext cx="2895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kumimoji="1"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901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554663"/>
            <a:ext cx="1905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1" sz="1400" b="0">
                <a:ea typeface="+mn-ea"/>
              </a:defRPr>
            </a:lvl1pPr>
          </a:lstStyle>
          <a:p>
            <a:fld id="{EFCEE9FA-DE7D-4DD6-B251-211C329252F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BCF7EFE-2D88-435A-B269-568D0FE69833}" type="slidenum">
              <a:rPr lang="zh-CN" altLang="en-US"/>
              <a:pPr/>
              <a:t>1</a:t>
            </a:fld>
            <a:endParaRPr lang="zh-CN" alt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32002"/>
            <a:ext cx="7772400" cy="1405513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8580"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latin typeface="Algerian" panose="04020705040A02060702" pitchFamily="82" charset="0"/>
                <a:ea typeface="宋体" panose="02010600030101010101" pitchFamily="2" charset="-122"/>
              </a:rPr>
              <a:t>Agile Development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92D-E47D-4921-885F-503098F8FA8F}" type="slidenum">
              <a:rPr lang="zh-CN" altLang="en-US"/>
              <a:pPr/>
              <a:t>10</a:t>
            </a:fld>
            <a:endParaRPr lang="zh-CN" alt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5" y="169863"/>
            <a:ext cx="8116887" cy="53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Extreme Programming (XP)</a:t>
            </a:r>
          </a:p>
        </p:txBody>
      </p:sp>
      <p:sp>
        <p:nvSpPr>
          <p:cNvPr id="950275" name="Rectangle 3"/>
          <p:cNvSpPr>
            <a:spLocks noChangeArrowheads="1"/>
          </p:cNvSpPr>
          <p:nvPr/>
        </p:nvSpPr>
        <p:spPr bwMode="auto">
          <a:xfrm>
            <a:off x="1068390" y="990602"/>
            <a:ext cx="7069137" cy="432752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0276" name="Picture 4" descr="Extreme_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5" y="1041402"/>
            <a:ext cx="5856287" cy="42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5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0408" indent="-2540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1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2418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2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EC1730-66E7-466E-9FD7-7D230BD7464D}" type="slidenum">
              <a:rPr lang="en-US" altLang="en-US" sz="1244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44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1016000"/>
          </a:xfrm>
        </p:spPr>
        <p:txBody>
          <a:bodyPr/>
          <a:lstStyle/>
          <a:p>
            <a:pPr eaLnBrk="1" hangingPunct="1"/>
            <a:r>
              <a:rPr lang="en-US" altLang="en-US"/>
              <a:t>XP - Planning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761069"/>
            <a:ext cx="7989712" cy="419946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133" dirty="0"/>
              <a:t>Begins with the creation of a set of stories (also called </a:t>
            </a:r>
            <a:r>
              <a:rPr lang="en-US" altLang="en-US" sz="2133" i="1" dirty="0">
                <a:solidFill>
                  <a:srgbClr val="FFFF00"/>
                </a:solidFill>
              </a:rPr>
              <a:t>user stories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 dirty="0"/>
              <a:t>Each story is written by the customer and is placed on an </a:t>
            </a:r>
            <a:r>
              <a:rPr lang="en-US" altLang="en-US" sz="2133" dirty="0">
                <a:solidFill>
                  <a:srgbClr val="FFFF00"/>
                </a:solidFill>
              </a:rPr>
              <a:t>index card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 dirty="0"/>
              <a:t>The customer assigns </a:t>
            </a:r>
            <a:r>
              <a:rPr lang="en-US" altLang="en-US" sz="2133" dirty="0">
                <a:solidFill>
                  <a:srgbClr val="FFFF00"/>
                </a:solidFill>
              </a:rPr>
              <a:t>a value (i.e. a priority</a:t>
            </a:r>
            <a:r>
              <a:rPr lang="en-US" altLang="en-US" sz="2133" dirty="0"/>
              <a:t>) to the story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 dirty="0"/>
              <a:t>Agile team assesses each story and assigns a </a:t>
            </a:r>
            <a:r>
              <a:rPr lang="en-US" altLang="en-US" sz="2133" dirty="0">
                <a:solidFill>
                  <a:srgbClr val="FFFF00"/>
                </a:solidFill>
              </a:rPr>
              <a:t>cost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 dirty="0"/>
              <a:t>Stories are grouped to for a </a:t>
            </a:r>
            <a:r>
              <a:rPr lang="en-US" altLang="en-US" sz="2133" dirty="0">
                <a:solidFill>
                  <a:srgbClr val="FFFF00"/>
                </a:solidFill>
              </a:rPr>
              <a:t>deliverable increment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 dirty="0"/>
              <a:t>A </a:t>
            </a:r>
            <a:r>
              <a:rPr lang="en-US" altLang="en-US" sz="2133" dirty="0">
                <a:solidFill>
                  <a:srgbClr val="FFFF00"/>
                </a:solidFill>
              </a:rPr>
              <a:t>commitment </a:t>
            </a:r>
            <a:r>
              <a:rPr lang="en-US" altLang="en-US" sz="2133" dirty="0"/>
              <a:t>is made on delivery date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 dirty="0"/>
              <a:t>After the first increment “</a:t>
            </a:r>
            <a:r>
              <a:rPr lang="en-US" altLang="en-US" sz="2133" dirty="0">
                <a:solidFill>
                  <a:srgbClr val="FFFF00"/>
                </a:solidFill>
              </a:rPr>
              <a:t>project velocity</a:t>
            </a:r>
            <a:r>
              <a:rPr lang="en-US" altLang="en-US" sz="2133" dirty="0"/>
              <a:t>” is used to help define subsequent delivery dates for other increments</a:t>
            </a:r>
          </a:p>
        </p:txBody>
      </p:sp>
    </p:spTree>
    <p:extLst>
      <p:ext uri="{BB962C8B-B14F-4D97-AF65-F5344CB8AC3E}">
        <p14:creationId xmlns:p14="http://schemas.microsoft.com/office/powerpoint/2010/main" val="114633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0408" indent="-2540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1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2418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2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62CD73-0D15-4440-84BD-81B4A89F606F}" type="slidenum">
              <a:rPr lang="en-US" altLang="en-US" sz="1244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44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XP - Design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1069"/>
            <a:ext cx="7773812" cy="419946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89" dirty="0"/>
              <a:t>Follows the </a:t>
            </a:r>
            <a:r>
              <a:rPr lang="en-US" altLang="en-US" sz="2489" dirty="0">
                <a:solidFill>
                  <a:srgbClr val="FFFF00"/>
                </a:solidFill>
              </a:rPr>
              <a:t>KIS (keep it simple)</a:t>
            </a:r>
            <a:r>
              <a:rPr lang="en-US" altLang="en-US" sz="2489" dirty="0"/>
              <a:t> principle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dirty="0"/>
              <a:t>Encourage the use of </a:t>
            </a:r>
            <a:r>
              <a:rPr lang="en-US" altLang="en-US" sz="2489" dirty="0">
                <a:solidFill>
                  <a:srgbClr val="FFFF00"/>
                </a:solidFill>
              </a:rPr>
              <a:t>CRC (class-responsibility-collaborator) cards </a:t>
            </a:r>
            <a:endParaRPr lang="en-US" altLang="en-US" sz="2489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dirty="0"/>
              <a:t>For difficult design problems, suggests the creation of “</a:t>
            </a:r>
            <a:r>
              <a:rPr lang="en-US" altLang="en-US" sz="2489" i="1" dirty="0">
                <a:solidFill>
                  <a:srgbClr val="FFFF00"/>
                </a:solidFill>
              </a:rPr>
              <a:t>spike solutions</a:t>
            </a:r>
            <a:r>
              <a:rPr lang="en-US" altLang="en-US" sz="2489" dirty="0"/>
              <a:t>”—a design prototype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dirty="0"/>
              <a:t>Encourages “</a:t>
            </a:r>
            <a:r>
              <a:rPr lang="en-US" altLang="en-US" sz="2489" i="1" dirty="0">
                <a:solidFill>
                  <a:srgbClr val="FFFF00"/>
                </a:solidFill>
              </a:rPr>
              <a:t>refactoring</a:t>
            </a:r>
            <a:r>
              <a:rPr lang="en-US" altLang="en-US" sz="2489" dirty="0"/>
              <a:t>”—an iterative refinement of the internal program design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dirty="0"/>
              <a:t>Design occurs both before and after coding commences</a:t>
            </a:r>
          </a:p>
        </p:txBody>
      </p:sp>
    </p:spTree>
    <p:extLst>
      <p:ext uri="{BB962C8B-B14F-4D97-AF65-F5344CB8AC3E}">
        <p14:creationId xmlns:p14="http://schemas.microsoft.com/office/powerpoint/2010/main" val="195818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0408" indent="-2540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1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2418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2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731362-1A9A-4315-A156-0E1B430CDFE5}" type="slidenum">
              <a:rPr lang="en-US" altLang="en-US" sz="1244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44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84012" y="350838"/>
            <a:ext cx="7772400" cy="1016000"/>
          </a:xfrm>
        </p:spPr>
        <p:txBody>
          <a:bodyPr/>
          <a:lstStyle/>
          <a:p>
            <a:pPr eaLnBrk="1" hangingPunct="1"/>
            <a:r>
              <a:rPr lang="en-US" altLang="en-US" dirty="0"/>
              <a:t>XP - Coding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672169"/>
            <a:ext cx="7773812" cy="419946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89" dirty="0"/>
              <a:t>Recommends the construction of a series of </a:t>
            </a:r>
            <a:r>
              <a:rPr lang="en-US" altLang="en-US" sz="2489" dirty="0">
                <a:solidFill>
                  <a:srgbClr val="FFFF00"/>
                </a:solidFill>
              </a:rPr>
              <a:t>unit tests</a:t>
            </a:r>
            <a:r>
              <a:rPr lang="en-US" altLang="en-US" sz="2489" dirty="0"/>
              <a:t> for each of the stories before coding commences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dirty="0"/>
              <a:t>Encourages “</a:t>
            </a:r>
            <a:r>
              <a:rPr lang="en-US" altLang="en-US" sz="2489" i="1" dirty="0">
                <a:solidFill>
                  <a:srgbClr val="FFFF00"/>
                </a:solidFill>
              </a:rPr>
              <a:t>pair programming</a:t>
            </a:r>
            <a:r>
              <a:rPr lang="en-US" altLang="en-US" sz="2489" dirty="0"/>
              <a:t>”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 dirty="0"/>
              <a:t>Mechanism for real-time problem solving and real-time quality assurance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 dirty="0"/>
              <a:t>Keeps the developers focused on the problem at hand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dirty="0"/>
              <a:t>Needs continuous integration with other portions (stories) of the s/w, which provides a “</a:t>
            </a:r>
            <a:r>
              <a:rPr lang="en-US" altLang="en-US" sz="2489" dirty="0">
                <a:solidFill>
                  <a:srgbClr val="FFFF00"/>
                </a:solidFill>
              </a:rPr>
              <a:t>smoke testing</a:t>
            </a:r>
            <a:r>
              <a:rPr lang="en-US" altLang="en-US" sz="2489" dirty="0"/>
              <a:t>” environment</a:t>
            </a:r>
          </a:p>
        </p:txBody>
      </p:sp>
    </p:spTree>
    <p:extLst>
      <p:ext uri="{BB962C8B-B14F-4D97-AF65-F5344CB8AC3E}">
        <p14:creationId xmlns:p14="http://schemas.microsoft.com/office/powerpoint/2010/main" val="428660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0408" indent="-2540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1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2418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2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27584A-BFD9-473E-89CF-D6848B32EA86}" type="slidenum">
              <a:rPr lang="en-US" altLang="en-US" sz="1244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44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13644" y="388938"/>
            <a:ext cx="7772400" cy="1016000"/>
          </a:xfrm>
        </p:spPr>
        <p:txBody>
          <a:bodyPr/>
          <a:lstStyle/>
          <a:p>
            <a:pPr eaLnBrk="1" hangingPunct="1"/>
            <a:r>
              <a:rPr lang="en-US" altLang="en-US" dirty="0"/>
              <a:t>XP - Testing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488" y="1659469"/>
            <a:ext cx="8116712" cy="419946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89" dirty="0">
                <a:solidFill>
                  <a:srgbClr val="FFFF00"/>
                </a:solidFill>
              </a:rPr>
              <a:t>Unit tests </a:t>
            </a:r>
            <a:r>
              <a:rPr lang="en-US" altLang="en-US" sz="2489" dirty="0"/>
              <a:t>should be implemented using a framework to make testing </a:t>
            </a:r>
            <a:r>
              <a:rPr lang="en-US" altLang="en-US" sz="2489" dirty="0">
                <a:solidFill>
                  <a:srgbClr val="FFFF00"/>
                </a:solidFill>
              </a:rPr>
              <a:t>automated</a:t>
            </a:r>
            <a:r>
              <a:rPr lang="en-US" altLang="en-US" sz="2489" dirty="0"/>
              <a:t>. This encourages a </a:t>
            </a:r>
            <a:r>
              <a:rPr lang="en-US" altLang="en-US" sz="2489" dirty="0">
                <a:solidFill>
                  <a:srgbClr val="FFFF00"/>
                </a:solidFill>
              </a:rPr>
              <a:t>regression testing </a:t>
            </a:r>
            <a:r>
              <a:rPr lang="en-US" altLang="en-US" sz="2489" dirty="0"/>
              <a:t>strategy.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dirty="0">
                <a:solidFill>
                  <a:srgbClr val="FFFF00"/>
                </a:solidFill>
              </a:rPr>
              <a:t>Integration and validation testing </a:t>
            </a:r>
            <a:r>
              <a:rPr lang="en-US" altLang="en-US" sz="2489" dirty="0"/>
              <a:t>can occur on a daily basis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i="1" dirty="0">
                <a:solidFill>
                  <a:srgbClr val="FFFF00"/>
                </a:solidFill>
              </a:rPr>
              <a:t>Acceptance tests</a:t>
            </a:r>
            <a:r>
              <a:rPr lang="en-US" altLang="en-US" sz="2489" dirty="0"/>
              <a:t>, also called</a:t>
            </a:r>
            <a:r>
              <a:rPr lang="en-US" altLang="en-US" sz="2489" dirty="0">
                <a:solidFill>
                  <a:srgbClr val="0000FF"/>
                </a:solidFill>
              </a:rPr>
              <a:t> </a:t>
            </a:r>
            <a:r>
              <a:rPr lang="en-US" altLang="en-US" sz="2489" i="1" dirty="0">
                <a:solidFill>
                  <a:srgbClr val="FFFF00"/>
                </a:solidFill>
              </a:rPr>
              <a:t>customer tests</a:t>
            </a:r>
            <a:r>
              <a:rPr lang="en-US" altLang="en-US" sz="2489" dirty="0"/>
              <a:t>, are specified by the customer and executed to assess customer visible functionality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dirty="0">
                <a:solidFill>
                  <a:srgbClr val="FFFF00"/>
                </a:solidFill>
              </a:rPr>
              <a:t>Acceptance tests </a:t>
            </a:r>
            <a:r>
              <a:rPr lang="en-US" altLang="en-US" sz="2489" dirty="0"/>
              <a:t>are derived from user stories</a:t>
            </a:r>
          </a:p>
        </p:txBody>
      </p:sp>
    </p:spTree>
    <p:extLst>
      <p:ext uri="{BB962C8B-B14F-4D97-AF65-F5344CB8AC3E}">
        <p14:creationId xmlns:p14="http://schemas.microsoft.com/office/powerpoint/2010/main" val="168072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9790"/>
            <a:ext cx="7772400" cy="1016000"/>
          </a:xfrm>
        </p:spPr>
        <p:txBody>
          <a:bodyPr/>
          <a:lstStyle/>
          <a:p>
            <a:r>
              <a:rPr lang="en-US" altLang="en-US" dirty="0"/>
              <a:t>Scrum</a:t>
            </a:r>
          </a:p>
        </p:txBody>
      </p:sp>
      <p:pic>
        <p:nvPicPr>
          <p:cNvPr id="1462276" name="Picture 4" descr="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28" y="1444184"/>
            <a:ext cx="6299200" cy="41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00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21267" y="403935"/>
            <a:ext cx="2390422" cy="56303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Scrum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585217" y="1189569"/>
            <a:ext cx="8050784" cy="4168815"/>
          </a:xfrm>
        </p:spPr>
        <p:txBody>
          <a:bodyPr/>
          <a:lstStyle/>
          <a:p>
            <a:pPr marL="254003" indent="-254003" algn="just">
              <a:lnSpc>
                <a:spcPct val="90000"/>
              </a:lnSpc>
            </a:pPr>
            <a:r>
              <a:rPr lang="en-US" altLang="en-US" sz="1800" dirty="0"/>
              <a:t>A software development method Originally proposed by </a:t>
            </a:r>
            <a:r>
              <a:rPr lang="en-US" altLang="en-US" sz="1800" dirty="0" err="1"/>
              <a:t>Schwaber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Beedle</a:t>
            </a:r>
            <a:r>
              <a:rPr lang="en-US" altLang="en-US" sz="1800" dirty="0"/>
              <a:t> (an activity occurs during a rugby match) in early 1990.</a:t>
            </a:r>
          </a:p>
          <a:p>
            <a:pPr marL="254003" indent="-254003" algn="just">
              <a:lnSpc>
                <a:spcPct val="90000"/>
              </a:lnSpc>
            </a:pPr>
            <a:r>
              <a:rPr lang="en-US" altLang="en-US" sz="1800" dirty="0"/>
              <a:t>Scrum—distinguishing features</a:t>
            </a:r>
          </a:p>
          <a:p>
            <a:pPr marL="609608" lvl="1" indent="-203203" algn="just">
              <a:lnSpc>
                <a:spcPct val="90000"/>
              </a:lnSpc>
            </a:pPr>
            <a:r>
              <a:rPr lang="en-US" altLang="en-US" sz="1800" dirty="0"/>
              <a:t>Development work is partitioned into </a:t>
            </a:r>
            <a:r>
              <a:rPr lang="ja-JP" altLang="en-US" sz="1800" dirty="0"/>
              <a:t>“</a:t>
            </a:r>
            <a:r>
              <a:rPr lang="en-US" altLang="ja-JP" sz="1800" dirty="0">
                <a:solidFill>
                  <a:srgbClr val="FFFF00"/>
                </a:solidFill>
              </a:rPr>
              <a:t>packets</a:t>
            </a:r>
            <a:r>
              <a:rPr lang="ja-JP" altLang="en-US" sz="1800" dirty="0"/>
              <a:t>”</a:t>
            </a:r>
            <a:endParaRPr lang="en-US" altLang="ja-JP" sz="1800" dirty="0"/>
          </a:p>
          <a:p>
            <a:pPr marL="609608" lvl="1" indent="-203203" algn="just">
              <a:lnSpc>
                <a:spcPct val="90000"/>
              </a:lnSpc>
            </a:pPr>
            <a:r>
              <a:rPr lang="en-US" altLang="en-US" sz="1800" dirty="0">
                <a:solidFill>
                  <a:srgbClr val="FFFF00"/>
                </a:solidFill>
              </a:rPr>
              <a:t>Testing and documentation are on-going </a:t>
            </a:r>
            <a:r>
              <a:rPr lang="en-US" altLang="en-US" sz="1800" dirty="0"/>
              <a:t>as the product is constructed</a:t>
            </a:r>
          </a:p>
          <a:p>
            <a:pPr marL="609608" lvl="1" indent="-203203" algn="just">
              <a:lnSpc>
                <a:spcPct val="90000"/>
              </a:lnSpc>
            </a:pPr>
            <a:r>
              <a:rPr lang="en-US" altLang="en-US" sz="1800" dirty="0"/>
              <a:t>Work units occurs in </a:t>
            </a:r>
            <a:r>
              <a:rPr lang="ja-JP" altLang="en-US" sz="1800" dirty="0"/>
              <a:t>“</a:t>
            </a:r>
            <a:r>
              <a:rPr lang="en-US" altLang="ja-JP" sz="1800" dirty="0">
                <a:solidFill>
                  <a:srgbClr val="FFFF00"/>
                </a:solidFill>
              </a:rPr>
              <a:t>sprints</a:t>
            </a:r>
            <a:r>
              <a:rPr lang="ja-JP" altLang="en-US" sz="1800" dirty="0"/>
              <a:t>”</a:t>
            </a:r>
            <a:r>
              <a:rPr lang="en-US" altLang="ja-JP" sz="1800" dirty="0"/>
              <a:t> and is derived from a </a:t>
            </a:r>
            <a:r>
              <a:rPr lang="ja-JP" altLang="en-US" sz="1800" dirty="0"/>
              <a:t>“</a:t>
            </a:r>
            <a:r>
              <a:rPr lang="en-US" altLang="ja-JP" sz="1800" dirty="0">
                <a:solidFill>
                  <a:srgbClr val="FFFF00"/>
                </a:solidFill>
              </a:rPr>
              <a:t>backlog</a:t>
            </a:r>
            <a:r>
              <a:rPr lang="ja-JP" altLang="en-US" sz="1800" dirty="0"/>
              <a:t>”</a:t>
            </a:r>
            <a:r>
              <a:rPr lang="en-US" altLang="ja-JP" sz="1800" dirty="0"/>
              <a:t> of existing changing prioritized requirements</a:t>
            </a:r>
          </a:p>
          <a:p>
            <a:pPr marL="609608" lvl="1" indent="-203203" algn="just">
              <a:lnSpc>
                <a:spcPct val="90000"/>
              </a:lnSpc>
            </a:pPr>
            <a:r>
              <a:rPr lang="en-US" altLang="en-US" sz="1800" dirty="0"/>
              <a:t>Changes are not introduced in sprints (short term but stable) but in backlog.</a:t>
            </a:r>
          </a:p>
          <a:p>
            <a:pPr marL="609608" lvl="1" indent="-203203" algn="just">
              <a:lnSpc>
                <a:spcPct val="90000"/>
              </a:lnSpc>
            </a:pPr>
            <a:r>
              <a:rPr lang="en-US" altLang="en-US" sz="1800" dirty="0">
                <a:solidFill>
                  <a:srgbClr val="FFFF00"/>
                </a:solidFill>
              </a:rPr>
              <a:t>Meetings are very short </a:t>
            </a:r>
            <a:r>
              <a:rPr lang="en-US" altLang="en-US" sz="1800" dirty="0"/>
              <a:t>(15 minutes daily) and sometimes conducted without chairs ( what did you do since last meeting? What obstacles are you encountering? What do you plan to accomplish by next meeting?)</a:t>
            </a:r>
          </a:p>
          <a:p>
            <a:pPr marL="609608" lvl="1" indent="-203203" algn="just">
              <a:lnSpc>
                <a:spcPct val="90000"/>
              </a:lnSpc>
            </a:pPr>
            <a:r>
              <a:rPr lang="ja-JP" altLang="en-US" sz="1800" dirty="0"/>
              <a:t>“</a:t>
            </a:r>
            <a:r>
              <a:rPr lang="en-US" altLang="ja-JP" sz="1800" dirty="0">
                <a:solidFill>
                  <a:srgbClr val="FFFF00"/>
                </a:solidFill>
              </a:rPr>
              <a:t>demos</a:t>
            </a:r>
            <a:r>
              <a:rPr lang="ja-JP" altLang="en-US" sz="1800" dirty="0"/>
              <a:t>”</a:t>
            </a:r>
            <a:r>
              <a:rPr lang="en-US" altLang="ja-JP" sz="1800" dirty="0"/>
              <a:t> are delivered to the customer with the time-box allocated. May not contain all functionalities. So customers can evaluate and give feedbacks. </a:t>
            </a:r>
            <a:endParaRPr lang="en-US" altLang="en-US" sz="1800" dirty="0"/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0408" indent="-2540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16013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2418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28823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4F149D-80D2-4FD9-9384-9A2EFAC64CCE}" type="slidenum">
              <a:rPr lang="en-US" altLang="en-US" sz="889">
                <a:latin typeface="Helvetica" panose="020B0604020202020204" pitchFamily="34" charset="0"/>
              </a:rPr>
              <a:pPr/>
              <a:t>16</a:t>
            </a:fld>
            <a:endParaRPr lang="en-US" altLang="en-US" sz="889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1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215900"/>
            <a:ext cx="2563990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Scrum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0408" indent="-2540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16013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2418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28823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18502FE-F00F-4082-9E42-02411A47593B}" type="slidenum">
              <a:rPr lang="en-US" altLang="en-US" sz="889">
                <a:latin typeface="Helvetica" panose="020B0604020202020204" pitchFamily="34" charset="0"/>
              </a:rPr>
              <a:pPr/>
              <a:t>17</a:t>
            </a:fld>
            <a:endParaRPr lang="en-US" altLang="en-US" sz="889">
              <a:latin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3" y="1219732"/>
            <a:ext cx="7247467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/>
              <a:t>How Scrum Works?</a:t>
            </a:r>
          </a:p>
        </p:txBody>
      </p:sp>
      <p:pic>
        <p:nvPicPr>
          <p:cNvPr id="1423364" name="Picture 4" descr="Scrum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593" y="1796101"/>
            <a:ext cx="8287317" cy="38493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69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5808"/>
            <a:ext cx="7772400" cy="1016000"/>
          </a:xfrm>
        </p:spPr>
        <p:txBody>
          <a:bodyPr/>
          <a:lstStyle/>
          <a:p>
            <a:r>
              <a:rPr lang="en-US" altLang="en-US" dirty="0"/>
              <a:t>Sprints</a:t>
            </a:r>
          </a:p>
        </p:txBody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5251"/>
            <a:ext cx="77724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Scrum projects make progress in a series of “sprints”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Analogous to XP iterations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Target duration is one month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+/- a week or two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/>
              <a:t>But, a constant duration leads to a better rhythm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Product is designed, coded, and tested during the sprint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843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B94-6EE6-47D0-8D45-1B7245EA4ADF}" type="slidenum">
              <a:rPr lang="zh-CN" altLang="en-US"/>
              <a:pPr/>
              <a:t>2</a:t>
            </a:fld>
            <a:endParaRPr lang="zh-CN" altLang="en-US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>
                <a:ea typeface="宋体" panose="02010600030101010101" pitchFamily="2" charset="-122"/>
              </a:rPr>
              <a:t>Common Fears for Developers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25638"/>
            <a:ext cx="7772400" cy="32178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project will produce the wrong product.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project will produce a product of inferior quality.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project will be late.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We</a:t>
            </a:r>
            <a:r>
              <a:rPr lang="en-US" altLang="zh-CN" sz="2800" dirty="0">
                <a:latin typeface="Palatino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ll have to work 80-hour weeks.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We</a:t>
            </a:r>
            <a:r>
              <a:rPr lang="en-US" altLang="zh-CN" sz="2800" dirty="0">
                <a:latin typeface="Palatino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ll have to break commitments.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We won</a:t>
            </a:r>
            <a:r>
              <a:rPr lang="en-US" altLang="zh-CN" sz="2800" dirty="0">
                <a:latin typeface="Palatino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t be having fun.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3EF8-E169-4DC1-AFDE-A3B44FD8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9862"/>
            <a:ext cx="7772400" cy="1016000"/>
          </a:xfrm>
        </p:spPr>
        <p:txBody>
          <a:bodyPr/>
          <a:lstStyle/>
          <a:p>
            <a:r>
              <a:rPr lang="en-IN" dirty="0"/>
              <a:t>Scrum's core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87A4-40D6-46B6-B726-8E3BBF9E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477074"/>
            <a:ext cx="8092440" cy="3991038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rgbClr val="FFFF00"/>
                </a:solidFill>
              </a:rPr>
              <a:t>Commitment</a:t>
            </a:r>
            <a:r>
              <a:rPr lang="en-US" sz="1800" dirty="0"/>
              <a:t>. Because we have great control over our own destiny, we become more committed to success. </a:t>
            </a:r>
          </a:p>
          <a:p>
            <a:pPr algn="just"/>
            <a:r>
              <a:rPr lang="en-US" sz="1800" dirty="0">
                <a:solidFill>
                  <a:srgbClr val="FFFF00"/>
                </a:solidFill>
              </a:rPr>
              <a:t>Focus</a:t>
            </a:r>
            <a:r>
              <a:rPr lang="en-US" sz="1800" dirty="0"/>
              <a:t>. Because we focus on only a few things at a time, we work well together and produce excellent work. We deliver valuable items sooner. </a:t>
            </a:r>
          </a:p>
          <a:p>
            <a:pPr algn="just"/>
            <a:r>
              <a:rPr lang="en-US" sz="1800" dirty="0">
                <a:solidFill>
                  <a:srgbClr val="FFFF00"/>
                </a:solidFill>
              </a:rPr>
              <a:t>Openness</a:t>
            </a:r>
            <a:r>
              <a:rPr lang="en-US" sz="1800" dirty="0"/>
              <a:t>. As we work together, we practice expressing how we're doing and what's in our way. We learn that it is good to express concerns so that they can be addressed. </a:t>
            </a:r>
          </a:p>
          <a:p>
            <a:pPr algn="just"/>
            <a:r>
              <a:rPr lang="en-US" sz="1800" dirty="0">
                <a:solidFill>
                  <a:srgbClr val="FFFF00"/>
                </a:solidFill>
              </a:rPr>
              <a:t>Respect</a:t>
            </a:r>
            <a:r>
              <a:rPr lang="en-US" sz="1800" dirty="0"/>
              <a:t>. As we work together, sharing successes and failures, we come to respect each other and to help each other become worthy of respect. </a:t>
            </a:r>
          </a:p>
          <a:p>
            <a:pPr algn="just"/>
            <a:r>
              <a:rPr lang="en-US" sz="1800" dirty="0">
                <a:solidFill>
                  <a:srgbClr val="FFFF00"/>
                </a:solidFill>
              </a:rPr>
              <a:t>Courage</a:t>
            </a:r>
            <a:r>
              <a:rPr lang="en-US" sz="1800" dirty="0"/>
              <a:t>. Because we are not alone, we feel supported and have more resources at our disposal. This gives us the courage to undertake greater challenges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4B3E8-022F-4059-B3C0-B5D7302F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539-A8A5-42D0-B09C-1DD577A62A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14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0E82-7510-4B12-BFE4-85B60FFE2F92}" type="slidenum">
              <a:rPr lang="zh-CN" altLang="en-US"/>
              <a:pPr/>
              <a:t>21</a:t>
            </a:fld>
            <a:endParaRPr lang="zh-CN" alt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8469" y="504825"/>
            <a:ext cx="6913563" cy="533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Other Agile Processes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352" y="1882775"/>
            <a:ext cx="8101584" cy="2560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Adaptive Software Development (ASD)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Dynamic Systems Development Method (DSDM)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Crystal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Feature Driven Development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Agile Modeling (AM)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54A4-5604-484D-B1C7-2214A56E0EAB}" type="slidenum">
              <a:rPr lang="zh-CN" altLang="en-US"/>
              <a:pPr/>
              <a:t>3</a:t>
            </a:fld>
            <a:endParaRPr lang="zh-CN" altLang="en-US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2" y="346077"/>
            <a:ext cx="7797799" cy="1025525"/>
          </a:xfrm>
        </p:spPr>
        <p:txBody>
          <a:bodyPr/>
          <a:lstStyle/>
          <a:p>
            <a:pPr algn="ctr"/>
            <a:r>
              <a:rPr lang="en-US" altLang="zh-CN" sz="3600" dirty="0">
                <a:ea typeface="宋体" panose="02010600030101010101" pitchFamily="2" charset="-122"/>
              </a:rPr>
              <a:t>The Manifesto for Agile Software Development</a:t>
            </a:r>
          </a:p>
        </p:txBody>
      </p:sp>
      <p:sp>
        <p:nvSpPr>
          <p:cNvPr id="942083" name="Text Box 3"/>
          <p:cNvSpPr txBox="1">
            <a:spLocks noChangeArrowheads="1"/>
          </p:cNvSpPr>
          <p:nvPr/>
        </p:nvSpPr>
        <p:spPr bwMode="auto">
          <a:xfrm>
            <a:off x="989013" y="2782890"/>
            <a:ext cx="7148512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 algn="just">
              <a:spcBef>
                <a:spcPts val="300"/>
              </a:spcBef>
              <a:buFontTx/>
              <a:buChar char="•"/>
            </a:pPr>
            <a:r>
              <a:rPr lang="en-US" altLang="zh-CN" sz="1800" i="1" dirty="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Individuals and interactions</a:t>
            </a:r>
            <a:r>
              <a:rPr lang="en-US" altLang="zh-CN" sz="1800" dirty="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Palatino" charset="0"/>
                <a:ea typeface="宋体" panose="02010600030101010101" pitchFamily="2" charset="-122"/>
              </a:rPr>
              <a:t>over processes and tools</a:t>
            </a:r>
            <a:r>
              <a:rPr lang="en-US" altLang="zh-CN" sz="1800" dirty="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</a:p>
          <a:p>
            <a:pPr lvl="1" algn="just">
              <a:spcBef>
                <a:spcPts val="300"/>
              </a:spcBef>
              <a:buFontTx/>
              <a:buChar char="•"/>
            </a:pPr>
            <a:r>
              <a:rPr lang="en-US" altLang="zh-CN" sz="1800" i="1" dirty="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Working software</a:t>
            </a:r>
            <a:r>
              <a:rPr lang="en-US" altLang="zh-CN" sz="1800" dirty="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Palatino" charset="0"/>
                <a:ea typeface="宋体" panose="02010600030101010101" pitchFamily="2" charset="-122"/>
              </a:rPr>
              <a:t>over comprehensive documentation</a:t>
            </a:r>
            <a:r>
              <a:rPr lang="en-US" altLang="zh-CN" sz="1800" dirty="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</a:p>
          <a:p>
            <a:pPr lvl="1" algn="just">
              <a:spcBef>
                <a:spcPts val="300"/>
              </a:spcBef>
              <a:buFontTx/>
              <a:buChar char="•"/>
            </a:pPr>
            <a:r>
              <a:rPr lang="en-US" altLang="zh-CN" sz="1800" i="1" dirty="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Customer collaboration</a:t>
            </a:r>
            <a:r>
              <a:rPr lang="en-US" altLang="zh-CN" sz="1800" dirty="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Palatino" charset="0"/>
                <a:ea typeface="宋体" panose="02010600030101010101" pitchFamily="2" charset="-122"/>
              </a:rPr>
              <a:t>over contract negotiation</a:t>
            </a:r>
            <a:r>
              <a:rPr lang="en-US" altLang="zh-CN" sz="1800" dirty="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</a:p>
          <a:p>
            <a:pPr lvl="1" algn="just">
              <a:spcBef>
                <a:spcPts val="300"/>
              </a:spcBef>
              <a:buFontTx/>
              <a:buChar char="•"/>
            </a:pPr>
            <a:r>
              <a:rPr lang="en-US" altLang="zh-CN" sz="1800" i="1" dirty="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Responding to change</a:t>
            </a:r>
            <a:r>
              <a:rPr lang="en-US" altLang="zh-CN" sz="1800" dirty="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Palatino" charset="0"/>
                <a:ea typeface="宋体" panose="02010600030101010101" pitchFamily="2" charset="-122"/>
              </a:rPr>
              <a:t>over following a plan</a:t>
            </a:r>
          </a:p>
        </p:txBody>
      </p:sp>
      <p:sp>
        <p:nvSpPr>
          <p:cNvPr id="942084" name="Text Box 4"/>
          <p:cNvSpPr txBox="1">
            <a:spLocks noChangeArrowheads="1"/>
          </p:cNvSpPr>
          <p:nvPr/>
        </p:nvSpPr>
        <p:spPr bwMode="auto">
          <a:xfrm>
            <a:off x="5772150" y="4826000"/>
            <a:ext cx="20066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  <a:ea typeface="宋体" panose="02010600030101010101" pitchFamily="2" charset="-122"/>
              </a:rPr>
              <a:t>-- </a:t>
            </a:r>
            <a:r>
              <a:rPr lang="en-US" altLang="zh-CN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  <a:ea typeface="宋体" panose="02010600030101010101" pitchFamily="2" charset="-122"/>
              </a:rPr>
              <a:t>Kent Beck et al.</a:t>
            </a:r>
          </a:p>
        </p:txBody>
      </p:sp>
      <p:sp>
        <p:nvSpPr>
          <p:cNvPr id="942085" name="Text Box 5"/>
          <p:cNvSpPr txBox="1">
            <a:spLocks noChangeArrowheads="1"/>
          </p:cNvSpPr>
          <p:nvPr/>
        </p:nvSpPr>
        <p:spPr bwMode="auto">
          <a:xfrm>
            <a:off x="989015" y="1762125"/>
            <a:ext cx="71278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We are uncovering better ways of developing software by doing it and helping others do it.  Through this work we have come to value:</a:t>
            </a:r>
          </a:p>
        </p:txBody>
      </p:sp>
      <p:sp>
        <p:nvSpPr>
          <p:cNvPr id="942086" name="Text Box 6"/>
          <p:cNvSpPr txBox="1">
            <a:spLocks noChangeArrowheads="1"/>
          </p:cNvSpPr>
          <p:nvPr/>
        </p:nvSpPr>
        <p:spPr bwMode="auto">
          <a:xfrm>
            <a:off x="989015" y="4270377"/>
            <a:ext cx="712787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That is, while there is value in the items on the right, we value the items on the left more.”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C04-C064-4545-B045-ED25E7A7ACD6}" type="slidenum">
              <a:rPr lang="zh-CN" altLang="en-US"/>
              <a:pPr/>
              <a:t>4</a:t>
            </a:fld>
            <a:endParaRPr lang="zh-CN" alt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41552" y="338138"/>
            <a:ext cx="4676775" cy="1016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What is </a:t>
            </a:r>
            <a:r>
              <a:rPr lang="en-US" altLang="zh-CN" dirty="0">
                <a:latin typeface="Palatino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Agility</a:t>
            </a:r>
            <a:r>
              <a:rPr lang="en-US" altLang="zh-CN" dirty="0">
                <a:latin typeface="Palatino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9" y="1454944"/>
            <a:ext cx="7802563" cy="3998912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Effective (rapid and adaptive) response to change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Effective communication among all stakeholders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Drawing the customer onto the team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Organizing a team so that it is in control of the work performed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Yielding </a:t>
            </a:r>
            <a:r>
              <a:rPr lang="en-US" altLang="zh-CN" sz="2400" i="1" dirty="0">
                <a:latin typeface="Palatino"/>
                <a:ea typeface="宋体" panose="02010600030101010101" pitchFamily="2" charset="-122"/>
              </a:rPr>
              <a:t>…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Rapid, incremental delivery of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2170-4ED6-436D-BA09-BEFE4519E126}" type="slidenum">
              <a:rPr lang="zh-CN" altLang="en-US"/>
              <a:pPr/>
              <a:t>5</a:t>
            </a:fld>
            <a:endParaRPr lang="zh-CN" altLang="en-US"/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3233" y="206375"/>
            <a:ext cx="6132070" cy="1016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Agile Process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4" y="1758951"/>
            <a:ext cx="7367587" cy="39989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Driven by customer descriptions of what is required (scenarios)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Recognizes that plans are short-lived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Develops software iteratively with a heavy emphasis on construction activities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Delivers multiple </a:t>
            </a:r>
            <a:r>
              <a:rPr lang="en-US" altLang="zh-CN" sz="2800" dirty="0">
                <a:latin typeface="Palatino"/>
                <a:ea typeface="宋体" panose="02010600030101010101" pitchFamily="2" charset="-122"/>
              </a:rPr>
              <a:t>‘</a:t>
            </a:r>
            <a:r>
              <a:rPr lang="en-US" altLang="zh-CN" sz="2800" dirty="0">
                <a:ea typeface="宋体" panose="02010600030101010101" pitchFamily="2" charset="-122"/>
              </a:rPr>
              <a:t>software increments</a:t>
            </a:r>
            <a:r>
              <a:rPr lang="en-US" altLang="zh-CN" sz="2800" dirty="0">
                <a:latin typeface="Palatino"/>
                <a:ea typeface="宋体" panose="02010600030101010101" pitchFamily="2" charset="-122"/>
              </a:rPr>
              <a:t>’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Adapts as changes occur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EA8-42B4-4B3A-AB0F-05A7F18D6D65}" type="slidenum">
              <a:rPr lang="zh-CN" altLang="en-US"/>
              <a:pPr/>
              <a:t>6</a:t>
            </a:fld>
            <a:endParaRPr lang="zh-CN" alt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8090"/>
            <a:ext cx="7772400" cy="1016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Principles of Agility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3650"/>
            <a:ext cx="7772400" cy="353383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Our highest priority is to </a:t>
            </a:r>
            <a:r>
              <a:rPr lang="en-US" altLang="zh-CN" sz="2000" dirty="0">
                <a:solidFill>
                  <a:srgbClr val="FFFF00"/>
                </a:solidFill>
                <a:ea typeface="宋体" panose="02010600030101010101" pitchFamily="2" charset="-122"/>
              </a:rPr>
              <a:t>satisfy the customer </a:t>
            </a:r>
            <a:r>
              <a:rPr lang="en-US" altLang="zh-CN" sz="2000" dirty="0">
                <a:ea typeface="宋体" panose="02010600030101010101" pitchFamily="2" charset="-122"/>
              </a:rPr>
              <a:t>through early and continuous delivery of valuable software.</a:t>
            </a:r>
          </a:p>
          <a:p>
            <a:pPr algn="just"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Welcome </a:t>
            </a:r>
            <a:r>
              <a:rPr lang="en-US" altLang="zh-CN" sz="2000" dirty="0">
                <a:solidFill>
                  <a:srgbClr val="FFFF00"/>
                </a:solidFill>
                <a:ea typeface="宋体" panose="02010600030101010101" pitchFamily="2" charset="-122"/>
              </a:rPr>
              <a:t>changing requirements</a:t>
            </a:r>
            <a:r>
              <a:rPr lang="en-US" altLang="zh-CN" sz="2000" dirty="0">
                <a:ea typeface="宋体" panose="02010600030101010101" pitchFamily="2" charset="-122"/>
              </a:rPr>
              <a:t>, even late in development. Agile processes harness change for the customer</a:t>
            </a:r>
            <a:r>
              <a:rPr lang="en-US" altLang="zh-CN" sz="2000" dirty="0">
                <a:latin typeface="Palatino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s competitive advantage.</a:t>
            </a:r>
          </a:p>
          <a:p>
            <a:pPr algn="just"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Deliver working software frequently, from a couple of weeks to a couple of months, with a preference to the </a:t>
            </a:r>
            <a:r>
              <a:rPr lang="en-US" altLang="zh-CN" sz="2000" dirty="0">
                <a:solidFill>
                  <a:srgbClr val="FFFF00"/>
                </a:solidFill>
                <a:ea typeface="宋体" panose="02010600030101010101" pitchFamily="2" charset="-122"/>
              </a:rPr>
              <a:t>shorter time scale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Business people and developers must </a:t>
            </a:r>
            <a:r>
              <a:rPr lang="en-US" altLang="zh-CN" sz="2000" dirty="0">
                <a:solidFill>
                  <a:srgbClr val="FFFF00"/>
                </a:solidFill>
                <a:ea typeface="宋体" panose="02010600030101010101" pitchFamily="2" charset="-122"/>
              </a:rPr>
              <a:t>work together </a:t>
            </a:r>
            <a:r>
              <a:rPr lang="en-US" altLang="zh-CN" sz="2000" dirty="0">
                <a:ea typeface="宋体" panose="02010600030101010101" pitchFamily="2" charset="-122"/>
              </a:rPr>
              <a:t>daily throughout the project.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B9AE-69CE-436C-A25D-E825E4F3FF3D}" type="slidenum">
              <a:rPr lang="zh-CN" altLang="en-US"/>
              <a:pPr/>
              <a:t>7</a:t>
            </a:fld>
            <a:endParaRPr lang="zh-CN" alt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1016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Principles of Agility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Build projects around </a:t>
            </a:r>
            <a:r>
              <a:rPr lang="en-US" altLang="zh-CN" sz="2000" dirty="0">
                <a:solidFill>
                  <a:srgbClr val="FFFF00"/>
                </a:solidFill>
                <a:ea typeface="宋体" panose="02010600030101010101" pitchFamily="2" charset="-122"/>
              </a:rPr>
              <a:t>motivated individuals</a:t>
            </a:r>
            <a:r>
              <a:rPr lang="en-US" altLang="zh-CN" sz="2000" dirty="0">
                <a:ea typeface="宋体" panose="02010600030101010101" pitchFamily="2" charset="-122"/>
              </a:rPr>
              <a:t>. Give them the environment and support they need, and trust them to get the job done.</a:t>
            </a:r>
          </a:p>
          <a:p>
            <a:pPr algn="just"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most efficient and effective method of conveying information to and within a development team is </a:t>
            </a:r>
            <a:r>
              <a:rPr lang="en-US" altLang="zh-CN" sz="2000" dirty="0">
                <a:solidFill>
                  <a:srgbClr val="FFFF00"/>
                </a:solidFill>
                <a:ea typeface="宋体" panose="02010600030101010101" pitchFamily="2" charset="-122"/>
              </a:rPr>
              <a:t>face-to-face conversation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Working software is the primary measure of progress.</a:t>
            </a:r>
          </a:p>
          <a:p>
            <a:pPr algn="just"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Agile processes promote </a:t>
            </a:r>
            <a:r>
              <a:rPr lang="en-US" altLang="zh-CN" sz="2000" dirty="0">
                <a:solidFill>
                  <a:srgbClr val="FFFF00"/>
                </a:solidFill>
                <a:ea typeface="宋体" panose="02010600030101010101" pitchFamily="2" charset="-122"/>
              </a:rPr>
              <a:t>sustainable development</a:t>
            </a:r>
            <a:r>
              <a:rPr lang="en-US" altLang="zh-CN" sz="2000" dirty="0">
                <a:ea typeface="宋体" panose="02010600030101010101" pitchFamily="2" charset="-122"/>
              </a:rPr>
              <a:t>. The sponsors, developers, and users should be able to maintain a constant pace indefinitely.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3F6-9699-43C4-92CD-883F32C005EE}" type="slidenum">
              <a:rPr lang="zh-CN" altLang="en-US"/>
              <a:pPr/>
              <a:t>8</a:t>
            </a:fld>
            <a:endParaRPr lang="zh-CN" alt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1926"/>
            <a:ext cx="7772400" cy="1016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Principles of Agility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7494"/>
            <a:ext cx="77724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Continuous attention to </a:t>
            </a:r>
            <a:r>
              <a:rPr lang="en-US" altLang="zh-CN" sz="2000" dirty="0">
                <a:solidFill>
                  <a:srgbClr val="FFFF00"/>
                </a:solidFill>
                <a:ea typeface="宋体" panose="02010600030101010101" pitchFamily="2" charset="-122"/>
              </a:rPr>
              <a:t>technical excellence and good design</a:t>
            </a:r>
            <a:r>
              <a:rPr lang="en-US" altLang="zh-CN" sz="2000" dirty="0">
                <a:ea typeface="宋体" panose="02010600030101010101" pitchFamily="2" charset="-122"/>
              </a:rPr>
              <a:t> enhances agility.</a:t>
            </a:r>
          </a:p>
          <a:p>
            <a:pPr algn="just"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rgbClr val="FFFF00"/>
                </a:solidFill>
                <a:ea typeface="宋体" panose="02010600030101010101" pitchFamily="2" charset="-122"/>
              </a:rPr>
              <a:t>Simplicity</a:t>
            </a:r>
            <a:r>
              <a:rPr lang="en-US" altLang="zh-CN" sz="2000" dirty="0">
                <a:ea typeface="宋体" panose="02010600030101010101" pitchFamily="2" charset="-122"/>
              </a:rPr>
              <a:t> - the art of maximizing the amount of work not done - is essential.</a:t>
            </a:r>
          </a:p>
          <a:p>
            <a:pPr algn="just"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best architectures, requirements, and designs emerge from </a:t>
            </a:r>
            <a:r>
              <a:rPr lang="en-US" altLang="zh-CN" sz="2000" dirty="0">
                <a:solidFill>
                  <a:srgbClr val="FFFF00"/>
                </a:solidFill>
                <a:ea typeface="宋体" panose="02010600030101010101" pitchFamily="2" charset="-122"/>
              </a:rPr>
              <a:t>self-organizing teams.</a:t>
            </a:r>
          </a:p>
          <a:p>
            <a:pPr algn="just"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At regular intervals, the team reflects on how to become more </a:t>
            </a:r>
            <a:r>
              <a:rPr lang="en-US" altLang="zh-CN" sz="2000" dirty="0">
                <a:solidFill>
                  <a:srgbClr val="FFFF00"/>
                </a:solidFill>
                <a:ea typeface="宋体" panose="02010600030101010101" pitchFamily="2" charset="-122"/>
              </a:rPr>
              <a:t>effective</a:t>
            </a:r>
            <a:r>
              <a:rPr lang="en-US" altLang="zh-CN" sz="2000" dirty="0">
                <a:ea typeface="宋体" panose="02010600030101010101" pitchFamily="2" charset="-122"/>
              </a:rPr>
              <a:t>, then tunes and adjusts its behavior accordingly.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0408" indent="-2540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1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2418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2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C6F5F0-4E09-4B0A-AAAB-ACC68D1582E6}" type="slidenum">
              <a:rPr lang="en-US" altLang="en-US" sz="1244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44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7038"/>
            <a:ext cx="7772400" cy="1016000"/>
          </a:xfrm>
        </p:spPr>
        <p:txBody>
          <a:bodyPr/>
          <a:lstStyle/>
          <a:p>
            <a:pPr eaLnBrk="1" hangingPunct="1"/>
            <a:r>
              <a:rPr lang="en-US" altLang="en-US" dirty="0"/>
              <a:t>Extreme Programming (XP)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89" dirty="0"/>
              <a:t>The most widely used agile process, originally proposed by Kent Beck [BEC99]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dirty="0"/>
              <a:t>XP uses an object-oriented approach as its preferred development paradigm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dirty="0"/>
              <a:t>Defines four (4) framework activities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 dirty="0"/>
              <a:t>Planning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 dirty="0"/>
              <a:t>Design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 dirty="0"/>
              <a:t>Coding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6198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ssil">
  <a:themeElements>
    <a:clrScheme name="Fossil 1">
      <a:dk1>
        <a:srgbClr val="969696"/>
      </a:dk1>
      <a:lt1>
        <a:srgbClr val="FFFFFF"/>
      </a:lt1>
      <a:dk2>
        <a:srgbClr val="0081CB"/>
      </a:dk2>
      <a:lt2>
        <a:srgbClr val="FFFFFF"/>
      </a:lt2>
      <a:accent1>
        <a:srgbClr val="000080"/>
      </a:accent1>
      <a:accent2>
        <a:srgbClr val="8DC6FF"/>
      </a:accent2>
      <a:accent3>
        <a:srgbClr val="AAC1E2"/>
      </a:accent3>
      <a:accent4>
        <a:srgbClr val="DADADA"/>
      </a:accent4>
      <a:accent5>
        <a:srgbClr val="AAAAC0"/>
      </a:accent5>
      <a:accent6>
        <a:srgbClr val="7FB3E7"/>
      </a:accent6>
      <a:hlink>
        <a:srgbClr val="0066CC"/>
      </a:hlink>
      <a:folHlink>
        <a:srgbClr val="00A800"/>
      </a:folHlink>
    </a:clrScheme>
    <a:fontScheme name="Fossil">
      <a:majorFont>
        <a:latin typeface="Futur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Fossil 1">
        <a:dk1>
          <a:srgbClr val="969696"/>
        </a:dk1>
        <a:lt1>
          <a:srgbClr val="FFFFFF"/>
        </a:lt1>
        <a:dk2>
          <a:srgbClr val="0081CB"/>
        </a:dk2>
        <a:lt2>
          <a:srgbClr val="FFFFFF"/>
        </a:lt2>
        <a:accent1>
          <a:srgbClr val="000080"/>
        </a:accent1>
        <a:accent2>
          <a:srgbClr val="8DC6FF"/>
        </a:accent2>
        <a:accent3>
          <a:srgbClr val="AAC1E2"/>
        </a:accent3>
        <a:accent4>
          <a:srgbClr val="DADADA"/>
        </a:accent4>
        <a:accent5>
          <a:srgbClr val="AAAAC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DC7737-3743-44AE-B702-2426BFE47AA1}"/>
</file>

<file path=customXml/itemProps2.xml><?xml version="1.0" encoding="utf-8"?>
<ds:datastoreItem xmlns:ds="http://schemas.openxmlformats.org/officeDocument/2006/customXml" ds:itemID="{3E3CBBC5-EFFD-4212-A4AB-19C47D86A799}"/>
</file>

<file path=customXml/itemProps3.xml><?xml version="1.0" encoding="utf-8"?>
<ds:datastoreItem xmlns:ds="http://schemas.openxmlformats.org/officeDocument/2006/customXml" ds:itemID="{0F09C4BD-A28E-4D53-93EA-B2005BB13E9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1152</Words>
  <Application>Microsoft Office PowerPoint</Application>
  <PresentationFormat>Custom</PresentationFormat>
  <Paragraphs>143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Futura</vt:lpstr>
      <vt:lpstr>Helvetica</vt:lpstr>
      <vt:lpstr>Palatino</vt:lpstr>
      <vt:lpstr>Times New Roman</vt:lpstr>
      <vt:lpstr>Wingdings</vt:lpstr>
      <vt:lpstr>Fossil</vt:lpstr>
      <vt:lpstr>Agile Development </vt:lpstr>
      <vt:lpstr>Common Fears for Developers</vt:lpstr>
      <vt:lpstr>The Manifesto for Agile Software Development</vt:lpstr>
      <vt:lpstr>What is “Agility”?</vt:lpstr>
      <vt:lpstr>An Agile Process</vt:lpstr>
      <vt:lpstr>Principles of Agility</vt:lpstr>
      <vt:lpstr>Principles of Agility</vt:lpstr>
      <vt:lpstr>Principles of Agility</vt:lpstr>
      <vt:lpstr>Extreme Programming (XP) </vt:lpstr>
      <vt:lpstr>Extreme Programming (XP)</vt:lpstr>
      <vt:lpstr>XP - Planning</vt:lpstr>
      <vt:lpstr>XP - Design</vt:lpstr>
      <vt:lpstr>XP - Coding</vt:lpstr>
      <vt:lpstr>XP - Testing</vt:lpstr>
      <vt:lpstr>Scrum</vt:lpstr>
      <vt:lpstr>Scrum</vt:lpstr>
      <vt:lpstr>Scrum</vt:lpstr>
      <vt:lpstr>How Scrum Works?</vt:lpstr>
      <vt:lpstr>Sprints</vt:lpstr>
      <vt:lpstr>Scrum's core values</vt:lpstr>
      <vt:lpstr>Other Agile Processes</vt:lpstr>
    </vt:vector>
  </TitlesOfParts>
  <Company>RSP&amp;A,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 Masters for Software Engineering: A Practitioner's Approach, 4/e</dc:title>
  <dc:creator>Roger Pressman</dc:creator>
  <cp:lastModifiedBy>Sucheta V Kolekar [MAHE-MIT]</cp:lastModifiedBy>
  <cp:revision>173</cp:revision>
  <cp:lastPrinted>2004-10-04T07:34:36Z</cp:lastPrinted>
  <dcterms:created xsi:type="dcterms:W3CDTF">2000-03-07T00:57:40Z</dcterms:created>
  <dcterms:modified xsi:type="dcterms:W3CDTF">2020-08-14T09:11:58Z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