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9" r:id="rId3"/>
    <p:sldId id="270" r:id="rId4"/>
    <p:sldId id="260" r:id="rId5"/>
    <p:sldId id="258" r:id="rId6"/>
    <p:sldId id="261" r:id="rId7"/>
    <p:sldId id="266" r:id="rId8"/>
    <p:sldId id="273" r:id="rId9"/>
    <p:sldId id="274" r:id="rId10"/>
    <p:sldId id="275" r:id="rId11"/>
    <p:sldId id="263" r:id="rId12"/>
    <p:sldId id="264" r:id="rId13"/>
    <p:sldId id="265" r:id="rId14"/>
    <p:sldId id="267" r:id="rId15"/>
    <p:sldId id="276" r:id="rId16"/>
    <p:sldId id="268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4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09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628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9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1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9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065DD-F7FA-465C-80DC-2C34F999A2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1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7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9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Metrics for Process and Projects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40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589199" cy="914400"/>
          </a:xfrm>
        </p:spPr>
        <p:txBody>
          <a:bodyPr/>
          <a:lstStyle/>
          <a:p>
            <a:pPr algn="ctr"/>
            <a:r>
              <a:rPr lang="en-US" b="1" smtClean="0"/>
              <a:t>Summary: Project </a:t>
            </a:r>
            <a:r>
              <a:rPr lang="en-US" b="1" dirty="0" smtClean="0"/>
              <a:t>Metrics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2254"/>
            <a:ext cx="7658669" cy="4289946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Used by project manager and a software team to adapt project workflow and technical activities.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Metrics collected from past projects used to estimate effort and time.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Project metrics measures: review hours, function points, delivered source lines, errors uncovered during each software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Intent of project metrics is twofold: 1. these metrics are used to minimize the development schedule by making the adjustments necessary to avoid delays and mitigate potential problems and risks.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3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04800"/>
            <a:ext cx="7010400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Determinants for Software quality &amp; Organizational Effectiveness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 smtClean="0"/>
              <a:t>.</a:t>
            </a:r>
            <a:endParaRPr 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629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28409"/>
            <a:ext cx="6589199" cy="1280890"/>
          </a:xfrm>
        </p:spPr>
        <p:txBody>
          <a:bodyPr/>
          <a:lstStyle/>
          <a:p>
            <a:r>
              <a:rPr lang="en-US" b="1" dirty="0" smtClean="0"/>
              <a:t>Private and </a:t>
            </a:r>
            <a:r>
              <a:rPr lang="en-US" b="1" dirty="0"/>
              <a:t>P</a:t>
            </a:r>
            <a:r>
              <a:rPr lang="en-US" b="1" dirty="0" smtClean="0"/>
              <a:t>ublic metric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There are "private and public" uses for different types </a:t>
            </a:r>
            <a:r>
              <a:rPr lang="en-US" sz="2400" dirty="0" smtClean="0"/>
              <a:t>of process data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Data </a:t>
            </a:r>
            <a:r>
              <a:rPr lang="en-US" sz="2400" i="1" dirty="0"/>
              <a:t>private</a:t>
            </a:r>
            <a:r>
              <a:rPr lang="en-US" sz="2400" b="1" dirty="0"/>
              <a:t> </a:t>
            </a:r>
            <a:r>
              <a:rPr lang="en-US" sz="2400" dirty="0"/>
              <a:t>to the individual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Serve </a:t>
            </a:r>
            <a:r>
              <a:rPr lang="en-US" sz="2400" dirty="0"/>
              <a:t>as an indicator for the individual </a:t>
            </a:r>
            <a:r>
              <a:rPr lang="en-US" sz="2400" dirty="0" smtClean="0"/>
              <a:t>only</a:t>
            </a:r>
          </a:p>
          <a:p>
            <a:pPr algn="just"/>
            <a:r>
              <a:rPr lang="en-US" sz="2400" dirty="0" err="1" smtClean="0"/>
              <a:t>Eg</a:t>
            </a:r>
            <a:r>
              <a:rPr lang="en-US" sz="2400" dirty="0" smtClean="0"/>
              <a:t> : Defect rates, Errors </a:t>
            </a:r>
            <a:r>
              <a:rPr lang="en-US" sz="2400" dirty="0"/>
              <a:t>found during </a:t>
            </a:r>
            <a:r>
              <a:rPr lang="en-US" sz="2400" dirty="0" smtClean="0"/>
              <a:t>development</a:t>
            </a:r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r>
              <a:rPr lang="en-US" sz="2400" u="sng" dirty="0" smtClean="0"/>
              <a:t>Public  metric</a:t>
            </a:r>
            <a:endParaRPr lang="en-US" sz="2400" u="sng" dirty="0"/>
          </a:p>
          <a:p>
            <a:pPr algn="just"/>
            <a:r>
              <a:rPr lang="en-US" sz="2400" dirty="0"/>
              <a:t>Defects reported for major software </a:t>
            </a:r>
            <a:r>
              <a:rPr lang="en-US" sz="2400" dirty="0" smtClean="0"/>
              <a:t>functions</a:t>
            </a:r>
            <a:endParaRPr lang="en-US" sz="2400" dirty="0"/>
          </a:p>
          <a:p>
            <a:pPr algn="just"/>
            <a:r>
              <a:rPr lang="en-US" sz="2400" dirty="0" smtClean="0"/>
              <a:t>Errors </a:t>
            </a:r>
            <a:r>
              <a:rPr lang="en-US" sz="2400" dirty="0"/>
              <a:t>found during formal technical </a:t>
            </a:r>
            <a:r>
              <a:rPr lang="en-US" sz="2400" dirty="0" smtClean="0"/>
              <a:t>reviews</a:t>
            </a:r>
            <a:endParaRPr lang="en-US" sz="2400" dirty="0"/>
          </a:p>
          <a:p>
            <a:pPr algn="just"/>
            <a:r>
              <a:rPr lang="en-US" sz="2400" dirty="0" smtClean="0"/>
              <a:t>Lines </a:t>
            </a:r>
            <a:r>
              <a:rPr lang="en-US" sz="2400" dirty="0"/>
              <a:t>of code or function points per </a:t>
            </a:r>
            <a:r>
              <a:rPr lang="en-US" sz="2400" dirty="0" smtClean="0"/>
              <a:t>module/function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0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457200"/>
            <a:ext cx="6589199" cy="1280890"/>
          </a:xfrm>
        </p:spPr>
        <p:txBody>
          <a:bodyPr/>
          <a:lstStyle/>
          <a:p>
            <a:pPr algn="ctr"/>
            <a:r>
              <a:rPr lang="en-US" b="1" dirty="0" smtClean="0"/>
              <a:t>Software Measurement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Direct </a:t>
            </a:r>
            <a:r>
              <a:rPr lang="en-US" sz="2400" dirty="0">
                <a:solidFill>
                  <a:schemeClr val="tx1"/>
                </a:solidFill>
              </a:rPr>
              <a:t>measures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Software process (cost)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Software product (lines </a:t>
            </a:r>
            <a:r>
              <a:rPr lang="en-US" sz="2400" dirty="0">
                <a:solidFill>
                  <a:schemeClr val="tx1"/>
                </a:solidFill>
              </a:rPr>
              <a:t>of code (</a:t>
            </a:r>
            <a:r>
              <a:rPr lang="en-US" sz="2400" dirty="0" smtClean="0">
                <a:solidFill>
                  <a:schemeClr val="tx1"/>
                </a:solidFill>
              </a:rPr>
              <a:t>LOC), execution speed, defects </a:t>
            </a:r>
            <a:r>
              <a:rPr lang="en-US" sz="2400" dirty="0">
                <a:solidFill>
                  <a:schemeClr val="tx1"/>
                </a:solidFill>
              </a:rPr>
              <a:t>reported over some set period of </a:t>
            </a:r>
            <a:r>
              <a:rPr lang="en-US" sz="2400" dirty="0" smtClean="0">
                <a:solidFill>
                  <a:schemeClr val="tx1"/>
                </a:solidFill>
              </a:rPr>
              <a:t>time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Indirect measures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Software product (Functionality</a:t>
            </a:r>
            <a:r>
              <a:rPr lang="en-US" sz="2400" dirty="0">
                <a:solidFill>
                  <a:schemeClr val="tx1"/>
                </a:solidFill>
              </a:rPr>
              <a:t>, quality, </a:t>
            </a:r>
            <a:r>
              <a:rPr lang="en-US" sz="2400" dirty="0" smtClean="0">
                <a:solidFill>
                  <a:schemeClr val="tx1"/>
                </a:solidFill>
              </a:rPr>
              <a:t>complexity, efficiency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reliability, maintainability )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Many factors affect software work, it is difficult (don’t use metrics) to compare individuals/team</a:t>
            </a:r>
          </a:p>
          <a:p>
            <a:pPr marL="457200" lvl="1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589199" cy="1280890"/>
          </a:xfrm>
        </p:spPr>
        <p:txBody>
          <a:bodyPr/>
          <a:lstStyle/>
          <a:p>
            <a:pPr algn="ctr"/>
            <a:r>
              <a:rPr lang="en-US" b="1" dirty="0" smtClean="0"/>
              <a:t>Size-Oriented Metrics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87606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Derived by </a:t>
            </a:r>
            <a:r>
              <a:rPr lang="en-US" sz="2400" dirty="0" smtClean="0">
                <a:solidFill>
                  <a:schemeClr val="tx1"/>
                </a:solidFill>
              </a:rPr>
              <a:t>normalizing quality and/or </a:t>
            </a:r>
            <a:r>
              <a:rPr lang="en-US" sz="2400" dirty="0">
                <a:solidFill>
                  <a:schemeClr val="tx1"/>
                </a:solidFill>
              </a:rPr>
              <a:t>productivity measures by considering </a:t>
            </a:r>
            <a:r>
              <a:rPr lang="en-US" sz="2400" dirty="0" smtClean="0">
                <a:solidFill>
                  <a:schemeClr val="tx1"/>
                </a:solidFill>
              </a:rPr>
              <a:t>the "</a:t>
            </a:r>
            <a:r>
              <a:rPr lang="en-US" sz="2400" i="1" dirty="0" smtClean="0">
                <a:solidFill>
                  <a:schemeClr val="tx1"/>
                </a:solidFill>
              </a:rPr>
              <a:t>size</a:t>
            </a:r>
            <a:r>
              <a:rPr lang="en-US" sz="2400" dirty="0">
                <a:solidFill>
                  <a:schemeClr val="tx1"/>
                </a:solidFill>
              </a:rPr>
              <a:t>" of the </a:t>
            </a:r>
            <a:r>
              <a:rPr lang="en-US" sz="2400" dirty="0" smtClean="0">
                <a:solidFill>
                  <a:schemeClr val="tx1"/>
                </a:solidFill>
              </a:rPr>
              <a:t>software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Metrics include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Errors per KLOC		- Errors per person-month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Defects per KLOC		- KLOC per person-month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Dollars per KLOC		- Dollars per page of documentation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Pages of documentation per KLOC</a:t>
            </a:r>
          </a:p>
          <a:p>
            <a:pPr>
              <a:lnSpc>
                <a:spcPct val="80000"/>
              </a:lnSpc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Opponents </a:t>
            </a:r>
            <a:r>
              <a:rPr lang="en-US" altLang="en-US" sz="2000" dirty="0">
                <a:solidFill>
                  <a:schemeClr val="tx1"/>
                </a:solidFill>
              </a:rPr>
              <a:t>argue that KLOC measurements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Are dependent on the programming language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Penalize well-designed but short programs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Cannot easily accommodate nonprocedural languages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Require a level of detail that may be difficult to achieve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5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6962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18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Function-Oriented Metrics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133600"/>
            <a:ext cx="7696200" cy="3777622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 smtClean="0">
                <a:solidFill>
                  <a:schemeClr val="tx1"/>
                </a:solidFill>
              </a:rPr>
              <a:t>It is a measure </a:t>
            </a:r>
            <a:r>
              <a:rPr lang="en-US" altLang="en-US" sz="2400" dirty="0">
                <a:solidFill>
                  <a:schemeClr val="tx1"/>
                </a:solidFill>
              </a:rPr>
              <a:t>of </a:t>
            </a:r>
            <a:r>
              <a:rPr lang="en-US" altLang="en-US" sz="2400" dirty="0" smtClean="0">
                <a:solidFill>
                  <a:schemeClr val="tx1"/>
                </a:solidFill>
              </a:rPr>
              <a:t>the functionality </a:t>
            </a:r>
            <a:r>
              <a:rPr lang="en-US" altLang="en-US" sz="2400" dirty="0">
                <a:solidFill>
                  <a:schemeClr val="tx1"/>
                </a:solidFill>
              </a:rPr>
              <a:t>delivered by the application as a normalization </a:t>
            </a:r>
            <a:r>
              <a:rPr lang="en-US" altLang="en-US" sz="2400" dirty="0" smtClean="0">
                <a:solidFill>
                  <a:schemeClr val="tx1"/>
                </a:solidFill>
              </a:rPr>
              <a:t>value</a:t>
            </a:r>
          </a:p>
          <a:p>
            <a:pPr algn="just"/>
            <a:endParaRPr lang="en-US" alt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en-US" sz="2400" dirty="0" err="1" smtClean="0">
                <a:solidFill>
                  <a:schemeClr val="tx1"/>
                </a:solidFill>
              </a:rPr>
              <a:t>Eg</a:t>
            </a:r>
            <a:r>
              <a:rPr lang="en-US" altLang="en-US" sz="2400" dirty="0" smtClean="0">
                <a:solidFill>
                  <a:schemeClr val="tx1"/>
                </a:solidFill>
              </a:rPr>
              <a:t>. Number of input, number of output, number of files, number of interfaces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40475" y="685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Function-oriented Metrics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8001000" cy="4114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Function-oriented metrics use a measure of the functionality delivered by the application as a normalization value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Most widely used metric of this type is the function point:</a:t>
            </a:r>
            <a:br>
              <a:rPr lang="en-US" altLang="en-US" sz="2000" dirty="0" smtClean="0">
                <a:solidFill>
                  <a:schemeClr val="tx1"/>
                </a:solidFill>
              </a:rPr>
            </a:br>
            <a:r>
              <a:rPr lang="en-US" altLang="en-US" sz="2000" dirty="0" smtClean="0">
                <a:solidFill>
                  <a:schemeClr val="tx1"/>
                </a:solidFill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</a:rPr>
            </a:br>
            <a:r>
              <a:rPr lang="en-US" altLang="en-US" sz="2000" dirty="0" smtClean="0">
                <a:solidFill>
                  <a:schemeClr val="tx1"/>
                </a:solidFill>
              </a:rPr>
              <a:t>	FP = count total * [0.65 + 0.01 * sum (value adj. factors)]</a:t>
            </a:r>
            <a:br>
              <a:rPr lang="en-US" altLang="en-US" sz="2000" dirty="0" smtClean="0">
                <a:solidFill>
                  <a:schemeClr val="tx1"/>
                </a:solidFill>
              </a:rPr>
            </a:br>
            <a:endParaRPr lang="en-US" altLang="en-US" sz="2000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Function point values on past projects can be used to compute, for example, the average number of lines of code per function point (e.g., 60)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80000"/>
              </a:lnSpc>
              <a:buFontTx/>
              <a:buNone/>
            </a:pPr>
            <a:endParaRPr lang="en-US" alt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77559" y="581408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Function Point Controversy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777559" y="1724408"/>
            <a:ext cx="7756841" cy="452399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Like the KLOC measure, function point use also has proponents and opponents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Proponents claim that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FP is programming language independent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FP is based on data that are more likely to be known in the early stages of a project, making it more attractive as an estimation approach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Opponents claim that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FP requires some “sleight of hand” because the computation is based on subjective data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Counts of the information domain can be difficult to collect after the fact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FP has no direct physical meaning…it’s just a number</a:t>
            </a:r>
          </a:p>
        </p:txBody>
      </p:sp>
    </p:spTree>
    <p:extLst>
      <p:ext uri="{BB962C8B-B14F-4D97-AF65-F5344CB8AC3E}">
        <p14:creationId xmlns:p14="http://schemas.microsoft.com/office/powerpoint/2010/main" val="1011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Reconciling LOC and FP Metrics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dirty="0" smtClean="0">
                <a:solidFill>
                  <a:schemeClr val="tx1"/>
                </a:solidFill>
              </a:rPr>
              <a:t>Relationship between LOC and FP depends upon</a:t>
            </a:r>
          </a:p>
          <a:p>
            <a:pPr lvl="1" algn="just" eaLnBrk="1" hangingPunct="1"/>
            <a:r>
              <a:rPr lang="en-US" altLang="en-US" dirty="0" smtClean="0">
                <a:solidFill>
                  <a:schemeClr val="tx1"/>
                </a:solidFill>
              </a:rPr>
              <a:t>The programming language that is used to implement the software</a:t>
            </a:r>
          </a:p>
          <a:p>
            <a:pPr lvl="1" algn="just" eaLnBrk="1" hangingPunct="1"/>
            <a:r>
              <a:rPr lang="en-US" altLang="en-US" dirty="0" smtClean="0">
                <a:solidFill>
                  <a:schemeClr val="tx1"/>
                </a:solidFill>
              </a:rPr>
              <a:t>The quality of the design</a:t>
            </a:r>
          </a:p>
          <a:p>
            <a:pPr algn="just" eaLnBrk="1" hangingPunct="1"/>
            <a:r>
              <a:rPr lang="en-US" altLang="en-US" dirty="0" smtClean="0">
                <a:solidFill>
                  <a:schemeClr val="tx1"/>
                </a:solidFill>
              </a:rPr>
              <a:t>FP and LOC have been found to be relatively accurate predictors of software development effort and cost</a:t>
            </a:r>
          </a:p>
          <a:p>
            <a:pPr lvl="1" algn="just" eaLnBrk="1" hangingPunct="1"/>
            <a:r>
              <a:rPr lang="en-US" altLang="en-US" dirty="0" smtClean="0">
                <a:solidFill>
                  <a:schemeClr val="tx1"/>
                </a:solidFill>
              </a:rPr>
              <a:t>However, a </a:t>
            </a:r>
            <a:r>
              <a:rPr lang="en-US" altLang="en-US" u="sng" dirty="0" smtClean="0">
                <a:solidFill>
                  <a:schemeClr val="tx1"/>
                </a:solidFill>
              </a:rPr>
              <a:t>historical baseline</a:t>
            </a:r>
            <a:r>
              <a:rPr lang="en-US" altLang="en-US" dirty="0" smtClean="0">
                <a:solidFill>
                  <a:schemeClr val="tx1"/>
                </a:solidFill>
              </a:rPr>
              <a:t> of information must first be established</a:t>
            </a:r>
          </a:p>
          <a:p>
            <a:pPr algn="just" eaLnBrk="1" hangingPunct="1"/>
            <a:r>
              <a:rPr lang="en-US" altLang="en-US" dirty="0" smtClean="0">
                <a:solidFill>
                  <a:schemeClr val="tx1"/>
                </a:solidFill>
              </a:rPr>
              <a:t>LOC and FP can be used to estimate object-oriented software projects</a:t>
            </a:r>
          </a:p>
          <a:p>
            <a:pPr lvl="1" algn="just" eaLnBrk="1" hangingPunct="1"/>
            <a:r>
              <a:rPr lang="en-US" altLang="en-US" dirty="0" smtClean="0">
                <a:solidFill>
                  <a:schemeClr val="tx1"/>
                </a:solidFill>
              </a:rPr>
              <a:t>However, they do not provide enough granularity for the schedule and effort adjustments required in the iterations of an evolutionary or incremental process </a:t>
            </a:r>
          </a:p>
          <a:p>
            <a:pPr algn="just" eaLnBrk="1" hangingPunct="1"/>
            <a:r>
              <a:rPr lang="en-US" altLang="en-US" dirty="0" smtClean="0">
                <a:solidFill>
                  <a:schemeClr val="tx1"/>
                </a:solidFill>
              </a:rPr>
              <a:t>The table on the next slide provides a rough estimate of the average LOC to one FP in various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7750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Software metrics?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7924800" cy="4572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Software </a:t>
            </a:r>
            <a:r>
              <a:rPr lang="en-US" altLang="en-US" sz="2000" dirty="0" smtClean="0">
                <a:solidFill>
                  <a:schemeClr val="tx1"/>
                </a:solidFill>
              </a:rPr>
              <a:t>metrics (process and project) are </a:t>
            </a:r>
            <a:r>
              <a:rPr lang="en-US" altLang="en-US" sz="2000" dirty="0">
                <a:solidFill>
                  <a:schemeClr val="tx1"/>
                </a:solidFill>
              </a:rPr>
              <a:t>quantitative </a:t>
            </a:r>
            <a:r>
              <a:rPr lang="en-US" altLang="en-US" sz="2000" dirty="0" smtClean="0">
                <a:solidFill>
                  <a:schemeClr val="tx1"/>
                </a:solidFill>
              </a:rPr>
              <a:t>measures. </a:t>
            </a:r>
            <a:r>
              <a:rPr lang="en-US" sz="2000" dirty="0" smtClean="0">
                <a:solidFill>
                  <a:schemeClr val="tx1"/>
                </a:solidFill>
              </a:rPr>
              <a:t>Measurement </a:t>
            </a:r>
            <a:r>
              <a:rPr lang="en-US" sz="2000" dirty="0">
                <a:solidFill>
                  <a:schemeClr val="tx1"/>
                </a:solidFill>
              </a:rPr>
              <a:t>can be </a:t>
            </a:r>
            <a:r>
              <a:rPr lang="en-US" sz="2000" dirty="0" smtClean="0">
                <a:solidFill>
                  <a:schemeClr val="tx1"/>
                </a:solidFill>
              </a:rPr>
              <a:t>applied: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o </a:t>
            </a:r>
            <a:r>
              <a:rPr lang="en-US" sz="2000" dirty="0">
                <a:solidFill>
                  <a:schemeClr val="tx1"/>
                </a:solidFill>
              </a:rPr>
              <a:t>the software process with the intent of </a:t>
            </a:r>
            <a:r>
              <a:rPr lang="en-US" sz="2000" dirty="0" smtClean="0">
                <a:solidFill>
                  <a:schemeClr val="tx1"/>
                </a:solidFill>
              </a:rPr>
              <a:t>improvement</a:t>
            </a:r>
          </a:p>
          <a:p>
            <a:pPr algn="just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To assist </a:t>
            </a:r>
            <a:r>
              <a:rPr lang="en-US" sz="2000" dirty="0">
                <a:solidFill>
                  <a:schemeClr val="tx1"/>
                </a:solidFill>
              </a:rPr>
              <a:t>in estimation, quality control, </a:t>
            </a:r>
            <a:r>
              <a:rPr lang="en-US" sz="2000" dirty="0" smtClean="0">
                <a:solidFill>
                  <a:schemeClr val="tx1"/>
                </a:solidFill>
              </a:rPr>
              <a:t>productivity assessment</a:t>
            </a:r>
            <a:r>
              <a:rPr lang="en-US" sz="2000" dirty="0">
                <a:solidFill>
                  <a:schemeClr val="tx1"/>
                </a:solidFill>
              </a:rPr>
              <a:t>, and project </a:t>
            </a:r>
            <a:r>
              <a:rPr lang="en-US" sz="2000" dirty="0" smtClean="0">
                <a:solidFill>
                  <a:schemeClr val="tx1"/>
                </a:solidFill>
              </a:rPr>
              <a:t>control</a:t>
            </a:r>
          </a:p>
          <a:p>
            <a:pPr algn="just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To help </a:t>
            </a:r>
            <a:r>
              <a:rPr lang="en-US" sz="2000" dirty="0">
                <a:solidFill>
                  <a:schemeClr val="tx1"/>
                </a:solidFill>
              </a:rPr>
              <a:t>assess the quality of technical work products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To assist </a:t>
            </a:r>
            <a:r>
              <a:rPr lang="en-US" sz="2000" dirty="0">
                <a:solidFill>
                  <a:schemeClr val="tx1"/>
                </a:solidFill>
              </a:rPr>
              <a:t>in tactical decision making as a project proceeds</a:t>
            </a:r>
          </a:p>
        </p:txBody>
      </p:sp>
    </p:spTree>
    <p:extLst>
      <p:ext uri="{BB962C8B-B14F-4D97-AF65-F5344CB8AC3E}">
        <p14:creationId xmlns:p14="http://schemas.microsoft.com/office/powerpoint/2010/main" val="409136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LOC Per Function Point</a:t>
            </a:r>
          </a:p>
        </p:txBody>
      </p:sp>
      <p:graphicFrame>
        <p:nvGraphicFramePr>
          <p:cNvPr id="460803" name="Group 3"/>
          <p:cNvGraphicFramePr>
            <a:graphicFrameLocks noGrp="1"/>
          </p:cNvGraphicFramePr>
          <p:nvPr>
            <p:ph type="tbl" idx="1"/>
          </p:nvPr>
        </p:nvGraphicFramePr>
        <p:xfrm>
          <a:off x="920750" y="1600200"/>
          <a:ext cx="6699250" cy="3800477"/>
        </p:xfrm>
        <a:graphic>
          <a:graphicData uri="http://schemas.openxmlformats.org/drawingml/2006/table">
            <a:tbl>
              <a:tblPr/>
              <a:tblGrid>
                <a:gridCol w="1722664"/>
                <a:gridCol w="1212245"/>
                <a:gridCol w="1276048"/>
                <a:gridCol w="1276048"/>
                <a:gridCol w="1212245"/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Language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Average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Median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Low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High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Ada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--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205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Assembler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315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91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694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162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109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704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C++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66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178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COBOL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400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Java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PL/1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78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22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263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Visual Basic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42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158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2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chemeClr val="tx1"/>
                </a:solidFill>
              </a:rPr>
              <a:t>Object-oriented Metrics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/>
              <a:t>Number of scenario scripts (i.e., use cases)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/>
              <a:t>This number is directly related to the size of an application and to the number of test cases required to test the system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/>
              <a:t>Number of </a:t>
            </a:r>
            <a:r>
              <a:rPr lang="en-US" altLang="en-US" sz="2000" u="sng" dirty="0" smtClean="0"/>
              <a:t>key</a:t>
            </a:r>
            <a:r>
              <a:rPr lang="en-US" altLang="en-US" sz="2000" dirty="0" smtClean="0"/>
              <a:t> classes (the highly independent components)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/>
              <a:t>Key classes are defined early in object-oriented analysis and are central to the problem domain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/>
              <a:t>This number indicates the amount of effort required to develop the software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/>
              <a:t>It also indicates the potential amount of reuse to be applied during development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dirty="0" smtClean="0"/>
              <a:t>Number of </a:t>
            </a:r>
            <a:r>
              <a:rPr lang="en-US" altLang="en-US" sz="2000" u="sng" dirty="0" smtClean="0"/>
              <a:t>support</a:t>
            </a:r>
            <a:r>
              <a:rPr lang="en-US" altLang="en-US" sz="2000" dirty="0" smtClean="0"/>
              <a:t> classes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/>
              <a:t>Support classes are required to implement the system but are not immediately related to the problem domain (e.g., user interface, database, computation)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dirty="0" smtClean="0"/>
              <a:t>This number indicates the amount of effort and potential reuse</a:t>
            </a:r>
          </a:p>
        </p:txBody>
      </p:sp>
    </p:spTree>
    <p:extLst>
      <p:ext uri="{BB962C8B-B14F-4D97-AF65-F5344CB8AC3E}">
        <p14:creationId xmlns:p14="http://schemas.microsoft.com/office/powerpoint/2010/main" val="9669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b="1" dirty="0" smtClean="0"/>
              <a:t>Object-oriented Metrics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Average number of support classes per key class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Key classes are identified early in a project (e.g., at requirements analysis)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Estimation of the number of support classes can be made from the number of key classes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GUI applications have between </a:t>
            </a:r>
            <a:r>
              <a:rPr lang="en-US" altLang="en-US" sz="2000" u="sng" dirty="0" smtClean="0">
                <a:solidFill>
                  <a:schemeClr val="tx1"/>
                </a:solidFill>
              </a:rPr>
              <a:t>two and three times</a:t>
            </a:r>
            <a:r>
              <a:rPr lang="en-US" altLang="en-US" sz="2000" dirty="0" smtClean="0">
                <a:solidFill>
                  <a:schemeClr val="tx1"/>
                </a:solidFill>
              </a:rPr>
              <a:t> more support classes as key classes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Non-GUI applications have between </a:t>
            </a:r>
            <a:r>
              <a:rPr lang="en-US" altLang="en-US" sz="2000" u="sng" dirty="0" smtClean="0">
                <a:solidFill>
                  <a:schemeClr val="tx1"/>
                </a:solidFill>
              </a:rPr>
              <a:t>one and two times</a:t>
            </a:r>
            <a:r>
              <a:rPr lang="en-US" altLang="en-US" sz="2000" dirty="0" smtClean="0">
                <a:solidFill>
                  <a:schemeClr val="tx1"/>
                </a:solidFill>
              </a:rPr>
              <a:t> more support classes as key classes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Number of subsystems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A subsystem is an aggregation of classes that support a function that is visible to the end user of a system</a:t>
            </a:r>
          </a:p>
        </p:txBody>
      </p:sp>
    </p:spTree>
    <p:extLst>
      <p:ext uri="{BB962C8B-B14F-4D97-AF65-F5344CB8AC3E}">
        <p14:creationId xmlns:p14="http://schemas.microsoft.com/office/powerpoint/2010/main" val="26327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2681" y="449239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b="1" dirty="0" smtClean="0"/>
              <a:t>Metrics for Software Quality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This is the number of defects per KLOC, where a defect is a verified lack of conformance to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Defects are those problems reported by a program user after the program is released for general 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This describes the ease with which a program can be </a:t>
            </a:r>
            <a:r>
              <a:rPr lang="en-US" altLang="en-US" sz="1800" u="sng" dirty="0" smtClean="0">
                <a:solidFill>
                  <a:schemeClr val="tx1"/>
                </a:solidFill>
              </a:rPr>
              <a:t>corrected</a:t>
            </a:r>
            <a:r>
              <a:rPr lang="en-US" altLang="en-US" sz="1800" dirty="0" smtClean="0">
                <a:solidFill>
                  <a:schemeClr val="tx1"/>
                </a:solidFill>
              </a:rPr>
              <a:t> if an error is found, </a:t>
            </a:r>
            <a:r>
              <a:rPr lang="en-US" altLang="en-US" sz="1800" u="sng" dirty="0" smtClean="0">
                <a:solidFill>
                  <a:schemeClr val="tx1"/>
                </a:solidFill>
              </a:rPr>
              <a:t>adapted</a:t>
            </a:r>
            <a:r>
              <a:rPr lang="en-US" altLang="en-US" sz="1800" dirty="0" smtClean="0">
                <a:solidFill>
                  <a:schemeClr val="tx1"/>
                </a:solidFill>
              </a:rPr>
              <a:t> if the environment changes, or </a:t>
            </a:r>
            <a:r>
              <a:rPr lang="en-US" altLang="en-US" sz="1800" u="sng" dirty="0" smtClean="0">
                <a:solidFill>
                  <a:schemeClr val="tx1"/>
                </a:solidFill>
              </a:rPr>
              <a:t>enhanced</a:t>
            </a:r>
            <a:r>
              <a:rPr lang="en-US" altLang="en-US" sz="1800" dirty="0" smtClean="0">
                <a:solidFill>
                  <a:schemeClr val="tx1"/>
                </a:solidFill>
              </a:rPr>
              <a:t> if the customer has changed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tx1"/>
                </a:solidFill>
              </a:rPr>
              <a:t>Mean time to change (MTTC) : the time to analyze, design, implement, test, and distribute a change to all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Maintainable programs on average have a lower MTTC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6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98845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Defect Removal Efficiency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Defect removal efficiency provides benefits at both the project and process level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It is a measure of the </a:t>
            </a:r>
            <a:r>
              <a:rPr lang="en-US" altLang="en-US" u="sng" dirty="0" smtClean="0">
                <a:solidFill>
                  <a:schemeClr val="tx1"/>
                </a:solidFill>
              </a:rPr>
              <a:t>filtering ability</a:t>
            </a:r>
            <a:r>
              <a:rPr lang="en-US" altLang="en-US" dirty="0" smtClean="0">
                <a:solidFill>
                  <a:schemeClr val="tx1"/>
                </a:solidFill>
              </a:rPr>
              <a:t> of QA activities as they are applied throughout all process framework activities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It indicates the percentage of software errors found before software release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It is defined as DRE = E / (E + D)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E is the number of errors found </a:t>
            </a:r>
            <a:r>
              <a:rPr lang="en-US" altLang="en-US" u="sng" dirty="0" smtClean="0">
                <a:solidFill>
                  <a:schemeClr val="tx1"/>
                </a:solidFill>
              </a:rPr>
              <a:t>before</a:t>
            </a:r>
            <a:r>
              <a:rPr lang="en-US" altLang="en-US" dirty="0" smtClean="0">
                <a:solidFill>
                  <a:schemeClr val="tx1"/>
                </a:solidFill>
              </a:rPr>
              <a:t> delivery of the software to the end user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 is the number of defects found </a:t>
            </a:r>
            <a:r>
              <a:rPr lang="en-US" altLang="en-US" u="sng" dirty="0" smtClean="0">
                <a:solidFill>
                  <a:schemeClr val="tx1"/>
                </a:solidFill>
              </a:rPr>
              <a:t>after</a:t>
            </a:r>
            <a:r>
              <a:rPr lang="en-US" altLang="en-US" dirty="0" smtClean="0">
                <a:solidFill>
                  <a:schemeClr val="tx1"/>
                </a:solidFill>
              </a:rPr>
              <a:t> delivery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As D </a:t>
            </a:r>
            <a:r>
              <a:rPr lang="en-US" altLang="en-US" u="sng" dirty="0" smtClean="0">
                <a:solidFill>
                  <a:schemeClr val="tx1"/>
                </a:solidFill>
              </a:rPr>
              <a:t>increases</a:t>
            </a:r>
            <a:r>
              <a:rPr lang="en-US" altLang="en-US" dirty="0" smtClean="0">
                <a:solidFill>
                  <a:schemeClr val="tx1"/>
                </a:solidFill>
              </a:rPr>
              <a:t>, DRE </a:t>
            </a:r>
            <a:r>
              <a:rPr lang="en-US" altLang="en-US" u="sng" dirty="0" smtClean="0">
                <a:solidFill>
                  <a:schemeClr val="tx1"/>
                </a:solidFill>
              </a:rPr>
              <a:t>decreases</a:t>
            </a:r>
            <a:r>
              <a:rPr lang="en-US" altLang="en-US" dirty="0" smtClean="0">
                <a:solidFill>
                  <a:schemeClr val="tx1"/>
                </a:solidFill>
              </a:rPr>
              <a:t> (i.e., becomes a smaller and smaller fraction)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The ideal value of DRE is 1, which means no defects are found after delivery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DRE encourages a software team to institute techniques for finding </a:t>
            </a:r>
            <a:r>
              <a:rPr lang="en-US" altLang="en-US" u="sng" dirty="0" smtClean="0">
                <a:solidFill>
                  <a:schemeClr val="tx1"/>
                </a:solidFill>
              </a:rPr>
              <a:t>as many errors as possible</a:t>
            </a:r>
            <a:r>
              <a:rPr lang="en-US" altLang="en-US" dirty="0" smtClean="0">
                <a:solidFill>
                  <a:schemeClr val="tx1"/>
                </a:solidFill>
              </a:rPr>
              <a:t> before delivery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057" y="609600"/>
            <a:ext cx="7010400" cy="823690"/>
          </a:xfrm>
        </p:spPr>
        <p:txBody>
          <a:bodyPr/>
          <a:lstStyle/>
          <a:p>
            <a:pPr algn="ctr"/>
            <a:r>
              <a:rPr lang="en-US" b="1" dirty="0" smtClean="0"/>
              <a:t>Why we need to measure?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7315200" cy="4234821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characterize</a:t>
            </a:r>
            <a:r>
              <a:rPr lang="en-US" sz="2000" dirty="0" smtClean="0">
                <a:solidFill>
                  <a:schemeClr val="tx1"/>
                </a:solidFill>
              </a:rPr>
              <a:t> in an effort to gain an understanding of process, products, resources and environments and to establish baselines for comparisons with future assessments.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evaluate</a:t>
            </a:r>
            <a:r>
              <a:rPr lang="en-US" sz="2000" dirty="0" smtClean="0">
                <a:solidFill>
                  <a:schemeClr val="tx1"/>
                </a:solidFill>
              </a:rPr>
              <a:t> to determine status with respect to plans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predict</a:t>
            </a:r>
            <a:r>
              <a:rPr lang="en-US" sz="2000" dirty="0" smtClean="0">
                <a:solidFill>
                  <a:schemeClr val="tx1"/>
                </a:solidFill>
              </a:rPr>
              <a:t> by gaining understanding of relationships among processes and products and building models of these relationships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 smtClean="0">
                <a:solidFill>
                  <a:srgbClr val="FF0000"/>
                </a:solidFill>
              </a:rPr>
              <a:t>improve</a:t>
            </a:r>
            <a:r>
              <a:rPr lang="en-US" sz="2000" dirty="0" smtClean="0">
                <a:solidFill>
                  <a:schemeClr val="tx1"/>
                </a:solidFill>
              </a:rPr>
              <a:t> by identifying roadblocks, root causes, inefficiencies, and other opportunities for improving product and process performance.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6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65" y="381000"/>
            <a:ext cx="6589199" cy="823690"/>
          </a:xfrm>
        </p:spPr>
        <p:txBody>
          <a:bodyPr/>
          <a:lstStyle/>
          <a:p>
            <a:pPr algn="ctr"/>
            <a:r>
              <a:rPr lang="en-US" b="1" dirty="0" smtClean="0"/>
              <a:t>Metric and Indicator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5105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</a:rPr>
              <a:t> metric </a:t>
            </a:r>
            <a:r>
              <a:rPr lang="en-US" sz="2000" dirty="0" smtClean="0">
                <a:solidFill>
                  <a:schemeClr val="tx1"/>
                </a:solidFill>
              </a:rPr>
              <a:t>is a </a:t>
            </a:r>
            <a:r>
              <a:rPr lang="en-US" sz="2000" dirty="0">
                <a:solidFill>
                  <a:schemeClr val="tx1"/>
                </a:solidFill>
              </a:rPr>
              <a:t>quantitative measure of the degree to which </a:t>
            </a:r>
            <a:r>
              <a:rPr lang="en-US" sz="2000" dirty="0" smtClean="0">
                <a:solidFill>
                  <a:schemeClr val="tx1"/>
                </a:solidFill>
              </a:rPr>
              <a:t>a system</a:t>
            </a:r>
            <a:r>
              <a:rPr lang="en-US" sz="2000" dirty="0">
                <a:solidFill>
                  <a:schemeClr val="tx1"/>
                </a:solidFill>
              </a:rPr>
              <a:t>, component, or process possesses a given </a:t>
            </a:r>
            <a:r>
              <a:rPr lang="en-US" sz="2000" dirty="0" smtClean="0">
                <a:solidFill>
                  <a:schemeClr val="tx1"/>
                </a:solidFill>
              </a:rPr>
              <a:t>attribute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n </a:t>
            </a:r>
            <a:r>
              <a:rPr lang="en-US" sz="2000" b="1" dirty="0">
                <a:solidFill>
                  <a:schemeClr val="tx1"/>
                </a:solidFill>
              </a:rPr>
              <a:t>indicator </a:t>
            </a:r>
            <a:r>
              <a:rPr lang="en-US" sz="2000" dirty="0">
                <a:solidFill>
                  <a:schemeClr val="tx1"/>
                </a:solidFill>
              </a:rPr>
              <a:t>is a metric or combination of metrics that </a:t>
            </a:r>
            <a:r>
              <a:rPr lang="en-US" sz="2000" dirty="0" smtClean="0">
                <a:solidFill>
                  <a:schemeClr val="tx1"/>
                </a:solidFill>
              </a:rPr>
              <a:t>provide insight </a:t>
            </a:r>
            <a:r>
              <a:rPr lang="en-US" sz="2000" dirty="0">
                <a:solidFill>
                  <a:schemeClr val="tx1"/>
                </a:solidFill>
              </a:rPr>
              <a:t>into the software process, a software project, or </a:t>
            </a:r>
            <a:r>
              <a:rPr lang="en-US" sz="2000" dirty="0" smtClean="0">
                <a:solidFill>
                  <a:schemeClr val="tx1"/>
                </a:solidFill>
              </a:rPr>
              <a:t>the product itself.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A software engineer collects measures and develops </a:t>
            </a:r>
            <a:r>
              <a:rPr lang="en-US" sz="2000" dirty="0" smtClean="0">
                <a:solidFill>
                  <a:schemeClr val="tx1"/>
                </a:solidFill>
              </a:rPr>
              <a:t>metrics so </a:t>
            </a:r>
            <a:r>
              <a:rPr lang="en-US" sz="2000" dirty="0">
                <a:solidFill>
                  <a:schemeClr val="tx1"/>
                </a:solidFill>
              </a:rPr>
              <a:t>that indicators will be obtained .</a:t>
            </a:r>
          </a:p>
        </p:txBody>
      </p:sp>
    </p:spTree>
    <p:extLst>
      <p:ext uri="{BB962C8B-B14F-4D97-AF65-F5344CB8AC3E}">
        <p14:creationId xmlns:p14="http://schemas.microsoft.com/office/powerpoint/2010/main" val="16084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533400"/>
            <a:ext cx="6589199" cy="112849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Process Metrics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772400" cy="4267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Process metrics are collected across all projects and over long periods of time.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Process metrics provide a set of process indicators that lead to long-term software process improvement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The only way to know how/where to improve any process is to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Measure specific </a:t>
            </a:r>
            <a:r>
              <a:rPr lang="en-US" altLang="en-US" sz="1800" u="sng" dirty="0">
                <a:solidFill>
                  <a:schemeClr val="tx1"/>
                </a:solidFill>
              </a:rPr>
              <a:t>attributes</a:t>
            </a:r>
            <a:r>
              <a:rPr lang="en-US" altLang="en-US" sz="1800" dirty="0">
                <a:solidFill>
                  <a:schemeClr val="tx1"/>
                </a:solidFill>
              </a:rPr>
              <a:t> of the process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Develop a set of meaningful </a:t>
            </a:r>
            <a:r>
              <a:rPr lang="en-US" altLang="en-US" sz="1800" u="sng" dirty="0">
                <a:solidFill>
                  <a:schemeClr val="tx1"/>
                </a:solidFill>
              </a:rPr>
              <a:t>metrics</a:t>
            </a:r>
            <a:r>
              <a:rPr lang="en-US" altLang="en-US" sz="1800" dirty="0">
                <a:solidFill>
                  <a:schemeClr val="tx1"/>
                </a:solidFill>
              </a:rPr>
              <a:t> based on these attributes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Use the metrics to provide </a:t>
            </a:r>
            <a:r>
              <a:rPr lang="en-US" altLang="en-US" sz="1800" u="sng" dirty="0">
                <a:solidFill>
                  <a:schemeClr val="tx1"/>
                </a:solidFill>
              </a:rPr>
              <a:t>indicators</a:t>
            </a:r>
            <a:r>
              <a:rPr lang="en-US" altLang="en-US" sz="1800" dirty="0">
                <a:solidFill>
                  <a:schemeClr val="tx1"/>
                </a:solidFill>
              </a:rPr>
              <a:t> that will lead to a strategy for improvement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300" y="38100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Project metrics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0"/>
            <a:ext cx="81534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</a:rPr>
              <a:t>E</a:t>
            </a:r>
            <a:r>
              <a:rPr lang="en-US" sz="2600" dirty="0" smtClean="0">
                <a:solidFill>
                  <a:schemeClr val="tx1"/>
                </a:solidFill>
              </a:rPr>
              <a:t>nable </a:t>
            </a:r>
            <a:r>
              <a:rPr lang="en-US" sz="2600" dirty="0">
                <a:solidFill>
                  <a:schemeClr val="tx1"/>
                </a:solidFill>
              </a:rPr>
              <a:t>a software project manager </a:t>
            </a:r>
            <a:r>
              <a:rPr lang="en-US" sz="2600" dirty="0" smtClean="0">
                <a:solidFill>
                  <a:schemeClr val="tx1"/>
                </a:solidFill>
              </a:rPr>
              <a:t>to</a:t>
            </a:r>
            <a:endParaRPr lang="en-US" sz="2600" dirty="0">
              <a:solidFill>
                <a:schemeClr val="tx1"/>
              </a:solidFill>
            </a:endParaRPr>
          </a:p>
          <a:p>
            <a:pPr algn="just"/>
            <a:r>
              <a:rPr lang="en-US" sz="2600" dirty="0" smtClean="0">
                <a:solidFill>
                  <a:schemeClr val="tx1"/>
                </a:solidFill>
              </a:rPr>
              <a:t>Assess </a:t>
            </a:r>
            <a:r>
              <a:rPr lang="en-US" sz="2600" dirty="0">
                <a:solidFill>
                  <a:schemeClr val="tx1"/>
                </a:solidFill>
              </a:rPr>
              <a:t>the status of an ongoing </a:t>
            </a:r>
            <a:r>
              <a:rPr lang="en-US" sz="2600" dirty="0" smtClean="0">
                <a:solidFill>
                  <a:schemeClr val="tx1"/>
                </a:solidFill>
              </a:rPr>
              <a:t>project</a:t>
            </a:r>
            <a:endParaRPr lang="en-US" sz="2600" dirty="0">
              <a:solidFill>
                <a:schemeClr val="tx1"/>
              </a:solidFill>
            </a:endParaRP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T</a:t>
            </a:r>
            <a:r>
              <a:rPr lang="en-US" sz="2600" dirty="0" smtClean="0">
                <a:solidFill>
                  <a:schemeClr val="tx1"/>
                </a:solidFill>
              </a:rPr>
              <a:t>rack </a:t>
            </a:r>
            <a:r>
              <a:rPr lang="en-US" sz="2600" dirty="0">
                <a:solidFill>
                  <a:schemeClr val="tx1"/>
                </a:solidFill>
              </a:rPr>
              <a:t>potential </a:t>
            </a:r>
            <a:r>
              <a:rPr lang="en-US" sz="2600" dirty="0" smtClean="0">
                <a:solidFill>
                  <a:schemeClr val="tx1"/>
                </a:solidFill>
              </a:rPr>
              <a:t>risks</a:t>
            </a:r>
            <a:endParaRPr lang="en-US" sz="2600" dirty="0">
              <a:solidFill>
                <a:schemeClr val="tx1"/>
              </a:solidFill>
            </a:endParaRP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U</a:t>
            </a:r>
            <a:r>
              <a:rPr lang="en-US" sz="2600" dirty="0" smtClean="0">
                <a:solidFill>
                  <a:schemeClr val="tx1"/>
                </a:solidFill>
              </a:rPr>
              <a:t>ncover </a:t>
            </a:r>
            <a:r>
              <a:rPr lang="en-US" sz="2600" dirty="0">
                <a:solidFill>
                  <a:schemeClr val="tx1"/>
                </a:solidFill>
              </a:rPr>
              <a:t>problem areas before they "go </a:t>
            </a:r>
            <a:r>
              <a:rPr lang="en-US" sz="2600" dirty="0" smtClean="0">
                <a:solidFill>
                  <a:schemeClr val="tx1"/>
                </a:solidFill>
              </a:rPr>
              <a:t>critical“</a:t>
            </a:r>
            <a:endParaRPr lang="en-US" sz="2600" dirty="0">
              <a:solidFill>
                <a:schemeClr val="tx1"/>
              </a:solidFill>
            </a:endParaRP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A</a:t>
            </a:r>
            <a:r>
              <a:rPr lang="en-US" sz="2600" dirty="0" smtClean="0">
                <a:solidFill>
                  <a:schemeClr val="tx1"/>
                </a:solidFill>
              </a:rPr>
              <a:t>djust </a:t>
            </a:r>
            <a:r>
              <a:rPr lang="en-US" sz="2600" dirty="0">
                <a:solidFill>
                  <a:schemeClr val="tx1"/>
                </a:solidFill>
              </a:rPr>
              <a:t>work flow or </a:t>
            </a:r>
            <a:r>
              <a:rPr lang="en-US" sz="2600" dirty="0" smtClean="0">
                <a:solidFill>
                  <a:schemeClr val="tx1"/>
                </a:solidFill>
              </a:rPr>
              <a:t>tasks</a:t>
            </a:r>
          </a:p>
          <a:p>
            <a:pPr marL="0" indent="0" algn="just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 algn="just"/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0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443" y="533400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Project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315200" cy="4068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Evaluate the project team's ability to control quality of software engineering work </a:t>
            </a:r>
            <a:r>
              <a:rPr lang="en-US" sz="2400" dirty="0" smtClean="0">
                <a:solidFill>
                  <a:schemeClr val="tx1"/>
                </a:solidFill>
              </a:rPr>
              <a:t>products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Estimate </a:t>
            </a:r>
            <a:r>
              <a:rPr lang="en-US" sz="2400" dirty="0">
                <a:solidFill>
                  <a:schemeClr val="tx1"/>
                </a:solidFill>
              </a:rPr>
              <a:t>effort and time </a:t>
            </a:r>
            <a:r>
              <a:rPr lang="en-US" sz="2400" dirty="0" smtClean="0">
                <a:solidFill>
                  <a:schemeClr val="tx1"/>
                </a:solidFill>
              </a:rPr>
              <a:t>duration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Every </a:t>
            </a:r>
            <a:r>
              <a:rPr lang="en-US" sz="2400" dirty="0">
                <a:solidFill>
                  <a:schemeClr val="tx1"/>
                </a:solidFill>
              </a:rPr>
              <a:t>project should </a:t>
            </a:r>
            <a:r>
              <a:rPr lang="en-US" sz="2400" dirty="0" smtClean="0">
                <a:solidFill>
                  <a:schemeClr val="tx1"/>
                </a:solidFill>
              </a:rPr>
              <a:t>measure input, output and result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7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Use of Project Metrics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924800" cy="4800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000" dirty="0" smtClean="0">
                <a:solidFill>
                  <a:schemeClr val="tx1"/>
                </a:solidFill>
              </a:rPr>
              <a:t>The first application of project metrics occurs during estimation</a:t>
            </a:r>
          </a:p>
          <a:p>
            <a:pPr lvl="1" algn="just" eaLnBrk="1" hangingPunct="1"/>
            <a:r>
              <a:rPr lang="en-US" altLang="en-US" sz="1800" dirty="0" smtClean="0">
                <a:solidFill>
                  <a:schemeClr val="tx1"/>
                </a:solidFill>
              </a:rPr>
              <a:t>Metrics from past projects are used as a basis for estimating </a:t>
            </a:r>
            <a:r>
              <a:rPr lang="en-US" altLang="en-US" sz="1800" u="sng" dirty="0" smtClean="0">
                <a:solidFill>
                  <a:schemeClr val="tx1"/>
                </a:solidFill>
              </a:rPr>
              <a:t>time</a:t>
            </a:r>
            <a:r>
              <a:rPr lang="en-US" altLang="en-US" sz="1800" dirty="0" smtClean="0">
                <a:solidFill>
                  <a:schemeClr val="tx1"/>
                </a:solidFill>
              </a:rPr>
              <a:t> and </a:t>
            </a:r>
            <a:r>
              <a:rPr lang="en-US" altLang="en-US" sz="1800" u="sng" dirty="0" smtClean="0">
                <a:solidFill>
                  <a:schemeClr val="tx1"/>
                </a:solidFill>
              </a:rPr>
              <a:t>effort</a:t>
            </a:r>
          </a:p>
          <a:p>
            <a:pPr algn="just" eaLnBrk="1" hangingPunct="1"/>
            <a:r>
              <a:rPr lang="en-US" altLang="en-US" sz="2000" dirty="0" smtClean="0">
                <a:solidFill>
                  <a:schemeClr val="tx1"/>
                </a:solidFill>
              </a:rPr>
              <a:t>As a project proceeds, the amount of time and effort expended are compared to original estimates</a:t>
            </a:r>
          </a:p>
          <a:p>
            <a:pPr algn="just" eaLnBrk="1" hangingPunct="1"/>
            <a:r>
              <a:rPr lang="en-US" altLang="en-US" sz="2000" dirty="0" smtClean="0">
                <a:solidFill>
                  <a:schemeClr val="tx1"/>
                </a:solidFill>
              </a:rPr>
              <a:t>As technical work commences, other project metrics become important</a:t>
            </a:r>
          </a:p>
          <a:p>
            <a:pPr lvl="1" algn="just" eaLnBrk="1" hangingPunct="1"/>
            <a:r>
              <a:rPr lang="en-US" altLang="en-US" sz="1800" u="sng" dirty="0" smtClean="0">
                <a:solidFill>
                  <a:schemeClr val="tx1"/>
                </a:solidFill>
              </a:rPr>
              <a:t>Production rates</a:t>
            </a:r>
            <a:r>
              <a:rPr lang="en-US" altLang="en-US" sz="1800" dirty="0" smtClean="0">
                <a:solidFill>
                  <a:schemeClr val="tx1"/>
                </a:solidFill>
              </a:rPr>
              <a:t> are measured (represented in terms of models created, review hours, function points, and delivered source lines of code)</a:t>
            </a:r>
          </a:p>
          <a:p>
            <a:pPr lvl="1" algn="just" eaLnBrk="1" hangingPunct="1"/>
            <a:r>
              <a:rPr lang="en-US" altLang="en-US" sz="1800" u="sng" dirty="0" smtClean="0">
                <a:solidFill>
                  <a:schemeClr val="tx1"/>
                </a:solidFill>
              </a:rPr>
              <a:t>Error</a:t>
            </a:r>
            <a:r>
              <a:rPr lang="en-US" altLang="en-US" sz="1800" dirty="0" smtClean="0">
                <a:solidFill>
                  <a:schemeClr val="tx1"/>
                </a:solidFill>
              </a:rPr>
              <a:t> uncovered during each generic framework activity (</a:t>
            </a:r>
            <a:r>
              <a:rPr lang="en-US" altLang="en-US" sz="1800" dirty="0" err="1" smtClean="0">
                <a:solidFill>
                  <a:schemeClr val="tx1"/>
                </a:solidFill>
              </a:rPr>
              <a:t>i.e</a:t>
            </a:r>
            <a:r>
              <a:rPr lang="en-US" altLang="en-US" sz="1800" dirty="0" smtClean="0">
                <a:solidFill>
                  <a:schemeClr val="tx1"/>
                </a:solidFill>
              </a:rPr>
              <a:t>, communication, planning, modeling, construction, deployment) are measured</a:t>
            </a:r>
          </a:p>
          <a:p>
            <a:pPr algn="just" eaLnBrk="1" hangingPunct="1">
              <a:buFontTx/>
              <a:buNone/>
            </a:pPr>
            <a:endParaRPr lang="en-US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6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6206" y="533399"/>
            <a:ext cx="7772400" cy="825883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Use of Project Metrics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458200" cy="41148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Project metrics are used to</a:t>
            </a:r>
          </a:p>
          <a:p>
            <a:pPr lvl="1" algn="just" eaLnBrk="1" hangingPunct="1"/>
            <a:r>
              <a:rPr lang="en-US" altLang="en-US" sz="2000" dirty="0" smtClean="0">
                <a:solidFill>
                  <a:schemeClr val="tx1"/>
                </a:solidFill>
              </a:rPr>
              <a:t>Minimize the development schedule by making the adjustments necessary to avoid delays and mitigate potential problems and risks</a:t>
            </a:r>
          </a:p>
          <a:p>
            <a:pPr lvl="1" algn="just" eaLnBrk="1" hangingPunct="1"/>
            <a:r>
              <a:rPr lang="en-US" altLang="en-US" sz="2000" dirty="0" smtClean="0">
                <a:solidFill>
                  <a:schemeClr val="tx1"/>
                </a:solidFill>
              </a:rPr>
              <a:t>Assess product quality on an ongoing basis and, when necessary, to modify the technical approach to improve quality</a:t>
            </a:r>
          </a:p>
          <a:p>
            <a:pPr algn="just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In summary</a:t>
            </a:r>
          </a:p>
          <a:p>
            <a:pPr lvl="1" algn="just" eaLnBrk="1" hangingPunct="1"/>
            <a:r>
              <a:rPr lang="en-US" altLang="en-US" sz="2000" dirty="0" smtClean="0">
                <a:solidFill>
                  <a:schemeClr val="tx1"/>
                </a:solidFill>
              </a:rPr>
              <a:t>As </a:t>
            </a:r>
            <a:r>
              <a:rPr lang="en-US" altLang="en-US" sz="2000" u="sng" dirty="0" smtClean="0">
                <a:solidFill>
                  <a:schemeClr val="tx1"/>
                </a:solidFill>
              </a:rPr>
              <a:t>quality improves</a:t>
            </a:r>
            <a:r>
              <a:rPr lang="en-US" altLang="en-US" sz="2000" dirty="0" smtClean="0">
                <a:solidFill>
                  <a:schemeClr val="tx1"/>
                </a:solidFill>
              </a:rPr>
              <a:t>, defects are minimized</a:t>
            </a:r>
          </a:p>
          <a:p>
            <a:pPr lvl="1" algn="just" eaLnBrk="1" hangingPunct="1"/>
            <a:r>
              <a:rPr lang="en-US" altLang="en-US" sz="2000" dirty="0" smtClean="0">
                <a:solidFill>
                  <a:schemeClr val="tx1"/>
                </a:solidFill>
              </a:rPr>
              <a:t>As </a:t>
            </a:r>
            <a:r>
              <a:rPr lang="en-US" altLang="en-US" sz="2000" u="sng" dirty="0" smtClean="0">
                <a:solidFill>
                  <a:schemeClr val="tx1"/>
                </a:solidFill>
              </a:rPr>
              <a:t>defects go down</a:t>
            </a:r>
            <a:r>
              <a:rPr lang="en-US" altLang="en-US" sz="2000" dirty="0" smtClean="0">
                <a:solidFill>
                  <a:schemeClr val="tx1"/>
                </a:solidFill>
              </a:rPr>
              <a:t>, the amount of rework required during the project is also reduced</a:t>
            </a:r>
          </a:p>
          <a:p>
            <a:pPr lvl="1" algn="just" eaLnBrk="1" hangingPunct="1"/>
            <a:r>
              <a:rPr lang="en-US" altLang="en-US" sz="2000" dirty="0" smtClean="0">
                <a:solidFill>
                  <a:schemeClr val="tx1"/>
                </a:solidFill>
              </a:rPr>
              <a:t>As </a:t>
            </a:r>
            <a:r>
              <a:rPr lang="en-US" altLang="en-US" sz="2000" u="sng" dirty="0" smtClean="0">
                <a:solidFill>
                  <a:schemeClr val="tx1"/>
                </a:solidFill>
              </a:rPr>
              <a:t>rework goes down</a:t>
            </a:r>
            <a:r>
              <a:rPr lang="en-US" altLang="en-US" sz="2000" dirty="0" smtClean="0">
                <a:solidFill>
                  <a:schemeClr val="tx1"/>
                </a:solidFill>
              </a:rPr>
              <a:t>, the overall project </a:t>
            </a:r>
            <a:r>
              <a:rPr lang="en-US" altLang="en-US" sz="2000" u="sng" dirty="0" smtClean="0">
                <a:solidFill>
                  <a:schemeClr val="tx1"/>
                </a:solidFill>
              </a:rPr>
              <a:t>cost is reduced</a:t>
            </a:r>
          </a:p>
          <a:p>
            <a:pPr lvl="1" algn="just" eaLnBrk="1" hangingPunct="1"/>
            <a:endParaRPr lang="en-US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9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40BC0A-A591-4E1A-9D67-AD7268461055}"/>
</file>

<file path=customXml/itemProps2.xml><?xml version="1.0" encoding="utf-8"?>
<ds:datastoreItem xmlns:ds="http://schemas.openxmlformats.org/officeDocument/2006/customXml" ds:itemID="{10C99707-63C5-4624-AAAE-ECB76DD4BF49}"/>
</file>

<file path=customXml/itemProps3.xml><?xml version="1.0" encoding="utf-8"?>
<ds:datastoreItem xmlns:ds="http://schemas.openxmlformats.org/officeDocument/2006/customXml" ds:itemID="{B077D3A7-3E04-4E05-B70C-193007077260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1790</TotalTime>
  <Words>1548</Words>
  <Application>Microsoft Office PowerPoint</Application>
  <PresentationFormat>On-screen Show (4:3)</PresentationFormat>
  <Paragraphs>207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Times New Roman</vt:lpstr>
      <vt:lpstr>Wingdings</vt:lpstr>
      <vt:lpstr>Wingdings 3</vt:lpstr>
      <vt:lpstr>Wisp</vt:lpstr>
      <vt:lpstr> Metrics for Process and Projects</vt:lpstr>
      <vt:lpstr>What is Software metrics?</vt:lpstr>
      <vt:lpstr>Why we need to measure?</vt:lpstr>
      <vt:lpstr>Metric and Indicator</vt:lpstr>
      <vt:lpstr>Process Metrics</vt:lpstr>
      <vt:lpstr>Project metrics</vt:lpstr>
      <vt:lpstr>Project metrics</vt:lpstr>
      <vt:lpstr>Use of Project Metrics</vt:lpstr>
      <vt:lpstr>Use of Project Metrics</vt:lpstr>
      <vt:lpstr>Summary: Project Metrics</vt:lpstr>
      <vt:lpstr>Determinants for Software quality &amp; Organizational Effectiveness</vt:lpstr>
      <vt:lpstr>Private and Public metric</vt:lpstr>
      <vt:lpstr>Software Measurement</vt:lpstr>
      <vt:lpstr>Size-Oriented Metrics</vt:lpstr>
      <vt:lpstr>PowerPoint Presentation</vt:lpstr>
      <vt:lpstr>Function-Oriented Metrics</vt:lpstr>
      <vt:lpstr>Function-oriented Metrics</vt:lpstr>
      <vt:lpstr>Function Point Controversy</vt:lpstr>
      <vt:lpstr>Reconciling LOC and FP Metrics</vt:lpstr>
      <vt:lpstr>LOC Per Function Point</vt:lpstr>
      <vt:lpstr>Object-oriented Metrics</vt:lpstr>
      <vt:lpstr>Object-oriented Metrics</vt:lpstr>
      <vt:lpstr>Metrics for Software Quality</vt:lpstr>
      <vt:lpstr>Defect Removal Efficiency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for Process and Projects</dc:title>
  <dc:creator>ACER</dc:creator>
  <cp:lastModifiedBy>Sucheta</cp:lastModifiedBy>
  <cp:revision>45</cp:revision>
  <dcterms:created xsi:type="dcterms:W3CDTF">2006-08-16T00:00:00Z</dcterms:created>
  <dcterms:modified xsi:type="dcterms:W3CDTF">2015-04-19T17:03:32Z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