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4"/>
  </p:sldMasterIdLst>
  <p:notesMasterIdLst>
    <p:notesMasterId r:id="rId50"/>
  </p:notesMasterIdLst>
  <p:sldIdLst>
    <p:sldId id="256" r:id="rId5"/>
    <p:sldId id="302" r:id="rId6"/>
    <p:sldId id="307" r:id="rId7"/>
    <p:sldId id="309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95" r:id="rId20"/>
    <p:sldId id="270" r:id="rId21"/>
    <p:sldId id="271" r:id="rId22"/>
    <p:sldId id="272" r:id="rId23"/>
    <p:sldId id="273" r:id="rId24"/>
    <p:sldId id="274" r:id="rId25"/>
    <p:sldId id="308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303" r:id="rId46"/>
    <p:sldId id="304" r:id="rId47"/>
    <p:sldId id="305" r:id="rId48"/>
    <p:sldId id="306" r:id="rId49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00"/>
    <a:srgbClr val="990099"/>
    <a:srgbClr val="0000CC"/>
    <a:srgbClr val="FF0066"/>
    <a:srgbClr val="CCCC00"/>
    <a:srgbClr val="FFFF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1F19DE-48EE-4E2A-85E1-872558B5C799}" v="2" dt="2020-08-20T22:47:24.4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53" autoAdjust="0"/>
    <p:restoredTop sz="97064" autoAdjust="0"/>
  </p:normalViewPr>
  <p:slideViewPr>
    <p:cSldViewPr>
      <p:cViewPr varScale="1">
        <p:scale>
          <a:sx n="82" d="100"/>
          <a:sy n="82" d="100"/>
        </p:scale>
        <p:origin x="76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5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35.xml"/><Relationship Id="rId3" Type="http://schemas.openxmlformats.org/officeDocument/2006/relationships/slide" Target="slides/slide8.xml"/><Relationship Id="rId7" Type="http://schemas.openxmlformats.org/officeDocument/2006/relationships/slide" Target="slides/slide25.xml"/><Relationship Id="rId2" Type="http://schemas.openxmlformats.org/officeDocument/2006/relationships/slide" Target="slides/slide6.xml"/><Relationship Id="rId1" Type="http://schemas.openxmlformats.org/officeDocument/2006/relationships/slide" Target="slides/slide1.xml"/><Relationship Id="rId6" Type="http://schemas.openxmlformats.org/officeDocument/2006/relationships/slide" Target="slides/slide20.xml"/><Relationship Id="rId5" Type="http://schemas.openxmlformats.org/officeDocument/2006/relationships/slide" Target="slides/slide17.xml"/><Relationship Id="rId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IKALA LOKESH CHANDRA-180911326" userId="S::kaikala.chandra@learner.manipal.edu::404e2f57-eeab-49cc-b792-5335c1ee910b" providerId="AD" clId="Web-{B41F19DE-48EE-4E2A-85E1-872558B5C799}"/>
    <pc:docChg chg="modSld">
      <pc:chgData name="KAIKALA LOKESH CHANDRA-180911326" userId="S::kaikala.chandra@learner.manipal.edu::404e2f57-eeab-49cc-b792-5335c1ee910b" providerId="AD" clId="Web-{B41F19DE-48EE-4E2A-85E1-872558B5C799}" dt="2020-08-20T22:47:24.498" v="1" actId="1076"/>
      <pc:docMkLst>
        <pc:docMk/>
      </pc:docMkLst>
      <pc:sldChg chg="modSp">
        <pc:chgData name="KAIKALA LOKESH CHANDRA-180911326" userId="S::kaikala.chandra@learner.manipal.edu::404e2f57-eeab-49cc-b792-5335c1ee910b" providerId="AD" clId="Web-{B41F19DE-48EE-4E2A-85E1-872558B5C799}" dt="2020-08-20T22:47:24.498" v="1" actId="1076"/>
        <pc:sldMkLst>
          <pc:docMk/>
          <pc:sldMk cId="0" sldId="274"/>
        </pc:sldMkLst>
        <pc:spChg chg="mod">
          <ac:chgData name="KAIKALA LOKESH CHANDRA-180911326" userId="S::kaikala.chandra@learner.manipal.edu::404e2f57-eeab-49cc-b792-5335c1ee910b" providerId="AD" clId="Web-{B41F19DE-48EE-4E2A-85E1-872558B5C799}" dt="2020-08-20T22:47:24.498" v="1" actId="1076"/>
          <ac:spMkLst>
            <pc:docMk/>
            <pc:sldMk cId="0" sldId="274"/>
            <ac:spMk id="21508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34:41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181 338 6099,'-8'0'171,"1"0"0,0 1 0,-1-1 0,1 1 0,0 1 0,0-1 0,0 1-1,0 1 1,0-1 0,0 1 0,-9 5 0,2 2-257,1-1-1,0 2 0,-23 23 1,34-38 134,1 0 0,-1-1 0,1 1 0,0 0 0,0 0 0,1-1 0,-1 1 0,1-5 0,3-227 1222,8 143-2663,-10 75 978,2-17-3166,0 98-536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355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045E123-B2FF-4594-87CA-F829AB7373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83643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C3ADD50-132B-4150-A78B-F1C9D07CBBCA}" type="slidenum">
              <a:rPr lang="en-US" altLang="en-US" sz="1200"/>
              <a:pPr eaLnBrk="1" hangingPunct="1"/>
              <a:t>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048565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D8E6179-5155-43FE-900D-7FC25C035194}" type="slidenum">
              <a:rPr lang="en-US" altLang="en-US" sz="1200"/>
              <a:pPr eaLnBrk="1" hangingPunct="1"/>
              <a:t>13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639307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FE06F2D-B7E0-4989-A034-C0DFAC23EE05}" type="slidenum">
              <a:rPr lang="en-US" altLang="en-US" sz="1200"/>
              <a:pPr eaLnBrk="1" hangingPunct="1"/>
              <a:t>14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7467606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3A7C1A9-52E5-44F3-8D62-848CD0472A3F}" type="slidenum">
              <a:rPr lang="en-US" altLang="en-US" sz="1200"/>
              <a:pPr eaLnBrk="1" hangingPunct="1"/>
              <a:t>15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8291324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FE0C7CA-AE2B-4283-8F5F-C09A097ED018}" type="slidenum">
              <a:rPr lang="en-US" altLang="en-US" sz="1200"/>
              <a:pPr eaLnBrk="1" hangingPunct="1"/>
              <a:t>17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476644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B8727F1-86AC-467B-AF0B-68B7DF8EFFF1}" type="slidenum">
              <a:rPr lang="en-US" altLang="en-US" sz="1200"/>
              <a:pPr eaLnBrk="1" hangingPunct="1"/>
              <a:t>18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416127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5389D5A-1A46-4D77-BC57-A3C9E12B9B3E}" type="slidenum">
              <a:rPr lang="en-US" altLang="en-US" sz="1200"/>
              <a:pPr eaLnBrk="1" hangingPunct="1"/>
              <a:t>19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7525413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E5856F8-AE21-409F-83A2-3B55896FFC11}" type="slidenum">
              <a:rPr lang="en-US" altLang="en-US" sz="1200"/>
              <a:pPr eaLnBrk="1" hangingPunct="1"/>
              <a:t>20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180425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4F88A18-4A03-49AD-91A3-65DEB1F0888F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913891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7A6155F-73AA-40C2-9DF0-37873E902616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016209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E180725-2326-4757-B651-E2A048F4394B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972915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DD6B7D0-4E1B-4650-9328-C454D9B03F32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741175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F08A129-22A0-4DD4-A420-29D4388BF94C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69509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9CD58DC-AADF-40A7-8ED5-86ECC86B352D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24039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1701C27-1992-4FA0-A364-81D82C21C050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451959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4860485-4E33-4BCA-B03A-A6B537A28AF9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420344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4233" y="2438401"/>
            <a:ext cx="12196233" cy="1063625"/>
            <a:chOff x="-2" y="1536"/>
            <a:chExt cx="5762" cy="67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 flipH="1">
              <a:off x="-2" y="1562"/>
              <a:ext cx="5762" cy="638"/>
              <a:chOff x="-2" y="1562"/>
              <a:chExt cx="5762" cy="638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ltGray">
              <a:xfrm rot="-5400000">
                <a:off x="2558" y="-993"/>
                <a:ext cx="624" cy="574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20"/>
                  </a:cxn>
                  <a:cxn ang="0">
                    <a:pos x="1000" y="720"/>
                  </a:cxn>
                  <a:cxn ang="0">
                    <a:pos x="1000" y="0"/>
                  </a:cxn>
                  <a:cxn ang="0">
                    <a:pos x="0" y="0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ltGray">
              <a:xfrm rot="-5400000">
                <a:off x="1322" y="1669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ltGray">
              <a:xfrm rot="-5400000">
                <a:off x="-58" y="1752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13" name="Freeform 9"/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14" name="Freeform 10"/>
              <p:cNvSpPr>
                <a:spLocks/>
              </p:cNvSpPr>
              <p:nvPr/>
            </p:nvSpPr>
            <p:spPr bwMode="ltGray">
              <a:xfrm rot="-5400000">
                <a:off x="155" y="1727"/>
                <a:ext cx="632" cy="315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15" name="Freeform 11"/>
              <p:cNvSpPr>
                <a:spLocks/>
              </p:cNvSpPr>
              <p:nvPr/>
            </p:nvSpPr>
            <p:spPr bwMode="ltGray">
              <a:xfrm rot="-5400000">
                <a:off x="3210" y="1665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16" name="Freeform 12"/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17" name="Freeform 13"/>
              <p:cNvSpPr>
                <a:spLocks/>
              </p:cNvSpPr>
              <p:nvPr/>
            </p:nvSpPr>
            <p:spPr bwMode="ltGray">
              <a:xfrm rot="-5400000">
                <a:off x="1829" y="1748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18" name="Freeform 14"/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19" name="Freeform 15"/>
              <p:cNvSpPr>
                <a:spLocks/>
              </p:cNvSpPr>
              <p:nvPr/>
            </p:nvSpPr>
            <p:spPr bwMode="ltGray">
              <a:xfrm rot="-5400000">
                <a:off x="2329" y="1695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20" name="Freeform 16"/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21" name="Freeform 17"/>
              <p:cNvSpPr>
                <a:spLocks/>
              </p:cNvSpPr>
              <p:nvPr/>
            </p:nvSpPr>
            <p:spPr bwMode="ltGray">
              <a:xfrm rot="-5400000">
                <a:off x="4076" y="1669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22" name="Freeform 18"/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23" name="Freeform 19"/>
              <p:cNvSpPr>
                <a:spLocks/>
              </p:cNvSpPr>
              <p:nvPr/>
            </p:nvSpPr>
            <p:spPr bwMode="ltGray">
              <a:xfrm rot="-5400000">
                <a:off x="4583" y="1748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24" name="Freeform 20"/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/>
                <a:ahLst/>
                <a:cxnLst>
                  <a:cxn ang="0">
                    <a:pos x="0" y="624"/>
                  </a:cxn>
                  <a:cxn ang="0">
                    <a:pos x="291" y="625"/>
                  </a:cxn>
                  <a:cxn ang="0">
                    <a:pos x="291" y="6"/>
                  </a:cxn>
                  <a:cxn ang="0">
                    <a:pos x="0" y="0"/>
                  </a:cxn>
                  <a:cxn ang="0">
                    <a:pos x="0" y="624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25" name="Freeform 21"/>
              <p:cNvSpPr>
                <a:spLocks/>
              </p:cNvSpPr>
              <p:nvPr/>
            </p:nvSpPr>
            <p:spPr bwMode="ltGray">
              <a:xfrm rot="-5400000">
                <a:off x="5083" y="1695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26" name="Freeform 22"/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2400"/>
              </a:p>
            </p:txBody>
          </p:sp>
        </p:grpSp>
        <p:sp>
          <p:nvSpPr>
            <p:cNvPr id="6" name="Freeform 23"/>
            <p:cNvSpPr>
              <a:spLocks/>
            </p:cNvSpPr>
            <p:nvPr/>
          </p:nvSpPr>
          <p:spPr bwMode="ltGray">
            <a:xfrm flipH="1">
              <a:off x="-2" y="1536"/>
              <a:ext cx="5762" cy="412"/>
            </a:xfrm>
            <a:custGeom>
              <a:avLst/>
              <a:gdLst/>
              <a:ahLst/>
              <a:cxnLst>
                <a:cxn ang="0">
                  <a:pos x="0" y="196"/>
                </a:cxn>
                <a:cxn ang="0">
                  <a:pos x="5762" y="188"/>
                </a:cxn>
                <a:cxn ang="0">
                  <a:pos x="5762" y="4"/>
                </a:cxn>
                <a:cxn ang="0">
                  <a:pos x="0" y="0"/>
                </a:cxn>
                <a:cxn ang="0">
                  <a:pos x="0" y="196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540000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/>
            </a:p>
          </p:txBody>
        </p:sp>
        <p:sp>
          <p:nvSpPr>
            <p:cNvPr id="7" name="Freeform 24"/>
            <p:cNvSpPr>
              <a:spLocks/>
            </p:cNvSpPr>
            <p:nvPr/>
          </p:nvSpPr>
          <p:spPr bwMode="ltGray">
            <a:xfrm flipH="1">
              <a:off x="-2" y="2017"/>
              <a:ext cx="5761" cy="189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5761" y="0"/>
                </a:cxn>
                <a:cxn ang="0">
                  <a:pos x="5761" y="189"/>
                </a:cxn>
                <a:cxn ang="0">
                  <a:pos x="1" y="189"/>
                </a:cxn>
                <a:cxn ang="0">
                  <a:pos x="0" y="28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5400000" scaled="1"/>
            </a:gradFill>
            <a:ln w="952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/>
            </a:p>
          </p:txBody>
        </p:sp>
      </p:grpSp>
      <p:sp>
        <p:nvSpPr>
          <p:cNvPr id="4121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1564217" y="198438"/>
            <a:ext cx="10363200" cy="2286000"/>
          </a:xfrm>
        </p:spPr>
        <p:txBody>
          <a:bodyPr anchor="b">
            <a:sp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22" name="Rectangle 26"/>
          <p:cNvSpPr>
            <a:spLocks noGrp="1" noChangeArrowheads="1"/>
          </p:cNvSpPr>
          <p:nvPr>
            <p:ph type="subTitle" idx="1"/>
          </p:nvPr>
        </p:nvSpPr>
        <p:spPr>
          <a:xfrm>
            <a:off x="1555751" y="3886200"/>
            <a:ext cx="8534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7" name="Rectangle 27"/>
          <p:cNvSpPr>
            <a:spLocks noGrp="1" noChangeArrowheads="1"/>
          </p:cNvSpPr>
          <p:nvPr>
            <p:ph type="dt" sz="half" idx="10"/>
          </p:nvPr>
        </p:nvSpPr>
        <p:spPr>
          <a:xfrm>
            <a:off x="1555751" y="6248400"/>
            <a:ext cx="2540000" cy="457200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" name="Rectangle 2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" name="Rectangle 2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BF51511A-2D69-4D83-B007-A9CD44452A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5941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FCBE91-333F-4FE2-99D4-F991A6D4AD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7312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36617" y="457200"/>
            <a:ext cx="25908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4217" y="457200"/>
            <a:ext cx="75692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3D6356-26F8-46D5-A341-59DB5ECDAF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963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8F30F4-C2B2-45BB-A43B-1498C46C10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9576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2E9D4-49EC-4AB9-8EDD-175EF8F429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508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4217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7417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DF53C4-3D88-4AC8-8059-69C0986566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9362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1D6556-1CFB-4BFB-AAF1-967CCA1AA2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4575E1-D744-435C-8A9E-A2E4EDB2A1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0499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E5B492-531D-44A5-9E52-266030F324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3885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FC3672-4886-448E-A33D-55228ED05E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0247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BF30CB-2EEC-4515-A953-AA39DE08CA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9488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" y="-4763"/>
            <a:ext cx="1418167" cy="6858001"/>
            <a:chOff x="0" y="-3"/>
            <a:chExt cx="67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 rot="16200000" flipH="1">
              <a:off x="-1815" y="1838"/>
              <a:ext cx="4320" cy="638"/>
              <a:chOff x="-2" y="1562"/>
              <a:chExt cx="5762" cy="638"/>
            </a:xfrm>
          </p:grpSpPr>
          <p:sp>
            <p:nvSpPr>
              <p:cNvPr id="3076" name="Freeform 4"/>
              <p:cNvSpPr>
                <a:spLocks/>
              </p:cNvSpPr>
              <p:nvPr/>
            </p:nvSpPr>
            <p:spPr bwMode="ltGray">
              <a:xfrm rot="-5400000">
                <a:off x="2557" y="-992"/>
                <a:ext cx="624" cy="574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20"/>
                  </a:cxn>
                  <a:cxn ang="0">
                    <a:pos x="1000" y="720"/>
                  </a:cxn>
                  <a:cxn ang="0">
                    <a:pos x="1000" y="0"/>
                  </a:cxn>
                  <a:cxn ang="0">
                    <a:pos x="0" y="0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3077" name="Freeform 5"/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3078" name="Freeform 6"/>
              <p:cNvSpPr>
                <a:spLocks/>
              </p:cNvSpPr>
              <p:nvPr/>
            </p:nvSpPr>
            <p:spPr bwMode="ltGray">
              <a:xfrm rot="-5400000">
                <a:off x="980" y="1669"/>
                <a:ext cx="624" cy="42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3079" name="Freeform 7"/>
              <p:cNvSpPr>
                <a:spLocks/>
              </p:cNvSpPr>
              <p:nvPr/>
            </p:nvSpPr>
            <p:spPr bwMode="ltGray">
              <a:xfrm rot="-5400000">
                <a:off x="-59" y="1753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3080" name="Freeform 8"/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3081" name="Freeform 9"/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3082" name="Freeform 10"/>
              <p:cNvSpPr>
                <a:spLocks/>
              </p:cNvSpPr>
              <p:nvPr/>
            </p:nvSpPr>
            <p:spPr bwMode="ltGray">
              <a:xfrm rot="-5400000">
                <a:off x="155" y="1727"/>
                <a:ext cx="632" cy="315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3083" name="Freeform 11"/>
              <p:cNvSpPr>
                <a:spLocks/>
              </p:cNvSpPr>
              <p:nvPr/>
            </p:nvSpPr>
            <p:spPr bwMode="ltGray">
              <a:xfrm rot="-5400000">
                <a:off x="3208" y="1664"/>
                <a:ext cx="624" cy="4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3084" name="Freeform 12"/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3085" name="Freeform 13"/>
              <p:cNvSpPr>
                <a:spLocks/>
              </p:cNvSpPr>
              <p:nvPr/>
            </p:nvSpPr>
            <p:spPr bwMode="ltGray">
              <a:xfrm rot="-5400000">
                <a:off x="1829" y="1747"/>
                <a:ext cx="624" cy="256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3086" name="Freeform 14"/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3087" name="Freeform 15"/>
              <p:cNvSpPr>
                <a:spLocks/>
              </p:cNvSpPr>
              <p:nvPr/>
            </p:nvSpPr>
            <p:spPr bwMode="ltGray">
              <a:xfrm rot="-5400000">
                <a:off x="2330" y="1695"/>
                <a:ext cx="624" cy="36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3088" name="Freeform 16"/>
              <p:cNvSpPr>
                <a:spLocks/>
              </p:cNvSpPr>
              <p:nvPr/>
            </p:nvSpPr>
            <p:spPr bwMode="ltGray">
              <a:xfrm rot="-5400000">
                <a:off x="2042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3089" name="Freeform 17"/>
              <p:cNvSpPr>
                <a:spLocks/>
              </p:cNvSpPr>
              <p:nvPr/>
            </p:nvSpPr>
            <p:spPr bwMode="ltGray">
              <a:xfrm rot="-5400000">
                <a:off x="4076" y="1668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3090" name="Freeform 18"/>
              <p:cNvSpPr>
                <a:spLocks/>
              </p:cNvSpPr>
              <p:nvPr/>
            </p:nvSpPr>
            <p:spPr bwMode="ltGray">
              <a:xfrm rot="-5400000">
                <a:off x="3733" y="1668"/>
                <a:ext cx="624" cy="42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3091" name="Freeform 19"/>
              <p:cNvSpPr>
                <a:spLocks/>
              </p:cNvSpPr>
              <p:nvPr/>
            </p:nvSpPr>
            <p:spPr bwMode="ltGray">
              <a:xfrm rot="-5400000">
                <a:off x="4580" y="1747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3092" name="Freeform 20"/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/>
                <a:ahLst/>
                <a:cxnLst>
                  <a:cxn ang="0">
                    <a:pos x="0" y="624"/>
                  </a:cxn>
                  <a:cxn ang="0">
                    <a:pos x="291" y="625"/>
                  </a:cxn>
                  <a:cxn ang="0">
                    <a:pos x="291" y="6"/>
                  </a:cxn>
                  <a:cxn ang="0">
                    <a:pos x="0" y="0"/>
                  </a:cxn>
                  <a:cxn ang="0">
                    <a:pos x="0" y="624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3093" name="Freeform 21"/>
              <p:cNvSpPr>
                <a:spLocks/>
              </p:cNvSpPr>
              <p:nvPr/>
            </p:nvSpPr>
            <p:spPr bwMode="ltGray">
              <a:xfrm rot="-5400000">
                <a:off x="5081" y="1693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3094" name="Freeform 22"/>
              <p:cNvSpPr>
                <a:spLocks/>
              </p:cNvSpPr>
              <p:nvPr/>
            </p:nvSpPr>
            <p:spPr bwMode="ltGray">
              <a:xfrm rot="-5400000">
                <a:off x="4794" y="1720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2400"/>
              </a:p>
            </p:txBody>
          </p:sp>
        </p:grpSp>
        <p:sp>
          <p:nvSpPr>
            <p:cNvPr id="3095" name="Freeform 23"/>
            <p:cNvSpPr>
              <a:spLocks/>
            </p:cNvSpPr>
            <p:nvPr/>
          </p:nvSpPr>
          <p:spPr bwMode="ltGray">
            <a:xfrm rot="16200000" flipH="1">
              <a:off x="-1954" y="1951"/>
              <a:ext cx="4320" cy="412"/>
            </a:xfrm>
            <a:custGeom>
              <a:avLst/>
              <a:gdLst/>
              <a:ahLst/>
              <a:cxnLst>
                <a:cxn ang="0">
                  <a:pos x="0" y="196"/>
                </a:cxn>
                <a:cxn ang="0">
                  <a:pos x="5762" y="188"/>
                </a:cxn>
                <a:cxn ang="0">
                  <a:pos x="5762" y="4"/>
                </a:cxn>
                <a:cxn ang="0">
                  <a:pos x="0" y="0"/>
                </a:cxn>
                <a:cxn ang="0">
                  <a:pos x="0" y="196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/>
            </a:p>
          </p:txBody>
        </p:sp>
        <p:sp>
          <p:nvSpPr>
            <p:cNvPr id="3096" name="Freeform 24"/>
            <p:cNvSpPr>
              <a:spLocks/>
            </p:cNvSpPr>
            <p:nvPr/>
          </p:nvSpPr>
          <p:spPr bwMode="ltGray">
            <a:xfrm rot="16200000" flipH="1">
              <a:off x="-1584" y="2062"/>
              <a:ext cx="4319" cy="189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5761" y="0"/>
                </a:cxn>
                <a:cxn ang="0">
                  <a:pos x="5761" y="189"/>
                </a:cxn>
                <a:cxn ang="0">
                  <a:pos x="1" y="189"/>
                </a:cxn>
                <a:cxn ang="0">
                  <a:pos x="0" y="28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/>
            </a:p>
          </p:txBody>
        </p:sp>
      </p:grpSp>
      <p:sp>
        <p:nvSpPr>
          <p:cNvPr id="1027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1564217" y="4572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64217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99" name="Rectangle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64217" y="6265863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00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7752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472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Arial" panose="020B0604020202020204" pitchFamily="34" charset="0"/>
              </a:defRPr>
            </a:lvl1pPr>
          </a:lstStyle>
          <a:p>
            <a:fld id="{5D42F7AE-F1E3-493F-A8C5-BE4EBCDD527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685800"/>
            <a:ext cx="7772400" cy="990600"/>
          </a:xfrm>
        </p:spPr>
        <p:txBody>
          <a:bodyPr/>
          <a:lstStyle/>
          <a:p>
            <a:pPr algn="ctr" eaLnBrk="1" hangingPunct="1"/>
            <a:br>
              <a:rPr lang="en-US" altLang="en-US" sz="4400" dirty="0"/>
            </a:br>
            <a:r>
              <a:rPr lang="en-US" altLang="en-US" sz="5400" dirty="0">
                <a:latin typeface="Algerian" panose="04020705040A02060702" pitchFamily="82" charset="0"/>
              </a:rPr>
              <a:t>Process Models</a:t>
            </a:r>
            <a:endParaRPr lang="en-US" altLang="en-US" sz="4400" dirty="0">
              <a:latin typeface="Algerian" panose="04020705040A02060702" pitchFamily="82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2743200"/>
            <a:ext cx="9677400" cy="3048000"/>
          </a:xfrm>
        </p:spPr>
        <p:txBody>
          <a:bodyPr/>
          <a:lstStyle/>
          <a:p>
            <a:pPr marL="342900" indent="-342900" eaLnBrk="1" hangingPunct="1"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C00000"/>
                </a:solidFill>
              </a:rPr>
              <a:t>Perspective Models: The Waterfall</a:t>
            </a:r>
          </a:p>
          <a:p>
            <a:pPr marL="342900" indent="-342900" eaLnBrk="1" hangingPunct="1"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C00000"/>
                </a:solidFill>
              </a:rPr>
              <a:t>Incremental Models: Increment and RAD</a:t>
            </a:r>
          </a:p>
          <a:p>
            <a:pPr marL="342900" indent="-342900" eaLnBrk="1" hangingPunct="1"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C00000"/>
                </a:solidFill>
              </a:rPr>
              <a:t>Evolutionary Model: Prototype and Spiral</a:t>
            </a:r>
          </a:p>
          <a:p>
            <a:pPr marL="342900" indent="-342900" eaLnBrk="1" hangingPunct="1"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C00000"/>
                </a:solidFill>
              </a:rPr>
              <a:t>Specialized Process Models: Component, Formal Methods, AOSD</a:t>
            </a:r>
          </a:p>
          <a:p>
            <a:pPr marL="342900" indent="-342900" eaLnBrk="1" hangingPunct="1"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C00000"/>
                </a:solidFill>
              </a:rPr>
              <a:t>Unified Process Model</a:t>
            </a:r>
          </a:p>
          <a:p>
            <a:pPr marL="342900" indent="-342900" eaLnBrk="1" hangingPunct="1">
              <a:buFont typeface="Wingdings" panose="05000000000000000000" pitchFamily="2" charset="2"/>
              <a:buChar char="§"/>
            </a:pPr>
            <a:endParaRPr lang="en-US" altLang="en-US" sz="2000" dirty="0">
              <a:solidFill>
                <a:srgbClr val="C00000"/>
              </a:solidFill>
            </a:endParaRPr>
          </a:p>
          <a:p>
            <a:pPr marL="342900" indent="-342900" eaLnBrk="1" hangingPunct="1">
              <a:buFont typeface="Wingdings" panose="05000000000000000000" pitchFamily="2" charset="2"/>
              <a:buChar char="§"/>
            </a:pPr>
            <a:endParaRPr lang="en-US" altLang="en-US" sz="2000" dirty="0">
              <a:solidFill>
                <a:srgbClr val="C00000"/>
              </a:solidFill>
            </a:endParaRPr>
          </a:p>
          <a:p>
            <a:pPr marL="342900" indent="-342900" eaLnBrk="1" hangingPunct="1">
              <a:buFont typeface="Wingdings" panose="05000000000000000000" pitchFamily="2" charset="2"/>
              <a:buChar char="§"/>
            </a:pPr>
            <a:endParaRPr lang="en-US" altLang="en-US" sz="20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1031E64-1D86-4365-8648-F0B17DC35B86}"/>
                  </a:ext>
                </a:extLst>
              </p14:cNvPr>
              <p14:cNvContentPartPr/>
              <p14:nvPr/>
            </p14:nvContentPartPr>
            <p14:xfrm>
              <a:off x="9850702" y="5700321"/>
              <a:ext cx="65160" cy="153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1031E64-1D86-4365-8648-F0B17DC35B8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42062" y="5691321"/>
                <a:ext cx="82800" cy="170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452E795-8669-4355-9A77-221C94D2682D}" type="slidenum">
              <a:rPr lang="en-US" altLang="en-US" sz="1400">
                <a:latin typeface="Arial" panose="020B0604020202020204" pitchFamily="34" charset="0"/>
              </a:rPr>
              <a:pPr eaLnBrk="1" hangingPunct="1"/>
              <a:t>10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 dirty="0"/>
              <a:t>Incremental Process Models 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10363199" cy="5105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The incremental process model, like prototyping and other evolutionary approaches, is iterative in nature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But unlike prototyping, the incremental model focuses on the delivery of an operational product with each increment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Particularly useful when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Staffing is unavailable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This model can be used when the requirements of the complete system are clearly defined and understood.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Major requirements must be defined; however, some details can evolve with time.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There is a need to get a product to the market early.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A new technology is being used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Resources with needed skill set are not available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There are some high-risk features and goals.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Increments can be planned to manage </a:t>
            </a:r>
            <a:r>
              <a:rPr lang="en-US" altLang="en-US" sz="2400" b="1" dirty="0">
                <a:solidFill>
                  <a:srgbClr val="C00000"/>
                </a:solidFill>
              </a:rPr>
              <a:t>technical risks</a:t>
            </a:r>
            <a:endParaRPr lang="en-US" altLang="en-US" sz="1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68077C3-554A-48D1-A1B8-887B107F6C9D}" type="slidenum">
              <a:rPr lang="en-US" altLang="en-US" sz="1400">
                <a:latin typeface="Arial" panose="020B0604020202020204" pitchFamily="34" charset="0"/>
              </a:rPr>
              <a:pPr eaLnBrk="1" hangingPunct="1"/>
              <a:t>11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8037"/>
            <a:ext cx="10744200" cy="1066800"/>
          </a:xfrm>
        </p:spPr>
        <p:txBody>
          <a:bodyPr/>
          <a:lstStyle/>
          <a:p>
            <a:pPr eaLnBrk="1" hangingPunct="1"/>
            <a:r>
              <a:rPr lang="en-US" altLang="en-US" dirty="0"/>
              <a:t>The RAD Model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4790"/>
            <a:ext cx="10591799" cy="4267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Rapid Application Development is Incremental Process Model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Emphasizes on short development cycle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A “high speed” adaptation of the waterfall model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Uses a component-based construction approach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May deliver software within a very short time period (e.g. , 60 to 90 days) if requirements are well understood and project scope is constrained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E5B898D-2CE2-4576-B578-8828D7D95FEB}" type="slidenum">
              <a:rPr lang="en-US" altLang="en-US" sz="1400">
                <a:latin typeface="Arial" panose="020B0604020202020204" pitchFamily="34" charset="0"/>
              </a:rPr>
              <a:pPr eaLnBrk="1" hangingPunct="1"/>
              <a:t>12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3315" name="Rectangle 57"/>
          <p:cNvSpPr>
            <a:spLocks noChangeArrowheads="1"/>
          </p:cNvSpPr>
          <p:nvPr/>
        </p:nvSpPr>
        <p:spPr bwMode="auto">
          <a:xfrm>
            <a:off x="2590800" y="990600"/>
            <a:ext cx="7983538" cy="5715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49115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 dirty="0"/>
              <a:t>The RAD Model 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2895600" y="2895600"/>
            <a:ext cx="1219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1200" b="1"/>
              <a:t>Communication</a:t>
            </a:r>
          </a:p>
          <a:p>
            <a:pPr>
              <a:defRPr/>
            </a:pPr>
            <a:endParaRPr lang="en-US" sz="1400"/>
          </a:p>
          <a:p>
            <a:pPr>
              <a:defRPr/>
            </a:pPr>
            <a:endParaRPr lang="en-US" sz="1400"/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4267200" y="3429000"/>
            <a:ext cx="8382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1200" b="1"/>
              <a:t>Planning</a:t>
            </a:r>
          </a:p>
          <a:p>
            <a:pPr>
              <a:defRPr/>
            </a:pPr>
            <a:endParaRPr lang="en-US" sz="1400" b="1"/>
          </a:p>
          <a:p>
            <a:pPr>
              <a:defRPr/>
            </a:pPr>
            <a:endParaRPr lang="en-US" sz="1400"/>
          </a:p>
          <a:p>
            <a:pPr>
              <a:defRPr/>
            </a:pPr>
            <a:endParaRPr lang="en-US" sz="1400"/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6553200" y="1339850"/>
            <a:ext cx="13716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1200" b="1"/>
              <a:t>Modeling</a:t>
            </a:r>
          </a:p>
          <a:p>
            <a:pPr>
              <a:defRPr/>
            </a:pPr>
            <a:r>
              <a:rPr lang="en-US" sz="1200"/>
              <a:t>   business modeling</a:t>
            </a:r>
          </a:p>
          <a:p>
            <a:pPr>
              <a:defRPr/>
            </a:pPr>
            <a:r>
              <a:rPr lang="en-US" sz="1200"/>
              <a:t>   data modeling</a:t>
            </a:r>
          </a:p>
          <a:p>
            <a:pPr>
              <a:defRPr/>
            </a:pPr>
            <a:r>
              <a:rPr lang="en-US" sz="1200"/>
              <a:t>   process modeling</a:t>
            </a:r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7086600" y="3625850"/>
            <a:ext cx="12954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1200" b="1"/>
              <a:t>Construction</a:t>
            </a:r>
          </a:p>
          <a:p>
            <a:pPr>
              <a:defRPr/>
            </a:pPr>
            <a:r>
              <a:rPr lang="en-US" sz="1200"/>
              <a:t>   component reuse</a:t>
            </a:r>
          </a:p>
          <a:p>
            <a:pPr>
              <a:defRPr/>
            </a:pPr>
            <a:r>
              <a:rPr lang="en-US" sz="1200"/>
              <a:t>   automatic code</a:t>
            </a:r>
          </a:p>
          <a:p>
            <a:pPr>
              <a:defRPr/>
            </a:pPr>
            <a:r>
              <a:rPr lang="en-US" sz="1200"/>
              <a:t>      generation</a:t>
            </a:r>
          </a:p>
          <a:p>
            <a:pPr>
              <a:defRPr/>
            </a:pPr>
            <a:r>
              <a:rPr lang="en-US" sz="1200"/>
              <a:t>   testing</a:t>
            </a:r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9448800" y="3733800"/>
            <a:ext cx="9906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1200" b="1"/>
              <a:t>Deployment</a:t>
            </a:r>
          </a:p>
          <a:p>
            <a:pPr>
              <a:defRPr/>
            </a:pPr>
            <a:r>
              <a:rPr lang="en-US" sz="1200"/>
              <a:t>   integration</a:t>
            </a:r>
          </a:p>
          <a:p>
            <a:pPr>
              <a:defRPr/>
            </a:pPr>
            <a:r>
              <a:rPr lang="en-US" sz="1200"/>
              <a:t>   delivery</a:t>
            </a:r>
          </a:p>
          <a:p>
            <a:pPr>
              <a:defRPr/>
            </a:pPr>
            <a:r>
              <a:rPr lang="en-US" sz="1200"/>
              <a:t>   feedback</a:t>
            </a: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7620000" y="2254250"/>
            <a:ext cx="12954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1200" b="1"/>
              <a:t>Construction</a:t>
            </a:r>
          </a:p>
          <a:p>
            <a:pPr>
              <a:defRPr/>
            </a:pPr>
            <a:r>
              <a:rPr lang="en-US" sz="1200"/>
              <a:t>   component reuse</a:t>
            </a:r>
          </a:p>
          <a:p>
            <a:pPr>
              <a:defRPr/>
            </a:pPr>
            <a:r>
              <a:rPr lang="en-US" sz="1200"/>
              <a:t>   automatic code</a:t>
            </a:r>
          </a:p>
          <a:p>
            <a:pPr>
              <a:defRPr/>
            </a:pPr>
            <a:r>
              <a:rPr lang="en-US" sz="1200"/>
              <a:t>      generation</a:t>
            </a:r>
          </a:p>
          <a:p>
            <a:pPr>
              <a:defRPr/>
            </a:pPr>
            <a:r>
              <a:rPr lang="en-US" sz="1200"/>
              <a:t>   testing</a:t>
            </a:r>
          </a:p>
        </p:txBody>
      </p:sp>
      <p:sp>
        <p:nvSpPr>
          <p:cNvPr id="57355" name="Rectangle 11"/>
          <p:cNvSpPr>
            <a:spLocks noChangeArrowheads="1"/>
          </p:cNvSpPr>
          <p:nvPr/>
        </p:nvSpPr>
        <p:spPr bwMode="auto">
          <a:xfrm>
            <a:off x="6096000" y="2711450"/>
            <a:ext cx="13716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1200" b="1"/>
              <a:t>Modeling</a:t>
            </a:r>
          </a:p>
          <a:p>
            <a:pPr>
              <a:defRPr/>
            </a:pPr>
            <a:r>
              <a:rPr lang="en-US" sz="1200"/>
              <a:t>   business modeling</a:t>
            </a:r>
          </a:p>
          <a:p>
            <a:pPr>
              <a:defRPr/>
            </a:pPr>
            <a:r>
              <a:rPr lang="en-US" sz="1200"/>
              <a:t>   data modeling</a:t>
            </a:r>
          </a:p>
          <a:p>
            <a:pPr>
              <a:defRPr/>
            </a:pPr>
            <a:r>
              <a:rPr lang="en-US" sz="1200"/>
              <a:t>   process modeling</a:t>
            </a:r>
          </a:p>
        </p:txBody>
      </p:sp>
      <p:sp>
        <p:nvSpPr>
          <p:cNvPr id="57356" name="Rectangle 12"/>
          <p:cNvSpPr>
            <a:spLocks noChangeArrowheads="1"/>
          </p:cNvSpPr>
          <p:nvPr/>
        </p:nvSpPr>
        <p:spPr bwMode="auto">
          <a:xfrm>
            <a:off x="5562600" y="4083050"/>
            <a:ext cx="13716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1200" b="1"/>
              <a:t>Modeling</a:t>
            </a:r>
          </a:p>
          <a:p>
            <a:pPr>
              <a:defRPr/>
            </a:pPr>
            <a:r>
              <a:rPr lang="en-US" sz="1200"/>
              <a:t>   business modeling</a:t>
            </a:r>
          </a:p>
          <a:p>
            <a:pPr>
              <a:defRPr/>
            </a:pPr>
            <a:r>
              <a:rPr lang="en-US" sz="1200"/>
              <a:t>   data modeling</a:t>
            </a:r>
          </a:p>
          <a:p>
            <a:pPr>
              <a:defRPr/>
            </a:pPr>
            <a:r>
              <a:rPr lang="en-US" sz="1200"/>
              <a:t>   process modeling</a:t>
            </a:r>
          </a:p>
        </p:txBody>
      </p:sp>
      <p:sp>
        <p:nvSpPr>
          <p:cNvPr id="57357" name="Rectangle 13"/>
          <p:cNvSpPr>
            <a:spLocks noChangeArrowheads="1"/>
          </p:cNvSpPr>
          <p:nvPr/>
        </p:nvSpPr>
        <p:spPr bwMode="auto">
          <a:xfrm>
            <a:off x="6781800" y="4997450"/>
            <a:ext cx="12954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1200" b="1"/>
              <a:t>Construction</a:t>
            </a:r>
          </a:p>
          <a:p>
            <a:pPr>
              <a:defRPr/>
            </a:pPr>
            <a:r>
              <a:rPr lang="en-US" sz="1200"/>
              <a:t>   component reuse</a:t>
            </a:r>
          </a:p>
          <a:p>
            <a:pPr>
              <a:defRPr/>
            </a:pPr>
            <a:r>
              <a:rPr lang="en-US" sz="1200"/>
              <a:t>   automatic code</a:t>
            </a:r>
          </a:p>
          <a:p>
            <a:pPr>
              <a:defRPr/>
            </a:pPr>
            <a:r>
              <a:rPr lang="en-US" sz="1200"/>
              <a:t>      generation</a:t>
            </a:r>
          </a:p>
          <a:p>
            <a:pPr>
              <a:defRPr/>
            </a:pPr>
            <a:r>
              <a:rPr lang="en-US" sz="1200"/>
              <a:t>   testing</a:t>
            </a:r>
          </a:p>
        </p:txBody>
      </p:sp>
      <p:sp>
        <p:nvSpPr>
          <p:cNvPr id="13326" name="Line 15"/>
          <p:cNvSpPr>
            <a:spLocks noChangeShapeType="1"/>
          </p:cNvSpPr>
          <p:nvPr/>
        </p:nvSpPr>
        <p:spPr bwMode="auto">
          <a:xfrm>
            <a:off x="5410200" y="1263650"/>
            <a:ext cx="0" cy="4953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27" name="Line 16"/>
          <p:cNvSpPr>
            <a:spLocks noChangeShapeType="1"/>
          </p:cNvSpPr>
          <p:nvPr/>
        </p:nvSpPr>
        <p:spPr bwMode="auto">
          <a:xfrm>
            <a:off x="5372100" y="6216650"/>
            <a:ext cx="33909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28" name="Line 18"/>
          <p:cNvSpPr>
            <a:spLocks noChangeShapeType="1"/>
          </p:cNvSpPr>
          <p:nvPr/>
        </p:nvSpPr>
        <p:spPr bwMode="auto">
          <a:xfrm>
            <a:off x="5410200" y="6369050"/>
            <a:ext cx="297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29" name="Line 19"/>
          <p:cNvSpPr>
            <a:spLocks noChangeShapeType="1"/>
          </p:cNvSpPr>
          <p:nvPr/>
        </p:nvSpPr>
        <p:spPr bwMode="auto">
          <a:xfrm>
            <a:off x="8458200" y="4768850"/>
            <a:ext cx="0" cy="1905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30" name="Text Box 20"/>
          <p:cNvSpPr txBox="1">
            <a:spLocks noChangeArrowheads="1"/>
          </p:cNvSpPr>
          <p:nvPr/>
        </p:nvSpPr>
        <p:spPr bwMode="auto">
          <a:xfrm>
            <a:off x="6324600" y="6369050"/>
            <a:ext cx="1371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/>
              <a:t>60 – 90 days</a:t>
            </a:r>
          </a:p>
        </p:txBody>
      </p:sp>
      <p:sp>
        <p:nvSpPr>
          <p:cNvPr id="13331" name="Text Box 21"/>
          <p:cNvSpPr txBox="1">
            <a:spLocks noChangeArrowheads="1"/>
          </p:cNvSpPr>
          <p:nvPr/>
        </p:nvSpPr>
        <p:spPr bwMode="auto">
          <a:xfrm>
            <a:off x="5638800" y="3778250"/>
            <a:ext cx="762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/>
              <a:t>Team # 1</a:t>
            </a:r>
          </a:p>
        </p:txBody>
      </p:sp>
      <p:sp>
        <p:nvSpPr>
          <p:cNvPr id="13332" name="Text Box 22"/>
          <p:cNvSpPr txBox="1">
            <a:spLocks noChangeArrowheads="1"/>
          </p:cNvSpPr>
          <p:nvPr/>
        </p:nvSpPr>
        <p:spPr bwMode="auto">
          <a:xfrm>
            <a:off x="6172200" y="2406650"/>
            <a:ext cx="762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/>
              <a:t>Team # 2</a:t>
            </a:r>
          </a:p>
        </p:txBody>
      </p:sp>
      <p:sp>
        <p:nvSpPr>
          <p:cNvPr id="13333" name="Text Box 23"/>
          <p:cNvSpPr txBox="1">
            <a:spLocks noChangeArrowheads="1"/>
          </p:cNvSpPr>
          <p:nvPr/>
        </p:nvSpPr>
        <p:spPr bwMode="auto">
          <a:xfrm>
            <a:off x="6629400" y="1035050"/>
            <a:ext cx="762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/>
              <a:t>Team # n</a:t>
            </a:r>
          </a:p>
        </p:txBody>
      </p:sp>
      <p:sp>
        <p:nvSpPr>
          <p:cNvPr id="13334" name="Line 24"/>
          <p:cNvSpPr>
            <a:spLocks noChangeShapeType="1"/>
          </p:cNvSpPr>
          <p:nvPr/>
        </p:nvSpPr>
        <p:spPr bwMode="auto">
          <a:xfrm>
            <a:off x="2641600" y="3124200"/>
            <a:ext cx="2746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35" name="Line 28"/>
          <p:cNvSpPr>
            <a:spLocks noChangeShapeType="1"/>
          </p:cNvSpPr>
          <p:nvPr/>
        </p:nvSpPr>
        <p:spPr bwMode="auto">
          <a:xfrm>
            <a:off x="5181600" y="37338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3336" name="Group 31"/>
          <p:cNvGrpSpPr>
            <a:grpSpLocks/>
          </p:cNvGrpSpPr>
          <p:nvPr/>
        </p:nvGrpSpPr>
        <p:grpSpPr bwMode="auto">
          <a:xfrm>
            <a:off x="4191000" y="3124200"/>
            <a:ext cx="685800" cy="304800"/>
            <a:chOff x="1680" y="1968"/>
            <a:chExt cx="432" cy="192"/>
          </a:xfrm>
        </p:grpSpPr>
        <p:sp>
          <p:nvSpPr>
            <p:cNvPr id="13346" name="Line 32"/>
            <p:cNvSpPr>
              <a:spLocks noChangeShapeType="1"/>
            </p:cNvSpPr>
            <p:nvPr/>
          </p:nvSpPr>
          <p:spPr bwMode="auto">
            <a:xfrm>
              <a:off x="1680" y="1968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47" name="Line 33"/>
            <p:cNvSpPr>
              <a:spLocks noChangeShapeType="1"/>
            </p:cNvSpPr>
            <p:nvPr/>
          </p:nvSpPr>
          <p:spPr bwMode="auto">
            <a:xfrm>
              <a:off x="2112" y="196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3337" name="Line 40"/>
          <p:cNvSpPr>
            <a:spLocks noChangeShapeType="1"/>
          </p:cNvSpPr>
          <p:nvPr/>
        </p:nvSpPr>
        <p:spPr bwMode="auto">
          <a:xfrm>
            <a:off x="8077200" y="3429001"/>
            <a:ext cx="0" cy="201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38" name="Line 45"/>
          <p:cNvSpPr>
            <a:spLocks noChangeShapeType="1"/>
          </p:cNvSpPr>
          <p:nvPr/>
        </p:nvSpPr>
        <p:spPr bwMode="auto">
          <a:xfrm>
            <a:off x="7543800" y="34290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39" name="Line 48"/>
          <p:cNvSpPr>
            <a:spLocks noChangeShapeType="1"/>
          </p:cNvSpPr>
          <p:nvPr/>
        </p:nvSpPr>
        <p:spPr bwMode="auto">
          <a:xfrm>
            <a:off x="8534400" y="2057400"/>
            <a:ext cx="0" cy="209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40" name="Line 49"/>
          <p:cNvSpPr>
            <a:spLocks noChangeShapeType="1"/>
          </p:cNvSpPr>
          <p:nvPr/>
        </p:nvSpPr>
        <p:spPr bwMode="auto">
          <a:xfrm>
            <a:off x="8001000" y="20701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41" name="Line 51"/>
          <p:cNvSpPr>
            <a:spLocks noChangeShapeType="1"/>
          </p:cNvSpPr>
          <p:nvPr/>
        </p:nvSpPr>
        <p:spPr bwMode="auto">
          <a:xfrm>
            <a:off x="7543800" y="4787900"/>
            <a:ext cx="0" cy="209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42" name="Line 52"/>
          <p:cNvSpPr>
            <a:spLocks noChangeShapeType="1"/>
          </p:cNvSpPr>
          <p:nvPr/>
        </p:nvSpPr>
        <p:spPr bwMode="auto">
          <a:xfrm>
            <a:off x="7010400" y="47879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43" name="Line 54"/>
          <p:cNvSpPr>
            <a:spLocks noChangeShapeType="1"/>
          </p:cNvSpPr>
          <p:nvPr/>
        </p:nvSpPr>
        <p:spPr bwMode="auto">
          <a:xfrm>
            <a:off x="8458200" y="41910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44" name="Line 55"/>
          <p:cNvSpPr>
            <a:spLocks noChangeShapeType="1"/>
          </p:cNvSpPr>
          <p:nvPr/>
        </p:nvSpPr>
        <p:spPr bwMode="auto">
          <a:xfrm flipV="1">
            <a:off x="8153400" y="4191000"/>
            <a:ext cx="1295400" cy="1371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45" name="Line 56"/>
          <p:cNvSpPr>
            <a:spLocks noChangeShapeType="1"/>
          </p:cNvSpPr>
          <p:nvPr/>
        </p:nvSpPr>
        <p:spPr bwMode="auto">
          <a:xfrm>
            <a:off x="8991600" y="2743200"/>
            <a:ext cx="457200" cy="144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573CADD-F61F-42DF-88EF-6C2F03E0AF30}" type="slidenum">
              <a:rPr lang="en-US" altLang="en-US" sz="1400">
                <a:latin typeface="Arial" panose="020B0604020202020204" pitchFamily="34" charset="0"/>
              </a:rPr>
              <a:pPr eaLnBrk="1" hangingPunct="1"/>
              <a:t>13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103632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The RAD Model 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11125200" cy="4800600"/>
          </a:xfrm>
        </p:spPr>
        <p:txBody>
          <a:bodyPr/>
          <a:lstStyle/>
          <a:p>
            <a:pPr algn="just" eaLnBrk="1" hangingPunct="1"/>
            <a:r>
              <a:rPr lang="en-US" altLang="en-US" sz="2400" dirty="0"/>
              <a:t>The time constraints imposed on a RAD project demand “</a:t>
            </a:r>
            <a:r>
              <a:rPr lang="en-US" altLang="en-US" sz="2400" b="1" dirty="0">
                <a:solidFill>
                  <a:srgbClr val="C00000"/>
                </a:solidFill>
              </a:rPr>
              <a:t>scalable scope</a:t>
            </a:r>
            <a:r>
              <a:rPr lang="en-US" altLang="en-US" sz="2400" dirty="0"/>
              <a:t>”</a:t>
            </a:r>
          </a:p>
          <a:p>
            <a:pPr algn="just" eaLnBrk="1" hangingPunct="1"/>
            <a:r>
              <a:rPr lang="en-US" altLang="en-US" sz="2400" dirty="0"/>
              <a:t>The application should be modularized and addressed by separate RAD teams</a:t>
            </a:r>
          </a:p>
          <a:p>
            <a:pPr algn="just" eaLnBrk="1" hangingPunct="1"/>
            <a:r>
              <a:rPr lang="en-US" altLang="en-US" sz="2400" dirty="0"/>
              <a:t>Integration is required</a:t>
            </a:r>
          </a:p>
          <a:p>
            <a:pPr algn="just" eaLnBrk="1" hangingPunct="1"/>
            <a:r>
              <a:rPr lang="en-US" altLang="en-US" sz="2400" dirty="0"/>
              <a:t>Particularly useful when:</a:t>
            </a:r>
          </a:p>
          <a:p>
            <a:pPr lvl="1" algn="just" eaLnBrk="1" hangingPunct="1"/>
            <a:r>
              <a:rPr lang="en-US" altLang="en-US" sz="2000" dirty="0"/>
              <a:t>RAD should be used when there is a need to create a system that can be modularized in 2-3 months of time.</a:t>
            </a:r>
          </a:p>
          <a:p>
            <a:pPr lvl="1" algn="just" eaLnBrk="1" hangingPunct="1"/>
            <a:r>
              <a:rPr lang="en-US" altLang="en-US" sz="2000" dirty="0"/>
              <a:t>It should be used if there’s high availability of designers for modeling and the budget is high enough to afford their cost along with the cost of automated code generating tools.</a:t>
            </a:r>
          </a:p>
          <a:p>
            <a:pPr lvl="1" algn="just" eaLnBrk="1" hangingPunct="1"/>
            <a:r>
              <a:rPr lang="en-US" altLang="en-US" sz="2000" dirty="0"/>
              <a:t>RAD SDLC model should be chosen only if resources with high business knowledge are available and there is a need to produce the system in a short span of time (2-3 months).</a:t>
            </a:r>
          </a:p>
          <a:p>
            <a:pPr algn="just" eaLnBrk="1" hangingPunct="1"/>
            <a:endParaRPr lang="en-US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571070F-4F43-4946-8599-B5F7FACAB31E}" type="slidenum">
              <a:rPr lang="en-US" altLang="en-US" sz="1400">
                <a:latin typeface="Arial" panose="020B0604020202020204" pitchFamily="34" charset="0"/>
              </a:rPr>
              <a:pPr eaLnBrk="1" hangingPunct="1"/>
              <a:t>14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09282"/>
            <a:ext cx="7772400" cy="857518"/>
          </a:xfrm>
        </p:spPr>
        <p:txBody>
          <a:bodyPr/>
          <a:lstStyle/>
          <a:p>
            <a:pPr eaLnBrk="1" hangingPunct="1"/>
            <a:r>
              <a:rPr lang="en-US" altLang="en-US" dirty="0"/>
              <a:t>The RAD Model - Drawbacks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10744200" cy="4876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For large, but scalable projects, RAD requires sufficient human resources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RAD projects will fail if developers and customers are not committed to the rapid-fire activities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If a system cannot be properly modularized, building the components necessary for RAD will be problematic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If high performance is an issue, and performance is to be achieved through tuning the interfaces to system components, the RAD approach may not work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RAD may not be appropriate when </a:t>
            </a:r>
            <a:r>
              <a:rPr lang="en-US" altLang="en-US" sz="2400" b="1" dirty="0">
                <a:solidFill>
                  <a:srgbClr val="C00000"/>
                </a:solidFill>
              </a:rPr>
              <a:t>technical risks are high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EE5E8EC-52C3-45DD-8ADA-6BF002DCE4EA}" type="slidenum">
              <a:rPr lang="en-US" altLang="en-US" sz="1400">
                <a:latin typeface="Arial" panose="020B0604020202020204" pitchFamily="34" charset="0"/>
              </a:rPr>
              <a:pPr eaLnBrk="1" hangingPunct="1"/>
              <a:t>15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3166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Evolutionary Process Models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91773"/>
            <a:ext cx="10591800" cy="4114800"/>
          </a:xfrm>
        </p:spPr>
        <p:txBody>
          <a:bodyPr/>
          <a:lstStyle/>
          <a:p>
            <a:pPr algn="just" eaLnBrk="1" hangingPunct="1"/>
            <a:r>
              <a:rPr lang="en-US" altLang="en-US" sz="2400" dirty="0"/>
              <a:t>Software, like all complex systems, evolves over a period of time</a:t>
            </a:r>
          </a:p>
          <a:p>
            <a:pPr algn="just" eaLnBrk="1" hangingPunct="1"/>
            <a:endParaRPr lang="en-US" altLang="en-US" sz="2400" dirty="0"/>
          </a:p>
          <a:p>
            <a:pPr algn="just" eaLnBrk="1" hangingPunct="1"/>
            <a:r>
              <a:rPr lang="en-US" altLang="en-US" sz="2400" dirty="0"/>
              <a:t>Business and product requirements often change as development proceeds, making a straight-line path to an end product is unrealistic</a:t>
            </a:r>
          </a:p>
          <a:p>
            <a:pPr algn="just" eaLnBrk="1" hangingPunct="1"/>
            <a:endParaRPr lang="en-US" altLang="en-US" sz="2400" dirty="0"/>
          </a:p>
          <a:p>
            <a:pPr algn="just" eaLnBrk="1" hangingPunct="1"/>
            <a:r>
              <a:rPr lang="en-US" altLang="en-US" sz="2400" dirty="0"/>
              <a:t>Evolutionary models are iterative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363200" cy="1143000"/>
          </a:xfrm>
        </p:spPr>
        <p:txBody>
          <a:bodyPr/>
          <a:lstStyle/>
          <a:p>
            <a:r>
              <a:rPr lang="en-US" dirty="0"/>
              <a:t>Prototyping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1676400"/>
            <a:ext cx="10477500" cy="3962400"/>
          </a:xfrm>
        </p:spPr>
        <p:txBody>
          <a:bodyPr/>
          <a:lstStyle/>
          <a:p>
            <a:pPr algn="just"/>
            <a:r>
              <a:rPr lang="en-US" sz="2400" dirty="0"/>
              <a:t>Customer defines general objectives but not sure with detailed input, processing and output.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This model assists the software engineer and the customer to better understand what to be built when requirements are fuzzy.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F30F4-C2B2-45BB-A43B-1498C46C1027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929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8956DC8-6140-444D-9F34-0F57480D3291}" type="slidenum">
              <a:rPr lang="en-US" altLang="en-US" sz="1400">
                <a:latin typeface="Arial" panose="020B0604020202020204" pitchFamily="34" charset="0"/>
              </a:rPr>
              <a:pPr eaLnBrk="1" hangingPunct="1"/>
              <a:t>17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06136" y="114938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Prototyping  </a:t>
            </a:r>
          </a:p>
        </p:txBody>
      </p:sp>
      <p:grpSp>
        <p:nvGrpSpPr>
          <p:cNvPr id="17412" name="Group 430"/>
          <p:cNvGrpSpPr>
            <a:grpSpLocks/>
          </p:cNvGrpSpPr>
          <p:nvPr/>
        </p:nvGrpSpPr>
        <p:grpSpPr bwMode="auto">
          <a:xfrm>
            <a:off x="3962400" y="755848"/>
            <a:ext cx="6858000" cy="5467670"/>
            <a:chOff x="1728" y="1008"/>
            <a:chExt cx="3168" cy="2864"/>
          </a:xfrm>
        </p:grpSpPr>
        <p:sp>
          <p:nvSpPr>
            <p:cNvPr id="17415" name="Rectangle 424"/>
            <p:cNvSpPr>
              <a:spLocks noChangeArrowheads="1"/>
            </p:cNvSpPr>
            <p:nvPr/>
          </p:nvSpPr>
          <p:spPr bwMode="auto">
            <a:xfrm>
              <a:off x="1728" y="1008"/>
              <a:ext cx="3168" cy="286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7416" name="Group 205"/>
            <p:cNvGrpSpPr>
              <a:grpSpLocks/>
            </p:cNvGrpSpPr>
            <p:nvPr/>
          </p:nvGrpSpPr>
          <p:grpSpPr bwMode="auto">
            <a:xfrm>
              <a:off x="2032" y="1232"/>
              <a:ext cx="2513" cy="2465"/>
              <a:chOff x="2032" y="1232"/>
              <a:chExt cx="2513" cy="2465"/>
            </a:xfrm>
          </p:grpSpPr>
          <p:sp>
            <p:nvSpPr>
              <p:cNvPr id="17531" name="Freeform 5"/>
              <p:cNvSpPr>
                <a:spLocks/>
              </p:cNvSpPr>
              <p:nvPr/>
            </p:nvSpPr>
            <p:spPr bwMode="auto">
              <a:xfrm>
                <a:off x="2032" y="1232"/>
                <a:ext cx="2512" cy="2464"/>
              </a:xfrm>
              <a:custGeom>
                <a:avLst/>
                <a:gdLst>
                  <a:gd name="T0" fmla="*/ 2512 w 2512"/>
                  <a:gd name="T1" fmla="*/ 1360 h 2464"/>
                  <a:gd name="T2" fmla="*/ 2456 w 2512"/>
                  <a:gd name="T3" fmla="*/ 1600 h 2464"/>
                  <a:gd name="T4" fmla="*/ 2360 w 2512"/>
                  <a:gd name="T5" fmla="*/ 1816 h 2464"/>
                  <a:gd name="T6" fmla="*/ 2224 w 2512"/>
                  <a:gd name="T7" fmla="*/ 2016 h 2464"/>
                  <a:gd name="T8" fmla="*/ 2056 w 2512"/>
                  <a:gd name="T9" fmla="*/ 2184 h 2464"/>
                  <a:gd name="T10" fmla="*/ 1856 w 2512"/>
                  <a:gd name="T11" fmla="*/ 2312 h 2464"/>
                  <a:gd name="T12" fmla="*/ 1632 w 2512"/>
                  <a:gd name="T13" fmla="*/ 2408 h 2464"/>
                  <a:gd name="T14" fmla="*/ 1384 w 2512"/>
                  <a:gd name="T15" fmla="*/ 2456 h 2464"/>
                  <a:gd name="T16" fmla="*/ 1256 w 2512"/>
                  <a:gd name="T17" fmla="*/ 2464 h 2464"/>
                  <a:gd name="T18" fmla="*/ 1008 w 2512"/>
                  <a:gd name="T19" fmla="*/ 2440 h 2464"/>
                  <a:gd name="T20" fmla="*/ 776 w 2512"/>
                  <a:gd name="T21" fmla="*/ 2368 h 2464"/>
                  <a:gd name="T22" fmla="*/ 560 w 2512"/>
                  <a:gd name="T23" fmla="*/ 2256 h 2464"/>
                  <a:gd name="T24" fmla="*/ 376 w 2512"/>
                  <a:gd name="T25" fmla="*/ 2104 h 2464"/>
                  <a:gd name="T26" fmla="*/ 216 w 2512"/>
                  <a:gd name="T27" fmla="*/ 1920 h 2464"/>
                  <a:gd name="T28" fmla="*/ 104 w 2512"/>
                  <a:gd name="T29" fmla="*/ 1712 h 2464"/>
                  <a:gd name="T30" fmla="*/ 32 w 2512"/>
                  <a:gd name="T31" fmla="*/ 1480 h 2464"/>
                  <a:gd name="T32" fmla="*/ 0 w 2512"/>
                  <a:gd name="T33" fmla="*/ 1232 h 2464"/>
                  <a:gd name="T34" fmla="*/ 8 w 2512"/>
                  <a:gd name="T35" fmla="*/ 1112 h 2464"/>
                  <a:gd name="T36" fmla="*/ 64 w 2512"/>
                  <a:gd name="T37" fmla="*/ 872 h 2464"/>
                  <a:gd name="T38" fmla="*/ 152 w 2512"/>
                  <a:gd name="T39" fmla="*/ 648 h 2464"/>
                  <a:gd name="T40" fmla="*/ 288 w 2512"/>
                  <a:gd name="T41" fmla="*/ 456 h 2464"/>
                  <a:gd name="T42" fmla="*/ 464 w 2512"/>
                  <a:gd name="T43" fmla="*/ 288 h 2464"/>
                  <a:gd name="T44" fmla="*/ 664 w 2512"/>
                  <a:gd name="T45" fmla="*/ 152 h 2464"/>
                  <a:gd name="T46" fmla="*/ 888 w 2512"/>
                  <a:gd name="T47" fmla="*/ 56 h 2464"/>
                  <a:gd name="T48" fmla="*/ 1128 w 2512"/>
                  <a:gd name="T49" fmla="*/ 8 h 2464"/>
                  <a:gd name="T50" fmla="*/ 1256 w 2512"/>
                  <a:gd name="T51" fmla="*/ 0 h 2464"/>
                  <a:gd name="T52" fmla="*/ 1512 w 2512"/>
                  <a:gd name="T53" fmla="*/ 32 h 2464"/>
                  <a:gd name="T54" fmla="*/ 1744 w 2512"/>
                  <a:gd name="T55" fmla="*/ 104 h 2464"/>
                  <a:gd name="T56" fmla="*/ 1960 w 2512"/>
                  <a:gd name="T57" fmla="*/ 216 h 2464"/>
                  <a:gd name="T58" fmla="*/ 2144 w 2512"/>
                  <a:gd name="T59" fmla="*/ 368 h 2464"/>
                  <a:gd name="T60" fmla="*/ 2296 w 2512"/>
                  <a:gd name="T61" fmla="*/ 544 h 2464"/>
                  <a:gd name="T62" fmla="*/ 2416 w 2512"/>
                  <a:gd name="T63" fmla="*/ 760 h 2464"/>
                  <a:gd name="T64" fmla="*/ 2488 w 2512"/>
                  <a:gd name="T65" fmla="*/ 984 h 2464"/>
                  <a:gd name="T66" fmla="*/ 2512 w 2512"/>
                  <a:gd name="T67" fmla="*/ 1232 h 246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2512"/>
                  <a:gd name="T103" fmla="*/ 0 h 2464"/>
                  <a:gd name="T104" fmla="*/ 2512 w 2512"/>
                  <a:gd name="T105" fmla="*/ 2464 h 246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2512" h="2464">
                    <a:moveTo>
                      <a:pt x="2512" y="1232"/>
                    </a:moveTo>
                    <a:lnTo>
                      <a:pt x="2512" y="1360"/>
                    </a:lnTo>
                    <a:lnTo>
                      <a:pt x="2488" y="1480"/>
                    </a:lnTo>
                    <a:lnTo>
                      <a:pt x="2456" y="1600"/>
                    </a:lnTo>
                    <a:lnTo>
                      <a:pt x="2416" y="1712"/>
                    </a:lnTo>
                    <a:lnTo>
                      <a:pt x="2360" y="1816"/>
                    </a:lnTo>
                    <a:lnTo>
                      <a:pt x="2296" y="1920"/>
                    </a:lnTo>
                    <a:lnTo>
                      <a:pt x="2224" y="2016"/>
                    </a:lnTo>
                    <a:lnTo>
                      <a:pt x="2144" y="2104"/>
                    </a:lnTo>
                    <a:lnTo>
                      <a:pt x="2056" y="2184"/>
                    </a:lnTo>
                    <a:lnTo>
                      <a:pt x="1960" y="2256"/>
                    </a:lnTo>
                    <a:lnTo>
                      <a:pt x="1856" y="2312"/>
                    </a:lnTo>
                    <a:lnTo>
                      <a:pt x="1744" y="2368"/>
                    </a:lnTo>
                    <a:lnTo>
                      <a:pt x="1632" y="2408"/>
                    </a:lnTo>
                    <a:lnTo>
                      <a:pt x="1512" y="2440"/>
                    </a:lnTo>
                    <a:lnTo>
                      <a:pt x="1384" y="2456"/>
                    </a:lnTo>
                    <a:lnTo>
                      <a:pt x="1256" y="2464"/>
                    </a:lnTo>
                    <a:lnTo>
                      <a:pt x="1128" y="2456"/>
                    </a:lnTo>
                    <a:lnTo>
                      <a:pt x="1008" y="2440"/>
                    </a:lnTo>
                    <a:lnTo>
                      <a:pt x="888" y="2408"/>
                    </a:lnTo>
                    <a:lnTo>
                      <a:pt x="776" y="2368"/>
                    </a:lnTo>
                    <a:lnTo>
                      <a:pt x="664" y="2312"/>
                    </a:lnTo>
                    <a:lnTo>
                      <a:pt x="560" y="2256"/>
                    </a:lnTo>
                    <a:lnTo>
                      <a:pt x="464" y="2184"/>
                    </a:lnTo>
                    <a:lnTo>
                      <a:pt x="376" y="2104"/>
                    </a:lnTo>
                    <a:lnTo>
                      <a:pt x="288" y="2016"/>
                    </a:lnTo>
                    <a:lnTo>
                      <a:pt x="216" y="1920"/>
                    </a:lnTo>
                    <a:lnTo>
                      <a:pt x="152" y="1816"/>
                    </a:lnTo>
                    <a:lnTo>
                      <a:pt x="104" y="1712"/>
                    </a:lnTo>
                    <a:lnTo>
                      <a:pt x="64" y="1600"/>
                    </a:lnTo>
                    <a:lnTo>
                      <a:pt x="32" y="1480"/>
                    </a:lnTo>
                    <a:lnTo>
                      <a:pt x="8" y="1360"/>
                    </a:lnTo>
                    <a:lnTo>
                      <a:pt x="0" y="1232"/>
                    </a:lnTo>
                    <a:lnTo>
                      <a:pt x="8" y="1112"/>
                    </a:lnTo>
                    <a:lnTo>
                      <a:pt x="32" y="984"/>
                    </a:lnTo>
                    <a:lnTo>
                      <a:pt x="64" y="872"/>
                    </a:lnTo>
                    <a:lnTo>
                      <a:pt x="104" y="760"/>
                    </a:lnTo>
                    <a:lnTo>
                      <a:pt x="152" y="648"/>
                    </a:lnTo>
                    <a:lnTo>
                      <a:pt x="216" y="544"/>
                    </a:lnTo>
                    <a:lnTo>
                      <a:pt x="288" y="456"/>
                    </a:lnTo>
                    <a:lnTo>
                      <a:pt x="376" y="368"/>
                    </a:lnTo>
                    <a:lnTo>
                      <a:pt x="464" y="288"/>
                    </a:lnTo>
                    <a:lnTo>
                      <a:pt x="560" y="216"/>
                    </a:lnTo>
                    <a:lnTo>
                      <a:pt x="664" y="152"/>
                    </a:lnTo>
                    <a:lnTo>
                      <a:pt x="776" y="104"/>
                    </a:lnTo>
                    <a:lnTo>
                      <a:pt x="888" y="56"/>
                    </a:lnTo>
                    <a:lnTo>
                      <a:pt x="1008" y="32"/>
                    </a:lnTo>
                    <a:lnTo>
                      <a:pt x="1128" y="8"/>
                    </a:lnTo>
                    <a:lnTo>
                      <a:pt x="1256" y="0"/>
                    </a:lnTo>
                    <a:lnTo>
                      <a:pt x="1384" y="8"/>
                    </a:lnTo>
                    <a:lnTo>
                      <a:pt x="1512" y="32"/>
                    </a:lnTo>
                    <a:lnTo>
                      <a:pt x="1632" y="56"/>
                    </a:lnTo>
                    <a:lnTo>
                      <a:pt x="1744" y="104"/>
                    </a:lnTo>
                    <a:lnTo>
                      <a:pt x="1856" y="152"/>
                    </a:lnTo>
                    <a:lnTo>
                      <a:pt x="1960" y="216"/>
                    </a:lnTo>
                    <a:lnTo>
                      <a:pt x="2056" y="288"/>
                    </a:lnTo>
                    <a:lnTo>
                      <a:pt x="2144" y="368"/>
                    </a:lnTo>
                    <a:lnTo>
                      <a:pt x="2224" y="456"/>
                    </a:lnTo>
                    <a:lnTo>
                      <a:pt x="2296" y="544"/>
                    </a:lnTo>
                    <a:lnTo>
                      <a:pt x="2360" y="648"/>
                    </a:lnTo>
                    <a:lnTo>
                      <a:pt x="2416" y="760"/>
                    </a:lnTo>
                    <a:lnTo>
                      <a:pt x="2456" y="872"/>
                    </a:lnTo>
                    <a:lnTo>
                      <a:pt x="2488" y="984"/>
                    </a:lnTo>
                    <a:lnTo>
                      <a:pt x="2512" y="1112"/>
                    </a:lnTo>
                    <a:lnTo>
                      <a:pt x="2512" y="1232"/>
                    </a:lnTo>
                    <a:close/>
                  </a:path>
                </a:pathLst>
              </a:custGeom>
              <a:solidFill>
                <a:srgbClr val="AAAA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32" name="Line 6"/>
              <p:cNvSpPr>
                <a:spLocks noChangeShapeType="1"/>
              </p:cNvSpPr>
              <p:nvPr/>
            </p:nvSpPr>
            <p:spPr bwMode="auto">
              <a:xfrm>
                <a:off x="4544" y="2464"/>
                <a:ext cx="1" cy="12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33" name="Line 7"/>
              <p:cNvSpPr>
                <a:spLocks noChangeShapeType="1"/>
              </p:cNvSpPr>
              <p:nvPr/>
            </p:nvSpPr>
            <p:spPr bwMode="auto">
              <a:xfrm>
                <a:off x="4544" y="2592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34" name="Line 8"/>
              <p:cNvSpPr>
                <a:spLocks noChangeShapeType="1"/>
              </p:cNvSpPr>
              <p:nvPr/>
            </p:nvSpPr>
            <p:spPr bwMode="auto">
              <a:xfrm flipH="1">
                <a:off x="4520" y="2592"/>
                <a:ext cx="24" cy="12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35" name="Line 9"/>
              <p:cNvSpPr>
                <a:spLocks noChangeShapeType="1"/>
              </p:cNvSpPr>
              <p:nvPr/>
            </p:nvSpPr>
            <p:spPr bwMode="auto">
              <a:xfrm>
                <a:off x="4520" y="2712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36" name="Line 10"/>
              <p:cNvSpPr>
                <a:spLocks noChangeShapeType="1"/>
              </p:cNvSpPr>
              <p:nvPr/>
            </p:nvSpPr>
            <p:spPr bwMode="auto">
              <a:xfrm flipH="1">
                <a:off x="4488" y="2712"/>
                <a:ext cx="32" cy="12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37" name="Line 11"/>
              <p:cNvSpPr>
                <a:spLocks noChangeShapeType="1"/>
              </p:cNvSpPr>
              <p:nvPr/>
            </p:nvSpPr>
            <p:spPr bwMode="auto">
              <a:xfrm>
                <a:off x="4488" y="2832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38" name="Line 12"/>
              <p:cNvSpPr>
                <a:spLocks noChangeShapeType="1"/>
              </p:cNvSpPr>
              <p:nvPr/>
            </p:nvSpPr>
            <p:spPr bwMode="auto">
              <a:xfrm flipH="1">
                <a:off x="4448" y="2832"/>
                <a:ext cx="40" cy="1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39" name="Line 13"/>
              <p:cNvSpPr>
                <a:spLocks noChangeShapeType="1"/>
              </p:cNvSpPr>
              <p:nvPr/>
            </p:nvSpPr>
            <p:spPr bwMode="auto">
              <a:xfrm>
                <a:off x="4448" y="2944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40" name="Line 14"/>
              <p:cNvSpPr>
                <a:spLocks noChangeShapeType="1"/>
              </p:cNvSpPr>
              <p:nvPr/>
            </p:nvSpPr>
            <p:spPr bwMode="auto">
              <a:xfrm flipH="1">
                <a:off x="4392" y="2944"/>
                <a:ext cx="56" cy="1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41" name="Line 15"/>
              <p:cNvSpPr>
                <a:spLocks noChangeShapeType="1"/>
              </p:cNvSpPr>
              <p:nvPr/>
            </p:nvSpPr>
            <p:spPr bwMode="auto">
              <a:xfrm>
                <a:off x="4392" y="3048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42" name="Line 16"/>
              <p:cNvSpPr>
                <a:spLocks noChangeShapeType="1"/>
              </p:cNvSpPr>
              <p:nvPr/>
            </p:nvSpPr>
            <p:spPr bwMode="auto">
              <a:xfrm flipH="1">
                <a:off x="4328" y="3048"/>
                <a:ext cx="64" cy="1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43" name="Line 17"/>
              <p:cNvSpPr>
                <a:spLocks noChangeShapeType="1"/>
              </p:cNvSpPr>
              <p:nvPr/>
            </p:nvSpPr>
            <p:spPr bwMode="auto">
              <a:xfrm>
                <a:off x="4328" y="3152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44" name="Line 18"/>
              <p:cNvSpPr>
                <a:spLocks noChangeShapeType="1"/>
              </p:cNvSpPr>
              <p:nvPr/>
            </p:nvSpPr>
            <p:spPr bwMode="auto">
              <a:xfrm flipH="1">
                <a:off x="4256" y="3152"/>
                <a:ext cx="72" cy="9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45" name="Line 19"/>
              <p:cNvSpPr>
                <a:spLocks noChangeShapeType="1"/>
              </p:cNvSpPr>
              <p:nvPr/>
            </p:nvSpPr>
            <p:spPr bwMode="auto">
              <a:xfrm>
                <a:off x="4256" y="3248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46" name="Line 20"/>
              <p:cNvSpPr>
                <a:spLocks noChangeShapeType="1"/>
              </p:cNvSpPr>
              <p:nvPr/>
            </p:nvSpPr>
            <p:spPr bwMode="auto">
              <a:xfrm flipH="1">
                <a:off x="4176" y="3248"/>
                <a:ext cx="80" cy="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47" name="Line 21"/>
              <p:cNvSpPr>
                <a:spLocks noChangeShapeType="1"/>
              </p:cNvSpPr>
              <p:nvPr/>
            </p:nvSpPr>
            <p:spPr bwMode="auto">
              <a:xfrm>
                <a:off x="4176" y="3336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48" name="Line 22"/>
              <p:cNvSpPr>
                <a:spLocks noChangeShapeType="1"/>
              </p:cNvSpPr>
              <p:nvPr/>
            </p:nvSpPr>
            <p:spPr bwMode="auto">
              <a:xfrm flipH="1">
                <a:off x="4088" y="3336"/>
                <a:ext cx="88" cy="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49" name="Line 23"/>
              <p:cNvSpPr>
                <a:spLocks noChangeShapeType="1"/>
              </p:cNvSpPr>
              <p:nvPr/>
            </p:nvSpPr>
            <p:spPr bwMode="auto">
              <a:xfrm>
                <a:off x="4088" y="3416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50" name="Line 24"/>
              <p:cNvSpPr>
                <a:spLocks noChangeShapeType="1"/>
              </p:cNvSpPr>
              <p:nvPr/>
            </p:nvSpPr>
            <p:spPr bwMode="auto">
              <a:xfrm flipH="1">
                <a:off x="3992" y="3416"/>
                <a:ext cx="96" cy="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51" name="Line 25"/>
              <p:cNvSpPr>
                <a:spLocks noChangeShapeType="1"/>
              </p:cNvSpPr>
              <p:nvPr/>
            </p:nvSpPr>
            <p:spPr bwMode="auto">
              <a:xfrm>
                <a:off x="3992" y="3488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52" name="Line 26"/>
              <p:cNvSpPr>
                <a:spLocks noChangeShapeType="1"/>
              </p:cNvSpPr>
              <p:nvPr/>
            </p:nvSpPr>
            <p:spPr bwMode="auto">
              <a:xfrm flipH="1">
                <a:off x="3888" y="3488"/>
                <a:ext cx="104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53" name="Line 27"/>
              <p:cNvSpPr>
                <a:spLocks noChangeShapeType="1"/>
              </p:cNvSpPr>
              <p:nvPr/>
            </p:nvSpPr>
            <p:spPr bwMode="auto">
              <a:xfrm>
                <a:off x="3888" y="3544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54" name="Line 28"/>
              <p:cNvSpPr>
                <a:spLocks noChangeShapeType="1"/>
              </p:cNvSpPr>
              <p:nvPr/>
            </p:nvSpPr>
            <p:spPr bwMode="auto">
              <a:xfrm flipH="1">
                <a:off x="3776" y="3544"/>
                <a:ext cx="11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55" name="Line 29"/>
              <p:cNvSpPr>
                <a:spLocks noChangeShapeType="1"/>
              </p:cNvSpPr>
              <p:nvPr/>
            </p:nvSpPr>
            <p:spPr bwMode="auto">
              <a:xfrm>
                <a:off x="3776" y="3600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56" name="Line 30"/>
              <p:cNvSpPr>
                <a:spLocks noChangeShapeType="1"/>
              </p:cNvSpPr>
              <p:nvPr/>
            </p:nvSpPr>
            <p:spPr bwMode="auto">
              <a:xfrm flipH="1">
                <a:off x="3664" y="3600"/>
                <a:ext cx="112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57" name="Line 31"/>
              <p:cNvSpPr>
                <a:spLocks noChangeShapeType="1"/>
              </p:cNvSpPr>
              <p:nvPr/>
            </p:nvSpPr>
            <p:spPr bwMode="auto">
              <a:xfrm>
                <a:off x="3664" y="3640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58" name="Line 32"/>
              <p:cNvSpPr>
                <a:spLocks noChangeShapeType="1"/>
              </p:cNvSpPr>
              <p:nvPr/>
            </p:nvSpPr>
            <p:spPr bwMode="auto">
              <a:xfrm flipH="1">
                <a:off x="3544" y="3640"/>
                <a:ext cx="120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59" name="Line 33"/>
              <p:cNvSpPr>
                <a:spLocks noChangeShapeType="1"/>
              </p:cNvSpPr>
              <p:nvPr/>
            </p:nvSpPr>
            <p:spPr bwMode="auto">
              <a:xfrm>
                <a:off x="3544" y="3672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60" name="Line 34"/>
              <p:cNvSpPr>
                <a:spLocks noChangeShapeType="1"/>
              </p:cNvSpPr>
              <p:nvPr/>
            </p:nvSpPr>
            <p:spPr bwMode="auto">
              <a:xfrm flipH="1">
                <a:off x="3416" y="3672"/>
                <a:ext cx="128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61" name="Line 35"/>
              <p:cNvSpPr>
                <a:spLocks noChangeShapeType="1"/>
              </p:cNvSpPr>
              <p:nvPr/>
            </p:nvSpPr>
            <p:spPr bwMode="auto">
              <a:xfrm>
                <a:off x="3416" y="3688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62" name="Line 36"/>
              <p:cNvSpPr>
                <a:spLocks noChangeShapeType="1"/>
              </p:cNvSpPr>
              <p:nvPr/>
            </p:nvSpPr>
            <p:spPr bwMode="auto">
              <a:xfrm flipH="1">
                <a:off x="3288" y="3688"/>
                <a:ext cx="128" cy="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63" name="Line 37"/>
              <p:cNvSpPr>
                <a:spLocks noChangeShapeType="1"/>
              </p:cNvSpPr>
              <p:nvPr/>
            </p:nvSpPr>
            <p:spPr bwMode="auto">
              <a:xfrm>
                <a:off x="3288" y="3696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64" name="Line 38"/>
              <p:cNvSpPr>
                <a:spLocks noChangeShapeType="1"/>
              </p:cNvSpPr>
              <p:nvPr/>
            </p:nvSpPr>
            <p:spPr bwMode="auto">
              <a:xfrm>
                <a:off x="3288" y="3696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65" name="Line 39"/>
              <p:cNvSpPr>
                <a:spLocks noChangeShapeType="1"/>
              </p:cNvSpPr>
              <p:nvPr/>
            </p:nvSpPr>
            <p:spPr bwMode="auto">
              <a:xfrm>
                <a:off x="3288" y="3696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66" name="Line 40"/>
              <p:cNvSpPr>
                <a:spLocks noChangeShapeType="1"/>
              </p:cNvSpPr>
              <p:nvPr/>
            </p:nvSpPr>
            <p:spPr bwMode="auto">
              <a:xfrm flipH="1" flipV="1">
                <a:off x="3160" y="3688"/>
                <a:ext cx="128" cy="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67" name="Line 41"/>
              <p:cNvSpPr>
                <a:spLocks noChangeShapeType="1"/>
              </p:cNvSpPr>
              <p:nvPr/>
            </p:nvSpPr>
            <p:spPr bwMode="auto">
              <a:xfrm>
                <a:off x="3160" y="3688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68" name="Line 42"/>
              <p:cNvSpPr>
                <a:spLocks noChangeShapeType="1"/>
              </p:cNvSpPr>
              <p:nvPr/>
            </p:nvSpPr>
            <p:spPr bwMode="auto">
              <a:xfrm flipH="1" flipV="1">
                <a:off x="3040" y="3672"/>
                <a:ext cx="12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69" name="Line 43"/>
              <p:cNvSpPr>
                <a:spLocks noChangeShapeType="1"/>
              </p:cNvSpPr>
              <p:nvPr/>
            </p:nvSpPr>
            <p:spPr bwMode="auto">
              <a:xfrm>
                <a:off x="3040" y="3672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70" name="Line 44"/>
              <p:cNvSpPr>
                <a:spLocks noChangeShapeType="1"/>
              </p:cNvSpPr>
              <p:nvPr/>
            </p:nvSpPr>
            <p:spPr bwMode="auto">
              <a:xfrm flipH="1" flipV="1">
                <a:off x="2920" y="3640"/>
                <a:ext cx="120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71" name="Line 45"/>
              <p:cNvSpPr>
                <a:spLocks noChangeShapeType="1"/>
              </p:cNvSpPr>
              <p:nvPr/>
            </p:nvSpPr>
            <p:spPr bwMode="auto">
              <a:xfrm>
                <a:off x="2920" y="3640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72" name="Line 46"/>
              <p:cNvSpPr>
                <a:spLocks noChangeShapeType="1"/>
              </p:cNvSpPr>
              <p:nvPr/>
            </p:nvSpPr>
            <p:spPr bwMode="auto">
              <a:xfrm flipH="1" flipV="1">
                <a:off x="2808" y="3600"/>
                <a:ext cx="112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73" name="Line 47"/>
              <p:cNvSpPr>
                <a:spLocks noChangeShapeType="1"/>
              </p:cNvSpPr>
              <p:nvPr/>
            </p:nvSpPr>
            <p:spPr bwMode="auto">
              <a:xfrm>
                <a:off x="2808" y="3600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74" name="Line 48"/>
              <p:cNvSpPr>
                <a:spLocks noChangeShapeType="1"/>
              </p:cNvSpPr>
              <p:nvPr/>
            </p:nvSpPr>
            <p:spPr bwMode="auto">
              <a:xfrm flipH="1" flipV="1">
                <a:off x="2696" y="3544"/>
                <a:ext cx="11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75" name="Line 49"/>
              <p:cNvSpPr>
                <a:spLocks noChangeShapeType="1"/>
              </p:cNvSpPr>
              <p:nvPr/>
            </p:nvSpPr>
            <p:spPr bwMode="auto">
              <a:xfrm>
                <a:off x="2696" y="3544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76" name="Line 50"/>
              <p:cNvSpPr>
                <a:spLocks noChangeShapeType="1"/>
              </p:cNvSpPr>
              <p:nvPr/>
            </p:nvSpPr>
            <p:spPr bwMode="auto">
              <a:xfrm flipH="1" flipV="1">
                <a:off x="2592" y="3488"/>
                <a:ext cx="104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77" name="Line 51"/>
              <p:cNvSpPr>
                <a:spLocks noChangeShapeType="1"/>
              </p:cNvSpPr>
              <p:nvPr/>
            </p:nvSpPr>
            <p:spPr bwMode="auto">
              <a:xfrm>
                <a:off x="2592" y="3488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78" name="Line 52"/>
              <p:cNvSpPr>
                <a:spLocks noChangeShapeType="1"/>
              </p:cNvSpPr>
              <p:nvPr/>
            </p:nvSpPr>
            <p:spPr bwMode="auto">
              <a:xfrm flipH="1" flipV="1">
                <a:off x="2496" y="3416"/>
                <a:ext cx="96" cy="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79" name="Line 53"/>
              <p:cNvSpPr>
                <a:spLocks noChangeShapeType="1"/>
              </p:cNvSpPr>
              <p:nvPr/>
            </p:nvSpPr>
            <p:spPr bwMode="auto">
              <a:xfrm>
                <a:off x="2496" y="3416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80" name="Line 54"/>
              <p:cNvSpPr>
                <a:spLocks noChangeShapeType="1"/>
              </p:cNvSpPr>
              <p:nvPr/>
            </p:nvSpPr>
            <p:spPr bwMode="auto">
              <a:xfrm flipH="1" flipV="1">
                <a:off x="2408" y="3336"/>
                <a:ext cx="88" cy="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81" name="Line 55"/>
              <p:cNvSpPr>
                <a:spLocks noChangeShapeType="1"/>
              </p:cNvSpPr>
              <p:nvPr/>
            </p:nvSpPr>
            <p:spPr bwMode="auto">
              <a:xfrm>
                <a:off x="2408" y="3336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82" name="Line 56"/>
              <p:cNvSpPr>
                <a:spLocks noChangeShapeType="1"/>
              </p:cNvSpPr>
              <p:nvPr/>
            </p:nvSpPr>
            <p:spPr bwMode="auto">
              <a:xfrm flipH="1" flipV="1">
                <a:off x="2320" y="3248"/>
                <a:ext cx="88" cy="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83" name="Line 57"/>
              <p:cNvSpPr>
                <a:spLocks noChangeShapeType="1"/>
              </p:cNvSpPr>
              <p:nvPr/>
            </p:nvSpPr>
            <p:spPr bwMode="auto">
              <a:xfrm>
                <a:off x="2320" y="3248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84" name="Line 58"/>
              <p:cNvSpPr>
                <a:spLocks noChangeShapeType="1"/>
              </p:cNvSpPr>
              <p:nvPr/>
            </p:nvSpPr>
            <p:spPr bwMode="auto">
              <a:xfrm flipH="1" flipV="1">
                <a:off x="2248" y="3152"/>
                <a:ext cx="72" cy="9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85" name="Line 59"/>
              <p:cNvSpPr>
                <a:spLocks noChangeShapeType="1"/>
              </p:cNvSpPr>
              <p:nvPr/>
            </p:nvSpPr>
            <p:spPr bwMode="auto">
              <a:xfrm>
                <a:off x="2248" y="3152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86" name="Line 60"/>
              <p:cNvSpPr>
                <a:spLocks noChangeShapeType="1"/>
              </p:cNvSpPr>
              <p:nvPr/>
            </p:nvSpPr>
            <p:spPr bwMode="auto">
              <a:xfrm flipH="1" flipV="1">
                <a:off x="2184" y="3048"/>
                <a:ext cx="64" cy="1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87" name="Line 61"/>
              <p:cNvSpPr>
                <a:spLocks noChangeShapeType="1"/>
              </p:cNvSpPr>
              <p:nvPr/>
            </p:nvSpPr>
            <p:spPr bwMode="auto">
              <a:xfrm>
                <a:off x="2184" y="3048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88" name="Line 62"/>
              <p:cNvSpPr>
                <a:spLocks noChangeShapeType="1"/>
              </p:cNvSpPr>
              <p:nvPr/>
            </p:nvSpPr>
            <p:spPr bwMode="auto">
              <a:xfrm flipH="1" flipV="1">
                <a:off x="2136" y="2944"/>
                <a:ext cx="48" cy="1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89" name="Line 63"/>
              <p:cNvSpPr>
                <a:spLocks noChangeShapeType="1"/>
              </p:cNvSpPr>
              <p:nvPr/>
            </p:nvSpPr>
            <p:spPr bwMode="auto">
              <a:xfrm>
                <a:off x="2136" y="2944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90" name="Line 64"/>
              <p:cNvSpPr>
                <a:spLocks noChangeShapeType="1"/>
              </p:cNvSpPr>
              <p:nvPr/>
            </p:nvSpPr>
            <p:spPr bwMode="auto">
              <a:xfrm flipH="1" flipV="1">
                <a:off x="2096" y="2832"/>
                <a:ext cx="40" cy="1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91" name="Line 65"/>
              <p:cNvSpPr>
                <a:spLocks noChangeShapeType="1"/>
              </p:cNvSpPr>
              <p:nvPr/>
            </p:nvSpPr>
            <p:spPr bwMode="auto">
              <a:xfrm>
                <a:off x="2096" y="2832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92" name="Line 66"/>
              <p:cNvSpPr>
                <a:spLocks noChangeShapeType="1"/>
              </p:cNvSpPr>
              <p:nvPr/>
            </p:nvSpPr>
            <p:spPr bwMode="auto">
              <a:xfrm flipH="1" flipV="1">
                <a:off x="2064" y="2712"/>
                <a:ext cx="32" cy="12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93" name="Line 67"/>
              <p:cNvSpPr>
                <a:spLocks noChangeShapeType="1"/>
              </p:cNvSpPr>
              <p:nvPr/>
            </p:nvSpPr>
            <p:spPr bwMode="auto">
              <a:xfrm>
                <a:off x="2064" y="2712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94" name="Line 68"/>
              <p:cNvSpPr>
                <a:spLocks noChangeShapeType="1"/>
              </p:cNvSpPr>
              <p:nvPr/>
            </p:nvSpPr>
            <p:spPr bwMode="auto">
              <a:xfrm flipH="1" flipV="1">
                <a:off x="2040" y="2592"/>
                <a:ext cx="24" cy="12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95" name="Line 69"/>
              <p:cNvSpPr>
                <a:spLocks noChangeShapeType="1"/>
              </p:cNvSpPr>
              <p:nvPr/>
            </p:nvSpPr>
            <p:spPr bwMode="auto">
              <a:xfrm>
                <a:off x="2040" y="2592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96" name="Line 70"/>
              <p:cNvSpPr>
                <a:spLocks noChangeShapeType="1"/>
              </p:cNvSpPr>
              <p:nvPr/>
            </p:nvSpPr>
            <p:spPr bwMode="auto">
              <a:xfrm flipH="1" flipV="1">
                <a:off x="2032" y="2464"/>
                <a:ext cx="8" cy="12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97" name="Line 71"/>
              <p:cNvSpPr>
                <a:spLocks noChangeShapeType="1"/>
              </p:cNvSpPr>
              <p:nvPr/>
            </p:nvSpPr>
            <p:spPr bwMode="auto">
              <a:xfrm>
                <a:off x="2032" y="2464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98" name="Line 72"/>
              <p:cNvSpPr>
                <a:spLocks noChangeShapeType="1"/>
              </p:cNvSpPr>
              <p:nvPr/>
            </p:nvSpPr>
            <p:spPr bwMode="auto">
              <a:xfrm>
                <a:off x="2032" y="2464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99" name="Line 73"/>
              <p:cNvSpPr>
                <a:spLocks noChangeShapeType="1"/>
              </p:cNvSpPr>
              <p:nvPr/>
            </p:nvSpPr>
            <p:spPr bwMode="auto">
              <a:xfrm>
                <a:off x="2032" y="2464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00" name="Line 74"/>
              <p:cNvSpPr>
                <a:spLocks noChangeShapeType="1"/>
              </p:cNvSpPr>
              <p:nvPr/>
            </p:nvSpPr>
            <p:spPr bwMode="auto">
              <a:xfrm flipV="1">
                <a:off x="2032" y="2344"/>
                <a:ext cx="8" cy="12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01" name="Line 75"/>
              <p:cNvSpPr>
                <a:spLocks noChangeShapeType="1"/>
              </p:cNvSpPr>
              <p:nvPr/>
            </p:nvSpPr>
            <p:spPr bwMode="auto">
              <a:xfrm>
                <a:off x="2040" y="2344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02" name="Line 76"/>
              <p:cNvSpPr>
                <a:spLocks noChangeShapeType="1"/>
              </p:cNvSpPr>
              <p:nvPr/>
            </p:nvSpPr>
            <p:spPr bwMode="auto">
              <a:xfrm flipV="1">
                <a:off x="2040" y="2216"/>
                <a:ext cx="24" cy="12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03" name="Line 77"/>
              <p:cNvSpPr>
                <a:spLocks noChangeShapeType="1"/>
              </p:cNvSpPr>
              <p:nvPr/>
            </p:nvSpPr>
            <p:spPr bwMode="auto">
              <a:xfrm>
                <a:off x="2064" y="2216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04" name="Line 78"/>
              <p:cNvSpPr>
                <a:spLocks noChangeShapeType="1"/>
              </p:cNvSpPr>
              <p:nvPr/>
            </p:nvSpPr>
            <p:spPr bwMode="auto">
              <a:xfrm flipV="1">
                <a:off x="2064" y="2104"/>
                <a:ext cx="32" cy="1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05" name="Line 79"/>
              <p:cNvSpPr>
                <a:spLocks noChangeShapeType="1"/>
              </p:cNvSpPr>
              <p:nvPr/>
            </p:nvSpPr>
            <p:spPr bwMode="auto">
              <a:xfrm>
                <a:off x="2096" y="2104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06" name="Line 80"/>
              <p:cNvSpPr>
                <a:spLocks noChangeShapeType="1"/>
              </p:cNvSpPr>
              <p:nvPr/>
            </p:nvSpPr>
            <p:spPr bwMode="auto">
              <a:xfrm flipV="1">
                <a:off x="2096" y="1992"/>
                <a:ext cx="40" cy="1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07" name="Line 81"/>
              <p:cNvSpPr>
                <a:spLocks noChangeShapeType="1"/>
              </p:cNvSpPr>
              <p:nvPr/>
            </p:nvSpPr>
            <p:spPr bwMode="auto">
              <a:xfrm>
                <a:off x="2136" y="1992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08" name="Line 82"/>
              <p:cNvSpPr>
                <a:spLocks noChangeShapeType="1"/>
              </p:cNvSpPr>
              <p:nvPr/>
            </p:nvSpPr>
            <p:spPr bwMode="auto">
              <a:xfrm flipV="1">
                <a:off x="2136" y="1880"/>
                <a:ext cx="48" cy="1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09" name="Line 83"/>
              <p:cNvSpPr>
                <a:spLocks noChangeShapeType="1"/>
              </p:cNvSpPr>
              <p:nvPr/>
            </p:nvSpPr>
            <p:spPr bwMode="auto">
              <a:xfrm>
                <a:off x="2184" y="1880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10" name="Line 84"/>
              <p:cNvSpPr>
                <a:spLocks noChangeShapeType="1"/>
              </p:cNvSpPr>
              <p:nvPr/>
            </p:nvSpPr>
            <p:spPr bwMode="auto">
              <a:xfrm flipV="1">
                <a:off x="2184" y="1776"/>
                <a:ext cx="64" cy="1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11" name="Line 85"/>
              <p:cNvSpPr>
                <a:spLocks noChangeShapeType="1"/>
              </p:cNvSpPr>
              <p:nvPr/>
            </p:nvSpPr>
            <p:spPr bwMode="auto">
              <a:xfrm>
                <a:off x="2248" y="1776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12" name="Line 86"/>
              <p:cNvSpPr>
                <a:spLocks noChangeShapeType="1"/>
              </p:cNvSpPr>
              <p:nvPr/>
            </p:nvSpPr>
            <p:spPr bwMode="auto">
              <a:xfrm flipV="1">
                <a:off x="2248" y="1688"/>
                <a:ext cx="72" cy="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13" name="Line 87"/>
              <p:cNvSpPr>
                <a:spLocks noChangeShapeType="1"/>
              </p:cNvSpPr>
              <p:nvPr/>
            </p:nvSpPr>
            <p:spPr bwMode="auto">
              <a:xfrm>
                <a:off x="2320" y="1688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14" name="Line 88"/>
              <p:cNvSpPr>
                <a:spLocks noChangeShapeType="1"/>
              </p:cNvSpPr>
              <p:nvPr/>
            </p:nvSpPr>
            <p:spPr bwMode="auto">
              <a:xfrm flipV="1">
                <a:off x="2320" y="1600"/>
                <a:ext cx="88" cy="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15" name="Line 89"/>
              <p:cNvSpPr>
                <a:spLocks noChangeShapeType="1"/>
              </p:cNvSpPr>
              <p:nvPr/>
            </p:nvSpPr>
            <p:spPr bwMode="auto">
              <a:xfrm>
                <a:off x="2408" y="1600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16" name="Line 90"/>
              <p:cNvSpPr>
                <a:spLocks noChangeShapeType="1"/>
              </p:cNvSpPr>
              <p:nvPr/>
            </p:nvSpPr>
            <p:spPr bwMode="auto">
              <a:xfrm flipV="1">
                <a:off x="2408" y="1520"/>
                <a:ext cx="88" cy="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17" name="Line 91"/>
              <p:cNvSpPr>
                <a:spLocks noChangeShapeType="1"/>
              </p:cNvSpPr>
              <p:nvPr/>
            </p:nvSpPr>
            <p:spPr bwMode="auto">
              <a:xfrm>
                <a:off x="2496" y="1520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18" name="Line 92"/>
              <p:cNvSpPr>
                <a:spLocks noChangeShapeType="1"/>
              </p:cNvSpPr>
              <p:nvPr/>
            </p:nvSpPr>
            <p:spPr bwMode="auto">
              <a:xfrm flipV="1">
                <a:off x="2496" y="1448"/>
                <a:ext cx="96" cy="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19" name="Line 93"/>
              <p:cNvSpPr>
                <a:spLocks noChangeShapeType="1"/>
              </p:cNvSpPr>
              <p:nvPr/>
            </p:nvSpPr>
            <p:spPr bwMode="auto">
              <a:xfrm>
                <a:off x="2592" y="1448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20" name="Line 94"/>
              <p:cNvSpPr>
                <a:spLocks noChangeShapeType="1"/>
              </p:cNvSpPr>
              <p:nvPr/>
            </p:nvSpPr>
            <p:spPr bwMode="auto">
              <a:xfrm flipV="1">
                <a:off x="2592" y="1384"/>
                <a:ext cx="104" cy="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21" name="Line 95"/>
              <p:cNvSpPr>
                <a:spLocks noChangeShapeType="1"/>
              </p:cNvSpPr>
              <p:nvPr/>
            </p:nvSpPr>
            <p:spPr bwMode="auto">
              <a:xfrm>
                <a:off x="2696" y="1384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22" name="Line 96"/>
              <p:cNvSpPr>
                <a:spLocks noChangeShapeType="1"/>
              </p:cNvSpPr>
              <p:nvPr/>
            </p:nvSpPr>
            <p:spPr bwMode="auto">
              <a:xfrm flipV="1">
                <a:off x="2696" y="1336"/>
                <a:ext cx="112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23" name="Line 97"/>
              <p:cNvSpPr>
                <a:spLocks noChangeShapeType="1"/>
              </p:cNvSpPr>
              <p:nvPr/>
            </p:nvSpPr>
            <p:spPr bwMode="auto">
              <a:xfrm>
                <a:off x="2808" y="1336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24" name="Line 98"/>
              <p:cNvSpPr>
                <a:spLocks noChangeShapeType="1"/>
              </p:cNvSpPr>
              <p:nvPr/>
            </p:nvSpPr>
            <p:spPr bwMode="auto">
              <a:xfrm flipV="1">
                <a:off x="2808" y="1288"/>
                <a:ext cx="112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25" name="Line 99"/>
              <p:cNvSpPr>
                <a:spLocks noChangeShapeType="1"/>
              </p:cNvSpPr>
              <p:nvPr/>
            </p:nvSpPr>
            <p:spPr bwMode="auto">
              <a:xfrm>
                <a:off x="2920" y="1288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26" name="Line 100"/>
              <p:cNvSpPr>
                <a:spLocks noChangeShapeType="1"/>
              </p:cNvSpPr>
              <p:nvPr/>
            </p:nvSpPr>
            <p:spPr bwMode="auto">
              <a:xfrm flipV="1">
                <a:off x="2920" y="1264"/>
                <a:ext cx="120" cy="2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27" name="Line 101"/>
              <p:cNvSpPr>
                <a:spLocks noChangeShapeType="1"/>
              </p:cNvSpPr>
              <p:nvPr/>
            </p:nvSpPr>
            <p:spPr bwMode="auto">
              <a:xfrm>
                <a:off x="3040" y="1264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28" name="Line 102"/>
              <p:cNvSpPr>
                <a:spLocks noChangeShapeType="1"/>
              </p:cNvSpPr>
              <p:nvPr/>
            </p:nvSpPr>
            <p:spPr bwMode="auto">
              <a:xfrm flipV="1">
                <a:off x="3040" y="1240"/>
                <a:ext cx="120" cy="2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29" name="Line 103"/>
              <p:cNvSpPr>
                <a:spLocks noChangeShapeType="1"/>
              </p:cNvSpPr>
              <p:nvPr/>
            </p:nvSpPr>
            <p:spPr bwMode="auto">
              <a:xfrm>
                <a:off x="3160" y="1240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30" name="Line 104"/>
              <p:cNvSpPr>
                <a:spLocks noChangeShapeType="1"/>
              </p:cNvSpPr>
              <p:nvPr/>
            </p:nvSpPr>
            <p:spPr bwMode="auto">
              <a:xfrm flipV="1">
                <a:off x="3160" y="1232"/>
                <a:ext cx="128" cy="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31" name="Line 105"/>
              <p:cNvSpPr>
                <a:spLocks noChangeShapeType="1"/>
              </p:cNvSpPr>
              <p:nvPr/>
            </p:nvSpPr>
            <p:spPr bwMode="auto">
              <a:xfrm>
                <a:off x="3288" y="1232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32" name="Line 106"/>
              <p:cNvSpPr>
                <a:spLocks noChangeShapeType="1"/>
              </p:cNvSpPr>
              <p:nvPr/>
            </p:nvSpPr>
            <p:spPr bwMode="auto">
              <a:xfrm>
                <a:off x="3288" y="1232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33" name="Line 107"/>
              <p:cNvSpPr>
                <a:spLocks noChangeShapeType="1"/>
              </p:cNvSpPr>
              <p:nvPr/>
            </p:nvSpPr>
            <p:spPr bwMode="auto">
              <a:xfrm>
                <a:off x="3288" y="1232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34" name="Line 108"/>
              <p:cNvSpPr>
                <a:spLocks noChangeShapeType="1"/>
              </p:cNvSpPr>
              <p:nvPr/>
            </p:nvSpPr>
            <p:spPr bwMode="auto">
              <a:xfrm>
                <a:off x="3288" y="1232"/>
                <a:ext cx="128" cy="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35" name="Line 109"/>
              <p:cNvSpPr>
                <a:spLocks noChangeShapeType="1"/>
              </p:cNvSpPr>
              <p:nvPr/>
            </p:nvSpPr>
            <p:spPr bwMode="auto">
              <a:xfrm>
                <a:off x="3416" y="1240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36" name="Line 110"/>
              <p:cNvSpPr>
                <a:spLocks noChangeShapeType="1"/>
              </p:cNvSpPr>
              <p:nvPr/>
            </p:nvSpPr>
            <p:spPr bwMode="auto">
              <a:xfrm>
                <a:off x="3416" y="1240"/>
                <a:ext cx="128" cy="2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37" name="Line 111"/>
              <p:cNvSpPr>
                <a:spLocks noChangeShapeType="1"/>
              </p:cNvSpPr>
              <p:nvPr/>
            </p:nvSpPr>
            <p:spPr bwMode="auto">
              <a:xfrm>
                <a:off x="3544" y="1264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38" name="Line 112"/>
              <p:cNvSpPr>
                <a:spLocks noChangeShapeType="1"/>
              </p:cNvSpPr>
              <p:nvPr/>
            </p:nvSpPr>
            <p:spPr bwMode="auto">
              <a:xfrm>
                <a:off x="3544" y="1264"/>
                <a:ext cx="120" cy="2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39" name="Line 113"/>
              <p:cNvSpPr>
                <a:spLocks noChangeShapeType="1"/>
              </p:cNvSpPr>
              <p:nvPr/>
            </p:nvSpPr>
            <p:spPr bwMode="auto">
              <a:xfrm>
                <a:off x="3664" y="1288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40" name="Line 114"/>
              <p:cNvSpPr>
                <a:spLocks noChangeShapeType="1"/>
              </p:cNvSpPr>
              <p:nvPr/>
            </p:nvSpPr>
            <p:spPr bwMode="auto">
              <a:xfrm>
                <a:off x="3664" y="1288"/>
                <a:ext cx="112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41" name="Line 115"/>
              <p:cNvSpPr>
                <a:spLocks noChangeShapeType="1"/>
              </p:cNvSpPr>
              <p:nvPr/>
            </p:nvSpPr>
            <p:spPr bwMode="auto">
              <a:xfrm>
                <a:off x="3776" y="1336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42" name="Line 116"/>
              <p:cNvSpPr>
                <a:spLocks noChangeShapeType="1"/>
              </p:cNvSpPr>
              <p:nvPr/>
            </p:nvSpPr>
            <p:spPr bwMode="auto">
              <a:xfrm>
                <a:off x="3776" y="1336"/>
                <a:ext cx="112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43" name="Line 117"/>
              <p:cNvSpPr>
                <a:spLocks noChangeShapeType="1"/>
              </p:cNvSpPr>
              <p:nvPr/>
            </p:nvSpPr>
            <p:spPr bwMode="auto">
              <a:xfrm>
                <a:off x="3888" y="1384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44" name="Line 118"/>
              <p:cNvSpPr>
                <a:spLocks noChangeShapeType="1"/>
              </p:cNvSpPr>
              <p:nvPr/>
            </p:nvSpPr>
            <p:spPr bwMode="auto">
              <a:xfrm>
                <a:off x="3888" y="1384"/>
                <a:ext cx="104" cy="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45" name="Line 119"/>
              <p:cNvSpPr>
                <a:spLocks noChangeShapeType="1"/>
              </p:cNvSpPr>
              <p:nvPr/>
            </p:nvSpPr>
            <p:spPr bwMode="auto">
              <a:xfrm>
                <a:off x="3992" y="1448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46" name="Line 120"/>
              <p:cNvSpPr>
                <a:spLocks noChangeShapeType="1"/>
              </p:cNvSpPr>
              <p:nvPr/>
            </p:nvSpPr>
            <p:spPr bwMode="auto">
              <a:xfrm>
                <a:off x="3992" y="1448"/>
                <a:ext cx="96" cy="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47" name="Line 121"/>
              <p:cNvSpPr>
                <a:spLocks noChangeShapeType="1"/>
              </p:cNvSpPr>
              <p:nvPr/>
            </p:nvSpPr>
            <p:spPr bwMode="auto">
              <a:xfrm>
                <a:off x="4088" y="1520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48" name="Line 122"/>
              <p:cNvSpPr>
                <a:spLocks noChangeShapeType="1"/>
              </p:cNvSpPr>
              <p:nvPr/>
            </p:nvSpPr>
            <p:spPr bwMode="auto">
              <a:xfrm>
                <a:off x="4088" y="1520"/>
                <a:ext cx="88" cy="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49" name="Line 123"/>
              <p:cNvSpPr>
                <a:spLocks noChangeShapeType="1"/>
              </p:cNvSpPr>
              <p:nvPr/>
            </p:nvSpPr>
            <p:spPr bwMode="auto">
              <a:xfrm>
                <a:off x="4176" y="1600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50" name="Line 124"/>
              <p:cNvSpPr>
                <a:spLocks noChangeShapeType="1"/>
              </p:cNvSpPr>
              <p:nvPr/>
            </p:nvSpPr>
            <p:spPr bwMode="auto">
              <a:xfrm>
                <a:off x="4176" y="1600"/>
                <a:ext cx="80" cy="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51" name="Line 125"/>
              <p:cNvSpPr>
                <a:spLocks noChangeShapeType="1"/>
              </p:cNvSpPr>
              <p:nvPr/>
            </p:nvSpPr>
            <p:spPr bwMode="auto">
              <a:xfrm>
                <a:off x="4256" y="1688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52" name="Line 126"/>
              <p:cNvSpPr>
                <a:spLocks noChangeShapeType="1"/>
              </p:cNvSpPr>
              <p:nvPr/>
            </p:nvSpPr>
            <p:spPr bwMode="auto">
              <a:xfrm>
                <a:off x="4256" y="1688"/>
                <a:ext cx="72" cy="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53" name="Line 127"/>
              <p:cNvSpPr>
                <a:spLocks noChangeShapeType="1"/>
              </p:cNvSpPr>
              <p:nvPr/>
            </p:nvSpPr>
            <p:spPr bwMode="auto">
              <a:xfrm>
                <a:off x="4328" y="1776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54" name="Line 128"/>
              <p:cNvSpPr>
                <a:spLocks noChangeShapeType="1"/>
              </p:cNvSpPr>
              <p:nvPr/>
            </p:nvSpPr>
            <p:spPr bwMode="auto">
              <a:xfrm>
                <a:off x="4328" y="1776"/>
                <a:ext cx="64" cy="1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55" name="Line 129"/>
              <p:cNvSpPr>
                <a:spLocks noChangeShapeType="1"/>
              </p:cNvSpPr>
              <p:nvPr/>
            </p:nvSpPr>
            <p:spPr bwMode="auto">
              <a:xfrm>
                <a:off x="4392" y="1880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56" name="Line 130"/>
              <p:cNvSpPr>
                <a:spLocks noChangeShapeType="1"/>
              </p:cNvSpPr>
              <p:nvPr/>
            </p:nvSpPr>
            <p:spPr bwMode="auto">
              <a:xfrm>
                <a:off x="4392" y="1880"/>
                <a:ext cx="56" cy="1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57" name="Line 131"/>
              <p:cNvSpPr>
                <a:spLocks noChangeShapeType="1"/>
              </p:cNvSpPr>
              <p:nvPr/>
            </p:nvSpPr>
            <p:spPr bwMode="auto">
              <a:xfrm>
                <a:off x="4448" y="1992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58" name="Line 132"/>
              <p:cNvSpPr>
                <a:spLocks noChangeShapeType="1"/>
              </p:cNvSpPr>
              <p:nvPr/>
            </p:nvSpPr>
            <p:spPr bwMode="auto">
              <a:xfrm>
                <a:off x="4448" y="1992"/>
                <a:ext cx="40" cy="1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59" name="Line 133"/>
              <p:cNvSpPr>
                <a:spLocks noChangeShapeType="1"/>
              </p:cNvSpPr>
              <p:nvPr/>
            </p:nvSpPr>
            <p:spPr bwMode="auto">
              <a:xfrm>
                <a:off x="4488" y="2104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60" name="Line 134"/>
              <p:cNvSpPr>
                <a:spLocks noChangeShapeType="1"/>
              </p:cNvSpPr>
              <p:nvPr/>
            </p:nvSpPr>
            <p:spPr bwMode="auto">
              <a:xfrm>
                <a:off x="4488" y="2104"/>
                <a:ext cx="32" cy="1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61" name="Line 135"/>
              <p:cNvSpPr>
                <a:spLocks noChangeShapeType="1"/>
              </p:cNvSpPr>
              <p:nvPr/>
            </p:nvSpPr>
            <p:spPr bwMode="auto">
              <a:xfrm>
                <a:off x="4520" y="2216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62" name="Line 136"/>
              <p:cNvSpPr>
                <a:spLocks noChangeShapeType="1"/>
              </p:cNvSpPr>
              <p:nvPr/>
            </p:nvSpPr>
            <p:spPr bwMode="auto">
              <a:xfrm>
                <a:off x="4520" y="2216"/>
                <a:ext cx="24" cy="12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63" name="Line 137"/>
              <p:cNvSpPr>
                <a:spLocks noChangeShapeType="1"/>
              </p:cNvSpPr>
              <p:nvPr/>
            </p:nvSpPr>
            <p:spPr bwMode="auto">
              <a:xfrm>
                <a:off x="4544" y="2344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64" name="Line 138"/>
              <p:cNvSpPr>
                <a:spLocks noChangeShapeType="1"/>
              </p:cNvSpPr>
              <p:nvPr/>
            </p:nvSpPr>
            <p:spPr bwMode="auto">
              <a:xfrm>
                <a:off x="4544" y="2344"/>
                <a:ext cx="1" cy="12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65" name="Line 139"/>
              <p:cNvSpPr>
                <a:spLocks noChangeShapeType="1"/>
              </p:cNvSpPr>
              <p:nvPr/>
            </p:nvSpPr>
            <p:spPr bwMode="auto">
              <a:xfrm>
                <a:off x="4544" y="2464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66" name="Freeform 140"/>
              <p:cNvSpPr>
                <a:spLocks/>
              </p:cNvSpPr>
              <p:nvPr/>
            </p:nvSpPr>
            <p:spPr bwMode="auto">
              <a:xfrm>
                <a:off x="2408" y="1584"/>
                <a:ext cx="1744" cy="1720"/>
              </a:xfrm>
              <a:custGeom>
                <a:avLst/>
                <a:gdLst>
                  <a:gd name="T0" fmla="*/ 1744 w 1744"/>
                  <a:gd name="T1" fmla="*/ 856 h 1720"/>
                  <a:gd name="T2" fmla="*/ 1720 w 1744"/>
                  <a:gd name="T3" fmla="*/ 1032 h 1720"/>
                  <a:gd name="T4" fmla="*/ 1672 w 1744"/>
                  <a:gd name="T5" fmla="*/ 1192 h 1720"/>
                  <a:gd name="T6" fmla="*/ 1592 w 1744"/>
                  <a:gd name="T7" fmla="*/ 1336 h 1720"/>
                  <a:gd name="T8" fmla="*/ 1488 w 1744"/>
                  <a:gd name="T9" fmla="*/ 1464 h 1720"/>
                  <a:gd name="T10" fmla="*/ 1352 w 1744"/>
                  <a:gd name="T11" fmla="*/ 1576 h 1720"/>
                  <a:gd name="T12" fmla="*/ 1208 w 1744"/>
                  <a:gd name="T13" fmla="*/ 1656 h 1720"/>
                  <a:gd name="T14" fmla="*/ 1040 w 1744"/>
                  <a:gd name="T15" fmla="*/ 1704 h 1720"/>
                  <a:gd name="T16" fmla="*/ 872 w 1744"/>
                  <a:gd name="T17" fmla="*/ 1720 h 1720"/>
                  <a:gd name="T18" fmla="*/ 872 w 1744"/>
                  <a:gd name="T19" fmla="*/ 1720 h 1720"/>
                  <a:gd name="T20" fmla="*/ 696 w 1744"/>
                  <a:gd name="T21" fmla="*/ 1704 h 1720"/>
                  <a:gd name="T22" fmla="*/ 528 w 1744"/>
                  <a:gd name="T23" fmla="*/ 1656 h 1720"/>
                  <a:gd name="T24" fmla="*/ 384 w 1744"/>
                  <a:gd name="T25" fmla="*/ 1576 h 1720"/>
                  <a:gd name="T26" fmla="*/ 256 w 1744"/>
                  <a:gd name="T27" fmla="*/ 1464 h 1720"/>
                  <a:gd name="T28" fmla="*/ 144 w 1744"/>
                  <a:gd name="T29" fmla="*/ 1336 h 1720"/>
                  <a:gd name="T30" fmla="*/ 64 w 1744"/>
                  <a:gd name="T31" fmla="*/ 1192 h 1720"/>
                  <a:gd name="T32" fmla="*/ 16 w 1744"/>
                  <a:gd name="T33" fmla="*/ 1032 h 1720"/>
                  <a:gd name="T34" fmla="*/ 0 w 1744"/>
                  <a:gd name="T35" fmla="*/ 856 h 1720"/>
                  <a:gd name="T36" fmla="*/ 0 w 1744"/>
                  <a:gd name="T37" fmla="*/ 856 h 1720"/>
                  <a:gd name="T38" fmla="*/ 16 w 1744"/>
                  <a:gd name="T39" fmla="*/ 688 h 1720"/>
                  <a:gd name="T40" fmla="*/ 64 w 1744"/>
                  <a:gd name="T41" fmla="*/ 528 h 1720"/>
                  <a:gd name="T42" fmla="*/ 144 w 1744"/>
                  <a:gd name="T43" fmla="*/ 376 h 1720"/>
                  <a:gd name="T44" fmla="*/ 256 w 1744"/>
                  <a:gd name="T45" fmla="*/ 248 h 1720"/>
                  <a:gd name="T46" fmla="*/ 384 w 1744"/>
                  <a:gd name="T47" fmla="*/ 144 h 1720"/>
                  <a:gd name="T48" fmla="*/ 528 w 1744"/>
                  <a:gd name="T49" fmla="*/ 64 h 1720"/>
                  <a:gd name="T50" fmla="*/ 696 w 1744"/>
                  <a:gd name="T51" fmla="*/ 16 h 1720"/>
                  <a:gd name="T52" fmla="*/ 872 w 1744"/>
                  <a:gd name="T53" fmla="*/ 0 h 1720"/>
                  <a:gd name="T54" fmla="*/ 872 w 1744"/>
                  <a:gd name="T55" fmla="*/ 0 h 1720"/>
                  <a:gd name="T56" fmla="*/ 1040 w 1744"/>
                  <a:gd name="T57" fmla="*/ 16 h 1720"/>
                  <a:gd name="T58" fmla="*/ 1208 w 1744"/>
                  <a:gd name="T59" fmla="*/ 64 h 1720"/>
                  <a:gd name="T60" fmla="*/ 1352 w 1744"/>
                  <a:gd name="T61" fmla="*/ 144 h 1720"/>
                  <a:gd name="T62" fmla="*/ 1488 w 1744"/>
                  <a:gd name="T63" fmla="*/ 248 h 1720"/>
                  <a:gd name="T64" fmla="*/ 1592 w 1744"/>
                  <a:gd name="T65" fmla="*/ 376 h 1720"/>
                  <a:gd name="T66" fmla="*/ 1672 w 1744"/>
                  <a:gd name="T67" fmla="*/ 528 h 1720"/>
                  <a:gd name="T68" fmla="*/ 1720 w 1744"/>
                  <a:gd name="T69" fmla="*/ 688 h 1720"/>
                  <a:gd name="T70" fmla="*/ 1744 w 1744"/>
                  <a:gd name="T71" fmla="*/ 856 h 172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1744"/>
                  <a:gd name="T109" fmla="*/ 0 h 1720"/>
                  <a:gd name="T110" fmla="*/ 1744 w 1744"/>
                  <a:gd name="T111" fmla="*/ 1720 h 1720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1744" h="1720">
                    <a:moveTo>
                      <a:pt x="1744" y="856"/>
                    </a:moveTo>
                    <a:lnTo>
                      <a:pt x="1720" y="1032"/>
                    </a:lnTo>
                    <a:lnTo>
                      <a:pt x="1672" y="1192"/>
                    </a:lnTo>
                    <a:lnTo>
                      <a:pt x="1592" y="1336"/>
                    </a:lnTo>
                    <a:lnTo>
                      <a:pt x="1488" y="1464"/>
                    </a:lnTo>
                    <a:lnTo>
                      <a:pt x="1352" y="1576"/>
                    </a:lnTo>
                    <a:lnTo>
                      <a:pt x="1208" y="1656"/>
                    </a:lnTo>
                    <a:lnTo>
                      <a:pt x="1040" y="1704"/>
                    </a:lnTo>
                    <a:lnTo>
                      <a:pt x="872" y="1720"/>
                    </a:lnTo>
                    <a:lnTo>
                      <a:pt x="696" y="1704"/>
                    </a:lnTo>
                    <a:lnTo>
                      <a:pt x="528" y="1656"/>
                    </a:lnTo>
                    <a:lnTo>
                      <a:pt x="384" y="1576"/>
                    </a:lnTo>
                    <a:lnTo>
                      <a:pt x="256" y="1464"/>
                    </a:lnTo>
                    <a:lnTo>
                      <a:pt x="144" y="1336"/>
                    </a:lnTo>
                    <a:lnTo>
                      <a:pt x="64" y="1192"/>
                    </a:lnTo>
                    <a:lnTo>
                      <a:pt x="16" y="1032"/>
                    </a:lnTo>
                    <a:lnTo>
                      <a:pt x="0" y="856"/>
                    </a:lnTo>
                    <a:lnTo>
                      <a:pt x="16" y="688"/>
                    </a:lnTo>
                    <a:lnTo>
                      <a:pt x="64" y="528"/>
                    </a:lnTo>
                    <a:lnTo>
                      <a:pt x="144" y="376"/>
                    </a:lnTo>
                    <a:lnTo>
                      <a:pt x="256" y="248"/>
                    </a:lnTo>
                    <a:lnTo>
                      <a:pt x="384" y="144"/>
                    </a:lnTo>
                    <a:lnTo>
                      <a:pt x="528" y="64"/>
                    </a:lnTo>
                    <a:lnTo>
                      <a:pt x="696" y="16"/>
                    </a:lnTo>
                    <a:lnTo>
                      <a:pt x="872" y="0"/>
                    </a:lnTo>
                    <a:lnTo>
                      <a:pt x="1040" y="16"/>
                    </a:lnTo>
                    <a:lnTo>
                      <a:pt x="1208" y="64"/>
                    </a:lnTo>
                    <a:lnTo>
                      <a:pt x="1352" y="144"/>
                    </a:lnTo>
                    <a:lnTo>
                      <a:pt x="1488" y="248"/>
                    </a:lnTo>
                    <a:lnTo>
                      <a:pt x="1592" y="376"/>
                    </a:lnTo>
                    <a:lnTo>
                      <a:pt x="1672" y="528"/>
                    </a:lnTo>
                    <a:lnTo>
                      <a:pt x="1720" y="688"/>
                    </a:lnTo>
                    <a:lnTo>
                      <a:pt x="1744" y="8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67" name="Line 141"/>
              <p:cNvSpPr>
                <a:spLocks noChangeShapeType="1"/>
              </p:cNvSpPr>
              <p:nvPr/>
            </p:nvSpPr>
            <p:spPr bwMode="auto">
              <a:xfrm flipH="1">
                <a:off x="4128" y="2440"/>
                <a:ext cx="24" cy="17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68" name="Line 142"/>
              <p:cNvSpPr>
                <a:spLocks noChangeShapeType="1"/>
              </p:cNvSpPr>
              <p:nvPr/>
            </p:nvSpPr>
            <p:spPr bwMode="auto">
              <a:xfrm>
                <a:off x="4128" y="2616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69" name="Line 143"/>
              <p:cNvSpPr>
                <a:spLocks noChangeShapeType="1"/>
              </p:cNvSpPr>
              <p:nvPr/>
            </p:nvSpPr>
            <p:spPr bwMode="auto">
              <a:xfrm flipH="1">
                <a:off x="4080" y="2616"/>
                <a:ext cx="48" cy="1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70" name="Line 144"/>
              <p:cNvSpPr>
                <a:spLocks noChangeShapeType="1"/>
              </p:cNvSpPr>
              <p:nvPr/>
            </p:nvSpPr>
            <p:spPr bwMode="auto">
              <a:xfrm>
                <a:off x="4080" y="2776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71" name="Line 145"/>
              <p:cNvSpPr>
                <a:spLocks noChangeShapeType="1"/>
              </p:cNvSpPr>
              <p:nvPr/>
            </p:nvSpPr>
            <p:spPr bwMode="auto">
              <a:xfrm flipH="1">
                <a:off x="4000" y="2776"/>
                <a:ext cx="80" cy="1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72" name="Line 146"/>
              <p:cNvSpPr>
                <a:spLocks noChangeShapeType="1"/>
              </p:cNvSpPr>
              <p:nvPr/>
            </p:nvSpPr>
            <p:spPr bwMode="auto">
              <a:xfrm>
                <a:off x="4000" y="2920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73" name="Line 147"/>
              <p:cNvSpPr>
                <a:spLocks noChangeShapeType="1"/>
              </p:cNvSpPr>
              <p:nvPr/>
            </p:nvSpPr>
            <p:spPr bwMode="auto">
              <a:xfrm flipH="1">
                <a:off x="3896" y="2920"/>
                <a:ext cx="104" cy="12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74" name="Line 148"/>
              <p:cNvSpPr>
                <a:spLocks noChangeShapeType="1"/>
              </p:cNvSpPr>
              <p:nvPr/>
            </p:nvSpPr>
            <p:spPr bwMode="auto">
              <a:xfrm>
                <a:off x="3896" y="3048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75" name="Line 149"/>
              <p:cNvSpPr>
                <a:spLocks noChangeShapeType="1"/>
              </p:cNvSpPr>
              <p:nvPr/>
            </p:nvSpPr>
            <p:spPr bwMode="auto">
              <a:xfrm flipH="1">
                <a:off x="3760" y="3048"/>
                <a:ext cx="136" cy="1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76" name="Line 150"/>
              <p:cNvSpPr>
                <a:spLocks noChangeShapeType="1"/>
              </p:cNvSpPr>
              <p:nvPr/>
            </p:nvSpPr>
            <p:spPr bwMode="auto">
              <a:xfrm>
                <a:off x="3760" y="3160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77" name="Line 151"/>
              <p:cNvSpPr>
                <a:spLocks noChangeShapeType="1"/>
              </p:cNvSpPr>
              <p:nvPr/>
            </p:nvSpPr>
            <p:spPr bwMode="auto">
              <a:xfrm flipH="1">
                <a:off x="3616" y="3160"/>
                <a:ext cx="144" cy="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78" name="Line 152"/>
              <p:cNvSpPr>
                <a:spLocks noChangeShapeType="1"/>
              </p:cNvSpPr>
              <p:nvPr/>
            </p:nvSpPr>
            <p:spPr bwMode="auto">
              <a:xfrm>
                <a:off x="3616" y="3240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79" name="Line 153"/>
              <p:cNvSpPr>
                <a:spLocks noChangeShapeType="1"/>
              </p:cNvSpPr>
              <p:nvPr/>
            </p:nvSpPr>
            <p:spPr bwMode="auto">
              <a:xfrm flipH="1">
                <a:off x="3448" y="3240"/>
                <a:ext cx="168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80" name="Line 154"/>
              <p:cNvSpPr>
                <a:spLocks noChangeShapeType="1"/>
              </p:cNvSpPr>
              <p:nvPr/>
            </p:nvSpPr>
            <p:spPr bwMode="auto">
              <a:xfrm>
                <a:off x="3448" y="3288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81" name="Line 155"/>
              <p:cNvSpPr>
                <a:spLocks noChangeShapeType="1"/>
              </p:cNvSpPr>
              <p:nvPr/>
            </p:nvSpPr>
            <p:spPr bwMode="auto">
              <a:xfrm flipH="1">
                <a:off x="3280" y="3288"/>
                <a:ext cx="168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82" name="Line 156"/>
              <p:cNvSpPr>
                <a:spLocks noChangeShapeType="1"/>
              </p:cNvSpPr>
              <p:nvPr/>
            </p:nvSpPr>
            <p:spPr bwMode="auto">
              <a:xfrm>
                <a:off x="3280" y="3304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83" name="Line 157"/>
              <p:cNvSpPr>
                <a:spLocks noChangeShapeType="1"/>
              </p:cNvSpPr>
              <p:nvPr/>
            </p:nvSpPr>
            <p:spPr bwMode="auto">
              <a:xfrm>
                <a:off x="3280" y="3304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84" name="Line 158"/>
              <p:cNvSpPr>
                <a:spLocks noChangeShapeType="1"/>
              </p:cNvSpPr>
              <p:nvPr/>
            </p:nvSpPr>
            <p:spPr bwMode="auto">
              <a:xfrm>
                <a:off x="3280" y="3304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85" name="Line 159"/>
              <p:cNvSpPr>
                <a:spLocks noChangeShapeType="1"/>
              </p:cNvSpPr>
              <p:nvPr/>
            </p:nvSpPr>
            <p:spPr bwMode="auto">
              <a:xfrm flipH="1" flipV="1">
                <a:off x="3104" y="3288"/>
                <a:ext cx="176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86" name="Line 160"/>
              <p:cNvSpPr>
                <a:spLocks noChangeShapeType="1"/>
              </p:cNvSpPr>
              <p:nvPr/>
            </p:nvSpPr>
            <p:spPr bwMode="auto">
              <a:xfrm>
                <a:off x="3104" y="3288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87" name="Line 161"/>
              <p:cNvSpPr>
                <a:spLocks noChangeShapeType="1"/>
              </p:cNvSpPr>
              <p:nvPr/>
            </p:nvSpPr>
            <p:spPr bwMode="auto">
              <a:xfrm flipH="1" flipV="1">
                <a:off x="2936" y="3240"/>
                <a:ext cx="168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88" name="Line 162"/>
              <p:cNvSpPr>
                <a:spLocks noChangeShapeType="1"/>
              </p:cNvSpPr>
              <p:nvPr/>
            </p:nvSpPr>
            <p:spPr bwMode="auto">
              <a:xfrm>
                <a:off x="2936" y="3240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89" name="Line 163"/>
              <p:cNvSpPr>
                <a:spLocks noChangeShapeType="1"/>
              </p:cNvSpPr>
              <p:nvPr/>
            </p:nvSpPr>
            <p:spPr bwMode="auto">
              <a:xfrm flipH="1" flipV="1">
                <a:off x="2792" y="3160"/>
                <a:ext cx="144" cy="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90" name="Line 164"/>
              <p:cNvSpPr>
                <a:spLocks noChangeShapeType="1"/>
              </p:cNvSpPr>
              <p:nvPr/>
            </p:nvSpPr>
            <p:spPr bwMode="auto">
              <a:xfrm>
                <a:off x="2792" y="3160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91" name="Line 165"/>
              <p:cNvSpPr>
                <a:spLocks noChangeShapeType="1"/>
              </p:cNvSpPr>
              <p:nvPr/>
            </p:nvSpPr>
            <p:spPr bwMode="auto">
              <a:xfrm flipH="1" flipV="1">
                <a:off x="2664" y="3048"/>
                <a:ext cx="128" cy="1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92" name="Line 166"/>
              <p:cNvSpPr>
                <a:spLocks noChangeShapeType="1"/>
              </p:cNvSpPr>
              <p:nvPr/>
            </p:nvSpPr>
            <p:spPr bwMode="auto">
              <a:xfrm>
                <a:off x="2664" y="3048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93" name="Line 167"/>
              <p:cNvSpPr>
                <a:spLocks noChangeShapeType="1"/>
              </p:cNvSpPr>
              <p:nvPr/>
            </p:nvSpPr>
            <p:spPr bwMode="auto">
              <a:xfrm flipH="1" flipV="1">
                <a:off x="2552" y="2920"/>
                <a:ext cx="112" cy="12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94" name="Line 168"/>
              <p:cNvSpPr>
                <a:spLocks noChangeShapeType="1"/>
              </p:cNvSpPr>
              <p:nvPr/>
            </p:nvSpPr>
            <p:spPr bwMode="auto">
              <a:xfrm>
                <a:off x="2552" y="2920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95" name="Line 169"/>
              <p:cNvSpPr>
                <a:spLocks noChangeShapeType="1"/>
              </p:cNvSpPr>
              <p:nvPr/>
            </p:nvSpPr>
            <p:spPr bwMode="auto">
              <a:xfrm flipH="1" flipV="1">
                <a:off x="2472" y="2776"/>
                <a:ext cx="80" cy="1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96" name="Line 170"/>
              <p:cNvSpPr>
                <a:spLocks noChangeShapeType="1"/>
              </p:cNvSpPr>
              <p:nvPr/>
            </p:nvSpPr>
            <p:spPr bwMode="auto">
              <a:xfrm>
                <a:off x="2472" y="2776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97" name="Line 171"/>
              <p:cNvSpPr>
                <a:spLocks noChangeShapeType="1"/>
              </p:cNvSpPr>
              <p:nvPr/>
            </p:nvSpPr>
            <p:spPr bwMode="auto">
              <a:xfrm flipH="1" flipV="1">
                <a:off x="2424" y="2616"/>
                <a:ext cx="48" cy="1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98" name="Line 172"/>
              <p:cNvSpPr>
                <a:spLocks noChangeShapeType="1"/>
              </p:cNvSpPr>
              <p:nvPr/>
            </p:nvSpPr>
            <p:spPr bwMode="auto">
              <a:xfrm>
                <a:off x="2424" y="2616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99" name="Line 173"/>
              <p:cNvSpPr>
                <a:spLocks noChangeShapeType="1"/>
              </p:cNvSpPr>
              <p:nvPr/>
            </p:nvSpPr>
            <p:spPr bwMode="auto">
              <a:xfrm flipH="1" flipV="1">
                <a:off x="2408" y="2440"/>
                <a:ext cx="16" cy="17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00" name="Line 174"/>
              <p:cNvSpPr>
                <a:spLocks noChangeShapeType="1"/>
              </p:cNvSpPr>
              <p:nvPr/>
            </p:nvSpPr>
            <p:spPr bwMode="auto">
              <a:xfrm>
                <a:off x="2408" y="2440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01" name="Line 175"/>
              <p:cNvSpPr>
                <a:spLocks noChangeShapeType="1"/>
              </p:cNvSpPr>
              <p:nvPr/>
            </p:nvSpPr>
            <p:spPr bwMode="auto">
              <a:xfrm>
                <a:off x="2408" y="2440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02" name="Line 176"/>
              <p:cNvSpPr>
                <a:spLocks noChangeShapeType="1"/>
              </p:cNvSpPr>
              <p:nvPr/>
            </p:nvSpPr>
            <p:spPr bwMode="auto">
              <a:xfrm>
                <a:off x="2408" y="2440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03" name="Line 177"/>
              <p:cNvSpPr>
                <a:spLocks noChangeShapeType="1"/>
              </p:cNvSpPr>
              <p:nvPr/>
            </p:nvSpPr>
            <p:spPr bwMode="auto">
              <a:xfrm flipV="1">
                <a:off x="2408" y="2272"/>
                <a:ext cx="16" cy="16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04" name="Line 178"/>
              <p:cNvSpPr>
                <a:spLocks noChangeShapeType="1"/>
              </p:cNvSpPr>
              <p:nvPr/>
            </p:nvSpPr>
            <p:spPr bwMode="auto">
              <a:xfrm>
                <a:off x="2424" y="2272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05" name="Line 179"/>
              <p:cNvSpPr>
                <a:spLocks noChangeShapeType="1"/>
              </p:cNvSpPr>
              <p:nvPr/>
            </p:nvSpPr>
            <p:spPr bwMode="auto">
              <a:xfrm flipV="1">
                <a:off x="2424" y="2112"/>
                <a:ext cx="48" cy="1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06" name="Line 180"/>
              <p:cNvSpPr>
                <a:spLocks noChangeShapeType="1"/>
              </p:cNvSpPr>
              <p:nvPr/>
            </p:nvSpPr>
            <p:spPr bwMode="auto">
              <a:xfrm>
                <a:off x="2472" y="2112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07" name="Line 181"/>
              <p:cNvSpPr>
                <a:spLocks noChangeShapeType="1"/>
              </p:cNvSpPr>
              <p:nvPr/>
            </p:nvSpPr>
            <p:spPr bwMode="auto">
              <a:xfrm flipV="1">
                <a:off x="2472" y="1960"/>
                <a:ext cx="80" cy="15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08" name="Line 182"/>
              <p:cNvSpPr>
                <a:spLocks noChangeShapeType="1"/>
              </p:cNvSpPr>
              <p:nvPr/>
            </p:nvSpPr>
            <p:spPr bwMode="auto">
              <a:xfrm>
                <a:off x="2552" y="1960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09" name="Line 183"/>
              <p:cNvSpPr>
                <a:spLocks noChangeShapeType="1"/>
              </p:cNvSpPr>
              <p:nvPr/>
            </p:nvSpPr>
            <p:spPr bwMode="auto">
              <a:xfrm flipV="1">
                <a:off x="2552" y="1832"/>
                <a:ext cx="112" cy="12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10" name="Line 184"/>
              <p:cNvSpPr>
                <a:spLocks noChangeShapeType="1"/>
              </p:cNvSpPr>
              <p:nvPr/>
            </p:nvSpPr>
            <p:spPr bwMode="auto">
              <a:xfrm>
                <a:off x="2664" y="1832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11" name="Line 185"/>
              <p:cNvSpPr>
                <a:spLocks noChangeShapeType="1"/>
              </p:cNvSpPr>
              <p:nvPr/>
            </p:nvSpPr>
            <p:spPr bwMode="auto">
              <a:xfrm flipV="1">
                <a:off x="2664" y="1728"/>
                <a:ext cx="128" cy="1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12" name="Line 186"/>
              <p:cNvSpPr>
                <a:spLocks noChangeShapeType="1"/>
              </p:cNvSpPr>
              <p:nvPr/>
            </p:nvSpPr>
            <p:spPr bwMode="auto">
              <a:xfrm>
                <a:off x="2792" y="1728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13" name="Line 187"/>
              <p:cNvSpPr>
                <a:spLocks noChangeShapeType="1"/>
              </p:cNvSpPr>
              <p:nvPr/>
            </p:nvSpPr>
            <p:spPr bwMode="auto">
              <a:xfrm flipV="1">
                <a:off x="2792" y="1648"/>
                <a:ext cx="144" cy="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14" name="Line 188"/>
              <p:cNvSpPr>
                <a:spLocks noChangeShapeType="1"/>
              </p:cNvSpPr>
              <p:nvPr/>
            </p:nvSpPr>
            <p:spPr bwMode="auto">
              <a:xfrm>
                <a:off x="2936" y="1648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15" name="Line 189"/>
              <p:cNvSpPr>
                <a:spLocks noChangeShapeType="1"/>
              </p:cNvSpPr>
              <p:nvPr/>
            </p:nvSpPr>
            <p:spPr bwMode="auto">
              <a:xfrm flipV="1">
                <a:off x="2936" y="1600"/>
                <a:ext cx="168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16" name="Line 190"/>
              <p:cNvSpPr>
                <a:spLocks noChangeShapeType="1"/>
              </p:cNvSpPr>
              <p:nvPr/>
            </p:nvSpPr>
            <p:spPr bwMode="auto">
              <a:xfrm>
                <a:off x="3104" y="1600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17" name="Line 191"/>
              <p:cNvSpPr>
                <a:spLocks noChangeShapeType="1"/>
              </p:cNvSpPr>
              <p:nvPr/>
            </p:nvSpPr>
            <p:spPr bwMode="auto">
              <a:xfrm flipV="1">
                <a:off x="3104" y="1584"/>
                <a:ext cx="176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18" name="Line 192"/>
              <p:cNvSpPr>
                <a:spLocks noChangeShapeType="1"/>
              </p:cNvSpPr>
              <p:nvPr/>
            </p:nvSpPr>
            <p:spPr bwMode="auto">
              <a:xfrm>
                <a:off x="3280" y="1584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19" name="Line 193"/>
              <p:cNvSpPr>
                <a:spLocks noChangeShapeType="1"/>
              </p:cNvSpPr>
              <p:nvPr/>
            </p:nvSpPr>
            <p:spPr bwMode="auto">
              <a:xfrm>
                <a:off x="3280" y="1584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20" name="Line 194"/>
              <p:cNvSpPr>
                <a:spLocks noChangeShapeType="1"/>
              </p:cNvSpPr>
              <p:nvPr/>
            </p:nvSpPr>
            <p:spPr bwMode="auto">
              <a:xfrm>
                <a:off x="3280" y="1584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21" name="Line 195"/>
              <p:cNvSpPr>
                <a:spLocks noChangeShapeType="1"/>
              </p:cNvSpPr>
              <p:nvPr/>
            </p:nvSpPr>
            <p:spPr bwMode="auto">
              <a:xfrm>
                <a:off x="3280" y="1584"/>
                <a:ext cx="168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22" name="Line 196"/>
              <p:cNvSpPr>
                <a:spLocks noChangeShapeType="1"/>
              </p:cNvSpPr>
              <p:nvPr/>
            </p:nvSpPr>
            <p:spPr bwMode="auto">
              <a:xfrm>
                <a:off x="3448" y="1600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23" name="Line 197"/>
              <p:cNvSpPr>
                <a:spLocks noChangeShapeType="1"/>
              </p:cNvSpPr>
              <p:nvPr/>
            </p:nvSpPr>
            <p:spPr bwMode="auto">
              <a:xfrm>
                <a:off x="3448" y="1600"/>
                <a:ext cx="168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24" name="Line 198"/>
              <p:cNvSpPr>
                <a:spLocks noChangeShapeType="1"/>
              </p:cNvSpPr>
              <p:nvPr/>
            </p:nvSpPr>
            <p:spPr bwMode="auto">
              <a:xfrm>
                <a:off x="3616" y="1648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25" name="Line 199"/>
              <p:cNvSpPr>
                <a:spLocks noChangeShapeType="1"/>
              </p:cNvSpPr>
              <p:nvPr/>
            </p:nvSpPr>
            <p:spPr bwMode="auto">
              <a:xfrm>
                <a:off x="3616" y="1648"/>
                <a:ext cx="144" cy="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26" name="Line 200"/>
              <p:cNvSpPr>
                <a:spLocks noChangeShapeType="1"/>
              </p:cNvSpPr>
              <p:nvPr/>
            </p:nvSpPr>
            <p:spPr bwMode="auto">
              <a:xfrm>
                <a:off x="3760" y="1728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27" name="Line 201"/>
              <p:cNvSpPr>
                <a:spLocks noChangeShapeType="1"/>
              </p:cNvSpPr>
              <p:nvPr/>
            </p:nvSpPr>
            <p:spPr bwMode="auto">
              <a:xfrm>
                <a:off x="3760" y="1728"/>
                <a:ext cx="136" cy="1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28" name="Line 202"/>
              <p:cNvSpPr>
                <a:spLocks noChangeShapeType="1"/>
              </p:cNvSpPr>
              <p:nvPr/>
            </p:nvSpPr>
            <p:spPr bwMode="auto">
              <a:xfrm>
                <a:off x="3896" y="1832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29" name="Line 203"/>
              <p:cNvSpPr>
                <a:spLocks noChangeShapeType="1"/>
              </p:cNvSpPr>
              <p:nvPr/>
            </p:nvSpPr>
            <p:spPr bwMode="auto">
              <a:xfrm>
                <a:off x="3896" y="1832"/>
                <a:ext cx="104" cy="12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30" name="Line 204"/>
              <p:cNvSpPr>
                <a:spLocks noChangeShapeType="1"/>
              </p:cNvSpPr>
              <p:nvPr/>
            </p:nvSpPr>
            <p:spPr bwMode="auto">
              <a:xfrm>
                <a:off x="4000" y="1960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417" name="Line 206"/>
            <p:cNvSpPr>
              <a:spLocks noChangeShapeType="1"/>
            </p:cNvSpPr>
            <p:nvPr/>
          </p:nvSpPr>
          <p:spPr bwMode="auto">
            <a:xfrm>
              <a:off x="4000" y="1960"/>
              <a:ext cx="80" cy="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8" name="Line 207"/>
            <p:cNvSpPr>
              <a:spLocks noChangeShapeType="1"/>
            </p:cNvSpPr>
            <p:nvPr/>
          </p:nvSpPr>
          <p:spPr bwMode="auto">
            <a:xfrm>
              <a:off x="4080" y="2112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9" name="Line 208"/>
            <p:cNvSpPr>
              <a:spLocks noChangeShapeType="1"/>
            </p:cNvSpPr>
            <p:nvPr/>
          </p:nvSpPr>
          <p:spPr bwMode="auto">
            <a:xfrm>
              <a:off x="4080" y="2112"/>
              <a:ext cx="48" cy="1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0" name="Line 209"/>
            <p:cNvSpPr>
              <a:spLocks noChangeShapeType="1"/>
            </p:cNvSpPr>
            <p:nvPr/>
          </p:nvSpPr>
          <p:spPr bwMode="auto">
            <a:xfrm>
              <a:off x="4128" y="2272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1" name="Line 210"/>
            <p:cNvSpPr>
              <a:spLocks noChangeShapeType="1"/>
            </p:cNvSpPr>
            <p:nvPr/>
          </p:nvSpPr>
          <p:spPr bwMode="auto">
            <a:xfrm>
              <a:off x="4128" y="2272"/>
              <a:ext cx="24" cy="1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2" name="Line 211"/>
            <p:cNvSpPr>
              <a:spLocks noChangeShapeType="1"/>
            </p:cNvSpPr>
            <p:nvPr/>
          </p:nvSpPr>
          <p:spPr bwMode="auto">
            <a:xfrm>
              <a:off x="4152" y="2440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3" name="Freeform 212"/>
            <p:cNvSpPr>
              <a:spLocks/>
            </p:cNvSpPr>
            <p:nvPr/>
          </p:nvSpPr>
          <p:spPr bwMode="auto">
            <a:xfrm>
              <a:off x="3224" y="1008"/>
              <a:ext cx="320" cy="784"/>
            </a:xfrm>
            <a:custGeom>
              <a:avLst/>
              <a:gdLst>
                <a:gd name="T0" fmla="*/ 0 w 320"/>
                <a:gd name="T1" fmla="*/ 784 h 784"/>
                <a:gd name="T2" fmla="*/ 0 w 320"/>
                <a:gd name="T3" fmla="*/ 0 h 784"/>
                <a:gd name="T4" fmla="*/ 320 w 320"/>
                <a:gd name="T5" fmla="*/ 376 h 784"/>
                <a:gd name="T6" fmla="*/ 0 w 320"/>
                <a:gd name="T7" fmla="*/ 784 h 7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0"/>
                <a:gd name="T13" fmla="*/ 0 h 784"/>
                <a:gd name="T14" fmla="*/ 320 w 320"/>
                <a:gd name="T15" fmla="*/ 784 h 7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0" h="784">
                  <a:moveTo>
                    <a:pt x="0" y="784"/>
                  </a:moveTo>
                  <a:lnTo>
                    <a:pt x="0" y="0"/>
                  </a:lnTo>
                  <a:lnTo>
                    <a:pt x="320" y="376"/>
                  </a:lnTo>
                  <a:lnTo>
                    <a:pt x="0" y="784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4" name="Line 213"/>
            <p:cNvSpPr>
              <a:spLocks noChangeShapeType="1"/>
            </p:cNvSpPr>
            <p:nvPr/>
          </p:nvSpPr>
          <p:spPr bwMode="auto">
            <a:xfrm flipV="1">
              <a:off x="3224" y="1376"/>
              <a:ext cx="320" cy="4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5" name="Line 214"/>
            <p:cNvSpPr>
              <a:spLocks noChangeShapeType="1"/>
            </p:cNvSpPr>
            <p:nvPr/>
          </p:nvSpPr>
          <p:spPr bwMode="auto">
            <a:xfrm>
              <a:off x="3216" y="1008"/>
              <a:ext cx="328" cy="3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6" name="Line 215"/>
            <p:cNvSpPr>
              <a:spLocks noChangeShapeType="1"/>
            </p:cNvSpPr>
            <p:nvPr/>
          </p:nvSpPr>
          <p:spPr bwMode="auto">
            <a:xfrm>
              <a:off x="3216" y="1016"/>
              <a:ext cx="1" cy="2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7" name="Line 216"/>
            <p:cNvSpPr>
              <a:spLocks noChangeShapeType="1"/>
            </p:cNvSpPr>
            <p:nvPr/>
          </p:nvSpPr>
          <p:spPr bwMode="auto">
            <a:xfrm>
              <a:off x="3216" y="1568"/>
              <a:ext cx="1" cy="2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8" name="Freeform 217"/>
            <p:cNvSpPr>
              <a:spLocks/>
            </p:cNvSpPr>
            <p:nvPr/>
          </p:nvSpPr>
          <p:spPr bwMode="auto">
            <a:xfrm>
              <a:off x="3952" y="2376"/>
              <a:ext cx="784" cy="328"/>
            </a:xfrm>
            <a:custGeom>
              <a:avLst/>
              <a:gdLst>
                <a:gd name="T0" fmla="*/ 0 w 784"/>
                <a:gd name="T1" fmla="*/ 0 h 328"/>
                <a:gd name="T2" fmla="*/ 784 w 784"/>
                <a:gd name="T3" fmla="*/ 0 h 328"/>
                <a:gd name="T4" fmla="*/ 408 w 784"/>
                <a:gd name="T5" fmla="*/ 328 h 328"/>
                <a:gd name="T6" fmla="*/ 0 w 784"/>
                <a:gd name="T7" fmla="*/ 0 h 3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84"/>
                <a:gd name="T13" fmla="*/ 0 h 328"/>
                <a:gd name="T14" fmla="*/ 784 w 784"/>
                <a:gd name="T15" fmla="*/ 328 h 3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84" h="328">
                  <a:moveTo>
                    <a:pt x="0" y="0"/>
                  </a:moveTo>
                  <a:lnTo>
                    <a:pt x="784" y="0"/>
                  </a:lnTo>
                  <a:lnTo>
                    <a:pt x="408" y="3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9" name="Line 218"/>
            <p:cNvSpPr>
              <a:spLocks noChangeShapeType="1"/>
            </p:cNvSpPr>
            <p:nvPr/>
          </p:nvSpPr>
          <p:spPr bwMode="auto">
            <a:xfrm>
              <a:off x="3960" y="2368"/>
              <a:ext cx="408" cy="3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0" name="Line 219"/>
            <p:cNvSpPr>
              <a:spLocks noChangeShapeType="1"/>
            </p:cNvSpPr>
            <p:nvPr/>
          </p:nvSpPr>
          <p:spPr bwMode="auto">
            <a:xfrm flipH="1">
              <a:off x="4360" y="2368"/>
              <a:ext cx="368" cy="3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1" name="Line 220"/>
            <p:cNvSpPr>
              <a:spLocks noChangeShapeType="1"/>
            </p:cNvSpPr>
            <p:nvPr/>
          </p:nvSpPr>
          <p:spPr bwMode="auto">
            <a:xfrm flipH="1">
              <a:off x="4544" y="2368"/>
              <a:ext cx="18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2" name="Line 221"/>
            <p:cNvSpPr>
              <a:spLocks noChangeShapeType="1"/>
            </p:cNvSpPr>
            <p:nvPr/>
          </p:nvSpPr>
          <p:spPr bwMode="auto">
            <a:xfrm flipH="1">
              <a:off x="3960" y="2368"/>
              <a:ext cx="17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3" name="Freeform 222"/>
            <p:cNvSpPr>
              <a:spLocks/>
            </p:cNvSpPr>
            <p:nvPr/>
          </p:nvSpPr>
          <p:spPr bwMode="auto">
            <a:xfrm>
              <a:off x="3056" y="3080"/>
              <a:ext cx="320" cy="784"/>
            </a:xfrm>
            <a:custGeom>
              <a:avLst/>
              <a:gdLst>
                <a:gd name="T0" fmla="*/ 320 w 320"/>
                <a:gd name="T1" fmla="*/ 0 h 784"/>
                <a:gd name="T2" fmla="*/ 320 w 320"/>
                <a:gd name="T3" fmla="*/ 784 h 784"/>
                <a:gd name="T4" fmla="*/ 0 w 320"/>
                <a:gd name="T5" fmla="*/ 408 h 784"/>
                <a:gd name="T6" fmla="*/ 320 w 320"/>
                <a:gd name="T7" fmla="*/ 0 h 7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0"/>
                <a:gd name="T13" fmla="*/ 0 h 784"/>
                <a:gd name="T14" fmla="*/ 320 w 320"/>
                <a:gd name="T15" fmla="*/ 784 h 7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0" h="784">
                  <a:moveTo>
                    <a:pt x="320" y="0"/>
                  </a:moveTo>
                  <a:lnTo>
                    <a:pt x="320" y="784"/>
                  </a:lnTo>
                  <a:lnTo>
                    <a:pt x="0" y="408"/>
                  </a:lnTo>
                  <a:lnTo>
                    <a:pt x="320" y="0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4" name="Line 223"/>
            <p:cNvSpPr>
              <a:spLocks noChangeShapeType="1"/>
            </p:cNvSpPr>
            <p:nvPr/>
          </p:nvSpPr>
          <p:spPr bwMode="auto">
            <a:xfrm flipH="1">
              <a:off x="3056" y="3088"/>
              <a:ext cx="320" cy="4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5" name="Line 224"/>
            <p:cNvSpPr>
              <a:spLocks noChangeShapeType="1"/>
            </p:cNvSpPr>
            <p:nvPr/>
          </p:nvSpPr>
          <p:spPr bwMode="auto">
            <a:xfrm flipH="1" flipV="1">
              <a:off x="3056" y="3488"/>
              <a:ext cx="328" cy="3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6" name="Line 225"/>
            <p:cNvSpPr>
              <a:spLocks noChangeShapeType="1"/>
            </p:cNvSpPr>
            <p:nvPr/>
          </p:nvSpPr>
          <p:spPr bwMode="auto">
            <a:xfrm flipH="1" flipV="1">
              <a:off x="3376" y="3688"/>
              <a:ext cx="8" cy="1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7" name="Line 226"/>
            <p:cNvSpPr>
              <a:spLocks noChangeShapeType="1"/>
            </p:cNvSpPr>
            <p:nvPr/>
          </p:nvSpPr>
          <p:spPr bwMode="auto">
            <a:xfrm flipV="1">
              <a:off x="3376" y="3088"/>
              <a:ext cx="1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8" name="Freeform 227"/>
            <p:cNvSpPr>
              <a:spLocks/>
            </p:cNvSpPr>
            <p:nvPr/>
          </p:nvSpPr>
          <p:spPr bwMode="auto">
            <a:xfrm>
              <a:off x="1824" y="2160"/>
              <a:ext cx="784" cy="320"/>
            </a:xfrm>
            <a:custGeom>
              <a:avLst/>
              <a:gdLst>
                <a:gd name="T0" fmla="*/ 784 w 784"/>
                <a:gd name="T1" fmla="*/ 320 h 320"/>
                <a:gd name="T2" fmla="*/ 0 w 784"/>
                <a:gd name="T3" fmla="*/ 320 h 320"/>
                <a:gd name="T4" fmla="*/ 376 w 784"/>
                <a:gd name="T5" fmla="*/ 0 h 320"/>
                <a:gd name="T6" fmla="*/ 784 w 784"/>
                <a:gd name="T7" fmla="*/ 320 h 3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84"/>
                <a:gd name="T13" fmla="*/ 0 h 320"/>
                <a:gd name="T14" fmla="*/ 784 w 784"/>
                <a:gd name="T15" fmla="*/ 320 h 3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84" h="320">
                  <a:moveTo>
                    <a:pt x="784" y="320"/>
                  </a:moveTo>
                  <a:lnTo>
                    <a:pt x="0" y="320"/>
                  </a:lnTo>
                  <a:lnTo>
                    <a:pt x="376" y="0"/>
                  </a:lnTo>
                  <a:lnTo>
                    <a:pt x="784" y="320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9" name="Line 228"/>
            <p:cNvSpPr>
              <a:spLocks noChangeShapeType="1"/>
            </p:cNvSpPr>
            <p:nvPr/>
          </p:nvSpPr>
          <p:spPr bwMode="auto">
            <a:xfrm flipH="1" flipV="1">
              <a:off x="2192" y="2160"/>
              <a:ext cx="408" cy="3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0" name="Line 229"/>
            <p:cNvSpPr>
              <a:spLocks noChangeShapeType="1"/>
            </p:cNvSpPr>
            <p:nvPr/>
          </p:nvSpPr>
          <p:spPr bwMode="auto">
            <a:xfrm flipV="1">
              <a:off x="1824" y="2160"/>
              <a:ext cx="368" cy="3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1" name="Line 230"/>
            <p:cNvSpPr>
              <a:spLocks noChangeShapeType="1"/>
            </p:cNvSpPr>
            <p:nvPr/>
          </p:nvSpPr>
          <p:spPr bwMode="auto">
            <a:xfrm>
              <a:off x="1832" y="2480"/>
              <a:ext cx="20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2" name="Line 231"/>
            <p:cNvSpPr>
              <a:spLocks noChangeShapeType="1"/>
            </p:cNvSpPr>
            <p:nvPr/>
          </p:nvSpPr>
          <p:spPr bwMode="auto">
            <a:xfrm>
              <a:off x="2408" y="2480"/>
              <a:ext cx="19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3" name="Line 236"/>
            <p:cNvSpPr>
              <a:spLocks noChangeShapeType="1"/>
            </p:cNvSpPr>
            <p:nvPr/>
          </p:nvSpPr>
          <p:spPr bwMode="auto">
            <a:xfrm>
              <a:off x="2872" y="1976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4" name="Line 238"/>
            <p:cNvSpPr>
              <a:spLocks noChangeShapeType="1"/>
            </p:cNvSpPr>
            <p:nvPr/>
          </p:nvSpPr>
          <p:spPr bwMode="auto">
            <a:xfrm>
              <a:off x="2184" y="1976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5" name="Line 245"/>
            <p:cNvSpPr>
              <a:spLocks noChangeShapeType="1"/>
            </p:cNvSpPr>
            <p:nvPr/>
          </p:nvSpPr>
          <p:spPr bwMode="auto">
            <a:xfrm>
              <a:off x="2856" y="1952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6" name="Line 247"/>
            <p:cNvSpPr>
              <a:spLocks noChangeShapeType="1"/>
            </p:cNvSpPr>
            <p:nvPr/>
          </p:nvSpPr>
          <p:spPr bwMode="auto">
            <a:xfrm>
              <a:off x="2160" y="1952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7" name="Rectangle 254"/>
            <p:cNvSpPr>
              <a:spLocks noChangeArrowheads="1"/>
            </p:cNvSpPr>
            <p:nvPr/>
          </p:nvSpPr>
          <p:spPr bwMode="auto">
            <a:xfrm>
              <a:off x="2464" y="1560"/>
              <a:ext cx="45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 b="1">
                  <a:solidFill>
                    <a:srgbClr val="000000"/>
                  </a:solidFill>
                  <a:latin typeface="Geneva" charset="0"/>
                </a:rPr>
                <a:t>u</a:t>
              </a:r>
              <a:endParaRPr lang="en-US" altLang="en-US"/>
            </a:p>
          </p:txBody>
        </p:sp>
        <p:sp>
          <p:nvSpPr>
            <p:cNvPr id="17448" name="Rectangle 256"/>
            <p:cNvSpPr>
              <a:spLocks noChangeArrowheads="1"/>
            </p:cNvSpPr>
            <p:nvPr/>
          </p:nvSpPr>
          <p:spPr bwMode="auto">
            <a:xfrm>
              <a:off x="2576" y="1560"/>
              <a:ext cx="20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 b="1">
                  <a:solidFill>
                    <a:srgbClr val="000000"/>
                  </a:solidFill>
                  <a:latin typeface="Geneva" charset="0"/>
                </a:rPr>
                <a:t>i</a:t>
              </a:r>
              <a:endParaRPr lang="en-US" altLang="en-US"/>
            </a:p>
          </p:txBody>
        </p:sp>
        <p:sp>
          <p:nvSpPr>
            <p:cNvPr id="17449" name="Rectangle 259"/>
            <p:cNvSpPr>
              <a:spLocks noChangeArrowheads="1"/>
            </p:cNvSpPr>
            <p:nvPr/>
          </p:nvSpPr>
          <p:spPr bwMode="auto">
            <a:xfrm>
              <a:off x="2696" y="1560"/>
              <a:ext cx="25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 b="1">
                  <a:solidFill>
                    <a:srgbClr val="000000"/>
                  </a:solidFill>
                  <a:latin typeface="Geneva" charset="0"/>
                </a:rPr>
                <a:t>t</a:t>
              </a:r>
              <a:endParaRPr lang="en-US" altLang="en-US"/>
            </a:p>
          </p:txBody>
        </p:sp>
        <p:sp>
          <p:nvSpPr>
            <p:cNvPr id="17450" name="Rectangle 261"/>
            <p:cNvSpPr>
              <a:spLocks noChangeArrowheads="1"/>
            </p:cNvSpPr>
            <p:nvPr/>
          </p:nvSpPr>
          <p:spPr bwMode="auto">
            <a:xfrm>
              <a:off x="2760" y="1560"/>
              <a:ext cx="45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 b="1">
                  <a:solidFill>
                    <a:srgbClr val="000000"/>
                  </a:solidFill>
                  <a:latin typeface="Geneva" charset="0"/>
                </a:rPr>
                <a:t>o</a:t>
              </a:r>
              <a:endParaRPr lang="en-US" altLang="en-US"/>
            </a:p>
          </p:txBody>
        </p:sp>
        <p:sp>
          <p:nvSpPr>
            <p:cNvPr id="17451" name="Line 265"/>
            <p:cNvSpPr>
              <a:spLocks noChangeShapeType="1"/>
            </p:cNvSpPr>
            <p:nvPr/>
          </p:nvSpPr>
          <p:spPr bwMode="auto">
            <a:xfrm>
              <a:off x="4192" y="1360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2" name="Line 267"/>
            <p:cNvSpPr>
              <a:spLocks noChangeShapeType="1"/>
            </p:cNvSpPr>
            <p:nvPr/>
          </p:nvSpPr>
          <p:spPr bwMode="auto">
            <a:xfrm>
              <a:off x="4192" y="1736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3" name="Line 269"/>
            <p:cNvSpPr>
              <a:spLocks noChangeShapeType="1"/>
            </p:cNvSpPr>
            <p:nvPr/>
          </p:nvSpPr>
          <p:spPr bwMode="auto">
            <a:xfrm>
              <a:off x="3616" y="1736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4" name="Line 271"/>
            <p:cNvSpPr>
              <a:spLocks noChangeShapeType="1"/>
            </p:cNvSpPr>
            <p:nvPr/>
          </p:nvSpPr>
          <p:spPr bwMode="auto">
            <a:xfrm>
              <a:off x="3616" y="1360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5" name="Line 274"/>
            <p:cNvSpPr>
              <a:spLocks noChangeShapeType="1"/>
            </p:cNvSpPr>
            <p:nvPr/>
          </p:nvSpPr>
          <p:spPr bwMode="auto">
            <a:xfrm>
              <a:off x="4168" y="1336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6" name="Line 276"/>
            <p:cNvSpPr>
              <a:spLocks noChangeShapeType="1"/>
            </p:cNvSpPr>
            <p:nvPr/>
          </p:nvSpPr>
          <p:spPr bwMode="auto">
            <a:xfrm>
              <a:off x="4168" y="1712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7" name="Line 278"/>
            <p:cNvSpPr>
              <a:spLocks noChangeShapeType="1"/>
            </p:cNvSpPr>
            <p:nvPr/>
          </p:nvSpPr>
          <p:spPr bwMode="auto">
            <a:xfrm>
              <a:off x="3600" y="1712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8" name="Line 280"/>
            <p:cNvSpPr>
              <a:spLocks noChangeShapeType="1"/>
            </p:cNvSpPr>
            <p:nvPr/>
          </p:nvSpPr>
          <p:spPr bwMode="auto">
            <a:xfrm>
              <a:off x="3600" y="1336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9" name="Rectangle 281"/>
            <p:cNvSpPr>
              <a:spLocks noChangeArrowheads="1"/>
            </p:cNvSpPr>
            <p:nvPr/>
          </p:nvSpPr>
          <p:spPr bwMode="auto">
            <a:xfrm>
              <a:off x="3664" y="1408"/>
              <a:ext cx="4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800" b="1">
                  <a:solidFill>
                    <a:srgbClr val="000000"/>
                  </a:solidFill>
                  <a:latin typeface="Geneva" charset="0"/>
                </a:rPr>
                <a:t>Q</a:t>
              </a:r>
              <a:endParaRPr lang="en-US" altLang="en-US"/>
            </a:p>
          </p:txBody>
        </p:sp>
        <p:sp>
          <p:nvSpPr>
            <p:cNvPr id="17460" name="Rectangle 282"/>
            <p:cNvSpPr>
              <a:spLocks noChangeArrowheads="1"/>
            </p:cNvSpPr>
            <p:nvPr/>
          </p:nvSpPr>
          <p:spPr bwMode="auto">
            <a:xfrm>
              <a:off x="3720" y="1408"/>
              <a:ext cx="3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800" b="1">
                  <a:solidFill>
                    <a:srgbClr val="000000"/>
                  </a:solidFill>
                  <a:latin typeface="Geneva" charset="0"/>
                </a:rPr>
                <a:t>u</a:t>
              </a:r>
              <a:endParaRPr lang="en-US" altLang="en-US"/>
            </a:p>
          </p:txBody>
        </p:sp>
        <p:sp>
          <p:nvSpPr>
            <p:cNvPr id="17461" name="Rectangle 283"/>
            <p:cNvSpPr>
              <a:spLocks noChangeArrowheads="1"/>
            </p:cNvSpPr>
            <p:nvPr/>
          </p:nvSpPr>
          <p:spPr bwMode="auto">
            <a:xfrm>
              <a:off x="3768" y="1408"/>
              <a:ext cx="1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800" b="1">
                  <a:solidFill>
                    <a:srgbClr val="000000"/>
                  </a:solidFill>
                  <a:latin typeface="Geneva" charset="0"/>
                </a:rPr>
                <a:t>i</a:t>
              </a:r>
              <a:endParaRPr lang="en-US" altLang="en-US"/>
            </a:p>
          </p:txBody>
        </p:sp>
        <p:sp>
          <p:nvSpPr>
            <p:cNvPr id="17462" name="Rectangle 284"/>
            <p:cNvSpPr>
              <a:spLocks noChangeArrowheads="1"/>
            </p:cNvSpPr>
            <p:nvPr/>
          </p:nvSpPr>
          <p:spPr bwMode="auto">
            <a:xfrm>
              <a:off x="3792" y="1408"/>
              <a:ext cx="33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800" b="1">
                  <a:solidFill>
                    <a:srgbClr val="000000"/>
                  </a:solidFill>
                  <a:latin typeface="Geneva" charset="0"/>
                </a:rPr>
                <a:t>c</a:t>
              </a:r>
              <a:endParaRPr lang="en-US" altLang="en-US"/>
            </a:p>
          </p:txBody>
        </p:sp>
        <p:sp>
          <p:nvSpPr>
            <p:cNvPr id="17463" name="Rectangle 285"/>
            <p:cNvSpPr>
              <a:spLocks noChangeArrowheads="1"/>
            </p:cNvSpPr>
            <p:nvPr/>
          </p:nvSpPr>
          <p:spPr bwMode="auto">
            <a:xfrm>
              <a:off x="3832" y="1408"/>
              <a:ext cx="33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800" b="1">
                  <a:solidFill>
                    <a:srgbClr val="000000"/>
                  </a:solidFill>
                  <a:latin typeface="Geneva" charset="0"/>
                </a:rPr>
                <a:t>k</a:t>
              </a:r>
              <a:endParaRPr lang="en-US" altLang="en-US"/>
            </a:p>
          </p:txBody>
        </p:sp>
        <p:sp>
          <p:nvSpPr>
            <p:cNvPr id="17464" name="Rectangle 286"/>
            <p:cNvSpPr>
              <a:spLocks noChangeArrowheads="1"/>
            </p:cNvSpPr>
            <p:nvPr/>
          </p:nvSpPr>
          <p:spPr bwMode="auto">
            <a:xfrm>
              <a:off x="3872" y="1408"/>
              <a:ext cx="1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800" b="1">
                  <a:solidFill>
                    <a:srgbClr val="000000"/>
                  </a:solidFill>
                  <a:latin typeface="Geneva" charset="0"/>
                </a:rPr>
                <a:t> </a:t>
              </a:r>
              <a:endParaRPr lang="en-US" altLang="en-US"/>
            </a:p>
          </p:txBody>
        </p:sp>
        <p:sp>
          <p:nvSpPr>
            <p:cNvPr id="17465" name="Rectangle 287"/>
            <p:cNvSpPr>
              <a:spLocks noChangeArrowheads="1"/>
            </p:cNvSpPr>
            <p:nvPr/>
          </p:nvSpPr>
          <p:spPr bwMode="auto">
            <a:xfrm>
              <a:off x="3904" y="1408"/>
              <a:ext cx="3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800" b="1">
                  <a:solidFill>
                    <a:srgbClr val="000000"/>
                  </a:solidFill>
                  <a:latin typeface="Geneva" charset="0"/>
                </a:rPr>
                <a:t>p</a:t>
              </a:r>
              <a:endParaRPr lang="en-US" altLang="en-US"/>
            </a:p>
          </p:txBody>
        </p:sp>
        <p:sp>
          <p:nvSpPr>
            <p:cNvPr id="17466" name="Rectangle 288"/>
            <p:cNvSpPr>
              <a:spLocks noChangeArrowheads="1"/>
            </p:cNvSpPr>
            <p:nvPr/>
          </p:nvSpPr>
          <p:spPr bwMode="auto">
            <a:xfrm>
              <a:off x="3952" y="1408"/>
              <a:ext cx="1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800" b="1">
                  <a:solidFill>
                    <a:srgbClr val="000000"/>
                  </a:solidFill>
                  <a:latin typeface="Geneva" charset="0"/>
                </a:rPr>
                <a:t>l</a:t>
              </a:r>
              <a:endParaRPr lang="en-US" altLang="en-US"/>
            </a:p>
          </p:txBody>
        </p:sp>
        <p:sp>
          <p:nvSpPr>
            <p:cNvPr id="17467" name="Rectangle 289"/>
            <p:cNvSpPr>
              <a:spLocks noChangeArrowheads="1"/>
            </p:cNvSpPr>
            <p:nvPr/>
          </p:nvSpPr>
          <p:spPr bwMode="auto">
            <a:xfrm>
              <a:off x="3976" y="1408"/>
              <a:ext cx="33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800" b="1">
                  <a:solidFill>
                    <a:srgbClr val="000000"/>
                  </a:solidFill>
                  <a:latin typeface="Geneva" charset="0"/>
                </a:rPr>
                <a:t>a</a:t>
              </a:r>
              <a:endParaRPr lang="en-US" altLang="en-US"/>
            </a:p>
          </p:txBody>
        </p:sp>
        <p:sp>
          <p:nvSpPr>
            <p:cNvPr id="17468" name="Rectangle 290"/>
            <p:cNvSpPr>
              <a:spLocks noChangeArrowheads="1"/>
            </p:cNvSpPr>
            <p:nvPr/>
          </p:nvSpPr>
          <p:spPr bwMode="auto">
            <a:xfrm>
              <a:off x="4016" y="1408"/>
              <a:ext cx="3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800" b="1">
                  <a:solidFill>
                    <a:srgbClr val="000000"/>
                  </a:solidFill>
                  <a:latin typeface="Geneva" charset="0"/>
                </a:rPr>
                <a:t>n</a:t>
              </a:r>
              <a:endParaRPr lang="en-US" altLang="en-US"/>
            </a:p>
          </p:txBody>
        </p:sp>
        <p:sp>
          <p:nvSpPr>
            <p:cNvPr id="17469" name="Line 293"/>
            <p:cNvSpPr>
              <a:spLocks noChangeShapeType="1"/>
            </p:cNvSpPr>
            <p:nvPr/>
          </p:nvSpPr>
          <p:spPr bwMode="auto">
            <a:xfrm>
              <a:off x="4480" y="2928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70" name="Line 295"/>
            <p:cNvSpPr>
              <a:spLocks noChangeShapeType="1"/>
            </p:cNvSpPr>
            <p:nvPr/>
          </p:nvSpPr>
          <p:spPr bwMode="auto">
            <a:xfrm>
              <a:off x="4480" y="3400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71" name="Line 297"/>
            <p:cNvSpPr>
              <a:spLocks noChangeShapeType="1"/>
            </p:cNvSpPr>
            <p:nvPr/>
          </p:nvSpPr>
          <p:spPr bwMode="auto">
            <a:xfrm>
              <a:off x="3784" y="3400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72" name="Line 299"/>
            <p:cNvSpPr>
              <a:spLocks noChangeShapeType="1"/>
            </p:cNvSpPr>
            <p:nvPr/>
          </p:nvSpPr>
          <p:spPr bwMode="auto">
            <a:xfrm>
              <a:off x="3784" y="2928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73" name="Line 302"/>
            <p:cNvSpPr>
              <a:spLocks noChangeShapeType="1"/>
            </p:cNvSpPr>
            <p:nvPr/>
          </p:nvSpPr>
          <p:spPr bwMode="auto">
            <a:xfrm>
              <a:off x="4456" y="2904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74" name="Line 304"/>
            <p:cNvSpPr>
              <a:spLocks noChangeShapeType="1"/>
            </p:cNvSpPr>
            <p:nvPr/>
          </p:nvSpPr>
          <p:spPr bwMode="auto">
            <a:xfrm>
              <a:off x="4456" y="3376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75" name="Line 306"/>
            <p:cNvSpPr>
              <a:spLocks noChangeShapeType="1"/>
            </p:cNvSpPr>
            <p:nvPr/>
          </p:nvSpPr>
          <p:spPr bwMode="auto">
            <a:xfrm>
              <a:off x="3768" y="3376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76" name="Line 308"/>
            <p:cNvSpPr>
              <a:spLocks noChangeShapeType="1"/>
            </p:cNvSpPr>
            <p:nvPr/>
          </p:nvSpPr>
          <p:spPr bwMode="auto">
            <a:xfrm>
              <a:off x="3768" y="2904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77" name="Rectangle 309"/>
            <p:cNvSpPr>
              <a:spLocks noChangeArrowheads="1"/>
            </p:cNvSpPr>
            <p:nvPr/>
          </p:nvSpPr>
          <p:spPr bwMode="auto">
            <a:xfrm>
              <a:off x="3840" y="2976"/>
              <a:ext cx="53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 b="1">
                  <a:solidFill>
                    <a:srgbClr val="000000"/>
                  </a:solidFill>
                  <a:latin typeface="Geneva" charset="0"/>
                </a:rPr>
                <a:t>C</a:t>
              </a:r>
              <a:endParaRPr lang="en-US" altLang="en-US"/>
            </a:p>
          </p:txBody>
        </p:sp>
        <p:sp>
          <p:nvSpPr>
            <p:cNvPr id="17478" name="Rectangle 310"/>
            <p:cNvSpPr>
              <a:spLocks noChangeArrowheads="1"/>
            </p:cNvSpPr>
            <p:nvPr/>
          </p:nvSpPr>
          <p:spPr bwMode="auto">
            <a:xfrm>
              <a:off x="3896" y="2976"/>
              <a:ext cx="45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 b="1">
                  <a:solidFill>
                    <a:srgbClr val="000000"/>
                  </a:solidFill>
                  <a:latin typeface="Geneva" charset="0"/>
                </a:rPr>
                <a:t>o</a:t>
              </a:r>
              <a:endParaRPr lang="en-US" altLang="en-US"/>
            </a:p>
          </p:txBody>
        </p:sp>
        <p:sp>
          <p:nvSpPr>
            <p:cNvPr id="17479" name="Rectangle 312"/>
            <p:cNvSpPr>
              <a:spLocks noChangeArrowheads="1"/>
            </p:cNvSpPr>
            <p:nvPr/>
          </p:nvSpPr>
          <p:spPr bwMode="auto">
            <a:xfrm>
              <a:off x="4008" y="2976"/>
              <a:ext cx="40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 b="1">
                  <a:solidFill>
                    <a:srgbClr val="000000"/>
                  </a:solidFill>
                  <a:latin typeface="Geneva" charset="0"/>
                </a:rPr>
                <a:t>s</a:t>
              </a:r>
              <a:endParaRPr lang="en-US" altLang="en-US"/>
            </a:p>
          </p:txBody>
        </p:sp>
        <p:sp>
          <p:nvSpPr>
            <p:cNvPr id="17480" name="Rectangle 313"/>
            <p:cNvSpPr>
              <a:spLocks noChangeArrowheads="1"/>
            </p:cNvSpPr>
            <p:nvPr/>
          </p:nvSpPr>
          <p:spPr bwMode="auto">
            <a:xfrm>
              <a:off x="4056" y="2976"/>
              <a:ext cx="25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 b="1">
                  <a:solidFill>
                    <a:srgbClr val="000000"/>
                  </a:solidFill>
                  <a:latin typeface="Geneva" charset="0"/>
                </a:rPr>
                <a:t>t</a:t>
              </a:r>
              <a:endParaRPr lang="en-US" altLang="en-US"/>
            </a:p>
          </p:txBody>
        </p:sp>
        <p:sp>
          <p:nvSpPr>
            <p:cNvPr id="17481" name="Rectangle 314"/>
            <p:cNvSpPr>
              <a:spLocks noChangeArrowheads="1"/>
            </p:cNvSpPr>
            <p:nvPr/>
          </p:nvSpPr>
          <p:spPr bwMode="auto">
            <a:xfrm>
              <a:off x="4096" y="2976"/>
              <a:ext cx="28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 b="1">
                  <a:solidFill>
                    <a:srgbClr val="000000"/>
                  </a:solidFill>
                  <a:latin typeface="Geneva" charset="0"/>
                </a:rPr>
                <a:t>r</a:t>
              </a:r>
              <a:endParaRPr lang="en-US" altLang="en-US"/>
            </a:p>
          </p:txBody>
        </p:sp>
        <p:sp>
          <p:nvSpPr>
            <p:cNvPr id="17482" name="Rectangle 316"/>
            <p:cNvSpPr>
              <a:spLocks noChangeArrowheads="1"/>
            </p:cNvSpPr>
            <p:nvPr/>
          </p:nvSpPr>
          <p:spPr bwMode="auto">
            <a:xfrm>
              <a:off x="4192" y="2976"/>
              <a:ext cx="40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 b="1">
                  <a:solidFill>
                    <a:srgbClr val="000000"/>
                  </a:solidFill>
                  <a:latin typeface="Geneva" charset="0"/>
                </a:rPr>
                <a:t>c</a:t>
              </a:r>
              <a:endParaRPr lang="en-US" altLang="en-US"/>
            </a:p>
          </p:txBody>
        </p:sp>
        <p:sp>
          <p:nvSpPr>
            <p:cNvPr id="17483" name="Rectangle 318"/>
            <p:cNvSpPr>
              <a:spLocks noChangeArrowheads="1"/>
            </p:cNvSpPr>
            <p:nvPr/>
          </p:nvSpPr>
          <p:spPr bwMode="auto">
            <a:xfrm>
              <a:off x="4280" y="2976"/>
              <a:ext cx="20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 b="1">
                  <a:solidFill>
                    <a:srgbClr val="000000"/>
                  </a:solidFill>
                  <a:latin typeface="Geneva" charset="0"/>
                </a:rPr>
                <a:t>i</a:t>
              </a:r>
              <a:endParaRPr lang="en-US" altLang="en-US"/>
            </a:p>
          </p:txBody>
        </p:sp>
        <p:sp>
          <p:nvSpPr>
            <p:cNvPr id="17484" name="Rectangle 320"/>
            <p:cNvSpPr>
              <a:spLocks noChangeArrowheads="1"/>
            </p:cNvSpPr>
            <p:nvPr/>
          </p:nvSpPr>
          <p:spPr bwMode="auto">
            <a:xfrm>
              <a:off x="4360" y="2976"/>
              <a:ext cx="45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 b="1">
                  <a:solidFill>
                    <a:srgbClr val="000000"/>
                  </a:solidFill>
                  <a:latin typeface="Geneva" charset="0"/>
                </a:rPr>
                <a:t>n</a:t>
              </a:r>
              <a:endParaRPr lang="en-US" altLang="en-US"/>
            </a:p>
          </p:txBody>
        </p:sp>
        <p:sp>
          <p:nvSpPr>
            <p:cNvPr id="17485" name="Rectangle 321"/>
            <p:cNvSpPr>
              <a:spLocks noChangeArrowheads="1"/>
            </p:cNvSpPr>
            <p:nvPr/>
          </p:nvSpPr>
          <p:spPr bwMode="auto">
            <a:xfrm>
              <a:off x="4416" y="2976"/>
              <a:ext cx="20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 b="1">
                  <a:solidFill>
                    <a:srgbClr val="000000"/>
                  </a:solidFill>
                  <a:latin typeface="Geneva" charset="0"/>
                </a:rPr>
                <a:t> </a:t>
              </a:r>
              <a:endParaRPr lang="en-US" altLang="en-US"/>
            </a:p>
          </p:txBody>
        </p:sp>
        <p:sp>
          <p:nvSpPr>
            <p:cNvPr id="17486" name="Rectangle 323"/>
            <p:cNvSpPr>
              <a:spLocks noChangeArrowheads="1"/>
            </p:cNvSpPr>
            <p:nvPr/>
          </p:nvSpPr>
          <p:spPr bwMode="auto">
            <a:xfrm>
              <a:off x="3896" y="3072"/>
              <a:ext cx="25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 b="1">
                  <a:solidFill>
                    <a:srgbClr val="000000"/>
                  </a:solidFill>
                  <a:latin typeface="Geneva" charset="0"/>
                </a:rPr>
                <a:t>f</a:t>
              </a:r>
              <a:endParaRPr lang="en-US" altLang="en-US"/>
            </a:p>
          </p:txBody>
        </p:sp>
        <p:sp>
          <p:nvSpPr>
            <p:cNvPr id="17487" name="Rectangle 324"/>
            <p:cNvSpPr>
              <a:spLocks noChangeArrowheads="1"/>
            </p:cNvSpPr>
            <p:nvPr/>
          </p:nvSpPr>
          <p:spPr bwMode="auto">
            <a:xfrm>
              <a:off x="3936" y="3072"/>
              <a:ext cx="20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 b="1">
                  <a:solidFill>
                    <a:srgbClr val="000000"/>
                  </a:solidFill>
                  <a:latin typeface="Geneva" charset="0"/>
                </a:rPr>
                <a:t> </a:t>
              </a:r>
              <a:endParaRPr lang="en-US" altLang="en-US"/>
            </a:p>
          </p:txBody>
        </p:sp>
        <p:sp>
          <p:nvSpPr>
            <p:cNvPr id="17488" name="Rectangle 326"/>
            <p:cNvSpPr>
              <a:spLocks noChangeArrowheads="1"/>
            </p:cNvSpPr>
            <p:nvPr/>
          </p:nvSpPr>
          <p:spPr bwMode="auto">
            <a:xfrm>
              <a:off x="3896" y="3176"/>
              <a:ext cx="28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 b="1">
                  <a:solidFill>
                    <a:srgbClr val="000000"/>
                  </a:solidFill>
                  <a:latin typeface="Geneva" charset="0"/>
                </a:rPr>
                <a:t>r</a:t>
              </a:r>
              <a:endParaRPr lang="en-US" altLang="en-US"/>
            </a:p>
          </p:txBody>
        </p:sp>
        <p:sp>
          <p:nvSpPr>
            <p:cNvPr id="17489" name="Rectangle 328"/>
            <p:cNvSpPr>
              <a:spLocks noChangeArrowheads="1"/>
            </p:cNvSpPr>
            <p:nvPr/>
          </p:nvSpPr>
          <p:spPr bwMode="auto">
            <a:xfrm>
              <a:off x="3992" y="3176"/>
              <a:ext cx="25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 b="1">
                  <a:solidFill>
                    <a:srgbClr val="000000"/>
                  </a:solidFill>
                  <a:latin typeface="Geneva" charset="0"/>
                </a:rPr>
                <a:t>t</a:t>
              </a:r>
              <a:endParaRPr lang="en-US" altLang="en-US"/>
            </a:p>
          </p:txBody>
        </p:sp>
        <p:sp>
          <p:nvSpPr>
            <p:cNvPr id="17490" name="Rectangle 330"/>
            <p:cNvSpPr>
              <a:spLocks noChangeArrowheads="1"/>
            </p:cNvSpPr>
            <p:nvPr/>
          </p:nvSpPr>
          <p:spPr bwMode="auto">
            <a:xfrm>
              <a:off x="4088" y="3176"/>
              <a:ext cx="25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 b="1">
                  <a:solidFill>
                    <a:srgbClr val="000000"/>
                  </a:solidFill>
                  <a:latin typeface="Geneva" charset="0"/>
                </a:rPr>
                <a:t>t</a:t>
              </a:r>
              <a:endParaRPr lang="en-US" altLang="en-US"/>
            </a:p>
          </p:txBody>
        </p:sp>
        <p:sp>
          <p:nvSpPr>
            <p:cNvPr id="17491" name="Rectangle 332"/>
            <p:cNvSpPr>
              <a:spLocks noChangeArrowheads="1"/>
            </p:cNvSpPr>
            <p:nvPr/>
          </p:nvSpPr>
          <p:spPr bwMode="auto">
            <a:xfrm>
              <a:off x="4176" y="3176"/>
              <a:ext cx="45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 b="1">
                  <a:solidFill>
                    <a:srgbClr val="000000"/>
                  </a:solidFill>
                  <a:latin typeface="Geneva" charset="0"/>
                </a:rPr>
                <a:t>p</a:t>
              </a:r>
              <a:endParaRPr lang="en-US" altLang="en-US"/>
            </a:p>
          </p:txBody>
        </p:sp>
        <p:sp>
          <p:nvSpPr>
            <p:cNvPr id="17492" name="Rectangle 333"/>
            <p:cNvSpPr>
              <a:spLocks noChangeArrowheads="1"/>
            </p:cNvSpPr>
            <p:nvPr/>
          </p:nvSpPr>
          <p:spPr bwMode="auto">
            <a:xfrm>
              <a:off x="4232" y="3176"/>
              <a:ext cx="40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 b="1">
                  <a:solidFill>
                    <a:srgbClr val="000000"/>
                  </a:solidFill>
                  <a:latin typeface="Geneva" charset="0"/>
                </a:rPr>
                <a:t>e</a:t>
              </a:r>
              <a:endParaRPr lang="en-US" altLang="en-US"/>
            </a:p>
          </p:txBody>
        </p:sp>
        <p:sp>
          <p:nvSpPr>
            <p:cNvPr id="17493" name="Line 336"/>
            <p:cNvSpPr>
              <a:spLocks noChangeShapeType="1"/>
            </p:cNvSpPr>
            <p:nvPr/>
          </p:nvSpPr>
          <p:spPr bwMode="auto">
            <a:xfrm>
              <a:off x="4576" y="1832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94" name="Line 338"/>
            <p:cNvSpPr>
              <a:spLocks noChangeShapeType="1"/>
            </p:cNvSpPr>
            <p:nvPr/>
          </p:nvSpPr>
          <p:spPr bwMode="auto">
            <a:xfrm>
              <a:off x="4576" y="2208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95" name="Line 340"/>
            <p:cNvSpPr>
              <a:spLocks noChangeShapeType="1"/>
            </p:cNvSpPr>
            <p:nvPr/>
          </p:nvSpPr>
          <p:spPr bwMode="auto">
            <a:xfrm>
              <a:off x="4000" y="2208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96" name="Line 342"/>
            <p:cNvSpPr>
              <a:spLocks noChangeShapeType="1"/>
            </p:cNvSpPr>
            <p:nvPr/>
          </p:nvSpPr>
          <p:spPr bwMode="auto">
            <a:xfrm>
              <a:off x="4000" y="1832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97" name="Line 345"/>
            <p:cNvSpPr>
              <a:spLocks noChangeShapeType="1"/>
            </p:cNvSpPr>
            <p:nvPr/>
          </p:nvSpPr>
          <p:spPr bwMode="auto">
            <a:xfrm>
              <a:off x="4552" y="1816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98" name="Line 347"/>
            <p:cNvSpPr>
              <a:spLocks noChangeShapeType="1"/>
            </p:cNvSpPr>
            <p:nvPr/>
          </p:nvSpPr>
          <p:spPr bwMode="auto">
            <a:xfrm>
              <a:off x="4552" y="2184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99" name="Line 349"/>
            <p:cNvSpPr>
              <a:spLocks noChangeShapeType="1"/>
            </p:cNvSpPr>
            <p:nvPr/>
          </p:nvSpPr>
          <p:spPr bwMode="auto">
            <a:xfrm>
              <a:off x="3984" y="2184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00" name="Line 351"/>
            <p:cNvSpPr>
              <a:spLocks noChangeShapeType="1"/>
            </p:cNvSpPr>
            <p:nvPr/>
          </p:nvSpPr>
          <p:spPr bwMode="auto">
            <a:xfrm>
              <a:off x="3984" y="1816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01" name="Rectangle 360"/>
            <p:cNvSpPr>
              <a:spLocks noChangeArrowheads="1"/>
            </p:cNvSpPr>
            <p:nvPr/>
          </p:nvSpPr>
          <p:spPr bwMode="auto">
            <a:xfrm>
              <a:off x="4376" y="1880"/>
              <a:ext cx="1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800" b="1">
                  <a:solidFill>
                    <a:srgbClr val="000000"/>
                  </a:solidFill>
                  <a:latin typeface="Geneva" charset="0"/>
                </a:rPr>
                <a:t> </a:t>
              </a:r>
              <a:endParaRPr lang="en-US" altLang="en-US"/>
            </a:p>
          </p:txBody>
        </p:sp>
        <p:sp>
          <p:nvSpPr>
            <p:cNvPr id="17502" name="Rectangle 361"/>
            <p:cNvSpPr>
              <a:spLocks noChangeArrowheads="1"/>
            </p:cNvSpPr>
            <p:nvPr/>
          </p:nvSpPr>
          <p:spPr bwMode="auto">
            <a:xfrm>
              <a:off x="4032" y="1960"/>
              <a:ext cx="1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800" b="1">
                  <a:solidFill>
                    <a:srgbClr val="000000"/>
                  </a:solidFill>
                  <a:latin typeface="Geneva" charset="0"/>
                </a:rPr>
                <a:t> </a:t>
              </a:r>
              <a:endParaRPr lang="en-US" altLang="en-US"/>
            </a:p>
          </p:txBody>
        </p:sp>
        <p:sp>
          <p:nvSpPr>
            <p:cNvPr id="17503" name="Rectangle 362"/>
            <p:cNvSpPr>
              <a:spLocks noChangeArrowheads="1"/>
            </p:cNvSpPr>
            <p:nvPr/>
          </p:nvSpPr>
          <p:spPr bwMode="auto">
            <a:xfrm>
              <a:off x="4064" y="1960"/>
              <a:ext cx="1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800" b="1">
                  <a:solidFill>
                    <a:srgbClr val="000000"/>
                  </a:solidFill>
                  <a:latin typeface="Geneva" charset="0"/>
                </a:rPr>
                <a:t> </a:t>
              </a:r>
              <a:endParaRPr lang="en-US" altLang="en-US"/>
            </a:p>
          </p:txBody>
        </p:sp>
        <p:sp>
          <p:nvSpPr>
            <p:cNvPr id="17504" name="Rectangle 363"/>
            <p:cNvSpPr>
              <a:spLocks noChangeArrowheads="1"/>
            </p:cNvSpPr>
            <p:nvPr/>
          </p:nvSpPr>
          <p:spPr bwMode="auto">
            <a:xfrm>
              <a:off x="4096" y="1960"/>
              <a:ext cx="1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800" b="1">
                  <a:solidFill>
                    <a:srgbClr val="000000"/>
                  </a:solidFill>
                  <a:latin typeface="Geneva" charset="0"/>
                </a:rPr>
                <a:t> </a:t>
              </a:r>
              <a:endParaRPr lang="en-US" altLang="en-US"/>
            </a:p>
          </p:txBody>
        </p:sp>
        <p:sp>
          <p:nvSpPr>
            <p:cNvPr id="17505" name="Line 378"/>
            <p:cNvSpPr>
              <a:spLocks noChangeShapeType="1"/>
            </p:cNvSpPr>
            <p:nvPr/>
          </p:nvSpPr>
          <p:spPr bwMode="auto">
            <a:xfrm>
              <a:off x="2792" y="2784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06" name="Line 380"/>
            <p:cNvSpPr>
              <a:spLocks noChangeShapeType="1"/>
            </p:cNvSpPr>
            <p:nvPr/>
          </p:nvSpPr>
          <p:spPr bwMode="auto">
            <a:xfrm>
              <a:off x="2792" y="3256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07" name="Line 382"/>
            <p:cNvSpPr>
              <a:spLocks noChangeShapeType="1"/>
            </p:cNvSpPr>
            <p:nvPr/>
          </p:nvSpPr>
          <p:spPr bwMode="auto">
            <a:xfrm>
              <a:off x="2096" y="3256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08" name="Line 384"/>
            <p:cNvSpPr>
              <a:spLocks noChangeShapeType="1"/>
            </p:cNvSpPr>
            <p:nvPr/>
          </p:nvSpPr>
          <p:spPr bwMode="auto">
            <a:xfrm>
              <a:off x="2096" y="2784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09" name="Line 387"/>
            <p:cNvSpPr>
              <a:spLocks noChangeShapeType="1"/>
            </p:cNvSpPr>
            <p:nvPr/>
          </p:nvSpPr>
          <p:spPr bwMode="auto">
            <a:xfrm>
              <a:off x="2768" y="2760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0" name="Line 389"/>
            <p:cNvSpPr>
              <a:spLocks noChangeShapeType="1"/>
            </p:cNvSpPr>
            <p:nvPr/>
          </p:nvSpPr>
          <p:spPr bwMode="auto">
            <a:xfrm>
              <a:off x="2768" y="3232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1" name="Line 391"/>
            <p:cNvSpPr>
              <a:spLocks noChangeShapeType="1"/>
            </p:cNvSpPr>
            <p:nvPr/>
          </p:nvSpPr>
          <p:spPr bwMode="auto">
            <a:xfrm>
              <a:off x="2080" y="3232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2" name="Line 393"/>
            <p:cNvSpPr>
              <a:spLocks noChangeShapeType="1"/>
            </p:cNvSpPr>
            <p:nvPr/>
          </p:nvSpPr>
          <p:spPr bwMode="auto">
            <a:xfrm>
              <a:off x="2080" y="2760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3" name="Rectangle 394"/>
            <p:cNvSpPr>
              <a:spLocks noChangeArrowheads="1"/>
            </p:cNvSpPr>
            <p:nvPr/>
          </p:nvSpPr>
          <p:spPr bwMode="auto">
            <a:xfrm>
              <a:off x="2216" y="2904"/>
              <a:ext cx="53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 b="1">
                  <a:solidFill>
                    <a:srgbClr val="000000"/>
                  </a:solidFill>
                  <a:latin typeface="Geneva" charset="0"/>
                </a:rPr>
                <a:t>D</a:t>
              </a:r>
              <a:endParaRPr lang="en-US" altLang="en-US"/>
            </a:p>
          </p:txBody>
        </p:sp>
        <p:sp>
          <p:nvSpPr>
            <p:cNvPr id="17514" name="Rectangle 395"/>
            <p:cNvSpPr>
              <a:spLocks noChangeArrowheads="1"/>
            </p:cNvSpPr>
            <p:nvPr/>
          </p:nvSpPr>
          <p:spPr bwMode="auto">
            <a:xfrm>
              <a:off x="2280" y="2904"/>
              <a:ext cx="40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 b="1">
                  <a:solidFill>
                    <a:srgbClr val="000000"/>
                  </a:solidFill>
                  <a:latin typeface="Geneva" charset="0"/>
                </a:rPr>
                <a:t>e</a:t>
              </a:r>
              <a:endParaRPr lang="en-US" altLang="en-US"/>
            </a:p>
          </p:txBody>
        </p:sp>
        <p:sp>
          <p:nvSpPr>
            <p:cNvPr id="17515" name="Rectangle 397"/>
            <p:cNvSpPr>
              <a:spLocks noChangeArrowheads="1"/>
            </p:cNvSpPr>
            <p:nvPr/>
          </p:nvSpPr>
          <p:spPr bwMode="auto">
            <a:xfrm>
              <a:off x="2360" y="2904"/>
              <a:ext cx="20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 b="1">
                  <a:solidFill>
                    <a:srgbClr val="000000"/>
                  </a:solidFill>
                  <a:latin typeface="Geneva" charset="0"/>
                </a:rPr>
                <a:t>i</a:t>
              </a:r>
              <a:endParaRPr lang="en-US" altLang="en-US"/>
            </a:p>
          </p:txBody>
        </p:sp>
        <p:sp>
          <p:nvSpPr>
            <p:cNvPr id="17516" name="Rectangle 398"/>
            <p:cNvSpPr>
              <a:spLocks noChangeArrowheads="1"/>
            </p:cNvSpPr>
            <p:nvPr/>
          </p:nvSpPr>
          <p:spPr bwMode="auto">
            <a:xfrm>
              <a:off x="2384" y="2904"/>
              <a:ext cx="40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 b="1">
                  <a:solidFill>
                    <a:srgbClr val="000000"/>
                  </a:solidFill>
                  <a:latin typeface="Geneva" charset="0"/>
                </a:rPr>
                <a:t>v</a:t>
              </a:r>
              <a:endParaRPr lang="en-US" altLang="en-US"/>
            </a:p>
          </p:txBody>
        </p:sp>
        <p:sp>
          <p:nvSpPr>
            <p:cNvPr id="17517" name="Rectangle 401"/>
            <p:cNvSpPr>
              <a:spLocks noChangeArrowheads="1"/>
            </p:cNvSpPr>
            <p:nvPr/>
          </p:nvSpPr>
          <p:spPr bwMode="auto">
            <a:xfrm>
              <a:off x="2528" y="2904"/>
              <a:ext cx="40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 b="1">
                  <a:solidFill>
                    <a:srgbClr val="000000"/>
                  </a:solidFill>
                  <a:latin typeface="Geneva" charset="0"/>
                </a:rPr>
                <a:t>y</a:t>
              </a:r>
              <a:endParaRPr lang="en-US" altLang="en-US"/>
            </a:p>
          </p:txBody>
        </p:sp>
        <p:sp>
          <p:nvSpPr>
            <p:cNvPr id="17518" name="Rectangle 402"/>
            <p:cNvSpPr>
              <a:spLocks noChangeArrowheads="1"/>
            </p:cNvSpPr>
            <p:nvPr/>
          </p:nvSpPr>
          <p:spPr bwMode="auto">
            <a:xfrm>
              <a:off x="2576" y="2904"/>
              <a:ext cx="20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 b="1">
                  <a:solidFill>
                    <a:srgbClr val="000000"/>
                  </a:solidFill>
                  <a:latin typeface="Geneva" charset="0"/>
                </a:rPr>
                <a:t> </a:t>
              </a:r>
              <a:endParaRPr lang="en-US" altLang="en-US"/>
            </a:p>
          </p:txBody>
        </p:sp>
        <p:sp>
          <p:nvSpPr>
            <p:cNvPr id="17519" name="Rectangle 404"/>
            <p:cNvSpPr>
              <a:spLocks noChangeArrowheads="1"/>
            </p:cNvSpPr>
            <p:nvPr/>
          </p:nvSpPr>
          <p:spPr bwMode="auto">
            <a:xfrm>
              <a:off x="2280" y="3008"/>
              <a:ext cx="20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 b="1">
                  <a:solidFill>
                    <a:srgbClr val="000000"/>
                  </a:solidFill>
                  <a:latin typeface="Geneva" charset="0"/>
                </a:rPr>
                <a:t> </a:t>
              </a:r>
              <a:endParaRPr lang="en-US" altLang="en-US"/>
            </a:p>
          </p:txBody>
        </p:sp>
        <p:sp>
          <p:nvSpPr>
            <p:cNvPr id="17520" name="Rectangle 407"/>
            <p:cNvSpPr>
              <a:spLocks noChangeArrowheads="1"/>
            </p:cNvSpPr>
            <p:nvPr/>
          </p:nvSpPr>
          <p:spPr bwMode="auto">
            <a:xfrm>
              <a:off x="2360" y="3008"/>
              <a:ext cx="40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 b="1">
                  <a:solidFill>
                    <a:srgbClr val="000000"/>
                  </a:solidFill>
                  <a:latin typeface="Geneva" charset="0"/>
                </a:rPr>
                <a:t>e</a:t>
              </a:r>
              <a:endParaRPr lang="en-US" altLang="en-US"/>
            </a:p>
          </p:txBody>
        </p:sp>
        <p:sp>
          <p:nvSpPr>
            <p:cNvPr id="17521" name="Rectangle 411"/>
            <p:cNvSpPr>
              <a:spLocks noChangeArrowheads="1"/>
            </p:cNvSpPr>
            <p:nvPr/>
          </p:nvSpPr>
          <p:spPr bwMode="auto">
            <a:xfrm>
              <a:off x="2584" y="3008"/>
              <a:ext cx="40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 b="1">
                  <a:solidFill>
                    <a:srgbClr val="000000"/>
                  </a:solidFill>
                  <a:latin typeface="Geneva" charset="0"/>
                </a:rPr>
                <a:t>a</a:t>
              </a:r>
              <a:endParaRPr lang="en-US" altLang="en-US"/>
            </a:p>
          </p:txBody>
        </p:sp>
        <p:sp>
          <p:nvSpPr>
            <p:cNvPr id="17522" name="Rectangle 412"/>
            <p:cNvSpPr>
              <a:spLocks noChangeArrowheads="1"/>
            </p:cNvSpPr>
            <p:nvPr/>
          </p:nvSpPr>
          <p:spPr bwMode="auto">
            <a:xfrm>
              <a:off x="2632" y="3008"/>
              <a:ext cx="40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 b="1">
                  <a:solidFill>
                    <a:srgbClr val="000000"/>
                  </a:solidFill>
                  <a:latin typeface="Geneva" charset="0"/>
                </a:rPr>
                <a:t>c</a:t>
              </a:r>
              <a:endParaRPr lang="en-US" altLang="en-US"/>
            </a:p>
          </p:txBody>
        </p:sp>
        <p:sp>
          <p:nvSpPr>
            <p:cNvPr id="17523" name="Rectangle 418"/>
            <p:cNvSpPr>
              <a:spLocks noChangeArrowheads="1"/>
            </p:cNvSpPr>
            <p:nvPr/>
          </p:nvSpPr>
          <p:spPr bwMode="auto">
            <a:xfrm>
              <a:off x="2288" y="2792"/>
              <a:ext cx="40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>
                  <a:solidFill>
                    <a:srgbClr val="000000"/>
                  </a:solidFill>
                  <a:latin typeface="Geneva" charset="0"/>
                </a:rPr>
                <a:t>o</a:t>
              </a:r>
              <a:endParaRPr lang="en-US" altLang="en-US"/>
            </a:p>
          </p:txBody>
        </p:sp>
        <p:sp>
          <p:nvSpPr>
            <p:cNvPr id="17524" name="Rectangle 419"/>
            <p:cNvSpPr>
              <a:spLocks noChangeArrowheads="1"/>
            </p:cNvSpPr>
            <p:nvPr/>
          </p:nvSpPr>
          <p:spPr bwMode="auto">
            <a:xfrm>
              <a:off x="2336" y="2792"/>
              <a:ext cx="3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>
                  <a:solidFill>
                    <a:srgbClr val="000000"/>
                  </a:solidFill>
                  <a:latin typeface="Geneva" charset="0"/>
                </a:rPr>
                <a:t>y</a:t>
              </a:r>
              <a:endParaRPr lang="en-US" altLang="en-US"/>
            </a:p>
          </p:txBody>
        </p:sp>
        <p:sp>
          <p:nvSpPr>
            <p:cNvPr id="17525" name="Rectangle 423"/>
            <p:cNvSpPr>
              <a:spLocks noChangeArrowheads="1"/>
            </p:cNvSpPr>
            <p:nvPr/>
          </p:nvSpPr>
          <p:spPr bwMode="auto">
            <a:xfrm>
              <a:off x="2544" y="2792"/>
              <a:ext cx="20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>
                  <a:solidFill>
                    <a:srgbClr val="000000"/>
                  </a:solidFill>
                  <a:latin typeface="Geneva" charset="0"/>
                </a:rPr>
                <a:t>t</a:t>
              </a:r>
              <a:endParaRPr lang="en-US" altLang="en-US"/>
            </a:p>
          </p:txBody>
        </p:sp>
        <p:sp>
          <p:nvSpPr>
            <p:cNvPr id="62889" name="Rectangle 425"/>
            <p:cNvSpPr>
              <a:spLocks noChangeArrowheads="1"/>
            </p:cNvSpPr>
            <p:nvPr/>
          </p:nvSpPr>
          <p:spPr bwMode="auto">
            <a:xfrm>
              <a:off x="2016" y="2736"/>
              <a:ext cx="768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400"/>
                <a:t>Deployment</a:t>
              </a:r>
            </a:p>
            <a:p>
              <a:pPr>
                <a:defRPr/>
              </a:pPr>
              <a:r>
                <a:rPr lang="en-US" sz="1400"/>
                <a:t>   Delivery</a:t>
              </a:r>
            </a:p>
            <a:p>
              <a:pPr>
                <a:defRPr/>
              </a:pPr>
              <a:r>
                <a:rPr lang="en-US" sz="1400"/>
                <a:t>   &amp; Feedback</a:t>
              </a:r>
            </a:p>
          </p:txBody>
        </p:sp>
        <p:sp>
          <p:nvSpPr>
            <p:cNvPr id="62890" name="Rectangle 426"/>
            <p:cNvSpPr>
              <a:spLocks noChangeArrowheads="1"/>
            </p:cNvSpPr>
            <p:nvPr/>
          </p:nvSpPr>
          <p:spPr bwMode="auto">
            <a:xfrm>
              <a:off x="3744" y="2880"/>
              <a:ext cx="768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400"/>
                <a:t>Construction</a:t>
              </a:r>
            </a:p>
            <a:p>
              <a:pPr>
                <a:defRPr/>
              </a:pPr>
              <a:r>
                <a:rPr lang="en-US" sz="1400"/>
                <a:t>of</a:t>
              </a:r>
            </a:p>
            <a:p>
              <a:pPr>
                <a:defRPr/>
              </a:pPr>
              <a:r>
                <a:rPr lang="en-US" sz="1400"/>
                <a:t>prototype</a:t>
              </a:r>
            </a:p>
          </p:txBody>
        </p:sp>
        <p:sp>
          <p:nvSpPr>
            <p:cNvPr id="62891" name="Rectangle 427"/>
            <p:cNvSpPr>
              <a:spLocks noChangeArrowheads="1"/>
            </p:cNvSpPr>
            <p:nvPr/>
          </p:nvSpPr>
          <p:spPr bwMode="auto">
            <a:xfrm>
              <a:off x="2064" y="1392"/>
              <a:ext cx="863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400"/>
                <a:t>Communication</a:t>
              </a:r>
            </a:p>
          </p:txBody>
        </p:sp>
        <p:sp>
          <p:nvSpPr>
            <p:cNvPr id="62892" name="Rectangle 428"/>
            <p:cNvSpPr>
              <a:spLocks noChangeArrowheads="1"/>
            </p:cNvSpPr>
            <p:nvPr/>
          </p:nvSpPr>
          <p:spPr bwMode="auto">
            <a:xfrm>
              <a:off x="3600" y="1344"/>
              <a:ext cx="624" cy="3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400"/>
                <a:t>Quick plan</a:t>
              </a:r>
            </a:p>
          </p:txBody>
        </p:sp>
        <p:sp>
          <p:nvSpPr>
            <p:cNvPr id="62893" name="Rectangle 429"/>
            <p:cNvSpPr>
              <a:spLocks noChangeArrowheads="1"/>
            </p:cNvSpPr>
            <p:nvPr/>
          </p:nvSpPr>
          <p:spPr bwMode="auto">
            <a:xfrm>
              <a:off x="3936" y="1824"/>
              <a:ext cx="816" cy="3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400"/>
                <a:t>Modeling</a:t>
              </a:r>
            </a:p>
            <a:p>
              <a:pPr>
                <a:defRPr/>
              </a:pPr>
              <a:r>
                <a:rPr lang="en-US" sz="1400"/>
                <a:t>   Quick design</a:t>
              </a:r>
            </a:p>
          </p:txBody>
        </p:sp>
      </p:grpSp>
      <p:sp>
        <p:nvSpPr>
          <p:cNvPr id="17413" name="Text Box 431"/>
          <p:cNvSpPr txBox="1">
            <a:spLocks noChangeArrowheads="1"/>
          </p:cNvSpPr>
          <p:nvPr/>
        </p:nvSpPr>
        <p:spPr bwMode="auto">
          <a:xfrm>
            <a:off x="4495800" y="6477000"/>
            <a:ext cx="441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57348D7-1410-421D-8D16-C8A29BCC5849}" type="slidenum">
              <a:rPr lang="en-US" altLang="en-US" sz="1400">
                <a:latin typeface="Arial" panose="020B0604020202020204" pitchFamily="34" charset="0"/>
              </a:rPr>
              <a:pPr eaLnBrk="1" hangingPunct="1"/>
              <a:t>18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dirty="0"/>
              <a:t>Prototyping - Problems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10591800" cy="4114800"/>
          </a:xfrm>
        </p:spPr>
        <p:txBody>
          <a:bodyPr/>
          <a:lstStyle/>
          <a:p>
            <a:pPr algn="just" eaLnBrk="1" hangingPunct="1"/>
            <a:r>
              <a:rPr lang="en-US" altLang="en-US" sz="2800" dirty="0"/>
              <a:t>Customers may press for immediate delivery of working but inefficient products</a:t>
            </a:r>
          </a:p>
          <a:p>
            <a:pPr algn="just" eaLnBrk="1" hangingPunct="1"/>
            <a:endParaRPr lang="en-US" altLang="en-US" sz="2800" dirty="0"/>
          </a:p>
          <a:p>
            <a:pPr algn="just" eaLnBrk="1" hangingPunct="1"/>
            <a:r>
              <a:rPr lang="en-US" altLang="en-US" sz="2800" dirty="0"/>
              <a:t>The developer often makes implementation compromises in order to get a prototype working quickly</a:t>
            </a:r>
          </a:p>
          <a:p>
            <a:pPr algn="just" eaLnBrk="1" hangingPunct="1"/>
            <a:endParaRPr lang="en-US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36E57FD-5009-45A6-822D-F733980B47FD}" type="slidenum">
              <a:rPr lang="en-US" altLang="en-US" sz="1400">
                <a:latin typeface="Arial" panose="020B0604020202020204" pitchFamily="34" charset="0"/>
              </a:rPr>
              <a:pPr eaLnBrk="1" hangingPunct="1"/>
              <a:t>19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dirty="0"/>
              <a:t>The Spiral Model 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10782300" cy="49530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Couples the iterative nature of prototyping with the controlled and systematic aspects of the waterfall model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It provides the potential for rapid development of increasingly more complete versions of the software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It is a </a:t>
            </a:r>
            <a:r>
              <a:rPr lang="en-US" altLang="en-US" sz="2400" i="1" dirty="0">
                <a:solidFill>
                  <a:srgbClr val="0000FF"/>
                </a:solidFill>
              </a:rPr>
              <a:t>risk-driven process model</a:t>
            </a:r>
            <a:r>
              <a:rPr lang="en-US" altLang="en-US" sz="2400" dirty="0"/>
              <a:t> generator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It has two main distinguishing features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Cyclic approach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800" dirty="0"/>
              <a:t>Incrementally growing a system’s degree of definition and implementation while decreasing its degree of risk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A set of </a:t>
            </a:r>
            <a:r>
              <a:rPr lang="en-US" altLang="en-US" sz="2000" i="1" dirty="0">
                <a:solidFill>
                  <a:srgbClr val="0000CC"/>
                </a:solidFill>
              </a:rPr>
              <a:t>anchor point milestones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800" dirty="0"/>
              <a:t>For ensuring stakeholder commitment to feasible and mutually satisfactory system solution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9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94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457200"/>
            <a:ext cx="10972800" cy="1143000"/>
          </a:xfrm>
        </p:spPr>
        <p:txBody>
          <a:bodyPr/>
          <a:lstStyle/>
          <a:p>
            <a:pPr algn="ctr"/>
            <a:r>
              <a:rPr lang="en-US" dirty="0"/>
              <a:t>Software Development Life Cycle (SDLC) Phases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118F30F4-C2B2-45BB-A43B-1498C46C1027}" type="slidenum">
              <a:rPr lang="en-US" altLang="en-US" smtClean="0"/>
              <a:pPr/>
              <a:t>2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828800"/>
            <a:ext cx="7632286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276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9173785-153B-41D5-8C81-36C5EA8C47FB}" type="slidenum">
              <a:rPr lang="en-US" altLang="en-US" sz="1400">
                <a:latin typeface="Arial" panose="020B0604020202020204" pitchFamily="34" charset="0"/>
              </a:rPr>
              <a:pPr eaLnBrk="1" hangingPunct="1"/>
              <a:t>20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27063" y="311944"/>
            <a:ext cx="7772400" cy="700087"/>
          </a:xfrm>
        </p:spPr>
        <p:txBody>
          <a:bodyPr/>
          <a:lstStyle/>
          <a:p>
            <a:pPr eaLnBrk="1" hangingPunct="1"/>
            <a:r>
              <a:rPr lang="en-US" altLang="en-US" dirty="0"/>
              <a:t>The Spiral Model </a:t>
            </a:r>
          </a:p>
        </p:txBody>
      </p:sp>
      <p:grpSp>
        <p:nvGrpSpPr>
          <p:cNvPr id="20484" name="Group 913"/>
          <p:cNvGrpSpPr>
            <a:grpSpLocks/>
          </p:cNvGrpSpPr>
          <p:nvPr/>
        </p:nvGrpSpPr>
        <p:grpSpPr bwMode="auto">
          <a:xfrm>
            <a:off x="1905000" y="1403350"/>
            <a:ext cx="7162800" cy="4845050"/>
            <a:chOff x="912" y="912"/>
            <a:chExt cx="4512" cy="3052"/>
          </a:xfrm>
        </p:grpSpPr>
        <p:sp>
          <p:nvSpPr>
            <p:cNvPr id="20486" name="Rectangle 912"/>
            <p:cNvSpPr>
              <a:spLocks noChangeArrowheads="1"/>
            </p:cNvSpPr>
            <p:nvPr/>
          </p:nvSpPr>
          <p:spPr bwMode="auto">
            <a:xfrm>
              <a:off x="912" y="912"/>
              <a:ext cx="4512" cy="305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20487" name="Group 206"/>
            <p:cNvGrpSpPr>
              <a:grpSpLocks/>
            </p:cNvGrpSpPr>
            <p:nvPr/>
          </p:nvGrpSpPr>
          <p:grpSpPr bwMode="auto">
            <a:xfrm>
              <a:off x="1135" y="1774"/>
              <a:ext cx="3601" cy="1643"/>
              <a:chOff x="1135" y="1774"/>
              <a:chExt cx="3601" cy="1643"/>
            </a:xfrm>
          </p:grpSpPr>
          <p:sp>
            <p:nvSpPr>
              <p:cNvPr id="21193" name="Line 6"/>
              <p:cNvSpPr>
                <a:spLocks noChangeShapeType="1"/>
              </p:cNvSpPr>
              <p:nvPr/>
            </p:nvSpPr>
            <p:spPr bwMode="auto">
              <a:xfrm>
                <a:off x="1135" y="2555"/>
                <a:ext cx="10" cy="8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94" name="Line 7"/>
              <p:cNvSpPr>
                <a:spLocks noChangeShapeType="1"/>
              </p:cNvSpPr>
              <p:nvPr/>
            </p:nvSpPr>
            <p:spPr bwMode="auto">
              <a:xfrm>
                <a:off x="1145" y="2636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95" name="Line 8"/>
              <p:cNvSpPr>
                <a:spLocks noChangeShapeType="1"/>
              </p:cNvSpPr>
              <p:nvPr/>
            </p:nvSpPr>
            <p:spPr bwMode="auto">
              <a:xfrm>
                <a:off x="1145" y="2636"/>
                <a:ext cx="20" cy="9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96" name="Line 9"/>
              <p:cNvSpPr>
                <a:spLocks noChangeShapeType="1"/>
              </p:cNvSpPr>
              <p:nvPr/>
            </p:nvSpPr>
            <p:spPr bwMode="auto">
              <a:xfrm>
                <a:off x="1165" y="2727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97" name="Line 10"/>
              <p:cNvSpPr>
                <a:spLocks noChangeShapeType="1"/>
              </p:cNvSpPr>
              <p:nvPr/>
            </p:nvSpPr>
            <p:spPr bwMode="auto">
              <a:xfrm>
                <a:off x="1165" y="2727"/>
                <a:ext cx="51" cy="8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98" name="Line 11"/>
              <p:cNvSpPr>
                <a:spLocks noChangeShapeType="1"/>
              </p:cNvSpPr>
              <p:nvPr/>
            </p:nvSpPr>
            <p:spPr bwMode="auto">
              <a:xfrm>
                <a:off x="1216" y="280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99" name="Line 12"/>
              <p:cNvSpPr>
                <a:spLocks noChangeShapeType="1"/>
              </p:cNvSpPr>
              <p:nvPr/>
            </p:nvSpPr>
            <p:spPr bwMode="auto">
              <a:xfrm>
                <a:off x="1216" y="2808"/>
                <a:ext cx="61" cy="8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00" name="Line 13"/>
              <p:cNvSpPr>
                <a:spLocks noChangeShapeType="1"/>
              </p:cNvSpPr>
              <p:nvPr/>
            </p:nvSpPr>
            <p:spPr bwMode="auto">
              <a:xfrm>
                <a:off x="1277" y="2889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01" name="Line 14"/>
              <p:cNvSpPr>
                <a:spLocks noChangeShapeType="1"/>
              </p:cNvSpPr>
              <p:nvPr/>
            </p:nvSpPr>
            <p:spPr bwMode="auto">
              <a:xfrm>
                <a:off x="1277" y="2889"/>
                <a:ext cx="71" cy="8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02" name="Line 15"/>
              <p:cNvSpPr>
                <a:spLocks noChangeShapeType="1"/>
              </p:cNvSpPr>
              <p:nvPr/>
            </p:nvSpPr>
            <p:spPr bwMode="auto">
              <a:xfrm>
                <a:off x="1348" y="297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03" name="Line 16"/>
              <p:cNvSpPr>
                <a:spLocks noChangeShapeType="1"/>
              </p:cNvSpPr>
              <p:nvPr/>
            </p:nvSpPr>
            <p:spPr bwMode="auto">
              <a:xfrm>
                <a:off x="1348" y="2970"/>
                <a:ext cx="91" cy="7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04" name="Line 17"/>
              <p:cNvSpPr>
                <a:spLocks noChangeShapeType="1"/>
              </p:cNvSpPr>
              <p:nvPr/>
            </p:nvSpPr>
            <p:spPr bwMode="auto">
              <a:xfrm>
                <a:off x="1439" y="3041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05" name="Line 18"/>
              <p:cNvSpPr>
                <a:spLocks noChangeShapeType="1"/>
              </p:cNvSpPr>
              <p:nvPr/>
            </p:nvSpPr>
            <p:spPr bwMode="auto">
              <a:xfrm>
                <a:off x="1439" y="3041"/>
                <a:ext cx="102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06" name="Line 19"/>
              <p:cNvSpPr>
                <a:spLocks noChangeShapeType="1"/>
              </p:cNvSpPr>
              <p:nvPr/>
            </p:nvSpPr>
            <p:spPr bwMode="auto">
              <a:xfrm>
                <a:off x="1541" y="3102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07" name="Line 20"/>
              <p:cNvSpPr>
                <a:spLocks noChangeShapeType="1"/>
              </p:cNvSpPr>
              <p:nvPr/>
            </p:nvSpPr>
            <p:spPr bwMode="auto">
              <a:xfrm>
                <a:off x="1541" y="3102"/>
                <a:ext cx="12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08" name="Line 21"/>
              <p:cNvSpPr>
                <a:spLocks noChangeShapeType="1"/>
              </p:cNvSpPr>
              <p:nvPr/>
            </p:nvSpPr>
            <p:spPr bwMode="auto">
              <a:xfrm>
                <a:off x="1662" y="3163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09" name="Line 22"/>
              <p:cNvSpPr>
                <a:spLocks noChangeShapeType="1"/>
              </p:cNvSpPr>
              <p:nvPr/>
            </p:nvSpPr>
            <p:spPr bwMode="auto">
              <a:xfrm>
                <a:off x="1662" y="3163"/>
                <a:ext cx="264" cy="112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10" name="Line 23"/>
              <p:cNvSpPr>
                <a:spLocks noChangeShapeType="1"/>
              </p:cNvSpPr>
              <p:nvPr/>
            </p:nvSpPr>
            <p:spPr bwMode="auto">
              <a:xfrm>
                <a:off x="1926" y="327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11" name="Line 24"/>
              <p:cNvSpPr>
                <a:spLocks noChangeShapeType="1"/>
              </p:cNvSpPr>
              <p:nvPr/>
            </p:nvSpPr>
            <p:spPr bwMode="auto">
              <a:xfrm>
                <a:off x="1926" y="3275"/>
                <a:ext cx="304" cy="8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12" name="Line 25"/>
              <p:cNvSpPr>
                <a:spLocks noChangeShapeType="1"/>
              </p:cNvSpPr>
              <p:nvPr/>
            </p:nvSpPr>
            <p:spPr bwMode="auto">
              <a:xfrm>
                <a:off x="2230" y="3356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13" name="Line 26"/>
              <p:cNvSpPr>
                <a:spLocks noChangeShapeType="1"/>
              </p:cNvSpPr>
              <p:nvPr/>
            </p:nvSpPr>
            <p:spPr bwMode="auto">
              <a:xfrm>
                <a:off x="2230" y="3356"/>
                <a:ext cx="345" cy="5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14" name="Line 27"/>
              <p:cNvSpPr>
                <a:spLocks noChangeShapeType="1"/>
              </p:cNvSpPr>
              <p:nvPr/>
            </p:nvSpPr>
            <p:spPr bwMode="auto">
              <a:xfrm>
                <a:off x="2575" y="3406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15" name="Line 28"/>
              <p:cNvSpPr>
                <a:spLocks noChangeShapeType="1"/>
              </p:cNvSpPr>
              <p:nvPr/>
            </p:nvSpPr>
            <p:spPr bwMode="auto">
              <a:xfrm>
                <a:off x="2575" y="3406"/>
                <a:ext cx="355" cy="1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16" name="Line 29"/>
              <p:cNvSpPr>
                <a:spLocks noChangeShapeType="1"/>
              </p:cNvSpPr>
              <p:nvPr/>
            </p:nvSpPr>
            <p:spPr bwMode="auto">
              <a:xfrm>
                <a:off x="2930" y="3416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17" name="Line 30"/>
              <p:cNvSpPr>
                <a:spLocks noChangeShapeType="1"/>
              </p:cNvSpPr>
              <p:nvPr/>
            </p:nvSpPr>
            <p:spPr bwMode="auto">
              <a:xfrm>
                <a:off x="2930" y="3416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18" name="Line 31"/>
              <p:cNvSpPr>
                <a:spLocks noChangeShapeType="1"/>
              </p:cNvSpPr>
              <p:nvPr/>
            </p:nvSpPr>
            <p:spPr bwMode="auto">
              <a:xfrm>
                <a:off x="2930" y="3416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19" name="Line 32"/>
              <p:cNvSpPr>
                <a:spLocks noChangeShapeType="1"/>
              </p:cNvSpPr>
              <p:nvPr/>
            </p:nvSpPr>
            <p:spPr bwMode="auto">
              <a:xfrm flipV="1">
                <a:off x="2930" y="3406"/>
                <a:ext cx="365" cy="1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20" name="Line 33"/>
              <p:cNvSpPr>
                <a:spLocks noChangeShapeType="1"/>
              </p:cNvSpPr>
              <p:nvPr/>
            </p:nvSpPr>
            <p:spPr bwMode="auto">
              <a:xfrm>
                <a:off x="3295" y="3406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21" name="Line 34"/>
              <p:cNvSpPr>
                <a:spLocks noChangeShapeType="1"/>
              </p:cNvSpPr>
              <p:nvPr/>
            </p:nvSpPr>
            <p:spPr bwMode="auto">
              <a:xfrm flipV="1">
                <a:off x="3295" y="3356"/>
                <a:ext cx="344" cy="5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22" name="Line 35"/>
              <p:cNvSpPr>
                <a:spLocks noChangeShapeType="1"/>
              </p:cNvSpPr>
              <p:nvPr/>
            </p:nvSpPr>
            <p:spPr bwMode="auto">
              <a:xfrm>
                <a:off x="3639" y="3356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23" name="Line 36"/>
              <p:cNvSpPr>
                <a:spLocks noChangeShapeType="1"/>
              </p:cNvSpPr>
              <p:nvPr/>
            </p:nvSpPr>
            <p:spPr bwMode="auto">
              <a:xfrm flipV="1">
                <a:off x="3639" y="3275"/>
                <a:ext cx="305" cy="8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24" name="Line 37"/>
              <p:cNvSpPr>
                <a:spLocks noChangeShapeType="1"/>
              </p:cNvSpPr>
              <p:nvPr/>
            </p:nvSpPr>
            <p:spPr bwMode="auto">
              <a:xfrm>
                <a:off x="3944" y="327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25" name="Line 38"/>
              <p:cNvSpPr>
                <a:spLocks noChangeShapeType="1"/>
              </p:cNvSpPr>
              <p:nvPr/>
            </p:nvSpPr>
            <p:spPr bwMode="auto">
              <a:xfrm flipV="1">
                <a:off x="3944" y="3163"/>
                <a:ext cx="263" cy="112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26" name="Line 39"/>
              <p:cNvSpPr>
                <a:spLocks noChangeShapeType="1"/>
              </p:cNvSpPr>
              <p:nvPr/>
            </p:nvSpPr>
            <p:spPr bwMode="auto">
              <a:xfrm>
                <a:off x="4207" y="3163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27" name="Line 40"/>
              <p:cNvSpPr>
                <a:spLocks noChangeShapeType="1"/>
              </p:cNvSpPr>
              <p:nvPr/>
            </p:nvSpPr>
            <p:spPr bwMode="auto">
              <a:xfrm flipV="1">
                <a:off x="4207" y="3102"/>
                <a:ext cx="112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28" name="Line 41"/>
              <p:cNvSpPr>
                <a:spLocks noChangeShapeType="1"/>
              </p:cNvSpPr>
              <p:nvPr/>
            </p:nvSpPr>
            <p:spPr bwMode="auto">
              <a:xfrm>
                <a:off x="4319" y="3102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29" name="Line 42"/>
              <p:cNvSpPr>
                <a:spLocks noChangeShapeType="1"/>
              </p:cNvSpPr>
              <p:nvPr/>
            </p:nvSpPr>
            <p:spPr bwMode="auto">
              <a:xfrm flipV="1">
                <a:off x="4319" y="3041"/>
                <a:ext cx="11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30" name="Line 43"/>
              <p:cNvSpPr>
                <a:spLocks noChangeShapeType="1"/>
              </p:cNvSpPr>
              <p:nvPr/>
            </p:nvSpPr>
            <p:spPr bwMode="auto">
              <a:xfrm>
                <a:off x="4430" y="3041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31" name="Line 44"/>
              <p:cNvSpPr>
                <a:spLocks noChangeShapeType="1"/>
              </p:cNvSpPr>
              <p:nvPr/>
            </p:nvSpPr>
            <p:spPr bwMode="auto">
              <a:xfrm flipV="1">
                <a:off x="4430" y="2970"/>
                <a:ext cx="92" cy="7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32" name="Line 45"/>
              <p:cNvSpPr>
                <a:spLocks noChangeShapeType="1"/>
              </p:cNvSpPr>
              <p:nvPr/>
            </p:nvSpPr>
            <p:spPr bwMode="auto">
              <a:xfrm>
                <a:off x="4522" y="297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33" name="Line 46"/>
              <p:cNvSpPr>
                <a:spLocks noChangeShapeType="1"/>
              </p:cNvSpPr>
              <p:nvPr/>
            </p:nvSpPr>
            <p:spPr bwMode="auto">
              <a:xfrm flipV="1">
                <a:off x="4522" y="2889"/>
                <a:ext cx="71" cy="8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34" name="Line 47"/>
              <p:cNvSpPr>
                <a:spLocks noChangeShapeType="1"/>
              </p:cNvSpPr>
              <p:nvPr/>
            </p:nvSpPr>
            <p:spPr bwMode="auto">
              <a:xfrm>
                <a:off x="4593" y="2889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35" name="Line 48"/>
              <p:cNvSpPr>
                <a:spLocks noChangeShapeType="1"/>
              </p:cNvSpPr>
              <p:nvPr/>
            </p:nvSpPr>
            <p:spPr bwMode="auto">
              <a:xfrm flipV="1">
                <a:off x="4593" y="2808"/>
                <a:ext cx="60" cy="8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36" name="Line 49"/>
              <p:cNvSpPr>
                <a:spLocks noChangeShapeType="1"/>
              </p:cNvSpPr>
              <p:nvPr/>
            </p:nvSpPr>
            <p:spPr bwMode="auto">
              <a:xfrm>
                <a:off x="4653" y="280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37" name="Line 50"/>
              <p:cNvSpPr>
                <a:spLocks noChangeShapeType="1"/>
              </p:cNvSpPr>
              <p:nvPr/>
            </p:nvSpPr>
            <p:spPr bwMode="auto">
              <a:xfrm flipV="1">
                <a:off x="4653" y="2727"/>
                <a:ext cx="41" cy="8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38" name="Line 51"/>
              <p:cNvSpPr>
                <a:spLocks noChangeShapeType="1"/>
              </p:cNvSpPr>
              <p:nvPr/>
            </p:nvSpPr>
            <p:spPr bwMode="auto">
              <a:xfrm>
                <a:off x="4694" y="2727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39" name="Line 52"/>
              <p:cNvSpPr>
                <a:spLocks noChangeShapeType="1"/>
              </p:cNvSpPr>
              <p:nvPr/>
            </p:nvSpPr>
            <p:spPr bwMode="auto">
              <a:xfrm flipV="1">
                <a:off x="4694" y="2636"/>
                <a:ext cx="30" cy="9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40" name="Line 53"/>
              <p:cNvSpPr>
                <a:spLocks noChangeShapeType="1"/>
              </p:cNvSpPr>
              <p:nvPr/>
            </p:nvSpPr>
            <p:spPr bwMode="auto">
              <a:xfrm>
                <a:off x="4724" y="2636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41" name="Line 54"/>
              <p:cNvSpPr>
                <a:spLocks noChangeShapeType="1"/>
              </p:cNvSpPr>
              <p:nvPr/>
            </p:nvSpPr>
            <p:spPr bwMode="auto">
              <a:xfrm flipV="1">
                <a:off x="4724" y="2555"/>
                <a:ext cx="11" cy="8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42" name="Line 55"/>
              <p:cNvSpPr>
                <a:spLocks noChangeShapeType="1"/>
              </p:cNvSpPr>
              <p:nvPr/>
            </p:nvSpPr>
            <p:spPr bwMode="auto">
              <a:xfrm>
                <a:off x="4735" y="255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43" name="Line 56"/>
              <p:cNvSpPr>
                <a:spLocks noChangeShapeType="1"/>
              </p:cNvSpPr>
              <p:nvPr/>
            </p:nvSpPr>
            <p:spPr bwMode="auto">
              <a:xfrm>
                <a:off x="4735" y="255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44" name="Line 57"/>
              <p:cNvSpPr>
                <a:spLocks noChangeShapeType="1"/>
              </p:cNvSpPr>
              <p:nvPr/>
            </p:nvSpPr>
            <p:spPr bwMode="auto">
              <a:xfrm>
                <a:off x="4735" y="255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45" name="Line 58"/>
              <p:cNvSpPr>
                <a:spLocks noChangeShapeType="1"/>
              </p:cNvSpPr>
              <p:nvPr/>
            </p:nvSpPr>
            <p:spPr bwMode="auto">
              <a:xfrm flipH="1" flipV="1">
                <a:off x="4724" y="2473"/>
                <a:ext cx="11" cy="82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46" name="Line 59"/>
              <p:cNvSpPr>
                <a:spLocks noChangeShapeType="1"/>
              </p:cNvSpPr>
              <p:nvPr/>
            </p:nvSpPr>
            <p:spPr bwMode="auto">
              <a:xfrm>
                <a:off x="4724" y="2473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47" name="Line 60"/>
              <p:cNvSpPr>
                <a:spLocks noChangeShapeType="1"/>
              </p:cNvSpPr>
              <p:nvPr/>
            </p:nvSpPr>
            <p:spPr bwMode="auto">
              <a:xfrm flipH="1" flipV="1">
                <a:off x="4704" y="2392"/>
                <a:ext cx="20" cy="8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48" name="Line 61"/>
              <p:cNvSpPr>
                <a:spLocks noChangeShapeType="1"/>
              </p:cNvSpPr>
              <p:nvPr/>
            </p:nvSpPr>
            <p:spPr bwMode="auto">
              <a:xfrm>
                <a:off x="4704" y="2392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49" name="Line 62"/>
              <p:cNvSpPr>
                <a:spLocks noChangeShapeType="1"/>
              </p:cNvSpPr>
              <p:nvPr/>
            </p:nvSpPr>
            <p:spPr bwMode="auto">
              <a:xfrm flipH="1" flipV="1">
                <a:off x="4664" y="2321"/>
                <a:ext cx="40" cy="7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50" name="Line 63"/>
              <p:cNvSpPr>
                <a:spLocks noChangeShapeType="1"/>
              </p:cNvSpPr>
              <p:nvPr/>
            </p:nvSpPr>
            <p:spPr bwMode="auto">
              <a:xfrm>
                <a:off x="4664" y="2321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51" name="Line 64"/>
              <p:cNvSpPr>
                <a:spLocks noChangeShapeType="1"/>
              </p:cNvSpPr>
              <p:nvPr/>
            </p:nvSpPr>
            <p:spPr bwMode="auto">
              <a:xfrm flipH="1" flipV="1">
                <a:off x="4613" y="2250"/>
                <a:ext cx="51" cy="7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52" name="Line 65"/>
              <p:cNvSpPr>
                <a:spLocks noChangeShapeType="1"/>
              </p:cNvSpPr>
              <p:nvPr/>
            </p:nvSpPr>
            <p:spPr bwMode="auto">
              <a:xfrm>
                <a:off x="4613" y="225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53" name="Line 66"/>
              <p:cNvSpPr>
                <a:spLocks noChangeShapeType="1"/>
              </p:cNvSpPr>
              <p:nvPr/>
            </p:nvSpPr>
            <p:spPr bwMode="auto">
              <a:xfrm flipH="1" flipV="1">
                <a:off x="4542" y="2179"/>
                <a:ext cx="71" cy="7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54" name="Line 67"/>
              <p:cNvSpPr>
                <a:spLocks noChangeShapeType="1"/>
              </p:cNvSpPr>
              <p:nvPr/>
            </p:nvSpPr>
            <p:spPr bwMode="auto">
              <a:xfrm>
                <a:off x="4542" y="2179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55" name="Line 68"/>
              <p:cNvSpPr>
                <a:spLocks noChangeShapeType="1"/>
              </p:cNvSpPr>
              <p:nvPr/>
            </p:nvSpPr>
            <p:spPr bwMode="auto">
              <a:xfrm flipH="1" flipV="1">
                <a:off x="4461" y="2119"/>
                <a:ext cx="81" cy="6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56" name="Line 69"/>
              <p:cNvSpPr>
                <a:spLocks noChangeShapeType="1"/>
              </p:cNvSpPr>
              <p:nvPr/>
            </p:nvSpPr>
            <p:spPr bwMode="auto">
              <a:xfrm>
                <a:off x="4461" y="2119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57" name="Line 70"/>
              <p:cNvSpPr>
                <a:spLocks noChangeShapeType="1"/>
              </p:cNvSpPr>
              <p:nvPr/>
            </p:nvSpPr>
            <p:spPr bwMode="auto">
              <a:xfrm flipH="1" flipV="1">
                <a:off x="4370" y="2058"/>
                <a:ext cx="9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58" name="Line 71"/>
              <p:cNvSpPr>
                <a:spLocks noChangeShapeType="1"/>
              </p:cNvSpPr>
              <p:nvPr/>
            </p:nvSpPr>
            <p:spPr bwMode="auto">
              <a:xfrm>
                <a:off x="4370" y="205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59" name="Line 72"/>
              <p:cNvSpPr>
                <a:spLocks noChangeShapeType="1"/>
              </p:cNvSpPr>
              <p:nvPr/>
            </p:nvSpPr>
            <p:spPr bwMode="auto">
              <a:xfrm flipH="1" flipV="1">
                <a:off x="4268" y="2007"/>
                <a:ext cx="102" cy="5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60" name="Line 73"/>
              <p:cNvSpPr>
                <a:spLocks noChangeShapeType="1"/>
              </p:cNvSpPr>
              <p:nvPr/>
            </p:nvSpPr>
            <p:spPr bwMode="auto">
              <a:xfrm>
                <a:off x="4268" y="2007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61" name="Line 74"/>
              <p:cNvSpPr>
                <a:spLocks noChangeShapeType="1"/>
              </p:cNvSpPr>
              <p:nvPr/>
            </p:nvSpPr>
            <p:spPr bwMode="auto">
              <a:xfrm flipH="1" flipV="1">
                <a:off x="4025" y="1906"/>
                <a:ext cx="243" cy="10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62" name="Line 75"/>
              <p:cNvSpPr>
                <a:spLocks noChangeShapeType="1"/>
              </p:cNvSpPr>
              <p:nvPr/>
            </p:nvSpPr>
            <p:spPr bwMode="auto">
              <a:xfrm>
                <a:off x="4025" y="1906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63" name="Line 76"/>
              <p:cNvSpPr>
                <a:spLocks noChangeShapeType="1"/>
              </p:cNvSpPr>
              <p:nvPr/>
            </p:nvSpPr>
            <p:spPr bwMode="auto">
              <a:xfrm flipH="1" flipV="1">
                <a:off x="3751" y="1835"/>
                <a:ext cx="274" cy="7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64" name="Line 77"/>
              <p:cNvSpPr>
                <a:spLocks noChangeShapeType="1"/>
              </p:cNvSpPr>
              <p:nvPr/>
            </p:nvSpPr>
            <p:spPr bwMode="auto">
              <a:xfrm>
                <a:off x="3751" y="183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65" name="Line 78"/>
              <p:cNvSpPr>
                <a:spLocks noChangeShapeType="1"/>
              </p:cNvSpPr>
              <p:nvPr/>
            </p:nvSpPr>
            <p:spPr bwMode="auto">
              <a:xfrm flipH="1" flipV="1">
                <a:off x="3457" y="1794"/>
                <a:ext cx="294" cy="4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66" name="Line 79"/>
              <p:cNvSpPr>
                <a:spLocks noChangeShapeType="1"/>
              </p:cNvSpPr>
              <p:nvPr/>
            </p:nvSpPr>
            <p:spPr bwMode="auto">
              <a:xfrm>
                <a:off x="3457" y="1794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67" name="Line 80"/>
              <p:cNvSpPr>
                <a:spLocks noChangeShapeType="1"/>
              </p:cNvSpPr>
              <p:nvPr/>
            </p:nvSpPr>
            <p:spPr bwMode="auto">
              <a:xfrm flipH="1" flipV="1">
                <a:off x="3133" y="1774"/>
                <a:ext cx="324" cy="2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68" name="Line 81"/>
              <p:cNvSpPr>
                <a:spLocks noChangeShapeType="1"/>
              </p:cNvSpPr>
              <p:nvPr/>
            </p:nvSpPr>
            <p:spPr bwMode="auto">
              <a:xfrm>
                <a:off x="3133" y="1774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69" name="Line 82"/>
              <p:cNvSpPr>
                <a:spLocks noChangeShapeType="1"/>
              </p:cNvSpPr>
              <p:nvPr/>
            </p:nvSpPr>
            <p:spPr bwMode="auto">
              <a:xfrm>
                <a:off x="3133" y="1774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70" name="Line 83"/>
              <p:cNvSpPr>
                <a:spLocks noChangeShapeType="1"/>
              </p:cNvSpPr>
              <p:nvPr/>
            </p:nvSpPr>
            <p:spPr bwMode="auto">
              <a:xfrm>
                <a:off x="3133" y="1774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71" name="Line 84"/>
              <p:cNvSpPr>
                <a:spLocks noChangeShapeType="1"/>
              </p:cNvSpPr>
              <p:nvPr/>
            </p:nvSpPr>
            <p:spPr bwMode="auto">
              <a:xfrm flipH="1">
                <a:off x="2808" y="1774"/>
                <a:ext cx="325" cy="2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72" name="Line 85"/>
              <p:cNvSpPr>
                <a:spLocks noChangeShapeType="1"/>
              </p:cNvSpPr>
              <p:nvPr/>
            </p:nvSpPr>
            <p:spPr bwMode="auto">
              <a:xfrm>
                <a:off x="2808" y="1794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73" name="Line 86"/>
              <p:cNvSpPr>
                <a:spLocks noChangeShapeType="1"/>
              </p:cNvSpPr>
              <p:nvPr/>
            </p:nvSpPr>
            <p:spPr bwMode="auto">
              <a:xfrm flipH="1">
                <a:off x="2504" y="1794"/>
                <a:ext cx="304" cy="4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74" name="Line 87"/>
              <p:cNvSpPr>
                <a:spLocks noChangeShapeType="1"/>
              </p:cNvSpPr>
              <p:nvPr/>
            </p:nvSpPr>
            <p:spPr bwMode="auto">
              <a:xfrm>
                <a:off x="2504" y="183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75" name="Line 88"/>
              <p:cNvSpPr>
                <a:spLocks noChangeShapeType="1"/>
              </p:cNvSpPr>
              <p:nvPr/>
            </p:nvSpPr>
            <p:spPr bwMode="auto">
              <a:xfrm flipH="1">
                <a:off x="2230" y="1835"/>
                <a:ext cx="274" cy="7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76" name="Line 89"/>
              <p:cNvSpPr>
                <a:spLocks noChangeShapeType="1"/>
              </p:cNvSpPr>
              <p:nvPr/>
            </p:nvSpPr>
            <p:spPr bwMode="auto">
              <a:xfrm>
                <a:off x="2230" y="1906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77" name="Line 90"/>
              <p:cNvSpPr>
                <a:spLocks noChangeShapeType="1"/>
              </p:cNvSpPr>
              <p:nvPr/>
            </p:nvSpPr>
            <p:spPr bwMode="auto">
              <a:xfrm flipH="1">
                <a:off x="1997" y="1906"/>
                <a:ext cx="233" cy="10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78" name="Line 91"/>
              <p:cNvSpPr>
                <a:spLocks noChangeShapeType="1"/>
              </p:cNvSpPr>
              <p:nvPr/>
            </p:nvSpPr>
            <p:spPr bwMode="auto">
              <a:xfrm>
                <a:off x="1997" y="2007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79" name="Line 92"/>
              <p:cNvSpPr>
                <a:spLocks noChangeShapeType="1"/>
              </p:cNvSpPr>
              <p:nvPr/>
            </p:nvSpPr>
            <p:spPr bwMode="auto">
              <a:xfrm flipH="1">
                <a:off x="1896" y="2007"/>
                <a:ext cx="101" cy="5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80" name="Line 93"/>
              <p:cNvSpPr>
                <a:spLocks noChangeShapeType="1"/>
              </p:cNvSpPr>
              <p:nvPr/>
            </p:nvSpPr>
            <p:spPr bwMode="auto">
              <a:xfrm>
                <a:off x="1896" y="205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81" name="Line 94"/>
              <p:cNvSpPr>
                <a:spLocks noChangeShapeType="1"/>
              </p:cNvSpPr>
              <p:nvPr/>
            </p:nvSpPr>
            <p:spPr bwMode="auto">
              <a:xfrm flipH="1">
                <a:off x="1804" y="2058"/>
                <a:ext cx="92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82" name="Line 95"/>
              <p:cNvSpPr>
                <a:spLocks noChangeShapeType="1"/>
              </p:cNvSpPr>
              <p:nvPr/>
            </p:nvSpPr>
            <p:spPr bwMode="auto">
              <a:xfrm>
                <a:off x="1804" y="2119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83" name="Line 96"/>
              <p:cNvSpPr>
                <a:spLocks noChangeShapeType="1"/>
              </p:cNvSpPr>
              <p:nvPr/>
            </p:nvSpPr>
            <p:spPr bwMode="auto">
              <a:xfrm flipH="1">
                <a:off x="1723" y="2119"/>
                <a:ext cx="81" cy="6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84" name="Line 97"/>
              <p:cNvSpPr>
                <a:spLocks noChangeShapeType="1"/>
              </p:cNvSpPr>
              <p:nvPr/>
            </p:nvSpPr>
            <p:spPr bwMode="auto">
              <a:xfrm>
                <a:off x="1723" y="2179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85" name="Line 98"/>
              <p:cNvSpPr>
                <a:spLocks noChangeShapeType="1"/>
              </p:cNvSpPr>
              <p:nvPr/>
            </p:nvSpPr>
            <p:spPr bwMode="auto">
              <a:xfrm flipH="1">
                <a:off x="1652" y="2179"/>
                <a:ext cx="71" cy="7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86" name="Line 99"/>
              <p:cNvSpPr>
                <a:spLocks noChangeShapeType="1"/>
              </p:cNvSpPr>
              <p:nvPr/>
            </p:nvSpPr>
            <p:spPr bwMode="auto">
              <a:xfrm>
                <a:off x="1652" y="225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87" name="Line 100"/>
              <p:cNvSpPr>
                <a:spLocks noChangeShapeType="1"/>
              </p:cNvSpPr>
              <p:nvPr/>
            </p:nvSpPr>
            <p:spPr bwMode="auto">
              <a:xfrm flipH="1">
                <a:off x="1601" y="2250"/>
                <a:ext cx="51" cy="7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88" name="Line 101"/>
              <p:cNvSpPr>
                <a:spLocks noChangeShapeType="1"/>
              </p:cNvSpPr>
              <p:nvPr/>
            </p:nvSpPr>
            <p:spPr bwMode="auto">
              <a:xfrm>
                <a:off x="1601" y="2321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89" name="Line 102"/>
              <p:cNvSpPr>
                <a:spLocks noChangeShapeType="1"/>
              </p:cNvSpPr>
              <p:nvPr/>
            </p:nvSpPr>
            <p:spPr bwMode="auto">
              <a:xfrm flipH="1">
                <a:off x="1561" y="2321"/>
                <a:ext cx="40" cy="7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90" name="Line 103"/>
              <p:cNvSpPr>
                <a:spLocks noChangeShapeType="1"/>
              </p:cNvSpPr>
              <p:nvPr/>
            </p:nvSpPr>
            <p:spPr bwMode="auto">
              <a:xfrm>
                <a:off x="1561" y="2392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91" name="Line 104"/>
              <p:cNvSpPr>
                <a:spLocks noChangeShapeType="1"/>
              </p:cNvSpPr>
              <p:nvPr/>
            </p:nvSpPr>
            <p:spPr bwMode="auto">
              <a:xfrm flipH="1">
                <a:off x="1541" y="2392"/>
                <a:ext cx="20" cy="8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92" name="Line 105"/>
              <p:cNvSpPr>
                <a:spLocks noChangeShapeType="1"/>
              </p:cNvSpPr>
              <p:nvPr/>
            </p:nvSpPr>
            <p:spPr bwMode="auto">
              <a:xfrm>
                <a:off x="1541" y="2473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93" name="Line 106"/>
              <p:cNvSpPr>
                <a:spLocks noChangeShapeType="1"/>
              </p:cNvSpPr>
              <p:nvPr/>
            </p:nvSpPr>
            <p:spPr bwMode="auto">
              <a:xfrm flipH="1">
                <a:off x="1530" y="2473"/>
                <a:ext cx="11" cy="82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94" name="Line 107"/>
              <p:cNvSpPr>
                <a:spLocks noChangeShapeType="1"/>
              </p:cNvSpPr>
              <p:nvPr/>
            </p:nvSpPr>
            <p:spPr bwMode="auto">
              <a:xfrm>
                <a:off x="1530" y="255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95" name="Line 108"/>
              <p:cNvSpPr>
                <a:spLocks noChangeShapeType="1"/>
              </p:cNvSpPr>
              <p:nvPr/>
            </p:nvSpPr>
            <p:spPr bwMode="auto">
              <a:xfrm>
                <a:off x="1530" y="255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96" name="Line 109"/>
              <p:cNvSpPr>
                <a:spLocks noChangeShapeType="1"/>
              </p:cNvSpPr>
              <p:nvPr/>
            </p:nvSpPr>
            <p:spPr bwMode="auto">
              <a:xfrm>
                <a:off x="1530" y="255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97" name="Line 110"/>
              <p:cNvSpPr>
                <a:spLocks noChangeShapeType="1"/>
              </p:cNvSpPr>
              <p:nvPr/>
            </p:nvSpPr>
            <p:spPr bwMode="auto">
              <a:xfrm>
                <a:off x="1530" y="2555"/>
                <a:ext cx="11" cy="7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98" name="Line 111"/>
              <p:cNvSpPr>
                <a:spLocks noChangeShapeType="1"/>
              </p:cNvSpPr>
              <p:nvPr/>
            </p:nvSpPr>
            <p:spPr bwMode="auto">
              <a:xfrm>
                <a:off x="1541" y="2626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99" name="Line 112"/>
              <p:cNvSpPr>
                <a:spLocks noChangeShapeType="1"/>
              </p:cNvSpPr>
              <p:nvPr/>
            </p:nvSpPr>
            <p:spPr bwMode="auto">
              <a:xfrm>
                <a:off x="1541" y="2626"/>
                <a:ext cx="20" cy="7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00" name="Line 113"/>
              <p:cNvSpPr>
                <a:spLocks noChangeShapeType="1"/>
              </p:cNvSpPr>
              <p:nvPr/>
            </p:nvSpPr>
            <p:spPr bwMode="auto">
              <a:xfrm>
                <a:off x="1561" y="2697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01" name="Line 114"/>
              <p:cNvSpPr>
                <a:spLocks noChangeShapeType="1"/>
              </p:cNvSpPr>
              <p:nvPr/>
            </p:nvSpPr>
            <p:spPr bwMode="auto">
              <a:xfrm>
                <a:off x="1561" y="2697"/>
                <a:ext cx="40" cy="7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02" name="Line 115"/>
              <p:cNvSpPr>
                <a:spLocks noChangeShapeType="1"/>
              </p:cNvSpPr>
              <p:nvPr/>
            </p:nvSpPr>
            <p:spPr bwMode="auto">
              <a:xfrm>
                <a:off x="1601" y="276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03" name="Line 116"/>
              <p:cNvSpPr>
                <a:spLocks noChangeShapeType="1"/>
              </p:cNvSpPr>
              <p:nvPr/>
            </p:nvSpPr>
            <p:spPr bwMode="auto">
              <a:xfrm>
                <a:off x="1601" y="2768"/>
                <a:ext cx="51" cy="7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04" name="Line 117"/>
              <p:cNvSpPr>
                <a:spLocks noChangeShapeType="1"/>
              </p:cNvSpPr>
              <p:nvPr/>
            </p:nvSpPr>
            <p:spPr bwMode="auto">
              <a:xfrm>
                <a:off x="1652" y="2839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05" name="Line 118"/>
              <p:cNvSpPr>
                <a:spLocks noChangeShapeType="1"/>
              </p:cNvSpPr>
              <p:nvPr/>
            </p:nvSpPr>
            <p:spPr bwMode="auto">
              <a:xfrm>
                <a:off x="1652" y="2839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06" name="Line 119"/>
              <p:cNvSpPr>
                <a:spLocks noChangeShapeType="1"/>
              </p:cNvSpPr>
              <p:nvPr/>
            </p:nvSpPr>
            <p:spPr bwMode="auto">
              <a:xfrm>
                <a:off x="1652" y="2839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07" name="Line 120"/>
              <p:cNvSpPr>
                <a:spLocks noChangeShapeType="1"/>
              </p:cNvSpPr>
              <p:nvPr/>
            </p:nvSpPr>
            <p:spPr bwMode="auto">
              <a:xfrm>
                <a:off x="1652" y="2839"/>
                <a:ext cx="102" cy="9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08" name="Line 121"/>
              <p:cNvSpPr>
                <a:spLocks noChangeShapeType="1"/>
              </p:cNvSpPr>
              <p:nvPr/>
            </p:nvSpPr>
            <p:spPr bwMode="auto">
              <a:xfrm>
                <a:off x="1754" y="293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09" name="Line 122"/>
              <p:cNvSpPr>
                <a:spLocks noChangeShapeType="1"/>
              </p:cNvSpPr>
              <p:nvPr/>
            </p:nvSpPr>
            <p:spPr bwMode="auto">
              <a:xfrm>
                <a:off x="1754" y="2930"/>
                <a:ext cx="131" cy="9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10" name="Line 123"/>
              <p:cNvSpPr>
                <a:spLocks noChangeShapeType="1"/>
              </p:cNvSpPr>
              <p:nvPr/>
            </p:nvSpPr>
            <p:spPr bwMode="auto">
              <a:xfrm>
                <a:off x="1885" y="3021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11" name="Line 124"/>
              <p:cNvSpPr>
                <a:spLocks noChangeShapeType="1"/>
              </p:cNvSpPr>
              <p:nvPr/>
            </p:nvSpPr>
            <p:spPr bwMode="auto">
              <a:xfrm>
                <a:off x="1885" y="3021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12" name="Line 125"/>
              <p:cNvSpPr>
                <a:spLocks noChangeShapeType="1"/>
              </p:cNvSpPr>
              <p:nvPr/>
            </p:nvSpPr>
            <p:spPr bwMode="auto">
              <a:xfrm>
                <a:off x="1885" y="3021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13" name="Line 126"/>
              <p:cNvSpPr>
                <a:spLocks noChangeShapeType="1"/>
              </p:cNvSpPr>
              <p:nvPr/>
            </p:nvSpPr>
            <p:spPr bwMode="auto">
              <a:xfrm>
                <a:off x="1885" y="3021"/>
                <a:ext cx="112" cy="5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14" name="Line 127"/>
              <p:cNvSpPr>
                <a:spLocks noChangeShapeType="1"/>
              </p:cNvSpPr>
              <p:nvPr/>
            </p:nvSpPr>
            <p:spPr bwMode="auto">
              <a:xfrm>
                <a:off x="1997" y="3072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15" name="Line 128"/>
              <p:cNvSpPr>
                <a:spLocks noChangeShapeType="1"/>
              </p:cNvSpPr>
              <p:nvPr/>
            </p:nvSpPr>
            <p:spPr bwMode="auto">
              <a:xfrm>
                <a:off x="1997" y="3072"/>
                <a:ext cx="111" cy="5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16" name="Line 129"/>
              <p:cNvSpPr>
                <a:spLocks noChangeShapeType="1"/>
              </p:cNvSpPr>
              <p:nvPr/>
            </p:nvSpPr>
            <p:spPr bwMode="auto">
              <a:xfrm>
                <a:off x="2108" y="3122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17" name="Line 130"/>
              <p:cNvSpPr>
                <a:spLocks noChangeShapeType="1"/>
              </p:cNvSpPr>
              <p:nvPr/>
            </p:nvSpPr>
            <p:spPr bwMode="auto">
              <a:xfrm>
                <a:off x="2108" y="3122"/>
                <a:ext cx="132" cy="4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18" name="Line 131"/>
              <p:cNvSpPr>
                <a:spLocks noChangeShapeType="1"/>
              </p:cNvSpPr>
              <p:nvPr/>
            </p:nvSpPr>
            <p:spPr bwMode="auto">
              <a:xfrm>
                <a:off x="2240" y="3163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19" name="Line 132"/>
              <p:cNvSpPr>
                <a:spLocks noChangeShapeType="1"/>
              </p:cNvSpPr>
              <p:nvPr/>
            </p:nvSpPr>
            <p:spPr bwMode="auto">
              <a:xfrm>
                <a:off x="2240" y="3163"/>
                <a:ext cx="142" cy="4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20" name="Line 133"/>
              <p:cNvSpPr>
                <a:spLocks noChangeShapeType="1"/>
              </p:cNvSpPr>
              <p:nvPr/>
            </p:nvSpPr>
            <p:spPr bwMode="auto">
              <a:xfrm>
                <a:off x="2382" y="3204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21" name="Line 134"/>
              <p:cNvSpPr>
                <a:spLocks noChangeShapeType="1"/>
              </p:cNvSpPr>
              <p:nvPr/>
            </p:nvSpPr>
            <p:spPr bwMode="auto">
              <a:xfrm>
                <a:off x="2382" y="3204"/>
                <a:ext cx="304" cy="5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22" name="Line 135"/>
              <p:cNvSpPr>
                <a:spLocks noChangeShapeType="1"/>
              </p:cNvSpPr>
              <p:nvPr/>
            </p:nvSpPr>
            <p:spPr bwMode="auto">
              <a:xfrm>
                <a:off x="2686" y="3254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23" name="Line 136"/>
              <p:cNvSpPr>
                <a:spLocks noChangeShapeType="1"/>
              </p:cNvSpPr>
              <p:nvPr/>
            </p:nvSpPr>
            <p:spPr bwMode="auto">
              <a:xfrm>
                <a:off x="2686" y="3254"/>
                <a:ext cx="325" cy="1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24" name="Line 137"/>
              <p:cNvSpPr>
                <a:spLocks noChangeShapeType="1"/>
              </p:cNvSpPr>
              <p:nvPr/>
            </p:nvSpPr>
            <p:spPr bwMode="auto">
              <a:xfrm>
                <a:off x="3011" y="3264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25" name="Line 138"/>
              <p:cNvSpPr>
                <a:spLocks noChangeShapeType="1"/>
              </p:cNvSpPr>
              <p:nvPr/>
            </p:nvSpPr>
            <p:spPr bwMode="auto">
              <a:xfrm>
                <a:off x="3011" y="3264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26" name="Line 139"/>
              <p:cNvSpPr>
                <a:spLocks noChangeShapeType="1"/>
              </p:cNvSpPr>
              <p:nvPr/>
            </p:nvSpPr>
            <p:spPr bwMode="auto">
              <a:xfrm>
                <a:off x="3011" y="3264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27" name="Line 140"/>
              <p:cNvSpPr>
                <a:spLocks noChangeShapeType="1"/>
              </p:cNvSpPr>
              <p:nvPr/>
            </p:nvSpPr>
            <p:spPr bwMode="auto">
              <a:xfrm flipV="1">
                <a:off x="3011" y="3254"/>
                <a:ext cx="304" cy="1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28" name="Line 141"/>
              <p:cNvSpPr>
                <a:spLocks noChangeShapeType="1"/>
              </p:cNvSpPr>
              <p:nvPr/>
            </p:nvSpPr>
            <p:spPr bwMode="auto">
              <a:xfrm>
                <a:off x="3315" y="3254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29" name="Line 142"/>
              <p:cNvSpPr>
                <a:spLocks noChangeShapeType="1"/>
              </p:cNvSpPr>
              <p:nvPr/>
            </p:nvSpPr>
            <p:spPr bwMode="auto">
              <a:xfrm flipV="1">
                <a:off x="3315" y="3214"/>
                <a:ext cx="274" cy="4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30" name="Line 143"/>
              <p:cNvSpPr>
                <a:spLocks noChangeShapeType="1"/>
              </p:cNvSpPr>
              <p:nvPr/>
            </p:nvSpPr>
            <p:spPr bwMode="auto">
              <a:xfrm>
                <a:off x="3589" y="3214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31" name="Line 144"/>
              <p:cNvSpPr>
                <a:spLocks noChangeShapeType="1"/>
              </p:cNvSpPr>
              <p:nvPr/>
            </p:nvSpPr>
            <p:spPr bwMode="auto">
              <a:xfrm flipV="1">
                <a:off x="3589" y="3143"/>
                <a:ext cx="253" cy="7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32" name="Line 145"/>
              <p:cNvSpPr>
                <a:spLocks noChangeShapeType="1"/>
              </p:cNvSpPr>
              <p:nvPr/>
            </p:nvSpPr>
            <p:spPr bwMode="auto">
              <a:xfrm>
                <a:off x="3842" y="3143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33" name="Line 146"/>
              <p:cNvSpPr>
                <a:spLocks noChangeShapeType="1"/>
              </p:cNvSpPr>
              <p:nvPr/>
            </p:nvSpPr>
            <p:spPr bwMode="auto">
              <a:xfrm flipV="1">
                <a:off x="3842" y="3062"/>
                <a:ext cx="223" cy="8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34" name="Line 147"/>
              <p:cNvSpPr>
                <a:spLocks noChangeShapeType="1"/>
              </p:cNvSpPr>
              <p:nvPr/>
            </p:nvSpPr>
            <p:spPr bwMode="auto">
              <a:xfrm>
                <a:off x="4065" y="3062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35" name="Line 148"/>
              <p:cNvSpPr>
                <a:spLocks noChangeShapeType="1"/>
              </p:cNvSpPr>
              <p:nvPr/>
            </p:nvSpPr>
            <p:spPr bwMode="auto">
              <a:xfrm flipV="1">
                <a:off x="4065" y="3011"/>
                <a:ext cx="92" cy="5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36" name="Line 149"/>
              <p:cNvSpPr>
                <a:spLocks noChangeShapeType="1"/>
              </p:cNvSpPr>
              <p:nvPr/>
            </p:nvSpPr>
            <p:spPr bwMode="auto">
              <a:xfrm>
                <a:off x="4157" y="3011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37" name="Line 150"/>
              <p:cNvSpPr>
                <a:spLocks noChangeShapeType="1"/>
              </p:cNvSpPr>
              <p:nvPr/>
            </p:nvSpPr>
            <p:spPr bwMode="auto">
              <a:xfrm flipV="1">
                <a:off x="4157" y="2950"/>
                <a:ext cx="8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38" name="Line 151"/>
              <p:cNvSpPr>
                <a:spLocks noChangeShapeType="1"/>
              </p:cNvSpPr>
              <p:nvPr/>
            </p:nvSpPr>
            <p:spPr bwMode="auto">
              <a:xfrm>
                <a:off x="4238" y="295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39" name="Line 152"/>
              <p:cNvSpPr>
                <a:spLocks noChangeShapeType="1"/>
              </p:cNvSpPr>
              <p:nvPr/>
            </p:nvSpPr>
            <p:spPr bwMode="auto">
              <a:xfrm flipV="1">
                <a:off x="4238" y="2889"/>
                <a:ext cx="8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40" name="Line 153"/>
              <p:cNvSpPr>
                <a:spLocks noChangeShapeType="1"/>
              </p:cNvSpPr>
              <p:nvPr/>
            </p:nvSpPr>
            <p:spPr bwMode="auto">
              <a:xfrm>
                <a:off x="4319" y="2889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41" name="Line 154"/>
              <p:cNvSpPr>
                <a:spLocks noChangeShapeType="1"/>
              </p:cNvSpPr>
              <p:nvPr/>
            </p:nvSpPr>
            <p:spPr bwMode="auto">
              <a:xfrm flipV="1">
                <a:off x="4319" y="2828"/>
                <a:ext cx="6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42" name="Line 155"/>
              <p:cNvSpPr>
                <a:spLocks noChangeShapeType="1"/>
              </p:cNvSpPr>
              <p:nvPr/>
            </p:nvSpPr>
            <p:spPr bwMode="auto">
              <a:xfrm>
                <a:off x="4380" y="282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43" name="Line 156"/>
              <p:cNvSpPr>
                <a:spLocks noChangeShapeType="1"/>
              </p:cNvSpPr>
              <p:nvPr/>
            </p:nvSpPr>
            <p:spPr bwMode="auto">
              <a:xfrm flipV="1">
                <a:off x="4380" y="2768"/>
                <a:ext cx="50" cy="6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44" name="Line 157"/>
              <p:cNvSpPr>
                <a:spLocks noChangeShapeType="1"/>
              </p:cNvSpPr>
              <p:nvPr/>
            </p:nvSpPr>
            <p:spPr bwMode="auto">
              <a:xfrm>
                <a:off x="4430" y="276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45" name="Line 158"/>
              <p:cNvSpPr>
                <a:spLocks noChangeShapeType="1"/>
              </p:cNvSpPr>
              <p:nvPr/>
            </p:nvSpPr>
            <p:spPr bwMode="auto">
              <a:xfrm flipV="1">
                <a:off x="4430" y="2697"/>
                <a:ext cx="31" cy="7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46" name="Line 159"/>
              <p:cNvSpPr>
                <a:spLocks noChangeShapeType="1"/>
              </p:cNvSpPr>
              <p:nvPr/>
            </p:nvSpPr>
            <p:spPr bwMode="auto">
              <a:xfrm>
                <a:off x="4461" y="2697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47" name="Line 160"/>
              <p:cNvSpPr>
                <a:spLocks noChangeShapeType="1"/>
              </p:cNvSpPr>
              <p:nvPr/>
            </p:nvSpPr>
            <p:spPr bwMode="auto">
              <a:xfrm flipV="1">
                <a:off x="4461" y="2626"/>
                <a:ext cx="30" cy="7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48" name="Line 161"/>
              <p:cNvSpPr>
                <a:spLocks noChangeShapeType="1"/>
              </p:cNvSpPr>
              <p:nvPr/>
            </p:nvSpPr>
            <p:spPr bwMode="auto">
              <a:xfrm>
                <a:off x="4491" y="2626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49" name="Line 162"/>
              <p:cNvSpPr>
                <a:spLocks noChangeShapeType="1"/>
              </p:cNvSpPr>
              <p:nvPr/>
            </p:nvSpPr>
            <p:spPr bwMode="auto">
              <a:xfrm flipV="1">
                <a:off x="4491" y="2555"/>
                <a:ext cx="1" cy="7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50" name="Line 163"/>
              <p:cNvSpPr>
                <a:spLocks noChangeShapeType="1"/>
              </p:cNvSpPr>
              <p:nvPr/>
            </p:nvSpPr>
            <p:spPr bwMode="auto">
              <a:xfrm>
                <a:off x="4491" y="255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51" name="Line 164"/>
              <p:cNvSpPr>
                <a:spLocks noChangeShapeType="1"/>
              </p:cNvSpPr>
              <p:nvPr/>
            </p:nvSpPr>
            <p:spPr bwMode="auto">
              <a:xfrm>
                <a:off x="4491" y="255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52" name="Line 165"/>
              <p:cNvSpPr>
                <a:spLocks noChangeShapeType="1"/>
              </p:cNvSpPr>
              <p:nvPr/>
            </p:nvSpPr>
            <p:spPr bwMode="auto">
              <a:xfrm>
                <a:off x="4491" y="255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53" name="Line 166"/>
              <p:cNvSpPr>
                <a:spLocks noChangeShapeType="1"/>
              </p:cNvSpPr>
              <p:nvPr/>
            </p:nvSpPr>
            <p:spPr bwMode="auto">
              <a:xfrm flipV="1">
                <a:off x="4491" y="2484"/>
                <a:ext cx="1" cy="7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54" name="Line 167"/>
              <p:cNvSpPr>
                <a:spLocks noChangeShapeType="1"/>
              </p:cNvSpPr>
              <p:nvPr/>
            </p:nvSpPr>
            <p:spPr bwMode="auto">
              <a:xfrm>
                <a:off x="4491" y="2484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55" name="Line 168"/>
              <p:cNvSpPr>
                <a:spLocks noChangeShapeType="1"/>
              </p:cNvSpPr>
              <p:nvPr/>
            </p:nvSpPr>
            <p:spPr bwMode="auto">
              <a:xfrm flipH="1" flipV="1">
                <a:off x="4471" y="2423"/>
                <a:ext cx="20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56" name="Line 169"/>
              <p:cNvSpPr>
                <a:spLocks noChangeShapeType="1"/>
              </p:cNvSpPr>
              <p:nvPr/>
            </p:nvSpPr>
            <p:spPr bwMode="auto">
              <a:xfrm>
                <a:off x="4471" y="2423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57" name="Line 170"/>
              <p:cNvSpPr>
                <a:spLocks noChangeShapeType="1"/>
              </p:cNvSpPr>
              <p:nvPr/>
            </p:nvSpPr>
            <p:spPr bwMode="auto">
              <a:xfrm flipH="1" flipV="1">
                <a:off x="4440" y="2362"/>
                <a:ext cx="3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58" name="Line 171"/>
              <p:cNvSpPr>
                <a:spLocks noChangeShapeType="1"/>
              </p:cNvSpPr>
              <p:nvPr/>
            </p:nvSpPr>
            <p:spPr bwMode="auto">
              <a:xfrm>
                <a:off x="4440" y="2362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59" name="Line 172"/>
              <p:cNvSpPr>
                <a:spLocks noChangeShapeType="1"/>
              </p:cNvSpPr>
              <p:nvPr/>
            </p:nvSpPr>
            <p:spPr bwMode="auto">
              <a:xfrm flipH="1" flipV="1">
                <a:off x="4390" y="2301"/>
                <a:ext cx="50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60" name="Line 173"/>
              <p:cNvSpPr>
                <a:spLocks noChangeShapeType="1"/>
              </p:cNvSpPr>
              <p:nvPr/>
            </p:nvSpPr>
            <p:spPr bwMode="auto">
              <a:xfrm>
                <a:off x="4390" y="2301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61" name="Line 174"/>
              <p:cNvSpPr>
                <a:spLocks noChangeShapeType="1"/>
              </p:cNvSpPr>
              <p:nvPr/>
            </p:nvSpPr>
            <p:spPr bwMode="auto">
              <a:xfrm flipH="1" flipV="1">
                <a:off x="4268" y="2200"/>
                <a:ext cx="122" cy="10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62" name="Line 175"/>
              <p:cNvSpPr>
                <a:spLocks noChangeShapeType="1"/>
              </p:cNvSpPr>
              <p:nvPr/>
            </p:nvSpPr>
            <p:spPr bwMode="auto">
              <a:xfrm>
                <a:off x="4268" y="220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63" name="Line 176"/>
              <p:cNvSpPr>
                <a:spLocks noChangeShapeType="1"/>
              </p:cNvSpPr>
              <p:nvPr/>
            </p:nvSpPr>
            <p:spPr bwMode="auto">
              <a:xfrm flipH="1" flipV="1">
                <a:off x="4116" y="2108"/>
                <a:ext cx="152" cy="92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64" name="Line 177"/>
              <p:cNvSpPr>
                <a:spLocks noChangeShapeType="1"/>
              </p:cNvSpPr>
              <p:nvPr/>
            </p:nvSpPr>
            <p:spPr bwMode="auto">
              <a:xfrm>
                <a:off x="4116" y="210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65" name="Line 178"/>
              <p:cNvSpPr>
                <a:spLocks noChangeShapeType="1"/>
              </p:cNvSpPr>
              <p:nvPr/>
            </p:nvSpPr>
            <p:spPr bwMode="auto">
              <a:xfrm flipH="1" flipV="1">
                <a:off x="3923" y="2027"/>
                <a:ext cx="193" cy="8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66" name="Line 179"/>
              <p:cNvSpPr>
                <a:spLocks noChangeShapeType="1"/>
              </p:cNvSpPr>
              <p:nvPr/>
            </p:nvSpPr>
            <p:spPr bwMode="auto">
              <a:xfrm>
                <a:off x="3923" y="2027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67" name="Line 180"/>
              <p:cNvSpPr>
                <a:spLocks noChangeShapeType="1"/>
              </p:cNvSpPr>
              <p:nvPr/>
            </p:nvSpPr>
            <p:spPr bwMode="auto">
              <a:xfrm flipH="1" flipV="1">
                <a:off x="3700" y="1967"/>
                <a:ext cx="223" cy="6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68" name="Line 181"/>
              <p:cNvSpPr>
                <a:spLocks noChangeShapeType="1"/>
              </p:cNvSpPr>
              <p:nvPr/>
            </p:nvSpPr>
            <p:spPr bwMode="auto">
              <a:xfrm>
                <a:off x="3700" y="1967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69" name="Line 182"/>
              <p:cNvSpPr>
                <a:spLocks noChangeShapeType="1"/>
              </p:cNvSpPr>
              <p:nvPr/>
            </p:nvSpPr>
            <p:spPr bwMode="auto">
              <a:xfrm flipH="1" flipV="1">
                <a:off x="3457" y="1936"/>
                <a:ext cx="243" cy="3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70" name="Line 183"/>
              <p:cNvSpPr>
                <a:spLocks noChangeShapeType="1"/>
              </p:cNvSpPr>
              <p:nvPr/>
            </p:nvSpPr>
            <p:spPr bwMode="auto">
              <a:xfrm>
                <a:off x="3457" y="1936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71" name="Line 184"/>
              <p:cNvSpPr>
                <a:spLocks noChangeShapeType="1"/>
              </p:cNvSpPr>
              <p:nvPr/>
            </p:nvSpPr>
            <p:spPr bwMode="auto">
              <a:xfrm flipH="1" flipV="1">
                <a:off x="3193" y="1916"/>
                <a:ext cx="264" cy="2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72" name="Line 185"/>
              <p:cNvSpPr>
                <a:spLocks noChangeShapeType="1"/>
              </p:cNvSpPr>
              <p:nvPr/>
            </p:nvSpPr>
            <p:spPr bwMode="auto">
              <a:xfrm>
                <a:off x="3193" y="1916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73" name="Line 186"/>
              <p:cNvSpPr>
                <a:spLocks noChangeShapeType="1"/>
              </p:cNvSpPr>
              <p:nvPr/>
            </p:nvSpPr>
            <p:spPr bwMode="auto">
              <a:xfrm>
                <a:off x="3193" y="1916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74" name="Line 187"/>
              <p:cNvSpPr>
                <a:spLocks noChangeShapeType="1"/>
              </p:cNvSpPr>
              <p:nvPr/>
            </p:nvSpPr>
            <p:spPr bwMode="auto">
              <a:xfrm>
                <a:off x="3193" y="1916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75" name="Line 188"/>
              <p:cNvSpPr>
                <a:spLocks noChangeShapeType="1"/>
              </p:cNvSpPr>
              <p:nvPr/>
            </p:nvSpPr>
            <p:spPr bwMode="auto">
              <a:xfrm flipH="1">
                <a:off x="2930" y="1916"/>
                <a:ext cx="263" cy="2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76" name="Line 189"/>
              <p:cNvSpPr>
                <a:spLocks noChangeShapeType="1"/>
              </p:cNvSpPr>
              <p:nvPr/>
            </p:nvSpPr>
            <p:spPr bwMode="auto">
              <a:xfrm>
                <a:off x="2930" y="1936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77" name="Line 190"/>
              <p:cNvSpPr>
                <a:spLocks noChangeShapeType="1"/>
              </p:cNvSpPr>
              <p:nvPr/>
            </p:nvSpPr>
            <p:spPr bwMode="auto">
              <a:xfrm flipH="1">
                <a:off x="2676" y="1936"/>
                <a:ext cx="254" cy="3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78" name="Line 191"/>
              <p:cNvSpPr>
                <a:spLocks noChangeShapeType="1"/>
              </p:cNvSpPr>
              <p:nvPr/>
            </p:nvSpPr>
            <p:spPr bwMode="auto">
              <a:xfrm>
                <a:off x="2676" y="1967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79" name="Line 192"/>
              <p:cNvSpPr>
                <a:spLocks noChangeShapeType="1"/>
              </p:cNvSpPr>
              <p:nvPr/>
            </p:nvSpPr>
            <p:spPr bwMode="auto">
              <a:xfrm flipH="1">
                <a:off x="2453" y="1967"/>
                <a:ext cx="223" cy="6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80" name="Line 193"/>
              <p:cNvSpPr>
                <a:spLocks noChangeShapeType="1"/>
              </p:cNvSpPr>
              <p:nvPr/>
            </p:nvSpPr>
            <p:spPr bwMode="auto">
              <a:xfrm>
                <a:off x="2453" y="2027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81" name="Line 194"/>
              <p:cNvSpPr>
                <a:spLocks noChangeShapeType="1"/>
              </p:cNvSpPr>
              <p:nvPr/>
            </p:nvSpPr>
            <p:spPr bwMode="auto">
              <a:xfrm flipH="1">
                <a:off x="2261" y="2027"/>
                <a:ext cx="192" cy="8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82" name="Line 195"/>
              <p:cNvSpPr>
                <a:spLocks noChangeShapeType="1"/>
              </p:cNvSpPr>
              <p:nvPr/>
            </p:nvSpPr>
            <p:spPr bwMode="auto">
              <a:xfrm>
                <a:off x="2261" y="210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83" name="Line 196"/>
              <p:cNvSpPr>
                <a:spLocks noChangeShapeType="1"/>
              </p:cNvSpPr>
              <p:nvPr/>
            </p:nvSpPr>
            <p:spPr bwMode="auto">
              <a:xfrm flipH="1">
                <a:off x="2108" y="2108"/>
                <a:ext cx="153" cy="92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84" name="Line 197"/>
              <p:cNvSpPr>
                <a:spLocks noChangeShapeType="1"/>
              </p:cNvSpPr>
              <p:nvPr/>
            </p:nvSpPr>
            <p:spPr bwMode="auto">
              <a:xfrm>
                <a:off x="2108" y="220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85" name="Line 198"/>
              <p:cNvSpPr>
                <a:spLocks noChangeShapeType="1"/>
              </p:cNvSpPr>
              <p:nvPr/>
            </p:nvSpPr>
            <p:spPr bwMode="auto">
              <a:xfrm flipH="1">
                <a:off x="1987" y="2200"/>
                <a:ext cx="121" cy="10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86" name="Line 199"/>
              <p:cNvSpPr>
                <a:spLocks noChangeShapeType="1"/>
              </p:cNvSpPr>
              <p:nvPr/>
            </p:nvSpPr>
            <p:spPr bwMode="auto">
              <a:xfrm>
                <a:off x="1987" y="2301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87" name="Line 200"/>
              <p:cNvSpPr>
                <a:spLocks noChangeShapeType="1"/>
              </p:cNvSpPr>
              <p:nvPr/>
            </p:nvSpPr>
            <p:spPr bwMode="auto">
              <a:xfrm flipH="1">
                <a:off x="1936" y="2301"/>
                <a:ext cx="5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88" name="Line 201"/>
              <p:cNvSpPr>
                <a:spLocks noChangeShapeType="1"/>
              </p:cNvSpPr>
              <p:nvPr/>
            </p:nvSpPr>
            <p:spPr bwMode="auto">
              <a:xfrm>
                <a:off x="1936" y="2362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89" name="Line 202"/>
              <p:cNvSpPr>
                <a:spLocks noChangeShapeType="1"/>
              </p:cNvSpPr>
              <p:nvPr/>
            </p:nvSpPr>
            <p:spPr bwMode="auto">
              <a:xfrm flipH="1">
                <a:off x="1906" y="2362"/>
                <a:ext cx="30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90" name="Line 203"/>
              <p:cNvSpPr>
                <a:spLocks noChangeShapeType="1"/>
              </p:cNvSpPr>
              <p:nvPr/>
            </p:nvSpPr>
            <p:spPr bwMode="auto">
              <a:xfrm>
                <a:off x="1906" y="2423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91" name="Line 204"/>
              <p:cNvSpPr>
                <a:spLocks noChangeShapeType="1"/>
              </p:cNvSpPr>
              <p:nvPr/>
            </p:nvSpPr>
            <p:spPr bwMode="auto">
              <a:xfrm flipH="1">
                <a:off x="1885" y="2423"/>
                <a:ext cx="2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92" name="Line 205"/>
              <p:cNvSpPr>
                <a:spLocks noChangeShapeType="1"/>
              </p:cNvSpPr>
              <p:nvPr/>
            </p:nvSpPr>
            <p:spPr bwMode="auto">
              <a:xfrm>
                <a:off x="1885" y="2484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488" name="Group 407"/>
            <p:cNvGrpSpPr>
              <a:grpSpLocks/>
            </p:cNvGrpSpPr>
            <p:nvPr/>
          </p:nvGrpSpPr>
          <p:grpSpPr bwMode="auto">
            <a:xfrm>
              <a:off x="1652" y="1916"/>
              <a:ext cx="2839" cy="1349"/>
              <a:chOff x="1652" y="1916"/>
              <a:chExt cx="2839" cy="1349"/>
            </a:xfrm>
          </p:grpSpPr>
          <p:sp>
            <p:nvSpPr>
              <p:cNvPr id="20993" name="Line 207"/>
              <p:cNvSpPr>
                <a:spLocks noChangeShapeType="1"/>
              </p:cNvSpPr>
              <p:nvPr/>
            </p:nvSpPr>
            <p:spPr bwMode="auto">
              <a:xfrm>
                <a:off x="1885" y="2484"/>
                <a:ext cx="1" cy="7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94" name="Line 208"/>
              <p:cNvSpPr>
                <a:spLocks noChangeShapeType="1"/>
              </p:cNvSpPr>
              <p:nvPr/>
            </p:nvSpPr>
            <p:spPr bwMode="auto">
              <a:xfrm>
                <a:off x="1885" y="255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95" name="Line 209"/>
              <p:cNvSpPr>
                <a:spLocks noChangeShapeType="1"/>
              </p:cNvSpPr>
              <p:nvPr/>
            </p:nvSpPr>
            <p:spPr bwMode="auto">
              <a:xfrm>
                <a:off x="1885" y="255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96" name="Line 210"/>
              <p:cNvSpPr>
                <a:spLocks noChangeShapeType="1"/>
              </p:cNvSpPr>
              <p:nvPr/>
            </p:nvSpPr>
            <p:spPr bwMode="auto">
              <a:xfrm>
                <a:off x="1885" y="255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97" name="Line 211"/>
              <p:cNvSpPr>
                <a:spLocks noChangeShapeType="1"/>
              </p:cNvSpPr>
              <p:nvPr/>
            </p:nvSpPr>
            <p:spPr bwMode="auto">
              <a:xfrm>
                <a:off x="1885" y="2555"/>
                <a:ext cx="1" cy="5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98" name="Line 212"/>
              <p:cNvSpPr>
                <a:spLocks noChangeShapeType="1"/>
              </p:cNvSpPr>
              <p:nvPr/>
            </p:nvSpPr>
            <p:spPr bwMode="auto">
              <a:xfrm>
                <a:off x="1885" y="260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99" name="Line 213"/>
              <p:cNvSpPr>
                <a:spLocks noChangeShapeType="1"/>
              </p:cNvSpPr>
              <p:nvPr/>
            </p:nvSpPr>
            <p:spPr bwMode="auto">
              <a:xfrm>
                <a:off x="1885" y="2605"/>
                <a:ext cx="2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00" name="Line 214"/>
              <p:cNvSpPr>
                <a:spLocks noChangeShapeType="1"/>
              </p:cNvSpPr>
              <p:nvPr/>
            </p:nvSpPr>
            <p:spPr bwMode="auto">
              <a:xfrm>
                <a:off x="1906" y="2666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01" name="Line 215"/>
              <p:cNvSpPr>
                <a:spLocks noChangeShapeType="1"/>
              </p:cNvSpPr>
              <p:nvPr/>
            </p:nvSpPr>
            <p:spPr bwMode="auto">
              <a:xfrm>
                <a:off x="1906" y="2666"/>
                <a:ext cx="30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02" name="Line 216"/>
              <p:cNvSpPr>
                <a:spLocks noChangeShapeType="1"/>
              </p:cNvSpPr>
              <p:nvPr/>
            </p:nvSpPr>
            <p:spPr bwMode="auto">
              <a:xfrm>
                <a:off x="1936" y="2727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03" name="Line 217"/>
              <p:cNvSpPr>
                <a:spLocks noChangeShapeType="1"/>
              </p:cNvSpPr>
              <p:nvPr/>
            </p:nvSpPr>
            <p:spPr bwMode="auto">
              <a:xfrm>
                <a:off x="1936" y="2727"/>
                <a:ext cx="41" cy="5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04" name="Line 218"/>
              <p:cNvSpPr>
                <a:spLocks noChangeShapeType="1"/>
              </p:cNvSpPr>
              <p:nvPr/>
            </p:nvSpPr>
            <p:spPr bwMode="auto">
              <a:xfrm>
                <a:off x="1977" y="277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05" name="Line 219"/>
              <p:cNvSpPr>
                <a:spLocks noChangeShapeType="1"/>
              </p:cNvSpPr>
              <p:nvPr/>
            </p:nvSpPr>
            <p:spPr bwMode="auto">
              <a:xfrm>
                <a:off x="1977" y="277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06" name="Line 220"/>
              <p:cNvSpPr>
                <a:spLocks noChangeShapeType="1"/>
              </p:cNvSpPr>
              <p:nvPr/>
            </p:nvSpPr>
            <p:spPr bwMode="auto">
              <a:xfrm>
                <a:off x="1977" y="277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07" name="Line 221"/>
              <p:cNvSpPr>
                <a:spLocks noChangeShapeType="1"/>
              </p:cNvSpPr>
              <p:nvPr/>
            </p:nvSpPr>
            <p:spPr bwMode="auto">
              <a:xfrm>
                <a:off x="1977" y="2778"/>
                <a:ext cx="81" cy="7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08" name="Line 222"/>
              <p:cNvSpPr>
                <a:spLocks noChangeShapeType="1"/>
              </p:cNvSpPr>
              <p:nvPr/>
            </p:nvSpPr>
            <p:spPr bwMode="auto">
              <a:xfrm>
                <a:off x="2058" y="2849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09" name="Line 223"/>
              <p:cNvSpPr>
                <a:spLocks noChangeShapeType="1"/>
              </p:cNvSpPr>
              <p:nvPr/>
            </p:nvSpPr>
            <p:spPr bwMode="auto">
              <a:xfrm>
                <a:off x="2058" y="2849"/>
                <a:ext cx="101" cy="6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10" name="Line 224"/>
              <p:cNvSpPr>
                <a:spLocks noChangeShapeType="1"/>
              </p:cNvSpPr>
              <p:nvPr/>
            </p:nvSpPr>
            <p:spPr bwMode="auto">
              <a:xfrm>
                <a:off x="2159" y="2909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11" name="Line 225"/>
              <p:cNvSpPr>
                <a:spLocks noChangeShapeType="1"/>
              </p:cNvSpPr>
              <p:nvPr/>
            </p:nvSpPr>
            <p:spPr bwMode="auto">
              <a:xfrm>
                <a:off x="2159" y="2909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12" name="Line 226"/>
              <p:cNvSpPr>
                <a:spLocks noChangeShapeType="1"/>
              </p:cNvSpPr>
              <p:nvPr/>
            </p:nvSpPr>
            <p:spPr bwMode="auto">
              <a:xfrm>
                <a:off x="2159" y="2909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13" name="Line 227"/>
              <p:cNvSpPr>
                <a:spLocks noChangeShapeType="1"/>
              </p:cNvSpPr>
              <p:nvPr/>
            </p:nvSpPr>
            <p:spPr bwMode="auto">
              <a:xfrm>
                <a:off x="2159" y="2909"/>
                <a:ext cx="173" cy="92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14" name="Line 228"/>
              <p:cNvSpPr>
                <a:spLocks noChangeShapeType="1"/>
              </p:cNvSpPr>
              <p:nvPr/>
            </p:nvSpPr>
            <p:spPr bwMode="auto">
              <a:xfrm>
                <a:off x="2332" y="3001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15" name="Line 229"/>
              <p:cNvSpPr>
                <a:spLocks noChangeShapeType="1"/>
              </p:cNvSpPr>
              <p:nvPr/>
            </p:nvSpPr>
            <p:spPr bwMode="auto">
              <a:xfrm>
                <a:off x="2332" y="3001"/>
                <a:ext cx="212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16" name="Line 230"/>
              <p:cNvSpPr>
                <a:spLocks noChangeShapeType="1"/>
              </p:cNvSpPr>
              <p:nvPr/>
            </p:nvSpPr>
            <p:spPr bwMode="auto">
              <a:xfrm>
                <a:off x="2544" y="3062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17" name="Line 231"/>
              <p:cNvSpPr>
                <a:spLocks noChangeShapeType="1"/>
              </p:cNvSpPr>
              <p:nvPr/>
            </p:nvSpPr>
            <p:spPr bwMode="auto">
              <a:xfrm>
                <a:off x="2544" y="3062"/>
                <a:ext cx="244" cy="4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18" name="Line 232"/>
              <p:cNvSpPr>
                <a:spLocks noChangeShapeType="1"/>
              </p:cNvSpPr>
              <p:nvPr/>
            </p:nvSpPr>
            <p:spPr bwMode="auto">
              <a:xfrm>
                <a:off x="2788" y="3102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19" name="Line 233"/>
              <p:cNvSpPr>
                <a:spLocks noChangeShapeType="1"/>
              </p:cNvSpPr>
              <p:nvPr/>
            </p:nvSpPr>
            <p:spPr bwMode="auto">
              <a:xfrm>
                <a:off x="2788" y="3102"/>
                <a:ext cx="253" cy="1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20" name="Line 234"/>
              <p:cNvSpPr>
                <a:spLocks noChangeShapeType="1"/>
              </p:cNvSpPr>
              <p:nvPr/>
            </p:nvSpPr>
            <p:spPr bwMode="auto">
              <a:xfrm>
                <a:off x="3041" y="3112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21" name="Line 235"/>
              <p:cNvSpPr>
                <a:spLocks noChangeShapeType="1"/>
              </p:cNvSpPr>
              <p:nvPr/>
            </p:nvSpPr>
            <p:spPr bwMode="auto">
              <a:xfrm>
                <a:off x="3041" y="3112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22" name="Line 236"/>
              <p:cNvSpPr>
                <a:spLocks noChangeShapeType="1"/>
              </p:cNvSpPr>
              <p:nvPr/>
            </p:nvSpPr>
            <p:spPr bwMode="auto">
              <a:xfrm>
                <a:off x="3041" y="3112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23" name="Line 237"/>
              <p:cNvSpPr>
                <a:spLocks noChangeShapeType="1"/>
              </p:cNvSpPr>
              <p:nvPr/>
            </p:nvSpPr>
            <p:spPr bwMode="auto">
              <a:xfrm flipV="1">
                <a:off x="3041" y="3102"/>
                <a:ext cx="244" cy="1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24" name="Line 238"/>
              <p:cNvSpPr>
                <a:spLocks noChangeShapeType="1"/>
              </p:cNvSpPr>
              <p:nvPr/>
            </p:nvSpPr>
            <p:spPr bwMode="auto">
              <a:xfrm>
                <a:off x="3285" y="3102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25" name="Line 239"/>
              <p:cNvSpPr>
                <a:spLocks noChangeShapeType="1"/>
              </p:cNvSpPr>
              <p:nvPr/>
            </p:nvSpPr>
            <p:spPr bwMode="auto">
              <a:xfrm flipV="1">
                <a:off x="3285" y="3072"/>
                <a:ext cx="213" cy="3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26" name="Line 240"/>
              <p:cNvSpPr>
                <a:spLocks noChangeShapeType="1"/>
              </p:cNvSpPr>
              <p:nvPr/>
            </p:nvSpPr>
            <p:spPr bwMode="auto">
              <a:xfrm>
                <a:off x="3498" y="3072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27" name="Line 241"/>
              <p:cNvSpPr>
                <a:spLocks noChangeShapeType="1"/>
              </p:cNvSpPr>
              <p:nvPr/>
            </p:nvSpPr>
            <p:spPr bwMode="auto">
              <a:xfrm flipV="1">
                <a:off x="3498" y="3021"/>
                <a:ext cx="202" cy="5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28" name="Line 242"/>
              <p:cNvSpPr>
                <a:spLocks noChangeShapeType="1"/>
              </p:cNvSpPr>
              <p:nvPr/>
            </p:nvSpPr>
            <p:spPr bwMode="auto">
              <a:xfrm>
                <a:off x="3700" y="3021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29" name="Line 243"/>
              <p:cNvSpPr>
                <a:spLocks noChangeShapeType="1"/>
              </p:cNvSpPr>
              <p:nvPr/>
            </p:nvSpPr>
            <p:spPr bwMode="auto">
              <a:xfrm flipV="1">
                <a:off x="3700" y="2950"/>
                <a:ext cx="173" cy="7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30" name="Line 244"/>
              <p:cNvSpPr>
                <a:spLocks noChangeShapeType="1"/>
              </p:cNvSpPr>
              <p:nvPr/>
            </p:nvSpPr>
            <p:spPr bwMode="auto">
              <a:xfrm>
                <a:off x="3873" y="295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31" name="Line 245"/>
              <p:cNvSpPr>
                <a:spLocks noChangeShapeType="1"/>
              </p:cNvSpPr>
              <p:nvPr/>
            </p:nvSpPr>
            <p:spPr bwMode="auto">
              <a:xfrm flipV="1">
                <a:off x="3873" y="2869"/>
                <a:ext cx="142" cy="8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32" name="Line 246"/>
              <p:cNvSpPr>
                <a:spLocks noChangeShapeType="1"/>
              </p:cNvSpPr>
              <p:nvPr/>
            </p:nvSpPr>
            <p:spPr bwMode="auto">
              <a:xfrm>
                <a:off x="4015" y="2869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33" name="Line 247"/>
              <p:cNvSpPr>
                <a:spLocks noChangeShapeType="1"/>
              </p:cNvSpPr>
              <p:nvPr/>
            </p:nvSpPr>
            <p:spPr bwMode="auto">
              <a:xfrm flipV="1">
                <a:off x="4015" y="2768"/>
                <a:ext cx="101" cy="10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34" name="Line 248"/>
              <p:cNvSpPr>
                <a:spLocks noChangeShapeType="1"/>
              </p:cNvSpPr>
              <p:nvPr/>
            </p:nvSpPr>
            <p:spPr bwMode="auto">
              <a:xfrm>
                <a:off x="4116" y="276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35" name="Line 249"/>
              <p:cNvSpPr>
                <a:spLocks noChangeShapeType="1"/>
              </p:cNvSpPr>
              <p:nvPr/>
            </p:nvSpPr>
            <p:spPr bwMode="auto">
              <a:xfrm flipV="1">
                <a:off x="4116" y="2717"/>
                <a:ext cx="41" cy="5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36" name="Line 250"/>
              <p:cNvSpPr>
                <a:spLocks noChangeShapeType="1"/>
              </p:cNvSpPr>
              <p:nvPr/>
            </p:nvSpPr>
            <p:spPr bwMode="auto">
              <a:xfrm>
                <a:off x="4157" y="2717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37" name="Line 251"/>
              <p:cNvSpPr>
                <a:spLocks noChangeShapeType="1"/>
              </p:cNvSpPr>
              <p:nvPr/>
            </p:nvSpPr>
            <p:spPr bwMode="auto">
              <a:xfrm flipV="1">
                <a:off x="4157" y="2666"/>
                <a:ext cx="30" cy="5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38" name="Line 252"/>
              <p:cNvSpPr>
                <a:spLocks noChangeShapeType="1"/>
              </p:cNvSpPr>
              <p:nvPr/>
            </p:nvSpPr>
            <p:spPr bwMode="auto">
              <a:xfrm>
                <a:off x="4187" y="2666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39" name="Line 253"/>
              <p:cNvSpPr>
                <a:spLocks noChangeShapeType="1"/>
              </p:cNvSpPr>
              <p:nvPr/>
            </p:nvSpPr>
            <p:spPr bwMode="auto">
              <a:xfrm flipV="1">
                <a:off x="4187" y="2605"/>
                <a:ext cx="20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40" name="Line 254"/>
              <p:cNvSpPr>
                <a:spLocks noChangeShapeType="1"/>
              </p:cNvSpPr>
              <p:nvPr/>
            </p:nvSpPr>
            <p:spPr bwMode="auto">
              <a:xfrm>
                <a:off x="4207" y="260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41" name="Line 255"/>
              <p:cNvSpPr>
                <a:spLocks noChangeShapeType="1"/>
              </p:cNvSpPr>
              <p:nvPr/>
            </p:nvSpPr>
            <p:spPr bwMode="auto">
              <a:xfrm flipV="1">
                <a:off x="4207" y="2555"/>
                <a:ext cx="1" cy="5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42" name="Line 256"/>
              <p:cNvSpPr>
                <a:spLocks noChangeShapeType="1"/>
              </p:cNvSpPr>
              <p:nvPr/>
            </p:nvSpPr>
            <p:spPr bwMode="auto">
              <a:xfrm>
                <a:off x="4207" y="255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43" name="Line 257"/>
              <p:cNvSpPr>
                <a:spLocks noChangeShapeType="1"/>
              </p:cNvSpPr>
              <p:nvPr/>
            </p:nvSpPr>
            <p:spPr bwMode="auto">
              <a:xfrm>
                <a:off x="4207" y="255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44" name="Line 258"/>
              <p:cNvSpPr>
                <a:spLocks noChangeShapeType="1"/>
              </p:cNvSpPr>
              <p:nvPr/>
            </p:nvSpPr>
            <p:spPr bwMode="auto">
              <a:xfrm>
                <a:off x="4207" y="255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45" name="Line 259"/>
              <p:cNvSpPr>
                <a:spLocks noChangeShapeType="1"/>
              </p:cNvSpPr>
              <p:nvPr/>
            </p:nvSpPr>
            <p:spPr bwMode="auto">
              <a:xfrm flipH="1" flipV="1">
                <a:off x="4197" y="2453"/>
                <a:ext cx="10" cy="102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46" name="Line 260"/>
              <p:cNvSpPr>
                <a:spLocks noChangeShapeType="1"/>
              </p:cNvSpPr>
              <p:nvPr/>
            </p:nvSpPr>
            <p:spPr bwMode="auto">
              <a:xfrm>
                <a:off x="4197" y="2453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47" name="Line 261"/>
              <p:cNvSpPr>
                <a:spLocks noChangeShapeType="1"/>
              </p:cNvSpPr>
              <p:nvPr/>
            </p:nvSpPr>
            <p:spPr bwMode="auto">
              <a:xfrm flipH="1" flipV="1">
                <a:off x="4136" y="2362"/>
                <a:ext cx="61" cy="9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48" name="Line 262"/>
              <p:cNvSpPr>
                <a:spLocks noChangeShapeType="1"/>
              </p:cNvSpPr>
              <p:nvPr/>
            </p:nvSpPr>
            <p:spPr bwMode="auto">
              <a:xfrm>
                <a:off x="4136" y="2362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49" name="Line 263"/>
              <p:cNvSpPr>
                <a:spLocks noChangeShapeType="1"/>
              </p:cNvSpPr>
              <p:nvPr/>
            </p:nvSpPr>
            <p:spPr bwMode="auto">
              <a:xfrm flipH="1" flipV="1">
                <a:off x="4045" y="2281"/>
                <a:ext cx="91" cy="8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50" name="Line 264"/>
              <p:cNvSpPr>
                <a:spLocks noChangeShapeType="1"/>
              </p:cNvSpPr>
              <p:nvPr/>
            </p:nvSpPr>
            <p:spPr bwMode="auto">
              <a:xfrm>
                <a:off x="4045" y="2281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51" name="Line 265"/>
              <p:cNvSpPr>
                <a:spLocks noChangeShapeType="1"/>
              </p:cNvSpPr>
              <p:nvPr/>
            </p:nvSpPr>
            <p:spPr bwMode="auto">
              <a:xfrm flipH="1" flipV="1">
                <a:off x="3923" y="2210"/>
                <a:ext cx="122" cy="7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52" name="Line 266"/>
              <p:cNvSpPr>
                <a:spLocks noChangeShapeType="1"/>
              </p:cNvSpPr>
              <p:nvPr/>
            </p:nvSpPr>
            <p:spPr bwMode="auto">
              <a:xfrm>
                <a:off x="3923" y="221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53" name="Line 267"/>
              <p:cNvSpPr>
                <a:spLocks noChangeShapeType="1"/>
              </p:cNvSpPr>
              <p:nvPr/>
            </p:nvSpPr>
            <p:spPr bwMode="auto">
              <a:xfrm flipH="1" flipV="1">
                <a:off x="3781" y="2159"/>
                <a:ext cx="142" cy="5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54" name="Line 268"/>
              <p:cNvSpPr>
                <a:spLocks noChangeShapeType="1"/>
              </p:cNvSpPr>
              <p:nvPr/>
            </p:nvSpPr>
            <p:spPr bwMode="auto">
              <a:xfrm>
                <a:off x="3781" y="2159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55" name="Line 269"/>
              <p:cNvSpPr>
                <a:spLocks noChangeShapeType="1"/>
              </p:cNvSpPr>
              <p:nvPr/>
            </p:nvSpPr>
            <p:spPr bwMode="auto">
              <a:xfrm flipH="1" flipV="1">
                <a:off x="3609" y="2108"/>
                <a:ext cx="172" cy="5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56" name="Line 270"/>
              <p:cNvSpPr>
                <a:spLocks noChangeShapeType="1"/>
              </p:cNvSpPr>
              <p:nvPr/>
            </p:nvSpPr>
            <p:spPr bwMode="auto">
              <a:xfrm>
                <a:off x="3609" y="210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57" name="Line 271"/>
              <p:cNvSpPr>
                <a:spLocks noChangeShapeType="1"/>
              </p:cNvSpPr>
              <p:nvPr/>
            </p:nvSpPr>
            <p:spPr bwMode="auto">
              <a:xfrm flipH="1" flipV="1">
                <a:off x="3427" y="2088"/>
                <a:ext cx="182" cy="2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58" name="Line 272"/>
              <p:cNvSpPr>
                <a:spLocks noChangeShapeType="1"/>
              </p:cNvSpPr>
              <p:nvPr/>
            </p:nvSpPr>
            <p:spPr bwMode="auto">
              <a:xfrm>
                <a:off x="3427" y="208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59" name="Line 273"/>
              <p:cNvSpPr>
                <a:spLocks noChangeShapeType="1"/>
              </p:cNvSpPr>
              <p:nvPr/>
            </p:nvSpPr>
            <p:spPr bwMode="auto">
              <a:xfrm flipH="1" flipV="1">
                <a:off x="3224" y="2078"/>
                <a:ext cx="203" cy="1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60" name="Line 274"/>
              <p:cNvSpPr>
                <a:spLocks noChangeShapeType="1"/>
              </p:cNvSpPr>
              <p:nvPr/>
            </p:nvSpPr>
            <p:spPr bwMode="auto">
              <a:xfrm>
                <a:off x="3224" y="207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61" name="Line 275"/>
              <p:cNvSpPr>
                <a:spLocks noChangeShapeType="1"/>
              </p:cNvSpPr>
              <p:nvPr/>
            </p:nvSpPr>
            <p:spPr bwMode="auto">
              <a:xfrm>
                <a:off x="3224" y="207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62" name="Line 276"/>
              <p:cNvSpPr>
                <a:spLocks noChangeShapeType="1"/>
              </p:cNvSpPr>
              <p:nvPr/>
            </p:nvSpPr>
            <p:spPr bwMode="auto">
              <a:xfrm>
                <a:off x="3224" y="207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63" name="Line 277"/>
              <p:cNvSpPr>
                <a:spLocks noChangeShapeType="1"/>
              </p:cNvSpPr>
              <p:nvPr/>
            </p:nvSpPr>
            <p:spPr bwMode="auto">
              <a:xfrm flipH="1">
                <a:off x="3031" y="2078"/>
                <a:ext cx="193" cy="1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64" name="Line 278"/>
              <p:cNvSpPr>
                <a:spLocks noChangeShapeType="1"/>
              </p:cNvSpPr>
              <p:nvPr/>
            </p:nvSpPr>
            <p:spPr bwMode="auto">
              <a:xfrm>
                <a:off x="3031" y="208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65" name="Line 279"/>
              <p:cNvSpPr>
                <a:spLocks noChangeShapeType="1"/>
              </p:cNvSpPr>
              <p:nvPr/>
            </p:nvSpPr>
            <p:spPr bwMode="auto">
              <a:xfrm flipH="1">
                <a:off x="2849" y="2088"/>
                <a:ext cx="182" cy="2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66" name="Line 280"/>
              <p:cNvSpPr>
                <a:spLocks noChangeShapeType="1"/>
              </p:cNvSpPr>
              <p:nvPr/>
            </p:nvSpPr>
            <p:spPr bwMode="auto">
              <a:xfrm>
                <a:off x="2849" y="210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67" name="Line 281"/>
              <p:cNvSpPr>
                <a:spLocks noChangeShapeType="1"/>
              </p:cNvSpPr>
              <p:nvPr/>
            </p:nvSpPr>
            <p:spPr bwMode="auto">
              <a:xfrm flipH="1">
                <a:off x="2676" y="2108"/>
                <a:ext cx="173" cy="5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68" name="Line 282"/>
              <p:cNvSpPr>
                <a:spLocks noChangeShapeType="1"/>
              </p:cNvSpPr>
              <p:nvPr/>
            </p:nvSpPr>
            <p:spPr bwMode="auto">
              <a:xfrm>
                <a:off x="2676" y="2159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69" name="Line 283"/>
              <p:cNvSpPr>
                <a:spLocks noChangeShapeType="1"/>
              </p:cNvSpPr>
              <p:nvPr/>
            </p:nvSpPr>
            <p:spPr bwMode="auto">
              <a:xfrm flipH="1">
                <a:off x="2534" y="2159"/>
                <a:ext cx="142" cy="5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70" name="Line 284"/>
              <p:cNvSpPr>
                <a:spLocks noChangeShapeType="1"/>
              </p:cNvSpPr>
              <p:nvPr/>
            </p:nvSpPr>
            <p:spPr bwMode="auto">
              <a:xfrm>
                <a:off x="2534" y="221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71" name="Line 285"/>
              <p:cNvSpPr>
                <a:spLocks noChangeShapeType="1"/>
              </p:cNvSpPr>
              <p:nvPr/>
            </p:nvSpPr>
            <p:spPr bwMode="auto">
              <a:xfrm flipH="1">
                <a:off x="2413" y="2210"/>
                <a:ext cx="121" cy="7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72" name="Line 286"/>
              <p:cNvSpPr>
                <a:spLocks noChangeShapeType="1"/>
              </p:cNvSpPr>
              <p:nvPr/>
            </p:nvSpPr>
            <p:spPr bwMode="auto">
              <a:xfrm>
                <a:off x="2413" y="2281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73" name="Line 287"/>
              <p:cNvSpPr>
                <a:spLocks noChangeShapeType="1"/>
              </p:cNvSpPr>
              <p:nvPr/>
            </p:nvSpPr>
            <p:spPr bwMode="auto">
              <a:xfrm flipH="1">
                <a:off x="2321" y="2281"/>
                <a:ext cx="92" cy="8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74" name="Line 288"/>
              <p:cNvSpPr>
                <a:spLocks noChangeShapeType="1"/>
              </p:cNvSpPr>
              <p:nvPr/>
            </p:nvSpPr>
            <p:spPr bwMode="auto">
              <a:xfrm>
                <a:off x="2321" y="2362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75" name="Line 289"/>
              <p:cNvSpPr>
                <a:spLocks noChangeShapeType="1"/>
              </p:cNvSpPr>
              <p:nvPr/>
            </p:nvSpPr>
            <p:spPr bwMode="auto">
              <a:xfrm flipH="1">
                <a:off x="2261" y="2362"/>
                <a:ext cx="60" cy="9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76" name="Line 290"/>
              <p:cNvSpPr>
                <a:spLocks noChangeShapeType="1"/>
              </p:cNvSpPr>
              <p:nvPr/>
            </p:nvSpPr>
            <p:spPr bwMode="auto">
              <a:xfrm>
                <a:off x="2261" y="2453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77" name="Line 291"/>
              <p:cNvSpPr>
                <a:spLocks noChangeShapeType="1"/>
              </p:cNvSpPr>
              <p:nvPr/>
            </p:nvSpPr>
            <p:spPr bwMode="auto">
              <a:xfrm flipH="1">
                <a:off x="2240" y="2453"/>
                <a:ext cx="21" cy="102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78" name="Line 292"/>
              <p:cNvSpPr>
                <a:spLocks noChangeShapeType="1"/>
              </p:cNvSpPr>
              <p:nvPr/>
            </p:nvSpPr>
            <p:spPr bwMode="auto">
              <a:xfrm>
                <a:off x="2240" y="255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79" name="Line 293"/>
              <p:cNvSpPr>
                <a:spLocks noChangeShapeType="1"/>
              </p:cNvSpPr>
              <p:nvPr/>
            </p:nvSpPr>
            <p:spPr bwMode="auto">
              <a:xfrm>
                <a:off x="2240" y="255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80" name="Line 294"/>
              <p:cNvSpPr>
                <a:spLocks noChangeShapeType="1"/>
              </p:cNvSpPr>
              <p:nvPr/>
            </p:nvSpPr>
            <p:spPr bwMode="auto">
              <a:xfrm>
                <a:off x="2240" y="255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81" name="Line 295"/>
              <p:cNvSpPr>
                <a:spLocks noChangeShapeType="1"/>
              </p:cNvSpPr>
              <p:nvPr/>
            </p:nvSpPr>
            <p:spPr bwMode="auto">
              <a:xfrm>
                <a:off x="2240" y="2555"/>
                <a:ext cx="21" cy="8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82" name="Line 296"/>
              <p:cNvSpPr>
                <a:spLocks noChangeShapeType="1"/>
              </p:cNvSpPr>
              <p:nvPr/>
            </p:nvSpPr>
            <p:spPr bwMode="auto">
              <a:xfrm>
                <a:off x="2261" y="2636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83" name="Line 297"/>
              <p:cNvSpPr>
                <a:spLocks noChangeShapeType="1"/>
              </p:cNvSpPr>
              <p:nvPr/>
            </p:nvSpPr>
            <p:spPr bwMode="auto">
              <a:xfrm>
                <a:off x="2261" y="2636"/>
                <a:ext cx="50" cy="8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84" name="Line 298"/>
              <p:cNvSpPr>
                <a:spLocks noChangeShapeType="1"/>
              </p:cNvSpPr>
              <p:nvPr/>
            </p:nvSpPr>
            <p:spPr bwMode="auto">
              <a:xfrm>
                <a:off x="2311" y="2717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85" name="Line 299"/>
              <p:cNvSpPr>
                <a:spLocks noChangeShapeType="1"/>
              </p:cNvSpPr>
              <p:nvPr/>
            </p:nvSpPr>
            <p:spPr bwMode="auto">
              <a:xfrm>
                <a:off x="2311" y="2717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86" name="Line 300"/>
              <p:cNvSpPr>
                <a:spLocks noChangeShapeType="1"/>
              </p:cNvSpPr>
              <p:nvPr/>
            </p:nvSpPr>
            <p:spPr bwMode="auto">
              <a:xfrm>
                <a:off x="2311" y="2717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87" name="Line 301"/>
              <p:cNvSpPr>
                <a:spLocks noChangeShapeType="1"/>
              </p:cNvSpPr>
              <p:nvPr/>
            </p:nvSpPr>
            <p:spPr bwMode="auto">
              <a:xfrm>
                <a:off x="2311" y="2717"/>
                <a:ext cx="61" cy="5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88" name="Line 302"/>
              <p:cNvSpPr>
                <a:spLocks noChangeShapeType="1"/>
              </p:cNvSpPr>
              <p:nvPr/>
            </p:nvSpPr>
            <p:spPr bwMode="auto">
              <a:xfrm>
                <a:off x="2372" y="276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89" name="Line 303"/>
              <p:cNvSpPr>
                <a:spLocks noChangeShapeType="1"/>
              </p:cNvSpPr>
              <p:nvPr/>
            </p:nvSpPr>
            <p:spPr bwMode="auto">
              <a:xfrm>
                <a:off x="2372" y="2768"/>
                <a:ext cx="71" cy="5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90" name="Line 304"/>
              <p:cNvSpPr>
                <a:spLocks noChangeShapeType="1"/>
              </p:cNvSpPr>
              <p:nvPr/>
            </p:nvSpPr>
            <p:spPr bwMode="auto">
              <a:xfrm>
                <a:off x="2443" y="281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91" name="Line 305"/>
              <p:cNvSpPr>
                <a:spLocks noChangeShapeType="1"/>
              </p:cNvSpPr>
              <p:nvPr/>
            </p:nvSpPr>
            <p:spPr bwMode="auto">
              <a:xfrm>
                <a:off x="2443" y="281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92" name="Line 306"/>
              <p:cNvSpPr>
                <a:spLocks noChangeShapeType="1"/>
              </p:cNvSpPr>
              <p:nvPr/>
            </p:nvSpPr>
            <p:spPr bwMode="auto">
              <a:xfrm>
                <a:off x="2443" y="281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93" name="Line 307"/>
              <p:cNvSpPr>
                <a:spLocks noChangeShapeType="1"/>
              </p:cNvSpPr>
              <p:nvPr/>
            </p:nvSpPr>
            <p:spPr bwMode="auto">
              <a:xfrm>
                <a:off x="2443" y="2818"/>
                <a:ext cx="132" cy="5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94" name="Line 308"/>
              <p:cNvSpPr>
                <a:spLocks noChangeShapeType="1"/>
              </p:cNvSpPr>
              <p:nvPr/>
            </p:nvSpPr>
            <p:spPr bwMode="auto">
              <a:xfrm>
                <a:off x="2575" y="2869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95" name="Line 309"/>
              <p:cNvSpPr>
                <a:spLocks noChangeShapeType="1"/>
              </p:cNvSpPr>
              <p:nvPr/>
            </p:nvSpPr>
            <p:spPr bwMode="auto">
              <a:xfrm>
                <a:off x="2575" y="2869"/>
                <a:ext cx="142" cy="4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96" name="Line 310"/>
              <p:cNvSpPr>
                <a:spLocks noChangeShapeType="1"/>
              </p:cNvSpPr>
              <p:nvPr/>
            </p:nvSpPr>
            <p:spPr bwMode="auto">
              <a:xfrm>
                <a:off x="2717" y="2909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97" name="Line 311"/>
              <p:cNvSpPr>
                <a:spLocks noChangeShapeType="1"/>
              </p:cNvSpPr>
              <p:nvPr/>
            </p:nvSpPr>
            <p:spPr bwMode="auto">
              <a:xfrm>
                <a:off x="2717" y="2909"/>
                <a:ext cx="172" cy="3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98" name="Line 312"/>
              <p:cNvSpPr>
                <a:spLocks noChangeShapeType="1"/>
              </p:cNvSpPr>
              <p:nvPr/>
            </p:nvSpPr>
            <p:spPr bwMode="auto">
              <a:xfrm>
                <a:off x="2889" y="294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99" name="Line 313"/>
              <p:cNvSpPr>
                <a:spLocks noChangeShapeType="1"/>
              </p:cNvSpPr>
              <p:nvPr/>
            </p:nvSpPr>
            <p:spPr bwMode="auto">
              <a:xfrm>
                <a:off x="2889" y="2940"/>
                <a:ext cx="173" cy="1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00" name="Line 314"/>
              <p:cNvSpPr>
                <a:spLocks noChangeShapeType="1"/>
              </p:cNvSpPr>
              <p:nvPr/>
            </p:nvSpPr>
            <p:spPr bwMode="auto">
              <a:xfrm>
                <a:off x="3062" y="295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01" name="Line 315"/>
              <p:cNvSpPr>
                <a:spLocks noChangeShapeType="1"/>
              </p:cNvSpPr>
              <p:nvPr/>
            </p:nvSpPr>
            <p:spPr bwMode="auto">
              <a:xfrm>
                <a:off x="3062" y="295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02" name="Line 316"/>
              <p:cNvSpPr>
                <a:spLocks noChangeShapeType="1"/>
              </p:cNvSpPr>
              <p:nvPr/>
            </p:nvSpPr>
            <p:spPr bwMode="auto">
              <a:xfrm>
                <a:off x="3062" y="295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03" name="Line 317"/>
              <p:cNvSpPr>
                <a:spLocks noChangeShapeType="1"/>
              </p:cNvSpPr>
              <p:nvPr/>
            </p:nvSpPr>
            <p:spPr bwMode="auto">
              <a:xfrm flipV="1">
                <a:off x="3062" y="2940"/>
                <a:ext cx="172" cy="1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04" name="Line 318"/>
              <p:cNvSpPr>
                <a:spLocks noChangeShapeType="1"/>
              </p:cNvSpPr>
              <p:nvPr/>
            </p:nvSpPr>
            <p:spPr bwMode="auto">
              <a:xfrm>
                <a:off x="3234" y="294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05" name="Line 319"/>
              <p:cNvSpPr>
                <a:spLocks noChangeShapeType="1"/>
              </p:cNvSpPr>
              <p:nvPr/>
            </p:nvSpPr>
            <p:spPr bwMode="auto">
              <a:xfrm flipV="1">
                <a:off x="3234" y="2920"/>
                <a:ext cx="152" cy="2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06" name="Line 320"/>
              <p:cNvSpPr>
                <a:spLocks noChangeShapeType="1"/>
              </p:cNvSpPr>
              <p:nvPr/>
            </p:nvSpPr>
            <p:spPr bwMode="auto">
              <a:xfrm>
                <a:off x="3386" y="292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07" name="Line 321"/>
              <p:cNvSpPr>
                <a:spLocks noChangeShapeType="1"/>
              </p:cNvSpPr>
              <p:nvPr/>
            </p:nvSpPr>
            <p:spPr bwMode="auto">
              <a:xfrm flipV="1">
                <a:off x="3386" y="2879"/>
                <a:ext cx="142" cy="4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08" name="Line 322"/>
              <p:cNvSpPr>
                <a:spLocks noChangeShapeType="1"/>
              </p:cNvSpPr>
              <p:nvPr/>
            </p:nvSpPr>
            <p:spPr bwMode="auto">
              <a:xfrm>
                <a:off x="3528" y="2879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09" name="Line 323"/>
              <p:cNvSpPr>
                <a:spLocks noChangeShapeType="1"/>
              </p:cNvSpPr>
              <p:nvPr/>
            </p:nvSpPr>
            <p:spPr bwMode="auto">
              <a:xfrm flipV="1">
                <a:off x="3528" y="2828"/>
                <a:ext cx="122" cy="5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10" name="Line 324"/>
              <p:cNvSpPr>
                <a:spLocks noChangeShapeType="1"/>
              </p:cNvSpPr>
              <p:nvPr/>
            </p:nvSpPr>
            <p:spPr bwMode="auto">
              <a:xfrm>
                <a:off x="3650" y="282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11" name="Line 325"/>
              <p:cNvSpPr>
                <a:spLocks noChangeShapeType="1"/>
              </p:cNvSpPr>
              <p:nvPr/>
            </p:nvSpPr>
            <p:spPr bwMode="auto">
              <a:xfrm flipV="1">
                <a:off x="3650" y="2778"/>
                <a:ext cx="101" cy="5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12" name="Line 326"/>
              <p:cNvSpPr>
                <a:spLocks noChangeShapeType="1"/>
              </p:cNvSpPr>
              <p:nvPr/>
            </p:nvSpPr>
            <p:spPr bwMode="auto">
              <a:xfrm>
                <a:off x="3751" y="277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13" name="Line 327"/>
              <p:cNvSpPr>
                <a:spLocks noChangeShapeType="1"/>
              </p:cNvSpPr>
              <p:nvPr/>
            </p:nvSpPr>
            <p:spPr bwMode="auto">
              <a:xfrm flipV="1">
                <a:off x="3751" y="2707"/>
                <a:ext cx="71" cy="7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14" name="Line 328"/>
              <p:cNvSpPr>
                <a:spLocks noChangeShapeType="1"/>
              </p:cNvSpPr>
              <p:nvPr/>
            </p:nvSpPr>
            <p:spPr bwMode="auto">
              <a:xfrm>
                <a:off x="3822" y="2707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15" name="Line 329"/>
              <p:cNvSpPr>
                <a:spLocks noChangeShapeType="1"/>
              </p:cNvSpPr>
              <p:nvPr/>
            </p:nvSpPr>
            <p:spPr bwMode="auto">
              <a:xfrm flipV="1">
                <a:off x="3822" y="2636"/>
                <a:ext cx="51" cy="7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16" name="Line 330"/>
              <p:cNvSpPr>
                <a:spLocks noChangeShapeType="1"/>
              </p:cNvSpPr>
              <p:nvPr/>
            </p:nvSpPr>
            <p:spPr bwMode="auto">
              <a:xfrm>
                <a:off x="3873" y="2636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17" name="Line 331"/>
              <p:cNvSpPr>
                <a:spLocks noChangeShapeType="1"/>
              </p:cNvSpPr>
              <p:nvPr/>
            </p:nvSpPr>
            <p:spPr bwMode="auto">
              <a:xfrm flipV="1">
                <a:off x="3873" y="2555"/>
                <a:ext cx="20" cy="8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18" name="Line 332"/>
              <p:cNvSpPr>
                <a:spLocks noChangeShapeType="1"/>
              </p:cNvSpPr>
              <p:nvPr/>
            </p:nvSpPr>
            <p:spPr bwMode="auto">
              <a:xfrm>
                <a:off x="3893" y="255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19" name="Line 333"/>
              <p:cNvSpPr>
                <a:spLocks noChangeShapeType="1"/>
              </p:cNvSpPr>
              <p:nvPr/>
            </p:nvSpPr>
            <p:spPr bwMode="auto">
              <a:xfrm>
                <a:off x="3893" y="255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20" name="Line 334"/>
              <p:cNvSpPr>
                <a:spLocks noChangeShapeType="1"/>
              </p:cNvSpPr>
              <p:nvPr/>
            </p:nvSpPr>
            <p:spPr bwMode="auto">
              <a:xfrm>
                <a:off x="3893" y="255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21" name="Line 335"/>
              <p:cNvSpPr>
                <a:spLocks noChangeShapeType="1"/>
              </p:cNvSpPr>
              <p:nvPr/>
            </p:nvSpPr>
            <p:spPr bwMode="auto">
              <a:xfrm flipH="1" flipV="1">
                <a:off x="3873" y="2484"/>
                <a:ext cx="20" cy="7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22" name="Line 336"/>
              <p:cNvSpPr>
                <a:spLocks noChangeShapeType="1"/>
              </p:cNvSpPr>
              <p:nvPr/>
            </p:nvSpPr>
            <p:spPr bwMode="auto">
              <a:xfrm>
                <a:off x="3873" y="2484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23" name="Line 337"/>
              <p:cNvSpPr>
                <a:spLocks noChangeShapeType="1"/>
              </p:cNvSpPr>
              <p:nvPr/>
            </p:nvSpPr>
            <p:spPr bwMode="auto">
              <a:xfrm flipH="1" flipV="1">
                <a:off x="3842" y="2433"/>
                <a:ext cx="31" cy="5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24" name="Line 338"/>
              <p:cNvSpPr>
                <a:spLocks noChangeShapeType="1"/>
              </p:cNvSpPr>
              <p:nvPr/>
            </p:nvSpPr>
            <p:spPr bwMode="auto">
              <a:xfrm>
                <a:off x="3842" y="2433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25" name="Line 339"/>
              <p:cNvSpPr>
                <a:spLocks noChangeShapeType="1"/>
              </p:cNvSpPr>
              <p:nvPr/>
            </p:nvSpPr>
            <p:spPr bwMode="auto">
              <a:xfrm flipH="1" flipV="1">
                <a:off x="3781" y="2372"/>
                <a:ext cx="6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26" name="Line 340"/>
              <p:cNvSpPr>
                <a:spLocks noChangeShapeType="1"/>
              </p:cNvSpPr>
              <p:nvPr/>
            </p:nvSpPr>
            <p:spPr bwMode="auto">
              <a:xfrm>
                <a:off x="3781" y="2372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27" name="Line 341"/>
              <p:cNvSpPr>
                <a:spLocks noChangeShapeType="1"/>
              </p:cNvSpPr>
              <p:nvPr/>
            </p:nvSpPr>
            <p:spPr bwMode="auto">
              <a:xfrm flipH="1" flipV="1">
                <a:off x="3700" y="2332"/>
                <a:ext cx="81" cy="4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28" name="Line 342"/>
              <p:cNvSpPr>
                <a:spLocks noChangeShapeType="1"/>
              </p:cNvSpPr>
              <p:nvPr/>
            </p:nvSpPr>
            <p:spPr bwMode="auto">
              <a:xfrm>
                <a:off x="3700" y="2332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29" name="Line 343"/>
              <p:cNvSpPr>
                <a:spLocks noChangeShapeType="1"/>
              </p:cNvSpPr>
              <p:nvPr/>
            </p:nvSpPr>
            <p:spPr bwMode="auto">
              <a:xfrm flipH="1" flipV="1">
                <a:off x="3599" y="2291"/>
                <a:ext cx="101" cy="4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30" name="Line 344"/>
              <p:cNvSpPr>
                <a:spLocks noChangeShapeType="1"/>
              </p:cNvSpPr>
              <p:nvPr/>
            </p:nvSpPr>
            <p:spPr bwMode="auto">
              <a:xfrm>
                <a:off x="3599" y="2291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31" name="Line 345"/>
              <p:cNvSpPr>
                <a:spLocks noChangeShapeType="1"/>
              </p:cNvSpPr>
              <p:nvPr/>
            </p:nvSpPr>
            <p:spPr bwMode="auto">
              <a:xfrm flipH="1" flipV="1">
                <a:off x="3487" y="2261"/>
                <a:ext cx="112" cy="3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32" name="Line 346"/>
              <p:cNvSpPr>
                <a:spLocks noChangeShapeType="1"/>
              </p:cNvSpPr>
              <p:nvPr/>
            </p:nvSpPr>
            <p:spPr bwMode="auto">
              <a:xfrm>
                <a:off x="3487" y="2261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33" name="Line 347"/>
              <p:cNvSpPr>
                <a:spLocks noChangeShapeType="1"/>
              </p:cNvSpPr>
              <p:nvPr/>
            </p:nvSpPr>
            <p:spPr bwMode="auto">
              <a:xfrm flipH="1" flipV="1">
                <a:off x="3366" y="2240"/>
                <a:ext cx="121" cy="2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34" name="Line 348"/>
              <p:cNvSpPr>
                <a:spLocks noChangeShapeType="1"/>
              </p:cNvSpPr>
              <p:nvPr/>
            </p:nvSpPr>
            <p:spPr bwMode="auto">
              <a:xfrm>
                <a:off x="3366" y="224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35" name="Line 349"/>
              <p:cNvSpPr>
                <a:spLocks noChangeShapeType="1"/>
              </p:cNvSpPr>
              <p:nvPr/>
            </p:nvSpPr>
            <p:spPr bwMode="auto">
              <a:xfrm flipH="1" flipV="1">
                <a:off x="3234" y="2230"/>
                <a:ext cx="132" cy="1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36" name="Line 350"/>
              <p:cNvSpPr>
                <a:spLocks noChangeShapeType="1"/>
              </p:cNvSpPr>
              <p:nvPr/>
            </p:nvSpPr>
            <p:spPr bwMode="auto">
              <a:xfrm>
                <a:off x="3234" y="223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37" name="Line 351"/>
              <p:cNvSpPr>
                <a:spLocks noChangeShapeType="1"/>
              </p:cNvSpPr>
              <p:nvPr/>
            </p:nvSpPr>
            <p:spPr bwMode="auto">
              <a:xfrm>
                <a:off x="3234" y="223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38" name="Line 352"/>
              <p:cNvSpPr>
                <a:spLocks noChangeShapeType="1"/>
              </p:cNvSpPr>
              <p:nvPr/>
            </p:nvSpPr>
            <p:spPr bwMode="auto">
              <a:xfrm>
                <a:off x="3234" y="223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39" name="Line 353"/>
              <p:cNvSpPr>
                <a:spLocks noChangeShapeType="1"/>
              </p:cNvSpPr>
              <p:nvPr/>
            </p:nvSpPr>
            <p:spPr bwMode="auto">
              <a:xfrm flipH="1">
                <a:off x="3102" y="2230"/>
                <a:ext cx="132" cy="1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40" name="Line 354"/>
              <p:cNvSpPr>
                <a:spLocks noChangeShapeType="1"/>
              </p:cNvSpPr>
              <p:nvPr/>
            </p:nvSpPr>
            <p:spPr bwMode="auto">
              <a:xfrm>
                <a:off x="3102" y="224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41" name="Line 355"/>
              <p:cNvSpPr>
                <a:spLocks noChangeShapeType="1"/>
              </p:cNvSpPr>
              <p:nvPr/>
            </p:nvSpPr>
            <p:spPr bwMode="auto">
              <a:xfrm flipH="1">
                <a:off x="2980" y="2240"/>
                <a:ext cx="122" cy="2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42" name="Line 356"/>
              <p:cNvSpPr>
                <a:spLocks noChangeShapeType="1"/>
              </p:cNvSpPr>
              <p:nvPr/>
            </p:nvSpPr>
            <p:spPr bwMode="auto">
              <a:xfrm>
                <a:off x="2980" y="2261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43" name="Line 357"/>
              <p:cNvSpPr>
                <a:spLocks noChangeShapeType="1"/>
              </p:cNvSpPr>
              <p:nvPr/>
            </p:nvSpPr>
            <p:spPr bwMode="auto">
              <a:xfrm flipH="1">
                <a:off x="2869" y="2261"/>
                <a:ext cx="111" cy="3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44" name="Line 358"/>
              <p:cNvSpPr>
                <a:spLocks noChangeShapeType="1"/>
              </p:cNvSpPr>
              <p:nvPr/>
            </p:nvSpPr>
            <p:spPr bwMode="auto">
              <a:xfrm>
                <a:off x="2869" y="2291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45" name="Line 359"/>
              <p:cNvSpPr>
                <a:spLocks noChangeShapeType="1"/>
              </p:cNvSpPr>
              <p:nvPr/>
            </p:nvSpPr>
            <p:spPr bwMode="auto">
              <a:xfrm flipH="1">
                <a:off x="2767" y="2291"/>
                <a:ext cx="102" cy="4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46" name="Line 360"/>
              <p:cNvSpPr>
                <a:spLocks noChangeShapeType="1"/>
              </p:cNvSpPr>
              <p:nvPr/>
            </p:nvSpPr>
            <p:spPr bwMode="auto">
              <a:xfrm>
                <a:off x="2767" y="2332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47" name="Line 361"/>
              <p:cNvSpPr>
                <a:spLocks noChangeShapeType="1"/>
              </p:cNvSpPr>
              <p:nvPr/>
            </p:nvSpPr>
            <p:spPr bwMode="auto">
              <a:xfrm flipH="1">
                <a:off x="2697" y="2332"/>
                <a:ext cx="70" cy="4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48" name="Line 362"/>
              <p:cNvSpPr>
                <a:spLocks noChangeShapeType="1"/>
              </p:cNvSpPr>
              <p:nvPr/>
            </p:nvSpPr>
            <p:spPr bwMode="auto">
              <a:xfrm>
                <a:off x="2697" y="2372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49" name="Line 363"/>
              <p:cNvSpPr>
                <a:spLocks noChangeShapeType="1"/>
              </p:cNvSpPr>
              <p:nvPr/>
            </p:nvSpPr>
            <p:spPr bwMode="auto">
              <a:xfrm flipH="1">
                <a:off x="2636" y="2372"/>
                <a:ext cx="6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50" name="Line 364"/>
              <p:cNvSpPr>
                <a:spLocks noChangeShapeType="1"/>
              </p:cNvSpPr>
              <p:nvPr/>
            </p:nvSpPr>
            <p:spPr bwMode="auto">
              <a:xfrm>
                <a:off x="2636" y="2433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51" name="Line 365"/>
              <p:cNvSpPr>
                <a:spLocks noChangeShapeType="1"/>
              </p:cNvSpPr>
              <p:nvPr/>
            </p:nvSpPr>
            <p:spPr bwMode="auto">
              <a:xfrm flipH="1">
                <a:off x="2595" y="2433"/>
                <a:ext cx="41" cy="5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52" name="Line 366"/>
              <p:cNvSpPr>
                <a:spLocks noChangeShapeType="1"/>
              </p:cNvSpPr>
              <p:nvPr/>
            </p:nvSpPr>
            <p:spPr bwMode="auto">
              <a:xfrm>
                <a:off x="2595" y="2484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53" name="Line 367"/>
              <p:cNvSpPr>
                <a:spLocks noChangeShapeType="1"/>
              </p:cNvSpPr>
              <p:nvPr/>
            </p:nvSpPr>
            <p:spPr bwMode="auto">
              <a:xfrm flipH="1">
                <a:off x="2585" y="2484"/>
                <a:ext cx="10" cy="7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54" name="Line 368"/>
              <p:cNvSpPr>
                <a:spLocks noChangeShapeType="1"/>
              </p:cNvSpPr>
              <p:nvPr/>
            </p:nvSpPr>
            <p:spPr bwMode="auto">
              <a:xfrm>
                <a:off x="2585" y="255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55" name="Line 369"/>
              <p:cNvSpPr>
                <a:spLocks noChangeShapeType="1"/>
              </p:cNvSpPr>
              <p:nvPr/>
            </p:nvSpPr>
            <p:spPr bwMode="auto">
              <a:xfrm>
                <a:off x="2585" y="255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56" name="Line 370"/>
              <p:cNvSpPr>
                <a:spLocks noChangeShapeType="1"/>
              </p:cNvSpPr>
              <p:nvPr/>
            </p:nvSpPr>
            <p:spPr bwMode="auto">
              <a:xfrm>
                <a:off x="2585" y="255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57" name="Line 371"/>
              <p:cNvSpPr>
                <a:spLocks noChangeShapeType="1"/>
              </p:cNvSpPr>
              <p:nvPr/>
            </p:nvSpPr>
            <p:spPr bwMode="auto">
              <a:xfrm>
                <a:off x="2585" y="2555"/>
                <a:ext cx="10" cy="5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58" name="Line 372"/>
              <p:cNvSpPr>
                <a:spLocks noChangeShapeType="1"/>
              </p:cNvSpPr>
              <p:nvPr/>
            </p:nvSpPr>
            <p:spPr bwMode="auto">
              <a:xfrm>
                <a:off x="2595" y="260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59" name="Line 373"/>
              <p:cNvSpPr>
                <a:spLocks noChangeShapeType="1"/>
              </p:cNvSpPr>
              <p:nvPr/>
            </p:nvSpPr>
            <p:spPr bwMode="auto">
              <a:xfrm>
                <a:off x="2595" y="2605"/>
                <a:ext cx="41" cy="5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60" name="Freeform 374"/>
              <p:cNvSpPr>
                <a:spLocks/>
              </p:cNvSpPr>
              <p:nvPr/>
            </p:nvSpPr>
            <p:spPr bwMode="auto">
              <a:xfrm>
                <a:off x="1652" y="1916"/>
                <a:ext cx="2839" cy="1348"/>
              </a:xfrm>
              <a:custGeom>
                <a:avLst/>
                <a:gdLst>
                  <a:gd name="T0" fmla="*/ 233 w 2839"/>
                  <a:gd name="T1" fmla="*/ 1105 h 1348"/>
                  <a:gd name="T2" fmla="*/ 456 w 2839"/>
                  <a:gd name="T3" fmla="*/ 1206 h 1348"/>
                  <a:gd name="T4" fmla="*/ 1034 w 2839"/>
                  <a:gd name="T5" fmla="*/ 1338 h 1348"/>
                  <a:gd name="T6" fmla="*/ 1663 w 2839"/>
                  <a:gd name="T7" fmla="*/ 1338 h 1348"/>
                  <a:gd name="T8" fmla="*/ 2413 w 2839"/>
                  <a:gd name="T9" fmla="*/ 1146 h 1348"/>
                  <a:gd name="T10" fmla="*/ 2667 w 2839"/>
                  <a:gd name="T11" fmla="*/ 973 h 1348"/>
                  <a:gd name="T12" fmla="*/ 2809 w 2839"/>
                  <a:gd name="T13" fmla="*/ 781 h 1348"/>
                  <a:gd name="T14" fmla="*/ 2839 w 2839"/>
                  <a:gd name="T15" fmla="*/ 639 h 1348"/>
                  <a:gd name="T16" fmla="*/ 2788 w 2839"/>
                  <a:gd name="T17" fmla="*/ 446 h 1348"/>
                  <a:gd name="T18" fmla="*/ 2464 w 2839"/>
                  <a:gd name="T19" fmla="*/ 192 h 1348"/>
                  <a:gd name="T20" fmla="*/ 1805 w 2839"/>
                  <a:gd name="T21" fmla="*/ 20 h 1348"/>
                  <a:gd name="T22" fmla="*/ 1278 w 2839"/>
                  <a:gd name="T23" fmla="*/ 20 h 1348"/>
                  <a:gd name="T24" fmla="*/ 609 w 2839"/>
                  <a:gd name="T25" fmla="*/ 192 h 1348"/>
                  <a:gd name="T26" fmla="*/ 284 w 2839"/>
                  <a:gd name="T27" fmla="*/ 446 h 1348"/>
                  <a:gd name="T28" fmla="*/ 233 w 2839"/>
                  <a:gd name="T29" fmla="*/ 639 h 1348"/>
                  <a:gd name="T30" fmla="*/ 254 w 2839"/>
                  <a:gd name="T31" fmla="*/ 750 h 1348"/>
                  <a:gd name="T32" fmla="*/ 325 w 2839"/>
                  <a:gd name="T33" fmla="*/ 862 h 1348"/>
                  <a:gd name="T34" fmla="*/ 507 w 2839"/>
                  <a:gd name="T35" fmla="*/ 993 h 1348"/>
                  <a:gd name="T36" fmla="*/ 1136 w 2839"/>
                  <a:gd name="T37" fmla="*/ 1186 h 1348"/>
                  <a:gd name="T38" fmla="*/ 1633 w 2839"/>
                  <a:gd name="T39" fmla="*/ 1186 h 1348"/>
                  <a:gd name="T40" fmla="*/ 2221 w 2839"/>
                  <a:gd name="T41" fmla="*/ 1034 h 1348"/>
                  <a:gd name="T42" fmla="*/ 2505 w 2839"/>
                  <a:gd name="T43" fmla="*/ 801 h 1348"/>
                  <a:gd name="T44" fmla="*/ 2555 w 2839"/>
                  <a:gd name="T45" fmla="*/ 639 h 1348"/>
                  <a:gd name="T46" fmla="*/ 2484 w 2839"/>
                  <a:gd name="T47" fmla="*/ 446 h 1348"/>
                  <a:gd name="T48" fmla="*/ 2129 w 2839"/>
                  <a:gd name="T49" fmla="*/ 243 h 1348"/>
                  <a:gd name="T50" fmla="*/ 1572 w 2839"/>
                  <a:gd name="T51" fmla="*/ 162 h 1348"/>
                  <a:gd name="T52" fmla="*/ 1197 w 2839"/>
                  <a:gd name="T53" fmla="*/ 192 h 1348"/>
                  <a:gd name="T54" fmla="*/ 761 w 2839"/>
                  <a:gd name="T55" fmla="*/ 365 h 1348"/>
                  <a:gd name="T56" fmla="*/ 588 w 2839"/>
                  <a:gd name="T57" fmla="*/ 639 h 1348"/>
                  <a:gd name="T58" fmla="*/ 659 w 2839"/>
                  <a:gd name="T59" fmla="*/ 801 h 1348"/>
                  <a:gd name="T60" fmla="*/ 791 w 2839"/>
                  <a:gd name="T61" fmla="*/ 902 h 1348"/>
                  <a:gd name="T62" fmla="*/ 1065 w 2839"/>
                  <a:gd name="T63" fmla="*/ 993 h 1348"/>
                  <a:gd name="T64" fmla="*/ 1410 w 2839"/>
                  <a:gd name="T65" fmla="*/ 1034 h 1348"/>
                  <a:gd name="T66" fmla="*/ 1876 w 2839"/>
                  <a:gd name="T67" fmla="*/ 963 h 1348"/>
                  <a:gd name="T68" fmla="*/ 2170 w 2839"/>
                  <a:gd name="T69" fmla="*/ 791 h 1348"/>
                  <a:gd name="T70" fmla="*/ 2241 w 2839"/>
                  <a:gd name="T71" fmla="*/ 639 h 1348"/>
                  <a:gd name="T72" fmla="*/ 2129 w 2839"/>
                  <a:gd name="T73" fmla="*/ 456 h 1348"/>
                  <a:gd name="T74" fmla="*/ 1835 w 2839"/>
                  <a:gd name="T75" fmla="*/ 345 h 1348"/>
                  <a:gd name="T76" fmla="*/ 1582 w 2839"/>
                  <a:gd name="T77" fmla="*/ 314 h 1348"/>
                  <a:gd name="T78" fmla="*/ 1217 w 2839"/>
                  <a:gd name="T79" fmla="*/ 375 h 1348"/>
                  <a:gd name="T80" fmla="*/ 984 w 2839"/>
                  <a:gd name="T81" fmla="*/ 517 h 1348"/>
                  <a:gd name="T82" fmla="*/ 933 w 2839"/>
                  <a:gd name="T83" fmla="*/ 639 h 1348"/>
                  <a:gd name="T84" fmla="*/ 984 w 2839"/>
                  <a:gd name="T85" fmla="*/ 740 h 1348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839"/>
                  <a:gd name="T130" fmla="*/ 0 h 1348"/>
                  <a:gd name="T131" fmla="*/ 2839 w 2839"/>
                  <a:gd name="T132" fmla="*/ 1348 h 1348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839" h="1348">
                    <a:moveTo>
                      <a:pt x="0" y="923"/>
                    </a:moveTo>
                    <a:lnTo>
                      <a:pt x="102" y="1014"/>
                    </a:lnTo>
                    <a:lnTo>
                      <a:pt x="233" y="1105"/>
                    </a:lnTo>
                    <a:lnTo>
                      <a:pt x="345" y="1156"/>
                    </a:lnTo>
                    <a:lnTo>
                      <a:pt x="456" y="1206"/>
                    </a:lnTo>
                    <a:lnTo>
                      <a:pt x="588" y="1247"/>
                    </a:lnTo>
                    <a:lnTo>
                      <a:pt x="730" y="1288"/>
                    </a:lnTo>
                    <a:lnTo>
                      <a:pt x="1034" y="1338"/>
                    </a:lnTo>
                    <a:lnTo>
                      <a:pt x="1359" y="1348"/>
                    </a:lnTo>
                    <a:lnTo>
                      <a:pt x="1663" y="1338"/>
                    </a:lnTo>
                    <a:lnTo>
                      <a:pt x="1937" y="1298"/>
                    </a:lnTo>
                    <a:lnTo>
                      <a:pt x="2190" y="1227"/>
                    </a:lnTo>
                    <a:lnTo>
                      <a:pt x="2413" y="1146"/>
                    </a:lnTo>
                    <a:lnTo>
                      <a:pt x="2505" y="1095"/>
                    </a:lnTo>
                    <a:lnTo>
                      <a:pt x="2586" y="1034"/>
                    </a:lnTo>
                    <a:lnTo>
                      <a:pt x="2667" y="973"/>
                    </a:lnTo>
                    <a:lnTo>
                      <a:pt x="2728" y="912"/>
                    </a:lnTo>
                    <a:lnTo>
                      <a:pt x="2778" y="852"/>
                    </a:lnTo>
                    <a:lnTo>
                      <a:pt x="2809" y="781"/>
                    </a:lnTo>
                    <a:lnTo>
                      <a:pt x="2839" y="710"/>
                    </a:lnTo>
                    <a:lnTo>
                      <a:pt x="2839" y="639"/>
                    </a:lnTo>
                    <a:lnTo>
                      <a:pt x="2839" y="568"/>
                    </a:lnTo>
                    <a:lnTo>
                      <a:pt x="2819" y="507"/>
                    </a:lnTo>
                    <a:lnTo>
                      <a:pt x="2788" y="446"/>
                    </a:lnTo>
                    <a:lnTo>
                      <a:pt x="2738" y="385"/>
                    </a:lnTo>
                    <a:lnTo>
                      <a:pt x="2616" y="284"/>
                    </a:lnTo>
                    <a:lnTo>
                      <a:pt x="2464" y="192"/>
                    </a:lnTo>
                    <a:lnTo>
                      <a:pt x="2271" y="111"/>
                    </a:lnTo>
                    <a:lnTo>
                      <a:pt x="2048" y="51"/>
                    </a:lnTo>
                    <a:lnTo>
                      <a:pt x="1805" y="20"/>
                    </a:lnTo>
                    <a:lnTo>
                      <a:pt x="1541" y="0"/>
                    </a:lnTo>
                    <a:lnTo>
                      <a:pt x="1278" y="20"/>
                    </a:lnTo>
                    <a:lnTo>
                      <a:pt x="1024" y="51"/>
                    </a:lnTo>
                    <a:lnTo>
                      <a:pt x="801" y="111"/>
                    </a:lnTo>
                    <a:lnTo>
                      <a:pt x="609" y="192"/>
                    </a:lnTo>
                    <a:lnTo>
                      <a:pt x="456" y="284"/>
                    </a:lnTo>
                    <a:lnTo>
                      <a:pt x="335" y="385"/>
                    </a:lnTo>
                    <a:lnTo>
                      <a:pt x="284" y="446"/>
                    </a:lnTo>
                    <a:lnTo>
                      <a:pt x="254" y="507"/>
                    </a:lnTo>
                    <a:lnTo>
                      <a:pt x="233" y="568"/>
                    </a:lnTo>
                    <a:lnTo>
                      <a:pt x="233" y="639"/>
                    </a:lnTo>
                    <a:lnTo>
                      <a:pt x="233" y="689"/>
                    </a:lnTo>
                    <a:lnTo>
                      <a:pt x="254" y="750"/>
                    </a:lnTo>
                    <a:lnTo>
                      <a:pt x="284" y="811"/>
                    </a:lnTo>
                    <a:lnTo>
                      <a:pt x="325" y="862"/>
                    </a:lnTo>
                    <a:lnTo>
                      <a:pt x="406" y="933"/>
                    </a:lnTo>
                    <a:lnTo>
                      <a:pt x="507" y="993"/>
                    </a:lnTo>
                    <a:lnTo>
                      <a:pt x="680" y="1085"/>
                    </a:lnTo>
                    <a:lnTo>
                      <a:pt x="892" y="1146"/>
                    </a:lnTo>
                    <a:lnTo>
                      <a:pt x="1136" y="1186"/>
                    </a:lnTo>
                    <a:lnTo>
                      <a:pt x="1389" y="1196"/>
                    </a:lnTo>
                    <a:lnTo>
                      <a:pt x="1633" y="1186"/>
                    </a:lnTo>
                    <a:lnTo>
                      <a:pt x="1846" y="1156"/>
                    </a:lnTo>
                    <a:lnTo>
                      <a:pt x="2048" y="1105"/>
                    </a:lnTo>
                    <a:lnTo>
                      <a:pt x="2221" y="1034"/>
                    </a:lnTo>
                    <a:lnTo>
                      <a:pt x="2363" y="953"/>
                    </a:lnTo>
                    <a:lnTo>
                      <a:pt x="2464" y="852"/>
                    </a:lnTo>
                    <a:lnTo>
                      <a:pt x="2505" y="801"/>
                    </a:lnTo>
                    <a:lnTo>
                      <a:pt x="2535" y="750"/>
                    </a:lnTo>
                    <a:lnTo>
                      <a:pt x="2555" y="689"/>
                    </a:lnTo>
                    <a:lnTo>
                      <a:pt x="2555" y="639"/>
                    </a:lnTo>
                    <a:lnTo>
                      <a:pt x="2545" y="537"/>
                    </a:lnTo>
                    <a:lnTo>
                      <a:pt x="2484" y="446"/>
                    </a:lnTo>
                    <a:lnTo>
                      <a:pt x="2393" y="365"/>
                    </a:lnTo>
                    <a:lnTo>
                      <a:pt x="2271" y="294"/>
                    </a:lnTo>
                    <a:lnTo>
                      <a:pt x="2129" y="243"/>
                    </a:lnTo>
                    <a:lnTo>
                      <a:pt x="1957" y="192"/>
                    </a:lnTo>
                    <a:lnTo>
                      <a:pt x="1775" y="172"/>
                    </a:lnTo>
                    <a:lnTo>
                      <a:pt x="1572" y="162"/>
                    </a:lnTo>
                    <a:lnTo>
                      <a:pt x="1379" y="172"/>
                    </a:lnTo>
                    <a:lnTo>
                      <a:pt x="1197" y="192"/>
                    </a:lnTo>
                    <a:lnTo>
                      <a:pt x="1024" y="243"/>
                    </a:lnTo>
                    <a:lnTo>
                      <a:pt x="882" y="294"/>
                    </a:lnTo>
                    <a:lnTo>
                      <a:pt x="761" y="365"/>
                    </a:lnTo>
                    <a:lnTo>
                      <a:pt x="669" y="446"/>
                    </a:lnTo>
                    <a:lnTo>
                      <a:pt x="609" y="537"/>
                    </a:lnTo>
                    <a:lnTo>
                      <a:pt x="588" y="639"/>
                    </a:lnTo>
                    <a:lnTo>
                      <a:pt x="609" y="720"/>
                    </a:lnTo>
                    <a:lnTo>
                      <a:pt x="659" y="801"/>
                    </a:lnTo>
                    <a:lnTo>
                      <a:pt x="720" y="852"/>
                    </a:lnTo>
                    <a:lnTo>
                      <a:pt x="791" y="902"/>
                    </a:lnTo>
                    <a:lnTo>
                      <a:pt x="923" y="953"/>
                    </a:lnTo>
                    <a:lnTo>
                      <a:pt x="1065" y="993"/>
                    </a:lnTo>
                    <a:lnTo>
                      <a:pt x="1237" y="1024"/>
                    </a:lnTo>
                    <a:lnTo>
                      <a:pt x="1410" y="1034"/>
                    </a:lnTo>
                    <a:lnTo>
                      <a:pt x="1582" y="1024"/>
                    </a:lnTo>
                    <a:lnTo>
                      <a:pt x="1734" y="1004"/>
                    </a:lnTo>
                    <a:lnTo>
                      <a:pt x="1876" y="963"/>
                    </a:lnTo>
                    <a:lnTo>
                      <a:pt x="1998" y="912"/>
                    </a:lnTo>
                    <a:lnTo>
                      <a:pt x="2099" y="862"/>
                    </a:lnTo>
                    <a:lnTo>
                      <a:pt x="2170" y="791"/>
                    </a:lnTo>
                    <a:lnTo>
                      <a:pt x="2221" y="720"/>
                    </a:lnTo>
                    <a:lnTo>
                      <a:pt x="2241" y="639"/>
                    </a:lnTo>
                    <a:lnTo>
                      <a:pt x="2221" y="568"/>
                    </a:lnTo>
                    <a:lnTo>
                      <a:pt x="2190" y="517"/>
                    </a:lnTo>
                    <a:lnTo>
                      <a:pt x="2129" y="456"/>
                    </a:lnTo>
                    <a:lnTo>
                      <a:pt x="2048" y="416"/>
                    </a:lnTo>
                    <a:lnTo>
                      <a:pt x="1947" y="375"/>
                    </a:lnTo>
                    <a:lnTo>
                      <a:pt x="1835" y="345"/>
                    </a:lnTo>
                    <a:lnTo>
                      <a:pt x="1714" y="324"/>
                    </a:lnTo>
                    <a:lnTo>
                      <a:pt x="1582" y="314"/>
                    </a:lnTo>
                    <a:lnTo>
                      <a:pt x="1450" y="324"/>
                    </a:lnTo>
                    <a:lnTo>
                      <a:pt x="1328" y="345"/>
                    </a:lnTo>
                    <a:lnTo>
                      <a:pt x="1217" y="375"/>
                    </a:lnTo>
                    <a:lnTo>
                      <a:pt x="1115" y="416"/>
                    </a:lnTo>
                    <a:lnTo>
                      <a:pt x="1045" y="456"/>
                    </a:lnTo>
                    <a:lnTo>
                      <a:pt x="984" y="517"/>
                    </a:lnTo>
                    <a:lnTo>
                      <a:pt x="943" y="568"/>
                    </a:lnTo>
                    <a:lnTo>
                      <a:pt x="933" y="639"/>
                    </a:lnTo>
                    <a:lnTo>
                      <a:pt x="943" y="689"/>
                    </a:lnTo>
                    <a:lnTo>
                      <a:pt x="984" y="740"/>
                    </a:lnTo>
                    <a:lnTo>
                      <a:pt x="0" y="923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61" name="Line 375"/>
              <p:cNvSpPr>
                <a:spLocks noChangeShapeType="1"/>
              </p:cNvSpPr>
              <p:nvPr/>
            </p:nvSpPr>
            <p:spPr bwMode="auto">
              <a:xfrm>
                <a:off x="1652" y="2839"/>
                <a:ext cx="102" cy="9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62" name="Line 376"/>
              <p:cNvSpPr>
                <a:spLocks noChangeShapeType="1"/>
              </p:cNvSpPr>
              <p:nvPr/>
            </p:nvSpPr>
            <p:spPr bwMode="auto">
              <a:xfrm>
                <a:off x="1754" y="293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63" name="Line 377"/>
              <p:cNvSpPr>
                <a:spLocks noChangeShapeType="1"/>
              </p:cNvSpPr>
              <p:nvPr/>
            </p:nvSpPr>
            <p:spPr bwMode="auto">
              <a:xfrm>
                <a:off x="1754" y="2930"/>
                <a:ext cx="131" cy="9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64" name="Line 378"/>
              <p:cNvSpPr>
                <a:spLocks noChangeShapeType="1"/>
              </p:cNvSpPr>
              <p:nvPr/>
            </p:nvSpPr>
            <p:spPr bwMode="auto">
              <a:xfrm>
                <a:off x="1885" y="3021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65" name="Line 379"/>
              <p:cNvSpPr>
                <a:spLocks noChangeShapeType="1"/>
              </p:cNvSpPr>
              <p:nvPr/>
            </p:nvSpPr>
            <p:spPr bwMode="auto">
              <a:xfrm>
                <a:off x="1885" y="3021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66" name="Line 380"/>
              <p:cNvSpPr>
                <a:spLocks noChangeShapeType="1"/>
              </p:cNvSpPr>
              <p:nvPr/>
            </p:nvSpPr>
            <p:spPr bwMode="auto">
              <a:xfrm>
                <a:off x="1885" y="3021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67" name="Line 381"/>
              <p:cNvSpPr>
                <a:spLocks noChangeShapeType="1"/>
              </p:cNvSpPr>
              <p:nvPr/>
            </p:nvSpPr>
            <p:spPr bwMode="auto">
              <a:xfrm>
                <a:off x="1885" y="3021"/>
                <a:ext cx="112" cy="5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68" name="Line 382"/>
              <p:cNvSpPr>
                <a:spLocks noChangeShapeType="1"/>
              </p:cNvSpPr>
              <p:nvPr/>
            </p:nvSpPr>
            <p:spPr bwMode="auto">
              <a:xfrm>
                <a:off x="1997" y="3072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69" name="Line 383"/>
              <p:cNvSpPr>
                <a:spLocks noChangeShapeType="1"/>
              </p:cNvSpPr>
              <p:nvPr/>
            </p:nvSpPr>
            <p:spPr bwMode="auto">
              <a:xfrm>
                <a:off x="1997" y="3072"/>
                <a:ext cx="111" cy="5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70" name="Line 384"/>
              <p:cNvSpPr>
                <a:spLocks noChangeShapeType="1"/>
              </p:cNvSpPr>
              <p:nvPr/>
            </p:nvSpPr>
            <p:spPr bwMode="auto">
              <a:xfrm>
                <a:off x="2108" y="3122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71" name="Line 385"/>
              <p:cNvSpPr>
                <a:spLocks noChangeShapeType="1"/>
              </p:cNvSpPr>
              <p:nvPr/>
            </p:nvSpPr>
            <p:spPr bwMode="auto">
              <a:xfrm>
                <a:off x="2108" y="3122"/>
                <a:ext cx="132" cy="4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72" name="Line 386"/>
              <p:cNvSpPr>
                <a:spLocks noChangeShapeType="1"/>
              </p:cNvSpPr>
              <p:nvPr/>
            </p:nvSpPr>
            <p:spPr bwMode="auto">
              <a:xfrm>
                <a:off x="2240" y="3163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73" name="Line 387"/>
              <p:cNvSpPr>
                <a:spLocks noChangeShapeType="1"/>
              </p:cNvSpPr>
              <p:nvPr/>
            </p:nvSpPr>
            <p:spPr bwMode="auto">
              <a:xfrm>
                <a:off x="2240" y="3163"/>
                <a:ext cx="142" cy="4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74" name="Line 388"/>
              <p:cNvSpPr>
                <a:spLocks noChangeShapeType="1"/>
              </p:cNvSpPr>
              <p:nvPr/>
            </p:nvSpPr>
            <p:spPr bwMode="auto">
              <a:xfrm>
                <a:off x="2382" y="3204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75" name="Line 389"/>
              <p:cNvSpPr>
                <a:spLocks noChangeShapeType="1"/>
              </p:cNvSpPr>
              <p:nvPr/>
            </p:nvSpPr>
            <p:spPr bwMode="auto">
              <a:xfrm>
                <a:off x="2382" y="3204"/>
                <a:ext cx="304" cy="5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76" name="Line 390"/>
              <p:cNvSpPr>
                <a:spLocks noChangeShapeType="1"/>
              </p:cNvSpPr>
              <p:nvPr/>
            </p:nvSpPr>
            <p:spPr bwMode="auto">
              <a:xfrm>
                <a:off x="2686" y="3254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77" name="Line 391"/>
              <p:cNvSpPr>
                <a:spLocks noChangeShapeType="1"/>
              </p:cNvSpPr>
              <p:nvPr/>
            </p:nvSpPr>
            <p:spPr bwMode="auto">
              <a:xfrm>
                <a:off x="2686" y="3254"/>
                <a:ext cx="325" cy="1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78" name="Line 392"/>
              <p:cNvSpPr>
                <a:spLocks noChangeShapeType="1"/>
              </p:cNvSpPr>
              <p:nvPr/>
            </p:nvSpPr>
            <p:spPr bwMode="auto">
              <a:xfrm>
                <a:off x="3011" y="3264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79" name="Line 393"/>
              <p:cNvSpPr>
                <a:spLocks noChangeShapeType="1"/>
              </p:cNvSpPr>
              <p:nvPr/>
            </p:nvSpPr>
            <p:spPr bwMode="auto">
              <a:xfrm>
                <a:off x="3011" y="3264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80" name="Line 394"/>
              <p:cNvSpPr>
                <a:spLocks noChangeShapeType="1"/>
              </p:cNvSpPr>
              <p:nvPr/>
            </p:nvSpPr>
            <p:spPr bwMode="auto">
              <a:xfrm>
                <a:off x="3011" y="3264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81" name="Line 395"/>
              <p:cNvSpPr>
                <a:spLocks noChangeShapeType="1"/>
              </p:cNvSpPr>
              <p:nvPr/>
            </p:nvSpPr>
            <p:spPr bwMode="auto">
              <a:xfrm flipV="1">
                <a:off x="3011" y="3254"/>
                <a:ext cx="304" cy="1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82" name="Line 396"/>
              <p:cNvSpPr>
                <a:spLocks noChangeShapeType="1"/>
              </p:cNvSpPr>
              <p:nvPr/>
            </p:nvSpPr>
            <p:spPr bwMode="auto">
              <a:xfrm>
                <a:off x="3315" y="3254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83" name="Line 397"/>
              <p:cNvSpPr>
                <a:spLocks noChangeShapeType="1"/>
              </p:cNvSpPr>
              <p:nvPr/>
            </p:nvSpPr>
            <p:spPr bwMode="auto">
              <a:xfrm flipV="1">
                <a:off x="3315" y="3214"/>
                <a:ext cx="274" cy="4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84" name="Line 398"/>
              <p:cNvSpPr>
                <a:spLocks noChangeShapeType="1"/>
              </p:cNvSpPr>
              <p:nvPr/>
            </p:nvSpPr>
            <p:spPr bwMode="auto">
              <a:xfrm>
                <a:off x="3589" y="3214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85" name="Line 399"/>
              <p:cNvSpPr>
                <a:spLocks noChangeShapeType="1"/>
              </p:cNvSpPr>
              <p:nvPr/>
            </p:nvSpPr>
            <p:spPr bwMode="auto">
              <a:xfrm flipV="1">
                <a:off x="3589" y="3143"/>
                <a:ext cx="253" cy="7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86" name="Line 400"/>
              <p:cNvSpPr>
                <a:spLocks noChangeShapeType="1"/>
              </p:cNvSpPr>
              <p:nvPr/>
            </p:nvSpPr>
            <p:spPr bwMode="auto">
              <a:xfrm>
                <a:off x="3842" y="3143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87" name="Line 401"/>
              <p:cNvSpPr>
                <a:spLocks noChangeShapeType="1"/>
              </p:cNvSpPr>
              <p:nvPr/>
            </p:nvSpPr>
            <p:spPr bwMode="auto">
              <a:xfrm flipV="1">
                <a:off x="3842" y="3062"/>
                <a:ext cx="223" cy="8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88" name="Line 402"/>
              <p:cNvSpPr>
                <a:spLocks noChangeShapeType="1"/>
              </p:cNvSpPr>
              <p:nvPr/>
            </p:nvSpPr>
            <p:spPr bwMode="auto">
              <a:xfrm>
                <a:off x="4065" y="3062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89" name="Line 403"/>
              <p:cNvSpPr>
                <a:spLocks noChangeShapeType="1"/>
              </p:cNvSpPr>
              <p:nvPr/>
            </p:nvSpPr>
            <p:spPr bwMode="auto">
              <a:xfrm flipV="1">
                <a:off x="4065" y="3011"/>
                <a:ext cx="92" cy="5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90" name="Line 404"/>
              <p:cNvSpPr>
                <a:spLocks noChangeShapeType="1"/>
              </p:cNvSpPr>
              <p:nvPr/>
            </p:nvSpPr>
            <p:spPr bwMode="auto">
              <a:xfrm>
                <a:off x="4157" y="3011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91" name="Line 405"/>
              <p:cNvSpPr>
                <a:spLocks noChangeShapeType="1"/>
              </p:cNvSpPr>
              <p:nvPr/>
            </p:nvSpPr>
            <p:spPr bwMode="auto">
              <a:xfrm flipV="1">
                <a:off x="4157" y="2950"/>
                <a:ext cx="8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92" name="Line 406"/>
              <p:cNvSpPr>
                <a:spLocks noChangeShapeType="1"/>
              </p:cNvSpPr>
              <p:nvPr/>
            </p:nvSpPr>
            <p:spPr bwMode="auto">
              <a:xfrm>
                <a:off x="4238" y="295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489" name="Group 608"/>
            <p:cNvGrpSpPr>
              <a:grpSpLocks/>
            </p:cNvGrpSpPr>
            <p:nvPr/>
          </p:nvGrpSpPr>
          <p:grpSpPr bwMode="auto">
            <a:xfrm>
              <a:off x="1885" y="1916"/>
              <a:ext cx="2607" cy="1197"/>
              <a:chOff x="1885" y="1916"/>
              <a:chExt cx="2607" cy="1197"/>
            </a:xfrm>
          </p:grpSpPr>
          <p:sp>
            <p:nvSpPr>
              <p:cNvPr id="20793" name="Line 408"/>
              <p:cNvSpPr>
                <a:spLocks noChangeShapeType="1"/>
              </p:cNvSpPr>
              <p:nvPr/>
            </p:nvSpPr>
            <p:spPr bwMode="auto">
              <a:xfrm flipV="1">
                <a:off x="4238" y="2889"/>
                <a:ext cx="8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94" name="Line 409"/>
              <p:cNvSpPr>
                <a:spLocks noChangeShapeType="1"/>
              </p:cNvSpPr>
              <p:nvPr/>
            </p:nvSpPr>
            <p:spPr bwMode="auto">
              <a:xfrm>
                <a:off x="4319" y="2889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95" name="Line 410"/>
              <p:cNvSpPr>
                <a:spLocks noChangeShapeType="1"/>
              </p:cNvSpPr>
              <p:nvPr/>
            </p:nvSpPr>
            <p:spPr bwMode="auto">
              <a:xfrm flipV="1">
                <a:off x="4319" y="2828"/>
                <a:ext cx="6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96" name="Line 411"/>
              <p:cNvSpPr>
                <a:spLocks noChangeShapeType="1"/>
              </p:cNvSpPr>
              <p:nvPr/>
            </p:nvSpPr>
            <p:spPr bwMode="auto">
              <a:xfrm>
                <a:off x="4380" y="282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97" name="Line 412"/>
              <p:cNvSpPr>
                <a:spLocks noChangeShapeType="1"/>
              </p:cNvSpPr>
              <p:nvPr/>
            </p:nvSpPr>
            <p:spPr bwMode="auto">
              <a:xfrm flipV="1">
                <a:off x="4380" y="2768"/>
                <a:ext cx="50" cy="6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98" name="Line 413"/>
              <p:cNvSpPr>
                <a:spLocks noChangeShapeType="1"/>
              </p:cNvSpPr>
              <p:nvPr/>
            </p:nvSpPr>
            <p:spPr bwMode="auto">
              <a:xfrm>
                <a:off x="4430" y="276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99" name="Line 414"/>
              <p:cNvSpPr>
                <a:spLocks noChangeShapeType="1"/>
              </p:cNvSpPr>
              <p:nvPr/>
            </p:nvSpPr>
            <p:spPr bwMode="auto">
              <a:xfrm flipV="1">
                <a:off x="4430" y="2697"/>
                <a:ext cx="31" cy="7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00" name="Line 415"/>
              <p:cNvSpPr>
                <a:spLocks noChangeShapeType="1"/>
              </p:cNvSpPr>
              <p:nvPr/>
            </p:nvSpPr>
            <p:spPr bwMode="auto">
              <a:xfrm>
                <a:off x="4461" y="2697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01" name="Line 416"/>
              <p:cNvSpPr>
                <a:spLocks noChangeShapeType="1"/>
              </p:cNvSpPr>
              <p:nvPr/>
            </p:nvSpPr>
            <p:spPr bwMode="auto">
              <a:xfrm flipV="1">
                <a:off x="4461" y="2626"/>
                <a:ext cx="30" cy="7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02" name="Line 417"/>
              <p:cNvSpPr>
                <a:spLocks noChangeShapeType="1"/>
              </p:cNvSpPr>
              <p:nvPr/>
            </p:nvSpPr>
            <p:spPr bwMode="auto">
              <a:xfrm>
                <a:off x="4491" y="2626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03" name="Line 418"/>
              <p:cNvSpPr>
                <a:spLocks noChangeShapeType="1"/>
              </p:cNvSpPr>
              <p:nvPr/>
            </p:nvSpPr>
            <p:spPr bwMode="auto">
              <a:xfrm flipV="1">
                <a:off x="4491" y="2555"/>
                <a:ext cx="1" cy="7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04" name="Line 419"/>
              <p:cNvSpPr>
                <a:spLocks noChangeShapeType="1"/>
              </p:cNvSpPr>
              <p:nvPr/>
            </p:nvSpPr>
            <p:spPr bwMode="auto">
              <a:xfrm>
                <a:off x="4491" y="255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05" name="Line 420"/>
              <p:cNvSpPr>
                <a:spLocks noChangeShapeType="1"/>
              </p:cNvSpPr>
              <p:nvPr/>
            </p:nvSpPr>
            <p:spPr bwMode="auto">
              <a:xfrm>
                <a:off x="4491" y="255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06" name="Line 421"/>
              <p:cNvSpPr>
                <a:spLocks noChangeShapeType="1"/>
              </p:cNvSpPr>
              <p:nvPr/>
            </p:nvSpPr>
            <p:spPr bwMode="auto">
              <a:xfrm>
                <a:off x="4491" y="255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07" name="Line 422"/>
              <p:cNvSpPr>
                <a:spLocks noChangeShapeType="1"/>
              </p:cNvSpPr>
              <p:nvPr/>
            </p:nvSpPr>
            <p:spPr bwMode="auto">
              <a:xfrm flipV="1">
                <a:off x="4491" y="2484"/>
                <a:ext cx="1" cy="7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08" name="Line 423"/>
              <p:cNvSpPr>
                <a:spLocks noChangeShapeType="1"/>
              </p:cNvSpPr>
              <p:nvPr/>
            </p:nvSpPr>
            <p:spPr bwMode="auto">
              <a:xfrm>
                <a:off x="4491" y="2484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09" name="Line 424"/>
              <p:cNvSpPr>
                <a:spLocks noChangeShapeType="1"/>
              </p:cNvSpPr>
              <p:nvPr/>
            </p:nvSpPr>
            <p:spPr bwMode="auto">
              <a:xfrm flipH="1" flipV="1">
                <a:off x="4471" y="2423"/>
                <a:ext cx="20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10" name="Line 425"/>
              <p:cNvSpPr>
                <a:spLocks noChangeShapeType="1"/>
              </p:cNvSpPr>
              <p:nvPr/>
            </p:nvSpPr>
            <p:spPr bwMode="auto">
              <a:xfrm>
                <a:off x="4471" y="2423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11" name="Line 426"/>
              <p:cNvSpPr>
                <a:spLocks noChangeShapeType="1"/>
              </p:cNvSpPr>
              <p:nvPr/>
            </p:nvSpPr>
            <p:spPr bwMode="auto">
              <a:xfrm flipH="1" flipV="1">
                <a:off x="4440" y="2362"/>
                <a:ext cx="3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12" name="Line 427"/>
              <p:cNvSpPr>
                <a:spLocks noChangeShapeType="1"/>
              </p:cNvSpPr>
              <p:nvPr/>
            </p:nvSpPr>
            <p:spPr bwMode="auto">
              <a:xfrm>
                <a:off x="4440" y="2362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13" name="Line 428"/>
              <p:cNvSpPr>
                <a:spLocks noChangeShapeType="1"/>
              </p:cNvSpPr>
              <p:nvPr/>
            </p:nvSpPr>
            <p:spPr bwMode="auto">
              <a:xfrm flipH="1" flipV="1">
                <a:off x="4390" y="2301"/>
                <a:ext cx="50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14" name="Line 429"/>
              <p:cNvSpPr>
                <a:spLocks noChangeShapeType="1"/>
              </p:cNvSpPr>
              <p:nvPr/>
            </p:nvSpPr>
            <p:spPr bwMode="auto">
              <a:xfrm>
                <a:off x="4390" y="2301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15" name="Line 430"/>
              <p:cNvSpPr>
                <a:spLocks noChangeShapeType="1"/>
              </p:cNvSpPr>
              <p:nvPr/>
            </p:nvSpPr>
            <p:spPr bwMode="auto">
              <a:xfrm flipH="1" flipV="1">
                <a:off x="4268" y="2200"/>
                <a:ext cx="122" cy="10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16" name="Line 431"/>
              <p:cNvSpPr>
                <a:spLocks noChangeShapeType="1"/>
              </p:cNvSpPr>
              <p:nvPr/>
            </p:nvSpPr>
            <p:spPr bwMode="auto">
              <a:xfrm>
                <a:off x="4268" y="220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17" name="Line 432"/>
              <p:cNvSpPr>
                <a:spLocks noChangeShapeType="1"/>
              </p:cNvSpPr>
              <p:nvPr/>
            </p:nvSpPr>
            <p:spPr bwMode="auto">
              <a:xfrm flipH="1" flipV="1">
                <a:off x="4116" y="2108"/>
                <a:ext cx="152" cy="92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18" name="Line 433"/>
              <p:cNvSpPr>
                <a:spLocks noChangeShapeType="1"/>
              </p:cNvSpPr>
              <p:nvPr/>
            </p:nvSpPr>
            <p:spPr bwMode="auto">
              <a:xfrm>
                <a:off x="4116" y="210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19" name="Line 434"/>
              <p:cNvSpPr>
                <a:spLocks noChangeShapeType="1"/>
              </p:cNvSpPr>
              <p:nvPr/>
            </p:nvSpPr>
            <p:spPr bwMode="auto">
              <a:xfrm flipH="1" flipV="1">
                <a:off x="3923" y="2027"/>
                <a:ext cx="193" cy="8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20" name="Line 435"/>
              <p:cNvSpPr>
                <a:spLocks noChangeShapeType="1"/>
              </p:cNvSpPr>
              <p:nvPr/>
            </p:nvSpPr>
            <p:spPr bwMode="auto">
              <a:xfrm>
                <a:off x="3923" y="2027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21" name="Line 436"/>
              <p:cNvSpPr>
                <a:spLocks noChangeShapeType="1"/>
              </p:cNvSpPr>
              <p:nvPr/>
            </p:nvSpPr>
            <p:spPr bwMode="auto">
              <a:xfrm flipH="1" flipV="1">
                <a:off x="3700" y="1967"/>
                <a:ext cx="223" cy="6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22" name="Line 437"/>
              <p:cNvSpPr>
                <a:spLocks noChangeShapeType="1"/>
              </p:cNvSpPr>
              <p:nvPr/>
            </p:nvSpPr>
            <p:spPr bwMode="auto">
              <a:xfrm>
                <a:off x="3700" y="1967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23" name="Line 438"/>
              <p:cNvSpPr>
                <a:spLocks noChangeShapeType="1"/>
              </p:cNvSpPr>
              <p:nvPr/>
            </p:nvSpPr>
            <p:spPr bwMode="auto">
              <a:xfrm flipH="1" flipV="1">
                <a:off x="3457" y="1936"/>
                <a:ext cx="243" cy="3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24" name="Line 439"/>
              <p:cNvSpPr>
                <a:spLocks noChangeShapeType="1"/>
              </p:cNvSpPr>
              <p:nvPr/>
            </p:nvSpPr>
            <p:spPr bwMode="auto">
              <a:xfrm>
                <a:off x="3457" y="1936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25" name="Line 440"/>
              <p:cNvSpPr>
                <a:spLocks noChangeShapeType="1"/>
              </p:cNvSpPr>
              <p:nvPr/>
            </p:nvSpPr>
            <p:spPr bwMode="auto">
              <a:xfrm flipH="1" flipV="1">
                <a:off x="3193" y="1916"/>
                <a:ext cx="264" cy="2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26" name="Line 441"/>
              <p:cNvSpPr>
                <a:spLocks noChangeShapeType="1"/>
              </p:cNvSpPr>
              <p:nvPr/>
            </p:nvSpPr>
            <p:spPr bwMode="auto">
              <a:xfrm>
                <a:off x="3193" y="1916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27" name="Line 442"/>
              <p:cNvSpPr>
                <a:spLocks noChangeShapeType="1"/>
              </p:cNvSpPr>
              <p:nvPr/>
            </p:nvSpPr>
            <p:spPr bwMode="auto">
              <a:xfrm>
                <a:off x="3193" y="1916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28" name="Line 443"/>
              <p:cNvSpPr>
                <a:spLocks noChangeShapeType="1"/>
              </p:cNvSpPr>
              <p:nvPr/>
            </p:nvSpPr>
            <p:spPr bwMode="auto">
              <a:xfrm>
                <a:off x="3193" y="1916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29" name="Line 444"/>
              <p:cNvSpPr>
                <a:spLocks noChangeShapeType="1"/>
              </p:cNvSpPr>
              <p:nvPr/>
            </p:nvSpPr>
            <p:spPr bwMode="auto">
              <a:xfrm flipH="1">
                <a:off x="2930" y="1916"/>
                <a:ext cx="263" cy="2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30" name="Line 445"/>
              <p:cNvSpPr>
                <a:spLocks noChangeShapeType="1"/>
              </p:cNvSpPr>
              <p:nvPr/>
            </p:nvSpPr>
            <p:spPr bwMode="auto">
              <a:xfrm>
                <a:off x="2930" y="1936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31" name="Line 446"/>
              <p:cNvSpPr>
                <a:spLocks noChangeShapeType="1"/>
              </p:cNvSpPr>
              <p:nvPr/>
            </p:nvSpPr>
            <p:spPr bwMode="auto">
              <a:xfrm flipH="1">
                <a:off x="2676" y="1936"/>
                <a:ext cx="254" cy="3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32" name="Line 447"/>
              <p:cNvSpPr>
                <a:spLocks noChangeShapeType="1"/>
              </p:cNvSpPr>
              <p:nvPr/>
            </p:nvSpPr>
            <p:spPr bwMode="auto">
              <a:xfrm>
                <a:off x="2676" y="1967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33" name="Line 448"/>
              <p:cNvSpPr>
                <a:spLocks noChangeShapeType="1"/>
              </p:cNvSpPr>
              <p:nvPr/>
            </p:nvSpPr>
            <p:spPr bwMode="auto">
              <a:xfrm flipH="1">
                <a:off x="2453" y="1967"/>
                <a:ext cx="223" cy="6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34" name="Line 449"/>
              <p:cNvSpPr>
                <a:spLocks noChangeShapeType="1"/>
              </p:cNvSpPr>
              <p:nvPr/>
            </p:nvSpPr>
            <p:spPr bwMode="auto">
              <a:xfrm>
                <a:off x="2453" y="2027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35" name="Line 450"/>
              <p:cNvSpPr>
                <a:spLocks noChangeShapeType="1"/>
              </p:cNvSpPr>
              <p:nvPr/>
            </p:nvSpPr>
            <p:spPr bwMode="auto">
              <a:xfrm flipH="1">
                <a:off x="2261" y="2027"/>
                <a:ext cx="192" cy="8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36" name="Line 451"/>
              <p:cNvSpPr>
                <a:spLocks noChangeShapeType="1"/>
              </p:cNvSpPr>
              <p:nvPr/>
            </p:nvSpPr>
            <p:spPr bwMode="auto">
              <a:xfrm>
                <a:off x="2261" y="210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37" name="Line 452"/>
              <p:cNvSpPr>
                <a:spLocks noChangeShapeType="1"/>
              </p:cNvSpPr>
              <p:nvPr/>
            </p:nvSpPr>
            <p:spPr bwMode="auto">
              <a:xfrm flipH="1">
                <a:off x="2108" y="2108"/>
                <a:ext cx="153" cy="92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38" name="Line 453"/>
              <p:cNvSpPr>
                <a:spLocks noChangeShapeType="1"/>
              </p:cNvSpPr>
              <p:nvPr/>
            </p:nvSpPr>
            <p:spPr bwMode="auto">
              <a:xfrm>
                <a:off x="2108" y="220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39" name="Line 454"/>
              <p:cNvSpPr>
                <a:spLocks noChangeShapeType="1"/>
              </p:cNvSpPr>
              <p:nvPr/>
            </p:nvSpPr>
            <p:spPr bwMode="auto">
              <a:xfrm flipH="1">
                <a:off x="1987" y="2200"/>
                <a:ext cx="121" cy="10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40" name="Line 455"/>
              <p:cNvSpPr>
                <a:spLocks noChangeShapeType="1"/>
              </p:cNvSpPr>
              <p:nvPr/>
            </p:nvSpPr>
            <p:spPr bwMode="auto">
              <a:xfrm>
                <a:off x="1987" y="2301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41" name="Line 456"/>
              <p:cNvSpPr>
                <a:spLocks noChangeShapeType="1"/>
              </p:cNvSpPr>
              <p:nvPr/>
            </p:nvSpPr>
            <p:spPr bwMode="auto">
              <a:xfrm flipH="1">
                <a:off x="1936" y="2301"/>
                <a:ext cx="5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42" name="Line 457"/>
              <p:cNvSpPr>
                <a:spLocks noChangeShapeType="1"/>
              </p:cNvSpPr>
              <p:nvPr/>
            </p:nvSpPr>
            <p:spPr bwMode="auto">
              <a:xfrm>
                <a:off x="1936" y="2362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43" name="Line 458"/>
              <p:cNvSpPr>
                <a:spLocks noChangeShapeType="1"/>
              </p:cNvSpPr>
              <p:nvPr/>
            </p:nvSpPr>
            <p:spPr bwMode="auto">
              <a:xfrm flipH="1">
                <a:off x="1906" y="2362"/>
                <a:ext cx="30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44" name="Line 459"/>
              <p:cNvSpPr>
                <a:spLocks noChangeShapeType="1"/>
              </p:cNvSpPr>
              <p:nvPr/>
            </p:nvSpPr>
            <p:spPr bwMode="auto">
              <a:xfrm>
                <a:off x="1906" y="2423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45" name="Line 460"/>
              <p:cNvSpPr>
                <a:spLocks noChangeShapeType="1"/>
              </p:cNvSpPr>
              <p:nvPr/>
            </p:nvSpPr>
            <p:spPr bwMode="auto">
              <a:xfrm flipH="1">
                <a:off x="1885" y="2423"/>
                <a:ext cx="2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46" name="Line 461"/>
              <p:cNvSpPr>
                <a:spLocks noChangeShapeType="1"/>
              </p:cNvSpPr>
              <p:nvPr/>
            </p:nvSpPr>
            <p:spPr bwMode="auto">
              <a:xfrm>
                <a:off x="1885" y="2484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47" name="Line 462"/>
              <p:cNvSpPr>
                <a:spLocks noChangeShapeType="1"/>
              </p:cNvSpPr>
              <p:nvPr/>
            </p:nvSpPr>
            <p:spPr bwMode="auto">
              <a:xfrm>
                <a:off x="1885" y="2484"/>
                <a:ext cx="1" cy="7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48" name="Line 463"/>
              <p:cNvSpPr>
                <a:spLocks noChangeShapeType="1"/>
              </p:cNvSpPr>
              <p:nvPr/>
            </p:nvSpPr>
            <p:spPr bwMode="auto">
              <a:xfrm>
                <a:off x="1885" y="255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49" name="Line 464"/>
              <p:cNvSpPr>
                <a:spLocks noChangeShapeType="1"/>
              </p:cNvSpPr>
              <p:nvPr/>
            </p:nvSpPr>
            <p:spPr bwMode="auto">
              <a:xfrm>
                <a:off x="1885" y="255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50" name="Line 465"/>
              <p:cNvSpPr>
                <a:spLocks noChangeShapeType="1"/>
              </p:cNvSpPr>
              <p:nvPr/>
            </p:nvSpPr>
            <p:spPr bwMode="auto">
              <a:xfrm>
                <a:off x="1885" y="255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51" name="Line 466"/>
              <p:cNvSpPr>
                <a:spLocks noChangeShapeType="1"/>
              </p:cNvSpPr>
              <p:nvPr/>
            </p:nvSpPr>
            <p:spPr bwMode="auto">
              <a:xfrm>
                <a:off x="1885" y="2555"/>
                <a:ext cx="1" cy="5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52" name="Line 467"/>
              <p:cNvSpPr>
                <a:spLocks noChangeShapeType="1"/>
              </p:cNvSpPr>
              <p:nvPr/>
            </p:nvSpPr>
            <p:spPr bwMode="auto">
              <a:xfrm>
                <a:off x="1885" y="260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53" name="Line 468"/>
              <p:cNvSpPr>
                <a:spLocks noChangeShapeType="1"/>
              </p:cNvSpPr>
              <p:nvPr/>
            </p:nvSpPr>
            <p:spPr bwMode="auto">
              <a:xfrm>
                <a:off x="1885" y="2605"/>
                <a:ext cx="2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54" name="Line 469"/>
              <p:cNvSpPr>
                <a:spLocks noChangeShapeType="1"/>
              </p:cNvSpPr>
              <p:nvPr/>
            </p:nvSpPr>
            <p:spPr bwMode="auto">
              <a:xfrm>
                <a:off x="1906" y="2666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55" name="Line 470"/>
              <p:cNvSpPr>
                <a:spLocks noChangeShapeType="1"/>
              </p:cNvSpPr>
              <p:nvPr/>
            </p:nvSpPr>
            <p:spPr bwMode="auto">
              <a:xfrm>
                <a:off x="1906" y="2666"/>
                <a:ext cx="30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56" name="Line 471"/>
              <p:cNvSpPr>
                <a:spLocks noChangeShapeType="1"/>
              </p:cNvSpPr>
              <p:nvPr/>
            </p:nvSpPr>
            <p:spPr bwMode="auto">
              <a:xfrm>
                <a:off x="1936" y="2727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57" name="Line 472"/>
              <p:cNvSpPr>
                <a:spLocks noChangeShapeType="1"/>
              </p:cNvSpPr>
              <p:nvPr/>
            </p:nvSpPr>
            <p:spPr bwMode="auto">
              <a:xfrm>
                <a:off x="1936" y="2727"/>
                <a:ext cx="41" cy="5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58" name="Line 473"/>
              <p:cNvSpPr>
                <a:spLocks noChangeShapeType="1"/>
              </p:cNvSpPr>
              <p:nvPr/>
            </p:nvSpPr>
            <p:spPr bwMode="auto">
              <a:xfrm>
                <a:off x="1977" y="277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59" name="Line 474"/>
              <p:cNvSpPr>
                <a:spLocks noChangeShapeType="1"/>
              </p:cNvSpPr>
              <p:nvPr/>
            </p:nvSpPr>
            <p:spPr bwMode="auto">
              <a:xfrm>
                <a:off x="1977" y="277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60" name="Line 475"/>
              <p:cNvSpPr>
                <a:spLocks noChangeShapeType="1"/>
              </p:cNvSpPr>
              <p:nvPr/>
            </p:nvSpPr>
            <p:spPr bwMode="auto">
              <a:xfrm>
                <a:off x="1977" y="277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61" name="Line 476"/>
              <p:cNvSpPr>
                <a:spLocks noChangeShapeType="1"/>
              </p:cNvSpPr>
              <p:nvPr/>
            </p:nvSpPr>
            <p:spPr bwMode="auto">
              <a:xfrm>
                <a:off x="1977" y="2778"/>
                <a:ext cx="81" cy="7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62" name="Line 477"/>
              <p:cNvSpPr>
                <a:spLocks noChangeShapeType="1"/>
              </p:cNvSpPr>
              <p:nvPr/>
            </p:nvSpPr>
            <p:spPr bwMode="auto">
              <a:xfrm>
                <a:off x="2058" y="2849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63" name="Line 478"/>
              <p:cNvSpPr>
                <a:spLocks noChangeShapeType="1"/>
              </p:cNvSpPr>
              <p:nvPr/>
            </p:nvSpPr>
            <p:spPr bwMode="auto">
              <a:xfrm>
                <a:off x="2058" y="2849"/>
                <a:ext cx="101" cy="6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64" name="Line 479"/>
              <p:cNvSpPr>
                <a:spLocks noChangeShapeType="1"/>
              </p:cNvSpPr>
              <p:nvPr/>
            </p:nvSpPr>
            <p:spPr bwMode="auto">
              <a:xfrm>
                <a:off x="2159" y="2909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65" name="Line 480"/>
              <p:cNvSpPr>
                <a:spLocks noChangeShapeType="1"/>
              </p:cNvSpPr>
              <p:nvPr/>
            </p:nvSpPr>
            <p:spPr bwMode="auto">
              <a:xfrm>
                <a:off x="2159" y="2909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66" name="Line 481"/>
              <p:cNvSpPr>
                <a:spLocks noChangeShapeType="1"/>
              </p:cNvSpPr>
              <p:nvPr/>
            </p:nvSpPr>
            <p:spPr bwMode="auto">
              <a:xfrm>
                <a:off x="2159" y="2909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67" name="Line 482"/>
              <p:cNvSpPr>
                <a:spLocks noChangeShapeType="1"/>
              </p:cNvSpPr>
              <p:nvPr/>
            </p:nvSpPr>
            <p:spPr bwMode="auto">
              <a:xfrm>
                <a:off x="2159" y="2909"/>
                <a:ext cx="173" cy="92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68" name="Line 483"/>
              <p:cNvSpPr>
                <a:spLocks noChangeShapeType="1"/>
              </p:cNvSpPr>
              <p:nvPr/>
            </p:nvSpPr>
            <p:spPr bwMode="auto">
              <a:xfrm>
                <a:off x="2332" y="3001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69" name="Line 484"/>
              <p:cNvSpPr>
                <a:spLocks noChangeShapeType="1"/>
              </p:cNvSpPr>
              <p:nvPr/>
            </p:nvSpPr>
            <p:spPr bwMode="auto">
              <a:xfrm>
                <a:off x="2332" y="3001"/>
                <a:ext cx="212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70" name="Line 485"/>
              <p:cNvSpPr>
                <a:spLocks noChangeShapeType="1"/>
              </p:cNvSpPr>
              <p:nvPr/>
            </p:nvSpPr>
            <p:spPr bwMode="auto">
              <a:xfrm>
                <a:off x="2544" y="3062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71" name="Line 486"/>
              <p:cNvSpPr>
                <a:spLocks noChangeShapeType="1"/>
              </p:cNvSpPr>
              <p:nvPr/>
            </p:nvSpPr>
            <p:spPr bwMode="auto">
              <a:xfrm>
                <a:off x="2544" y="3062"/>
                <a:ext cx="244" cy="4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72" name="Line 487"/>
              <p:cNvSpPr>
                <a:spLocks noChangeShapeType="1"/>
              </p:cNvSpPr>
              <p:nvPr/>
            </p:nvSpPr>
            <p:spPr bwMode="auto">
              <a:xfrm>
                <a:off x="2788" y="3102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73" name="Line 488"/>
              <p:cNvSpPr>
                <a:spLocks noChangeShapeType="1"/>
              </p:cNvSpPr>
              <p:nvPr/>
            </p:nvSpPr>
            <p:spPr bwMode="auto">
              <a:xfrm>
                <a:off x="2788" y="3102"/>
                <a:ext cx="253" cy="1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74" name="Line 489"/>
              <p:cNvSpPr>
                <a:spLocks noChangeShapeType="1"/>
              </p:cNvSpPr>
              <p:nvPr/>
            </p:nvSpPr>
            <p:spPr bwMode="auto">
              <a:xfrm>
                <a:off x="3041" y="3112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75" name="Line 490"/>
              <p:cNvSpPr>
                <a:spLocks noChangeShapeType="1"/>
              </p:cNvSpPr>
              <p:nvPr/>
            </p:nvSpPr>
            <p:spPr bwMode="auto">
              <a:xfrm>
                <a:off x="3041" y="3112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76" name="Line 491"/>
              <p:cNvSpPr>
                <a:spLocks noChangeShapeType="1"/>
              </p:cNvSpPr>
              <p:nvPr/>
            </p:nvSpPr>
            <p:spPr bwMode="auto">
              <a:xfrm>
                <a:off x="3041" y="3112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77" name="Line 492"/>
              <p:cNvSpPr>
                <a:spLocks noChangeShapeType="1"/>
              </p:cNvSpPr>
              <p:nvPr/>
            </p:nvSpPr>
            <p:spPr bwMode="auto">
              <a:xfrm flipV="1">
                <a:off x="3041" y="3102"/>
                <a:ext cx="244" cy="1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78" name="Line 493"/>
              <p:cNvSpPr>
                <a:spLocks noChangeShapeType="1"/>
              </p:cNvSpPr>
              <p:nvPr/>
            </p:nvSpPr>
            <p:spPr bwMode="auto">
              <a:xfrm>
                <a:off x="3285" y="3102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79" name="Line 494"/>
              <p:cNvSpPr>
                <a:spLocks noChangeShapeType="1"/>
              </p:cNvSpPr>
              <p:nvPr/>
            </p:nvSpPr>
            <p:spPr bwMode="auto">
              <a:xfrm flipV="1">
                <a:off x="3285" y="3072"/>
                <a:ext cx="213" cy="3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80" name="Line 495"/>
              <p:cNvSpPr>
                <a:spLocks noChangeShapeType="1"/>
              </p:cNvSpPr>
              <p:nvPr/>
            </p:nvSpPr>
            <p:spPr bwMode="auto">
              <a:xfrm>
                <a:off x="3498" y="3072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81" name="Line 496"/>
              <p:cNvSpPr>
                <a:spLocks noChangeShapeType="1"/>
              </p:cNvSpPr>
              <p:nvPr/>
            </p:nvSpPr>
            <p:spPr bwMode="auto">
              <a:xfrm flipV="1">
                <a:off x="3498" y="3021"/>
                <a:ext cx="202" cy="5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82" name="Line 497"/>
              <p:cNvSpPr>
                <a:spLocks noChangeShapeType="1"/>
              </p:cNvSpPr>
              <p:nvPr/>
            </p:nvSpPr>
            <p:spPr bwMode="auto">
              <a:xfrm>
                <a:off x="3700" y="3021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83" name="Line 498"/>
              <p:cNvSpPr>
                <a:spLocks noChangeShapeType="1"/>
              </p:cNvSpPr>
              <p:nvPr/>
            </p:nvSpPr>
            <p:spPr bwMode="auto">
              <a:xfrm flipV="1">
                <a:off x="3700" y="2950"/>
                <a:ext cx="173" cy="7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84" name="Line 499"/>
              <p:cNvSpPr>
                <a:spLocks noChangeShapeType="1"/>
              </p:cNvSpPr>
              <p:nvPr/>
            </p:nvSpPr>
            <p:spPr bwMode="auto">
              <a:xfrm>
                <a:off x="3873" y="295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85" name="Line 500"/>
              <p:cNvSpPr>
                <a:spLocks noChangeShapeType="1"/>
              </p:cNvSpPr>
              <p:nvPr/>
            </p:nvSpPr>
            <p:spPr bwMode="auto">
              <a:xfrm flipV="1">
                <a:off x="3873" y="2869"/>
                <a:ext cx="142" cy="8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86" name="Line 501"/>
              <p:cNvSpPr>
                <a:spLocks noChangeShapeType="1"/>
              </p:cNvSpPr>
              <p:nvPr/>
            </p:nvSpPr>
            <p:spPr bwMode="auto">
              <a:xfrm>
                <a:off x="4015" y="2869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87" name="Line 502"/>
              <p:cNvSpPr>
                <a:spLocks noChangeShapeType="1"/>
              </p:cNvSpPr>
              <p:nvPr/>
            </p:nvSpPr>
            <p:spPr bwMode="auto">
              <a:xfrm flipV="1">
                <a:off x="4015" y="2768"/>
                <a:ext cx="101" cy="10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88" name="Line 503"/>
              <p:cNvSpPr>
                <a:spLocks noChangeShapeType="1"/>
              </p:cNvSpPr>
              <p:nvPr/>
            </p:nvSpPr>
            <p:spPr bwMode="auto">
              <a:xfrm>
                <a:off x="4116" y="276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89" name="Line 504"/>
              <p:cNvSpPr>
                <a:spLocks noChangeShapeType="1"/>
              </p:cNvSpPr>
              <p:nvPr/>
            </p:nvSpPr>
            <p:spPr bwMode="auto">
              <a:xfrm flipV="1">
                <a:off x="4116" y="2717"/>
                <a:ext cx="41" cy="5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90" name="Line 505"/>
              <p:cNvSpPr>
                <a:spLocks noChangeShapeType="1"/>
              </p:cNvSpPr>
              <p:nvPr/>
            </p:nvSpPr>
            <p:spPr bwMode="auto">
              <a:xfrm>
                <a:off x="4157" y="2717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91" name="Line 506"/>
              <p:cNvSpPr>
                <a:spLocks noChangeShapeType="1"/>
              </p:cNvSpPr>
              <p:nvPr/>
            </p:nvSpPr>
            <p:spPr bwMode="auto">
              <a:xfrm flipV="1">
                <a:off x="4157" y="2666"/>
                <a:ext cx="30" cy="5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92" name="Line 507"/>
              <p:cNvSpPr>
                <a:spLocks noChangeShapeType="1"/>
              </p:cNvSpPr>
              <p:nvPr/>
            </p:nvSpPr>
            <p:spPr bwMode="auto">
              <a:xfrm>
                <a:off x="4187" y="2666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93" name="Line 508"/>
              <p:cNvSpPr>
                <a:spLocks noChangeShapeType="1"/>
              </p:cNvSpPr>
              <p:nvPr/>
            </p:nvSpPr>
            <p:spPr bwMode="auto">
              <a:xfrm flipV="1">
                <a:off x="4187" y="2605"/>
                <a:ext cx="20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94" name="Line 509"/>
              <p:cNvSpPr>
                <a:spLocks noChangeShapeType="1"/>
              </p:cNvSpPr>
              <p:nvPr/>
            </p:nvSpPr>
            <p:spPr bwMode="auto">
              <a:xfrm>
                <a:off x="4207" y="260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95" name="Line 510"/>
              <p:cNvSpPr>
                <a:spLocks noChangeShapeType="1"/>
              </p:cNvSpPr>
              <p:nvPr/>
            </p:nvSpPr>
            <p:spPr bwMode="auto">
              <a:xfrm flipV="1">
                <a:off x="4207" y="2555"/>
                <a:ext cx="1" cy="5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96" name="Line 511"/>
              <p:cNvSpPr>
                <a:spLocks noChangeShapeType="1"/>
              </p:cNvSpPr>
              <p:nvPr/>
            </p:nvSpPr>
            <p:spPr bwMode="auto">
              <a:xfrm>
                <a:off x="4207" y="255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97" name="Line 512"/>
              <p:cNvSpPr>
                <a:spLocks noChangeShapeType="1"/>
              </p:cNvSpPr>
              <p:nvPr/>
            </p:nvSpPr>
            <p:spPr bwMode="auto">
              <a:xfrm>
                <a:off x="4207" y="255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98" name="Line 513"/>
              <p:cNvSpPr>
                <a:spLocks noChangeShapeType="1"/>
              </p:cNvSpPr>
              <p:nvPr/>
            </p:nvSpPr>
            <p:spPr bwMode="auto">
              <a:xfrm>
                <a:off x="4207" y="255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99" name="Line 514"/>
              <p:cNvSpPr>
                <a:spLocks noChangeShapeType="1"/>
              </p:cNvSpPr>
              <p:nvPr/>
            </p:nvSpPr>
            <p:spPr bwMode="auto">
              <a:xfrm flipH="1" flipV="1">
                <a:off x="4197" y="2453"/>
                <a:ext cx="10" cy="102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00" name="Line 515"/>
              <p:cNvSpPr>
                <a:spLocks noChangeShapeType="1"/>
              </p:cNvSpPr>
              <p:nvPr/>
            </p:nvSpPr>
            <p:spPr bwMode="auto">
              <a:xfrm>
                <a:off x="4197" y="2453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01" name="Line 516"/>
              <p:cNvSpPr>
                <a:spLocks noChangeShapeType="1"/>
              </p:cNvSpPr>
              <p:nvPr/>
            </p:nvSpPr>
            <p:spPr bwMode="auto">
              <a:xfrm flipH="1" flipV="1">
                <a:off x="4136" y="2362"/>
                <a:ext cx="61" cy="9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02" name="Line 517"/>
              <p:cNvSpPr>
                <a:spLocks noChangeShapeType="1"/>
              </p:cNvSpPr>
              <p:nvPr/>
            </p:nvSpPr>
            <p:spPr bwMode="auto">
              <a:xfrm>
                <a:off x="4136" y="2362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03" name="Line 518"/>
              <p:cNvSpPr>
                <a:spLocks noChangeShapeType="1"/>
              </p:cNvSpPr>
              <p:nvPr/>
            </p:nvSpPr>
            <p:spPr bwMode="auto">
              <a:xfrm flipH="1" flipV="1">
                <a:off x="4045" y="2281"/>
                <a:ext cx="91" cy="8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04" name="Line 519"/>
              <p:cNvSpPr>
                <a:spLocks noChangeShapeType="1"/>
              </p:cNvSpPr>
              <p:nvPr/>
            </p:nvSpPr>
            <p:spPr bwMode="auto">
              <a:xfrm>
                <a:off x="4045" y="2281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05" name="Line 520"/>
              <p:cNvSpPr>
                <a:spLocks noChangeShapeType="1"/>
              </p:cNvSpPr>
              <p:nvPr/>
            </p:nvSpPr>
            <p:spPr bwMode="auto">
              <a:xfrm flipH="1" flipV="1">
                <a:off x="3923" y="2210"/>
                <a:ext cx="122" cy="7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06" name="Line 521"/>
              <p:cNvSpPr>
                <a:spLocks noChangeShapeType="1"/>
              </p:cNvSpPr>
              <p:nvPr/>
            </p:nvSpPr>
            <p:spPr bwMode="auto">
              <a:xfrm>
                <a:off x="3923" y="221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07" name="Line 522"/>
              <p:cNvSpPr>
                <a:spLocks noChangeShapeType="1"/>
              </p:cNvSpPr>
              <p:nvPr/>
            </p:nvSpPr>
            <p:spPr bwMode="auto">
              <a:xfrm flipH="1" flipV="1">
                <a:off x="3781" y="2159"/>
                <a:ext cx="142" cy="5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08" name="Line 523"/>
              <p:cNvSpPr>
                <a:spLocks noChangeShapeType="1"/>
              </p:cNvSpPr>
              <p:nvPr/>
            </p:nvSpPr>
            <p:spPr bwMode="auto">
              <a:xfrm>
                <a:off x="3781" y="2159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09" name="Line 524"/>
              <p:cNvSpPr>
                <a:spLocks noChangeShapeType="1"/>
              </p:cNvSpPr>
              <p:nvPr/>
            </p:nvSpPr>
            <p:spPr bwMode="auto">
              <a:xfrm flipH="1" flipV="1">
                <a:off x="3609" y="2108"/>
                <a:ext cx="172" cy="5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10" name="Line 525"/>
              <p:cNvSpPr>
                <a:spLocks noChangeShapeType="1"/>
              </p:cNvSpPr>
              <p:nvPr/>
            </p:nvSpPr>
            <p:spPr bwMode="auto">
              <a:xfrm>
                <a:off x="3609" y="210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11" name="Line 526"/>
              <p:cNvSpPr>
                <a:spLocks noChangeShapeType="1"/>
              </p:cNvSpPr>
              <p:nvPr/>
            </p:nvSpPr>
            <p:spPr bwMode="auto">
              <a:xfrm flipH="1" flipV="1">
                <a:off x="3427" y="2088"/>
                <a:ext cx="182" cy="2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12" name="Line 527"/>
              <p:cNvSpPr>
                <a:spLocks noChangeShapeType="1"/>
              </p:cNvSpPr>
              <p:nvPr/>
            </p:nvSpPr>
            <p:spPr bwMode="auto">
              <a:xfrm>
                <a:off x="3427" y="208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13" name="Line 528"/>
              <p:cNvSpPr>
                <a:spLocks noChangeShapeType="1"/>
              </p:cNvSpPr>
              <p:nvPr/>
            </p:nvSpPr>
            <p:spPr bwMode="auto">
              <a:xfrm flipH="1" flipV="1">
                <a:off x="3224" y="2078"/>
                <a:ext cx="203" cy="1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14" name="Line 529"/>
              <p:cNvSpPr>
                <a:spLocks noChangeShapeType="1"/>
              </p:cNvSpPr>
              <p:nvPr/>
            </p:nvSpPr>
            <p:spPr bwMode="auto">
              <a:xfrm>
                <a:off x="3224" y="207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15" name="Line 530"/>
              <p:cNvSpPr>
                <a:spLocks noChangeShapeType="1"/>
              </p:cNvSpPr>
              <p:nvPr/>
            </p:nvSpPr>
            <p:spPr bwMode="auto">
              <a:xfrm>
                <a:off x="3224" y="207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16" name="Line 531"/>
              <p:cNvSpPr>
                <a:spLocks noChangeShapeType="1"/>
              </p:cNvSpPr>
              <p:nvPr/>
            </p:nvSpPr>
            <p:spPr bwMode="auto">
              <a:xfrm>
                <a:off x="3224" y="207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17" name="Line 532"/>
              <p:cNvSpPr>
                <a:spLocks noChangeShapeType="1"/>
              </p:cNvSpPr>
              <p:nvPr/>
            </p:nvSpPr>
            <p:spPr bwMode="auto">
              <a:xfrm flipH="1">
                <a:off x="3031" y="2078"/>
                <a:ext cx="193" cy="1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18" name="Line 533"/>
              <p:cNvSpPr>
                <a:spLocks noChangeShapeType="1"/>
              </p:cNvSpPr>
              <p:nvPr/>
            </p:nvSpPr>
            <p:spPr bwMode="auto">
              <a:xfrm>
                <a:off x="3031" y="208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19" name="Line 534"/>
              <p:cNvSpPr>
                <a:spLocks noChangeShapeType="1"/>
              </p:cNvSpPr>
              <p:nvPr/>
            </p:nvSpPr>
            <p:spPr bwMode="auto">
              <a:xfrm flipH="1">
                <a:off x="2849" y="2088"/>
                <a:ext cx="182" cy="2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20" name="Line 535"/>
              <p:cNvSpPr>
                <a:spLocks noChangeShapeType="1"/>
              </p:cNvSpPr>
              <p:nvPr/>
            </p:nvSpPr>
            <p:spPr bwMode="auto">
              <a:xfrm>
                <a:off x="2849" y="210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21" name="Line 536"/>
              <p:cNvSpPr>
                <a:spLocks noChangeShapeType="1"/>
              </p:cNvSpPr>
              <p:nvPr/>
            </p:nvSpPr>
            <p:spPr bwMode="auto">
              <a:xfrm flipH="1">
                <a:off x="2676" y="2108"/>
                <a:ext cx="173" cy="5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22" name="Line 537"/>
              <p:cNvSpPr>
                <a:spLocks noChangeShapeType="1"/>
              </p:cNvSpPr>
              <p:nvPr/>
            </p:nvSpPr>
            <p:spPr bwMode="auto">
              <a:xfrm>
                <a:off x="2676" y="2159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23" name="Line 538"/>
              <p:cNvSpPr>
                <a:spLocks noChangeShapeType="1"/>
              </p:cNvSpPr>
              <p:nvPr/>
            </p:nvSpPr>
            <p:spPr bwMode="auto">
              <a:xfrm flipH="1">
                <a:off x="2534" y="2159"/>
                <a:ext cx="142" cy="5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24" name="Line 539"/>
              <p:cNvSpPr>
                <a:spLocks noChangeShapeType="1"/>
              </p:cNvSpPr>
              <p:nvPr/>
            </p:nvSpPr>
            <p:spPr bwMode="auto">
              <a:xfrm>
                <a:off x="2534" y="221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25" name="Line 540"/>
              <p:cNvSpPr>
                <a:spLocks noChangeShapeType="1"/>
              </p:cNvSpPr>
              <p:nvPr/>
            </p:nvSpPr>
            <p:spPr bwMode="auto">
              <a:xfrm flipH="1">
                <a:off x="2413" y="2210"/>
                <a:ext cx="121" cy="7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26" name="Line 541"/>
              <p:cNvSpPr>
                <a:spLocks noChangeShapeType="1"/>
              </p:cNvSpPr>
              <p:nvPr/>
            </p:nvSpPr>
            <p:spPr bwMode="auto">
              <a:xfrm>
                <a:off x="2413" y="2281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27" name="Line 542"/>
              <p:cNvSpPr>
                <a:spLocks noChangeShapeType="1"/>
              </p:cNvSpPr>
              <p:nvPr/>
            </p:nvSpPr>
            <p:spPr bwMode="auto">
              <a:xfrm flipH="1">
                <a:off x="2321" y="2281"/>
                <a:ext cx="92" cy="8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28" name="Line 543"/>
              <p:cNvSpPr>
                <a:spLocks noChangeShapeType="1"/>
              </p:cNvSpPr>
              <p:nvPr/>
            </p:nvSpPr>
            <p:spPr bwMode="auto">
              <a:xfrm>
                <a:off x="2321" y="2362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29" name="Line 544"/>
              <p:cNvSpPr>
                <a:spLocks noChangeShapeType="1"/>
              </p:cNvSpPr>
              <p:nvPr/>
            </p:nvSpPr>
            <p:spPr bwMode="auto">
              <a:xfrm flipH="1">
                <a:off x="2261" y="2362"/>
                <a:ext cx="60" cy="9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30" name="Line 545"/>
              <p:cNvSpPr>
                <a:spLocks noChangeShapeType="1"/>
              </p:cNvSpPr>
              <p:nvPr/>
            </p:nvSpPr>
            <p:spPr bwMode="auto">
              <a:xfrm>
                <a:off x="2261" y="2453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31" name="Line 546"/>
              <p:cNvSpPr>
                <a:spLocks noChangeShapeType="1"/>
              </p:cNvSpPr>
              <p:nvPr/>
            </p:nvSpPr>
            <p:spPr bwMode="auto">
              <a:xfrm flipH="1">
                <a:off x="2240" y="2453"/>
                <a:ext cx="21" cy="102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32" name="Line 547"/>
              <p:cNvSpPr>
                <a:spLocks noChangeShapeType="1"/>
              </p:cNvSpPr>
              <p:nvPr/>
            </p:nvSpPr>
            <p:spPr bwMode="auto">
              <a:xfrm>
                <a:off x="2240" y="255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33" name="Line 548"/>
              <p:cNvSpPr>
                <a:spLocks noChangeShapeType="1"/>
              </p:cNvSpPr>
              <p:nvPr/>
            </p:nvSpPr>
            <p:spPr bwMode="auto">
              <a:xfrm>
                <a:off x="2240" y="255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34" name="Line 549"/>
              <p:cNvSpPr>
                <a:spLocks noChangeShapeType="1"/>
              </p:cNvSpPr>
              <p:nvPr/>
            </p:nvSpPr>
            <p:spPr bwMode="auto">
              <a:xfrm>
                <a:off x="2240" y="255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35" name="Line 550"/>
              <p:cNvSpPr>
                <a:spLocks noChangeShapeType="1"/>
              </p:cNvSpPr>
              <p:nvPr/>
            </p:nvSpPr>
            <p:spPr bwMode="auto">
              <a:xfrm>
                <a:off x="2240" y="2555"/>
                <a:ext cx="21" cy="8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36" name="Line 551"/>
              <p:cNvSpPr>
                <a:spLocks noChangeShapeType="1"/>
              </p:cNvSpPr>
              <p:nvPr/>
            </p:nvSpPr>
            <p:spPr bwMode="auto">
              <a:xfrm>
                <a:off x="2261" y="2636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37" name="Line 552"/>
              <p:cNvSpPr>
                <a:spLocks noChangeShapeType="1"/>
              </p:cNvSpPr>
              <p:nvPr/>
            </p:nvSpPr>
            <p:spPr bwMode="auto">
              <a:xfrm>
                <a:off x="2261" y="2636"/>
                <a:ext cx="50" cy="8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38" name="Line 553"/>
              <p:cNvSpPr>
                <a:spLocks noChangeShapeType="1"/>
              </p:cNvSpPr>
              <p:nvPr/>
            </p:nvSpPr>
            <p:spPr bwMode="auto">
              <a:xfrm>
                <a:off x="2311" y="2717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39" name="Line 554"/>
              <p:cNvSpPr>
                <a:spLocks noChangeShapeType="1"/>
              </p:cNvSpPr>
              <p:nvPr/>
            </p:nvSpPr>
            <p:spPr bwMode="auto">
              <a:xfrm>
                <a:off x="2311" y="2717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40" name="Line 555"/>
              <p:cNvSpPr>
                <a:spLocks noChangeShapeType="1"/>
              </p:cNvSpPr>
              <p:nvPr/>
            </p:nvSpPr>
            <p:spPr bwMode="auto">
              <a:xfrm>
                <a:off x="2311" y="2717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41" name="Line 556"/>
              <p:cNvSpPr>
                <a:spLocks noChangeShapeType="1"/>
              </p:cNvSpPr>
              <p:nvPr/>
            </p:nvSpPr>
            <p:spPr bwMode="auto">
              <a:xfrm>
                <a:off x="2311" y="2717"/>
                <a:ext cx="61" cy="5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42" name="Line 557"/>
              <p:cNvSpPr>
                <a:spLocks noChangeShapeType="1"/>
              </p:cNvSpPr>
              <p:nvPr/>
            </p:nvSpPr>
            <p:spPr bwMode="auto">
              <a:xfrm>
                <a:off x="2372" y="276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43" name="Line 558"/>
              <p:cNvSpPr>
                <a:spLocks noChangeShapeType="1"/>
              </p:cNvSpPr>
              <p:nvPr/>
            </p:nvSpPr>
            <p:spPr bwMode="auto">
              <a:xfrm>
                <a:off x="2372" y="2768"/>
                <a:ext cx="71" cy="5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44" name="Line 559"/>
              <p:cNvSpPr>
                <a:spLocks noChangeShapeType="1"/>
              </p:cNvSpPr>
              <p:nvPr/>
            </p:nvSpPr>
            <p:spPr bwMode="auto">
              <a:xfrm>
                <a:off x="2443" y="281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45" name="Line 560"/>
              <p:cNvSpPr>
                <a:spLocks noChangeShapeType="1"/>
              </p:cNvSpPr>
              <p:nvPr/>
            </p:nvSpPr>
            <p:spPr bwMode="auto">
              <a:xfrm>
                <a:off x="2443" y="281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46" name="Line 561"/>
              <p:cNvSpPr>
                <a:spLocks noChangeShapeType="1"/>
              </p:cNvSpPr>
              <p:nvPr/>
            </p:nvSpPr>
            <p:spPr bwMode="auto">
              <a:xfrm>
                <a:off x="2443" y="281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47" name="Line 562"/>
              <p:cNvSpPr>
                <a:spLocks noChangeShapeType="1"/>
              </p:cNvSpPr>
              <p:nvPr/>
            </p:nvSpPr>
            <p:spPr bwMode="auto">
              <a:xfrm>
                <a:off x="2443" y="2818"/>
                <a:ext cx="132" cy="5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48" name="Line 563"/>
              <p:cNvSpPr>
                <a:spLocks noChangeShapeType="1"/>
              </p:cNvSpPr>
              <p:nvPr/>
            </p:nvSpPr>
            <p:spPr bwMode="auto">
              <a:xfrm>
                <a:off x="2575" y="2869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49" name="Line 564"/>
              <p:cNvSpPr>
                <a:spLocks noChangeShapeType="1"/>
              </p:cNvSpPr>
              <p:nvPr/>
            </p:nvSpPr>
            <p:spPr bwMode="auto">
              <a:xfrm>
                <a:off x="2575" y="2869"/>
                <a:ext cx="142" cy="4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50" name="Line 565"/>
              <p:cNvSpPr>
                <a:spLocks noChangeShapeType="1"/>
              </p:cNvSpPr>
              <p:nvPr/>
            </p:nvSpPr>
            <p:spPr bwMode="auto">
              <a:xfrm>
                <a:off x="2717" y="2909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51" name="Line 566"/>
              <p:cNvSpPr>
                <a:spLocks noChangeShapeType="1"/>
              </p:cNvSpPr>
              <p:nvPr/>
            </p:nvSpPr>
            <p:spPr bwMode="auto">
              <a:xfrm>
                <a:off x="2717" y="2909"/>
                <a:ext cx="172" cy="3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52" name="Line 567"/>
              <p:cNvSpPr>
                <a:spLocks noChangeShapeType="1"/>
              </p:cNvSpPr>
              <p:nvPr/>
            </p:nvSpPr>
            <p:spPr bwMode="auto">
              <a:xfrm>
                <a:off x="2889" y="294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53" name="Line 568"/>
              <p:cNvSpPr>
                <a:spLocks noChangeShapeType="1"/>
              </p:cNvSpPr>
              <p:nvPr/>
            </p:nvSpPr>
            <p:spPr bwMode="auto">
              <a:xfrm>
                <a:off x="2889" y="2940"/>
                <a:ext cx="173" cy="1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54" name="Line 569"/>
              <p:cNvSpPr>
                <a:spLocks noChangeShapeType="1"/>
              </p:cNvSpPr>
              <p:nvPr/>
            </p:nvSpPr>
            <p:spPr bwMode="auto">
              <a:xfrm>
                <a:off x="3062" y="295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55" name="Line 570"/>
              <p:cNvSpPr>
                <a:spLocks noChangeShapeType="1"/>
              </p:cNvSpPr>
              <p:nvPr/>
            </p:nvSpPr>
            <p:spPr bwMode="auto">
              <a:xfrm>
                <a:off x="3062" y="295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56" name="Line 571"/>
              <p:cNvSpPr>
                <a:spLocks noChangeShapeType="1"/>
              </p:cNvSpPr>
              <p:nvPr/>
            </p:nvSpPr>
            <p:spPr bwMode="auto">
              <a:xfrm>
                <a:off x="3062" y="295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57" name="Line 572"/>
              <p:cNvSpPr>
                <a:spLocks noChangeShapeType="1"/>
              </p:cNvSpPr>
              <p:nvPr/>
            </p:nvSpPr>
            <p:spPr bwMode="auto">
              <a:xfrm flipV="1">
                <a:off x="3062" y="2940"/>
                <a:ext cx="172" cy="1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58" name="Line 573"/>
              <p:cNvSpPr>
                <a:spLocks noChangeShapeType="1"/>
              </p:cNvSpPr>
              <p:nvPr/>
            </p:nvSpPr>
            <p:spPr bwMode="auto">
              <a:xfrm>
                <a:off x="3234" y="294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59" name="Line 574"/>
              <p:cNvSpPr>
                <a:spLocks noChangeShapeType="1"/>
              </p:cNvSpPr>
              <p:nvPr/>
            </p:nvSpPr>
            <p:spPr bwMode="auto">
              <a:xfrm flipV="1">
                <a:off x="3234" y="2920"/>
                <a:ext cx="152" cy="2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60" name="Line 575"/>
              <p:cNvSpPr>
                <a:spLocks noChangeShapeType="1"/>
              </p:cNvSpPr>
              <p:nvPr/>
            </p:nvSpPr>
            <p:spPr bwMode="auto">
              <a:xfrm>
                <a:off x="3386" y="292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61" name="Line 576"/>
              <p:cNvSpPr>
                <a:spLocks noChangeShapeType="1"/>
              </p:cNvSpPr>
              <p:nvPr/>
            </p:nvSpPr>
            <p:spPr bwMode="auto">
              <a:xfrm flipV="1">
                <a:off x="3386" y="2879"/>
                <a:ext cx="142" cy="4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62" name="Line 577"/>
              <p:cNvSpPr>
                <a:spLocks noChangeShapeType="1"/>
              </p:cNvSpPr>
              <p:nvPr/>
            </p:nvSpPr>
            <p:spPr bwMode="auto">
              <a:xfrm>
                <a:off x="3528" y="2879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63" name="Line 578"/>
              <p:cNvSpPr>
                <a:spLocks noChangeShapeType="1"/>
              </p:cNvSpPr>
              <p:nvPr/>
            </p:nvSpPr>
            <p:spPr bwMode="auto">
              <a:xfrm flipV="1">
                <a:off x="3528" y="2828"/>
                <a:ext cx="122" cy="5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64" name="Line 579"/>
              <p:cNvSpPr>
                <a:spLocks noChangeShapeType="1"/>
              </p:cNvSpPr>
              <p:nvPr/>
            </p:nvSpPr>
            <p:spPr bwMode="auto">
              <a:xfrm>
                <a:off x="3650" y="282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65" name="Line 580"/>
              <p:cNvSpPr>
                <a:spLocks noChangeShapeType="1"/>
              </p:cNvSpPr>
              <p:nvPr/>
            </p:nvSpPr>
            <p:spPr bwMode="auto">
              <a:xfrm flipV="1">
                <a:off x="3650" y="2778"/>
                <a:ext cx="101" cy="5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66" name="Line 581"/>
              <p:cNvSpPr>
                <a:spLocks noChangeShapeType="1"/>
              </p:cNvSpPr>
              <p:nvPr/>
            </p:nvSpPr>
            <p:spPr bwMode="auto">
              <a:xfrm>
                <a:off x="3751" y="277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67" name="Line 582"/>
              <p:cNvSpPr>
                <a:spLocks noChangeShapeType="1"/>
              </p:cNvSpPr>
              <p:nvPr/>
            </p:nvSpPr>
            <p:spPr bwMode="auto">
              <a:xfrm flipV="1">
                <a:off x="3751" y="2707"/>
                <a:ext cx="71" cy="7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68" name="Line 583"/>
              <p:cNvSpPr>
                <a:spLocks noChangeShapeType="1"/>
              </p:cNvSpPr>
              <p:nvPr/>
            </p:nvSpPr>
            <p:spPr bwMode="auto">
              <a:xfrm>
                <a:off x="3822" y="2707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69" name="Line 584"/>
              <p:cNvSpPr>
                <a:spLocks noChangeShapeType="1"/>
              </p:cNvSpPr>
              <p:nvPr/>
            </p:nvSpPr>
            <p:spPr bwMode="auto">
              <a:xfrm flipV="1">
                <a:off x="3822" y="2636"/>
                <a:ext cx="51" cy="7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70" name="Line 585"/>
              <p:cNvSpPr>
                <a:spLocks noChangeShapeType="1"/>
              </p:cNvSpPr>
              <p:nvPr/>
            </p:nvSpPr>
            <p:spPr bwMode="auto">
              <a:xfrm>
                <a:off x="3873" y="2636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71" name="Line 586"/>
              <p:cNvSpPr>
                <a:spLocks noChangeShapeType="1"/>
              </p:cNvSpPr>
              <p:nvPr/>
            </p:nvSpPr>
            <p:spPr bwMode="auto">
              <a:xfrm flipV="1">
                <a:off x="3873" y="2555"/>
                <a:ext cx="20" cy="8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72" name="Line 587"/>
              <p:cNvSpPr>
                <a:spLocks noChangeShapeType="1"/>
              </p:cNvSpPr>
              <p:nvPr/>
            </p:nvSpPr>
            <p:spPr bwMode="auto">
              <a:xfrm>
                <a:off x="3893" y="255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73" name="Line 588"/>
              <p:cNvSpPr>
                <a:spLocks noChangeShapeType="1"/>
              </p:cNvSpPr>
              <p:nvPr/>
            </p:nvSpPr>
            <p:spPr bwMode="auto">
              <a:xfrm>
                <a:off x="3893" y="255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74" name="Line 589"/>
              <p:cNvSpPr>
                <a:spLocks noChangeShapeType="1"/>
              </p:cNvSpPr>
              <p:nvPr/>
            </p:nvSpPr>
            <p:spPr bwMode="auto">
              <a:xfrm>
                <a:off x="3893" y="255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75" name="Line 590"/>
              <p:cNvSpPr>
                <a:spLocks noChangeShapeType="1"/>
              </p:cNvSpPr>
              <p:nvPr/>
            </p:nvSpPr>
            <p:spPr bwMode="auto">
              <a:xfrm flipH="1" flipV="1">
                <a:off x="3873" y="2484"/>
                <a:ext cx="20" cy="7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76" name="Line 591"/>
              <p:cNvSpPr>
                <a:spLocks noChangeShapeType="1"/>
              </p:cNvSpPr>
              <p:nvPr/>
            </p:nvSpPr>
            <p:spPr bwMode="auto">
              <a:xfrm>
                <a:off x="3873" y="2484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77" name="Line 592"/>
              <p:cNvSpPr>
                <a:spLocks noChangeShapeType="1"/>
              </p:cNvSpPr>
              <p:nvPr/>
            </p:nvSpPr>
            <p:spPr bwMode="auto">
              <a:xfrm flipH="1" flipV="1">
                <a:off x="3842" y="2433"/>
                <a:ext cx="31" cy="5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78" name="Line 593"/>
              <p:cNvSpPr>
                <a:spLocks noChangeShapeType="1"/>
              </p:cNvSpPr>
              <p:nvPr/>
            </p:nvSpPr>
            <p:spPr bwMode="auto">
              <a:xfrm>
                <a:off x="3842" y="2433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79" name="Line 594"/>
              <p:cNvSpPr>
                <a:spLocks noChangeShapeType="1"/>
              </p:cNvSpPr>
              <p:nvPr/>
            </p:nvSpPr>
            <p:spPr bwMode="auto">
              <a:xfrm flipH="1" flipV="1">
                <a:off x="3781" y="2372"/>
                <a:ext cx="6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80" name="Line 595"/>
              <p:cNvSpPr>
                <a:spLocks noChangeShapeType="1"/>
              </p:cNvSpPr>
              <p:nvPr/>
            </p:nvSpPr>
            <p:spPr bwMode="auto">
              <a:xfrm>
                <a:off x="3781" y="2372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81" name="Line 596"/>
              <p:cNvSpPr>
                <a:spLocks noChangeShapeType="1"/>
              </p:cNvSpPr>
              <p:nvPr/>
            </p:nvSpPr>
            <p:spPr bwMode="auto">
              <a:xfrm flipH="1" flipV="1">
                <a:off x="3700" y="2332"/>
                <a:ext cx="81" cy="4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82" name="Line 597"/>
              <p:cNvSpPr>
                <a:spLocks noChangeShapeType="1"/>
              </p:cNvSpPr>
              <p:nvPr/>
            </p:nvSpPr>
            <p:spPr bwMode="auto">
              <a:xfrm>
                <a:off x="3700" y="2332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83" name="Line 598"/>
              <p:cNvSpPr>
                <a:spLocks noChangeShapeType="1"/>
              </p:cNvSpPr>
              <p:nvPr/>
            </p:nvSpPr>
            <p:spPr bwMode="auto">
              <a:xfrm flipH="1" flipV="1">
                <a:off x="3599" y="2291"/>
                <a:ext cx="101" cy="4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84" name="Line 599"/>
              <p:cNvSpPr>
                <a:spLocks noChangeShapeType="1"/>
              </p:cNvSpPr>
              <p:nvPr/>
            </p:nvSpPr>
            <p:spPr bwMode="auto">
              <a:xfrm>
                <a:off x="3599" y="2291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85" name="Line 600"/>
              <p:cNvSpPr>
                <a:spLocks noChangeShapeType="1"/>
              </p:cNvSpPr>
              <p:nvPr/>
            </p:nvSpPr>
            <p:spPr bwMode="auto">
              <a:xfrm flipH="1" flipV="1">
                <a:off x="3487" y="2261"/>
                <a:ext cx="112" cy="3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86" name="Line 601"/>
              <p:cNvSpPr>
                <a:spLocks noChangeShapeType="1"/>
              </p:cNvSpPr>
              <p:nvPr/>
            </p:nvSpPr>
            <p:spPr bwMode="auto">
              <a:xfrm>
                <a:off x="3487" y="2261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87" name="Line 602"/>
              <p:cNvSpPr>
                <a:spLocks noChangeShapeType="1"/>
              </p:cNvSpPr>
              <p:nvPr/>
            </p:nvSpPr>
            <p:spPr bwMode="auto">
              <a:xfrm flipH="1" flipV="1">
                <a:off x="3366" y="2240"/>
                <a:ext cx="121" cy="2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88" name="Line 603"/>
              <p:cNvSpPr>
                <a:spLocks noChangeShapeType="1"/>
              </p:cNvSpPr>
              <p:nvPr/>
            </p:nvSpPr>
            <p:spPr bwMode="auto">
              <a:xfrm>
                <a:off x="3366" y="224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89" name="Line 604"/>
              <p:cNvSpPr>
                <a:spLocks noChangeShapeType="1"/>
              </p:cNvSpPr>
              <p:nvPr/>
            </p:nvSpPr>
            <p:spPr bwMode="auto">
              <a:xfrm flipH="1" flipV="1">
                <a:off x="3234" y="2230"/>
                <a:ext cx="132" cy="1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90" name="Line 605"/>
              <p:cNvSpPr>
                <a:spLocks noChangeShapeType="1"/>
              </p:cNvSpPr>
              <p:nvPr/>
            </p:nvSpPr>
            <p:spPr bwMode="auto">
              <a:xfrm>
                <a:off x="3234" y="223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91" name="Line 606"/>
              <p:cNvSpPr>
                <a:spLocks noChangeShapeType="1"/>
              </p:cNvSpPr>
              <p:nvPr/>
            </p:nvSpPr>
            <p:spPr bwMode="auto">
              <a:xfrm>
                <a:off x="3234" y="223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92" name="Line 607"/>
              <p:cNvSpPr>
                <a:spLocks noChangeShapeType="1"/>
              </p:cNvSpPr>
              <p:nvPr/>
            </p:nvSpPr>
            <p:spPr bwMode="auto">
              <a:xfrm>
                <a:off x="3234" y="223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490" name="Group 809"/>
            <p:cNvGrpSpPr>
              <a:grpSpLocks/>
            </p:cNvGrpSpPr>
            <p:nvPr/>
          </p:nvGrpSpPr>
          <p:grpSpPr bwMode="auto">
            <a:xfrm>
              <a:off x="1977" y="2078"/>
              <a:ext cx="2231" cy="1035"/>
              <a:chOff x="1977" y="2078"/>
              <a:chExt cx="2231" cy="1035"/>
            </a:xfrm>
          </p:grpSpPr>
          <p:sp>
            <p:nvSpPr>
              <p:cNvPr id="20593" name="Line 609"/>
              <p:cNvSpPr>
                <a:spLocks noChangeShapeType="1"/>
              </p:cNvSpPr>
              <p:nvPr/>
            </p:nvSpPr>
            <p:spPr bwMode="auto">
              <a:xfrm flipH="1">
                <a:off x="3102" y="2230"/>
                <a:ext cx="132" cy="1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4" name="Line 610"/>
              <p:cNvSpPr>
                <a:spLocks noChangeShapeType="1"/>
              </p:cNvSpPr>
              <p:nvPr/>
            </p:nvSpPr>
            <p:spPr bwMode="auto">
              <a:xfrm>
                <a:off x="3102" y="224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5" name="Line 611"/>
              <p:cNvSpPr>
                <a:spLocks noChangeShapeType="1"/>
              </p:cNvSpPr>
              <p:nvPr/>
            </p:nvSpPr>
            <p:spPr bwMode="auto">
              <a:xfrm flipH="1">
                <a:off x="2980" y="2240"/>
                <a:ext cx="122" cy="2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6" name="Line 612"/>
              <p:cNvSpPr>
                <a:spLocks noChangeShapeType="1"/>
              </p:cNvSpPr>
              <p:nvPr/>
            </p:nvSpPr>
            <p:spPr bwMode="auto">
              <a:xfrm>
                <a:off x="2980" y="2261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7" name="Line 613"/>
              <p:cNvSpPr>
                <a:spLocks noChangeShapeType="1"/>
              </p:cNvSpPr>
              <p:nvPr/>
            </p:nvSpPr>
            <p:spPr bwMode="auto">
              <a:xfrm flipH="1">
                <a:off x="2869" y="2261"/>
                <a:ext cx="111" cy="3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8" name="Line 614"/>
              <p:cNvSpPr>
                <a:spLocks noChangeShapeType="1"/>
              </p:cNvSpPr>
              <p:nvPr/>
            </p:nvSpPr>
            <p:spPr bwMode="auto">
              <a:xfrm>
                <a:off x="2869" y="2291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9" name="Line 615"/>
              <p:cNvSpPr>
                <a:spLocks noChangeShapeType="1"/>
              </p:cNvSpPr>
              <p:nvPr/>
            </p:nvSpPr>
            <p:spPr bwMode="auto">
              <a:xfrm flipH="1">
                <a:off x="2767" y="2291"/>
                <a:ext cx="102" cy="4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0" name="Line 616"/>
              <p:cNvSpPr>
                <a:spLocks noChangeShapeType="1"/>
              </p:cNvSpPr>
              <p:nvPr/>
            </p:nvSpPr>
            <p:spPr bwMode="auto">
              <a:xfrm>
                <a:off x="2767" y="2332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1" name="Line 617"/>
              <p:cNvSpPr>
                <a:spLocks noChangeShapeType="1"/>
              </p:cNvSpPr>
              <p:nvPr/>
            </p:nvSpPr>
            <p:spPr bwMode="auto">
              <a:xfrm flipH="1">
                <a:off x="2697" y="2332"/>
                <a:ext cx="70" cy="4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2" name="Line 618"/>
              <p:cNvSpPr>
                <a:spLocks noChangeShapeType="1"/>
              </p:cNvSpPr>
              <p:nvPr/>
            </p:nvSpPr>
            <p:spPr bwMode="auto">
              <a:xfrm>
                <a:off x="2697" y="2372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3" name="Line 619"/>
              <p:cNvSpPr>
                <a:spLocks noChangeShapeType="1"/>
              </p:cNvSpPr>
              <p:nvPr/>
            </p:nvSpPr>
            <p:spPr bwMode="auto">
              <a:xfrm flipH="1">
                <a:off x="2636" y="2372"/>
                <a:ext cx="6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4" name="Line 620"/>
              <p:cNvSpPr>
                <a:spLocks noChangeShapeType="1"/>
              </p:cNvSpPr>
              <p:nvPr/>
            </p:nvSpPr>
            <p:spPr bwMode="auto">
              <a:xfrm>
                <a:off x="2636" y="2433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5" name="Line 621"/>
              <p:cNvSpPr>
                <a:spLocks noChangeShapeType="1"/>
              </p:cNvSpPr>
              <p:nvPr/>
            </p:nvSpPr>
            <p:spPr bwMode="auto">
              <a:xfrm flipH="1">
                <a:off x="2595" y="2433"/>
                <a:ext cx="41" cy="5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6" name="Line 622"/>
              <p:cNvSpPr>
                <a:spLocks noChangeShapeType="1"/>
              </p:cNvSpPr>
              <p:nvPr/>
            </p:nvSpPr>
            <p:spPr bwMode="auto">
              <a:xfrm>
                <a:off x="2595" y="2484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7" name="Line 623"/>
              <p:cNvSpPr>
                <a:spLocks noChangeShapeType="1"/>
              </p:cNvSpPr>
              <p:nvPr/>
            </p:nvSpPr>
            <p:spPr bwMode="auto">
              <a:xfrm flipH="1">
                <a:off x="2585" y="2484"/>
                <a:ext cx="10" cy="7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8" name="Line 624"/>
              <p:cNvSpPr>
                <a:spLocks noChangeShapeType="1"/>
              </p:cNvSpPr>
              <p:nvPr/>
            </p:nvSpPr>
            <p:spPr bwMode="auto">
              <a:xfrm>
                <a:off x="2585" y="255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9" name="Line 625"/>
              <p:cNvSpPr>
                <a:spLocks noChangeShapeType="1"/>
              </p:cNvSpPr>
              <p:nvPr/>
            </p:nvSpPr>
            <p:spPr bwMode="auto">
              <a:xfrm>
                <a:off x="2585" y="255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10" name="Line 626"/>
              <p:cNvSpPr>
                <a:spLocks noChangeShapeType="1"/>
              </p:cNvSpPr>
              <p:nvPr/>
            </p:nvSpPr>
            <p:spPr bwMode="auto">
              <a:xfrm>
                <a:off x="2585" y="255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11" name="Line 627"/>
              <p:cNvSpPr>
                <a:spLocks noChangeShapeType="1"/>
              </p:cNvSpPr>
              <p:nvPr/>
            </p:nvSpPr>
            <p:spPr bwMode="auto">
              <a:xfrm>
                <a:off x="2585" y="2555"/>
                <a:ext cx="10" cy="5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12" name="Line 628"/>
              <p:cNvSpPr>
                <a:spLocks noChangeShapeType="1"/>
              </p:cNvSpPr>
              <p:nvPr/>
            </p:nvSpPr>
            <p:spPr bwMode="auto">
              <a:xfrm>
                <a:off x="2595" y="260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13" name="Line 629"/>
              <p:cNvSpPr>
                <a:spLocks noChangeShapeType="1"/>
              </p:cNvSpPr>
              <p:nvPr/>
            </p:nvSpPr>
            <p:spPr bwMode="auto">
              <a:xfrm>
                <a:off x="2595" y="2605"/>
                <a:ext cx="41" cy="5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14" name="Freeform 630"/>
              <p:cNvSpPr>
                <a:spLocks/>
              </p:cNvSpPr>
              <p:nvPr/>
            </p:nvSpPr>
            <p:spPr bwMode="auto">
              <a:xfrm>
                <a:off x="1977" y="2078"/>
                <a:ext cx="2230" cy="1034"/>
              </a:xfrm>
              <a:custGeom>
                <a:avLst/>
                <a:gdLst>
                  <a:gd name="T0" fmla="*/ 81 w 2230"/>
                  <a:gd name="T1" fmla="*/ 771 h 1034"/>
                  <a:gd name="T2" fmla="*/ 182 w 2230"/>
                  <a:gd name="T3" fmla="*/ 831 h 1034"/>
                  <a:gd name="T4" fmla="*/ 567 w 2230"/>
                  <a:gd name="T5" fmla="*/ 984 h 1034"/>
                  <a:gd name="T6" fmla="*/ 1064 w 2230"/>
                  <a:gd name="T7" fmla="*/ 1034 h 1034"/>
                  <a:gd name="T8" fmla="*/ 1308 w 2230"/>
                  <a:gd name="T9" fmla="*/ 1024 h 1034"/>
                  <a:gd name="T10" fmla="*/ 1723 w 2230"/>
                  <a:gd name="T11" fmla="*/ 943 h 1034"/>
                  <a:gd name="T12" fmla="*/ 2038 w 2230"/>
                  <a:gd name="T13" fmla="*/ 791 h 1034"/>
                  <a:gd name="T14" fmla="*/ 2180 w 2230"/>
                  <a:gd name="T15" fmla="*/ 639 h 1034"/>
                  <a:gd name="T16" fmla="*/ 2230 w 2230"/>
                  <a:gd name="T17" fmla="*/ 527 h 1034"/>
                  <a:gd name="T18" fmla="*/ 2230 w 2230"/>
                  <a:gd name="T19" fmla="*/ 477 h 1034"/>
                  <a:gd name="T20" fmla="*/ 2159 w 2230"/>
                  <a:gd name="T21" fmla="*/ 284 h 1034"/>
                  <a:gd name="T22" fmla="*/ 1946 w 2230"/>
                  <a:gd name="T23" fmla="*/ 142 h 1034"/>
                  <a:gd name="T24" fmla="*/ 1632 w 2230"/>
                  <a:gd name="T25" fmla="*/ 30 h 1034"/>
                  <a:gd name="T26" fmla="*/ 1247 w 2230"/>
                  <a:gd name="T27" fmla="*/ 0 h 1034"/>
                  <a:gd name="T28" fmla="*/ 1054 w 2230"/>
                  <a:gd name="T29" fmla="*/ 10 h 1034"/>
                  <a:gd name="T30" fmla="*/ 699 w 2230"/>
                  <a:gd name="T31" fmla="*/ 81 h 1034"/>
                  <a:gd name="T32" fmla="*/ 436 w 2230"/>
                  <a:gd name="T33" fmla="*/ 203 h 1034"/>
                  <a:gd name="T34" fmla="*/ 284 w 2230"/>
                  <a:gd name="T35" fmla="*/ 375 h 1034"/>
                  <a:gd name="T36" fmla="*/ 263 w 2230"/>
                  <a:gd name="T37" fmla="*/ 477 h 1034"/>
                  <a:gd name="T38" fmla="*/ 334 w 2230"/>
                  <a:gd name="T39" fmla="*/ 639 h 1034"/>
                  <a:gd name="T40" fmla="*/ 395 w 2230"/>
                  <a:gd name="T41" fmla="*/ 690 h 1034"/>
                  <a:gd name="T42" fmla="*/ 466 w 2230"/>
                  <a:gd name="T43" fmla="*/ 740 h 1034"/>
                  <a:gd name="T44" fmla="*/ 740 w 2230"/>
                  <a:gd name="T45" fmla="*/ 831 h 1034"/>
                  <a:gd name="T46" fmla="*/ 1085 w 2230"/>
                  <a:gd name="T47" fmla="*/ 872 h 1034"/>
                  <a:gd name="T48" fmla="*/ 1257 w 2230"/>
                  <a:gd name="T49" fmla="*/ 862 h 1034"/>
                  <a:gd name="T50" fmla="*/ 1551 w 2230"/>
                  <a:gd name="T51" fmla="*/ 801 h 1034"/>
                  <a:gd name="T52" fmla="*/ 1774 w 2230"/>
                  <a:gd name="T53" fmla="*/ 700 h 1034"/>
                  <a:gd name="T54" fmla="*/ 1896 w 2230"/>
                  <a:gd name="T55" fmla="*/ 558 h 1034"/>
                  <a:gd name="T56" fmla="*/ 1916 w 2230"/>
                  <a:gd name="T57" fmla="*/ 477 h 1034"/>
                  <a:gd name="T58" fmla="*/ 1865 w 2230"/>
                  <a:gd name="T59" fmla="*/ 355 h 1034"/>
                  <a:gd name="T60" fmla="*/ 1723 w 2230"/>
                  <a:gd name="T61" fmla="*/ 254 h 1034"/>
                  <a:gd name="T62" fmla="*/ 1510 w 2230"/>
                  <a:gd name="T63" fmla="*/ 183 h 1034"/>
                  <a:gd name="T64" fmla="*/ 1257 w 2230"/>
                  <a:gd name="T65" fmla="*/ 162 h 1034"/>
                  <a:gd name="T66" fmla="*/ 1125 w 2230"/>
                  <a:gd name="T67" fmla="*/ 162 h 1034"/>
                  <a:gd name="T68" fmla="*/ 892 w 2230"/>
                  <a:gd name="T69" fmla="*/ 213 h 1034"/>
                  <a:gd name="T70" fmla="*/ 720 w 2230"/>
                  <a:gd name="T71" fmla="*/ 294 h 1034"/>
                  <a:gd name="T72" fmla="*/ 618 w 2230"/>
                  <a:gd name="T73" fmla="*/ 406 h 1034"/>
                  <a:gd name="T74" fmla="*/ 608 w 2230"/>
                  <a:gd name="T75" fmla="*/ 477 h 1034"/>
                  <a:gd name="T76" fmla="*/ 649 w 2230"/>
                  <a:gd name="T77" fmla="*/ 578 h 1034"/>
                  <a:gd name="T78" fmla="*/ 0 w 2230"/>
                  <a:gd name="T79" fmla="*/ 700 h 1034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2230"/>
                  <a:gd name="T121" fmla="*/ 0 h 1034"/>
                  <a:gd name="T122" fmla="*/ 2230 w 2230"/>
                  <a:gd name="T123" fmla="*/ 1034 h 1034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2230" h="1034">
                    <a:moveTo>
                      <a:pt x="0" y="700"/>
                    </a:moveTo>
                    <a:lnTo>
                      <a:pt x="81" y="771"/>
                    </a:lnTo>
                    <a:lnTo>
                      <a:pt x="182" y="831"/>
                    </a:lnTo>
                    <a:lnTo>
                      <a:pt x="355" y="923"/>
                    </a:lnTo>
                    <a:lnTo>
                      <a:pt x="567" y="984"/>
                    </a:lnTo>
                    <a:lnTo>
                      <a:pt x="811" y="1024"/>
                    </a:lnTo>
                    <a:lnTo>
                      <a:pt x="1064" y="1034"/>
                    </a:lnTo>
                    <a:lnTo>
                      <a:pt x="1308" y="1024"/>
                    </a:lnTo>
                    <a:lnTo>
                      <a:pt x="1521" y="994"/>
                    </a:lnTo>
                    <a:lnTo>
                      <a:pt x="1723" y="943"/>
                    </a:lnTo>
                    <a:lnTo>
                      <a:pt x="1896" y="872"/>
                    </a:lnTo>
                    <a:lnTo>
                      <a:pt x="2038" y="791"/>
                    </a:lnTo>
                    <a:lnTo>
                      <a:pt x="2139" y="690"/>
                    </a:lnTo>
                    <a:lnTo>
                      <a:pt x="2180" y="639"/>
                    </a:lnTo>
                    <a:lnTo>
                      <a:pt x="2210" y="588"/>
                    </a:lnTo>
                    <a:lnTo>
                      <a:pt x="2230" y="527"/>
                    </a:lnTo>
                    <a:lnTo>
                      <a:pt x="2230" y="477"/>
                    </a:lnTo>
                    <a:lnTo>
                      <a:pt x="2210" y="375"/>
                    </a:lnTo>
                    <a:lnTo>
                      <a:pt x="2159" y="284"/>
                    </a:lnTo>
                    <a:lnTo>
                      <a:pt x="2068" y="203"/>
                    </a:lnTo>
                    <a:lnTo>
                      <a:pt x="1946" y="142"/>
                    </a:lnTo>
                    <a:lnTo>
                      <a:pt x="1804" y="81"/>
                    </a:lnTo>
                    <a:lnTo>
                      <a:pt x="1632" y="30"/>
                    </a:lnTo>
                    <a:lnTo>
                      <a:pt x="1450" y="10"/>
                    </a:lnTo>
                    <a:lnTo>
                      <a:pt x="1247" y="0"/>
                    </a:lnTo>
                    <a:lnTo>
                      <a:pt x="1054" y="10"/>
                    </a:lnTo>
                    <a:lnTo>
                      <a:pt x="872" y="30"/>
                    </a:lnTo>
                    <a:lnTo>
                      <a:pt x="699" y="81"/>
                    </a:lnTo>
                    <a:lnTo>
                      <a:pt x="557" y="142"/>
                    </a:lnTo>
                    <a:lnTo>
                      <a:pt x="436" y="203"/>
                    </a:lnTo>
                    <a:lnTo>
                      <a:pt x="344" y="284"/>
                    </a:lnTo>
                    <a:lnTo>
                      <a:pt x="284" y="375"/>
                    </a:lnTo>
                    <a:lnTo>
                      <a:pt x="263" y="477"/>
                    </a:lnTo>
                    <a:lnTo>
                      <a:pt x="284" y="558"/>
                    </a:lnTo>
                    <a:lnTo>
                      <a:pt x="334" y="639"/>
                    </a:lnTo>
                    <a:lnTo>
                      <a:pt x="395" y="690"/>
                    </a:lnTo>
                    <a:lnTo>
                      <a:pt x="466" y="740"/>
                    </a:lnTo>
                    <a:lnTo>
                      <a:pt x="598" y="791"/>
                    </a:lnTo>
                    <a:lnTo>
                      <a:pt x="740" y="831"/>
                    </a:lnTo>
                    <a:lnTo>
                      <a:pt x="912" y="862"/>
                    </a:lnTo>
                    <a:lnTo>
                      <a:pt x="1085" y="872"/>
                    </a:lnTo>
                    <a:lnTo>
                      <a:pt x="1257" y="862"/>
                    </a:lnTo>
                    <a:lnTo>
                      <a:pt x="1409" y="842"/>
                    </a:lnTo>
                    <a:lnTo>
                      <a:pt x="1551" y="801"/>
                    </a:lnTo>
                    <a:lnTo>
                      <a:pt x="1673" y="750"/>
                    </a:lnTo>
                    <a:lnTo>
                      <a:pt x="1774" y="700"/>
                    </a:lnTo>
                    <a:lnTo>
                      <a:pt x="1845" y="629"/>
                    </a:lnTo>
                    <a:lnTo>
                      <a:pt x="1896" y="558"/>
                    </a:lnTo>
                    <a:lnTo>
                      <a:pt x="1916" y="477"/>
                    </a:lnTo>
                    <a:lnTo>
                      <a:pt x="1896" y="406"/>
                    </a:lnTo>
                    <a:lnTo>
                      <a:pt x="1865" y="355"/>
                    </a:lnTo>
                    <a:lnTo>
                      <a:pt x="1804" y="294"/>
                    </a:lnTo>
                    <a:lnTo>
                      <a:pt x="1723" y="254"/>
                    </a:lnTo>
                    <a:lnTo>
                      <a:pt x="1622" y="213"/>
                    </a:lnTo>
                    <a:lnTo>
                      <a:pt x="1510" y="183"/>
                    </a:lnTo>
                    <a:lnTo>
                      <a:pt x="1389" y="162"/>
                    </a:lnTo>
                    <a:lnTo>
                      <a:pt x="1257" y="162"/>
                    </a:lnTo>
                    <a:lnTo>
                      <a:pt x="1125" y="162"/>
                    </a:lnTo>
                    <a:lnTo>
                      <a:pt x="1003" y="183"/>
                    </a:lnTo>
                    <a:lnTo>
                      <a:pt x="892" y="213"/>
                    </a:lnTo>
                    <a:lnTo>
                      <a:pt x="790" y="254"/>
                    </a:lnTo>
                    <a:lnTo>
                      <a:pt x="720" y="294"/>
                    </a:lnTo>
                    <a:lnTo>
                      <a:pt x="659" y="355"/>
                    </a:lnTo>
                    <a:lnTo>
                      <a:pt x="618" y="406"/>
                    </a:lnTo>
                    <a:lnTo>
                      <a:pt x="608" y="477"/>
                    </a:lnTo>
                    <a:lnTo>
                      <a:pt x="618" y="527"/>
                    </a:lnTo>
                    <a:lnTo>
                      <a:pt x="649" y="578"/>
                    </a:lnTo>
                    <a:lnTo>
                      <a:pt x="0" y="70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15" name="Line 631"/>
              <p:cNvSpPr>
                <a:spLocks noChangeShapeType="1"/>
              </p:cNvSpPr>
              <p:nvPr/>
            </p:nvSpPr>
            <p:spPr bwMode="auto">
              <a:xfrm>
                <a:off x="1977" y="2778"/>
                <a:ext cx="81" cy="7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16" name="Line 632"/>
              <p:cNvSpPr>
                <a:spLocks noChangeShapeType="1"/>
              </p:cNvSpPr>
              <p:nvPr/>
            </p:nvSpPr>
            <p:spPr bwMode="auto">
              <a:xfrm>
                <a:off x="2058" y="2849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17" name="Line 633"/>
              <p:cNvSpPr>
                <a:spLocks noChangeShapeType="1"/>
              </p:cNvSpPr>
              <p:nvPr/>
            </p:nvSpPr>
            <p:spPr bwMode="auto">
              <a:xfrm>
                <a:off x="2058" y="2849"/>
                <a:ext cx="101" cy="6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18" name="Line 634"/>
              <p:cNvSpPr>
                <a:spLocks noChangeShapeType="1"/>
              </p:cNvSpPr>
              <p:nvPr/>
            </p:nvSpPr>
            <p:spPr bwMode="auto">
              <a:xfrm>
                <a:off x="2159" y="2909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19" name="Line 635"/>
              <p:cNvSpPr>
                <a:spLocks noChangeShapeType="1"/>
              </p:cNvSpPr>
              <p:nvPr/>
            </p:nvSpPr>
            <p:spPr bwMode="auto">
              <a:xfrm>
                <a:off x="2159" y="2909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20" name="Line 636"/>
              <p:cNvSpPr>
                <a:spLocks noChangeShapeType="1"/>
              </p:cNvSpPr>
              <p:nvPr/>
            </p:nvSpPr>
            <p:spPr bwMode="auto">
              <a:xfrm>
                <a:off x="2159" y="2909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21" name="Line 637"/>
              <p:cNvSpPr>
                <a:spLocks noChangeShapeType="1"/>
              </p:cNvSpPr>
              <p:nvPr/>
            </p:nvSpPr>
            <p:spPr bwMode="auto">
              <a:xfrm>
                <a:off x="2159" y="2909"/>
                <a:ext cx="173" cy="92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22" name="Line 638"/>
              <p:cNvSpPr>
                <a:spLocks noChangeShapeType="1"/>
              </p:cNvSpPr>
              <p:nvPr/>
            </p:nvSpPr>
            <p:spPr bwMode="auto">
              <a:xfrm>
                <a:off x="2332" y="3001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23" name="Line 639"/>
              <p:cNvSpPr>
                <a:spLocks noChangeShapeType="1"/>
              </p:cNvSpPr>
              <p:nvPr/>
            </p:nvSpPr>
            <p:spPr bwMode="auto">
              <a:xfrm>
                <a:off x="2332" y="3001"/>
                <a:ext cx="212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24" name="Line 640"/>
              <p:cNvSpPr>
                <a:spLocks noChangeShapeType="1"/>
              </p:cNvSpPr>
              <p:nvPr/>
            </p:nvSpPr>
            <p:spPr bwMode="auto">
              <a:xfrm>
                <a:off x="2544" y="3062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25" name="Line 641"/>
              <p:cNvSpPr>
                <a:spLocks noChangeShapeType="1"/>
              </p:cNvSpPr>
              <p:nvPr/>
            </p:nvSpPr>
            <p:spPr bwMode="auto">
              <a:xfrm>
                <a:off x="2544" y="3062"/>
                <a:ext cx="244" cy="4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26" name="Line 642"/>
              <p:cNvSpPr>
                <a:spLocks noChangeShapeType="1"/>
              </p:cNvSpPr>
              <p:nvPr/>
            </p:nvSpPr>
            <p:spPr bwMode="auto">
              <a:xfrm>
                <a:off x="2788" y="3102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27" name="Line 643"/>
              <p:cNvSpPr>
                <a:spLocks noChangeShapeType="1"/>
              </p:cNvSpPr>
              <p:nvPr/>
            </p:nvSpPr>
            <p:spPr bwMode="auto">
              <a:xfrm>
                <a:off x="2788" y="3102"/>
                <a:ext cx="253" cy="1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28" name="Line 644"/>
              <p:cNvSpPr>
                <a:spLocks noChangeShapeType="1"/>
              </p:cNvSpPr>
              <p:nvPr/>
            </p:nvSpPr>
            <p:spPr bwMode="auto">
              <a:xfrm>
                <a:off x="3041" y="3112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29" name="Line 645"/>
              <p:cNvSpPr>
                <a:spLocks noChangeShapeType="1"/>
              </p:cNvSpPr>
              <p:nvPr/>
            </p:nvSpPr>
            <p:spPr bwMode="auto">
              <a:xfrm>
                <a:off x="3041" y="3112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30" name="Line 646"/>
              <p:cNvSpPr>
                <a:spLocks noChangeShapeType="1"/>
              </p:cNvSpPr>
              <p:nvPr/>
            </p:nvSpPr>
            <p:spPr bwMode="auto">
              <a:xfrm>
                <a:off x="3041" y="3112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31" name="Line 647"/>
              <p:cNvSpPr>
                <a:spLocks noChangeShapeType="1"/>
              </p:cNvSpPr>
              <p:nvPr/>
            </p:nvSpPr>
            <p:spPr bwMode="auto">
              <a:xfrm flipV="1">
                <a:off x="3041" y="3102"/>
                <a:ext cx="244" cy="1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32" name="Line 648"/>
              <p:cNvSpPr>
                <a:spLocks noChangeShapeType="1"/>
              </p:cNvSpPr>
              <p:nvPr/>
            </p:nvSpPr>
            <p:spPr bwMode="auto">
              <a:xfrm>
                <a:off x="3285" y="3102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33" name="Line 649"/>
              <p:cNvSpPr>
                <a:spLocks noChangeShapeType="1"/>
              </p:cNvSpPr>
              <p:nvPr/>
            </p:nvSpPr>
            <p:spPr bwMode="auto">
              <a:xfrm flipV="1">
                <a:off x="3285" y="3072"/>
                <a:ext cx="213" cy="3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34" name="Line 650"/>
              <p:cNvSpPr>
                <a:spLocks noChangeShapeType="1"/>
              </p:cNvSpPr>
              <p:nvPr/>
            </p:nvSpPr>
            <p:spPr bwMode="auto">
              <a:xfrm>
                <a:off x="3498" y="3072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35" name="Line 651"/>
              <p:cNvSpPr>
                <a:spLocks noChangeShapeType="1"/>
              </p:cNvSpPr>
              <p:nvPr/>
            </p:nvSpPr>
            <p:spPr bwMode="auto">
              <a:xfrm flipV="1">
                <a:off x="3498" y="3021"/>
                <a:ext cx="202" cy="5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36" name="Line 652"/>
              <p:cNvSpPr>
                <a:spLocks noChangeShapeType="1"/>
              </p:cNvSpPr>
              <p:nvPr/>
            </p:nvSpPr>
            <p:spPr bwMode="auto">
              <a:xfrm>
                <a:off x="3700" y="3021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37" name="Line 653"/>
              <p:cNvSpPr>
                <a:spLocks noChangeShapeType="1"/>
              </p:cNvSpPr>
              <p:nvPr/>
            </p:nvSpPr>
            <p:spPr bwMode="auto">
              <a:xfrm flipV="1">
                <a:off x="3700" y="2950"/>
                <a:ext cx="173" cy="7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38" name="Line 654"/>
              <p:cNvSpPr>
                <a:spLocks noChangeShapeType="1"/>
              </p:cNvSpPr>
              <p:nvPr/>
            </p:nvSpPr>
            <p:spPr bwMode="auto">
              <a:xfrm>
                <a:off x="3873" y="295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39" name="Line 655"/>
              <p:cNvSpPr>
                <a:spLocks noChangeShapeType="1"/>
              </p:cNvSpPr>
              <p:nvPr/>
            </p:nvSpPr>
            <p:spPr bwMode="auto">
              <a:xfrm flipV="1">
                <a:off x="3873" y="2869"/>
                <a:ext cx="142" cy="8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40" name="Line 656"/>
              <p:cNvSpPr>
                <a:spLocks noChangeShapeType="1"/>
              </p:cNvSpPr>
              <p:nvPr/>
            </p:nvSpPr>
            <p:spPr bwMode="auto">
              <a:xfrm>
                <a:off x="4015" y="2869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41" name="Line 657"/>
              <p:cNvSpPr>
                <a:spLocks noChangeShapeType="1"/>
              </p:cNvSpPr>
              <p:nvPr/>
            </p:nvSpPr>
            <p:spPr bwMode="auto">
              <a:xfrm flipV="1">
                <a:off x="4015" y="2768"/>
                <a:ext cx="101" cy="10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42" name="Line 658"/>
              <p:cNvSpPr>
                <a:spLocks noChangeShapeType="1"/>
              </p:cNvSpPr>
              <p:nvPr/>
            </p:nvSpPr>
            <p:spPr bwMode="auto">
              <a:xfrm>
                <a:off x="4116" y="276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43" name="Line 659"/>
              <p:cNvSpPr>
                <a:spLocks noChangeShapeType="1"/>
              </p:cNvSpPr>
              <p:nvPr/>
            </p:nvSpPr>
            <p:spPr bwMode="auto">
              <a:xfrm flipV="1">
                <a:off x="4116" y="2717"/>
                <a:ext cx="41" cy="5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44" name="Line 660"/>
              <p:cNvSpPr>
                <a:spLocks noChangeShapeType="1"/>
              </p:cNvSpPr>
              <p:nvPr/>
            </p:nvSpPr>
            <p:spPr bwMode="auto">
              <a:xfrm>
                <a:off x="4157" y="2717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45" name="Line 661"/>
              <p:cNvSpPr>
                <a:spLocks noChangeShapeType="1"/>
              </p:cNvSpPr>
              <p:nvPr/>
            </p:nvSpPr>
            <p:spPr bwMode="auto">
              <a:xfrm flipV="1">
                <a:off x="4157" y="2666"/>
                <a:ext cx="30" cy="5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46" name="Line 662"/>
              <p:cNvSpPr>
                <a:spLocks noChangeShapeType="1"/>
              </p:cNvSpPr>
              <p:nvPr/>
            </p:nvSpPr>
            <p:spPr bwMode="auto">
              <a:xfrm>
                <a:off x="4187" y="2666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47" name="Line 663"/>
              <p:cNvSpPr>
                <a:spLocks noChangeShapeType="1"/>
              </p:cNvSpPr>
              <p:nvPr/>
            </p:nvSpPr>
            <p:spPr bwMode="auto">
              <a:xfrm flipV="1">
                <a:off x="4187" y="2605"/>
                <a:ext cx="20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48" name="Line 664"/>
              <p:cNvSpPr>
                <a:spLocks noChangeShapeType="1"/>
              </p:cNvSpPr>
              <p:nvPr/>
            </p:nvSpPr>
            <p:spPr bwMode="auto">
              <a:xfrm>
                <a:off x="4207" y="260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49" name="Line 665"/>
              <p:cNvSpPr>
                <a:spLocks noChangeShapeType="1"/>
              </p:cNvSpPr>
              <p:nvPr/>
            </p:nvSpPr>
            <p:spPr bwMode="auto">
              <a:xfrm flipV="1">
                <a:off x="4207" y="2555"/>
                <a:ext cx="1" cy="5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50" name="Line 666"/>
              <p:cNvSpPr>
                <a:spLocks noChangeShapeType="1"/>
              </p:cNvSpPr>
              <p:nvPr/>
            </p:nvSpPr>
            <p:spPr bwMode="auto">
              <a:xfrm>
                <a:off x="4207" y="255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51" name="Line 667"/>
              <p:cNvSpPr>
                <a:spLocks noChangeShapeType="1"/>
              </p:cNvSpPr>
              <p:nvPr/>
            </p:nvSpPr>
            <p:spPr bwMode="auto">
              <a:xfrm>
                <a:off x="4207" y="255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52" name="Line 668"/>
              <p:cNvSpPr>
                <a:spLocks noChangeShapeType="1"/>
              </p:cNvSpPr>
              <p:nvPr/>
            </p:nvSpPr>
            <p:spPr bwMode="auto">
              <a:xfrm>
                <a:off x="4207" y="255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53" name="Line 669"/>
              <p:cNvSpPr>
                <a:spLocks noChangeShapeType="1"/>
              </p:cNvSpPr>
              <p:nvPr/>
            </p:nvSpPr>
            <p:spPr bwMode="auto">
              <a:xfrm flipH="1" flipV="1">
                <a:off x="4187" y="2453"/>
                <a:ext cx="20" cy="102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54" name="Line 670"/>
              <p:cNvSpPr>
                <a:spLocks noChangeShapeType="1"/>
              </p:cNvSpPr>
              <p:nvPr/>
            </p:nvSpPr>
            <p:spPr bwMode="auto">
              <a:xfrm>
                <a:off x="4187" y="2453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55" name="Line 671"/>
              <p:cNvSpPr>
                <a:spLocks noChangeShapeType="1"/>
              </p:cNvSpPr>
              <p:nvPr/>
            </p:nvSpPr>
            <p:spPr bwMode="auto">
              <a:xfrm flipH="1" flipV="1">
                <a:off x="4136" y="2362"/>
                <a:ext cx="51" cy="9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56" name="Line 672"/>
              <p:cNvSpPr>
                <a:spLocks noChangeShapeType="1"/>
              </p:cNvSpPr>
              <p:nvPr/>
            </p:nvSpPr>
            <p:spPr bwMode="auto">
              <a:xfrm>
                <a:off x="4136" y="2362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57" name="Line 673"/>
              <p:cNvSpPr>
                <a:spLocks noChangeShapeType="1"/>
              </p:cNvSpPr>
              <p:nvPr/>
            </p:nvSpPr>
            <p:spPr bwMode="auto">
              <a:xfrm flipH="1" flipV="1">
                <a:off x="4045" y="2281"/>
                <a:ext cx="91" cy="8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58" name="Line 674"/>
              <p:cNvSpPr>
                <a:spLocks noChangeShapeType="1"/>
              </p:cNvSpPr>
              <p:nvPr/>
            </p:nvSpPr>
            <p:spPr bwMode="auto">
              <a:xfrm>
                <a:off x="4045" y="2281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59" name="Line 675"/>
              <p:cNvSpPr>
                <a:spLocks noChangeShapeType="1"/>
              </p:cNvSpPr>
              <p:nvPr/>
            </p:nvSpPr>
            <p:spPr bwMode="auto">
              <a:xfrm flipH="1" flipV="1">
                <a:off x="3923" y="2220"/>
                <a:ext cx="122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60" name="Line 676"/>
              <p:cNvSpPr>
                <a:spLocks noChangeShapeType="1"/>
              </p:cNvSpPr>
              <p:nvPr/>
            </p:nvSpPr>
            <p:spPr bwMode="auto">
              <a:xfrm>
                <a:off x="3923" y="222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61" name="Line 677"/>
              <p:cNvSpPr>
                <a:spLocks noChangeShapeType="1"/>
              </p:cNvSpPr>
              <p:nvPr/>
            </p:nvSpPr>
            <p:spPr bwMode="auto">
              <a:xfrm flipH="1" flipV="1">
                <a:off x="3781" y="2159"/>
                <a:ext cx="142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62" name="Line 678"/>
              <p:cNvSpPr>
                <a:spLocks noChangeShapeType="1"/>
              </p:cNvSpPr>
              <p:nvPr/>
            </p:nvSpPr>
            <p:spPr bwMode="auto">
              <a:xfrm>
                <a:off x="3781" y="2159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63" name="Line 679"/>
              <p:cNvSpPr>
                <a:spLocks noChangeShapeType="1"/>
              </p:cNvSpPr>
              <p:nvPr/>
            </p:nvSpPr>
            <p:spPr bwMode="auto">
              <a:xfrm flipH="1" flipV="1">
                <a:off x="3609" y="2108"/>
                <a:ext cx="172" cy="5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64" name="Line 680"/>
              <p:cNvSpPr>
                <a:spLocks noChangeShapeType="1"/>
              </p:cNvSpPr>
              <p:nvPr/>
            </p:nvSpPr>
            <p:spPr bwMode="auto">
              <a:xfrm>
                <a:off x="3609" y="210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65" name="Line 681"/>
              <p:cNvSpPr>
                <a:spLocks noChangeShapeType="1"/>
              </p:cNvSpPr>
              <p:nvPr/>
            </p:nvSpPr>
            <p:spPr bwMode="auto">
              <a:xfrm flipH="1" flipV="1">
                <a:off x="3427" y="2088"/>
                <a:ext cx="182" cy="2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66" name="Line 682"/>
              <p:cNvSpPr>
                <a:spLocks noChangeShapeType="1"/>
              </p:cNvSpPr>
              <p:nvPr/>
            </p:nvSpPr>
            <p:spPr bwMode="auto">
              <a:xfrm>
                <a:off x="3427" y="208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67" name="Line 683"/>
              <p:cNvSpPr>
                <a:spLocks noChangeShapeType="1"/>
              </p:cNvSpPr>
              <p:nvPr/>
            </p:nvSpPr>
            <p:spPr bwMode="auto">
              <a:xfrm flipH="1" flipV="1">
                <a:off x="3224" y="2078"/>
                <a:ext cx="203" cy="1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68" name="Line 684"/>
              <p:cNvSpPr>
                <a:spLocks noChangeShapeType="1"/>
              </p:cNvSpPr>
              <p:nvPr/>
            </p:nvSpPr>
            <p:spPr bwMode="auto">
              <a:xfrm>
                <a:off x="3224" y="207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69" name="Line 685"/>
              <p:cNvSpPr>
                <a:spLocks noChangeShapeType="1"/>
              </p:cNvSpPr>
              <p:nvPr/>
            </p:nvSpPr>
            <p:spPr bwMode="auto">
              <a:xfrm>
                <a:off x="3224" y="207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70" name="Line 686"/>
              <p:cNvSpPr>
                <a:spLocks noChangeShapeType="1"/>
              </p:cNvSpPr>
              <p:nvPr/>
            </p:nvSpPr>
            <p:spPr bwMode="auto">
              <a:xfrm>
                <a:off x="3224" y="207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71" name="Line 687"/>
              <p:cNvSpPr>
                <a:spLocks noChangeShapeType="1"/>
              </p:cNvSpPr>
              <p:nvPr/>
            </p:nvSpPr>
            <p:spPr bwMode="auto">
              <a:xfrm flipH="1">
                <a:off x="3031" y="2078"/>
                <a:ext cx="193" cy="1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72" name="Line 688"/>
              <p:cNvSpPr>
                <a:spLocks noChangeShapeType="1"/>
              </p:cNvSpPr>
              <p:nvPr/>
            </p:nvSpPr>
            <p:spPr bwMode="auto">
              <a:xfrm>
                <a:off x="3031" y="208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73" name="Line 689"/>
              <p:cNvSpPr>
                <a:spLocks noChangeShapeType="1"/>
              </p:cNvSpPr>
              <p:nvPr/>
            </p:nvSpPr>
            <p:spPr bwMode="auto">
              <a:xfrm flipH="1">
                <a:off x="2849" y="2088"/>
                <a:ext cx="182" cy="2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74" name="Line 690"/>
              <p:cNvSpPr>
                <a:spLocks noChangeShapeType="1"/>
              </p:cNvSpPr>
              <p:nvPr/>
            </p:nvSpPr>
            <p:spPr bwMode="auto">
              <a:xfrm>
                <a:off x="2849" y="210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75" name="Line 691"/>
              <p:cNvSpPr>
                <a:spLocks noChangeShapeType="1"/>
              </p:cNvSpPr>
              <p:nvPr/>
            </p:nvSpPr>
            <p:spPr bwMode="auto">
              <a:xfrm flipH="1">
                <a:off x="2676" y="2108"/>
                <a:ext cx="173" cy="5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76" name="Line 692"/>
              <p:cNvSpPr>
                <a:spLocks noChangeShapeType="1"/>
              </p:cNvSpPr>
              <p:nvPr/>
            </p:nvSpPr>
            <p:spPr bwMode="auto">
              <a:xfrm>
                <a:off x="2676" y="2159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77" name="Line 693"/>
              <p:cNvSpPr>
                <a:spLocks noChangeShapeType="1"/>
              </p:cNvSpPr>
              <p:nvPr/>
            </p:nvSpPr>
            <p:spPr bwMode="auto">
              <a:xfrm flipH="1">
                <a:off x="2534" y="2159"/>
                <a:ext cx="142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78" name="Line 694"/>
              <p:cNvSpPr>
                <a:spLocks noChangeShapeType="1"/>
              </p:cNvSpPr>
              <p:nvPr/>
            </p:nvSpPr>
            <p:spPr bwMode="auto">
              <a:xfrm>
                <a:off x="2534" y="222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79" name="Line 695"/>
              <p:cNvSpPr>
                <a:spLocks noChangeShapeType="1"/>
              </p:cNvSpPr>
              <p:nvPr/>
            </p:nvSpPr>
            <p:spPr bwMode="auto">
              <a:xfrm flipH="1">
                <a:off x="2413" y="2220"/>
                <a:ext cx="12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80" name="Line 696"/>
              <p:cNvSpPr>
                <a:spLocks noChangeShapeType="1"/>
              </p:cNvSpPr>
              <p:nvPr/>
            </p:nvSpPr>
            <p:spPr bwMode="auto">
              <a:xfrm>
                <a:off x="2413" y="2281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81" name="Line 697"/>
              <p:cNvSpPr>
                <a:spLocks noChangeShapeType="1"/>
              </p:cNvSpPr>
              <p:nvPr/>
            </p:nvSpPr>
            <p:spPr bwMode="auto">
              <a:xfrm flipH="1">
                <a:off x="2321" y="2281"/>
                <a:ext cx="92" cy="8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82" name="Line 698"/>
              <p:cNvSpPr>
                <a:spLocks noChangeShapeType="1"/>
              </p:cNvSpPr>
              <p:nvPr/>
            </p:nvSpPr>
            <p:spPr bwMode="auto">
              <a:xfrm>
                <a:off x="2321" y="2362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83" name="Line 699"/>
              <p:cNvSpPr>
                <a:spLocks noChangeShapeType="1"/>
              </p:cNvSpPr>
              <p:nvPr/>
            </p:nvSpPr>
            <p:spPr bwMode="auto">
              <a:xfrm flipH="1">
                <a:off x="2261" y="2362"/>
                <a:ext cx="60" cy="9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84" name="Line 700"/>
              <p:cNvSpPr>
                <a:spLocks noChangeShapeType="1"/>
              </p:cNvSpPr>
              <p:nvPr/>
            </p:nvSpPr>
            <p:spPr bwMode="auto">
              <a:xfrm>
                <a:off x="2261" y="2453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85" name="Line 701"/>
              <p:cNvSpPr>
                <a:spLocks noChangeShapeType="1"/>
              </p:cNvSpPr>
              <p:nvPr/>
            </p:nvSpPr>
            <p:spPr bwMode="auto">
              <a:xfrm flipH="1">
                <a:off x="2240" y="2453"/>
                <a:ext cx="21" cy="102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86" name="Line 702"/>
              <p:cNvSpPr>
                <a:spLocks noChangeShapeType="1"/>
              </p:cNvSpPr>
              <p:nvPr/>
            </p:nvSpPr>
            <p:spPr bwMode="auto">
              <a:xfrm>
                <a:off x="2240" y="255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87" name="Line 703"/>
              <p:cNvSpPr>
                <a:spLocks noChangeShapeType="1"/>
              </p:cNvSpPr>
              <p:nvPr/>
            </p:nvSpPr>
            <p:spPr bwMode="auto">
              <a:xfrm>
                <a:off x="2240" y="255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88" name="Line 704"/>
              <p:cNvSpPr>
                <a:spLocks noChangeShapeType="1"/>
              </p:cNvSpPr>
              <p:nvPr/>
            </p:nvSpPr>
            <p:spPr bwMode="auto">
              <a:xfrm>
                <a:off x="2240" y="255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89" name="Line 705"/>
              <p:cNvSpPr>
                <a:spLocks noChangeShapeType="1"/>
              </p:cNvSpPr>
              <p:nvPr/>
            </p:nvSpPr>
            <p:spPr bwMode="auto">
              <a:xfrm>
                <a:off x="2240" y="2555"/>
                <a:ext cx="21" cy="8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0" name="Line 706"/>
              <p:cNvSpPr>
                <a:spLocks noChangeShapeType="1"/>
              </p:cNvSpPr>
              <p:nvPr/>
            </p:nvSpPr>
            <p:spPr bwMode="auto">
              <a:xfrm>
                <a:off x="2261" y="2636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1" name="Line 707"/>
              <p:cNvSpPr>
                <a:spLocks noChangeShapeType="1"/>
              </p:cNvSpPr>
              <p:nvPr/>
            </p:nvSpPr>
            <p:spPr bwMode="auto">
              <a:xfrm>
                <a:off x="2261" y="2636"/>
                <a:ext cx="50" cy="8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2" name="Line 708"/>
              <p:cNvSpPr>
                <a:spLocks noChangeShapeType="1"/>
              </p:cNvSpPr>
              <p:nvPr/>
            </p:nvSpPr>
            <p:spPr bwMode="auto">
              <a:xfrm>
                <a:off x="2311" y="2717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3" name="Line 709"/>
              <p:cNvSpPr>
                <a:spLocks noChangeShapeType="1"/>
              </p:cNvSpPr>
              <p:nvPr/>
            </p:nvSpPr>
            <p:spPr bwMode="auto">
              <a:xfrm>
                <a:off x="2311" y="2717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4" name="Line 710"/>
              <p:cNvSpPr>
                <a:spLocks noChangeShapeType="1"/>
              </p:cNvSpPr>
              <p:nvPr/>
            </p:nvSpPr>
            <p:spPr bwMode="auto">
              <a:xfrm>
                <a:off x="2311" y="2717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5" name="Line 711"/>
              <p:cNvSpPr>
                <a:spLocks noChangeShapeType="1"/>
              </p:cNvSpPr>
              <p:nvPr/>
            </p:nvSpPr>
            <p:spPr bwMode="auto">
              <a:xfrm>
                <a:off x="2311" y="2717"/>
                <a:ext cx="61" cy="5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6" name="Line 712"/>
              <p:cNvSpPr>
                <a:spLocks noChangeShapeType="1"/>
              </p:cNvSpPr>
              <p:nvPr/>
            </p:nvSpPr>
            <p:spPr bwMode="auto">
              <a:xfrm>
                <a:off x="2372" y="276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7" name="Line 713"/>
              <p:cNvSpPr>
                <a:spLocks noChangeShapeType="1"/>
              </p:cNvSpPr>
              <p:nvPr/>
            </p:nvSpPr>
            <p:spPr bwMode="auto">
              <a:xfrm>
                <a:off x="2372" y="2768"/>
                <a:ext cx="71" cy="5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8" name="Line 714"/>
              <p:cNvSpPr>
                <a:spLocks noChangeShapeType="1"/>
              </p:cNvSpPr>
              <p:nvPr/>
            </p:nvSpPr>
            <p:spPr bwMode="auto">
              <a:xfrm>
                <a:off x="2443" y="281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9" name="Line 715"/>
              <p:cNvSpPr>
                <a:spLocks noChangeShapeType="1"/>
              </p:cNvSpPr>
              <p:nvPr/>
            </p:nvSpPr>
            <p:spPr bwMode="auto">
              <a:xfrm>
                <a:off x="2443" y="281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00" name="Line 716"/>
              <p:cNvSpPr>
                <a:spLocks noChangeShapeType="1"/>
              </p:cNvSpPr>
              <p:nvPr/>
            </p:nvSpPr>
            <p:spPr bwMode="auto">
              <a:xfrm>
                <a:off x="2443" y="281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01" name="Line 717"/>
              <p:cNvSpPr>
                <a:spLocks noChangeShapeType="1"/>
              </p:cNvSpPr>
              <p:nvPr/>
            </p:nvSpPr>
            <p:spPr bwMode="auto">
              <a:xfrm>
                <a:off x="2443" y="2818"/>
                <a:ext cx="132" cy="5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02" name="Line 718"/>
              <p:cNvSpPr>
                <a:spLocks noChangeShapeType="1"/>
              </p:cNvSpPr>
              <p:nvPr/>
            </p:nvSpPr>
            <p:spPr bwMode="auto">
              <a:xfrm>
                <a:off x="2575" y="2869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03" name="Line 719"/>
              <p:cNvSpPr>
                <a:spLocks noChangeShapeType="1"/>
              </p:cNvSpPr>
              <p:nvPr/>
            </p:nvSpPr>
            <p:spPr bwMode="auto">
              <a:xfrm>
                <a:off x="2575" y="2869"/>
                <a:ext cx="142" cy="4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04" name="Line 720"/>
              <p:cNvSpPr>
                <a:spLocks noChangeShapeType="1"/>
              </p:cNvSpPr>
              <p:nvPr/>
            </p:nvSpPr>
            <p:spPr bwMode="auto">
              <a:xfrm>
                <a:off x="2717" y="2909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05" name="Line 721"/>
              <p:cNvSpPr>
                <a:spLocks noChangeShapeType="1"/>
              </p:cNvSpPr>
              <p:nvPr/>
            </p:nvSpPr>
            <p:spPr bwMode="auto">
              <a:xfrm>
                <a:off x="2717" y="2909"/>
                <a:ext cx="172" cy="3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06" name="Line 722"/>
              <p:cNvSpPr>
                <a:spLocks noChangeShapeType="1"/>
              </p:cNvSpPr>
              <p:nvPr/>
            </p:nvSpPr>
            <p:spPr bwMode="auto">
              <a:xfrm>
                <a:off x="2889" y="294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07" name="Line 723"/>
              <p:cNvSpPr>
                <a:spLocks noChangeShapeType="1"/>
              </p:cNvSpPr>
              <p:nvPr/>
            </p:nvSpPr>
            <p:spPr bwMode="auto">
              <a:xfrm>
                <a:off x="2889" y="2940"/>
                <a:ext cx="173" cy="1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08" name="Line 724"/>
              <p:cNvSpPr>
                <a:spLocks noChangeShapeType="1"/>
              </p:cNvSpPr>
              <p:nvPr/>
            </p:nvSpPr>
            <p:spPr bwMode="auto">
              <a:xfrm>
                <a:off x="3062" y="295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09" name="Line 725"/>
              <p:cNvSpPr>
                <a:spLocks noChangeShapeType="1"/>
              </p:cNvSpPr>
              <p:nvPr/>
            </p:nvSpPr>
            <p:spPr bwMode="auto">
              <a:xfrm>
                <a:off x="3062" y="295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0" name="Line 726"/>
              <p:cNvSpPr>
                <a:spLocks noChangeShapeType="1"/>
              </p:cNvSpPr>
              <p:nvPr/>
            </p:nvSpPr>
            <p:spPr bwMode="auto">
              <a:xfrm>
                <a:off x="3062" y="295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1" name="Line 727"/>
              <p:cNvSpPr>
                <a:spLocks noChangeShapeType="1"/>
              </p:cNvSpPr>
              <p:nvPr/>
            </p:nvSpPr>
            <p:spPr bwMode="auto">
              <a:xfrm flipV="1">
                <a:off x="3062" y="2940"/>
                <a:ext cx="172" cy="1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2" name="Line 728"/>
              <p:cNvSpPr>
                <a:spLocks noChangeShapeType="1"/>
              </p:cNvSpPr>
              <p:nvPr/>
            </p:nvSpPr>
            <p:spPr bwMode="auto">
              <a:xfrm>
                <a:off x="3234" y="294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3" name="Line 729"/>
              <p:cNvSpPr>
                <a:spLocks noChangeShapeType="1"/>
              </p:cNvSpPr>
              <p:nvPr/>
            </p:nvSpPr>
            <p:spPr bwMode="auto">
              <a:xfrm flipV="1">
                <a:off x="3234" y="2920"/>
                <a:ext cx="152" cy="2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4" name="Line 730"/>
              <p:cNvSpPr>
                <a:spLocks noChangeShapeType="1"/>
              </p:cNvSpPr>
              <p:nvPr/>
            </p:nvSpPr>
            <p:spPr bwMode="auto">
              <a:xfrm>
                <a:off x="3386" y="292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5" name="Line 731"/>
              <p:cNvSpPr>
                <a:spLocks noChangeShapeType="1"/>
              </p:cNvSpPr>
              <p:nvPr/>
            </p:nvSpPr>
            <p:spPr bwMode="auto">
              <a:xfrm flipV="1">
                <a:off x="3386" y="2879"/>
                <a:ext cx="142" cy="4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6" name="Line 732"/>
              <p:cNvSpPr>
                <a:spLocks noChangeShapeType="1"/>
              </p:cNvSpPr>
              <p:nvPr/>
            </p:nvSpPr>
            <p:spPr bwMode="auto">
              <a:xfrm>
                <a:off x="3528" y="2879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7" name="Line 733"/>
              <p:cNvSpPr>
                <a:spLocks noChangeShapeType="1"/>
              </p:cNvSpPr>
              <p:nvPr/>
            </p:nvSpPr>
            <p:spPr bwMode="auto">
              <a:xfrm flipV="1">
                <a:off x="3528" y="2828"/>
                <a:ext cx="122" cy="5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8" name="Line 734"/>
              <p:cNvSpPr>
                <a:spLocks noChangeShapeType="1"/>
              </p:cNvSpPr>
              <p:nvPr/>
            </p:nvSpPr>
            <p:spPr bwMode="auto">
              <a:xfrm>
                <a:off x="3650" y="282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9" name="Line 735"/>
              <p:cNvSpPr>
                <a:spLocks noChangeShapeType="1"/>
              </p:cNvSpPr>
              <p:nvPr/>
            </p:nvSpPr>
            <p:spPr bwMode="auto">
              <a:xfrm flipV="1">
                <a:off x="3650" y="2778"/>
                <a:ext cx="101" cy="5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20" name="Line 736"/>
              <p:cNvSpPr>
                <a:spLocks noChangeShapeType="1"/>
              </p:cNvSpPr>
              <p:nvPr/>
            </p:nvSpPr>
            <p:spPr bwMode="auto">
              <a:xfrm>
                <a:off x="3751" y="277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21" name="Line 737"/>
              <p:cNvSpPr>
                <a:spLocks noChangeShapeType="1"/>
              </p:cNvSpPr>
              <p:nvPr/>
            </p:nvSpPr>
            <p:spPr bwMode="auto">
              <a:xfrm flipV="1">
                <a:off x="3751" y="2707"/>
                <a:ext cx="71" cy="7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22" name="Line 738"/>
              <p:cNvSpPr>
                <a:spLocks noChangeShapeType="1"/>
              </p:cNvSpPr>
              <p:nvPr/>
            </p:nvSpPr>
            <p:spPr bwMode="auto">
              <a:xfrm>
                <a:off x="3822" y="2707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23" name="Line 739"/>
              <p:cNvSpPr>
                <a:spLocks noChangeShapeType="1"/>
              </p:cNvSpPr>
              <p:nvPr/>
            </p:nvSpPr>
            <p:spPr bwMode="auto">
              <a:xfrm flipV="1">
                <a:off x="3822" y="2636"/>
                <a:ext cx="51" cy="7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24" name="Line 740"/>
              <p:cNvSpPr>
                <a:spLocks noChangeShapeType="1"/>
              </p:cNvSpPr>
              <p:nvPr/>
            </p:nvSpPr>
            <p:spPr bwMode="auto">
              <a:xfrm>
                <a:off x="3873" y="2636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25" name="Line 741"/>
              <p:cNvSpPr>
                <a:spLocks noChangeShapeType="1"/>
              </p:cNvSpPr>
              <p:nvPr/>
            </p:nvSpPr>
            <p:spPr bwMode="auto">
              <a:xfrm flipV="1">
                <a:off x="3873" y="2555"/>
                <a:ext cx="20" cy="8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26" name="Line 742"/>
              <p:cNvSpPr>
                <a:spLocks noChangeShapeType="1"/>
              </p:cNvSpPr>
              <p:nvPr/>
            </p:nvSpPr>
            <p:spPr bwMode="auto">
              <a:xfrm>
                <a:off x="3893" y="255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27" name="Line 743"/>
              <p:cNvSpPr>
                <a:spLocks noChangeShapeType="1"/>
              </p:cNvSpPr>
              <p:nvPr/>
            </p:nvSpPr>
            <p:spPr bwMode="auto">
              <a:xfrm>
                <a:off x="3893" y="255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28" name="Line 744"/>
              <p:cNvSpPr>
                <a:spLocks noChangeShapeType="1"/>
              </p:cNvSpPr>
              <p:nvPr/>
            </p:nvSpPr>
            <p:spPr bwMode="auto">
              <a:xfrm>
                <a:off x="3893" y="255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29" name="Line 745"/>
              <p:cNvSpPr>
                <a:spLocks noChangeShapeType="1"/>
              </p:cNvSpPr>
              <p:nvPr/>
            </p:nvSpPr>
            <p:spPr bwMode="auto">
              <a:xfrm flipH="1" flipV="1">
                <a:off x="3873" y="2484"/>
                <a:ext cx="20" cy="7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30" name="Line 746"/>
              <p:cNvSpPr>
                <a:spLocks noChangeShapeType="1"/>
              </p:cNvSpPr>
              <p:nvPr/>
            </p:nvSpPr>
            <p:spPr bwMode="auto">
              <a:xfrm>
                <a:off x="3873" y="2484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31" name="Line 747"/>
              <p:cNvSpPr>
                <a:spLocks noChangeShapeType="1"/>
              </p:cNvSpPr>
              <p:nvPr/>
            </p:nvSpPr>
            <p:spPr bwMode="auto">
              <a:xfrm flipH="1" flipV="1">
                <a:off x="3842" y="2433"/>
                <a:ext cx="31" cy="5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32" name="Line 748"/>
              <p:cNvSpPr>
                <a:spLocks noChangeShapeType="1"/>
              </p:cNvSpPr>
              <p:nvPr/>
            </p:nvSpPr>
            <p:spPr bwMode="auto">
              <a:xfrm>
                <a:off x="3842" y="2433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33" name="Line 749"/>
              <p:cNvSpPr>
                <a:spLocks noChangeShapeType="1"/>
              </p:cNvSpPr>
              <p:nvPr/>
            </p:nvSpPr>
            <p:spPr bwMode="auto">
              <a:xfrm flipH="1" flipV="1">
                <a:off x="3781" y="2372"/>
                <a:ext cx="6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34" name="Line 750"/>
              <p:cNvSpPr>
                <a:spLocks noChangeShapeType="1"/>
              </p:cNvSpPr>
              <p:nvPr/>
            </p:nvSpPr>
            <p:spPr bwMode="auto">
              <a:xfrm>
                <a:off x="3781" y="2372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35" name="Line 751"/>
              <p:cNvSpPr>
                <a:spLocks noChangeShapeType="1"/>
              </p:cNvSpPr>
              <p:nvPr/>
            </p:nvSpPr>
            <p:spPr bwMode="auto">
              <a:xfrm flipH="1" flipV="1">
                <a:off x="3700" y="2332"/>
                <a:ext cx="81" cy="4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36" name="Line 752"/>
              <p:cNvSpPr>
                <a:spLocks noChangeShapeType="1"/>
              </p:cNvSpPr>
              <p:nvPr/>
            </p:nvSpPr>
            <p:spPr bwMode="auto">
              <a:xfrm>
                <a:off x="3700" y="2332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37" name="Line 753"/>
              <p:cNvSpPr>
                <a:spLocks noChangeShapeType="1"/>
              </p:cNvSpPr>
              <p:nvPr/>
            </p:nvSpPr>
            <p:spPr bwMode="auto">
              <a:xfrm flipH="1" flipV="1">
                <a:off x="3599" y="2291"/>
                <a:ext cx="101" cy="4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38" name="Line 754"/>
              <p:cNvSpPr>
                <a:spLocks noChangeShapeType="1"/>
              </p:cNvSpPr>
              <p:nvPr/>
            </p:nvSpPr>
            <p:spPr bwMode="auto">
              <a:xfrm>
                <a:off x="3599" y="2291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39" name="Line 755"/>
              <p:cNvSpPr>
                <a:spLocks noChangeShapeType="1"/>
              </p:cNvSpPr>
              <p:nvPr/>
            </p:nvSpPr>
            <p:spPr bwMode="auto">
              <a:xfrm flipH="1" flipV="1">
                <a:off x="3487" y="2261"/>
                <a:ext cx="112" cy="3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40" name="Line 756"/>
              <p:cNvSpPr>
                <a:spLocks noChangeShapeType="1"/>
              </p:cNvSpPr>
              <p:nvPr/>
            </p:nvSpPr>
            <p:spPr bwMode="auto">
              <a:xfrm>
                <a:off x="3487" y="2261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41" name="Line 757"/>
              <p:cNvSpPr>
                <a:spLocks noChangeShapeType="1"/>
              </p:cNvSpPr>
              <p:nvPr/>
            </p:nvSpPr>
            <p:spPr bwMode="auto">
              <a:xfrm flipH="1" flipV="1">
                <a:off x="3366" y="2240"/>
                <a:ext cx="121" cy="2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42" name="Line 758"/>
              <p:cNvSpPr>
                <a:spLocks noChangeShapeType="1"/>
              </p:cNvSpPr>
              <p:nvPr/>
            </p:nvSpPr>
            <p:spPr bwMode="auto">
              <a:xfrm>
                <a:off x="3366" y="224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43" name="Line 759"/>
              <p:cNvSpPr>
                <a:spLocks noChangeShapeType="1"/>
              </p:cNvSpPr>
              <p:nvPr/>
            </p:nvSpPr>
            <p:spPr bwMode="auto">
              <a:xfrm flipH="1">
                <a:off x="3234" y="2240"/>
                <a:ext cx="132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44" name="Line 760"/>
              <p:cNvSpPr>
                <a:spLocks noChangeShapeType="1"/>
              </p:cNvSpPr>
              <p:nvPr/>
            </p:nvSpPr>
            <p:spPr bwMode="auto">
              <a:xfrm>
                <a:off x="3234" y="224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45" name="Line 761"/>
              <p:cNvSpPr>
                <a:spLocks noChangeShapeType="1"/>
              </p:cNvSpPr>
              <p:nvPr/>
            </p:nvSpPr>
            <p:spPr bwMode="auto">
              <a:xfrm>
                <a:off x="3234" y="224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46" name="Line 762"/>
              <p:cNvSpPr>
                <a:spLocks noChangeShapeType="1"/>
              </p:cNvSpPr>
              <p:nvPr/>
            </p:nvSpPr>
            <p:spPr bwMode="auto">
              <a:xfrm>
                <a:off x="3234" y="224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47" name="Line 763"/>
              <p:cNvSpPr>
                <a:spLocks noChangeShapeType="1"/>
              </p:cNvSpPr>
              <p:nvPr/>
            </p:nvSpPr>
            <p:spPr bwMode="auto">
              <a:xfrm flipH="1">
                <a:off x="3102" y="2240"/>
                <a:ext cx="132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48" name="Line 764"/>
              <p:cNvSpPr>
                <a:spLocks noChangeShapeType="1"/>
              </p:cNvSpPr>
              <p:nvPr/>
            </p:nvSpPr>
            <p:spPr bwMode="auto">
              <a:xfrm>
                <a:off x="3102" y="224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49" name="Line 765"/>
              <p:cNvSpPr>
                <a:spLocks noChangeShapeType="1"/>
              </p:cNvSpPr>
              <p:nvPr/>
            </p:nvSpPr>
            <p:spPr bwMode="auto">
              <a:xfrm flipH="1">
                <a:off x="2980" y="2240"/>
                <a:ext cx="122" cy="2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50" name="Line 766"/>
              <p:cNvSpPr>
                <a:spLocks noChangeShapeType="1"/>
              </p:cNvSpPr>
              <p:nvPr/>
            </p:nvSpPr>
            <p:spPr bwMode="auto">
              <a:xfrm>
                <a:off x="2980" y="2261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51" name="Line 767"/>
              <p:cNvSpPr>
                <a:spLocks noChangeShapeType="1"/>
              </p:cNvSpPr>
              <p:nvPr/>
            </p:nvSpPr>
            <p:spPr bwMode="auto">
              <a:xfrm flipH="1">
                <a:off x="2869" y="2261"/>
                <a:ext cx="111" cy="3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52" name="Line 768"/>
              <p:cNvSpPr>
                <a:spLocks noChangeShapeType="1"/>
              </p:cNvSpPr>
              <p:nvPr/>
            </p:nvSpPr>
            <p:spPr bwMode="auto">
              <a:xfrm>
                <a:off x="2869" y="2291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53" name="Line 769"/>
              <p:cNvSpPr>
                <a:spLocks noChangeShapeType="1"/>
              </p:cNvSpPr>
              <p:nvPr/>
            </p:nvSpPr>
            <p:spPr bwMode="auto">
              <a:xfrm flipH="1">
                <a:off x="2767" y="2291"/>
                <a:ext cx="102" cy="4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54" name="Line 770"/>
              <p:cNvSpPr>
                <a:spLocks noChangeShapeType="1"/>
              </p:cNvSpPr>
              <p:nvPr/>
            </p:nvSpPr>
            <p:spPr bwMode="auto">
              <a:xfrm>
                <a:off x="2767" y="2332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55" name="Line 771"/>
              <p:cNvSpPr>
                <a:spLocks noChangeShapeType="1"/>
              </p:cNvSpPr>
              <p:nvPr/>
            </p:nvSpPr>
            <p:spPr bwMode="auto">
              <a:xfrm flipH="1">
                <a:off x="2697" y="2332"/>
                <a:ext cx="70" cy="4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56" name="Line 772"/>
              <p:cNvSpPr>
                <a:spLocks noChangeShapeType="1"/>
              </p:cNvSpPr>
              <p:nvPr/>
            </p:nvSpPr>
            <p:spPr bwMode="auto">
              <a:xfrm>
                <a:off x="2697" y="2372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57" name="Line 773"/>
              <p:cNvSpPr>
                <a:spLocks noChangeShapeType="1"/>
              </p:cNvSpPr>
              <p:nvPr/>
            </p:nvSpPr>
            <p:spPr bwMode="auto">
              <a:xfrm flipH="1">
                <a:off x="2636" y="2372"/>
                <a:ext cx="6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58" name="Line 774"/>
              <p:cNvSpPr>
                <a:spLocks noChangeShapeType="1"/>
              </p:cNvSpPr>
              <p:nvPr/>
            </p:nvSpPr>
            <p:spPr bwMode="auto">
              <a:xfrm>
                <a:off x="2636" y="2433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59" name="Line 775"/>
              <p:cNvSpPr>
                <a:spLocks noChangeShapeType="1"/>
              </p:cNvSpPr>
              <p:nvPr/>
            </p:nvSpPr>
            <p:spPr bwMode="auto">
              <a:xfrm flipH="1">
                <a:off x="2595" y="2433"/>
                <a:ext cx="41" cy="5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60" name="Line 776"/>
              <p:cNvSpPr>
                <a:spLocks noChangeShapeType="1"/>
              </p:cNvSpPr>
              <p:nvPr/>
            </p:nvSpPr>
            <p:spPr bwMode="auto">
              <a:xfrm>
                <a:off x="2595" y="2484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61" name="Line 777"/>
              <p:cNvSpPr>
                <a:spLocks noChangeShapeType="1"/>
              </p:cNvSpPr>
              <p:nvPr/>
            </p:nvSpPr>
            <p:spPr bwMode="auto">
              <a:xfrm flipH="1">
                <a:off x="2585" y="2484"/>
                <a:ext cx="10" cy="7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62" name="Line 778"/>
              <p:cNvSpPr>
                <a:spLocks noChangeShapeType="1"/>
              </p:cNvSpPr>
              <p:nvPr/>
            </p:nvSpPr>
            <p:spPr bwMode="auto">
              <a:xfrm>
                <a:off x="2585" y="255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63" name="Line 779"/>
              <p:cNvSpPr>
                <a:spLocks noChangeShapeType="1"/>
              </p:cNvSpPr>
              <p:nvPr/>
            </p:nvSpPr>
            <p:spPr bwMode="auto">
              <a:xfrm>
                <a:off x="2585" y="255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64" name="Line 780"/>
              <p:cNvSpPr>
                <a:spLocks noChangeShapeType="1"/>
              </p:cNvSpPr>
              <p:nvPr/>
            </p:nvSpPr>
            <p:spPr bwMode="auto">
              <a:xfrm>
                <a:off x="2585" y="255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65" name="Line 781"/>
              <p:cNvSpPr>
                <a:spLocks noChangeShapeType="1"/>
              </p:cNvSpPr>
              <p:nvPr/>
            </p:nvSpPr>
            <p:spPr bwMode="auto">
              <a:xfrm>
                <a:off x="2585" y="2555"/>
                <a:ext cx="10" cy="5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66" name="Line 782"/>
              <p:cNvSpPr>
                <a:spLocks noChangeShapeType="1"/>
              </p:cNvSpPr>
              <p:nvPr/>
            </p:nvSpPr>
            <p:spPr bwMode="auto">
              <a:xfrm>
                <a:off x="2595" y="260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67" name="Line 783"/>
              <p:cNvSpPr>
                <a:spLocks noChangeShapeType="1"/>
              </p:cNvSpPr>
              <p:nvPr/>
            </p:nvSpPr>
            <p:spPr bwMode="auto">
              <a:xfrm>
                <a:off x="2595" y="2605"/>
                <a:ext cx="31" cy="5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68" name="Freeform 784"/>
              <p:cNvSpPr>
                <a:spLocks/>
              </p:cNvSpPr>
              <p:nvPr/>
            </p:nvSpPr>
            <p:spPr bwMode="auto">
              <a:xfrm>
                <a:off x="2311" y="2240"/>
                <a:ext cx="1582" cy="710"/>
              </a:xfrm>
              <a:custGeom>
                <a:avLst/>
                <a:gdLst>
                  <a:gd name="T0" fmla="*/ 0 w 1582"/>
                  <a:gd name="T1" fmla="*/ 477 h 710"/>
                  <a:gd name="T2" fmla="*/ 61 w 1582"/>
                  <a:gd name="T3" fmla="*/ 528 h 710"/>
                  <a:gd name="T4" fmla="*/ 132 w 1582"/>
                  <a:gd name="T5" fmla="*/ 578 h 710"/>
                  <a:gd name="T6" fmla="*/ 132 w 1582"/>
                  <a:gd name="T7" fmla="*/ 578 h 710"/>
                  <a:gd name="T8" fmla="*/ 264 w 1582"/>
                  <a:gd name="T9" fmla="*/ 629 h 710"/>
                  <a:gd name="T10" fmla="*/ 406 w 1582"/>
                  <a:gd name="T11" fmla="*/ 669 h 710"/>
                  <a:gd name="T12" fmla="*/ 578 w 1582"/>
                  <a:gd name="T13" fmla="*/ 700 h 710"/>
                  <a:gd name="T14" fmla="*/ 751 w 1582"/>
                  <a:gd name="T15" fmla="*/ 710 h 710"/>
                  <a:gd name="T16" fmla="*/ 751 w 1582"/>
                  <a:gd name="T17" fmla="*/ 710 h 710"/>
                  <a:gd name="T18" fmla="*/ 923 w 1582"/>
                  <a:gd name="T19" fmla="*/ 700 h 710"/>
                  <a:gd name="T20" fmla="*/ 1075 w 1582"/>
                  <a:gd name="T21" fmla="*/ 680 h 710"/>
                  <a:gd name="T22" fmla="*/ 1217 w 1582"/>
                  <a:gd name="T23" fmla="*/ 639 h 710"/>
                  <a:gd name="T24" fmla="*/ 1339 w 1582"/>
                  <a:gd name="T25" fmla="*/ 588 h 710"/>
                  <a:gd name="T26" fmla="*/ 1440 w 1582"/>
                  <a:gd name="T27" fmla="*/ 538 h 710"/>
                  <a:gd name="T28" fmla="*/ 1511 w 1582"/>
                  <a:gd name="T29" fmla="*/ 467 h 710"/>
                  <a:gd name="T30" fmla="*/ 1562 w 1582"/>
                  <a:gd name="T31" fmla="*/ 396 h 710"/>
                  <a:gd name="T32" fmla="*/ 1582 w 1582"/>
                  <a:gd name="T33" fmla="*/ 315 h 710"/>
                  <a:gd name="T34" fmla="*/ 1582 w 1582"/>
                  <a:gd name="T35" fmla="*/ 315 h 710"/>
                  <a:gd name="T36" fmla="*/ 1562 w 1582"/>
                  <a:gd name="T37" fmla="*/ 244 h 710"/>
                  <a:gd name="T38" fmla="*/ 1531 w 1582"/>
                  <a:gd name="T39" fmla="*/ 193 h 710"/>
                  <a:gd name="T40" fmla="*/ 1470 w 1582"/>
                  <a:gd name="T41" fmla="*/ 132 h 710"/>
                  <a:gd name="T42" fmla="*/ 1389 w 1582"/>
                  <a:gd name="T43" fmla="*/ 92 h 710"/>
                  <a:gd name="T44" fmla="*/ 1288 w 1582"/>
                  <a:gd name="T45" fmla="*/ 51 h 710"/>
                  <a:gd name="T46" fmla="*/ 1176 w 1582"/>
                  <a:gd name="T47" fmla="*/ 21 h 710"/>
                  <a:gd name="T48" fmla="*/ 1055 w 1582"/>
                  <a:gd name="T49" fmla="*/ 0 h 710"/>
                  <a:gd name="T50" fmla="*/ 923 w 1582"/>
                  <a:gd name="T51" fmla="*/ 0 h 710"/>
                  <a:gd name="T52" fmla="*/ 923 w 1582"/>
                  <a:gd name="T53" fmla="*/ 0 h 710"/>
                  <a:gd name="T54" fmla="*/ 791 w 1582"/>
                  <a:gd name="T55" fmla="*/ 0 h 710"/>
                  <a:gd name="T56" fmla="*/ 669 w 1582"/>
                  <a:gd name="T57" fmla="*/ 21 h 710"/>
                  <a:gd name="T58" fmla="*/ 558 w 1582"/>
                  <a:gd name="T59" fmla="*/ 51 h 710"/>
                  <a:gd name="T60" fmla="*/ 456 w 1582"/>
                  <a:gd name="T61" fmla="*/ 92 h 710"/>
                  <a:gd name="T62" fmla="*/ 386 w 1582"/>
                  <a:gd name="T63" fmla="*/ 132 h 710"/>
                  <a:gd name="T64" fmla="*/ 325 w 1582"/>
                  <a:gd name="T65" fmla="*/ 193 h 710"/>
                  <a:gd name="T66" fmla="*/ 284 w 1582"/>
                  <a:gd name="T67" fmla="*/ 244 h 710"/>
                  <a:gd name="T68" fmla="*/ 274 w 1582"/>
                  <a:gd name="T69" fmla="*/ 315 h 710"/>
                  <a:gd name="T70" fmla="*/ 274 w 1582"/>
                  <a:gd name="T71" fmla="*/ 315 h 710"/>
                  <a:gd name="T72" fmla="*/ 284 w 1582"/>
                  <a:gd name="T73" fmla="*/ 365 h 710"/>
                  <a:gd name="T74" fmla="*/ 315 w 1582"/>
                  <a:gd name="T75" fmla="*/ 416 h 710"/>
                  <a:gd name="T76" fmla="*/ 315 w 1582"/>
                  <a:gd name="T77" fmla="*/ 416 h 710"/>
                  <a:gd name="T78" fmla="*/ 0 w 1582"/>
                  <a:gd name="T79" fmla="*/ 477 h 710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1582"/>
                  <a:gd name="T121" fmla="*/ 0 h 710"/>
                  <a:gd name="T122" fmla="*/ 1582 w 1582"/>
                  <a:gd name="T123" fmla="*/ 710 h 710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1582" h="710">
                    <a:moveTo>
                      <a:pt x="0" y="477"/>
                    </a:moveTo>
                    <a:lnTo>
                      <a:pt x="61" y="528"/>
                    </a:lnTo>
                    <a:lnTo>
                      <a:pt x="132" y="578"/>
                    </a:lnTo>
                    <a:lnTo>
                      <a:pt x="264" y="629"/>
                    </a:lnTo>
                    <a:lnTo>
                      <a:pt x="406" y="669"/>
                    </a:lnTo>
                    <a:lnTo>
                      <a:pt x="578" y="700"/>
                    </a:lnTo>
                    <a:lnTo>
                      <a:pt x="751" y="710"/>
                    </a:lnTo>
                    <a:lnTo>
                      <a:pt x="923" y="700"/>
                    </a:lnTo>
                    <a:lnTo>
                      <a:pt x="1075" y="680"/>
                    </a:lnTo>
                    <a:lnTo>
                      <a:pt x="1217" y="639"/>
                    </a:lnTo>
                    <a:lnTo>
                      <a:pt x="1339" y="588"/>
                    </a:lnTo>
                    <a:lnTo>
                      <a:pt x="1440" y="538"/>
                    </a:lnTo>
                    <a:lnTo>
                      <a:pt x="1511" y="467"/>
                    </a:lnTo>
                    <a:lnTo>
                      <a:pt x="1562" y="396"/>
                    </a:lnTo>
                    <a:lnTo>
                      <a:pt x="1582" y="315"/>
                    </a:lnTo>
                    <a:lnTo>
                      <a:pt x="1562" y="244"/>
                    </a:lnTo>
                    <a:lnTo>
                      <a:pt x="1531" y="193"/>
                    </a:lnTo>
                    <a:lnTo>
                      <a:pt x="1470" y="132"/>
                    </a:lnTo>
                    <a:lnTo>
                      <a:pt x="1389" y="92"/>
                    </a:lnTo>
                    <a:lnTo>
                      <a:pt x="1288" y="51"/>
                    </a:lnTo>
                    <a:lnTo>
                      <a:pt x="1176" y="21"/>
                    </a:lnTo>
                    <a:lnTo>
                      <a:pt x="1055" y="0"/>
                    </a:lnTo>
                    <a:lnTo>
                      <a:pt x="923" y="0"/>
                    </a:lnTo>
                    <a:lnTo>
                      <a:pt x="791" y="0"/>
                    </a:lnTo>
                    <a:lnTo>
                      <a:pt x="669" y="21"/>
                    </a:lnTo>
                    <a:lnTo>
                      <a:pt x="558" y="51"/>
                    </a:lnTo>
                    <a:lnTo>
                      <a:pt x="456" y="92"/>
                    </a:lnTo>
                    <a:lnTo>
                      <a:pt x="386" y="132"/>
                    </a:lnTo>
                    <a:lnTo>
                      <a:pt x="325" y="193"/>
                    </a:lnTo>
                    <a:lnTo>
                      <a:pt x="284" y="244"/>
                    </a:lnTo>
                    <a:lnTo>
                      <a:pt x="274" y="315"/>
                    </a:lnTo>
                    <a:lnTo>
                      <a:pt x="284" y="365"/>
                    </a:lnTo>
                    <a:lnTo>
                      <a:pt x="315" y="416"/>
                    </a:lnTo>
                    <a:lnTo>
                      <a:pt x="0" y="477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69" name="Line 785"/>
              <p:cNvSpPr>
                <a:spLocks noChangeShapeType="1"/>
              </p:cNvSpPr>
              <p:nvPr/>
            </p:nvSpPr>
            <p:spPr bwMode="auto">
              <a:xfrm>
                <a:off x="2311" y="2717"/>
                <a:ext cx="61" cy="5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70" name="Line 786"/>
              <p:cNvSpPr>
                <a:spLocks noChangeShapeType="1"/>
              </p:cNvSpPr>
              <p:nvPr/>
            </p:nvSpPr>
            <p:spPr bwMode="auto">
              <a:xfrm>
                <a:off x="2372" y="276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71" name="Line 787"/>
              <p:cNvSpPr>
                <a:spLocks noChangeShapeType="1"/>
              </p:cNvSpPr>
              <p:nvPr/>
            </p:nvSpPr>
            <p:spPr bwMode="auto">
              <a:xfrm>
                <a:off x="2372" y="2768"/>
                <a:ext cx="71" cy="5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72" name="Line 788"/>
              <p:cNvSpPr>
                <a:spLocks noChangeShapeType="1"/>
              </p:cNvSpPr>
              <p:nvPr/>
            </p:nvSpPr>
            <p:spPr bwMode="auto">
              <a:xfrm>
                <a:off x="2443" y="281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73" name="Line 789"/>
              <p:cNvSpPr>
                <a:spLocks noChangeShapeType="1"/>
              </p:cNvSpPr>
              <p:nvPr/>
            </p:nvSpPr>
            <p:spPr bwMode="auto">
              <a:xfrm>
                <a:off x="2443" y="281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74" name="Line 790"/>
              <p:cNvSpPr>
                <a:spLocks noChangeShapeType="1"/>
              </p:cNvSpPr>
              <p:nvPr/>
            </p:nvSpPr>
            <p:spPr bwMode="auto">
              <a:xfrm>
                <a:off x="2443" y="281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75" name="Line 791"/>
              <p:cNvSpPr>
                <a:spLocks noChangeShapeType="1"/>
              </p:cNvSpPr>
              <p:nvPr/>
            </p:nvSpPr>
            <p:spPr bwMode="auto">
              <a:xfrm>
                <a:off x="2443" y="2818"/>
                <a:ext cx="132" cy="5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76" name="Line 792"/>
              <p:cNvSpPr>
                <a:spLocks noChangeShapeType="1"/>
              </p:cNvSpPr>
              <p:nvPr/>
            </p:nvSpPr>
            <p:spPr bwMode="auto">
              <a:xfrm>
                <a:off x="2575" y="2869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77" name="Line 793"/>
              <p:cNvSpPr>
                <a:spLocks noChangeShapeType="1"/>
              </p:cNvSpPr>
              <p:nvPr/>
            </p:nvSpPr>
            <p:spPr bwMode="auto">
              <a:xfrm>
                <a:off x="2575" y="2869"/>
                <a:ext cx="142" cy="4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78" name="Line 794"/>
              <p:cNvSpPr>
                <a:spLocks noChangeShapeType="1"/>
              </p:cNvSpPr>
              <p:nvPr/>
            </p:nvSpPr>
            <p:spPr bwMode="auto">
              <a:xfrm>
                <a:off x="2717" y="2909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79" name="Line 795"/>
              <p:cNvSpPr>
                <a:spLocks noChangeShapeType="1"/>
              </p:cNvSpPr>
              <p:nvPr/>
            </p:nvSpPr>
            <p:spPr bwMode="auto">
              <a:xfrm>
                <a:off x="2717" y="2909"/>
                <a:ext cx="172" cy="3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80" name="Line 796"/>
              <p:cNvSpPr>
                <a:spLocks noChangeShapeType="1"/>
              </p:cNvSpPr>
              <p:nvPr/>
            </p:nvSpPr>
            <p:spPr bwMode="auto">
              <a:xfrm>
                <a:off x="2889" y="294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81" name="Line 797"/>
              <p:cNvSpPr>
                <a:spLocks noChangeShapeType="1"/>
              </p:cNvSpPr>
              <p:nvPr/>
            </p:nvSpPr>
            <p:spPr bwMode="auto">
              <a:xfrm>
                <a:off x="2889" y="2940"/>
                <a:ext cx="173" cy="1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82" name="Line 798"/>
              <p:cNvSpPr>
                <a:spLocks noChangeShapeType="1"/>
              </p:cNvSpPr>
              <p:nvPr/>
            </p:nvSpPr>
            <p:spPr bwMode="auto">
              <a:xfrm>
                <a:off x="3062" y="295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83" name="Line 799"/>
              <p:cNvSpPr>
                <a:spLocks noChangeShapeType="1"/>
              </p:cNvSpPr>
              <p:nvPr/>
            </p:nvSpPr>
            <p:spPr bwMode="auto">
              <a:xfrm>
                <a:off x="3062" y="295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84" name="Line 800"/>
              <p:cNvSpPr>
                <a:spLocks noChangeShapeType="1"/>
              </p:cNvSpPr>
              <p:nvPr/>
            </p:nvSpPr>
            <p:spPr bwMode="auto">
              <a:xfrm>
                <a:off x="3062" y="295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85" name="Line 801"/>
              <p:cNvSpPr>
                <a:spLocks noChangeShapeType="1"/>
              </p:cNvSpPr>
              <p:nvPr/>
            </p:nvSpPr>
            <p:spPr bwMode="auto">
              <a:xfrm flipV="1">
                <a:off x="3062" y="2940"/>
                <a:ext cx="172" cy="1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86" name="Line 802"/>
              <p:cNvSpPr>
                <a:spLocks noChangeShapeType="1"/>
              </p:cNvSpPr>
              <p:nvPr/>
            </p:nvSpPr>
            <p:spPr bwMode="auto">
              <a:xfrm>
                <a:off x="3234" y="294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87" name="Line 803"/>
              <p:cNvSpPr>
                <a:spLocks noChangeShapeType="1"/>
              </p:cNvSpPr>
              <p:nvPr/>
            </p:nvSpPr>
            <p:spPr bwMode="auto">
              <a:xfrm flipV="1">
                <a:off x="3234" y="2920"/>
                <a:ext cx="152" cy="2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88" name="Line 804"/>
              <p:cNvSpPr>
                <a:spLocks noChangeShapeType="1"/>
              </p:cNvSpPr>
              <p:nvPr/>
            </p:nvSpPr>
            <p:spPr bwMode="auto">
              <a:xfrm>
                <a:off x="3386" y="292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89" name="Line 805"/>
              <p:cNvSpPr>
                <a:spLocks noChangeShapeType="1"/>
              </p:cNvSpPr>
              <p:nvPr/>
            </p:nvSpPr>
            <p:spPr bwMode="auto">
              <a:xfrm flipV="1">
                <a:off x="3386" y="2879"/>
                <a:ext cx="142" cy="4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90" name="Line 806"/>
              <p:cNvSpPr>
                <a:spLocks noChangeShapeType="1"/>
              </p:cNvSpPr>
              <p:nvPr/>
            </p:nvSpPr>
            <p:spPr bwMode="auto">
              <a:xfrm>
                <a:off x="3528" y="2879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91" name="Line 807"/>
              <p:cNvSpPr>
                <a:spLocks noChangeShapeType="1"/>
              </p:cNvSpPr>
              <p:nvPr/>
            </p:nvSpPr>
            <p:spPr bwMode="auto">
              <a:xfrm flipV="1">
                <a:off x="3528" y="2828"/>
                <a:ext cx="122" cy="5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92" name="Line 808"/>
              <p:cNvSpPr>
                <a:spLocks noChangeShapeType="1"/>
              </p:cNvSpPr>
              <p:nvPr/>
            </p:nvSpPr>
            <p:spPr bwMode="auto">
              <a:xfrm>
                <a:off x="3650" y="282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491" name="Line 810"/>
            <p:cNvSpPr>
              <a:spLocks noChangeShapeType="1"/>
            </p:cNvSpPr>
            <p:nvPr/>
          </p:nvSpPr>
          <p:spPr bwMode="auto">
            <a:xfrm flipV="1">
              <a:off x="3650" y="2778"/>
              <a:ext cx="101" cy="5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2" name="Line 811"/>
            <p:cNvSpPr>
              <a:spLocks noChangeShapeType="1"/>
            </p:cNvSpPr>
            <p:nvPr/>
          </p:nvSpPr>
          <p:spPr bwMode="auto">
            <a:xfrm>
              <a:off x="3751" y="2778"/>
              <a:ext cx="1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3" name="Line 812"/>
            <p:cNvSpPr>
              <a:spLocks noChangeShapeType="1"/>
            </p:cNvSpPr>
            <p:nvPr/>
          </p:nvSpPr>
          <p:spPr bwMode="auto">
            <a:xfrm flipV="1">
              <a:off x="3751" y="2707"/>
              <a:ext cx="71" cy="7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4" name="Line 813"/>
            <p:cNvSpPr>
              <a:spLocks noChangeShapeType="1"/>
            </p:cNvSpPr>
            <p:nvPr/>
          </p:nvSpPr>
          <p:spPr bwMode="auto">
            <a:xfrm>
              <a:off x="3822" y="2707"/>
              <a:ext cx="1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5" name="Line 814"/>
            <p:cNvSpPr>
              <a:spLocks noChangeShapeType="1"/>
            </p:cNvSpPr>
            <p:nvPr/>
          </p:nvSpPr>
          <p:spPr bwMode="auto">
            <a:xfrm flipV="1">
              <a:off x="3822" y="2636"/>
              <a:ext cx="51" cy="7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6" name="Line 815"/>
            <p:cNvSpPr>
              <a:spLocks noChangeShapeType="1"/>
            </p:cNvSpPr>
            <p:nvPr/>
          </p:nvSpPr>
          <p:spPr bwMode="auto">
            <a:xfrm>
              <a:off x="3873" y="2636"/>
              <a:ext cx="1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7" name="Line 816"/>
            <p:cNvSpPr>
              <a:spLocks noChangeShapeType="1"/>
            </p:cNvSpPr>
            <p:nvPr/>
          </p:nvSpPr>
          <p:spPr bwMode="auto">
            <a:xfrm flipV="1">
              <a:off x="3873" y="2555"/>
              <a:ext cx="20" cy="8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8" name="Line 817"/>
            <p:cNvSpPr>
              <a:spLocks noChangeShapeType="1"/>
            </p:cNvSpPr>
            <p:nvPr/>
          </p:nvSpPr>
          <p:spPr bwMode="auto">
            <a:xfrm>
              <a:off x="3893" y="2555"/>
              <a:ext cx="1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9" name="Line 818"/>
            <p:cNvSpPr>
              <a:spLocks noChangeShapeType="1"/>
            </p:cNvSpPr>
            <p:nvPr/>
          </p:nvSpPr>
          <p:spPr bwMode="auto">
            <a:xfrm>
              <a:off x="3893" y="2555"/>
              <a:ext cx="1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0" name="Line 819"/>
            <p:cNvSpPr>
              <a:spLocks noChangeShapeType="1"/>
            </p:cNvSpPr>
            <p:nvPr/>
          </p:nvSpPr>
          <p:spPr bwMode="auto">
            <a:xfrm>
              <a:off x="3893" y="2555"/>
              <a:ext cx="1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1" name="Line 820"/>
            <p:cNvSpPr>
              <a:spLocks noChangeShapeType="1"/>
            </p:cNvSpPr>
            <p:nvPr/>
          </p:nvSpPr>
          <p:spPr bwMode="auto">
            <a:xfrm flipH="1" flipV="1">
              <a:off x="3873" y="2484"/>
              <a:ext cx="20" cy="7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2" name="Line 821"/>
            <p:cNvSpPr>
              <a:spLocks noChangeShapeType="1"/>
            </p:cNvSpPr>
            <p:nvPr/>
          </p:nvSpPr>
          <p:spPr bwMode="auto">
            <a:xfrm>
              <a:off x="3873" y="2484"/>
              <a:ext cx="1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3" name="Line 822"/>
            <p:cNvSpPr>
              <a:spLocks noChangeShapeType="1"/>
            </p:cNvSpPr>
            <p:nvPr/>
          </p:nvSpPr>
          <p:spPr bwMode="auto">
            <a:xfrm flipH="1" flipV="1">
              <a:off x="3842" y="2433"/>
              <a:ext cx="31" cy="5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4" name="Line 823"/>
            <p:cNvSpPr>
              <a:spLocks noChangeShapeType="1"/>
            </p:cNvSpPr>
            <p:nvPr/>
          </p:nvSpPr>
          <p:spPr bwMode="auto">
            <a:xfrm>
              <a:off x="3842" y="2433"/>
              <a:ext cx="1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5" name="Line 824"/>
            <p:cNvSpPr>
              <a:spLocks noChangeShapeType="1"/>
            </p:cNvSpPr>
            <p:nvPr/>
          </p:nvSpPr>
          <p:spPr bwMode="auto">
            <a:xfrm flipH="1" flipV="1">
              <a:off x="3781" y="2372"/>
              <a:ext cx="61" cy="6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6" name="Line 825"/>
            <p:cNvSpPr>
              <a:spLocks noChangeShapeType="1"/>
            </p:cNvSpPr>
            <p:nvPr/>
          </p:nvSpPr>
          <p:spPr bwMode="auto">
            <a:xfrm>
              <a:off x="3781" y="2372"/>
              <a:ext cx="1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7" name="Line 826"/>
            <p:cNvSpPr>
              <a:spLocks noChangeShapeType="1"/>
            </p:cNvSpPr>
            <p:nvPr/>
          </p:nvSpPr>
          <p:spPr bwMode="auto">
            <a:xfrm flipH="1" flipV="1">
              <a:off x="3700" y="2332"/>
              <a:ext cx="81" cy="4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8" name="Line 827"/>
            <p:cNvSpPr>
              <a:spLocks noChangeShapeType="1"/>
            </p:cNvSpPr>
            <p:nvPr/>
          </p:nvSpPr>
          <p:spPr bwMode="auto">
            <a:xfrm>
              <a:off x="3700" y="2332"/>
              <a:ext cx="1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9" name="Line 828"/>
            <p:cNvSpPr>
              <a:spLocks noChangeShapeType="1"/>
            </p:cNvSpPr>
            <p:nvPr/>
          </p:nvSpPr>
          <p:spPr bwMode="auto">
            <a:xfrm flipH="1" flipV="1">
              <a:off x="3599" y="2291"/>
              <a:ext cx="101" cy="4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0" name="Line 829"/>
            <p:cNvSpPr>
              <a:spLocks noChangeShapeType="1"/>
            </p:cNvSpPr>
            <p:nvPr/>
          </p:nvSpPr>
          <p:spPr bwMode="auto">
            <a:xfrm>
              <a:off x="3599" y="2291"/>
              <a:ext cx="1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1" name="Line 830"/>
            <p:cNvSpPr>
              <a:spLocks noChangeShapeType="1"/>
            </p:cNvSpPr>
            <p:nvPr/>
          </p:nvSpPr>
          <p:spPr bwMode="auto">
            <a:xfrm flipH="1" flipV="1">
              <a:off x="3487" y="2261"/>
              <a:ext cx="112" cy="3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2" name="Line 831"/>
            <p:cNvSpPr>
              <a:spLocks noChangeShapeType="1"/>
            </p:cNvSpPr>
            <p:nvPr/>
          </p:nvSpPr>
          <p:spPr bwMode="auto">
            <a:xfrm>
              <a:off x="3487" y="2261"/>
              <a:ext cx="1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3" name="Line 832"/>
            <p:cNvSpPr>
              <a:spLocks noChangeShapeType="1"/>
            </p:cNvSpPr>
            <p:nvPr/>
          </p:nvSpPr>
          <p:spPr bwMode="auto">
            <a:xfrm flipH="1" flipV="1">
              <a:off x="3366" y="2240"/>
              <a:ext cx="121" cy="2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4" name="Line 833"/>
            <p:cNvSpPr>
              <a:spLocks noChangeShapeType="1"/>
            </p:cNvSpPr>
            <p:nvPr/>
          </p:nvSpPr>
          <p:spPr bwMode="auto">
            <a:xfrm>
              <a:off x="3366" y="2240"/>
              <a:ext cx="1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5" name="Line 834"/>
            <p:cNvSpPr>
              <a:spLocks noChangeShapeType="1"/>
            </p:cNvSpPr>
            <p:nvPr/>
          </p:nvSpPr>
          <p:spPr bwMode="auto">
            <a:xfrm flipH="1">
              <a:off x="3234" y="2240"/>
              <a:ext cx="13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6" name="Line 835"/>
            <p:cNvSpPr>
              <a:spLocks noChangeShapeType="1"/>
            </p:cNvSpPr>
            <p:nvPr/>
          </p:nvSpPr>
          <p:spPr bwMode="auto">
            <a:xfrm>
              <a:off x="3234" y="2240"/>
              <a:ext cx="1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7" name="Line 836"/>
            <p:cNvSpPr>
              <a:spLocks noChangeShapeType="1"/>
            </p:cNvSpPr>
            <p:nvPr/>
          </p:nvSpPr>
          <p:spPr bwMode="auto">
            <a:xfrm>
              <a:off x="3234" y="2240"/>
              <a:ext cx="1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8" name="Line 837"/>
            <p:cNvSpPr>
              <a:spLocks noChangeShapeType="1"/>
            </p:cNvSpPr>
            <p:nvPr/>
          </p:nvSpPr>
          <p:spPr bwMode="auto">
            <a:xfrm>
              <a:off x="3234" y="2240"/>
              <a:ext cx="1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9" name="Line 838"/>
            <p:cNvSpPr>
              <a:spLocks noChangeShapeType="1"/>
            </p:cNvSpPr>
            <p:nvPr/>
          </p:nvSpPr>
          <p:spPr bwMode="auto">
            <a:xfrm flipH="1">
              <a:off x="3102" y="2240"/>
              <a:ext cx="13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0" name="Line 839"/>
            <p:cNvSpPr>
              <a:spLocks noChangeShapeType="1"/>
            </p:cNvSpPr>
            <p:nvPr/>
          </p:nvSpPr>
          <p:spPr bwMode="auto">
            <a:xfrm>
              <a:off x="3102" y="2240"/>
              <a:ext cx="1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1" name="Line 840"/>
            <p:cNvSpPr>
              <a:spLocks noChangeShapeType="1"/>
            </p:cNvSpPr>
            <p:nvPr/>
          </p:nvSpPr>
          <p:spPr bwMode="auto">
            <a:xfrm flipH="1">
              <a:off x="2980" y="2240"/>
              <a:ext cx="122" cy="2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2" name="Line 841"/>
            <p:cNvSpPr>
              <a:spLocks noChangeShapeType="1"/>
            </p:cNvSpPr>
            <p:nvPr/>
          </p:nvSpPr>
          <p:spPr bwMode="auto">
            <a:xfrm>
              <a:off x="2980" y="2261"/>
              <a:ext cx="1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3" name="Line 842"/>
            <p:cNvSpPr>
              <a:spLocks noChangeShapeType="1"/>
            </p:cNvSpPr>
            <p:nvPr/>
          </p:nvSpPr>
          <p:spPr bwMode="auto">
            <a:xfrm flipH="1">
              <a:off x="2869" y="2261"/>
              <a:ext cx="111" cy="3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4" name="Line 843"/>
            <p:cNvSpPr>
              <a:spLocks noChangeShapeType="1"/>
            </p:cNvSpPr>
            <p:nvPr/>
          </p:nvSpPr>
          <p:spPr bwMode="auto">
            <a:xfrm>
              <a:off x="2869" y="2291"/>
              <a:ext cx="1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5" name="Line 844"/>
            <p:cNvSpPr>
              <a:spLocks noChangeShapeType="1"/>
            </p:cNvSpPr>
            <p:nvPr/>
          </p:nvSpPr>
          <p:spPr bwMode="auto">
            <a:xfrm flipH="1">
              <a:off x="2767" y="2291"/>
              <a:ext cx="102" cy="4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6" name="Line 845"/>
            <p:cNvSpPr>
              <a:spLocks noChangeShapeType="1"/>
            </p:cNvSpPr>
            <p:nvPr/>
          </p:nvSpPr>
          <p:spPr bwMode="auto">
            <a:xfrm>
              <a:off x="2767" y="2332"/>
              <a:ext cx="1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7" name="Line 846"/>
            <p:cNvSpPr>
              <a:spLocks noChangeShapeType="1"/>
            </p:cNvSpPr>
            <p:nvPr/>
          </p:nvSpPr>
          <p:spPr bwMode="auto">
            <a:xfrm flipH="1">
              <a:off x="2697" y="2332"/>
              <a:ext cx="70" cy="4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8" name="Line 847"/>
            <p:cNvSpPr>
              <a:spLocks noChangeShapeType="1"/>
            </p:cNvSpPr>
            <p:nvPr/>
          </p:nvSpPr>
          <p:spPr bwMode="auto">
            <a:xfrm>
              <a:off x="2697" y="2372"/>
              <a:ext cx="1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9" name="Line 848"/>
            <p:cNvSpPr>
              <a:spLocks noChangeShapeType="1"/>
            </p:cNvSpPr>
            <p:nvPr/>
          </p:nvSpPr>
          <p:spPr bwMode="auto">
            <a:xfrm flipH="1">
              <a:off x="2636" y="2372"/>
              <a:ext cx="61" cy="6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30" name="Line 849"/>
            <p:cNvSpPr>
              <a:spLocks noChangeShapeType="1"/>
            </p:cNvSpPr>
            <p:nvPr/>
          </p:nvSpPr>
          <p:spPr bwMode="auto">
            <a:xfrm>
              <a:off x="2636" y="2433"/>
              <a:ext cx="1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31" name="Line 850"/>
            <p:cNvSpPr>
              <a:spLocks noChangeShapeType="1"/>
            </p:cNvSpPr>
            <p:nvPr/>
          </p:nvSpPr>
          <p:spPr bwMode="auto">
            <a:xfrm flipH="1">
              <a:off x="2595" y="2433"/>
              <a:ext cx="41" cy="5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32" name="Line 851"/>
            <p:cNvSpPr>
              <a:spLocks noChangeShapeType="1"/>
            </p:cNvSpPr>
            <p:nvPr/>
          </p:nvSpPr>
          <p:spPr bwMode="auto">
            <a:xfrm>
              <a:off x="2595" y="2484"/>
              <a:ext cx="1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33" name="Line 852"/>
            <p:cNvSpPr>
              <a:spLocks noChangeShapeType="1"/>
            </p:cNvSpPr>
            <p:nvPr/>
          </p:nvSpPr>
          <p:spPr bwMode="auto">
            <a:xfrm flipH="1">
              <a:off x="2585" y="2484"/>
              <a:ext cx="10" cy="7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34" name="Line 853"/>
            <p:cNvSpPr>
              <a:spLocks noChangeShapeType="1"/>
            </p:cNvSpPr>
            <p:nvPr/>
          </p:nvSpPr>
          <p:spPr bwMode="auto">
            <a:xfrm>
              <a:off x="2585" y="2555"/>
              <a:ext cx="1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35" name="Line 854"/>
            <p:cNvSpPr>
              <a:spLocks noChangeShapeType="1"/>
            </p:cNvSpPr>
            <p:nvPr/>
          </p:nvSpPr>
          <p:spPr bwMode="auto">
            <a:xfrm>
              <a:off x="2585" y="2555"/>
              <a:ext cx="1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36" name="Line 855"/>
            <p:cNvSpPr>
              <a:spLocks noChangeShapeType="1"/>
            </p:cNvSpPr>
            <p:nvPr/>
          </p:nvSpPr>
          <p:spPr bwMode="auto">
            <a:xfrm>
              <a:off x="2585" y="2555"/>
              <a:ext cx="1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37" name="Line 856"/>
            <p:cNvSpPr>
              <a:spLocks noChangeShapeType="1"/>
            </p:cNvSpPr>
            <p:nvPr/>
          </p:nvSpPr>
          <p:spPr bwMode="auto">
            <a:xfrm>
              <a:off x="2585" y="2555"/>
              <a:ext cx="10" cy="5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38" name="Line 857"/>
            <p:cNvSpPr>
              <a:spLocks noChangeShapeType="1"/>
            </p:cNvSpPr>
            <p:nvPr/>
          </p:nvSpPr>
          <p:spPr bwMode="auto">
            <a:xfrm>
              <a:off x="2595" y="2605"/>
              <a:ext cx="1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39" name="Line 858"/>
            <p:cNvSpPr>
              <a:spLocks noChangeShapeType="1"/>
            </p:cNvSpPr>
            <p:nvPr/>
          </p:nvSpPr>
          <p:spPr bwMode="auto">
            <a:xfrm>
              <a:off x="2595" y="2605"/>
              <a:ext cx="31" cy="5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40" name="Freeform 859"/>
            <p:cNvSpPr>
              <a:spLocks/>
            </p:cNvSpPr>
            <p:nvPr/>
          </p:nvSpPr>
          <p:spPr bwMode="auto">
            <a:xfrm>
              <a:off x="1399" y="2484"/>
              <a:ext cx="40" cy="71"/>
            </a:xfrm>
            <a:custGeom>
              <a:avLst/>
              <a:gdLst>
                <a:gd name="T0" fmla="*/ 30 w 40"/>
                <a:gd name="T1" fmla="*/ 0 h 71"/>
                <a:gd name="T2" fmla="*/ 30 w 40"/>
                <a:gd name="T3" fmla="*/ 10 h 71"/>
                <a:gd name="T4" fmla="*/ 30 w 40"/>
                <a:gd name="T5" fmla="*/ 40 h 71"/>
                <a:gd name="T6" fmla="*/ 40 w 40"/>
                <a:gd name="T7" fmla="*/ 60 h 71"/>
                <a:gd name="T8" fmla="*/ 40 w 40"/>
                <a:gd name="T9" fmla="*/ 71 h 71"/>
                <a:gd name="T10" fmla="*/ 40 w 40"/>
                <a:gd name="T11" fmla="*/ 71 h 71"/>
                <a:gd name="T12" fmla="*/ 40 w 40"/>
                <a:gd name="T13" fmla="*/ 71 h 71"/>
                <a:gd name="T14" fmla="*/ 40 w 40"/>
                <a:gd name="T15" fmla="*/ 71 h 71"/>
                <a:gd name="T16" fmla="*/ 20 w 40"/>
                <a:gd name="T17" fmla="*/ 60 h 71"/>
                <a:gd name="T18" fmla="*/ 20 w 40"/>
                <a:gd name="T19" fmla="*/ 60 h 71"/>
                <a:gd name="T20" fmla="*/ 0 w 40"/>
                <a:gd name="T21" fmla="*/ 60 h 71"/>
                <a:gd name="T22" fmla="*/ 0 w 40"/>
                <a:gd name="T23" fmla="*/ 60 h 71"/>
                <a:gd name="T24" fmla="*/ 0 w 40"/>
                <a:gd name="T25" fmla="*/ 60 h 71"/>
                <a:gd name="T26" fmla="*/ 0 w 40"/>
                <a:gd name="T27" fmla="*/ 60 h 71"/>
                <a:gd name="T28" fmla="*/ 0 w 40"/>
                <a:gd name="T29" fmla="*/ 50 h 71"/>
                <a:gd name="T30" fmla="*/ 10 w 40"/>
                <a:gd name="T31" fmla="*/ 30 h 71"/>
                <a:gd name="T32" fmla="*/ 20 w 40"/>
                <a:gd name="T33" fmla="*/ 10 h 71"/>
                <a:gd name="T34" fmla="*/ 30 w 40"/>
                <a:gd name="T35" fmla="*/ 0 h 7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0"/>
                <a:gd name="T55" fmla="*/ 0 h 71"/>
                <a:gd name="T56" fmla="*/ 40 w 40"/>
                <a:gd name="T57" fmla="*/ 71 h 7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0" h="71">
                  <a:moveTo>
                    <a:pt x="30" y="0"/>
                  </a:moveTo>
                  <a:lnTo>
                    <a:pt x="30" y="10"/>
                  </a:lnTo>
                  <a:lnTo>
                    <a:pt x="30" y="40"/>
                  </a:lnTo>
                  <a:lnTo>
                    <a:pt x="40" y="60"/>
                  </a:lnTo>
                  <a:lnTo>
                    <a:pt x="40" y="71"/>
                  </a:lnTo>
                  <a:lnTo>
                    <a:pt x="20" y="60"/>
                  </a:lnTo>
                  <a:lnTo>
                    <a:pt x="0" y="60"/>
                  </a:lnTo>
                  <a:lnTo>
                    <a:pt x="0" y="50"/>
                  </a:lnTo>
                  <a:lnTo>
                    <a:pt x="10" y="30"/>
                  </a:lnTo>
                  <a:lnTo>
                    <a:pt x="20" y="1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41" name="Line 860"/>
            <p:cNvSpPr>
              <a:spLocks noChangeShapeType="1"/>
            </p:cNvSpPr>
            <p:nvPr/>
          </p:nvSpPr>
          <p:spPr bwMode="auto">
            <a:xfrm>
              <a:off x="1419" y="2534"/>
              <a:ext cx="10" cy="9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42" name="Line 861"/>
            <p:cNvSpPr>
              <a:spLocks noChangeShapeType="1"/>
            </p:cNvSpPr>
            <p:nvPr/>
          </p:nvSpPr>
          <p:spPr bwMode="auto">
            <a:xfrm>
              <a:off x="1429" y="2626"/>
              <a:ext cx="1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43" name="Line 862"/>
            <p:cNvSpPr>
              <a:spLocks noChangeShapeType="1"/>
            </p:cNvSpPr>
            <p:nvPr/>
          </p:nvSpPr>
          <p:spPr bwMode="auto">
            <a:xfrm>
              <a:off x="1429" y="2626"/>
              <a:ext cx="20" cy="8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44" name="Line 863"/>
            <p:cNvSpPr>
              <a:spLocks noChangeShapeType="1"/>
            </p:cNvSpPr>
            <p:nvPr/>
          </p:nvSpPr>
          <p:spPr bwMode="auto">
            <a:xfrm>
              <a:off x="1449" y="2707"/>
              <a:ext cx="1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45" name="Line 864"/>
            <p:cNvSpPr>
              <a:spLocks noChangeShapeType="1"/>
            </p:cNvSpPr>
            <p:nvPr/>
          </p:nvSpPr>
          <p:spPr bwMode="auto">
            <a:xfrm>
              <a:off x="1449" y="2707"/>
              <a:ext cx="41" cy="6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46" name="Line 865"/>
            <p:cNvSpPr>
              <a:spLocks noChangeShapeType="1"/>
            </p:cNvSpPr>
            <p:nvPr/>
          </p:nvSpPr>
          <p:spPr bwMode="auto">
            <a:xfrm>
              <a:off x="1490" y="2768"/>
              <a:ext cx="1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47" name="Line 866"/>
            <p:cNvSpPr>
              <a:spLocks noChangeShapeType="1"/>
            </p:cNvSpPr>
            <p:nvPr/>
          </p:nvSpPr>
          <p:spPr bwMode="auto">
            <a:xfrm>
              <a:off x="1490" y="2768"/>
              <a:ext cx="30" cy="3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48" name="Freeform 867"/>
            <p:cNvSpPr>
              <a:spLocks/>
            </p:cNvSpPr>
            <p:nvPr/>
          </p:nvSpPr>
          <p:spPr bwMode="auto">
            <a:xfrm>
              <a:off x="1764" y="2484"/>
              <a:ext cx="40" cy="71"/>
            </a:xfrm>
            <a:custGeom>
              <a:avLst/>
              <a:gdLst>
                <a:gd name="T0" fmla="*/ 30 w 40"/>
                <a:gd name="T1" fmla="*/ 0 h 71"/>
                <a:gd name="T2" fmla="*/ 30 w 40"/>
                <a:gd name="T3" fmla="*/ 20 h 71"/>
                <a:gd name="T4" fmla="*/ 40 w 40"/>
                <a:gd name="T5" fmla="*/ 40 h 71"/>
                <a:gd name="T6" fmla="*/ 40 w 40"/>
                <a:gd name="T7" fmla="*/ 60 h 71"/>
                <a:gd name="T8" fmla="*/ 40 w 40"/>
                <a:gd name="T9" fmla="*/ 71 h 71"/>
                <a:gd name="T10" fmla="*/ 40 w 40"/>
                <a:gd name="T11" fmla="*/ 71 h 71"/>
                <a:gd name="T12" fmla="*/ 40 w 40"/>
                <a:gd name="T13" fmla="*/ 71 h 71"/>
                <a:gd name="T14" fmla="*/ 40 w 40"/>
                <a:gd name="T15" fmla="*/ 71 h 71"/>
                <a:gd name="T16" fmla="*/ 20 w 40"/>
                <a:gd name="T17" fmla="*/ 60 h 71"/>
                <a:gd name="T18" fmla="*/ 20 w 40"/>
                <a:gd name="T19" fmla="*/ 60 h 71"/>
                <a:gd name="T20" fmla="*/ 0 w 40"/>
                <a:gd name="T21" fmla="*/ 60 h 71"/>
                <a:gd name="T22" fmla="*/ 0 w 40"/>
                <a:gd name="T23" fmla="*/ 60 h 71"/>
                <a:gd name="T24" fmla="*/ 0 w 40"/>
                <a:gd name="T25" fmla="*/ 60 h 71"/>
                <a:gd name="T26" fmla="*/ 0 w 40"/>
                <a:gd name="T27" fmla="*/ 60 h 71"/>
                <a:gd name="T28" fmla="*/ 10 w 40"/>
                <a:gd name="T29" fmla="*/ 50 h 71"/>
                <a:gd name="T30" fmla="*/ 20 w 40"/>
                <a:gd name="T31" fmla="*/ 30 h 71"/>
                <a:gd name="T32" fmla="*/ 30 w 40"/>
                <a:gd name="T33" fmla="*/ 10 h 71"/>
                <a:gd name="T34" fmla="*/ 30 w 40"/>
                <a:gd name="T35" fmla="*/ 0 h 7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0"/>
                <a:gd name="T55" fmla="*/ 0 h 71"/>
                <a:gd name="T56" fmla="*/ 40 w 40"/>
                <a:gd name="T57" fmla="*/ 71 h 7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0" h="71">
                  <a:moveTo>
                    <a:pt x="30" y="0"/>
                  </a:moveTo>
                  <a:lnTo>
                    <a:pt x="30" y="20"/>
                  </a:lnTo>
                  <a:lnTo>
                    <a:pt x="40" y="40"/>
                  </a:lnTo>
                  <a:lnTo>
                    <a:pt x="40" y="60"/>
                  </a:lnTo>
                  <a:lnTo>
                    <a:pt x="40" y="71"/>
                  </a:lnTo>
                  <a:lnTo>
                    <a:pt x="20" y="60"/>
                  </a:lnTo>
                  <a:lnTo>
                    <a:pt x="0" y="60"/>
                  </a:lnTo>
                  <a:lnTo>
                    <a:pt x="10" y="50"/>
                  </a:lnTo>
                  <a:lnTo>
                    <a:pt x="20" y="30"/>
                  </a:lnTo>
                  <a:lnTo>
                    <a:pt x="30" y="1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49" name="Line 868"/>
            <p:cNvSpPr>
              <a:spLocks noChangeShapeType="1"/>
            </p:cNvSpPr>
            <p:nvPr/>
          </p:nvSpPr>
          <p:spPr bwMode="auto">
            <a:xfrm>
              <a:off x="1784" y="2534"/>
              <a:ext cx="1" cy="7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50" name="Line 869"/>
            <p:cNvSpPr>
              <a:spLocks noChangeShapeType="1"/>
            </p:cNvSpPr>
            <p:nvPr/>
          </p:nvSpPr>
          <p:spPr bwMode="auto">
            <a:xfrm>
              <a:off x="1784" y="2605"/>
              <a:ext cx="1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51" name="Line 870"/>
            <p:cNvSpPr>
              <a:spLocks noChangeShapeType="1"/>
            </p:cNvSpPr>
            <p:nvPr/>
          </p:nvSpPr>
          <p:spPr bwMode="auto">
            <a:xfrm>
              <a:off x="1784" y="2605"/>
              <a:ext cx="20" cy="6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52" name="Line 871"/>
            <p:cNvSpPr>
              <a:spLocks noChangeShapeType="1"/>
            </p:cNvSpPr>
            <p:nvPr/>
          </p:nvSpPr>
          <p:spPr bwMode="auto">
            <a:xfrm>
              <a:off x="1804" y="2666"/>
              <a:ext cx="1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53" name="Line 872"/>
            <p:cNvSpPr>
              <a:spLocks noChangeShapeType="1"/>
            </p:cNvSpPr>
            <p:nvPr/>
          </p:nvSpPr>
          <p:spPr bwMode="auto">
            <a:xfrm>
              <a:off x="1804" y="2666"/>
              <a:ext cx="21" cy="5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54" name="Line 873"/>
            <p:cNvSpPr>
              <a:spLocks noChangeShapeType="1"/>
            </p:cNvSpPr>
            <p:nvPr/>
          </p:nvSpPr>
          <p:spPr bwMode="auto">
            <a:xfrm>
              <a:off x="1825" y="2717"/>
              <a:ext cx="1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55" name="Line 874"/>
            <p:cNvSpPr>
              <a:spLocks noChangeShapeType="1"/>
            </p:cNvSpPr>
            <p:nvPr/>
          </p:nvSpPr>
          <p:spPr bwMode="auto">
            <a:xfrm>
              <a:off x="1825" y="2717"/>
              <a:ext cx="30" cy="2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56" name="Freeform 875"/>
            <p:cNvSpPr>
              <a:spLocks/>
            </p:cNvSpPr>
            <p:nvPr/>
          </p:nvSpPr>
          <p:spPr bwMode="auto">
            <a:xfrm>
              <a:off x="2139" y="2473"/>
              <a:ext cx="30" cy="71"/>
            </a:xfrm>
            <a:custGeom>
              <a:avLst/>
              <a:gdLst>
                <a:gd name="T0" fmla="*/ 20 w 30"/>
                <a:gd name="T1" fmla="*/ 0 h 71"/>
                <a:gd name="T2" fmla="*/ 20 w 30"/>
                <a:gd name="T3" fmla="*/ 21 h 71"/>
                <a:gd name="T4" fmla="*/ 30 w 30"/>
                <a:gd name="T5" fmla="*/ 41 h 71"/>
                <a:gd name="T6" fmla="*/ 30 w 30"/>
                <a:gd name="T7" fmla="*/ 61 h 71"/>
                <a:gd name="T8" fmla="*/ 30 w 30"/>
                <a:gd name="T9" fmla="*/ 71 h 71"/>
                <a:gd name="T10" fmla="*/ 30 w 30"/>
                <a:gd name="T11" fmla="*/ 71 h 71"/>
                <a:gd name="T12" fmla="*/ 30 w 30"/>
                <a:gd name="T13" fmla="*/ 71 h 71"/>
                <a:gd name="T14" fmla="*/ 30 w 30"/>
                <a:gd name="T15" fmla="*/ 71 h 71"/>
                <a:gd name="T16" fmla="*/ 10 w 30"/>
                <a:gd name="T17" fmla="*/ 61 h 71"/>
                <a:gd name="T18" fmla="*/ 10 w 30"/>
                <a:gd name="T19" fmla="*/ 61 h 71"/>
                <a:gd name="T20" fmla="*/ 0 w 30"/>
                <a:gd name="T21" fmla="*/ 71 h 71"/>
                <a:gd name="T22" fmla="*/ 0 w 30"/>
                <a:gd name="T23" fmla="*/ 71 h 71"/>
                <a:gd name="T24" fmla="*/ 0 w 30"/>
                <a:gd name="T25" fmla="*/ 71 h 71"/>
                <a:gd name="T26" fmla="*/ 0 w 30"/>
                <a:gd name="T27" fmla="*/ 71 h 71"/>
                <a:gd name="T28" fmla="*/ 0 w 30"/>
                <a:gd name="T29" fmla="*/ 61 h 71"/>
                <a:gd name="T30" fmla="*/ 10 w 30"/>
                <a:gd name="T31" fmla="*/ 41 h 71"/>
                <a:gd name="T32" fmla="*/ 10 w 30"/>
                <a:gd name="T33" fmla="*/ 21 h 71"/>
                <a:gd name="T34" fmla="*/ 20 w 30"/>
                <a:gd name="T35" fmla="*/ 0 h 7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0"/>
                <a:gd name="T55" fmla="*/ 0 h 71"/>
                <a:gd name="T56" fmla="*/ 30 w 30"/>
                <a:gd name="T57" fmla="*/ 71 h 7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0" h="71">
                  <a:moveTo>
                    <a:pt x="20" y="0"/>
                  </a:moveTo>
                  <a:lnTo>
                    <a:pt x="20" y="21"/>
                  </a:lnTo>
                  <a:lnTo>
                    <a:pt x="30" y="41"/>
                  </a:lnTo>
                  <a:lnTo>
                    <a:pt x="30" y="61"/>
                  </a:lnTo>
                  <a:lnTo>
                    <a:pt x="30" y="71"/>
                  </a:lnTo>
                  <a:lnTo>
                    <a:pt x="10" y="61"/>
                  </a:lnTo>
                  <a:lnTo>
                    <a:pt x="0" y="71"/>
                  </a:lnTo>
                  <a:lnTo>
                    <a:pt x="0" y="61"/>
                  </a:lnTo>
                  <a:lnTo>
                    <a:pt x="10" y="41"/>
                  </a:lnTo>
                  <a:lnTo>
                    <a:pt x="10" y="21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57" name="Line 876"/>
            <p:cNvSpPr>
              <a:spLocks noChangeShapeType="1"/>
            </p:cNvSpPr>
            <p:nvPr/>
          </p:nvSpPr>
          <p:spPr bwMode="auto">
            <a:xfrm>
              <a:off x="2159" y="2524"/>
              <a:ext cx="10" cy="8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58" name="Line 877"/>
            <p:cNvSpPr>
              <a:spLocks noChangeShapeType="1"/>
            </p:cNvSpPr>
            <p:nvPr/>
          </p:nvSpPr>
          <p:spPr bwMode="auto">
            <a:xfrm>
              <a:off x="2169" y="2605"/>
              <a:ext cx="1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59" name="Line 878"/>
            <p:cNvSpPr>
              <a:spLocks noChangeShapeType="1"/>
            </p:cNvSpPr>
            <p:nvPr/>
          </p:nvSpPr>
          <p:spPr bwMode="auto">
            <a:xfrm>
              <a:off x="2169" y="2605"/>
              <a:ext cx="31" cy="6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60" name="Freeform 879"/>
            <p:cNvSpPr>
              <a:spLocks/>
            </p:cNvSpPr>
            <p:nvPr/>
          </p:nvSpPr>
          <p:spPr bwMode="auto">
            <a:xfrm>
              <a:off x="2757" y="2544"/>
              <a:ext cx="457" cy="1237"/>
            </a:xfrm>
            <a:custGeom>
              <a:avLst/>
              <a:gdLst>
                <a:gd name="T0" fmla="*/ 21 w 457"/>
                <a:gd name="T1" fmla="*/ 1237 h 1237"/>
                <a:gd name="T2" fmla="*/ 0 w 457"/>
                <a:gd name="T3" fmla="*/ 1227 h 1237"/>
                <a:gd name="T4" fmla="*/ 436 w 457"/>
                <a:gd name="T5" fmla="*/ 0 h 1237"/>
                <a:gd name="T6" fmla="*/ 457 w 457"/>
                <a:gd name="T7" fmla="*/ 11 h 1237"/>
                <a:gd name="T8" fmla="*/ 21 w 457"/>
                <a:gd name="T9" fmla="*/ 1237 h 12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1237"/>
                <a:gd name="T17" fmla="*/ 457 w 457"/>
                <a:gd name="T18" fmla="*/ 1237 h 12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1237">
                  <a:moveTo>
                    <a:pt x="21" y="1237"/>
                  </a:moveTo>
                  <a:lnTo>
                    <a:pt x="0" y="1227"/>
                  </a:lnTo>
                  <a:lnTo>
                    <a:pt x="436" y="0"/>
                  </a:lnTo>
                  <a:lnTo>
                    <a:pt x="457" y="11"/>
                  </a:lnTo>
                  <a:lnTo>
                    <a:pt x="21" y="12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61" name="Freeform 880"/>
            <p:cNvSpPr>
              <a:spLocks/>
            </p:cNvSpPr>
            <p:nvPr/>
          </p:nvSpPr>
          <p:spPr bwMode="auto">
            <a:xfrm>
              <a:off x="3193" y="2534"/>
              <a:ext cx="1440" cy="639"/>
            </a:xfrm>
            <a:custGeom>
              <a:avLst/>
              <a:gdLst>
                <a:gd name="T0" fmla="*/ 1440 w 1440"/>
                <a:gd name="T1" fmla="*/ 629 h 639"/>
                <a:gd name="T2" fmla="*/ 1430 w 1440"/>
                <a:gd name="T3" fmla="*/ 639 h 639"/>
                <a:gd name="T4" fmla="*/ 0 w 1440"/>
                <a:gd name="T5" fmla="*/ 21 h 639"/>
                <a:gd name="T6" fmla="*/ 10 w 1440"/>
                <a:gd name="T7" fmla="*/ 0 h 639"/>
                <a:gd name="T8" fmla="*/ 1440 w 1440"/>
                <a:gd name="T9" fmla="*/ 629 h 6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0"/>
                <a:gd name="T16" fmla="*/ 0 h 639"/>
                <a:gd name="T17" fmla="*/ 1440 w 1440"/>
                <a:gd name="T18" fmla="*/ 639 h 6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0" h="639">
                  <a:moveTo>
                    <a:pt x="1440" y="629"/>
                  </a:moveTo>
                  <a:lnTo>
                    <a:pt x="1430" y="639"/>
                  </a:lnTo>
                  <a:lnTo>
                    <a:pt x="0" y="21"/>
                  </a:lnTo>
                  <a:lnTo>
                    <a:pt x="10" y="0"/>
                  </a:lnTo>
                  <a:lnTo>
                    <a:pt x="1440" y="6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62" name="Freeform 881"/>
            <p:cNvSpPr>
              <a:spLocks/>
            </p:cNvSpPr>
            <p:nvPr/>
          </p:nvSpPr>
          <p:spPr bwMode="auto">
            <a:xfrm>
              <a:off x="973" y="2534"/>
              <a:ext cx="2210" cy="446"/>
            </a:xfrm>
            <a:custGeom>
              <a:avLst/>
              <a:gdLst>
                <a:gd name="T0" fmla="*/ 2210 w 2210"/>
                <a:gd name="T1" fmla="*/ 0 h 446"/>
                <a:gd name="T2" fmla="*/ 2210 w 2210"/>
                <a:gd name="T3" fmla="*/ 21 h 446"/>
                <a:gd name="T4" fmla="*/ 10 w 2210"/>
                <a:gd name="T5" fmla="*/ 446 h 446"/>
                <a:gd name="T6" fmla="*/ 0 w 2210"/>
                <a:gd name="T7" fmla="*/ 426 h 446"/>
                <a:gd name="T8" fmla="*/ 2210 w 2210"/>
                <a:gd name="T9" fmla="*/ 0 h 4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0"/>
                <a:gd name="T16" fmla="*/ 0 h 446"/>
                <a:gd name="T17" fmla="*/ 2210 w 2210"/>
                <a:gd name="T18" fmla="*/ 446 h 4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0" h="446">
                  <a:moveTo>
                    <a:pt x="2210" y="0"/>
                  </a:moveTo>
                  <a:lnTo>
                    <a:pt x="2210" y="21"/>
                  </a:lnTo>
                  <a:lnTo>
                    <a:pt x="10" y="446"/>
                  </a:lnTo>
                  <a:lnTo>
                    <a:pt x="0" y="426"/>
                  </a:lnTo>
                  <a:lnTo>
                    <a:pt x="22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63" name="Freeform 882"/>
            <p:cNvSpPr>
              <a:spLocks/>
            </p:cNvSpPr>
            <p:nvPr/>
          </p:nvSpPr>
          <p:spPr bwMode="auto">
            <a:xfrm>
              <a:off x="2433" y="1672"/>
              <a:ext cx="760" cy="872"/>
            </a:xfrm>
            <a:custGeom>
              <a:avLst/>
              <a:gdLst>
                <a:gd name="T0" fmla="*/ 760 w 760"/>
                <a:gd name="T1" fmla="*/ 862 h 872"/>
                <a:gd name="T2" fmla="*/ 740 w 760"/>
                <a:gd name="T3" fmla="*/ 872 h 872"/>
                <a:gd name="T4" fmla="*/ 0 w 760"/>
                <a:gd name="T5" fmla="*/ 11 h 872"/>
                <a:gd name="T6" fmla="*/ 20 w 760"/>
                <a:gd name="T7" fmla="*/ 0 h 872"/>
                <a:gd name="T8" fmla="*/ 760 w 760"/>
                <a:gd name="T9" fmla="*/ 862 h 8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0"/>
                <a:gd name="T16" fmla="*/ 0 h 872"/>
                <a:gd name="T17" fmla="*/ 760 w 760"/>
                <a:gd name="T18" fmla="*/ 872 h 8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0" h="872">
                  <a:moveTo>
                    <a:pt x="760" y="862"/>
                  </a:moveTo>
                  <a:lnTo>
                    <a:pt x="740" y="872"/>
                  </a:lnTo>
                  <a:lnTo>
                    <a:pt x="0" y="11"/>
                  </a:lnTo>
                  <a:lnTo>
                    <a:pt x="20" y="0"/>
                  </a:lnTo>
                  <a:lnTo>
                    <a:pt x="760" y="8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64" name="Freeform 883"/>
            <p:cNvSpPr>
              <a:spLocks/>
            </p:cNvSpPr>
            <p:nvPr/>
          </p:nvSpPr>
          <p:spPr bwMode="auto">
            <a:xfrm>
              <a:off x="3183" y="1743"/>
              <a:ext cx="913" cy="822"/>
            </a:xfrm>
            <a:custGeom>
              <a:avLst/>
              <a:gdLst>
                <a:gd name="T0" fmla="*/ 20 w 913"/>
                <a:gd name="T1" fmla="*/ 822 h 822"/>
                <a:gd name="T2" fmla="*/ 0 w 913"/>
                <a:gd name="T3" fmla="*/ 812 h 822"/>
                <a:gd name="T4" fmla="*/ 903 w 913"/>
                <a:gd name="T5" fmla="*/ 0 h 822"/>
                <a:gd name="T6" fmla="*/ 913 w 913"/>
                <a:gd name="T7" fmla="*/ 11 h 822"/>
                <a:gd name="T8" fmla="*/ 20 w 913"/>
                <a:gd name="T9" fmla="*/ 822 h 8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3"/>
                <a:gd name="T16" fmla="*/ 0 h 822"/>
                <a:gd name="T17" fmla="*/ 913 w 913"/>
                <a:gd name="T18" fmla="*/ 822 h 8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3" h="822">
                  <a:moveTo>
                    <a:pt x="20" y="822"/>
                  </a:moveTo>
                  <a:lnTo>
                    <a:pt x="0" y="812"/>
                  </a:lnTo>
                  <a:lnTo>
                    <a:pt x="903" y="0"/>
                  </a:lnTo>
                  <a:lnTo>
                    <a:pt x="913" y="11"/>
                  </a:lnTo>
                  <a:lnTo>
                    <a:pt x="20" y="8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65" name="Rectangle 884"/>
            <p:cNvSpPr>
              <a:spLocks noChangeArrowheads="1"/>
            </p:cNvSpPr>
            <p:nvPr/>
          </p:nvSpPr>
          <p:spPr bwMode="auto">
            <a:xfrm>
              <a:off x="1008" y="1795"/>
              <a:ext cx="101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00"/>
                  </a:solidFill>
                  <a:latin typeface="Geneva" charset="0"/>
                </a:rPr>
                <a:t>Communication</a:t>
              </a:r>
              <a:endParaRPr lang="en-US" altLang="en-US"/>
            </a:p>
          </p:txBody>
        </p:sp>
        <p:sp>
          <p:nvSpPr>
            <p:cNvPr id="20566" name="Rectangle 885"/>
            <p:cNvSpPr>
              <a:spLocks noChangeArrowheads="1"/>
            </p:cNvSpPr>
            <p:nvPr/>
          </p:nvSpPr>
          <p:spPr bwMode="auto">
            <a:xfrm>
              <a:off x="2818" y="922"/>
              <a:ext cx="60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00"/>
                  </a:solidFill>
                  <a:latin typeface="Geneva" charset="0"/>
                </a:rPr>
                <a:t>Planning </a:t>
              </a:r>
              <a:endParaRPr lang="en-US" altLang="en-US"/>
            </a:p>
          </p:txBody>
        </p:sp>
        <p:sp>
          <p:nvSpPr>
            <p:cNvPr id="20567" name="Rectangle 886"/>
            <p:cNvSpPr>
              <a:spLocks noChangeArrowheads="1"/>
            </p:cNvSpPr>
            <p:nvPr/>
          </p:nvSpPr>
          <p:spPr bwMode="auto">
            <a:xfrm>
              <a:off x="4806" y="2098"/>
              <a:ext cx="59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00"/>
                  </a:solidFill>
                  <a:latin typeface="Geneva" charset="0"/>
                </a:rPr>
                <a:t>Modeling</a:t>
              </a:r>
              <a:endParaRPr lang="en-US" altLang="en-US"/>
            </a:p>
          </p:txBody>
        </p:sp>
        <p:sp>
          <p:nvSpPr>
            <p:cNvPr id="20568" name="Rectangle 887"/>
            <p:cNvSpPr>
              <a:spLocks noChangeArrowheads="1"/>
            </p:cNvSpPr>
            <p:nvPr/>
          </p:nvSpPr>
          <p:spPr bwMode="auto">
            <a:xfrm>
              <a:off x="3548" y="3477"/>
              <a:ext cx="81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00"/>
                  </a:solidFill>
                  <a:latin typeface="Geneva" charset="0"/>
                </a:rPr>
                <a:t>Construction</a:t>
              </a:r>
              <a:endParaRPr lang="en-US" altLang="en-US"/>
            </a:p>
          </p:txBody>
        </p:sp>
        <p:sp>
          <p:nvSpPr>
            <p:cNvPr id="20569" name="Rectangle 888"/>
            <p:cNvSpPr>
              <a:spLocks noChangeArrowheads="1"/>
            </p:cNvSpPr>
            <p:nvPr/>
          </p:nvSpPr>
          <p:spPr bwMode="auto">
            <a:xfrm>
              <a:off x="1378" y="3366"/>
              <a:ext cx="81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00"/>
                  </a:solidFill>
                  <a:latin typeface="Geneva" charset="0"/>
                </a:rPr>
                <a:t>Deployment </a:t>
              </a:r>
              <a:endParaRPr lang="en-US" altLang="en-US"/>
            </a:p>
          </p:txBody>
        </p:sp>
        <p:sp>
          <p:nvSpPr>
            <p:cNvPr id="20570" name="Rectangle 889"/>
            <p:cNvSpPr>
              <a:spLocks noChangeArrowheads="1"/>
            </p:cNvSpPr>
            <p:nvPr/>
          </p:nvSpPr>
          <p:spPr bwMode="auto">
            <a:xfrm>
              <a:off x="1378" y="3558"/>
              <a:ext cx="12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00"/>
                  </a:solidFill>
                  <a:latin typeface="Geneva" charset="0"/>
                </a:rPr>
                <a:t>   </a:t>
              </a:r>
              <a:endParaRPr lang="en-US" altLang="en-US"/>
            </a:p>
          </p:txBody>
        </p:sp>
        <p:sp>
          <p:nvSpPr>
            <p:cNvPr id="20571" name="Rectangle 890"/>
            <p:cNvSpPr>
              <a:spLocks noChangeArrowheads="1"/>
            </p:cNvSpPr>
            <p:nvPr/>
          </p:nvSpPr>
          <p:spPr bwMode="auto">
            <a:xfrm>
              <a:off x="1520" y="3568"/>
              <a:ext cx="45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Geneva" charset="0"/>
                </a:rPr>
                <a:t>delivery </a:t>
              </a:r>
              <a:endParaRPr lang="en-US" altLang="en-US"/>
            </a:p>
          </p:txBody>
        </p:sp>
        <p:sp>
          <p:nvSpPr>
            <p:cNvPr id="20572" name="Rectangle 891"/>
            <p:cNvSpPr>
              <a:spLocks noChangeArrowheads="1"/>
            </p:cNvSpPr>
            <p:nvPr/>
          </p:nvSpPr>
          <p:spPr bwMode="auto">
            <a:xfrm>
              <a:off x="1378" y="3741"/>
              <a:ext cx="626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Geneva" charset="0"/>
                </a:rPr>
                <a:t>    feedback</a:t>
              </a:r>
              <a:endParaRPr lang="en-US" altLang="en-US"/>
            </a:p>
          </p:txBody>
        </p:sp>
        <p:sp>
          <p:nvSpPr>
            <p:cNvPr id="20573" name="Rectangle 892"/>
            <p:cNvSpPr>
              <a:spLocks noChangeArrowheads="1"/>
            </p:cNvSpPr>
            <p:nvPr/>
          </p:nvSpPr>
          <p:spPr bwMode="auto">
            <a:xfrm>
              <a:off x="2605" y="2646"/>
              <a:ext cx="32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500" i="1">
                  <a:solidFill>
                    <a:srgbClr val="000000"/>
                  </a:solidFill>
                  <a:latin typeface="Geneva" charset="0"/>
                </a:rPr>
                <a:t>Start</a:t>
              </a:r>
              <a:endParaRPr lang="en-US" altLang="en-US"/>
            </a:p>
          </p:txBody>
        </p:sp>
        <p:sp>
          <p:nvSpPr>
            <p:cNvPr id="20574" name="Freeform 893"/>
            <p:cNvSpPr>
              <a:spLocks/>
            </p:cNvSpPr>
            <p:nvPr/>
          </p:nvSpPr>
          <p:spPr bwMode="auto">
            <a:xfrm>
              <a:off x="2494" y="2463"/>
              <a:ext cx="30" cy="51"/>
            </a:xfrm>
            <a:custGeom>
              <a:avLst/>
              <a:gdLst>
                <a:gd name="T0" fmla="*/ 10 w 30"/>
                <a:gd name="T1" fmla="*/ 0 h 51"/>
                <a:gd name="T2" fmla="*/ 20 w 30"/>
                <a:gd name="T3" fmla="*/ 10 h 51"/>
                <a:gd name="T4" fmla="*/ 20 w 30"/>
                <a:gd name="T5" fmla="*/ 31 h 51"/>
                <a:gd name="T6" fmla="*/ 20 w 30"/>
                <a:gd name="T7" fmla="*/ 51 h 51"/>
                <a:gd name="T8" fmla="*/ 30 w 30"/>
                <a:gd name="T9" fmla="*/ 51 h 51"/>
                <a:gd name="T10" fmla="*/ 30 w 30"/>
                <a:gd name="T11" fmla="*/ 51 h 51"/>
                <a:gd name="T12" fmla="*/ 30 w 30"/>
                <a:gd name="T13" fmla="*/ 51 h 51"/>
                <a:gd name="T14" fmla="*/ 30 w 30"/>
                <a:gd name="T15" fmla="*/ 51 h 51"/>
                <a:gd name="T16" fmla="*/ 10 w 30"/>
                <a:gd name="T17" fmla="*/ 51 h 51"/>
                <a:gd name="T18" fmla="*/ 10 w 30"/>
                <a:gd name="T19" fmla="*/ 51 h 51"/>
                <a:gd name="T20" fmla="*/ 0 w 30"/>
                <a:gd name="T21" fmla="*/ 51 h 51"/>
                <a:gd name="T22" fmla="*/ 0 w 30"/>
                <a:gd name="T23" fmla="*/ 51 h 51"/>
                <a:gd name="T24" fmla="*/ 0 w 30"/>
                <a:gd name="T25" fmla="*/ 51 h 51"/>
                <a:gd name="T26" fmla="*/ 0 w 30"/>
                <a:gd name="T27" fmla="*/ 51 h 51"/>
                <a:gd name="T28" fmla="*/ 0 w 30"/>
                <a:gd name="T29" fmla="*/ 51 h 51"/>
                <a:gd name="T30" fmla="*/ 0 w 30"/>
                <a:gd name="T31" fmla="*/ 31 h 51"/>
                <a:gd name="T32" fmla="*/ 10 w 30"/>
                <a:gd name="T33" fmla="*/ 10 h 51"/>
                <a:gd name="T34" fmla="*/ 10 w 30"/>
                <a:gd name="T35" fmla="*/ 0 h 5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0"/>
                <a:gd name="T55" fmla="*/ 0 h 51"/>
                <a:gd name="T56" fmla="*/ 30 w 30"/>
                <a:gd name="T57" fmla="*/ 51 h 5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0" h="51">
                  <a:moveTo>
                    <a:pt x="10" y="0"/>
                  </a:moveTo>
                  <a:lnTo>
                    <a:pt x="20" y="10"/>
                  </a:lnTo>
                  <a:lnTo>
                    <a:pt x="20" y="31"/>
                  </a:lnTo>
                  <a:lnTo>
                    <a:pt x="20" y="51"/>
                  </a:lnTo>
                  <a:lnTo>
                    <a:pt x="30" y="51"/>
                  </a:lnTo>
                  <a:lnTo>
                    <a:pt x="10" y="51"/>
                  </a:lnTo>
                  <a:lnTo>
                    <a:pt x="0" y="51"/>
                  </a:lnTo>
                  <a:lnTo>
                    <a:pt x="0" y="31"/>
                  </a:lnTo>
                  <a:lnTo>
                    <a:pt x="10" y="1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75" name="Line 894"/>
            <p:cNvSpPr>
              <a:spLocks noChangeShapeType="1"/>
            </p:cNvSpPr>
            <p:nvPr/>
          </p:nvSpPr>
          <p:spPr bwMode="auto">
            <a:xfrm>
              <a:off x="2504" y="2504"/>
              <a:ext cx="20" cy="7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76" name="Line 895"/>
            <p:cNvSpPr>
              <a:spLocks noChangeShapeType="1"/>
            </p:cNvSpPr>
            <p:nvPr/>
          </p:nvSpPr>
          <p:spPr bwMode="auto">
            <a:xfrm>
              <a:off x="2524" y="2575"/>
              <a:ext cx="1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77" name="Line 896"/>
            <p:cNvSpPr>
              <a:spLocks noChangeShapeType="1"/>
            </p:cNvSpPr>
            <p:nvPr/>
          </p:nvSpPr>
          <p:spPr bwMode="auto">
            <a:xfrm>
              <a:off x="2524" y="2575"/>
              <a:ext cx="31" cy="5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78" name="Line 897"/>
            <p:cNvSpPr>
              <a:spLocks noChangeShapeType="1"/>
            </p:cNvSpPr>
            <p:nvPr/>
          </p:nvSpPr>
          <p:spPr bwMode="auto">
            <a:xfrm flipV="1">
              <a:off x="2088" y="2717"/>
              <a:ext cx="223" cy="4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79" name="Freeform 898"/>
            <p:cNvSpPr>
              <a:spLocks/>
            </p:cNvSpPr>
            <p:nvPr/>
          </p:nvSpPr>
          <p:spPr bwMode="auto">
            <a:xfrm>
              <a:off x="2210" y="2686"/>
              <a:ext cx="111" cy="102"/>
            </a:xfrm>
            <a:custGeom>
              <a:avLst/>
              <a:gdLst>
                <a:gd name="T0" fmla="*/ 0 w 111"/>
                <a:gd name="T1" fmla="*/ 0 h 102"/>
                <a:gd name="T2" fmla="*/ 111 w 111"/>
                <a:gd name="T3" fmla="*/ 31 h 102"/>
                <a:gd name="T4" fmla="*/ 20 w 111"/>
                <a:gd name="T5" fmla="*/ 102 h 102"/>
                <a:gd name="T6" fmla="*/ 51 w 111"/>
                <a:gd name="T7" fmla="*/ 41 h 102"/>
                <a:gd name="T8" fmla="*/ 0 w 111"/>
                <a:gd name="T9" fmla="*/ 0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1"/>
                <a:gd name="T16" fmla="*/ 0 h 102"/>
                <a:gd name="T17" fmla="*/ 111 w 111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1" h="102">
                  <a:moveTo>
                    <a:pt x="0" y="0"/>
                  </a:moveTo>
                  <a:lnTo>
                    <a:pt x="111" y="31"/>
                  </a:lnTo>
                  <a:lnTo>
                    <a:pt x="20" y="102"/>
                  </a:lnTo>
                  <a:lnTo>
                    <a:pt x="51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80" name="Line 899"/>
            <p:cNvSpPr>
              <a:spLocks noChangeShapeType="1"/>
            </p:cNvSpPr>
            <p:nvPr/>
          </p:nvSpPr>
          <p:spPr bwMode="auto">
            <a:xfrm flipV="1">
              <a:off x="1764" y="2778"/>
              <a:ext cx="213" cy="5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81" name="Freeform 900"/>
            <p:cNvSpPr>
              <a:spLocks/>
            </p:cNvSpPr>
            <p:nvPr/>
          </p:nvSpPr>
          <p:spPr bwMode="auto">
            <a:xfrm>
              <a:off x="1875" y="2747"/>
              <a:ext cx="122" cy="102"/>
            </a:xfrm>
            <a:custGeom>
              <a:avLst/>
              <a:gdLst>
                <a:gd name="T0" fmla="*/ 0 w 122"/>
                <a:gd name="T1" fmla="*/ 0 h 102"/>
                <a:gd name="T2" fmla="*/ 122 w 122"/>
                <a:gd name="T3" fmla="*/ 31 h 102"/>
                <a:gd name="T4" fmla="*/ 21 w 122"/>
                <a:gd name="T5" fmla="*/ 102 h 102"/>
                <a:gd name="T6" fmla="*/ 61 w 122"/>
                <a:gd name="T7" fmla="*/ 41 h 102"/>
                <a:gd name="T8" fmla="*/ 0 w 122"/>
                <a:gd name="T9" fmla="*/ 0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2"/>
                <a:gd name="T16" fmla="*/ 0 h 102"/>
                <a:gd name="T17" fmla="*/ 122 w 122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2" h="102">
                  <a:moveTo>
                    <a:pt x="0" y="0"/>
                  </a:moveTo>
                  <a:lnTo>
                    <a:pt x="122" y="31"/>
                  </a:lnTo>
                  <a:lnTo>
                    <a:pt x="21" y="102"/>
                  </a:lnTo>
                  <a:lnTo>
                    <a:pt x="61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82" name="Line 901"/>
            <p:cNvSpPr>
              <a:spLocks noChangeShapeType="1"/>
            </p:cNvSpPr>
            <p:nvPr/>
          </p:nvSpPr>
          <p:spPr bwMode="auto">
            <a:xfrm flipV="1">
              <a:off x="1429" y="2839"/>
              <a:ext cx="213" cy="5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83" name="Freeform 902"/>
            <p:cNvSpPr>
              <a:spLocks/>
            </p:cNvSpPr>
            <p:nvPr/>
          </p:nvSpPr>
          <p:spPr bwMode="auto">
            <a:xfrm>
              <a:off x="1541" y="2808"/>
              <a:ext cx="121" cy="101"/>
            </a:xfrm>
            <a:custGeom>
              <a:avLst/>
              <a:gdLst>
                <a:gd name="T0" fmla="*/ 0 w 121"/>
                <a:gd name="T1" fmla="*/ 0 h 101"/>
                <a:gd name="T2" fmla="*/ 121 w 121"/>
                <a:gd name="T3" fmla="*/ 31 h 101"/>
                <a:gd name="T4" fmla="*/ 20 w 121"/>
                <a:gd name="T5" fmla="*/ 101 h 101"/>
                <a:gd name="T6" fmla="*/ 60 w 121"/>
                <a:gd name="T7" fmla="*/ 41 h 101"/>
                <a:gd name="T8" fmla="*/ 0 w 121"/>
                <a:gd name="T9" fmla="*/ 0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1"/>
                <a:gd name="T16" fmla="*/ 0 h 101"/>
                <a:gd name="T17" fmla="*/ 121 w 121"/>
                <a:gd name="T18" fmla="*/ 101 h 1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1" h="101">
                  <a:moveTo>
                    <a:pt x="0" y="0"/>
                  </a:moveTo>
                  <a:lnTo>
                    <a:pt x="121" y="31"/>
                  </a:lnTo>
                  <a:lnTo>
                    <a:pt x="20" y="101"/>
                  </a:lnTo>
                  <a:lnTo>
                    <a:pt x="60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84" name="Line 903"/>
            <p:cNvSpPr>
              <a:spLocks noChangeShapeType="1"/>
            </p:cNvSpPr>
            <p:nvPr/>
          </p:nvSpPr>
          <p:spPr bwMode="auto">
            <a:xfrm flipV="1">
              <a:off x="2392" y="2656"/>
              <a:ext cx="213" cy="4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85" name="Freeform 904"/>
            <p:cNvSpPr>
              <a:spLocks/>
            </p:cNvSpPr>
            <p:nvPr/>
          </p:nvSpPr>
          <p:spPr bwMode="auto">
            <a:xfrm>
              <a:off x="2504" y="2626"/>
              <a:ext cx="122" cy="101"/>
            </a:xfrm>
            <a:custGeom>
              <a:avLst/>
              <a:gdLst>
                <a:gd name="T0" fmla="*/ 0 w 122"/>
                <a:gd name="T1" fmla="*/ 0 h 101"/>
                <a:gd name="T2" fmla="*/ 122 w 122"/>
                <a:gd name="T3" fmla="*/ 30 h 101"/>
                <a:gd name="T4" fmla="*/ 20 w 122"/>
                <a:gd name="T5" fmla="*/ 101 h 101"/>
                <a:gd name="T6" fmla="*/ 61 w 122"/>
                <a:gd name="T7" fmla="*/ 40 h 101"/>
                <a:gd name="T8" fmla="*/ 0 w 122"/>
                <a:gd name="T9" fmla="*/ 0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2"/>
                <a:gd name="T16" fmla="*/ 0 h 101"/>
                <a:gd name="T17" fmla="*/ 122 w 122"/>
                <a:gd name="T18" fmla="*/ 101 h 1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2" h="101">
                  <a:moveTo>
                    <a:pt x="0" y="0"/>
                  </a:moveTo>
                  <a:lnTo>
                    <a:pt x="122" y="30"/>
                  </a:lnTo>
                  <a:lnTo>
                    <a:pt x="20" y="101"/>
                  </a:lnTo>
                  <a:lnTo>
                    <a:pt x="61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86" name="Rectangle 905"/>
            <p:cNvSpPr>
              <a:spLocks noChangeArrowheads="1"/>
            </p:cNvSpPr>
            <p:nvPr/>
          </p:nvSpPr>
          <p:spPr bwMode="auto">
            <a:xfrm>
              <a:off x="4927" y="2260"/>
              <a:ext cx="473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Geneva" charset="0"/>
                </a:rPr>
                <a:t>analysis </a:t>
              </a:r>
              <a:endParaRPr lang="en-US" altLang="en-US"/>
            </a:p>
          </p:txBody>
        </p:sp>
        <p:sp>
          <p:nvSpPr>
            <p:cNvPr id="20587" name="Rectangle 906"/>
            <p:cNvSpPr>
              <a:spLocks noChangeArrowheads="1"/>
            </p:cNvSpPr>
            <p:nvPr/>
          </p:nvSpPr>
          <p:spPr bwMode="auto">
            <a:xfrm>
              <a:off x="4927" y="2422"/>
              <a:ext cx="358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Geneva" charset="0"/>
                </a:rPr>
                <a:t>design</a:t>
              </a:r>
              <a:endParaRPr lang="en-US" altLang="en-US"/>
            </a:p>
          </p:txBody>
        </p:sp>
        <p:sp>
          <p:nvSpPr>
            <p:cNvPr id="20588" name="Rectangle 907"/>
            <p:cNvSpPr>
              <a:spLocks noChangeArrowheads="1"/>
            </p:cNvSpPr>
            <p:nvPr/>
          </p:nvSpPr>
          <p:spPr bwMode="auto">
            <a:xfrm>
              <a:off x="3710" y="3629"/>
              <a:ext cx="297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Geneva" charset="0"/>
                </a:rPr>
                <a:t>code </a:t>
              </a:r>
              <a:endParaRPr lang="en-US" altLang="en-US"/>
            </a:p>
          </p:txBody>
        </p:sp>
        <p:sp>
          <p:nvSpPr>
            <p:cNvPr id="20589" name="Rectangle 908"/>
            <p:cNvSpPr>
              <a:spLocks noChangeArrowheads="1"/>
            </p:cNvSpPr>
            <p:nvPr/>
          </p:nvSpPr>
          <p:spPr bwMode="auto">
            <a:xfrm>
              <a:off x="3710" y="3791"/>
              <a:ext cx="19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Geneva" charset="0"/>
                </a:rPr>
                <a:t>test</a:t>
              </a:r>
              <a:endParaRPr lang="en-US" altLang="en-US"/>
            </a:p>
          </p:txBody>
        </p:sp>
        <p:sp>
          <p:nvSpPr>
            <p:cNvPr id="20590" name="Rectangle 909"/>
            <p:cNvSpPr>
              <a:spLocks noChangeArrowheads="1"/>
            </p:cNvSpPr>
            <p:nvPr/>
          </p:nvSpPr>
          <p:spPr bwMode="auto">
            <a:xfrm>
              <a:off x="2909" y="1094"/>
              <a:ext cx="587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Geneva" charset="0"/>
                </a:rPr>
                <a:t>estimation </a:t>
              </a:r>
              <a:endParaRPr lang="en-US" altLang="en-US"/>
            </a:p>
          </p:txBody>
        </p:sp>
        <p:sp>
          <p:nvSpPr>
            <p:cNvPr id="20591" name="Rectangle 910"/>
            <p:cNvSpPr>
              <a:spLocks noChangeArrowheads="1"/>
            </p:cNvSpPr>
            <p:nvPr/>
          </p:nvSpPr>
          <p:spPr bwMode="auto">
            <a:xfrm>
              <a:off x="2909" y="1256"/>
              <a:ext cx="61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Geneva" charset="0"/>
                </a:rPr>
                <a:t>scheduling </a:t>
              </a:r>
              <a:endParaRPr lang="en-US" altLang="en-US"/>
            </a:p>
          </p:txBody>
        </p:sp>
        <p:sp>
          <p:nvSpPr>
            <p:cNvPr id="20592" name="Rectangle 911"/>
            <p:cNvSpPr>
              <a:spLocks noChangeArrowheads="1"/>
            </p:cNvSpPr>
            <p:nvPr/>
          </p:nvSpPr>
          <p:spPr bwMode="auto">
            <a:xfrm>
              <a:off x="2909" y="1419"/>
              <a:ext cx="661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Geneva" charset="0"/>
                </a:rPr>
                <a:t>risk analysis</a:t>
              </a:r>
              <a:endParaRPr lang="en-US" altLang="en-US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F2E6D94-9DA4-4303-BAE1-76751DBB3856}" type="slidenum">
              <a:rPr lang="en-US" altLang="en-US" sz="1400">
                <a:latin typeface="Arial" panose="020B0604020202020204" pitchFamily="34" charset="0"/>
              </a:rPr>
              <a:pPr eaLnBrk="1" hangingPunct="1"/>
              <a:t>21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dirty="0"/>
              <a:t>The Spiral Model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0113" y="1490932"/>
            <a:ext cx="10515600" cy="4648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Unlike other process models that end when software is delivered, the spiral model can be adapted to apply throughout the life of the computer s/w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The circuits around the spiral might represent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Concept development project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New Product development project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Product enhancement project</a:t>
            </a:r>
          </a:p>
          <a:p>
            <a:pPr lvl="1" algn="just" eaLnBrk="1" hangingPunct="1">
              <a:lnSpc>
                <a:spcPct val="90000"/>
              </a:lnSpc>
            </a:pPr>
            <a:endParaRPr lang="en-US" altLang="en-US" sz="20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The spiral model demands a direct consideration of technical risks at all stages of the project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1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CBECF-2D61-4CF5-9EBB-8765A94B7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83" y="152400"/>
            <a:ext cx="11317817" cy="1143000"/>
          </a:xfrm>
        </p:spPr>
        <p:txBody>
          <a:bodyPr/>
          <a:lstStyle/>
          <a:p>
            <a:r>
              <a:rPr lang="en-US" altLang="en-US" sz="4400" dirty="0"/>
              <a:t>Particularly useful when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7867E-58FA-4FD6-82C2-E473C3CD6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0463"/>
            <a:ext cx="10668000" cy="4114800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open sans"/>
              </a:rPr>
              <a:t>When costs and risk evaluation is important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open sans"/>
              </a:rPr>
              <a:t>For medium to high-risk projects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open sans"/>
              </a:rPr>
              <a:t>Long-term project commitment unwise because of potential changes to economic priorities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open sans"/>
              </a:rPr>
              <a:t>Users are unsure of their needs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open sans"/>
              </a:rPr>
              <a:t>Requirements are complex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open sans"/>
              </a:rPr>
              <a:t>New product line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open sans"/>
              </a:rPr>
              <a:t>Significant changes are expected (research and exploration)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2E6CD-59EE-4932-A7B1-7AB3E7638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F30F4-C2B2-45BB-A43B-1498C46C1027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73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56A100C-632D-4915-924C-F9FC54DAD63B}" type="slidenum">
              <a:rPr lang="en-US" altLang="en-US" sz="1400">
                <a:latin typeface="Arial" panose="020B0604020202020204" pitchFamily="34" charset="0"/>
              </a:rPr>
              <a:pPr eaLnBrk="1" hangingPunct="1"/>
              <a:t>23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841310" y="3048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 dirty="0"/>
              <a:t>The Spiral Model - Drawbacks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10515600" cy="45720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It may be difficult to convince customers (particularly in contract situations) that the evolutionary approach is controllable.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It demands considerable risk assessment expertise and relies on this expertise for success. 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If a major risk is not uncovered and managed, problems will undoubtedly occur.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CCF8C90-E87D-433B-B730-3C4A6D743FDC}" type="slidenum">
              <a:rPr lang="en-US" altLang="en-US" sz="1400">
                <a:latin typeface="Arial" panose="020B0604020202020204" pitchFamily="34" charset="0"/>
              </a:rPr>
              <a:pPr eaLnBrk="1" hangingPunct="1"/>
              <a:t>24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The Concurrent Development Model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1" y="1676400"/>
            <a:ext cx="10210800" cy="4267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Sometimes called </a:t>
            </a:r>
            <a:r>
              <a:rPr lang="en-US" altLang="en-US" sz="2400" i="1" dirty="0">
                <a:solidFill>
                  <a:srgbClr val="0000CC"/>
                </a:solidFill>
              </a:rPr>
              <a:t>concurrent engineering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Can be represented schematically as a series of framework activities, s/w engineering actions and tasks, and their associated states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Defines a series of events that will trigger transitions from state to state for each of the s/w engineering activities, actions, or tasks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Applicable to all types of s/w development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Defines a network of activities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Events generated at one point in the process network trigger transitions among the states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23588A5-264D-4569-A865-F5F840E3E2F5}" type="slidenum">
              <a:rPr lang="en-US" altLang="en-US" sz="1400">
                <a:latin typeface="Arial" panose="020B0604020202020204" pitchFamily="34" charset="0"/>
              </a:rPr>
              <a:pPr eaLnBrk="1" hangingPunct="1"/>
              <a:t>25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49288" y="106364"/>
            <a:ext cx="4456112" cy="1143000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The Concurrent Development Model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DEC0A8-4C7F-493E-824D-1D993587B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152400"/>
            <a:ext cx="6096000" cy="65532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A1BF41C-D11F-4D7F-9B08-FD9C3B5CD408}" type="slidenum">
              <a:rPr lang="en-US" altLang="en-US" sz="1400">
                <a:latin typeface="Arial" panose="020B0604020202020204" pitchFamily="34" charset="0"/>
              </a:rPr>
              <a:pPr eaLnBrk="1" hangingPunct="1"/>
              <a:t>26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10363200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Weaknesses of Evolutionary Process Models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2500" y="1600200"/>
            <a:ext cx="10096500" cy="4114800"/>
          </a:xfrm>
        </p:spPr>
        <p:txBody>
          <a:bodyPr/>
          <a:lstStyle/>
          <a:p>
            <a:pPr algn="just" eaLnBrk="1" hangingPunct="1"/>
            <a:r>
              <a:rPr lang="en-US" altLang="en-US" sz="2800" dirty="0"/>
              <a:t>Uncertainty in the number of total cycles required</a:t>
            </a:r>
          </a:p>
          <a:p>
            <a:pPr lvl="1" algn="just" eaLnBrk="1" hangingPunct="1"/>
            <a:r>
              <a:rPr lang="en-US" altLang="en-US" sz="2400" dirty="0"/>
              <a:t>Most project management and estimation techniques are based on linear layouts of activities</a:t>
            </a:r>
          </a:p>
          <a:p>
            <a:pPr algn="just" eaLnBrk="1" hangingPunct="1"/>
            <a:r>
              <a:rPr lang="en-US" altLang="en-US" sz="2800" dirty="0"/>
              <a:t>Do not establish the maximum speed of the evolution</a:t>
            </a:r>
          </a:p>
          <a:p>
            <a:pPr algn="just" eaLnBrk="1" hangingPunct="1"/>
            <a:r>
              <a:rPr lang="en-US" altLang="en-US" sz="2800" dirty="0"/>
              <a:t>Software processes should be focused on flexibility and extensibility rather than on high quality, which sounds scary</a:t>
            </a:r>
          </a:p>
          <a:p>
            <a:pPr lvl="1" algn="just" eaLnBrk="1" hangingPunct="1"/>
            <a:r>
              <a:rPr lang="en-US" altLang="en-US" sz="2400" dirty="0"/>
              <a:t>However, we should prioritize the speed of the development over zero defects. </a:t>
            </a:r>
            <a:r>
              <a:rPr lang="en-US" altLang="en-US" sz="5400" b="1" dirty="0">
                <a:solidFill>
                  <a:srgbClr val="FF0000"/>
                </a:solidFill>
              </a:rPr>
              <a:t>Why?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AA9D983-8B09-4123-8440-BA87BDF18D31}" type="slidenum">
              <a:rPr lang="en-US" altLang="en-US" sz="1400">
                <a:latin typeface="Arial" panose="020B0604020202020204" pitchFamily="34" charset="0"/>
              </a:rPr>
              <a:pPr eaLnBrk="1" hangingPunct="1"/>
              <a:t>27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dirty="0"/>
              <a:t>Specialized Process Models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828800"/>
            <a:ext cx="10134600" cy="4114800"/>
          </a:xfrm>
        </p:spPr>
        <p:txBody>
          <a:bodyPr/>
          <a:lstStyle/>
          <a:p>
            <a:pPr algn="just" eaLnBrk="1" hangingPunct="1"/>
            <a:r>
              <a:rPr lang="en-US" altLang="en-US" sz="2800" dirty="0"/>
              <a:t>Take on many of the characteristics of one or more of the conventional models</a:t>
            </a:r>
          </a:p>
          <a:p>
            <a:pPr algn="just" eaLnBrk="1" hangingPunct="1"/>
            <a:r>
              <a:rPr lang="en-US" altLang="en-US" sz="2800" dirty="0"/>
              <a:t>Tend to be applied when a narrowly defined software engineering approach is chosen</a:t>
            </a:r>
          </a:p>
          <a:p>
            <a:pPr algn="just" eaLnBrk="1" hangingPunct="1"/>
            <a:r>
              <a:rPr lang="en-US" altLang="en-US" sz="2800" dirty="0"/>
              <a:t>Examples:</a:t>
            </a:r>
          </a:p>
          <a:p>
            <a:pPr lvl="1" algn="just" eaLnBrk="1" hangingPunct="1"/>
            <a:r>
              <a:rPr lang="en-US" altLang="en-US" sz="2400" dirty="0"/>
              <a:t>Component-Based Development</a:t>
            </a:r>
          </a:p>
          <a:p>
            <a:pPr lvl="1" algn="just" eaLnBrk="1" hangingPunct="1"/>
            <a:r>
              <a:rPr lang="en-US" altLang="en-US" sz="2400" dirty="0"/>
              <a:t>The Formal Methods Model</a:t>
            </a:r>
          </a:p>
          <a:p>
            <a:pPr lvl="1" algn="just" eaLnBrk="1" hangingPunct="1"/>
            <a:r>
              <a:rPr lang="en-US" altLang="en-US" sz="2400" dirty="0"/>
              <a:t>Aspect-Oriented Software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A355A90-35E3-407D-84FD-7B98082860F0}" type="slidenum">
              <a:rPr lang="en-US" altLang="en-US" sz="1400">
                <a:latin typeface="Arial" panose="020B0604020202020204" pitchFamily="34" charset="0"/>
              </a:rPr>
              <a:pPr eaLnBrk="1" hangingPunct="1"/>
              <a:t>28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Component-Based Development 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10058400" cy="4114800"/>
          </a:xfrm>
        </p:spPr>
        <p:txBody>
          <a:bodyPr/>
          <a:lstStyle/>
          <a:p>
            <a:pPr algn="just" eaLnBrk="1" hangingPunct="1"/>
            <a:r>
              <a:rPr lang="en-US" altLang="en-US" sz="2400" dirty="0"/>
              <a:t>Commercial off-the-shelf (COTS) software components can be used</a:t>
            </a:r>
          </a:p>
          <a:p>
            <a:pPr algn="just" eaLnBrk="1" hangingPunct="1"/>
            <a:endParaRPr lang="en-US" altLang="en-US" sz="2400" dirty="0"/>
          </a:p>
          <a:p>
            <a:pPr algn="just" eaLnBrk="1" hangingPunct="1"/>
            <a:r>
              <a:rPr lang="en-US" altLang="en-US" sz="2400" dirty="0"/>
              <a:t>Components should have well-defined interfaces</a:t>
            </a:r>
          </a:p>
          <a:p>
            <a:pPr algn="just" eaLnBrk="1" hangingPunct="1"/>
            <a:endParaRPr lang="en-US" altLang="en-US" sz="2400" dirty="0"/>
          </a:p>
          <a:p>
            <a:pPr algn="just" eaLnBrk="1" hangingPunct="1"/>
            <a:r>
              <a:rPr lang="en-US" altLang="en-US" sz="2400" dirty="0"/>
              <a:t>Incorporates many of the characteristics of the spiral model</a:t>
            </a:r>
          </a:p>
          <a:p>
            <a:pPr algn="just" eaLnBrk="1" hangingPunct="1"/>
            <a:endParaRPr lang="en-US" altLang="en-US" sz="2400" dirty="0"/>
          </a:p>
          <a:p>
            <a:pPr algn="just" eaLnBrk="1" hangingPunct="1"/>
            <a:r>
              <a:rPr lang="en-US" altLang="en-US" sz="2400" dirty="0"/>
              <a:t>Evolutionary in nature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0719432-F440-48FE-AA99-B0AD798AB944}" type="slidenum">
              <a:rPr lang="en-US" altLang="en-US" sz="1400">
                <a:latin typeface="Arial" panose="020B0604020202020204" pitchFamily="34" charset="0"/>
              </a:rPr>
              <a:pPr eaLnBrk="1" hangingPunct="1"/>
              <a:t>29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Component-Based Development 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90700"/>
            <a:ext cx="10820400" cy="4114800"/>
          </a:xfrm>
        </p:spPr>
        <p:txBody>
          <a:bodyPr/>
          <a:lstStyle/>
          <a:p>
            <a:pPr algn="just" eaLnBrk="1" hangingPunct="1"/>
            <a:r>
              <a:rPr lang="en-US" altLang="en-US" sz="2800" dirty="0"/>
              <a:t>Candidate components should be identified first</a:t>
            </a:r>
          </a:p>
          <a:p>
            <a:pPr algn="just" eaLnBrk="1" hangingPunct="1"/>
            <a:endParaRPr lang="en-US" altLang="en-US" sz="2800" dirty="0"/>
          </a:p>
          <a:p>
            <a:pPr algn="just" eaLnBrk="1" hangingPunct="1"/>
            <a:r>
              <a:rPr lang="en-US" altLang="en-US" sz="2800" dirty="0"/>
              <a:t>Components can be designed as either conventional software modules or object-oriented classes or packages of classes</a:t>
            </a:r>
          </a:p>
          <a:p>
            <a:pPr algn="just" eaLnBrk="1" hangingPunct="1"/>
            <a:endParaRPr lang="en-US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839FA-EAF1-4166-B839-EF834472C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074"/>
            <a:ext cx="10363200" cy="1143000"/>
          </a:xfrm>
        </p:spPr>
        <p:txBody>
          <a:bodyPr/>
          <a:lstStyle/>
          <a:p>
            <a:r>
              <a:rPr lang="en-US" dirty="0"/>
              <a:t>Process Flow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FC11025-3B1B-40BC-962A-BBDBBF48D7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2834" y="219074"/>
            <a:ext cx="5621066" cy="34385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4AA63-DC9F-4AAD-8918-1125430E9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F30F4-C2B2-45BB-A43B-1498C46C1027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6CA635-94CC-4CBC-9A4A-7B3D0D0D7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838326"/>
            <a:ext cx="6096000" cy="41052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4BF5CB-BAD9-4373-BC02-0F9FDD1C1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4867" y="3919537"/>
            <a:ext cx="4933950" cy="267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4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C389B34-38CD-439B-B977-C9127C077D4A}" type="slidenum">
              <a:rPr lang="en-US" altLang="en-US" sz="1400">
                <a:latin typeface="Arial" panose="020B0604020202020204" pitchFamily="34" charset="0"/>
              </a:rPr>
              <a:pPr eaLnBrk="1" hangingPunct="1"/>
              <a:t>30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56592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 dirty="0"/>
              <a:t>The Formal Methods Model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10591800" cy="4648200"/>
          </a:xfrm>
        </p:spPr>
        <p:txBody>
          <a:bodyPr/>
          <a:lstStyle/>
          <a:p>
            <a:pPr algn="just" eaLnBrk="1" hangingPunct="1"/>
            <a:r>
              <a:rPr lang="en-US" altLang="en-US" sz="2400" dirty="0"/>
              <a:t>Encompasses a set of activities that leads to formal mathematical specification of computer software</a:t>
            </a:r>
          </a:p>
          <a:p>
            <a:pPr algn="just" eaLnBrk="1" hangingPunct="1"/>
            <a:endParaRPr lang="en-US" altLang="en-US" sz="2400" dirty="0"/>
          </a:p>
          <a:p>
            <a:pPr algn="just" eaLnBrk="1" hangingPunct="1"/>
            <a:r>
              <a:rPr lang="en-US" altLang="en-US" sz="2400" dirty="0"/>
              <a:t>Have provision to apply a </a:t>
            </a:r>
            <a:r>
              <a:rPr lang="en-US" altLang="en-US" sz="2400" dirty="0">
                <a:solidFill>
                  <a:srgbClr val="C00000"/>
                </a:solidFill>
              </a:rPr>
              <a:t>rigorous</a:t>
            </a:r>
            <a:r>
              <a:rPr lang="en-US" altLang="en-US" sz="2400" dirty="0"/>
              <a:t>, </a:t>
            </a:r>
            <a:r>
              <a:rPr lang="en-US" altLang="en-US" sz="2400" dirty="0">
                <a:solidFill>
                  <a:srgbClr val="C00000"/>
                </a:solidFill>
              </a:rPr>
              <a:t>mathematical</a:t>
            </a:r>
            <a:r>
              <a:rPr lang="en-US" altLang="en-US" sz="2400" dirty="0"/>
              <a:t> notation</a:t>
            </a:r>
          </a:p>
          <a:p>
            <a:pPr algn="just" eaLnBrk="1" hangingPunct="1"/>
            <a:endParaRPr lang="en-US" altLang="en-US" sz="2400" dirty="0"/>
          </a:p>
          <a:p>
            <a:pPr algn="just" eaLnBrk="1" hangingPunct="1"/>
            <a:r>
              <a:rPr lang="en-US" altLang="en-US" sz="2400" dirty="0">
                <a:solidFill>
                  <a:srgbClr val="C00000"/>
                </a:solidFill>
              </a:rPr>
              <a:t>Ambiguity</a:t>
            </a:r>
            <a:r>
              <a:rPr lang="en-US" altLang="en-US" sz="2400" dirty="0"/>
              <a:t>, </a:t>
            </a:r>
            <a:r>
              <a:rPr lang="en-US" altLang="en-US" sz="2400" dirty="0">
                <a:solidFill>
                  <a:srgbClr val="C00000"/>
                </a:solidFill>
              </a:rPr>
              <a:t>incompleteness</a:t>
            </a:r>
            <a:r>
              <a:rPr lang="en-US" altLang="en-US" sz="2400" dirty="0"/>
              <a:t>, and </a:t>
            </a:r>
            <a:r>
              <a:rPr lang="en-US" altLang="en-US" sz="2400" dirty="0">
                <a:solidFill>
                  <a:srgbClr val="C00000"/>
                </a:solidFill>
              </a:rPr>
              <a:t>inconsistency</a:t>
            </a:r>
            <a:r>
              <a:rPr lang="en-US" altLang="en-US" sz="2400" dirty="0"/>
              <a:t> can be discovered and corrected more easily – not through </a:t>
            </a:r>
            <a:r>
              <a:rPr lang="en-US" altLang="en-US" sz="2400" i="1" dirty="0">
                <a:solidFill>
                  <a:srgbClr val="C00000"/>
                </a:solidFill>
              </a:rPr>
              <a:t>ad hoc</a:t>
            </a:r>
            <a:r>
              <a:rPr lang="en-US" altLang="en-US" sz="2400" dirty="0">
                <a:solidFill>
                  <a:srgbClr val="C00000"/>
                </a:solidFill>
              </a:rPr>
              <a:t> review</a:t>
            </a:r>
            <a:r>
              <a:rPr lang="en-US" altLang="en-US" sz="2400" dirty="0"/>
              <a:t>, but through the application of mathematical analysis</a:t>
            </a:r>
          </a:p>
          <a:p>
            <a:pPr algn="just" eaLnBrk="1" hangingPunct="1"/>
            <a:endParaRPr lang="en-US" altLang="en-US" sz="2400" dirty="0"/>
          </a:p>
          <a:p>
            <a:pPr algn="just" eaLnBrk="1" hangingPunct="1"/>
            <a:r>
              <a:rPr lang="en-US" altLang="en-US" sz="2400" dirty="0"/>
              <a:t>Offers the promise of </a:t>
            </a:r>
            <a:r>
              <a:rPr lang="en-US" altLang="en-US" sz="2400" b="1" dirty="0">
                <a:solidFill>
                  <a:srgbClr val="C00000"/>
                </a:solidFill>
              </a:rPr>
              <a:t>defect-free</a:t>
            </a:r>
            <a:r>
              <a:rPr lang="en-US" altLang="en-US" sz="2400" dirty="0"/>
              <a:t> 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1369159-1011-4EDE-BE4D-9C4D10894851}" type="slidenum">
              <a:rPr lang="en-US" altLang="en-US" sz="1400">
                <a:latin typeface="Arial" panose="020B0604020202020204" pitchFamily="34" charset="0"/>
              </a:rPr>
              <a:pPr eaLnBrk="1" hangingPunct="1"/>
              <a:t>31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837126" y="457200"/>
            <a:ext cx="9830873" cy="1143000"/>
          </a:xfrm>
        </p:spPr>
        <p:txBody>
          <a:bodyPr/>
          <a:lstStyle/>
          <a:p>
            <a:pPr algn="just" eaLnBrk="1" hangingPunct="1"/>
            <a:r>
              <a:rPr lang="en-US" altLang="en-US" sz="4000" dirty="0"/>
              <a:t>The Formal Methods Model – Critical Issues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81200"/>
            <a:ext cx="10439400" cy="4114800"/>
          </a:xfrm>
        </p:spPr>
        <p:txBody>
          <a:bodyPr/>
          <a:lstStyle/>
          <a:p>
            <a:pPr algn="just" eaLnBrk="1" hangingPunct="1"/>
            <a:r>
              <a:rPr lang="en-US" altLang="en-US" sz="2400" dirty="0"/>
              <a:t>The development of formal models is currently quite time-consuming and expensive</a:t>
            </a:r>
          </a:p>
          <a:p>
            <a:pPr algn="just" eaLnBrk="1" hangingPunct="1"/>
            <a:endParaRPr lang="en-US" altLang="en-US" sz="2400" dirty="0"/>
          </a:p>
          <a:p>
            <a:pPr algn="just" eaLnBrk="1" hangingPunct="1"/>
            <a:r>
              <a:rPr lang="en-US" altLang="en-US" sz="2400" dirty="0"/>
              <a:t>Extensive training is required</a:t>
            </a:r>
          </a:p>
          <a:p>
            <a:pPr algn="just" eaLnBrk="1" hangingPunct="1"/>
            <a:endParaRPr lang="en-US" altLang="en-US" sz="2400" dirty="0"/>
          </a:p>
          <a:p>
            <a:pPr algn="just" eaLnBrk="1" hangingPunct="1"/>
            <a:r>
              <a:rPr lang="en-US" altLang="en-US" sz="2400" dirty="0"/>
              <a:t>It is difficult to use the models as a communication mechanism for technically unsophisticated customers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5B2BBB4-B748-4D15-9D79-B9A15C187A7A}" type="slidenum">
              <a:rPr lang="en-US" altLang="en-US" sz="1400">
                <a:latin typeface="Arial" panose="020B0604020202020204" pitchFamily="34" charset="0"/>
              </a:rPr>
              <a:pPr eaLnBrk="1" hangingPunct="1"/>
              <a:t>32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57200"/>
            <a:ext cx="10210799" cy="990600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Aspect-Oriented Software Development (AOSD) 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28800"/>
            <a:ext cx="10363200" cy="4648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Certain “</a:t>
            </a:r>
            <a:r>
              <a:rPr lang="en-US" altLang="en-US" sz="2400" dirty="0">
                <a:solidFill>
                  <a:srgbClr val="0000FF"/>
                </a:solidFill>
              </a:rPr>
              <a:t>concerns</a:t>
            </a:r>
            <a:r>
              <a:rPr lang="en-US" altLang="en-US" sz="2400" dirty="0"/>
              <a:t>” – customer required properties or areas of technical interest – span the entire s/w architecture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Example “</a:t>
            </a:r>
            <a:r>
              <a:rPr lang="en-US" altLang="en-US" sz="2400" dirty="0">
                <a:solidFill>
                  <a:srgbClr val="0000FF"/>
                </a:solidFill>
              </a:rPr>
              <a:t>concerns</a:t>
            </a:r>
            <a:r>
              <a:rPr lang="en-US" altLang="en-US" sz="2400" dirty="0"/>
              <a:t>”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Security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Fault Tolerance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Task synchronization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Memory Management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When concerns cut across multiple system functions, features, and information, they are often referred to as </a:t>
            </a:r>
            <a:r>
              <a:rPr lang="en-US" altLang="en-US" sz="2400" i="1" dirty="0">
                <a:solidFill>
                  <a:srgbClr val="0000FF"/>
                </a:solidFill>
              </a:rPr>
              <a:t>crosscutting concerns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E3BFA73-A6C8-4624-9B35-F32269629665}" type="slidenum">
              <a:rPr lang="en-US" altLang="en-US" sz="1400">
                <a:latin typeface="Arial" panose="020B0604020202020204" pitchFamily="34" charset="0"/>
              </a:rPr>
              <a:pPr eaLnBrk="1" hangingPunct="1"/>
              <a:t>33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10363200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Aspect-Oriented Software Development (AOSD) 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38300"/>
            <a:ext cx="10363200" cy="46101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i="1" dirty="0">
                <a:solidFill>
                  <a:srgbClr val="0000FF"/>
                </a:solidFill>
              </a:rPr>
              <a:t>Aspectual requirements</a:t>
            </a:r>
            <a:r>
              <a:rPr lang="en-US" altLang="en-US" sz="2400" dirty="0"/>
              <a:t> define those crosscutting concerns that have impact across the s/w architecture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AOSD or AOP (Aspect-Oriented Programming) provides a process and methodological approach for defining, specifying, designing, and constructing aspects – “mechanisms beyond subroutines and inheritance for localizing the expression of a crosscutting concern”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A distinct aspect-oriented process has not yet matured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It is likely that AOSD will adopt characteristics of both the spiral and concurrent process models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A4FE052-2F08-4327-A233-1AE475932522}" type="slidenum">
              <a:rPr lang="en-US" altLang="en-US" sz="1400">
                <a:latin typeface="Arial" panose="020B0604020202020204" pitchFamily="34" charset="0"/>
              </a:rPr>
              <a:pPr eaLnBrk="1" hangingPunct="1"/>
              <a:t>34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865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The Unified Process (UP)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91425"/>
            <a:ext cx="10058400" cy="4267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It is a use-case driven, architecture-centric, iterative and incremental software process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UP is an attempt to draw on the best features and characteristics of conventional s/w process models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Also implements many of the best principles of </a:t>
            </a:r>
            <a:r>
              <a:rPr lang="en-US" altLang="en-US" sz="2400" b="1" dirty="0">
                <a:solidFill>
                  <a:srgbClr val="0000FF"/>
                </a:solidFill>
              </a:rPr>
              <a:t>agile software development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400" b="1" dirty="0">
              <a:solidFill>
                <a:srgbClr val="0000FF"/>
              </a:solidFill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UP is a framework for object-oriented software engineering using </a:t>
            </a:r>
            <a:r>
              <a:rPr lang="en-US" altLang="en-US" sz="2400" dirty="0">
                <a:solidFill>
                  <a:srgbClr val="0000FF"/>
                </a:solidFill>
              </a:rPr>
              <a:t>UML (Unified Modeling Language)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1C8FAF3-4426-479B-9D6C-0F0C34E659C8}" type="slidenum">
              <a:rPr lang="en-US" altLang="en-US" sz="1400">
                <a:latin typeface="Arial" panose="020B0604020202020204" pitchFamily="34" charset="0"/>
              </a:rPr>
              <a:pPr eaLnBrk="1" hangingPunct="1"/>
              <a:t>35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5843" name="Rectangle 1910"/>
          <p:cNvSpPr>
            <a:spLocks noChangeArrowheads="1"/>
          </p:cNvSpPr>
          <p:nvPr/>
        </p:nvSpPr>
        <p:spPr bwMode="auto">
          <a:xfrm>
            <a:off x="3106834" y="1447800"/>
            <a:ext cx="6781800" cy="5181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921662" y="385554"/>
            <a:ext cx="7772400" cy="948238"/>
          </a:xfrm>
        </p:spPr>
        <p:txBody>
          <a:bodyPr/>
          <a:lstStyle/>
          <a:p>
            <a:pPr eaLnBrk="1" hangingPunct="1"/>
            <a:r>
              <a:rPr lang="en-US" altLang="en-US" dirty="0"/>
              <a:t>Phases of the Unified Process</a:t>
            </a:r>
          </a:p>
        </p:txBody>
      </p:sp>
      <p:grpSp>
        <p:nvGrpSpPr>
          <p:cNvPr id="35845" name="Group 1882"/>
          <p:cNvGrpSpPr>
            <a:grpSpLocks/>
          </p:cNvGrpSpPr>
          <p:nvPr/>
        </p:nvGrpSpPr>
        <p:grpSpPr bwMode="auto">
          <a:xfrm>
            <a:off x="3600450" y="2286000"/>
            <a:ext cx="5638800" cy="3124200"/>
            <a:chOff x="1260" y="1792"/>
            <a:chExt cx="2896" cy="1440"/>
          </a:xfrm>
        </p:grpSpPr>
        <p:sp>
          <p:nvSpPr>
            <p:cNvPr id="35866" name="Freeform 1534"/>
            <p:cNvSpPr>
              <a:spLocks/>
            </p:cNvSpPr>
            <p:nvPr/>
          </p:nvSpPr>
          <p:spPr bwMode="auto">
            <a:xfrm>
              <a:off x="1340" y="3152"/>
              <a:ext cx="72" cy="72"/>
            </a:xfrm>
            <a:custGeom>
              <a:avLst/>
              <a:gdLst>
                <a:gd name="T0" fmla="*/ 16 w 72"/>
                <a:gd name="T1" fmla="*/ 72 h 72"/>
                <a:gd name="T2" fmla="*/ 16 w 72"/>
                <a:gd name="T3" fmla="*/ 64 h 72"/>
                <a:gd name="T4" fmla="*/ 0 w 72"/>
                <a:gd name="T5" fmla="*/ 48 h 72"/>
                <a:gd name="T6" fmla="*/ 56 w 72"/>
                <a:gd name="T7" fmla="*/ 0 h 72"/>
                <a:gd name="T8" fmla="*/ 72 w 72"/>
                <a:gd name="T9" fmla="*/ 16 h 72"/>
                <a:gd name="T10" fmla="*/ 16 w 72"/>
                <a:gd name="T11" fmla="*/ 72 h 72"/>
                <a:gd name="T12" fmla="*/ 16 w 72"/>
                <a:gd name="T13" fmla="*/ 72 h 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"/>
                <a:gd name="T22" fmla="*/ 0 h 72"/>
                <a:gd name="T23" fmla="*/ 72 w 72"/>
                <a:gd name="T24" fmla="*/ 72 h 7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" h="72">
                  <a:moveTo>
                    <a:pt x="16" y="72"/>
                  </a:moveTo>
                  <a:lnTo>
                    <a:pt x="16" y="64"/>
                  </a:lnTo>
                  <a:lnTo>
                    <a:pt x="0" y="48"/>
                  </a:lnTo>
                  <a:lnTo>
                    <a:pt x="56" y="0"/>
                  </a:lnTo>
                  <a:lnTo>
                    <a:pt x="72" y="16"/>
                  </a:lnTo>
                  <a:lnTo>
                    <a:pt x="16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7" name="Freeform 1535"/>
            <p:cNvSpPr>
              <a:spLocks/>
            </p:cNvSpPr>
            <p:nvPr/>
          </p:nvSpPr>
          <p:spPr bwMode="auto">
            <a:xfrm>
              <a:off x="1324" y="3136"/>
              <a:ext cx="72" cy="64"/>
            </a:xfrm>
            <a:custGeom>
              <a:avLst/>
              <a:gdLst>
                <a:gd name="T0" fmla="*/ 8 w 72"/>
                <a:gd name="T1" fmla="*/ 64 h 64"/>
                <a:gd name="T2" fmla="*/ 8 w 72"/>
                <a:gd name="T3" fmla="*/ 64 h 64"/>
                <a:gd name="T4" fmla="*/ 0 w 72"/>
                <a:gd name="T5" fmla="*/ 40 h 64"/>
                <a:gd name="T6" fmla="*/ 64 w 72"/>
                <a:gd name="T7" fmla="*/ 0 h 64"/>
                <a:gd name="T8" fmla="*/ 72 w 72"/>
                <a:gd name="T9" fmla="*/ 16 h 64"/>
                <a:gd name="T10" fmla="*/ 16 w 72"/>
                <a:gd name="T11" fmla="*/ 64 h 64"/>
                <a:gd name="T12" fmla="*/ 8 w 72"/>
                <a:gd name="T13" fmla="*/ 64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"/>
                <a:gd name="T22" fmla="*/ 0 h 64"/>
                <a:gd name="T23" fmla="*/ 72 w 72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" h="64">
                  <a:moveTo>
                    <a:pt x="8" y="64"/>
                  </a:moveTo>
                  <a:lnTo>
                    <a:pt x="8" y="64"/>
                  </a:lnTo>
                  <a:lnTo>
                    <a:pt x="0" y="40"/>
                  </a:lnTo>
                  <a:lnTo>
                    <a:pt x="64" y="0"/>
                  </a:lnTo>
                  <a:lnTo>
                    <a:pt x="72" y="16"/>
                  </a:lnTo>
                  <a:lnTo>
                    <a:pt x="16" y="64"/>
                  </a:lnTo>
                  <a:lnTo>
                    <a:pt x="8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8" name="Freeform 1536"/>
            <p:cNvSpPr>
              <a:spLocks/>
            </p:cNvSpPr>
            <p:nvPr/>
          </p:nvSpPr>
          <p:spPr bwMode="auto">
            <a:xfrm>
              <a:off x="1308" y="3120"/>
              <a:ext cx="80" cy="56"/>
            </a:xfrm>
            <a:custGeom>
              <a:avLst/>
              <a:gdLst>
                <a:gd name="T0" fmla="*/ 8 w 80"/>
                <a:gd name="T1" fmla="*/ 56 h 56"/>
                <a:gd name="T2" fmla="*/ 8 w 80"/>
                <a:gd name="T3" fmla="*/ 48 h 56"/>
                <a:gd name="T4" fmla="*/ 0 w 80"/>
                <a:gd name="T5" fmla="*/ 32 h 56"/>
                <a:gd name="T6" fmla="*/ 72 w 80"/>
                <a:gd name="T7" fmla="*/ 0 h 56"/>
                <a:gd name="T8" fmla="*/ 80 w 80"/>
                <a:gd name="T9" fmla="*/ 24 h 56"/>
                <a:gd name="T10" fmla="*/ 16 w 80"/>
                <a:gd name="T11" fmla="*/ 56 h 56"/>
                <a:gd name="T12" fmla="*/ 8 w 80"/>
                <a:gd name="T13" fmla="*/ 56 h 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0"/>
                <a:gd name="T22" fmla="*/ 0 h 56"/>
                <a:gd name="T23" fmla="*/ 80 w 80"/>
                <a:gd name="T24" fmla="*/ 56 h 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0" h="56">
                  <a:moveTo>
                    <a:pt x="8" y="56"/>
                  </a:moveTo>
                  <a:lnTo>
                    <a:pt x="8" y="48"/>
                  </a:lnTo>
                  <a:lnTo>
                    <a:pt x="0" y="32"/>
                  </a:lnTo>
                  <a:lnTo>
                    <a:pt x="72" y="0"/>
                  </a:lnTo>
                  <a:lnTo>
                    <a:pt x="80" y="24"/>
                  </a:lnTo>
                  <a:lnTo>
                    <a:pt x="16" y="56"/>
                  </a:lnTo>
                  <a:lnTo>
                    <a:pt x="8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9" name="Freeform 1537"/>
            <p:cNvSpPr>
              <a:spLocks/>
            </p:cNvSpPr>
            <p:nvPr/>
          </p:nvSpPr>
          <p:spPr bwMode="auto">
            <a:xfrm>
              <a:off x="1308" y="3112"/>
              <a:ext cx="72" cy="40"/>
            </a:xfrm>
            <a:custGeom>
              <a:avLst/>
              <a:gdLst>
                <a:gd name="T0" fmla="*/ 0 w 72"/>
                <a:gd name="T1" fmla="*/ 40 h 40"/>
                <a:gd name="T2" fmla="*/ 0 w 72"/>
                <a:gd name="T3" fmla="*/ 32 h 40"/>
                <a:gd name="T4" fmla="*/ 0 w 72"/>
                <a:gd name="T5" fmla="*/ 16 h 40"/>
                <a:gd name="T6" fmla="*/ 72 w 72"/>
                <a:gd name="T7" fmla="*/ 0 h 40"/>
                <a:gd name="T8" fmla="*/ 72 w 72"/>
                <a:gd name="T9" fmla="*/ 24 h 40"/>
                <a:gd name="T10" fmla="*/ 0 w 72"/>
                <a:gd name="T11" fmla="*/ 40 h 40"/>
                <a:gd name="T12" fmla="*/ 0 w 72"/>
                <a:gd name="T13" fmla="*/ 40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"/>
                <a:gd name="T22" fmla="*/ 0 h 40"/>
                <a:gd name="T23" fmla="*/ 72 w 72"/>
                <a:gd name="T24" fmla="*/ 40 h 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" h="40">
                  <a:moveTo>
                    <a:pt x="0" y="40"/>
                  </a:moveTo>
                  <a:lnTo>
                    <a:pt x="0" y="32"/>
                  </a:lnTo>
                  <a:lnTo>
                    <a:pt x="0" y="16"/>
                  </a:lnTo>
                  <a:lnTo>
                    <a:pt x="72" y="0"/>
                  </a:lnTo>
                  <a:lnTo>
                    <a:pt x="72" y="24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0" name="Freeform 1538"/>
            <p:cNvSpPr>
              <a:spLocks/>
            </p:cNvSpPr>
            <p:nvPr/>
          </p:nvSpPr>
          <p:spPr bwMode="auto">
            <a:xfrm>
              <a:off x="1300" y="3096"/>
              <a:ext cx="80" cy="32"/>
            </a:xfrm>
            <a:custGeom>
              <a:avLst/>
              <a:gdLst>
                <a:gd name="T0" fmla="*/ 0 w 80"/>
                <a:gd name="T1" fmla="*/ 24 h 32"/>
                <a:gd name="T2" fmla="*/ 8 w 80"/>
                <a:gd name="T3" fmla="*/ 16 h 32"/>
                <a:gd name="T4" fmla="*/ 8 w 80"/>
                <a:gd name="T5" fmla="*/ 0 h 32"/>
                <a:gd name="T6" fmla="*/ 80 w 80"/>
                <a:gd name="T7" fmla="*/ 8 h 32"/>
                <a:gd name="T8" fmla="*/ 80 w 80"/>
                <a:gd name="T9" fmla="*/ 32 h 32"/>
                <a:gd name="T10" fmla="*/ 8 w 80"/>
                <a:gd name="T11" fmla="*/ 32 h 32"/>
                <a:gd name="T12" fmla="*/ 0 w 80"/>
                <a:gd name="T13" fmla="*/ 24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0"/>
                <a:gd name="T22" fmla="*/ 0 h 32"/>
                <a:gd name="T23" fmla="*/ 80 w 80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0" h="32">
                  <a:moveTo>
                    <a:pt x="0" y="24"/>
                  </a:moveTo>
                  <a:lnTo>
                    <a:pt x="8" y="16"/>
                  </a:lnTo>
                  <a:lnTo>
                    <a:pt x="8" y="0"/>
                  </a:lnTo>
                  <a:lnTo>
                    <a:pt x="80" y="8"/>
                  </a:lnTo>
                  <a:lnTo>
                    <a:pt x="80" y="32"/>
                  </a:lnTo>
                  <a:lnTo>
                    <a:pt x="8" y="32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1" name="Freeform 1539"/>
            <p:cNvSpPr>
              <a:spLocks/>
            </p:cNvSpPr>
            <p:nvPr/>
          </p:nvSpPr>
          <p:spPr bwMode="auto">
            <a:xfrm>
              <a:off x="1308" y="3064"/>
              <a:ext cx="80" cy="48"/>
            </a:xfrm>
            <a:custGeom>
              <a:avLst/>
              <a:gdLst>
                <a:gd name="T0" fmla="*/ 0 w 80"/>
                <a:gd name="T1" fmla="*/ 24 h 48"/>
                <a:gd name="T2" fmla="*/ 0 w 80"/>
                <a:gd name="T3" fmla="*/ 24 h 48"/>
                <a:gd name="T4" fmla="*/ 8 w 80"/>
                <a:gd name="T5" fmla="*/ 0 h 48"/>
                <a:gd name="T6" fmla="*/ 80 w 80"/>
                <a:gd name="T7" fmla="*/ 32 h 48"/>
                <a:gd name="T8" fmla="*/ 72 w 80"/>
                <a:gd name="T9" fmla="*/ 48 h 48"/>
                <a:gd name="T10" fmla="*/ 0 w 80"/>
                <a:gd name="T11" fmla="*/ 32 h 48"/>
                <a:gd name="T12" fmla="*/ 0 w 80"/>
                <a:gd name="T13" fmla="*/ 24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0"/>
                <a:gd name="T22" fmla="*/ 0 h 48"/>
                <a:gd name="T23" fmla="*/ 80 w 80"/>
                <a:gd name="T24" fmla="*/ 48 h 4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0" h="48">
                  <a:moveTo>
                    <a:pt x="0" y="24"/>
                  </a:moveTo>
                  <a:lnTo>
                    <a:pt x="0" y="24"/>
                  </a:lnTo>
                  <a:lnTo>
                    <a:pt x="8" y="0"/>
                  </a:lnTo>
                  <a:lnTo>
                    <a:pt x="80" y="32"/>
                  </a:lnTo>
                  <a:lnTo>
                    <a:pt x="72" y="48"/>
                  </a:lnTo>
                  <a:lnTo>
                    <a:pt x="0" y="32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2" name="Freeform 1540"/>
            <p:cNvSpPr>
              <a:spLocks/>
            </p:cNvSpPr>
            <p:nvPr/>
          </p:nvSpPr>
          <p:spPr bwMode="auto">
            <a:xfrm>
              <a:off x="1316" y="3040"/>
              <a:ext cx="80" cy="64"/>
            </a:xfrm>
            <a:custGeom>
              <a:avLst/>
              <a:gdLst>
                <a:gd name="T0" fmla="*/ 0 w 80"/>
                <a:gd name="T1" fmla="*/ 24 h 64"/>
                <a:gd name="T2" fmla="*/ 8 w 80"/>
                <a:gd name="T3" fmla="*/ 16 h 64"/>
                <a:gd name="T4" fmla="*/ 16 w 80"/>
                <a:gd name="T5" fmla="*/ 0 h 64"/>
                <a:gd name="T6" fmla="*/ 80 w 80"/>
                <a:gd name="T7" fmla="*/ 48 h 64"/>
                <a:gd name="T8" fmla="*/ 72 w 80"/>
                <a:gd name="T9" fmla="*/ 64 h 64"/>
                <a:gd name="T10" fmla="*/ 0 w 80"/>
                <a:gd name="T11" fmla="*/ 24 h 64"/>
                <a:gd name="T12" fmla="*/ 0 w 80"/>
                <a:gd name="T13" fmla="*/ 24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0"/>
                <a:gd name="T22" fmla="*/ 0 h 64"/>
                <a:gd name="T23" fmla="*/ 80 w 80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0" h="64">
                  <a:moveTo>
                    <a:pt x="0" y="24"/>
                  </a:moveTo>
                  <a:lnTo>
                    <a:pt x="8" y="16"/>
                  </a:lnTo>
                  <a:lnTo>
                    <a:pt x="16" y="0"/>
                  </a:lnTo>
                  <a:lnTo>
                    <a:pt x="80" y="48"/>
                  </a:lnTo>
                  <a:lnTo>
                    <a:pt x="72" y="6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3" name="Freeform 1541"/>
            <p:cNvSpPr>
              <a:spLocks/>
            </p:cNvSpPr>
            <p:nvPr/>
          </p:nvSpPr>
          <p:spPr bwMode="auto">
            <a:xfrm>
              <a:off x="1332" y="3016"/>
              <a:ext cx="80" cy="72"/>
            </a:xfrm>
            <a:custGeom>
              <a:avLst/>
              <a:gdLst>
                <a:gd name="T0" fmla="*/ 0 w 80"/>
                <a:gd name="T1" fmla="*/ 24 h 72"/>
                <a:gd name="T2" fmla="*/ 8 w 80"/>
                <a:gd name="T3" fmla="*/ 24 h 72"/>
                <a:gd name="T4" fmla="*/ 24 w 80"/>
                <a:gd name="T5" fmla="*/ 0 h 72"/>
                <a:gd name="T6" fmla="*/ 80 w 80"/>
                <a:gd name="T7" fmla="*/ 56 h 72"/>
                <a:gd name="T8" fmla="*/ 64 w 80"/>
                <a:gd name="T9" fmla="*/ 72 h 72"/>
                <a:gd name="T10" fmla="*/ 0 w 80"/>
                <a:gd name="T11" fmla="*/ 24 h 72"/>
                <a:gd name="T12" fmla="*/ 0 w 80"/>
                <a:gd name="T13" fmla="*/ 24 h 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0"/>
                <a:gd name="T22" fmla="*/ 0 h 72"/>
                <a:gd name="T23" fmla="*/ 80 w 80"/>
                <a:gd name="T24" fmla="*/ 72 h 7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0" h="72">
                  <a:moveTo>
                    <a:pt x="0" y="24"/>
                  </a:moveTo>
                  <a:lnTo>
                    <a:pt x="8" y="24"/>
                  </a:lnTo>
                  <a:lnTo>
                    <a:pt x="24" y="0"/>
                  </a:lnTo>
                  <a:lnTo>
                    <a:pt x="80" y="56"/>
                  </a:lnTo>
                  <a:lnTo>
                    <a:pt x="64" y="72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4" name="Freeform 1542"/>
            <p:cNvSpPr>
              <a:spLocks/>
            </p:cNvSpPr>
            <p:nvPr/>
          </p:nvSpPr>
          <p:spPr bwMode="auto">
            <a:xfrm>
              <a:off x="1356" y="3000"/>
              <a:ext cx="72" cy="80"/>
            </a:xfrm>
            <a:custGeom>
              <a:avLst/>
              <a:gdLst>
                <a:gd name="T0" fmla="*/ 0 w 72"/>
                <a:gd name="T1" fmla="*/ 16 h 80"/>
                <a:gd name="T2" fmla="*/ 0 w 72"/>
                <a:gd name="T3" fmla="*/ 16 h 80"/>
                <a:gd name="T4" fmla="*/ 24 w 72"/>
                <a:gd name="T5" fmla="*/ 0 h 80"/>
                <a:gd name="T6" fmla="*/ 72 w 72"/>
                <a:gd name="T7" fmla="*/ 56 h 80"/>
                <a:gd name="T8" fmla="*/ 48 w 72"/>
                <a:gd name="T9" fmla="*/ 80 h 80"/>
                <a:gd name="T10" fmla="*/ 0 w 72"/>
                <a:gd name="T11" fmla="*/ 16 h 80"/>
                <a:gd name="T12" fmla="*/ 0 w 72"/>
                <a:gd name="T13" fmla="*/ 16 h 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"/>
                <a:gd name="T22" fmla="*/ 0 h 80"/>
                <a:gd name="T23" fmla="*/ 72 w 72"/>
                <a:gd name="T24" fmla="*/ 80 h 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" h="80">
                  <a:moveTo>
                    <a:pt x="0" y="16"/>
                  </a:moveTo>
                  <a:lnTo>
                    <a:pt x="0" y="16"/>
                  </a:lnTo>
                  <a:lnTo>
                    <a:pt x="24" y="0"/>
                  </a:lnTo>
                  <a:lnTo>
                    <a:pt x="72" y="56"/>
                  </a:lnTo>
                  <a:lnTo>
                    <a:pt x="48" y="8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5" name="Freeform 1543"/>
            <p:cNvSpPr>
              <a:spLocks/>
            </p:cNvSpPr>
            <p:nvPr/>
          </p:nvSpPr>
          <p:spPr bwMode="auto">
            <a:xfrm>
              <a:off x="1380" y="2984"/>
              <a:ext cx="72" cy="80"/>
            </a:xfrm>
            <a:custGeom>
              <a:avLst/>
              <a:gdLst>
                <a:gd name="T0" fmla="*/ 0 w 72"/>
                <a:gd name="T1" fmla="*/ 16 h 80"/>
                <a:gd name="T2" fmla="*/ 0 w 72"/>
                <a:gd name="T3" fmla="*/ 16 h 80"/>
                <a:gd name="T4" fmla="*/ 24 w 72"/>
                <a:gd name="T5" fmla="*/ 0 h 80"/>
                <a:gd name="T6" fmla="*/ 72 w 72"/>
                <a:gd name="T7" fmla="*/ 64 h 80"/>
                <a:gd name="T8" fmla="*/ 40 w 72"/>
                <a:gd name="T9" fmla="*/ 80 h 80"/>
                <a:gd name="T10" fmla="*/ 0 w 72"/>
                <a:gd name="T11" fmla="*/ 16 h 80"/>
                <a:gd name="T12" fmla="*/ 0 w 72"/>
                <a:gd name="T13" fmla="*/ 16 h 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"/>
                <a:gd name="T22" fmla="*/ 0 h 80"/>
                <a:gd name="T23" fmla="*/ 72 w 72"/>
                <a:gd name="T24" fmla="*/ 80 h 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" h="80">
                  <a:moveTo>
                    <a:pt x="0" y="16"/>
                  </a:moveTo>
                  <a:lnTo>
                    <a:pt x="0" y="16"/>
                  </a:lnTo>
                  <a:lnTo>
                    <a:pt x="24" y="0"/>
                  </a:lnTo>
                  <a:lnTo>
                    <a:pt x="72" y="64"/>
                  </a:lnTo>
                  <a:lnTo>
                    <a:pt x="40" y="8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6" name="Freeform 1544"/>
            <p:cNvSpPr>
              <a:spLocks/>
            </p:cNvSpPr>
            <p:nvPr/>
          </p:nvSpPr>
          <p:spPr bwMode="auto">
            <a:xfrm>
              <a:off x="1404" y="2968"/>
              <a:ext cx="72" cy="80"/>
            </a:xfrm>
            <a:custGeom>
              <a:avLst/>
              <a:gdLst>
                <a:gd name="T0" fmla="*/ 8 w 72"/>
                <a:gd name="T1" fmla="*/ 16 h 80"/>
                <a:gd name="T2" fmla="*/ 8 w 72"/>
                <a:gd name="T3" fmla="*/ 8 h 80"/>
                <a:gd name="T4" fmla="*/ 32 w 72"/>
                <a:gd name="T5" fmla="*/ 0 h 80"/>
                <a:gd name="T6" fmla="*/ 72 w 72"/>
                <a:gd name="T7" fmla="*/ 64 h 80"/>
                <a:gd name="T8" fmla="*/ 40 w 72"/>
                <a:gd name="T9" fmla="*/ 80 h 80"/>
                <a:gd name="T10" fmla="*/ 0 w 72"/>
                <a:gd name="T11" fmla="*/ 16 h 80"/>
                <a:gd name="T12" fmla="*/ 8 w 72"/>
                <a:gd name="T13" fmla="*/ 16 h 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"/>
                <a:gd name="T22" fmla="*/ 0 h 80"/>
                <a:gd name="T23" fmla="*/ 72 w 72"/>
                <a:gd name="T24" fmla="*/ 80 h 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" h="80">
                  <a:moveTo>
                    <a:pt x="8" y="16"/>
                  </a:moveTo>
                  <a:lnTo>
                    <a:pt x="8" y="8"/>
                  </a:lnTo>
                  <a:lnTo>
                    <a:pt x="32" y="0"/>
                  </a:lnTo>
                  <a:lnTo>
                    <a:pt x="72" y="64"/>
                  </a:lnTo>
                  <a:lnTo>
                    <a:pt x="40" y="80"/>
                  </a:lnTo>
                  <a:lnTo>
                    <a:pt x="0" y="16"/>
                  </a:lnTo>
                  <a:lnTo>
                    <a:pt x="8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7" name="Freeform 1545"/>
            <p:cNvSpPr>
              <a:spLocks/>
            </p:cNvSpPr>
            <p:nvPr/>
          </p:nvSpPr>
          <p:spPr bwMode="auto">
            <a:xfrm>
              <a:off x="1436" y="2952"/>
              <a:ext cx="64" cy="80"/>
            </a:xfrm>
            <a:custGeom>
              <a:avLst/>
              <a:gdLst>
                <a:gd name="T0" fmla="*/ 8 w 64"/>
                <a:gd name="T1" fmla="*/ 16 h 80"/>
                <a:gd name="T2" fmla="*/ 8 w 64"/>
                <a:gd name="T3" fmla="*/ 16 h 80"/>
                <a:gd name="T4" fmla="*/ 40 w 64"/>
                <a:gd name="T5" fmla="*/ 0 h 80"/>
                <a:gd name="T6" fmla="*/ 64 w 64"/>
                <a:gd name="T7" fmla="*/ 72 h 80"/>
                <a:gd name="T8" fmla="*/ 32 w 64"/>
                <a:gd name="T9" fmla="*/ 80 h 80"/>
                <a:gd name="T10" fmla="*/ 0 w 64"/>
                <a:gd name="T11" fmla="*/ 16 h 80"/>
                <a:gd name="T12" fmla="*/ 8 w 64"/>
                <a:gd name="T13" fmla="*/ 16 h 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80"/>
                <a:gd name="T23" fmla="*/ 64 w 64"/>
                <a:gd name="T24" fmla="*/ 80 h 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80">
                  <a:moveTo>
                    <a:pt x="8" y="16"/>
                  </a:moveTo>
                  <a:lnTo>
                    <a:pt x="8" y="16"/>
                  </a:lnTo>
                  <a:lnTo>
                    <a:pt x="40" y="0"/>
                  </a:lnTo>
                  <a:lnTo>
                    <a:pt x="64" y="72"/>
                  </a:lnTo>
                  <a:lnTo>
                    <a:pt x="32" y="80"/>
                  </a:lnTo>
                  <a:lnTo>
                    <a:pt x="0" y="16"/>
                  </a:lnTo>
                  <a:lnTo>
                    <a:pt x="8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8" name="Freeform 1546"/>
            <p:cNvSpPr>
              <a:spLocks/>
            </p:cNvSpPr>
            <p:nvPr/>
          </p:nvSpPr>
          <p:spPr bwMode="auto">
            <a:xfrm>
              <a:off x="1476" y="2928"/>
              <a:ext cx="96" cy="96"/>
            </a:xfrm>
            <a:custGeom>
              <a:avLst/>
              <a:gdLst>
                <a:gd name="T0" fmla="*/ 0 w 96"/>
                <a:gd name="T1" fmla="*/ 24 h 96"/>
                <a:gd name="T2" fmla="*/ 0 w 96"/>
                <a:gd name="T3" fmla="*/ 24 h 96"/>
                <a:gd name="T4" fmla="*/ 72 w 96"/>
                <a:gd name="T5" fmla="*/ 0 h 96"/>
                <a:gd name="T6" fmla="*/ 96 w 96"/>
                <a:gd name="T7" fmla="*/ 72 h 96"/>
                <a:gd name="T8" fmla="*/ 24 w 96"/>
                <a:gd name="T9" fmla="*/ 96 h 96"/>
                <a:gd name="T10" fmla="*/ 0 w 96"/>
                <a:gd name="T11" fmla="*/ 24 h 96"/>
                <a:gd name="T12" fmla="*/ 0 w 96"/>
                <a:gd name="T13" fmla="*/ 24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"/>
                <a:gd name="T22" fmla="*/ 0 h 96"/>
                <a:gd name="T23" fmla="*/ 96 w 96"/>
                <a:gd name="T24" fmla="*/ 96 h 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" h="96">
                  <a:moveTo>
                    <a:pt x="0" y="24"/>
                  </a:moveTo>
                  <a:lnTo>
                    <a:pt x="0" y="24"/>
                  </a:lnTo>
                  <a:lnTo>
                    <a:pt x="72" y="0"/>
                  </a:lnTo>
                  <a:lnTo>
                    <a:pt x="96" y="72"/>
                  </a:lnTo>
                  <a:lnTo>
                    <a:pt x="24" y="96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9" name="Freeform 1547"/>
            <p:cNvSpPr>
              <a:spLocks/>
            </p:cNvSpPr>
            <p:nvPr/>
          </p:nvSpPr>
          <p:spPr bwMode="auto">
            <a:xfrm>
              <a:off x="1548" y="2912"/>
              <a:ext cx="104" cy="88"/>
            </a:xfrm>
            <a:custGeom>
              <a:avLst/>
              <a:gdLst>
                <a:gd name="T0" fmla="*/ 8 w 104"/>
                <a:gd name="T1" fmla="*/ 16 h 88"/>
                <a:gd name="T2" fmla="*/ 8 w 104"/>
                <a:gd name="T3" fmla="*/ 16 h 88"/>
                <a:gd name="T4" fmla="*/ 88 w 104"/>
                <a:gd name="T5" fmla="*/ 0 h 88"/>
                <a:gd name="T6" fmla="*/ 104 w 104"/>
                <a:gd name="T7" fmla="*/ 72 h 88"/>
                <a:gd name="T8" fmla="*/ 24 w 104"/>
                <a:gd name="T9" fmla="*/ 88 h 88"/>
                <a:gd name="T10" fmla="*/ 0 w 104"/>
                <a:gd name="T11" fmla="*/ 16 h 88"/>
                <a:gd name="T12" fmla="*/ 8 w 104"/>
                <a:gd name="T13" fmla="*/ 16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4"/>
                <a:gd name="T22" fmla="*/ 0 h 88"/>
                <a:gd name="T23" fmla="*/ 104 w 104"/>
                <a:gd name="T24" fmla="*/ 88 h 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4" h="88">
                  <a:moveTo>
                    <a:pt x="8" y="16"/>
                  </a:moveTo>
                  <a:lnTo>
                    <a:pt x="8" y="16"/>
                  </a:lnTo>
                  <a:lnTo>
                    <a:pt x="88" y="0"/>
                  </a:lnTo>
                  <a:lnTo>
                    <a:pt x="104" y="72"/>
                  </a:lnTo>
                  <a:lnTo>
                    <a:pt x="24" y="88"/>
                  </a:lnTo>
                  <a:lnTo>
                    <a:pt x="0" y="16"/>
                  </a:lnTo>
                  <a:lnTo>
                    <a:pt x="8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0" name="Freeform 1548"/>
            <p:cNvSpPr>
              <a:spLocks/>
            </p:cNvSpPr>
            <p:nvPr/>
          </p:nvSpPr>
          <p:spPr bwMode="auto">
            <a:xfrm>
              <a:off x="1636" y="2896"/>
              <a:ext cx="104" cy="88"/>
            </a:xfrm>
            <a:custGeom>
              <a:avLst/>
              <a:gdLst>
                <a:gd name="T0" fmla="*/ 0 w 104"/>
                <a:gd name="T1" fmla="*/ 8 h 88"/>
                <a:gd name="T2" fmla="*/ 8 w 104"/>
                <a:gd name="T3" fmla="*/ 8 h 88"/>
                <a:gd name="T4" fmla="*/ 96 w 104"/>
                <a:gd name="T5" fmla="*/ 0 h 88"/>
                <a:gd name="T6" fmla="*/ 104 w 104"/>
                <a:gd name="T7" fmla="*/ 80 h 88"/>
                <a:gd name="T8" fmla="*/ 16 w 104"/>
                <a:gd name="T9" fmla="*/ 88 h 88"/>
                <a:gd name="T10" fmla="*/ 0 w 104"/>
                <a:gd name="T11" fmla="*/ 16 h 88"/>
                <a:gd name="T12" fmla="*/ 0 w 104"/>
                <a:gd name="T13" fmla="*/ 8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4"/>
                <a:gd name="T22" fmla="*/ 0 h 88"/>
                <a:gd name="T23" fmla="*/ 104 w 104"/>
                <a:gd name="T24" fmla="*/ 88 h 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4" h="88">
                  <a:moveTo>
                    <a:pt x="0" y="8"/>
                  </a:moveTo>
                  <a:lnTo>
                    <a:pt x="8" y="8"/>
                  </a:lnTo>
                  <a:lnTo>
                    <a:pt x="96" y="0"/>
                  </a:lnTo>
                  <a:lnTo>
                    <a:pt x="104" y="80"/>
                  </a:lnTo>
                  <a:lnTo>
                    <a:pt x="16" y="88"/>
                  </a:lnTo>
                  <a:lnTo>
                    <a:pt x="0" y="1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1" name="Freeform 1549"/>
            <p:cNvSpPr>
              <a:spLocks/>
            </p:cNvSpPr>
            <p:nvPr/>
          </p:nvSpPr>
          <p:spPr bwMode="auto">
            <a:xfrm>
              <a:off x="1732" y="2896"/>
              <a:ext cx="104" cy="80"/>
            </a:xfrm>
            <a:custGeom>
              <a:avLst/>
              <a:gdLst>
                <a:gd name="T0" fmla="*/ 0 w 104"/>
                <a:gd name="T1" fmla="*/ 0 h 80"/>
                <a:gd name="T2" fmla="*/ 8 w 104"/>
                <a:gd name="T3" fmla="*/ 0 h 80"/>
                <a:gd name="T4" fmla="*/ 104 w 104"/>
                <a:gd name="T5" fmla="*/ 0 h 80"/>
                <a:gd name="T6" fmla="*/ 104 w 104"/>
                <a:gd name="T7" fmla="*/ 72 h 80"/>
                <a:gd name="T8" fmla="*/ 8 w 104"/>
                <a:gd name="T9" fmla="*/ 80 h 80"/>
                <a:gd name="T10" fmla="*/ 0 w 104"/>
                <a:gd name="T11" fmla="*/ 0 h 80"/>
                <a:gd name="T12" fmla="*/ 0 w 104"/>
                <a:gd name="T13" fmla="*/ 0 h 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4"/>
                <a:gd name="T22" fmla="*/ 0 h 80"/>
                <a:gd name="T23" fmla="*/ 104 w 104"/>
                <a:gd name="T24" fmla="*/ 80 h 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4" h="80">
                  <a:moveTo>
                    <a:pt x="0" y="0"/>
                  </a:moveTo>
                  <a:lnTo>
                    <a:pt x="8" y="0"/>
                  </a:lnTo>
                  <a:lnTo>
                    <a:pt x="104" y="0"/>
                  </a:lnTo>
                  <a:lnTo>
                    <a:pt x="104" y="72"/>
                  </a:lnTo>
                  <a:lnTo>
                    <a:pt x="8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2" name="Freeform 1550"/>
            <p:cNvSpPr>
              <a:spLocks/>
            </p:cNvSpPr>
            <p:nvPr/>
          </p:nvSpPr>
          <p:spPr bwMode="auto">
            <a:xfrm>
              <a:off x="1836" y="2896"/>
              <a:ext cx="104" cy="80"/>
            </a:xfrm>
            <a:custGeom>
              <a:avLst/>
              <a:gdLst>
                <a:gd name="T0" fmla="*/ 0 w 104"/>
                <a:gd name="T1" fmla="*/ 0 h 80"/>
                <a:gd name="T2" fmla="*/ 0 w 104"/>
                <a:gd name="T3" fmla="*/ 0 h 80"/>
                <a:gd name="T4" fmla="*/ 104 w 104"/>
                <a:gd name="T5" fmla="*/ 0 h 80"/>
                <a:gd name="T6" fmla="*/ 96 w 104"/>
                <a:gd name="T7" fmla="*/ 80 h 80"/>
                <a:gd name="T8" fmla="*/ 0 w 104"/>
                <a:gd name="T9" fmla="*/ 72 h 80"/>
                <a:gd name="T10" fmla="*/ 0 w 104"/>
                <a:gd name="T11" fmla="*/ 0 h 80"/>
                <a:gd name="T12" fmla="*/ 0 w 104"/>
                <a:gd name="T13" fmla="*/ 0 h 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4"/>
                <a:gd name="T22" fmla="*/ 0 h 80"/>
                <a:gd name="T23" fmla="*/ 104 w 104"/>
                <a:gd name="T24" fmla="*/ 80 h 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4" h="80">
                  <a:moveTo>
                    <a:pt x="0" y="0"/>
                  </a:moveTo>
                  <a:lnTo>
                    <a:pt x="0" y="0"/>
                  </a:lnTo>
                  <a:lnTo>
                    <a:pt x="104" y="0"/>
                  </a:lnTo>
                  <a:lnTo>
                    <a:pt x="96" y="80"/>
                  </a:lnTo>
                  <a:lnTo>
                    <a:pt x="0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3" name="Freeform 1551"/>
            <p:cNvSpPr>
              <a:spLocks/>
            </p:cNvSpPr>
            <p:nvPr/>
          </p:nvSpPr>
          <p:spPr bwMode="auto">
            <a:xfrm>
              <a:off x="1932" y="2896"/>
              <a:ext cx="104" cy="88"/>
            </a:xfrm>
            <a:custGeom>
              <a:avLst/>
              <a:gdLst>
                <a:gd name="T0" fmla="*/ 8 w 104"/>
                <a:gd name="T1" fmla="*/ 0 h 88"/>
                <a:gd name="T2" fmla="*/ 8 w 104"/>
                <a:gd name="T3" fmla="*/ 0 h 88"/>
                <a:gd name="T4" fmla="*/ 104 w 104"/>
                <a:gd name="T5" fmla="*/ 8 h 88"/>
                <a:gd name="T6" fmla="*/ 96 w 104"/>
                <a:gd name="T7" fmla="*/ 88 h 88"/>
                <a:gd name="T8" fmla="*/ 0 w 104"/>
                <a:gd name="T9" fmla="*/ 80 h 88"/>
                <a:gd name="T10" fmla="*/ 8 w 104"/>
                <a:gd name="T11" fmla="*/ 0 h 88"/>
                <a:gd name="T12" fmla="*/ 8 w 104"/>
                <a:gd name="T13" fmla="*/ 0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4"/>
                <a:gd name="T22" fmla="*/ 0 h 88"/>
                <a:gd name="T23" fmla="*/ 104 w 104"/>
                <a:gd name="T24" fmla="*/ 88 h 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4" h="88">
                  <a:moveTo>
                    <a:pt x="8" y="0"/>
                  </a:moveTo>
                  <a:lnTo>
                    <a:pt x="8" y="0"/>
                  </a:lnTo>
                  <a:lnTo>
                    <a:pt x="104" y="8"/>
                  </a:lnTo>
                  <a:lnTo>
                    <a:pt x="96" y="88"/>
                  </a:lnTo>
                  <a:lnTo>
                    <a:pt x="0" y="8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4" name="Freeform 1552"/>
            <p:cNvSpPr>
              <a:spLocks/>
            </p:cNvSpPr>
            <p:nvPr/>
          </p:nvSpPr>
          <p:spPr bwMode="auto">
            <a:xfrm>
              <a:off x="2020" y="2904"/>
              <a:ext cx="104" cy="96"/>
            </a:xfrm>
            <a:custGeom>
              <a:avLst/>
              <a:gdLst>
                <a:gd name="T0" fmla="*/ 16 w 104"/>
                <a:gd name="T1" fmla="*/ 0 h 96"/>
                <a:gd name="T2" fmla="*/ 16 w 104"/>
                <a:gd name="T3" fmla="*/ 8 h 96"/>
                <a:gd name="T4" fmla="*/ 104 w 104"/>
                <a:gd name="T5" fmla="*/ 24 h 96"/>
                <a:gd name="T6" fmla="*/ 88 w 104"/>
                <a:gd name="T7" fmla="*/ 96 h 96"/>
                <a:gd name="T8" fmla="*/ 0 w 104"/>
                <a:gd name="T9" fmla="*/ 80 h 96"/>
                <a:gd name="T10" fmla="*/ 16 w 104"/>
                <a:gd name="T11" fmla="*/ 0 h 96"/>
                <a:gd name="T12" fmla="*/ 16 w 104"/>
                <a:gd name="T13" fmla="*/ 0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4"/>
                <a:gd name="T22" fmla="*/ 0 h 96"/>
                <a:gd name="T23" fmla="*/ 104 w 104"/>
                <a:gd name="T24" fmla="*/ 96 h 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4" h="96">
                  <a:moveTo>
                    <a:pt x="16" y="0"/>
                  </a:moveTo>
                  <a:lnTo>
                    <a:pt x="16" y="8"/>
                  </a:lnTo>
                  <a:lnTo>
                    <a:pt x="104" y="24"/>
                  </a:lnTo>
                  <a:lnTo>
                    <a:pt x="88" y="96"/>
                  </a:lnTo>
                  <a:lnTo>
                    <a:pt x="0" y="8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5" name="Freeform 1553"/>
            <p:cNvSpPr>
              <a:spLocks/>
            </p:cNvSpPr>
            <p:nvPr/>
          </p:nvSpPr>
          <p:spPr bwMode="auto">
            <a:xfrm>
              <a:off x="2100" y="2928"/>
              <a:ext cx="96" cy="96"/>
            </a:xfrm>
            <a:custGeom>
              <a:avLst/>
              <a:gdLst>
                <a:gd name="T0" fmla="*/ 24 w 96"/>
                <a:gd name="T1" fmla="*/ 0 h 96"/>
                <a:gd name="T2" fmla="*/ 24 w 96"/>
                <a:gd name="T3" fmla="*/ 0 h 96"/>
                <a:gd name="T4" fmla="*/ 96 w 96"/>
                <a:gd name="T5" fmla="*/ 24 h 96"/>
                <a:gd name="T6" fmla="*/ 72 w 96"/>
                <a:gd name="T7" fmla="*/ 96 h 96"/>
                <a:gd name="T8" fmla="*/ 0 w 96"/>
                <a:gd name="T9" fmla="*/ 72 h 96"/>
                <a:gd name="T10" fmla="*/ 24 w 96"/>
                <a:gd name="T11" fmla="*/ 0 h 96"/>
                <a:gd name="T12" fmla="*/ 24 w 96"/>
                <a:gd name="T13" fmla="*/ 0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"/>
                <a:gd name="T22" fmla="*/ 0 h 96"/>
                <a:gd name="T23" fmla="*/ 96 w 96"/>
                <a:gd name="T24" fmla="*/ 96 h 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" h="96">
                  <a:moveTo>
                    <a:pt x="24" y="0"/>
                  </a:moveTo>
                  <a:lnTo>
                    <a:pt x="24" y="0"/>
                  </a:lnTo>
                  <a:lnTo>
                    <a:pt x="96" y="24"/>
                  </a:lnTo>
                  <a:lnTo>
                    <a:pt x="72" y="96"/>
                  </a:lnTo>
                  <a:lnTo>
                    <a:pt x="0" y="7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6" name="Freeform 1554"/>
            <p:cNvSpPr>
              <a:spLocks/>
            </p:cNvSpPr>
            <p:nvPr/>
          </p:nvSpPr>
          <p:spPr bwMode="auto">
            <a:xfrm>
              <a:off x="2172" y="2952"/>
              <a:ext cx="64" cy="80"/>
            </a:xfrm>
            <a:custGeom>
              <a:avLst/>
              <a:gdLst>
                <a:gd name="T0" fmla="*/ 32 w 64"/>
                <a:gd name="T1" fmla="*/ 0 h 80"/>
                <a:gd name="T2" fmla="*/ 32 w 64"/>
                <a:gd name="T3" fmla="*/ 0 h 80"/>
                <a:gd name="T4" fmla="*/ 64 w 64"/>
                <a:gd name="T5" fmla="*/ 16 h 80"/>
                <a:gd name="T6" fmla="*/ 32 w 64"/>
                <a:gd name="T7" fmla="*/ 80 h 80"/>
                <a:gd name="T8" fmla="*/ 0 w 64"/>
                <a:gd name="T9" fmla="*/ 72 h 80"/>
                <a:gd name="T10" fmla="*/ 24 w 64"/>
                <a:gd name="T11" fmla="*/ 0 h 80"/>
                <a:gd name="T12" fmla="*/ 32 w 64"/>
                <a:gd name="T13" fmla="*/ 0 h 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80"/>
                <a:gd name="T23" fmla="*/ 64 w 64"/>
                <a:gd name="T24" fmla="*/ 80 h 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80">
                  <a:moveTo>
                    <a:pt x="32" y="0"/>
                  </a:moveTo>
                  <a:lnTo>
                    <a:pt x="32" y="0"/>
                  </a:lnTo>
                  <a:lnTo>
                    <a:pt x="64" y="16"/>
                  </a:lnTo>
                  <a:lnTo>
                    <a:pt x="32" y="80"/>
                  </a:lnTo>
                  <a:lnTo>
                    <a:pt x="0" y="72"/>
                  </a:lnTo>
                  <a:lnTo>
                    <a:pt x="24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7" name="Freeform 1555"/>
            <p:cNvSpPr>
              <a:spLocks/>
            </p:cNvSpPr>
            <p:nvPr/>
          </p:nvSpPr>
          <p:spPr bwMode="auto">
            <a:xfrm>
              <a:off x="2204" y="2968"/>
              <a:ext cx="64" cy="80"/>
            </a:xfrm>
            <a:custGeom>
              <a:avLst/>
              <a:gdLst>
                <a:gd name="T0" fmla="*/ 32 w 64"/>
                <a:gd name="T1" fmla="*/ 0 h 80"/>
                <a:gd name="T2" fmla="*/ 32 w 64"/>
                <a:gd name="T3" fmla="*/ 0 h 80"/>
                <a:gd name="T4" fmla="*/ 64 w 64"/>
                <a:gd name="T5" fmla="*/ 8 h 80"/>
                <a:gd name="T6" fmla="*/ 24 w 64"/>
                <a:gd name="T7" fmla="*/ 80 h 80"/>
                <a:gd name="T8" fmla="*/ 0 w 64"/>
                <a:gd name="T9" fmla="*/ 64 h 80"/>
                <a:gd name="T10" fmla="*/ 32 w 64"/>
                <a:gd name="T11" fmla="*/ 0 h 80"/>
                <a:gd name="T12" fmla="*/ 32 w 64"/>
                <a:gd name="T13" fmla="*/ 0 h 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80"/>
                <a:gd name="T23" fmla="*/ 64 w 64"/>
                <a:gd name="T24" fmla="*/ 80 h 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80">
                  <a:moveTo>
                    <a:pt x="32" y="0"/>
                  </a:moveTo>
                  <a:lnTo>
                    <a:pt x="32" y="0"/>
                  </a:lnTo>
                  <a:lnTo>
                    <a:pt x="64" y="8"/>
                  </a:lnTo>
                  <a:lnTo>
                    <a:pt x="24" y="80"/>
                  </a:lnTo>
                  <a:lnTo>
                    <a:pt x="0" y="64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8" name="Freeform 1556"/>
            <p:cNvSpPr>
              <a:spLocks/>
            </p:cNvSpPr>
            <p:nvPr/>
          </p:nvSpPr>
          <p:spPr bwMode="auto">
            <a:xfrm>
              <a:off x="2228" y="2976"/>
              <a:ext cx="64" cy="88"/>
            </a:xfrm>
            <a:custGeom>
              <a:avLst/>
              <a:gdLst>
                <a:gd name="T0" fmla="*/ 40 w 64"/>
                <a:gd name="T1" fmla="*/ 8 h 88"/>
                <a:gd name="T2" fmla="*/ 40 w 64"/>
                <a:gd name="T3" fmla="*/ 8 h 88"/>
                <a:gd name="T4" fmla="*/ 64 w 64"/>
                <a:gd name="T5" fmla="*/ 24 h 88"/>
                <a:gd name="T6" fmla="*/ 24 w 64"/>
                <a:gd name="T7" fmla="*/ 88 h 88"/>
                <a:gd name="T8" fmla="*/ 0 w 64"/>
                <a:gd name="T9" fmla="*/ 72 h 88"/>
                <a:gd name="T10" fmla="*/ 40 w 64"/>
                <a:gd name="T11" fmla="*/ 0 h 88"/>
                <a:gd name="T12" fmla="*/ 40 w 64"/>
                <a:gd name="T13" fmla="*/ 8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88"/>
                <a:gd name="T23" fmla="*/ 64 w 64"/>
                <a:gd name="T24" fmla="*/ 88 h 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88">
                  <a:moveTo>
                    <a:pt x="40" y="8"/>
                  </a:moveTo>
                  <a:lnTo>
                    <a:pt x="40" y="8"/>
                  </a:lnTo>
                  <a:lnTo>
                    <a:pt x="64" y="24"/>
                  </a:lnTo>
                  <a:lnTo>
                    <a:pt x="24" y="88"/>
                  </a:lnTo>
                  <a:lnTo>
                    <a:pt x="0" y="72"/>
                  </a:lnTo>
                  <a:lnTo>
                    <a:pt x="40" y="0"/>
                  </a:lnTo>
                  <a:lnTo>
                    <a:pt x="4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9" name="Freeform 1557"/>
            <p:cNvSpPr>
              <a:spLocks/>
            </p:cNvSpPr>
            <p:nvPr/>
          </p:nvSpPr>
          <p:spPr bwMode="auto">
            <a:xfrm>
              <a:off x="2252" y="3000"/>
              <a:ext cx="64" cy="80"/>
            </a:xfrm>
            <a:custGeom>
              <a:avLst/>
              <a:gdLst>
                <a:gd name="T0" fmla="*/ 40 w 64"/>
                <a:gd name="T1" fmla="*/ 0 h 80"/>
                <a:gd name="T2" fmla="*/ 48 w 64"/>
                <a:gd name="T3" fmla="*/ 0 h 80"/>
                <a:gd name="T4" fmla="*/ 64 w 64"/>
                <a:gd name="T5" fmla="*/ 16 h 80"/>
                <a:gd name="T6" fmla="*/ 16 w 64"/>
                <a:gd name="T7" fmla="*/ 80 h 80"/>
                <a:gd name="T8" fmla="*/ 0 w 64"/>
                <a:gd name="T9" fmla="*/ 56 h 80"/>
                <a:gd name="T10" fmla="*/ 40 w 64"/>
                <a:gd name="T11" fmla="*/ 0 h 80"/>
                <a:gd name="T12" fmla="*/ 40 w 64"/>
                <a:gd name="T13" fmla="*/ 0 h 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80"/>
                <a:gd name="T23" fmla="*/ 64 w 64"/>
                <a:gd name="T24" fmla="*/ 80 h 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80">
                  <a:moveTo>
                    <a:pt x="40" y="0"/>
                  </a:moveTo>
                  <a:lnTo>
                    <a:pt x="48" y="0"/>
                  </a:lnTo>
                  <a:lnTo>
                    <a:pt x="64" y="16"/>
                  </a:lnTo>
                  <a:lnTo>
                    <a:pt x="16" y="80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0" name="Freeform 1558"/>
            <p:cNvSpPr>
              <a:spLocks/>
            </p:cNvSpPr>
            <p:nvPr/>
          </p:nvSpPr>
          <p:spPr bwMode="auto">
            <a:xfrm>
              <a:off x="2268" y="3016"/>
              <a:ext cx="72" cy="72"/>
            </a:xfrm>
            <a:custGeom>
              <a:avLst/>
              <a:gdLst>
                <a:gd name="T0" fmla="*/ 48 w 72"/>
                <a:gd name="T1" fmla="*/ 0 h 72"/>
                <a:gd name="T2" fmla="*/ 56 w 72"/>
                <a:gd name="T3" fmla="*/ 0 h 72"/>
                <a:gd name="T4" fmla="*/ 72 w 72"/>
                <a:gd name="T5" fmla="*/ 24 h 72"/>
                <a:gd name="T6" fmla="*/ 16 w 72"/>
                <a:gd name="T7" fmla="*/ 72 h 72"/>
                <a:gd name="T8" fmla="*/ 0 w 72"/>
                <a:gd name="T9" fmla="*/ 56 h 72"/>
                <a:gd name="T10" fmla="*/ 48 w 72"/>
                <a:gd name="T11" fmla="*/ 0 h 72"/>
                <a:gd name="T12" fmla="*/ 48 w 72"/>
                <a:gd name="T13" fmla="*/ 0 h 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"/>
                <a:gd name="T22" fmla="*/ 0 h 72"/>
                <a:gd name="T23" fmla="*/ 72 w 72"/>
                <a:gd name="T24" fmla="*/ 72 h 7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" h="72">
                  <a:moveTo>
                    <a:pt x="48" y="0"/>
                  </a:moveTo>
                  <a:lnTo>
                    <a:pt x="56" y="0"/>
                  </a:lnTo>
                  <a:lnTo>
                    <a:pt x="72" y="24"/>
                  </a:lnTo>
                  <a:lnTo>
                    <a:pt x="16" y="72"/>
                  </a:lnTo>
                  <a:lnTo>
                    <a:pt x="0" y="56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1" name="Freeform 1559"/>
            <p:cNvSpPr>
              <a:spLocks/>
            </p:cNvSpPr>
            <p:nvPr/>
          </p:nvSpPr>
          <p:spPr bwMode="auto">
            <a:xfrm>
              <a:off x="2276" y="3040"/>
              <a:ext cx="80" cy="64"/>
            </a:xfrm>
            <a:custGeom>
              <a:avLst/>
              <a:gdLst>
                <a:gd name="T0" fmla="*/ 64 w 80"/>
                <a:gd name="T1" fmla="*/ 0 h 64"/>
                <a:gd name="T2" fmla="*/ 64 w 80"/>
                <a:gd name="T3" fmla="*/ 0 h 64"/>
                <a:gd name="T4" fmla="*/ 80 w 80"/>
                <a:gd name="T5" fmla="*/ 16 h 64"/>
                <a:gd name="T6" fmla="*/ 16 w 80"/>
                <a:gd name="T7" fmla="*/ 64 h 64"/>
                <a:gd name="T8" fmla="*/ 0 w 80"/>
                <a:gd name="T9" fmla="*/ 48 h 64"/>
                <a:gd name="T10" fmla="*/ 64 w 80"/>
                <a:gd name="T11" fmla="*/ 0 h 64"/>
                <a:gd name="T12" fmla="*/ 64 w 80"/>
                <a:gd name="T13" fmla="*/ 0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0"/>
                <a:gd name="T22" fmla="*/ 0 h 64"/>
                <a:gd name="T23" fmla="*/ 80 w 80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0" h="64">
                  <a:moveTo>
                    <a:pt x="64" y="0"/>
                  </a:moveTo>
                  <a:lnTo>
                    <a:pt x="64" y="0"/>
                  </a:lnTo>
                  <a:lnTo>
                    <a:pt x="80" y="16"/>
                  </a:lnTo>
                  <a:lnTo>
                    <a:pt x="16" y="64"/>
                  </a:lnTo>
                  <a:lnTo>
                    <a:pt x="0" y="48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2" name="Freeform 1560"/>
            <p:cNvSpPr>
              <a:spLocks/>
            </p:cNvSpPr>
            <p:nvPr/>
          </p:nvSpPr>
          <p:spPr bwMode="auto">
            <a:xfrm>
              <a:off x="2284" y="3056"/>
              <a:ext cx="80" cy="56"/>
            </a:xfrm>
            <a:custGeom>
              <a:avLst/>
              <a:gdLst>
                <a:gd name="T0" fmla="*/ 72 w 80"/>
                <a:gd name="T1" fmla="*/ 8 h 56"/>
                <a:gd name="T2" fmla="*/ 72 w 80"/>
                <a:gd name="T3" fmla="*/ 8 h 56"/>
                <a:gd name="T4" fmla="*/ 80 w 80"/>
                <a:gd name="T5" fmla="*/ 32 h 56"/>
                <a:gd name="T6" fmla="*/ 8 w 80"/>
                <a:gd name="T7" fmla="*/ 56 h 56"/>
                <a:gd name="T8" fmla="*/ 0 w 80"/>
                <a:gd name="T9" fmla="*/ 40 h 56"/>
                <a:gd name="T10" fmla="*/ 72 w 80"/>
                <a:gd name="T11" fmla="*/ 0 h 56"/>
                <a:gd name="T12" fmla="*/ 72 w 80"/>
                <a:gd name="T13" fmla="*/ 8 h 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0"/>
                <a:gd name="T22" fmla="*/ 0 h 56"/>
                <a:gd name="T23" fmla="*/ 80 w 80"/>
                <a:gd name="T24" fmla="*/ 56 h 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0" h="56">
                  <a:moveTo>
                    <a:pt x="72" y="8"/>
                  </a:moveTo>
                  <a:lnTo>
                    <a:pt x="72" y="8"/>
                  </a:lnTo>
                  <a:lnTo>
                    <a:pt x="80" y="32"/>
                  </a:lnTo>
                  <a:lnTo>
                    <a:pt x="8" y="56"/>
                  </a:lnTo>
                  <a:lnTo>
                    <a:pt x="0" y="40"/>
                  </a:lnTo>
                  <a:lnTo>
                    <a:pt x="72" y="0"/>
                  </a:lnTo>
                  <a:lnTo>
                    <a:pt x="72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3" name="Freeform 1563"/>
            <p:cNvSpPr>
              <a:spLocks/>
            </p:cNvSpPr>
            <p:nvPr/>
          </p:nvSpPr>
          <p:spPr bwMode="auto">
            <a:xfrm>
              <a:off x="1724" y="1912"/>
              <a:ext cx="2392" cy="1152"/>
            </a:xfrm>
            <a:custGeom>
              <a:avLst/>
              <a:gdLst>
                <a:gd name="T0" fmla="*/ 2392 w 2392"/>
                <a:gd name="T1" fmla="*/ 328 h 1152"/>
                <a:gd name="T2" fmla="*/ 2368 w 2392"/>
                <a:gd name="T3" fmla="*/ 432 h 1152"/>
                <a:gd name="T4" fmla="*/ 2296 w 2392"/>
                <a:gd name="T5" fmla="*/ 544 h 1152"/>
                <a:gd name="T6" fmla="*/ 2192 w 2392"/>
                <a:gd name="T7" fmla="*/ 656 h 1152"/>
                <a:gd name="T8" fmla="*/ 2048 w 2392"/>
                <a:gd name="T9" fmla="*/ 760 h 1152"/>
                <a:gd name="T10" fmla="*/ 1872 w 2392"/>
                <a:gd name="T11" fmla="*/ 864 h 1152"/>
                <a:gd name="T12" fmla="*/ 1664 w 2392"/>
                <a:gd name="T13" fmla="*/ 952 h 1152"/>
                <a:gd name="T14" fmla="*/ 1440 w 2392"/>
                <a:gd name="T15" fmla="*/ 1032 h 1152"/>
                <a:gd name="T16" fmla="*/ 1320 w 2392"/>
                <a:gd name="T17" fmla="*/ 1064 h 1152"/>
                <a:gd name="T18" fmla="*/ 1080 w 2392"/>
                <a:gd name="T19" fmla="*/ 1120 h 1152"/>
                <a:gd name="T20" fmla="*/ 848 w 2392"/>
                <a:gd name="T21" fmla="*/ 1144 h 1152"/>
                <a:gd name="T22" fmla="*/ 640 w 2392"/>
                <a:gd name="T23" fmla="*/ 1152 h 1152"/>
                <a:gd name="T24" fmla="*/ 448 w 2392"/>
                <a:gd name="T25" fmla="*/ 1136 h 1152"/>
                <a:gd name="T26" fmla="*/ 280 w 2392"/>
                <a:gd name="T27" fmla="*/ 1104 h 1152"/>
                <a:gd name="T28" fmla="*/ 152 w 2392"/>
                <a:gd name="T29" fmla="*/ 1048 h 1152"/>
                <a:gd name="T30" fmla="*/ 56 w 2392"/>
                <a:gd name="T31" fmla="*/ 968 h 1152"/>
                <a:gd name="T32" fmla="*/ 8 w 2392"/>
                <a:gd name="T33" fmla="*/ 880 h 1152"/>
                <a:gd name="T34" fmla="*/ 0 w 2392"/>
                <a:gd name="T35" fmla="*/ 824 h 1152"/>
                <a:gd name="T36" fmla="*/ 24 w 2392"/>
                <a:gd name="T37" fmla="*/ 720 h 1152"/>
                <a:gd name="T38" fmla="*/ 96 w 2392"/>
                <a:gd name="T39" fmla="*/ 608 h 1152"/>
                <a:gd name="T40" fmla="*/ 200 w 2392"/>
                <a:gd name="T41" fmla="*/ 496 h 1152"/>
                <a:gd name="T42" fmla="*/ 344 w 2392"/>
                <a:gd name="T43" fmla="*/ 392 h 1152"/>
                <a:gd name="T44" fmla="*/ 520 w 2392"/>
                <a:gd name="T45" fmla="*/ 288 h 1152"/>
                <a:gd name="T46" fmla="*/ 728 w 2392"/>
                <a:gd name="T47" fmla="*/ 200 h 1152"/>
                <a:gd name="T48" fmla="*/ 952 w 2392"/>
                <a:gd name="T49" fmla="*/ 120 h 1152"/>
                <a:gd name="T50" fmla="*/ 1072 w 2392"/>
                <a:gd name="T51" fmla="*/ 88 h 1152"/>
                <a:gd name="T52" fmla="*/ 1312 w 2392"/>
                <a:gd name="T53" fmla="*/ 32 h 1152"/>
                <a:gd name="T54" fmla="*/ 1544 w 2392"/>
                <a:gd name="T55" fmla="*/ 8 h 1152"/>
                <a:gd name="T56" fmla="*/ 1752 w 2392"/>
                <a:gd name="T57" fmla="*/ 0 h 1152"/>
                <a:gd name="T58" fmla="*/ 1944 w 2392"/>
                <a:gd name="T59" fmla="*/ 16 h 1152"/>
                <a:gd name="T60" fmla="*/ 2112 w 2392"/>
                <a:gd name="T61" fmla="*/ 56 h 1152"/>
                <a:gd name="T62" fmla="*/ 2240 w 2392"/>
                <a:gd name="T63" fmla="*/ 104 h 1152"/>
                <a:gd name="T64" fmla="*/ 2336 w 2392"/>
                <a:gd name="T65" fmla="*/ 184 h 1152"/>
                <a:gd name="T66" fmla="*/ 2384 w 2392"/>
                <a:gd name="T67" fmla="*/ 272 h 115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392"/>
                <a:gd name="T103" fmla="*/ 0 h 1152"/>
                <a:gd name="T104" fmla="*/ 2392 w 2392"/>
                <a:gd name="T105" fmla="*/ 1152 h 115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392" h="1152">
                  <a:moveTo>
                    <a:pt x="2384" y="272"/>
                  </a:moveTo>
                  <a:lnTo>
                    <a:pt x="2392" y="328"/>
                  </a:lnTo>
                  <a:lnTo>
                    <a:pt x="2384" y="376"/>
                  </a:lnTo>
                  <a:lnTo>
                    <a:pt x="2368" y="432"/>
                  </a:lnTo>
                  <a:lnTo>
                    <a:pt x="2336" y="488"/>
                  </a:lnTo>
                  <a:lnTo>
                    <a:pt x="2296" y="544"/>
                  </a:lnTo>
                  <a:lnTo>
                    <a:pt x="2248" y="600"/>
                  </a:lnTo>
                  <a:lnTo>
                    <a:pt x="2192" y="656"/>
                  </a:lnTo>
                  <a:lnTo>
                    <a:pt x="2120" y="712"/>
                  </a:lnTo>
                  <a:lnTo>
                    <a:pt x="2048" y="760"/>
                  </a:lnTo>
                  <a:lnTo>
                    <a:pt x="1960" y="816"/>
                  </a:lnTo>
                  <a:lnTo>
                    <a:pt x="1872" y="864"/>
                  </a:lnTo>
                  <a:lnTo>
                    <a:pt x="1776" y="912"/>
                  </a:lnTo>
                  <a:lnTo>
                    <a:pt x="1664" y="952"/>
                  </a:lnTo>
                  <a:lnTo>
                    <a:pt x="1560" y="1000"/>
                  </a:lnTo>
                  <a:lnTo>
                    <a:pt x="1440" y="1032"/>
                  </a:lnTo>
                  <a:lnTo>
                    <a:pt x="1320" y="1064"/>
                  </a:lnTo>
                  <a:lnTo>
                    <a:pt x="1200" y="1096"/>
                  </a:lnTo>
                  <a:lnTo>
                    <a:pt x="1080" y="1120"/>
                  </a:lnTo>
                  <a:lnTo>
                    <a:pt x="968" y="1136"/>
                  </a:lnTo>
                  <a:lnTo>
                    <a:pt x="848" y="1144"/>
                  </a:lnTo>
                  <a:lnTo>
                    <a:pt x="744" y="1152"/>
                  </a:lnTo>
                  <a:lnTo>
                    <a:pt x="640" y="1152"/>
                  </a:lnTo>
                  <a:lnTo>
                    <a:pt x="536" y="1144"/>
                  </a:lnTo>
                  <a:lnTo>
                    <a:pt x="448" y="1136"/>
                  </a:lnTo>
                  <a:lnTo>
                    <a:pt x="360" y="1120"/>
                  </a:lnTo>
                  <a:lnTo>
                    <a:pt x="280" y="1104"/>
                  </a:lnTo>
                  <a:lnTo>
                    <a:pt x="216" y="1072"/>
                  </a:lnTo>
                  <a:lnTo>
                    <a:pt x="152" y="1048"/>
                  </a:lnTo>
                  <a:lnTo>
                    <a:pt x="96" y="1008"/>
                  </a:lnTo>
                  <a:lnTo>
                    <a:pt x="56" y="968"/>
                  </a:lnTo>
                  <a:lnTo>
                    <a:pt x="24" y="928"/>
                  </a:lnTo>
                  <a:lnTo>
                    <a:pt x="8" y="880"/>
                  </a:lnTo>
                  <a:lnTo>
                    <a:pt x="0" y="824"/>
                  </a:lnTo>
                  <a:lnTo>
                    <a:pt x="8" y="776"/>
                  </a:lnTo>
                  <a:lnTo>
                    <a:pt x="24" y="720"/>
                  </a:lnTo>
                  <a:lnTo>
                    <a:pt x="56" y="664"/>
                  </a:lnTo>
                  <a:lnTo>
                    <a:pt x="96" y="608"/>
                  </a:lnTo>
                  <a:lnTo>
                    <a:pt x="144" y="552"/>
                  </a:lnTo>
                  <a:lnTo>
                    <a:pt x="200" y="496"/>
                  </a:lnTo>
                  <a:lnTo>
                    <a:pt x="272" y="440"/>
                  </a:lnTo>
                  <a:lnTo>
                    <a:pt x="344" y="392"/>
                  </a:lnTo>
                  <a:lnTo>
                    <a:pt x="432" y="336"/>
                  </a:lnTo>
                  <a:lnTo>
                    <a:pt x="520" y="288"/>
                  </a:lnTo>
                  <a:lnTo>
                    <a:pt x="624" y="240"/>
                  </a:lnTo>
                  <a:lnTo>
                    <a:pt x="728" y="200"/>
                  </a:lnTo>
                  <a:lnTo>
                    <a:pt x="840" y="160"/>
                  </a:lnTo>
                  <a:lnTo>
                    <a:pt x="952" y="120"/>
                  </a:lnTo>
                  <a:lnTo>
                    <a:pt x="1072" y="88"/>
                  </a:lnTo>
                  <a:lnTo>
                    <a:pt x="1192" y="56"/>
                  </a:lnTo>
                  <a:lnTo>
                    <a:pt x="1312" y="32"/>
                  </a:lnTo>
                  <a:lnTo>
                    <a:pt x="1432" y="16"/>
                  </a:lnTo>
                  <a:lnTo>
                    <a:pt x="1544" y="8"/>
                  </a:lnTo>
                  <a:lnTo>
                    <a:pt x="1648" y="0"/>
                  </a:lnTo>
                  <a:lnTo>
                    <a:pt x="1752" y="0"/>
                  </a:lnTo>
                  <a:lnTo>
                    <a:pt x="1856" y="8"/>
                  </a:lnTo>
                  <a:lnTo>
                    <a:pt x="1944" y="16"/>
                  </a:lnTo>
                  <a:lnTo>
                    <a:pt x="2032" y="32"/>
                  </a:lnTo>
                  <a:lnTo>
                    <a:pt x="2112" y="56"/>
                  </a:lnTo>
                  <a:lnTo>
                    <a:pt x="2184" y="80"/>
                  </a:lnTo>
                  <a:lnTo>
                    <a:pt x="2240" y="104"/>
                  </a:lnTo>
                  <a:lnTo>
                    <a:pt x="2296" y="144"/>
                  </a:lnTo>
                  <a:lnTo>
                    <a:pt x="2336" y="184"/>
                  </a:lnTo>
                  <a:lnTo>
                    <a:pt x="2368" y="224"/>
                  </a:lnTo>
                  <a:lnTo>
                    <a:pt x="2384" y="2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4" name="Freeform 1564"/>
            <p:cNvSpPr>
              <a:spLocks/>
            </p:cNvSpPr>
            <p:nvPr/>
          </p:nvSpPr>
          <p:spPr bwMode="auto">
            <a:xfrm>
              <a:off x="4068" y="2184"/>
              <a:ext cx="88" cy="56"/>
            </a:xfrm>
            <a:custGeom>
              <a:avLst/>
              <a:gdLst>
                <a:gd name="T0" fmla="*/ 0 w 88"/>
                <a:gd name="T1" fmla="*/ 8 h 56"/>
                <a:gd name="T2" fmla="*/ 80 w 88"/>
                <a:gd name="T3" fmla="*/ 0 h 56"/>
                <a:gd name="T4" fmla="*/ 88 w 88"/>
                <a:gd name="T5" fmla="*/ 48 h 56"/>
                <a:gd name="T6" fmla="*/ 8 w 88"/>
                <a:gd name="T7" fmla="*/ 56 h 56"/>
                <a:gd name="T8" fmla="*/ 0 w 88"/>
                <a:gd name="T9" fmla="*/ 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56"/>
                <a:gd name="T17" fmla="*/ 88 w 88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56">
                  <a:moveTo>
                    <a:pt x="0" y="8"/>
                  </a:moveTo>
                  <a:lnTo>
                    <a:pt x="80" y="0"/>
                  </a:lnTo>
                  <a:lnTo>
                    <a:pt x="88" y="48"/>
                  </a:lnTo>
                  <a:lnTo>
                    <a:pt x="8" y="5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5" name="Freeform 1565"/>
            <p:cNvSpPr>
              <a:spLocks/>
            </p:cNvSpPr>
            <p:nvPr/>
          </p:nvSpPr>
          <p:spPr bwMode="auto">
            <a:xfrm>
              <a:off x="4068" y="2232"/>
              <a:ext cx="88" cy="64"/>
            </a:xfrm>
            <a:custGeom>
              <a:avLst/>
              <a:gdLst>
                <a:gd name="T0" fmla="*/ 88 w 88"/>
                <a:gd name="T1" fmla="*/ 8 h 64"/>
                <a:gd name="T2" fmla="*/ 88 w 88"/>
                <a:gd name="T3" fmla="*/ 8 h 64"/>
                <a:gd name="T4" fmla="*/ 80 w 88"/>
                <a:gd name="T5" fmla="*/ 64 h 64"/>
                <a:gd name="T6" fmla="*/ 0 w 88"/>
                <a:gd name="T7" fmla="*/ 56 h 64"/>
                <a:gd name="T8" fmla="*/ 8 w 88"/>
                <a:gd name="T9" fmla="*/ 0 h 64"/>
                <a:gd name="T10" fmla="*/ 88 w 88"/>
                <a:gd name="T11" fmla="*/ 0 h 64"/>
                <a:gd name="T12" fmla="*/ 88 w 88"/>
                <a:gd name="T13" fmla="*/ 8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8"/>
                <a:gd name="T22" fmla="*/ 0 h 64"/>
                <a:gd name="T23" fmla="*/ 88 w 88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8" h="64">
                  <a:moveTo>
                    <a:pt x="88" y="8"/>
                  </a:moveTo>
                  <a:lnTo>
                    <a:pt x="88" y="8"/>
                  </a:lnTo>
                  <a:lnTo>
                    <a:pt x="80" y="64"/>
                  </a:lnTo>
                  <a:lnTo>
                    <a:pt x="0" y="56"/>
                  </a:lnTo>
                  <a:lnTo>
                    <a:pt x="8" y="0"/>
                  </a:lnTo>
                  <a:lnTo>
                    <a:pt x="88" y="0"/>
                  </a:lnTo>
                  <a:lnTo>
                    <a:pt x="88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6" name="Freeform 1566"/>
            <p:cNvSpPr>
              <a:spLocks/>
            </p:cNvSpPr>
            <p:nvPr/>
          </p:nvSpPr>
          <p:spPr bwMode="auto">
            <a:xfrm>
              <a:off x="4052" y="2280"/>
              <a:ext cx="96" cy="80"/>
            </a:xfrm>
            <a:custGeom>
              <a:avLst/>
              <a:gdLst>
                <a:gd name="T0" fmla="*/ 96 w 96"/>
                <a:gd name="T1" fmla="*/ 16 h 80"/>
                <a:gd name="T2" fmla="*/ 96 w 96"/>
                <a:gd name="T3" fmla="*/ 24 h 80"/>
                <a:gd name="T4" fmla="*/ 80 w 96"/>
                <a:gd name="T5" fmla="*/ 80 h 80"/>
                <a:gd name="T6" fmla="*/ 0 w 96"/>
                <a:gd name="T7" fmla="*/ 56 h 80"/>
                <a:gd name="T8" fmla="*/ 16 w 96"/>
                <a:gd name="T9" fmla="*/ 0 h 80"/>
                <a:gd name="T10" fmla="*/ 96 w 96"/>
                <a:gd name="T11" fmla="*/ 16 h 80"/>
                <a:gd name="T12" fmla="*/ 96 w 96"/>
                <a:gd name="T13" fmla="*/ 16 h 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"/>
                <a:gd name="T22" fmla="*/ 0 h 80"/>
                <a:gd name="T23" fmla="*/ 96 w 96"/>
                <a:gd name="T24" fmla="*/ 80 h 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" h="80">
                  <a:moveTo>
                    <a:pt x="96" y="16"/>
                  </a:moveTo>
                  <a:lnTo>
                    <a:pt x="96" y="24"/>
                  </a:lnTo>
                  <a:lnTo>
                    <a:pt x="80" y="80"/>
                  </a:lnTo>
                  <a:lnTo>
                    <a:pt x="0" y="56"/>
                  </a:lnTo>
                  <a:lnTo>
                    <a:pt x="16" y="0"/>
                  </a:lnTo>
                  <a:lnTo>
                    <a:pt x="96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7" name="Freeform 1567"/>
            <p:cNvSpPr>
              <a:spLocks/>
            </p:cNvSpPr>
            <p:nvPr/>
          </p:nvSpPr>
          <p:spPr bwMode="auto">
            <a:xfrm>
              <a:off x="4028" y="2328"/>
              <a:ext cx="104" cy="88"/>
            </a:xfrm>
            <a:custGeom>
              <a:avLst/>
              <a:gdLst>
                <a:gd name="T0" fmla="*/ 104 w 104"/>
                <a:gd name="T1" fmla="*/ 32 h 88"/>
                <a:gd name="T2" fmla="*/ 96 w 104"/>
                <a:gd name="T3" fmla="*/ 32 h 88"/>
                <a:gd name="T4" fmla="*/ 72 w 104"/>
                <a:gd name="T5" fmla="*/ 88 h 88"/>
                <a:gd name="T6" fmla="*/ 0 w 104"/>
                <a:gd name="T7" fmla="*/ 56 h 88"/>
                <a:gd name="T8" fmla="*/ 24 w 104"/>
                <a:gd name="T9" fmla="*/ 0 h 88"/>
                <a:gd name="T10" fmla="*/ 104 w 104"/>
                <a:gd name="T11" fmla="*/ 32 h 88"/>
                <a:gd name="T12" fmla="*/ 104 w 104"/>
                <a:gd name="T13" fmla="*/ 32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4"/>
                <a:gd name="T22" fmla="*/ 0 h 88"/>
                <a:gd name="T23" fmla="*/ 104 w 104"/>
                <a:gd name="T24" fmla="*/ 88 h 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4" h="88">
                  <a:moveTo>
                    <a:pt x="104" y="32"/>
                  </a:moveTo>
                  <a:lnTo>
                    <a:pt x="96" y="32"/>
                  </a:lnTo>
                  <a:lnTo>
                    <a:pt x="72" y="88"/>
                  </a:lnTo>
                  <a:lnTo>
                    <a:pt x="0" y="56"/>
                  </a:lnTo>
                  <a:lnTo>
                    <a:pt x="24" y="0"/>
                  </a:lnTo>
                  <a:lnTo>
                    <a:pt x="104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8" name="Freeform 1568"/>
            <p:cNvSpPr>
              <a:spLocks/>
            </p:cNvSpPr>
            <p:nvPr/>
          </p:nvSpPr>
          <p:spPr bwMode="auto">
            <a:xfrm>
              <a:off x="3988" y="2376"/>
              <a:ext cx="112" cy="104"/>
            </a:xfrm>
            <a:custGeom>
              <a:avLst/>
              <a:gdLst>
                <a:gd name="T0" fmla="*/ 112 w 112"/>
                <a:gd name="T1" fmla="*/ 48 h 104"/>
                <a:gd name="T2" fmla="*/ 112 w 112"/>
                <a:gd name="T3" fmla="*/ 48 h 104"/>
                <a:gd name="T4" fmla="*/ 72 w 112"/>
                <a:gd name="T5" fmla="*/ 104 h 104"/>
                <a:gd name="T6" fmla="*/ 0 w 112"/>
                <a:gd name="T7" fmla="*/ 56 h 104"/>
                <a:gd name="T8" fmla="*/ 40 w 112"/>
                <a:gd name="T9" fmla="*/ 0 h 104"/>
                <a:gd name="T10" fmla="*/ 112 w 112"/>
                <a:gd name="T11" fmla="*/ 40 h 104"/>
                <a:gd name="T12" fmla="*/ 112 w 112"/>
                <a:gd name="T13" fmla="*/ 48 h 1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2"/>
                <a:gd name="T22" fmla="*/ 0 h 104"/>
                <a:gd name="T23" fmla="*/ 112 w 112"/>
                <a:gd name="T24" fmla="*/ 104 h 1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2" h="104">
                  <a:moveTo>
                    <a:pt x="112" y="48"/>
                  </a:moveTo>
                  <a:lnTo>
                    <a:pt x="112" y="48"/>
                  </a:lnTo>
                  <a:lnTo>
                    <a:pt x="72" y="104"/>
                  </a:lnTo>
                  <a:lnTo>
                    <a:pt x="0" y="56"/>
                  </a:lnTo>
                  <a:lnTo>
                    <a:pt x="40" y="0"/>
                  </a:lnTo>
                  <a:lnTo>
                    <a:pt x="112" y="40"/>
                  </a:lnTo>
                  <a:lnTo>
                    <a:pt x="112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9" name="Freeform 1569"/>
            <p:cNvSpPr>
              <a:spLocks/>
            </p:cNvSpPr>
            <p:nvPr/>
          </p:nvSpPr>
          <p:spPr bwMode="auto">
            <a:xfrm>
              <a:off x="3940" y="2432"/>
              <a:ext cx="120" cy="104"/>
            </a:xfrm>
            <a:custGeom>
              <a:avLst/>
              <a:gdLst>
                <a:gd name="T0" fmla="*/ 112 w 120"/>
                <a:gd name="T1" fmla="*/ 48 h 104"/>
                <a:gd name="T2" fmla="*/ 112 w 120"/>
                <a:gd name="T3" fmla="*/ 48 h 104"/>
                <a:gd name="T4" fmla="*/ 64 w 120"/>
                <a:gd name="T5" fmla="*/ 104 h 104"/>
                <a:gd name="T6" fmla="*/ 0 w 120"/>
                <a:gd name="T7" fmla="*/ 56 h 104"/>
                <a:gd name="T8" fmla="*/ 56 w 120"/>
                <a:gd name="T9" fmla="*/ 0 h 104"/>
                <a:gd name="T10" fmla="*/ 120 w 120"/>
                <a:gd name="T11" fmla="*/ 48 h 104"/>
                <a:gd name="T12" fmla="*/ 112 w 120"/>
                <a:gd name="T13" fmla="*/ 48 h 1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0"/>
                <a:gd name="T22" fmla="*/ 0 h 104"/>
                <a:gd name="T23" fmla="*/ 120 w 120"/>
                <a:gd name="T24" fmla="*/ 104 h 1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0" h="104">
                  <a:moveTo>
                    <a:pt x="112" y="48"/>
                  </a:moveTo>
                  <a:lnTo>
                    <a:pt x="112" y="48"/>
                  </a:lnTo>
                  <a:lnTo>
                    <a:pt x="64" y="104"/>
                  </a:lnTo>
                  <a:lnTo>
                    <a:pt x="0" y="56"/>
                  </a:lnTo>
                  <a:lnTo>
                    <a:pt x="56" y="0"/>
                  </a:lnTo>
                  <a:lnTo>
                    <a:pt x="120" y="48"/>
                  </a:lnTo>
                  <a:lnTo>
                    <a:pt x="112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0" name="Freeform 1570"/>
            <p:cNvSpPr>
              <a:spLocks/>
            </p:cNvSpPr>
            <p:nvPr/>
          </p:nvSpPr>
          <p:spPr bwMode="auto">
            <a:xfrm>
              <a:off x="3884" y="2480"/>
              <a:ext cx="120" cy="120"/>
            </a:xfrm>
            <a:custGeom>
              <a:avLst/>
              <a:gdLst>
                <a:gd name="T0" fmla="*/ 120 w 120"/>
                <a:gd name="T1" fmla="*/ 64 h 120"/>
                <a:gd name="T2" fmla="*/ 120 w 120"/>
                <a:gd name="T3" fmla="*/ 64 h 120"/>
                <a:gd name="T4" fmla="*/ 56 w 120"/>
                <a:gd name="T5" fmla="*/ 120 h 120"/>
                <a:gd name="T6" fmla="*/ 0 w 120"/>
                <a:gd name="T7" fmla="*/ 56 h 120"/>
                <a:gd name="T8" fmla="*/ 64 w 120"/>
                <a:gd name="T9" fmla="*/ 0 h 120"/>
                <a:gd name="T10" fmla="*/ 120 w 120"/>
                <a:gd name="T11" fmla="*/ 56 h 120"/>
                <a:gd name="T12" fmla="*/ 120 w 120"/>
                <a:gd name="T13" fmla="*/ 64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0"/>
                <a:gd name="T22" fmla="*/ 0 h 120"/>
                <a:gd name="T23" fmla="*/ 120 w 120"/>
                <a:gd name="T24" fmla="*/ 120 h 1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0" h="120">
                  <a:moveTo>
                    <a:pt x="120" y="64"/>
                  </a:moveTo>
                  <a:lnTo>
                    <a:pt x="120" y="64"/>
                  </a:lnTo>
                  <a:lnTo>
                    <a:pt x="56" y="120"/>
                  </a:lnTo>
                  <a:lnTo>
                    <a:pt x="0" y="56"/>
                  </a:lnTo>
                  <a:lnTo>
                    <a:pt x="64" y="0"/>
                  </a:lnTo>
                  <a:lnTo>
                    <a:pt x="120" y="56"/>
                  </a:lnTo>
                  <a:lnTo>
                    <a:pt x="120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1" name="Freeform 1571"/>
            <p:cNvSpPr>
              <a:spLocks/>
            </p:cNvSpPr>
            <p:nvPr/>
          </p:nvSpPr>
          <p:spPr bwMode="auto">
            <a:xfrm>
              <a:off x="3820" y="2536"/>
              <a:ext cx="120" cy="120"/>
            </a:xfrm>
            <a:custGeom>
              <a:avLst/>
              <a:gdLst>
                <a:gd name="T0" fmla="*/ 120 w 120"/>
                <a:gd name="T1" fmla="*/ 64 h 120"/>
                <a:gd name="T2" fmla="*/ 120 w 120"/>
                <a:gd name="T3" fmla="*/ 64 h 120"/>
                <a:gd name="T4" fmla="*/ 56 w 120"/>
                <a:gd name="T5" fmla="*/ 120 h 120"/>
                <a:gd name="T6" fmla="*/ 0 w 120"/>
                <a:gd name="T7" fmla="*/ 56 h 120"/>
                <a:gd name="T8" fmla="*/ 72 w 120"/>
                <a:gd name="T9" fmla="*/ 0 h 120"/>
                <a:gd name="T10" fmla="*/ 120 w 120"/>
                <a:gd name="T11" fmla="*/ 64 h 120"/>
                <a:gd name="T12" fmla="*/ 120 w 120"/>
                <a:gd name="T13" fmla="*/ 64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0"/>
                <a:gd name="T22" fmla="*/ 0 h 120"/>
                <a:gd name="T23" fmla="*/ 120 w 120"/>
                <a:gd name="T24" fmla="*/ 120 h 1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0" h="120">
                  <a:moveTo>
                    <a:pt x="120" y="64"/>
                  </a:moveTo>
                  <a:lnTo>
                    <a:pt x="120" y="64"/>
                  </a:lnTo>
                  <a:lnTo>
                    <a:pt x="56" y="120"/>
                  </a:lnTo>
                  <a:lnTo>
                    <a:pt x="0" y="56"/>
                  </a:lnTo>
                  <a:lnTo>
                    <a:pt x="72" y="0"/>
                  </a:lnTo>
                  <a:lnTo>
                    <a:pt x="120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2" name="Freeform 1572"/>
            <p:cNvSpPr>
              <a:spLocks/>
            </p:cNvSpPr>
            <p:nvPr/>
          </p:nvSpPr>
          <p:spPr bwMode="auto">
            <a:xfrm>
              <a:off x="3748" y="2584"/>
              <a:ext cx="128" cy="128"/>
            </a:xfrm>
            <a:custGeom>
              <a:avLst/>
              <a:gdLst>
                <a:gd name="T0" fmla="*/ 120 w 128"/>
                <a:gd name="T1" fmla="*/ 72 h 128"/>
                <a:gd name="T2" fmla="*/ 120 w 128"/>
                <a:gd name="T3" fmla="*/ 72 h 128"/>
                <a:gd name="T4" fmla="*/ 48 w 128"/>
                <a:gd name="T5" fmla="*/ 128 h 128"/>
                <a:gd name="T6" fmla="*/ 0 w 128"/>
                <a:gd name="T7" fmla="*/ 56 h 128"/>
                <a:gd name="T8" fmla="*/ 72 w 128"/>
                <a:gd name="T9" fmla="*/ 0 h 128"/>
                <a:gd name="T10" fmla="*/ 128 w 128"/>
                <a:gd name="T11" fmla="*/ 72 h 128"/>
                <a:gd name="T12" fmla="*/ 120 w 128"/>
                <a:gd name="T13" fmla="*/ 72 h 1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8"/>
                <a:gd name="T22" fmla="*/ 0 h 128"/>
                <a:gd name="T23" fmla="*/ 128 w 128"/>
                <a:gd name="T24" fmla="*/ 128 h 12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8" h="128">
                  <a:moveTo>
                    <a:pt x="120" y="72"/>
                  </a:moveTo>
                  <a:lnTo>
                    <a:pt x="120" y="72"/>
                  </a:lnTo>
                  <a:lnTo>
                    <a:pt x="48" y="128"/>
                  </a:lnTo>
                  <a:lnTo>
                    <a:pt x="0" y="56"/>
                  </a:lnTo>
                  <a:lnTo>
                    <a:pt x="72" y="0"/>
                  </a:lnTo>
                  <a:lnTo>
                    <a:pt x="128" y="72"/>
                  </a:lnTo>
                  <a:lnTo>
                    <a:pt x="120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3" name="Freeform 1573"/>
            <p:cNvSpPr>
              <a:spLocks/>
            </p:cNvSpPr>
            <p:nvPr/>
          </p:nvSpPr>
          <p:spPr bwMode="auto">
            <a:xfrm>
              <a:off x="3668" y="2640"/>
              <a:ext cx="128" cy="120"/>
            </a:xfrm>
            <a:custGeom>
              <a:avLst/>
              <a:gdLst>
                <a:gd name="T0" fmla="*/ 128 w 128"/>
                <a:gd name="T1" fmla="*/ 72 h 120"/>
                <a:gd name="T2" fmla="*/ 128 w 128"/>
                <a:gd name="T3" fmla="*/ 72 h 120"/>
                <a:gd name="T4" fmla="*/ 40 w 128"/>
                <a:gd name="T5" fmla="*/ 120 h 120"/>
                <a:gd name="T6" fmla="*/ 0 w 128"/>
                <a:gd name="T7" fmla="*/ 48 h 120"/>
                <a:gd name="T8" fmla="*/ 80 w 128"/>
                <a:gd name="T9" fmla="*/ 0 h 120"/>
                <a:gd name="T10" fmla="*/ 128 w 128"/>
                <a:gd name="T11" fmla="*/ 72 h 120"/>
                <a:gd name="T12" fmla="*/ 128 w 128"/>
                <a:gd name="T13" fmla="*/ 72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8"/>
                <a:gd name="T22" fmla="*/ 0 h 120"/>
                <a:gd name="T23" fmla="*/ 128 w 128"/>
                <a:gd name="T24" fmla="*/ 120 h 1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8" h="120">
                  <a:moveTo>
                    <a:pt x="128" y="72"/>
                  </a:moveTo>
                  <a:lnTo>
                    <a:pt x="128" y="72"/>
                  </a:lnTo>
                  <a:lnTo>
                    <a:pt x="40" y="120"/>
                  </a:lnTo>
                  <a:lnTo>
                    <a:pt x="0" y="48"/>
                  </a:lnTo>
                  <a:lnTo>
                    <a:pt x="80" y="0"/>
                  </a:lnTo>
                  <a:lnTo>
                    <a:pt x="128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4" name="Freeform 1574"/>
            <p:cNvSpPr>
              <a:spLocks/>
            </p:cNvSpPr>
            <p:nvPr/>
          </p:nvSpPr>
          <p:spPr bwMode="auto">
            <a:xfrm>
              <a:off x="3572" y="2688"/>
              <a:ext cx="136" cy="128"/>
            </a:xfrm>
            <a:custGeom>
              <a:avLst/>
              <a:gdLst>
                <a:gd name="T0" fmla="*/ 136 w 136"/>
                <a:gd name="T1" fmla="*/ 72 h 128"/>
                <a:gd name="T2" fmla="*/ 136 w 136"/>
                <a:gd name="T3" fmla="*/ 72 h 128"/>
                <a:gd name="T4" fmla="*/ 40 w 136"/>
                <a:gd name="T5" fmla="*/ 128 h 128"/>
                <a:gd name="T6" fmla="*/ 0 w 136"/>
                <a:gd name="T7" fmla="*/ 56 h 128"/>
                <a:gd name="T8" fmla="*/ 96 w 136"/>
                <a:gd name="T9" fmla="*/ 0 h 128"/>
                <a:gd name="T10" fmla="*/ 136 w 136"/>
                <a:gd name="T11" fmla="*/ 72 h 128"/>
                <a:gd name="T12" fmla="*/ 136 w 136"/>
                <a:gd name="T13" fmla="*/ 72 h 1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6"/>
                <a:gd name="T22" fmla="*/ 0 h 128"/>
                <a:gd name="T23" fmla="*/ 136 w 136"/>
                <a:gd name="T24" fmla="*/ 128 h 12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6" h="128">
                  <a:moveTo>
                    <a:pt x="136" y="72"/>
                  </a:moveTo>
                  <a:lnTo>
                    <a:pt x="136" y="72"/>
                  </a:lnTo>
                  <a:lnTo>
                    <a:pt x="40" y="128"/>
                  </a:lnTo>
                  <a:lnTo>
                    <a:pt x="0" y="56"/>
                  </a:lnTo>
                  <a:lnTo>
                    <a:pt x="96" y="0"/>
                  </a:lnTo>
                  <a:lnTo>
                    <a:pt x="136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5" name="Freeform 1575"/>
            <p:cNvSpPr>
              <a:spLocks/>
            </p:cNvSpPr>
            <p:nvPr/>
          </p:nvSpPr>
          <p:spPr bwMode="auto">
            <a:xfrm>
              <a:off x="3476" y="2736"/>
              <a:ext cx="136" cy="128"/>
            </a:xfrm>
            <a:custGeom>
              <a:avLst/>
              <a:gdLst>
                <a:gd name="T0" fmla="*/ 136 w 136"/>
                <a:gd name="T1" fmla="*/ 80 h 128"/>
                <a:gd name="T2" fmla="*/ 136 w 136"/>
                <a:gd name="T3" fmla="*/ 80 h 128"/>
                <a:gd name="T4" fmla="*/ 40 w 136"/>
                <a:gd name="T5" fmla="*/ 128 h 128"/>
                <a:gd name="T6" fmla="*/ 0 w 136"/>
                <a:gd name="T7" fmla="*/ 48 h 128"/>
                <a:gd name="T8" fmla="*/ 104 w 136"/>
                <a:gd name="T9" fmla="*/ 0 h 128"/>
                <a:gd name="T10" fmla="*/ 136 w 136"/>
                <a:gd name="T11" fmla="*/ 80 h 128"/>
                <a:gd name="T12" fmla="*/ 136 w 136"/>
                <a:gd name="T13" fmla="*/ 80 h 1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6"/>
                <a:gd name="T22" fmla="*/ 0 h 128"/>
                <a:gd name="T23" fmla="*/ 136 w 136"/>
                <a:gd name="T24" fmla="*/ 128 h 12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6" h="128">
                  <a:moveTo>
                    <a:pt x="136" y="80"/>
                  </a:moveTo>
                  <a:lnTo>
                    <a:pt x="136" y="80"/>
                  </a:lnTo>
                  <a:lnTo>
                    <a:pt x="40" y="128"/>
                  </a:lnTo>
                  <a:lnTo>
                    <a:pt x="0" y="48"/>
                  </a:lnTo>
                  <a:lnTo>
                    <a:pt x="104" y="0"/>
                  </a:lnTo>
                  <a:lnTo>
                    <a:pt x="136" y="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6" name="Freeform 1576"/>
            <p:cNvSpPr>
              <a:spLocks/>
            </p:cNvSpPr>
            <p:nvPr/>
          </p:nvSpPr>
          <p:spPr bwMode="auto">
            <a:xfrm>
              <a:off x="3372" y="2784"/>
              <a:ext cx="144" cy="120"/>
            </a:xfrm>
            <a:custGeom>
              <a:avLst/>
              <a:gdLst>
                <a:gd name="T0" fmla="*/ 144 w 144"/>
                <a:gd name="T1" fmla="*/ 80 h 120"/>
                <a:gd name="T2" fmla="*/ 144 w 144"/>
                <a:gd name="T3" fmla="*/ 80 h 120"/>
                <a:gd name="T4" fmla="*/ 32 w 144"/>
                <a:gd name="T5" fmla="*/ 120 h 120"/>
                <a:gd name="T6" fmla="*/ 0 w 144"/>
                <a:gd name="T7" fmla="*/ 48 h 120"/>
                <a:gd name="T8" fmla="*/ 112 w 144"/>
                <a:gd name="T9" fmla="*/ 0 h 120"/>
                <a:gd name="T10" fmla="*/ 144 w 144"/>
                <a:gd name="T11" fmla="*/ 80 h 120"/>
                <a:gd name="T12" fmla="*/ 144 w 144"/>
                <a:gd name="T13" fmla="*/ 8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4"/>
                <a:gd name="T22" fmla="*/ 0 h 120"/>
                <a:gd name="T23" fmla="*/ 144 w 144"/>
                <a:gd name="T24" fmla="*/ 120 h 1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4" h="120">
                  <a:moveTo>
                    <a:pt x="144" y="80"/>
                  </a:moveTo>
                  <a:lnTo>
                    <a:pt x="144" y="80"/>
                  </a:lnTo>
                  <a:lnTo>
                    <a:pt x="32" y="120"/>
                  </a:lnTo>
                  <a:lnTo>
                    <a:pt x="0" y="48"/>
                  </a:lnTo>
                  <a:lnTo>
                    <a:pt x="112" y="0"/>
                  </a:lnTo>
                  <a:lnTo>
                    <a:pt x="144" y="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7" name="Freeform 1577"/>
            <p:cNvSpPr>
              <a:spLocks/>
            </p:cNvSpPr>
            <p:nvPr/>
          </p:nvSpPr>
          <p:spPr bwMode="auto">
            <a:xfrm>
              <a:off x="3268" y="2832"/>
              <a:ext cx="136" cy="112"/>
            </a:xfrm>
            <a:custGeom>
              <a:avLst/>
              <a:gdLst>
                <a:gd name="T0" fmla="*/ 136 w 136"/>
                <a:gd name="T1" fmla="*/ 72 h 112"/>
                <a:gd name="T2" fmla="*/ 136 w 136"/>
                <a:gd name="T3" fmla="*/ 72 h 112"/>
                <a:gd name="T4" fmla="*/ 24 w 136"/>
                <a:gd name="T5" fmla="*/ 112 h 112"/>
                <a:gd name="T6" fmla="*/ 0 w 136"/>
                <a:gd name="T7" fmla="*/ 40 h 112"/>
                <a:gd name="T8" fmla="*/ 112 w 136"/>
                <a:gd name="T9" fmla="*/ 0 h 112"/>
                <a:gd name="T10" fmla="*/ 136 w 136"/>
                <a:gd name="T11" fmla="*/ 72 h 112"/>
                <a:gd name="T12" fmla="*/ 136 w 136"/>
                <a:gd name="T13" fmla="*/ 72 h 1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6"/>
                <a:gd name="T22" fmla="*/ 0 h 112"/>
                <a:gd name="T23" fmla="*/ 136 w 136"/>
                <a:gd name="T24" fmla="*/ 112 h 11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6" h="112">
                  <a:moveTo>
                    <a:pt x="136" y="72"/>
                  </a:moveTo>
                  <a:lnTo>
                    <a:pt x="136" y="72"/>
                  </a:lnTo>
                  <a:lnTo>
                    <a:pt x="24" y="112"/>
                  </a:lnTo>
                  <a:lnTo>
                    <a:pt x="0" y="40"/>
                  </a:lnTo>
                  <a:lnTo>
                    <a:pt x="112" y="0"/>
                  </a:lnTo>
                  <a:lnTo>
                    <a:pt x="136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8" name="Freeform 1578"/>
            <p:cNvSpPr>
              <a:spLocks/>
            </p:cNvSpPr>
            <p:nvPr/>
          </p:nvSpPr>
          <p:spPr bwMode="auto">
            <a:xfrm>
              <a:off x="3156" y="2872"/>
              <a:ext cx="136" cy="112"/>
            </a:xfrm>
            <a:custGeom>
              <a:avLst/>
              <a:gdLst>
                <a:gd name="T0" fmla="*/ 136 w 136"/>
                <a:gd name="T1" fmla="*/ 72 h 112"/>
                <a:gd name="T2" fmla="*/ 136 w 136"/>
                <a:gd name="T3" fmla="*/ 72 h 112"/>
                <a:gd name="T4" fmla="*/ 24 w 136"/>
                <a:gd name="T5" fmla="*/ 112 h 112"/>
                <a:gd name="T6" fmla="*/ 0 w 136"/>
                <a:gd name="T7" fmla="*/ 32 h 112"/>
                <a:gd name="T8" fmla="*/ 112 w 136"/>
                <a:gd name="T9" fmla="*/ 0 h 112"/>
                <a:gd name="T10" fmla="*/ 136 w 136"/>
                <a:gd name="T11" fmla="*/ 72 h 112"/>
                <a:gd name="T12" fmla="*/ 136 w 136"/>
                <a:gd name="T13" fmla="*/ 72 h 1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6"/>
                <a:gd name="T22" fmla="*/ 0 h 112"/>
                <a:gd name="T23" fmla="*/ 136 w 136"/>
                <a:gd name="T24" fmla="*/ 112 h 11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6" h="112">
                  <a:moveTo>
                    <a:pt x="136" y="72"/>
                  </a:moveTo>
                  <a:lnTo>
                    <a:pt x="136" y="72"/>
                  </a:lnTo>
                  <a:lnTo>
                    <a:pt x="24" y="112"/>
                  </a:lnTo>
                  <a:lnTo>
                    <a:pt x="0" y="32"/>
                  </a:lnTo>
                  <a:lnTo>
                    <a:pt x="112" y="0"/>
                  </a:lnTo>
                  <a:lnTo>
                    <a:pt x="136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9" name="Freeform 1579"/>
            <p:cNvSpPr>
              <a:spLocks/>
            </p:cNvSpPr>
            <p:nvPr/>
          </p:nvSpPr>
          <p:spPr bwMode="auto">
            <a:xfrm>
              <a:off x="3036" y="2904"/>
              <a:ext cx="144" cy="112"/>
            </a:xfrm>
            <a:custGeom>
              <a:avLst/>
              <a:gdLst>
                <a:gd name="T0" fmla="*/ 144 w 144"/>
                <a:gd name="T1" fmla="*/ 80 h 112"/>
                <a:gd name="T2" fmla="*/ 144 w 144"/>
                <a:gd name="T3" fmla="*/ 80 h 112"/>
                <a:gd name="T4" fmla="*/ 24 w 144"/>
                <a:gd name="T5" fmla="*/ 112 h 112"/>
                <a:gd name="T6" fmla="*/ 0 w 144"/>
                <a:gd name="T7" fmla="*/ 40 h 112"/>
                <a:gd name="T8" fmla="*/ 120 w 144"/>
                <a:gd name="T9" fmla="*/ 0 h 112"/>
                <a:gd name="T10" fmla="*/ 144 w 144"/>
                <a:gd name="T11" fmla="*/ 80 h 112"/>
                <a:gd name="T12" fmla="*/ 144 w 144"/>
                <a:gd name="T13" fmla="*/ 80 h 1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4"/>
                <a:gd name="T22" fmla="*/ 0 h 112"/>
                <a:gd name="T23" fmla="*/ 144 w 144"/>
                <a:gd name="T24" fmla="*/ 112 h 11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4" h="112">
                  <a:moveTo>
                    <a:pt x="144" y="80"/>
                  </a:moveTo>
                  <a:lnTo>
                    <a:pt x="144" y="80"/>
                  </a:lnTo>
                  <a:lnTo>
                    <a:pt x="24" y="112"/>
                  </a:lnTo>
                  <a:lnTo>
                    <a:pt x="0" y="40"/>
                  </a:lnTo>
                  <a:lnTo>
                    <a:pt x="120" y="0"/>
                  </a:lnTo>
                  <a:lnTo>
                    <a:pt x="144" y="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0" name="Freeform 1580"/>
            <p:cNvSpPr>
              <a:spLocks/>
            </p:cNvSpPr>
            <p:nvPr/>
          </p:nvSpPr>
          <p:spPr bwMode="auto">
            <a:xfrm>
              <a:off x="2916" y="2936"/>
              <a:ext cx="144" cy="112"/>
            </a:xfrm>
            <a:custGeom>
              <a:avLst/>
              <a:gdLst>
                <a:gd name="T0" fmla="*/ 136 w 144"/>
                <a:gd name="T1" fmla="*/ 80 h 112"/>
                <a:gd name="T2" fmla="*/ 136 w 144"/>
                <a:gd name="T3" fmla="*/ 80 h 112"/>
                <a:gd name="T4" fmla="*/ 16 w 144"/>
                <a:gd name="T5" fmla="*/ 112 h 112"/>
                <a:gd name="T6" fmla="*/ 0 w 144"/>
                <a:gd name="T7" fmla="*/ 32 h 112"/>
                <a:gd name="T8" fmla="*/ 120 w 144"/>
                <a:gd name="T9" fmla="*/ 0 h 112"/>
                <a:gd name="T10" fmla="*/ 144 w 144"/>
                <a:gd name="T11" fmla="*/ 80 h 112"/>
                <a:gd name="T12" fmla="*/ 136 w 144"/>
                <a:gd name="T13" fmla="*/ 80 h 1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4"/>
                <a:gd name="T22" fmla="*/ 0 h 112"/>
                <a:gd name="T23" fmla="*/ 144 w 144"/>
                <a:gd name="T24" fmla="*/ 112 h 11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4" h="112">
                  <a:moveTo>
                    <a:pt x="136" y="80"/>
                  </a:moveTo>
                  <a:lnTo>
                    <a:pt x="136" y="80"/>
                  </a:lnTo>
                  <a:lnTo>
                    <a:pt x="16" y="112"/>
                  </a:lnTo>
                  <a:lnTo>
                    <a:pt x="0" y="32"/>
                  </a:lnTo>
                  <a:lnTo>
                    <a:pt x="120" y="0"/>
                  </a:lnTo>
                  <a:lnTo>
                    <a:pt x="144" y="80"/>
                  </a:lnTo>
                  <a:lnTo>
                    <a:pt x="136" y="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1" name="Freeform 1581"/>
            <p:cNvSpPr>
              <a:spLocks/>
            </p:cNvSpPr>
            <p:nvPr/>
          </p:nvSpPr>
          <p:spPr bwMode="auto">
            <a:xfrm>
              <a:off x="2796" y="2968"/>
              <a:ext cx="136" cy="104"/>
            </a:xfrm>
            <a:custGeom>
              <a:avLst/>
              <a:gdLst>
                <a:gd name="T0" fmla="*/ 136 w 136"/>
                <a:gd name="T1" fmla="*/ 80 h 104"/>
                <a:gd name="T2" fmla="*/ 136 w 136"/>
                <a:gd name="T3" fmla="*/ 80 h 104"/>
                <a:gd name="T4" fmla="*/ 16 w 136"/>
                <a:gd name="T5" fmla="*/ 104 h 104"/>
                <a:gd name="T6" fmla="*/ 0 w 136"/>
                <a:gd name="T7" fmla="*/ 24 h 104"/>
                <a:gd name="T8" fmla="*/ 120 w 136"/>
                <a:gd name="T9" fmla="*/ 0 h 104"/>
                <a:gd name="T10" fmla="*/ 136 w 136"/>
                <a:gd name="T11" fmla="*/ 80 h 104"/>
                <a:gd name="T12" fmla="*/ 136 w 136"/>
                <a:gd name="T13" fmla="*/ 80 h 1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6"/>
                <a:gd name="T22" fmla="*/ 0 h 104"/>
                <a:gd name="T23" fmla="*/ 136 w 136"/>
                <a:gd name="T24" fmla="*/ 104 h 1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6" h="104">
                  <a:moveTo>
                    <a:pt x="136" y="80"/>
                  </a:moveTo>
                  <a:lnTo>
                    <a:pt x="136" y="80"/>
                  </a:lnTo>
                  <a:lnTo>
                    <a:pt x="16" y="104"/>
                  </a:lnTo>
                  <a:lnTo>
                    <a:pt x="0" y="24"/>
                  </a:lnTo>
                  <a:lnTo>
                    <a:pt x="120" y="0"/>
                  </a:lnTo>
                  <a:lnTo>
                    <a:pt x="136" y="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2" name="Freeform 1582"/>
            <p:cNvSpPr>
              <a:spLocks/>
            </p:cNvSpPr>
            <p:nvPr/>
          </p:nvSpPr>
          <p:spPr bwMode="auto">
            <a:xfrm>
              <a:off x="2684" y="2992"/>
              <a:ext cx="128" cy="96"/>
            </a:xfrm>
            <a:custGeom>
              <a:avLst/>
              <a:gdLst>
                <a:gd name="T0" fmla="*/ 128 w 128"/>
                <a:gd name="T1" fmla="*/ 80 h 96"/>
                <a:gd name="T2" fmla="*/ 128 w 128"/>
                <a:gd name="T3" fmla="*/ 80 h 96"/>
                <a:gd name="T4" fmla="*/ 8 w 128"/>
                <a:gd name="T5" fmla="*/ 96 h 96"/>
                <a:gd name="T6" fmla="*/ 0 w 128"/>
                <a:gd name="T7" fmla="*/ 16 h 96"/>
                <a:gd name="T8" fmla="*/ 112 w 128"/>
                <a:gd name="T9" fmla="*/ 0 h 96"/>
                <a:gd name="T10" fmla="*/ 128 w 128"/>
                <a:gd name="T11" fmla="*/ 80 h 96"/>
                <a:gd name="T12" fmla="*/ 128 w 128"/>
                <a:gd name="T13" fmla="*/ 80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8"/>
                <a:gd name="T22" fmla="*/ 0 h 96"/>
                <a:gd name="T23" fmla="*/ 128 w 128"/>
                <a:gd name="T24" fmla="*/ 96 h 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8" h="96">
                  <a:moveTo>
                    <a:pt x="128" y="80"/>
                  </a:moveTo>
                  <a:lnTo>
                    <a:pt x="128" y="80"/>
                  </a:lnTo>
                  <a:lnTo>
                    <a:pt x="8" y="96"/>
                  </a:lnTo>
                  <a:lnTo>
                    <a:pt x="0" y="16"/>
                  </a:lnTo>
                  <a:lnTo>
                    <a:pt x="112" y="0"/>
                  </a:lnTo>
                  <a:lnTo>
                    <a:pt x="128" y="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3" name="Freeform 1583"/>
            <p:cNvSpPr>
              <a:spLocks/>
            </p:cNvSpPr>
            <p:nvPr/>
          </p:nvSpPr>
          <p:spPr bwMode="auto">
            <a:xfrm>
              <a:off x="2572" y="3008"/>
              <a:ext cx="120" cy="88"/>
            </a:xfrm>
            <a:custGeom>
              <a:avLst/>
              <a:gdLst>
                <a:gd name="T0" fmla="*/ 120 w 120"/>
                <a:gd name="T1" fmla="*/ 80 h 88"/>
                <a:gd name="T2" fmla="*/ 120 w 120"/>
                <a:gd name="T3" fmla="*/ 80 h 88"/>
                <a:gd name="T4" fmla="*/ 8 w 120"/>
                <a:gd name="T5" fmla="*/ 88 h 88"/>
                <a:gd name="T6" fmla="*/ 0 w 120"/>
                <a:gd name="T7" fmla="*/ 8 h 88"/>
                <a:gd name="T8" fmla="*/ 112 w 120"/>
                <a:gd name="T9" fmla="*/ 0 h 88"/>
                <a:gd name="T10" fmla="*/ 120 w 120"/>
                <a:gd name="T11" fmla="*/ 80 h 88"/>
                <a:gd name="T12" fmla="*/ 120 w 120"/>
                <a:gd name="T13" fmla="*/ 80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0"/>
                <a:gd name="T22" fmla="*/ 0 h 88"/>
                <a:gd name="T23" fmla="*/ 120 w 120"/>
                <a:gd name="T24" fmla="*/ 88 h 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0" h="88">
                  <a:moveTo>
                    <a:pt x="120" y="80"/>
                  </a:moveTo>
                  <a:lnTo>
                    <a:pt x="120" y="80"/>
                  </a:lnTo>
                  <a:lnTo>
                    <a:pt x="8" y="88"/>
                  </a:lnTo>
                  <a:lnTo>
                    <a:pt x="0" y="8"/>
                  </a:lnTo>
                  <a:lnTo>
                    <a:pt x="112" y="0"/>
                  </a:lnTo>
                  <a:lnTo>
                    <a:pt x="120" y="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4" name="Freeform 1584"/>
            <p:cNvSpPr>
              <a:spLocks/>
            </p:cNvSpPr>
            <p:nvPr/>
          </p:nvSpPr>
          <p:spPr bwMode="auto">
            <a:xfrm>
              <a:off x="2468" y="3016"/>
              <a:ext cx="112" cy="88"/>
            </a:xfrm>
            <a:custGeom>
              <a:avLst/>
              <a:gdLst>
                <a:gd name="T0" fmla="*/ 112 w 112"/>
                <a:gd name="T1" fmla="*/ 80 h 88"/>
                <a:gd name="T2" fmla="*/ 112 w 112"/>
                <a:gd name="T3" fmla="*/ 80 h 88"/>
                <a:gd name="T4" fmla="*/ 0 w 112"/>
                <a:gd name="T5" fmla="*/ 88 h 88"/>
                <a:gd name="T6" fmla="*/ 0 w 112"/>
                <a:gd name="T7" fmla="*/ 8 h 88"/>
                <a:gd name="T8" fmla="*/ 104 w 112"/>
                <a:gd name="T9" fmla="*/ 0 h 88"/>
                <a:gd name="T10" fmla="*/ 112 w 112"/>
                <a:gd name="T11" fmla="*/ 80 h 88"/>
                <a:gd name="T12" fmla="*/ 112 w 112"/>
                <a:gd name="T13" fmla="*/ 80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2"/>
                <a:gd name="T22" fmla="*/ 0 h 88"/>
                <a:gd name="T23" fmla="*/ 112 w 112"/>
                <a:gd name="T24" fmla="*/ 88 h 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2" h="88">
                  <a:moveTo>
                    <a:pt x="112" y="80"/>
                  </a:moveTo>
                  <a:lnTo>
                    <a:pt x="112" y="80"/>
                  </a:lnTo>
                  <a:lnTo>
                    <a:pt x="0" y="88"/>
                  </a:lnTo>
                  <a:lnTo>
                    <a:pt x="0" y="8"/>
                  </a:lnTo>
                  <a:lnTo>
                    <a:pt x="104" y="0"/>
                  </a:lnTo>
                  <a:lnTo>
                    <a:pt x="112" y="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5" name="Freeform 1585"/>
            <p:cNvSpPr>
              <a:spLocks/>
            </p:cNvSpPr>
            <p:nvPr/>
          </p:nvSpPr>
          <p:spPr bwMode="auto">
            <a:xfrm>
              <a:off x="2364" y="3024"/>
              <a:ext cx="104" cy="80"/>
            </a:xfrm>
            <a:custGeom>
              <a:avLst/>
              <a:gdLst>
                <a:gd name="T0" fmla="*/ 104 w 104"/>
                <a:gd name="T1" fmla="*/ 80 h 80"/>
                <a:gd name="T2" fmla="*/ 104 w 104"/>
                <a:gd name="T3" fmla="*/ 80 h 80"/>
                <a:gd name="T4" fmla="*/ 0 w 104"/>
                <a:gd name="T5" fmla="*/ 80 h 80"/>
                <a:gd name="T6" fmla="*/ 0 w 104"/>
                <a:gd name="T7" fmla="*/ 0 h 80"/>
                <a:gd name="T8" fmla="*/ 104 w 104"/>
                <a:gd name="T9" fmla="*/ 0 h 80"/>
                <a:gd name="T10" fmla="*/ 104 w 104"/>
                <a:gd name="T11" fmla="*/ 80 h 80"/>
                <a:gd name="T12" fmla="*/ 104 w 104"/>
                <a:gd name="T13" fmla="*/ 80 h 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4"/>
                <a:gd name="T22" fmla="*/ 0 h 80"/>
                <a:gd name="T23" fmla="*/ 104 w 104"/>
                <a:gd name="T24" fmla="*/ 80 h 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4" h="80">
                  <a:moveTo>
                    <a:pt x="104" y="80"/>
                  </a:moveTo>
                  <a:lnTo>
                    <a:pt x="104" y="80"/>
                  </a:lnTo>
                  <a:lnTo>
                    <a:pt x="0" y="80"/>
                  </a:lnTo>
                  <a:lnTo>
                    <a:pt x="0" y="0"/>
                  </a:lnTo>
                  <a:lnTo>
                    <a:pt x="104" y="0"/>
                  </a:lnTo>
                  <a:lnTo>
                    <a:pt x="104" y="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6" name="Freeform 1586"/>
            <p:cNvSpPr>
              <a:spLocks/>
            </p:cNvSpPr>
            <p:nvPr/>
          </p:nvSpPr>
          <p:spPr bwMode="auto">
            <a:xfrm>
              <a:off x="2260" y="3016"/>
              <a:ext cx="104" cy="88"/>
            </a:xfrm>
            <a:custGeom>
              <a:avLst/>
              <a:gdLst>
                <a:gd name="T0" fmla="*/ 104 w 104"/>
                <a:gd name="T1" fmla="*/ 88 h 88"/>
                <a:gd name="T2" fmla="*/ 96 w 104"/>
                <a:gd name="T3" fmla="*/ 88 h 88"/>
                <a:gd name="T4" fmla="*/ 0 w 104"/>
                <a:gd name="T5" fmla="*/ 80 h 88"/>
                <a:gd name="T6" fmla="*/ 8 w 104"/>
                <a:gd name="T7" fmla="*/ 0 h 88"/>
                <a:gd name="T8" fmla="*/ 104 w 104"/>
                <a:gd name="T9" fmla="*/ 8 h 88"/>
                <a:gd name="T10" fmla="*/ 104 w 104"/>
                <a:gd name="T11" fmla="*/ 88 h 88"/>
                <a:gd name="T12" fmla="*/ 104 w 104"/>
                <a:gd name="T13" fmla="*/ 88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4"/>
                <a:gd name="T22" fmla="*/ 0 h 88"/>
                <a:gd name="T23" fmla="*/ 104 w 104"/>
                <a:gd name="T24" fmla="*/ 88 h 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4" h="88">
                  <a:moveTo>
                    <a:pt x="104" y="88"/>
                  </a:moveTo>
                  <a:lnTo>
                    <a:pt x="96" y="88"/>
                  </a:lnTo>
                  <a:lnTo>
                    <a:pt x="0" y="80"/>
                  </a:lnTo>
                  <a:lnTo>
                    <a:pt x="8" y="0"/>
                  </a:lnTo>
                  <a:lnTo>
                    <a:pt x="104" y="8"/>
                  </a:lnTo>
                  <a:lnTo>
                    <a:pt x="104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7" name="Freeform 1587"/>
            <p:cNvSpPr>
              <a:spLocks/>
            </p:cNvSpPr>
            <p:nvPr/>
          </p:nvSpPr>
          <p:spPr bwMode="auto">
            <a:xfrm>
              <a:off x="2164" y="3008"/>
              <a:ext cx="104" cy="88"/>
            </a:xfrm>
            <a:custGeom>
              <a:avLst/>
              <a:gdLst>
                <a:gd name="T0" fmla="*/ 96 w 104"/>
                <a:gd name="T1" fmla="*/ 88 h 88"/>
                <a:gd name="T2" fmla="*/ 96 w 104"/>
                <a:gd name="T3" fmla="*/ 88 h 88"/>
                <a:gd name="T4" fmla="*/ 0 w 104"/>
                <a:gd name="T5" fmla="*/ 80 h 88"/>
                <a:gd name="T6" fmla="*/ 8 w 104"/>
                <a:gd name="T7" fmla="*/ 0 h 88"/>
                <a:gd name="T8" fmla="*/ 104 w 104"/>
                <a:gd name="T9" fmla="*/ 8 h 88"/>
                <a:gd name="T10" fmla="*/ 96 w 104"/>
                <a:gd name="T11" fmla="*/ 88 h 88"/>
                <a:gd name="T12" fmla="*/ 96 w 104"/>
                <a:gd name="T13" fmla="*/ 88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4"/>
                <a:gd name="T22" fmla="*/ 0 h 88"/>
                <a:gd name="T23" fmla="*/ 104 w 104"/>
                <a:gd name="T24" fmla="*/ 88 h 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4" h="88">
                  <a:moveTo>
                    <a:pt x="96" y="88"/>
                  </a:moveTo>
                  <a:lnTo>
                    <a:pt x="96" y="88"/>
                  </a:lnTo>
                  <a:lnTo>
                    <a:pt x="0" y="80"/>
                  </a:lnTo>
                  <a:lnTo>
                    <a:pt x="8" y="0"/>
                  </a:lnTo>
                  <a:lnTo>
                    <a:pt x="104" y="8"/>
                  </a:lnTo>
                  <a:lnTo>
                    <a:pt x="96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8" name="Freeform 1588"/>
            <p:cNvSpPr>
              <a:spLocks/>
            </p:cNvSpPr>
            <p:nvPr/>
          </p:nvSpPr>
          <p:spPr bwMode="auto">
            <a:xfrm>
              <a:off x="2076" y="2992"/>
              <a:ext cx="104" cy="96"/>
            </a:xfrm>
            <a:custGeom>
              <a:avLst/>
              <a:gdLst>
                <a:gd name="T0" fmla="*/ 88 w 104"/>
                <a:gd name="T1" fmla="*/ 96 h 96"/>
                <a:gd name="T2" fmla="*/ 88 w 104"/>
                <a:gd name="T3" fmla="*/ 96 h 96"/>
                <a:gd name="T4" fmla="*/ 0 w 104"/>
                <a:gd name="T5" fmla="*/ 80 h 96"/>
                <a:gd name="T6" fmla="*/ 16 w 104"/>
                <a:gd name="T7" fmla="*/ 0 h 96"/>
                <a:gd name="T8" fmla="*/ 104 w 104"/>
                <a:gd name="T9" fmla="*/ 16 h 96"/>
                <a:gd name="T10" fmla="*/ 88 w 104"/>
                <a:gd name="T11" fmla="*/ 96 h 96"/>
                <a:gd name="T12" fmla="*/ 88 w 104"/>
                <a:gd name="T13" fmla="*/ 96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4"/>
                <a:gd name="T22" fmla="*/ 0 h 96"/>
                <a:gd name="T23" fmla="*/ 104 w 104"/>
                <a:gd name="T24" fmla="*/ 96 h 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4" h="96">
                  <a:moveTo>
                    <a:pt x="88" y="96"/>
                  </a:moveTo>
                  <a:lnTo>
                    <a:pt x="88" y="96"/>
                  </a:lnTo>
                  <a:lnTo>
                    <a:pt x="0" y="80"/>
                  </a:lnTo>
                  <a:lnTo>
                    <a:pt x="16" y="0"/>
                  </a:lnTo>
                  <a:lnTo>
                    <a:pt x="104" y="16"/>
                  </a:lnTo>
                  <a:lnTo>
                    <a:pt x="88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9" name="Freeform 1589"/>
            <p:cNvSpPr>
              <a:spLocks/>
            </p:cNvSpPr>
            <p:nvPr/>
          </p:nvSpPr>
          <p:spPr bwMode="auto">
            <a:xfrm>
              <a:off x="1996" y="2976"/>
              <a:ext cx="96" cy="96"/>
            </a:xfrm>
            <a:custGeom>
              <a:avLst/>
              <a:gdLst>
                <a:gd name="T0" fmla="*/ 80 w 96"/>
                <a:gd name="T1" fmla="*/ 96 h 96"/>
                <a:gd name="T2" fmla="*/ 80 w 96"/>
                <a:gd name="T3" fmla="*/ 96 h 96"/>
                <a:gd name="T4" fmla="*/ 0 w 96"/>
                <a:gd name="T5" fmla="*/ 80 h 96"/>
                <a:gd name="T6" fmla="*/ 24 w 96"/>
                <a:gd name="T7" fmla="*/ 0 h 96"/>
                <a:gd name="T8" fmla="*/ 96 w 96"/>
                <a:gd name="T9" fmla="*/ 16 h 96"/>
                <a:gd name="T10" fmla="*/ 80 w 96"/>
                <a:gd name="T11" fmla="*/ 96 h 96"/>
                <a:gd name="T12" fmla="*/ 80 w 96"/>
                <a:gd name="T13" fmla="*/ 96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"/>
                <a:gd name="T22" fmla="*/ 0 h 96"/>
                <a:gd name="T23" fmla="*/ 96 w 96"/>
                <a:gd name="T24" fmla="*/ 96 h 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" h="96">
                  <a:moveTo>
                    <a:pt x="80" y="96"/>
                  </a:moveTo>
                  <a:lnTo>
                    <a:pt x="80" y="96"/>
                  </a:lnTo>
                  <a:lnTo>
                    <a:pt x="0" y="80"/>
                  </a:lnTo>
                  <a:lnTo>
                    <a:pt x="24" y="0"/>
                  </a:lnTo>
                  <a:lnTo>
                    <a:pt x="96" y="16"/>
                  </a:lnTo>
                  <a:lnTo>
                    <a:pt x="80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0" name="Freeform 1590"/>
            <p:cNvSpPr>
              <a:spLocks/>
            </p:cNvSpPr>
            <p:nvPr/>
          </p:nvSpPr>
          <p:spPr bwMode="auto">
            <a:xfrm>
              <a:off x="1924" y="2952"/>
              <a:ext cx="96" cy="104"/>
            </a:xfrm>
            <a:custGeom>
              <a:avLst/>
              <a:gdLst>
                <a:gd name="T0" fmla="*/ 72 w 96"/>
                <a:gd name="T1" fmla="*/ 96 h 104"/>
                <a:gd name="T2" fmla="*/ 72 w 96"/>
                <a:gd name="T3" fmla="*/ 96 h 104"/>
                <a:gd name="T4" fmla="*/ 0 w 96"/>
                <a:gd name="T5" fmla="*/ 72 h 104"/>
                <a:gd name="T6" fmla="*/ 24 w 96"/>
                <a:gd name="T7" fmla="*/ 0 h 104"/>
                <a:gd name="T8" fmla="*/ 96 w 96"/>
                <a:gd name="T9" fmla="*/ 24 h 104"/>
                <a:gd name="T10" fmla="*/ 72 w 96"/>
                <a:gd name="T11" fmla="*/ 104 h 104"/>
                <a:gd name="T12" fmla="*/ 72 w 96"/>
                <a:gd name="T13" fmla="*/ 96 h 1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"/>
                <a:gd name="T22" fmla="*/ 0 h 104"/>
                <a:gd name="T23" fmla="*/ 96 w 96"/>
                <a:gd name="T24" fmla="*/ 104 h 1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" h="104">
                  <a:moveTo>
                    <a:pt x="72" y="96"/>
                  </a:moveTo>
                  <a:lnTo>
                    <a:pt x="72" y="96"/>
                  </a:lnTo>
                  <a:lnTo>
                    <a:pt x="0" y="72"/>
                  </a:lnTo>
                  <a:lnTo>
                    <a:pt x="24" y="0"/>
                  </a:lnTo>
                  <a:lnTo>
                    <a:pt x="96" y="24"/>
                  </a:lnTo>
                  <a:lnTo>
                    <a:pt x="72" y="104"/>
                  </a:lnTo>
                  <a:lnTo>
                    <a:pt x="72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1" name="Freeform 1591"/>
            <p:cNvSpPr>
              <a:spLocks/>
            </p:cNvSpPr>
            <p:nvPr/>
          </p:nvSpPr>
          <p:spPr bwMode="auto">
            <a:xfrm>
              <a:off x="1860" y="2920"/>
              <a:ext cx="96" cy="104"/>
            </a:xfrm>
            <a:custGeom>
              <a:avLst/>
              <a:gdLst>
                <a:gd name="T0" fmla="*/ 64 w 96"/>
                <a:gd name="T1" fmla="*/ 104 h 104"/>
                <a:gd name="T2" fmla="*/ 56 w 96"/>
                <a:gd name="T3" fmla="*/ 104 h 104"/>
                <a:gd name="T4" fmla="*/ 0 w 96"/>
                <a:gd name="T5" fmla="*/ 72 h 104"/>
                <a:gd name="T6" fmla="*/ 32 w 96"/>
                <a:gd name="T7" fmla="*/ 0 h 104"/>
                <a:gd name="T8" fmla="*/ 96 w 96"/>
                <a:gd name="T9" fmla="*/ 32 h 104"/>
                <a:gd name="T10" fmla="*/ 64 w 96"/>
                <a:gd name="T11" fmla="*/ 104 h 104"/>
                <a:gd name="T12" fmla="*/ 64 w 96"/>
                <a:gd name="T13" fmla="*/ 104 h 1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"/>
                <a:gd name="T22" fmla="*/ 0 h 104"/>
                <a:gd name="T23" fmla="*/ 96 w 96"/>
                <a:gd name="T24" fmla="*/ 104 h 1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" h="104">
                  <a:moveTo>
                    <a:pt x="64" y="104"/>
                  </a:moveTo>
                  <a:lnTo>
                    <a:pt x="56" y="104"/>
                  </a:lnTo>
                  <a:lnTo>
                    <a:pt x="0" y="72"/>
                  </a:lnTo>
                  <a:lnTo>
                    <a:pt x="32" y="0"/>
                  </a:lnTo>
                  <a:lnTo>
                    <a:pt x="96" y="32"/>
                  </a:lnTo>
                  <a:lnTo>
                    <a:pt x="64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2" name="Freeform 1592"/>
            <p:cNvSpPr>
              <a:spLocks/>
            </p:cNvSpPr>
            <p:nvPr/>
          </p:nvSpPr>
          <p:spPr bwMode="auto">
            <a:xfrm>
              <a:off x="1804" y="2888"/>
              <a:ext cx="96" cy="104"/>
            </a:xfrm>
            <a:custGeom>
              <a:avLst/>
              <a:gdLst>
                <a:gd name="T0" fmla="*/ 48 w 96"/>
                <a:gd name="T1" fmla="*/ 104 h 104"/>
                <a:gd name="T2" fmla="*/ 48 w 96"/>
                <a:gd name="T3" fmla="*/ 104 h 104"/>
                <a:gd name="T4" fmla="*/ 0 w 96"/>
                <a:gd name="T5" fmla="*/ 72 h 104"/>
                <a:gd name="T6" fmla="*/ 40 w 96"/>
                <a:gd name="T7" fmla="*/ 0 h 104"/>
                <a:gd name="T8" fmla="*/ 96 w 96"/>
                <a:gd name="T9" fmla="*/ 32 h 104"/>
                <a:gd name="T10" fmla="*/ 56 w 96"/>
                <a:gd name="T11" fmla="*/ 104 h 104"/>
                <a:gd name="T12" fmla="*/ 48 w 96"/>
                <a:gd name="T13" fmla="*/ 104 h 1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"/>
                <a:gd name="T22" fmla="*/ 0 h 104"/>
                <a:gd name="T23" fmla="*/ 96 w 96"/>
                <a:gd name="T24" fmla="*/ 104 h 1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" h="104">
                  <a:moveTo>
                    <a:pt x="48" y="104"/>
                  </a:moveTo>
                  <a:lnTo>
                    <a:pt x="48" y="104"/>
                  </a:lnTo>
                  <a:lnTo>
                    <a:pt x="0" y="72"/>
                  </a:lnTo>
                  <a:lnTo>
                    <a:pt x="40" y="0"/>
                  </a:lnTo>
                  <a:lnTo>
                    <a:pt x="96" y="32"/>
                  </a:lnTo>
                  <a:lnTo>
                    <a:pt x="56" y="104"/>
                  </a:lnTo>
                  <a:lnTo>
                    <a:pt x="48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3" name="Freeform 1593"/>
            <p:cNvSpPr>
              <a:spLocks/>
            </p:cNvSpPr>
            <p:nvPr/>
          </p:nvSpPr>
          <p:spPr bwMode="auto">
            <a:xfrm>
              <a:off x="1756" y="2856"/>
              <a:ext cx="96" cy="104"/>
            </a:xfrm>
            <a:custGeom>
              <a:avLst/>
              <a:gdLst>
                <a:gd name="T0" fmla="*/ 40 w 96"/>
                <a:gd name="T1" fmla="*/ 96 h 104"/>
                <a:gd name="T2" fmla="*/ 40 w 96"/>
                <a:gd name="T3" fmla="*/ 96 h 104"/>
                <a:gd name="T4" fmla="*/ 0 w 96"/>
                <a:gd name="T5" fmla="*/ 56 h 104"/>
                <a:gd name="T6" fmla="*/ 56 w 96"/>
                <a:gd name="T7" fmla="*/ 0 h 104"/>
                <a:gd name="T8" fmla="*/ 96 w 96"/>
                <a:gd name="T9" fmla="*/ 40 h 104"/>
                <a:gd name="T10" fmla="*/ 48 w 96"/>
                <a:gd name="T11" fmla="*/ 104 h 104"/>
                <a:gd name="T12" fmla="*/ 40 w 96"/>
                <a:gd name="T13" fmla="*/ 96 h 1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"/>
                <a:gd name="T22" fmla="*/ 0 h 104"/>
                <a:gd name="T23" fmla="*/ 96 w 96"/>
                <a:gd name="T24" fmla="*/ 104 h 1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" h="104">
                  <a:moveTo>
                    <a:pt x="40" y="96"/>
                  </a:moveTo>
                  <a:lnTo>
                    <a:pt x="40" y="96"/>
                  </a:lnTo>
                  <a:lnTo>
                    <a:pt x="0" y="56"/>
                  </a:lnTo>
                  <a:lnTo>
                    <a:pt x="56" y="0"/>
                  </a:lnTo>
                  <a:lnTo>
                    <a:pt x="96" y="40"/>
                  </a:lnTo>
                  <a:lnTo>
                    <a:pt x="48" y="104"/>
                  </a:lnTo>
                  <a:lnTo>
                    <a:pt x="40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4" name="Freeform 1594"/>
            <p:cNvSpPr>
              <a:spLocks/>
            </p:cNvSpPr>
            <p:nvPr/>
          </p:nvSpPr>
          <p:spPr bwMode="auto">
            <a:xfrm>
              <a:off x="1716" y="2816"/>
              <a:ext cx="96" cy="96"/>
            </a:xfrm>
            <a:custGeom>
              <a:avLst/>
              <a:gdLst>
                <a:gd name="T0" fmla="*/ 32 w 96"/>
                <a:gd name="T1" fmla="*/ 96 h 96"/>
                <a:gd name="T2" fmla="*/ 32 w 96"/>
                <a:gd name="T3" fmla="*/ 88 h 96"/>
                <a:gd name="T4" fmla="*/ 0 w 96"/>
                <a:gd name="T5" fmla="*/ 48 h 96"/>
                <a:gd name="T6" fmla="*/ 72 w 96"/>
                <a:gd name="T7" fmla="*/ 0 h 96"/>
                <a:gd name="T8" fmla="*/ 96 w 96"/>
                <a:gd name="T9" fmla="*/ 40 h 96"/>
                <a:gd name="T10" fmla="*/ 40 w 96"/>
                <a:gd name="T11" fmla="*/ 96 h 96"/>
                <a:gd name="T12" fmla="*/ 32 w 96"/>
                <a:gd name="T13" fmla="*/ 96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"/>
                <a:gd name="T22" fmla="*/ 0 h 96"/>
                <a:gd name="T23" fmla="*/ 96 w 96"/>
                <a:gd name="T24" fmla="*/ 96 h 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" h="96">
                  <a:moveTo>
                    <a:pt x="32" y="96"/>
                  </a:moveTo>
                  <a:lnTo>
                    <a:pt x="32" y="88"/>
                  </a:lnTo>
                  <a:lnTo>
                    <a:pt x="0" y="48"/>
                  </a:lnTo>
                  <a:lnTo>
                    <a:pt x="72" y="0"/>
                  </a:lnTo>
                  <a:lnTo>
                    <a:pt x="96" y="40"/>
                  </a:lnTo>
                  <a:lnTo>
                    <a:pt x="40" y="96"/>
                  </a:lnTo>
                  <a:lnTo>
                    <a:pt x="32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5" name="Freeform 1595"/>
            <p:cNvSpPr>
              <a:spLocks/>
            </p:cNvSpPr>
            <p:nvPr/>
          </p:nvSpPr>
          <p:spPr bwMode="auto">
            <a:xfrm>
              <a:off x="1692" y="2776"/>
              <a:ext cx="96" cy="88"/>
            </a:xfrm>
            <a:custGeom>
              <a:avLst/>
              <a:gdLst>
                <a:gd name="T0" fmla="*/ 24 w 96"/>
                <a:gd name="T1" fmla="*/ 80 h 88"/>
                <a:gd name="T2" fmla="*/ 24 w 96"/>
                <a:gd name="T3" fmla="*/ 80 h 88"/>
                <a:gd name="T4" fmla="*/ 0 w 96"/>
                <a:gd name="T5" fmla="*/ 32 h 88"/>
                <a:gd name="T6" fmla="*/ 80 w 96"/>
                <a:gd name="T7" fmla="*/ 0 h 88"/>
                <a:gd name="T8" fmla="*/ 96 w 96"/>
                <a:gd name="T9" fmla="*/ 48 h 88"/>
                <a:gd name="T10" fmla="*/ 24 w 96"/>
                <a:gd name="T11" fmla="*/ 88 h 88"/>
                <a:gd name="T12" fmla="*/ 24 w 96"/>
                <a:gd name="T13" fmla="*/ 80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"/>
                <a:gd name="T22" fmla="*/ 0 h 88"/>
                <a:gd name="T23" fmla="*/ 96 w 96"/>
                <a:gd name="T24" fmla="*/ 88 h 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" h="88">
                  <a:moveTo>
                    <a:pt x="24" y="80"/>
                  </a:moveTo>
                  <a:lnTo>
                    <a:pt x="24" y="80"/>
                  </a:lnTo>
                  <a:lnTo>
                    <a:pt x="0" y="32"/>
                  </a:lnTo>
                  <a:lnTo>
                    <a:pt x="80" y="0"/>
                  </a:lnTo>
                  <a:lnTo>
                    <a:pt x="96" y="48"/>
                  </a:lnTo>
                  <a:lnTo>
                    <a:pt x="24" y="88"/>
                  </a:lnTo>
                  <a:lnTo>
                    <a:pt x="24" y="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6" name="Freeform 1596"/>
            <p:cNvSpPr>
              <a:spLocks/>
            </p:cNvSpPr>
            <p:nvPr/>
          </p:nvSpPr>
          <p:spPr bwMode="auto">
            <a:xfrm>
              <a:off x="1684" y="2736"/>
              <a:ext cx="88" cy="72"/>
            </a:xfrm>
            <a:custGeom>
              <a:avLst/>
              <a:gdLst>
                <a:gd name="T0" fmla="*/ 8 w 88"/>
                <a:gd name="T1" fmla="*/ 64 h 72"/>
                <a:gd name="T2" fmla="*/ 8 w 88"/>
                <a:gd name="T3" fmla="*/ 64 h 72"/>
                <a:gd name="T4" fmla="*/ 0 w 88"/>
                <a:gd name="T5" fmla="*/ 8 h 72"/>
                <a:gd name="T6" fmla="*/ 80 w 88"/>
                <a:gd name="T7" fmla="*/ 0 h 72"/>
                <a:gd name="T8" fmla="*/ 88 w 88"/>
                <a:gd name="T9" fmla="*/ 48 h 72"/>
                <a:gd name="T10" fmla="*/ 8 w 88"/>
                <a:gd name="T11" fmla="*/ 72 h 72"/>
                <a:gd name="T12" fmla="*/ 8 w 88"/>
                <a:gd name="T13" fmla="*/ 64 h 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8"/>
                <a:gd name="T22" fmla="*/ 0 h 72"/>
                <a:gd name="T23" fmla="*/ 88 w 88"/>
                <a:gd name="T24" fmla="*/ 72 h 7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8" h="72">
                  <a:moveTo>
                    <a:pt x="8" y="64"/>
                  </a:moveTo>
                  <a:lnTo>
                    <a:pt x="8" y="64"/>
                  </a:lnTo>
                  <a:lnTo>
                    <a:pt x="0" y="8"/>
                  </a:lnTo>
                  <a:lnTo>
                    <a:pt x="80" y="0"/>
                  </a:lnTo>
                  <a:lnTo>
                    <a:pt x="88" y="48"/>
                  </a:lnTo>
                  <a:lnTo>
                    <a:pt x="8" y="72"/>
                  </a:lnTo>
                  <a:lnTo>
                    <a:pt x="8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7" name="Freeform 1597"/>
            <p:cNvSpPr>
              <a:spLocks/>
            </p:cNvSpPr>
            <p:nvPr/>
          </p:nvSpPr>
          <p:spPr bwMode="auto">
            <a:xfrm>
              <a:off x="1684" y="2680"/>
              <a:ext cx="88" cy="64"/>
            </a:xfrm>
            <a:custGeom>
              <a:avLst/>
              <a:gdLst>
                <a:gd name="T0" fmla="*/ 0 w 88"/>
                <a:gd name="T1" fmla="*/ 56 h 64"/>
                <a:gd name="T2" fmla="*/ 0 w 88"/>
                <a:gd name="T3" fmla="*/ 56 h 64"/>
                <a:gd name="T4" fmla="*/ 8 w 88"/>
                <a:gd name="T5" fmla="*/ 0 h 64"/>
                <a:gd name="T6" fmla="*/ 88 w 88"/>
                <a:gd name="T7" fmla="*/ 8 h 64"/>
                <a:gd name="T8" fmla="*/ 80 w 88"/>
                <a:gd name="T9" fmla="*/ 64 h 64"/>
                <a:gd name="T10" fmla="*/ 0 w 88"/>
                <a:gd name="T11" fmla="*/ 64 h 64"/>
                <a:gd name="T12" fmla="*/ 0 w 88"/>
                <a:gd name="T13" fmla="*/ 56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8"/>
                <a:gd name="T22" fmla="*/ 0 h 64"/>
                <a:gd name="T23" fmla="*/ 88 w 88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8" h="64">
                  <a:moveTo>
                    <a:pt x="0" y="56"/>
                  </a:moveTo>
                  <a:lnTo>
                    <a:pt x="0" y="56"/>
                  </a:lnTo>
                  <a:lnTo>
                    <a:pt x="8" y="0"/>
                  </a:lnTo>
                  <a:lnTo>
                    <a:pt x="88" y="8"/>
                  </a:lnTo>
                  <a:lnTo>
                    <a:pt x="80" y="64"/>
                  </a:lnTo>
                  <a:lnTo>
                    <a:pt x="0" y="64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8" name="Freeform 1598"/>
            <p:cNvSpPr>
              <a:spLocks/>
            </p:cNvSpPr>
            <p:nvPr/>
          </p:nvSpPr>
          <p:spPr bwMode="auto">
            <a:xfrm>
              <a:off x="1692" y="2616"/>
              <a:ext cx="96" cy="80"/>
            </a:xfrm>
            <a:custGeom>
              <a:avLst/>
              <a:gdLst>
                <a:gd name="T0" fmla="*/ 0 w 96"/>
                <a:gd name="T1" fmla="*/ 64 h 80"/>
                <a:gd name="T2" fmla="*/ 0 w 96"/>
                <a:gd name="T3" fmla="*/ 56 h 80"/>
                <a:gd name="T4" fmla="*/ 16 w 96"/>
                <a:gd name="T5" fmla="*/ 0 h 80"/>
                <a:gd name="T6" fmla="*/ 96 w 96"/>
                <a:gd name="T7" fmla="*/ 32 h 80"/>
                <a:gd name="T8" fmla="*/ 80 w 96"/>
                <a:gd name="T9" fmla="*/ 80 h 80"/>
                <a:gd name="T10" fmla="*/ 0 w 96"/>
                <a:gd name="T11" fmla="*/ 64 h 80"/>
                <a:gd name="T12" fmla="*/ 0 w 96"/>
                <a:gd name="T13" fmla="*/ 64 h 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"/>
                <a:gd name="T22" fmla="*/ 0 h 80"/>
                <a:gd name="T23" fmla="*/ 96 w 96"/>
                <a:gd name="T24" fmla="*/ 80 h 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" h="80">
                  <a:moveTo>
                    <a:pt x="0" y="64"/>
                  </a:moveTo>
                  <a:lnTo>
                    <a:pt x="0" y="56"/>
                  </a:lnTo>
                  <a:lnTo>
                    <a:pt x="16" y="0"/>
                  </a:lnTo>
                  <a:lnTo>
                    <a:pt x="96" y="32"/>
                  </a:lnTo>
                  <a:lnTo>
                    <a:pt x="80" y="80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9" name="Freeform 1599"/>
            <p:cNvSpPr>
              <a:spLocks/>
            </p:cNvSpPr>
            <p:nvPr/>
          </p:nvSpPr>
          <p:spPr bwMode="auto">
            <a:xfrm>
              <a:off x="1708" y="2560"/>
              <a:ext cx="104" cy="88"/>
            </a:xfrm>
            <a:custGeom>
              <a:avLst/>
              <a:gdLst>
                <a:gd name="T0" fmla="*/ 0 w 104"/>
                <a:gd name="T1" fmla="*/ 56 h 88"/>
                <a:gd name="T2" fmla="*/ 8 w 104"/>
                <a:gd name="T3" fmla="*/ 56 h 88"/>
                <a:gd name="T4" fmla="*/ 32 w 104"/>
                <a:gd name="T5" fmla="*/ 0 h 88"/>
                <a:gd name="T6" fmla="*/ 104 w 104"/>
                <a:gd name="T7" fmla="*/ 32 h 88"/>
                <a:gd name="T8" fmla="*/ 80 w 104"/>
                <a:gd name="T9" fmla="*/ 88 h 88"/>
                <a:gd name="T10" fmla="*/ 0 w 104"/>
                <a:gd name="T11" fmla="*/ 56 h 88"/>
                <a:gd name="T12" fmla="*/ 0 w 104"/>
                <a:gd name="T13" fmla="*/ 56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4"/>
                <a:gd name="T22" fmla="*/ 0 h 88"/>
                <a:gd name="T23" fmla="*/ 104 w 104"/>
                <a:gd name="T24" fmla="*/ 88 h 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4" h="88">
                  <a:moveTo>
                    <a:pt x="0" y="56"/>
                  </a:moveTo>
                  <a:lnTo>
                    <a:pt x="8" y="56"/>
                  </a:lnTo>
                  <a:lnTo>
                    <a:pt x="32" y="0"/>
                  </a:lnTo>
                  <a:lnTo>
                    <a:pt x="104" y="32"/>
                  </a:lnTo>
                  <a:lnTo>
                    <a:pt x="80" y="88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0" name="Freeform 1600"/>
            <p:cNvSpPr>
              <a:spLocks/>
            </p:cNvSpPr>
            <p:nvPr/>
          </p:nvSpPr>
          <p:spPr bwMode="auto">
            <a:xfrm>
              <a:off x="1740" y="2496"/>
              <a:ext cx="112" cy="104"/>
            </a:xfrm>
            <a:custGeom>
              <a:avLst/>
              <a:gdLst>
                <a:gd name="T0" fmla="*/ 0 w 112"/>
                <a:gd name="T1" fmla="*/ 56 h 104"/>
                <a:gd name="T2" fmla="*/ 8 w 112"/>
                <a:gd name="T3" fmla="*/ 56 h 104"/>
                <a:gd name="T4" fmla="*/ 48 w 112"/>
                <a:gd name="T5" fmla="*/ 0 h 104"/>
                <a:gd name="T6" fmla="*/ 112 w 112"/>
                <a:gd name="T7" fmla="*/ 48 h 104"/>
                <a:gd name="T8" fmla="*/ 72 w 112"/>
                <a:gd name="T9" fmla="*/ 104 h 104"/>
                <a:gd name="T10" fmla="*/ 0 w 112"/>
                <a:gd name="T11" fmla="*/ 64 h 104"/>
                <a:gd name="T12" fmla="*/ 0 w 112"/>
                <a:gd name="T13" fmla="*/ 56 h 1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2"/>
                <a:gd name="T22" fmla="*/ 0 h 104"/>
                <a:gd name="T23" fmla="*/ 112 w 112"/>
                <a:gd name="T24" fmla="*/ 104 h 1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2" h="104">
                  <a:moveTo>
                    <a:pt x="0" y="56"/>
                  </a:moveTo>
                  <a:lnTo>
                    <a:pt x="8" y="56"/>
                  </a:lnTo>
                  <a:lnTo>
                    <a:pt x="48" y="0"/>
                  </a:lnTo>
                  <a:lnTo>
                    <a:pt x="112" y="48"/>
                  </a:lnTo>
                  <a:lnTo>
                    <a:pt x="72" y="104"/>
                  </a:lnTo>
                  <a:lnTo>
                    <a:pt x="0" y="64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1" name="Freeform 1601"/>
            <p:cNvSpPr>
              <a:spLocks/>
            </p:cNvSpPr>
            <p:nvPr/>
          </p:nvSpPr>
          <p:spPr bwMode="auto">
            <a:xfrm>
              <a:off x="1788" y="2440"/>
              <a:ext cx="112" cy="112"/>
            </a:xfrm>
            <a:custGeom>
              <a:avLst/>
              <a:gdLst>
                <a:gd name="T0" fmla="*/ 0 w 112"/>
                <a:gd name="T1" fmla="*/ 56 h 112"/>
                <a:gd name="T2" fmla="*/ 0 w 112"/>
                <a:gd name="T3" fmla="*/ 56 h 112"/>
                <a:gd name="T4" fmla="*/ 48 w 112"/>
                <a:gd name="T5" fmla="*/ 0 h 112"/>
                <a:gd name="T6" fmla="*/ 112 w 112"/>
                <a:gd name="T7" fmla="*/ 56 h 112"/>
                <a:gd name="T8" fmla="*/ 64 w 112"/>
                <a:gd name="T9" fmla="*/ 112 h 112"/>
                <a:gd name="T10" fmla="*/ 0 w 112"/>
                <a:gd name="T11" fmla="*/ 56 h 112"/>
                <a:gd name="T12" fmla="*/ 0 w 112"/>
                <a:gd name="T13" fmla="*/ 56 h 1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2"/>
                <a:gd name="T22" fmla="*/ 0 h 112"/>
                <a:gd name="T23" fmla="*/ 112 w 112"/>
                <a:gd name="T24" fmla="*/ 112 h 11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2" h="112">
                  <a:moveTo>
                    <a:pt x="0" y="56"/>
                  </a:moveTo>
                  <a:lnTo>
                    <a:pt x="0" y="56"/>
                  </a:lnTo>
                  <a:lnTo>
                    <a:pt x="48" y="0"/>
                  </a:lnTo>
                  <a:lnTo>
                    <a:pt x="112" y="56"/>
                  </a:lnTo>
                  <a:lnTo>
                    <a:pt x="64" y="11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2" name="Freeform 1602"/>
            <p:cNvSpPr>
              <a:spLocks/>
            </p:cNvSpPr>
            <p:nvPr/>
          </p:nvSpPr>
          <p:spPr bwMode="auto">
            <a:xfrm>
              <a:off x="1836" y="2384"/>
              <a:ext cx="120" cy="112"/>
            </a:xfrm>
            <a:custGeom>
              <a:avLst/>
              <a:gdLst>
                <a:gd name="T0" fmla="*/ 0 w 120"/>
                <a:gd name="T1" fmla="*/ 56 h 112"/>
                <a:gd name="T2" fmla="*/ 0 w 120"/>
                <a:gd name="T3" fmla="*/ 48 h 112"/>
                <a:gd name="T4" fmla="*/ 64 w 120"/>
                <a:gd name="T5" fmla="*/ 0 h 112"/>
                <a:gd name="T6" fmla="*/ 120 w 120"/>
                <a:gd name="T7" fmla="*/ 56 h 112"/>
                <a:gd name="T8" fmla="*/ 56 w 120"/>
                <a:gd name="T9" fmla="*/ 112 h 112"/>
                <a:gd name="T10" fmla="*/ 0 w 120"/>
                <a:gd name="T11" fmla="*/ 56 h 112"/>
                <a:gd name="T12" fmla="*/ 0 w 120"/>
                <a:gd name="T13" fmla="*/ 56 h 1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0"/>
                <a:gd name="T22" fmla="*/ 0 h 112"/>
                <a:gd name="T23" fmla="*/ 120 w 120"/>
                <a:gd name="T24" fmla="*/ 112 h 11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0" h="112">
                  <a:moveTo>
                    <a:pt x="0" y="56"/>
                  </a:moveTo>
                  <a:lnTo>
                    <a:pt x="0" y="48"/>
                  </a:lnTo>
                  <a:lnTo>
                    <a:pt x="64" y="0"/>
                  </a:lnTo>
                  <a:lnTo>
                    <a:pt x="120" y="56"/>
                  </a:lnTo>
                  <a:lnTo>
                    <a:pt x="56" y="11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3" name="Freeform 1603"/>
            <p:cNvSpPr>
              <a:spLocks/>
            </p:cNvSpPr>
            <p:nvPr/>
          </p:nvSpPr>
          <p:spPr bwMode="auto">
            <a:xfrm>
              <a:off x="1900" y="2320"/>
              <a:ext cx="120" cy="120"/>
            </a:xfrm>
            <a:custGeom>
              <a:avLst/>
              <a:gdLst>
                <a:gd name="T0" fmla="*/ 0 w 120"/>
                <a:gd name="T1" fmla="*/ 56 h 120"/>
                <a:gd name="T2" fmla="*/ 0 w 120"/>
                <a:gd name="T3" fmla="*/ 56 h 120"/>
                <a:gd name="T4" fmla="*/ 72 w 120"/>
                <a:gd name="T5" fmla="*/ 0 h 120"/>
                <a:gd name="T6" fmla="*/ 120 w 120"/>
                <a:gd name="T7" fmla="*/ 64 h 120"/>
                <a:gd name="T8" fmla="*/ 48 w 120"/>
                <a:gd name="T9" fmla="*/ 120 h 120"/>
                <a:gd name="T10" fmla="*/ 0 w 120"/>
                <a:gd name="T11" fmla="*/ 64 h 120"/>
                <a:gd name="T12" fmla="*/ 0 w 120"/>
                <a:gd name="T13" fmla="*/ 56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0"/>
                <a:gd name="T22" fmla="*/ 0 h 120"/>
                <a:gd name="T23" fmla="*/ 120 w 120"/>
                <a:gd name="T24" fmla="*/ 120 h 1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0" h="120">
                  <a:moveTo>
                    <a:pt x="0" y="56"/>
                  </a:moveTo>
                  <a:lnTo>
                    <a:pt x="0" y="56"/>
                  </a:lnTo>
                  <a:lnTo>
                    <a:pt x="72" y="0"/>
                  </a:lnTo>
                  <a:lnTo>
                    <a:pt x="120" y="64"/>
                  </a:lnTo>
                  <a:lnTo>
                    <a:pt x="48" y="120"/>
                  </a:lnTo>
                  <a:lnTo>
                    <a:pt x="0" y="64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4" name="Freeform 1604"/>
            <p:cNvSpPr>
              <a:spLocks/>
            </p:cNvSpPr>
            <p:nvPr/>
          </p:nvSpPr>
          <p:spPr bwMode="auto">
            <a:xfrm>
              <a:off x="1972" y="2272"/>
              <a:ext cx="120" cy="120"/>
            </a:xfrm>
            <a:custGeom>
              <a:avLst/>
              <a:gdLst>
                <a:gd name="T0" fmla="*/ 0 w 120"/>
                <a:gd name="T1" fmla="*/ 48 h 120"/>
                <a:gd name="T2" fmla="*/ 0 w 120"/>
                <a:gd name="T3" fmla="*/ 48 h 120"/>
                <a:gd name="T4" fmla="*/ 72 w 120"/>
                <a:gd name="T5" fmla="*/ 0 h 120"/>
                <a:gd name="T6" fmla="*/ 120 w 120"/>
                <a:gd name="T7" fmla="*/ 64 h 120"/>
                <a:gd name="T8" fmla="*/ 48 w 120"/>
                <a:gd name="T9" fmla="*/ 120 h 120"/>
                <a:gd name="T10" fmla="*/ 0 w 120"/>
                <a:gd name="T11" fmla="*/ 48 h 120"/>
                <a:gd name="T12" fmla="*/ 0 w 120"/>
                <a:gd name="T13" fmla="*/ 48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0"/>
                <a:gd name="T22" fmla="*/ 0 h 120"/>
                <a:gd name="T23" fmla="*/ 120 w 120"/>
                <a:gd name="T24" fmla="*/ 120 h 1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0" h="120">
                  <a:moveTo>
                    <a:pt x="0" y="48"/>
                  </a:moveTo>
                  <a:lnTo>
                    <a:pt x="0" y="48"/>
                  </a:lnTo>
                  <a:lnTo>
                    <a:pt x="72" y="0"/>
                  </a:lnTo>
                  <a:lnTo>
                    <a:pt x="120" y="64"/>
                  </a:lnTo>
                  <a:lnTo>
                    <a:pt x="48" y="12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5" name="Freeform 1605"/>
            <p:cNvSpPr>
              <a:spLocks/>
            </p:cNvSpPr>
            <p:nvPr/>
          </p:nvSpPr>
          <p:spPr bwMode="auto">
            <a:xfrm>
              <a:off x="2044" y="2216"/>
              <a:ext cx="136" cy="120"/>
            </a:xfrm>
            <a:custGeom>
              <a:avLst/>
              <a:gdLst>
                <a:gd name="T0" fmla="*/ 8 w 136"/>
                <a:gd name="T1" fmla="*/ 48 h 120"/>
                <a:gd name="T2" fmla="*/ 8 w 136"/>
                <a:gd name="T3" fmla="*/ 48 h 120"/>
                <a:gd name="T4" fmla="*/ 88 w 136"/>
                <a:gd name="T5" fmla="*/ 0 h 120"/>
                <a:gd name="T6" fmla="*/ 136 w 136"/>
                <a:gd name="T7" fmla="*/ 72 h 120"/>
                <a:gd name="T8" fmla="*/ 48 w 136"/>
                <a:gd name="T9" fmla="*/ 120 h 120"/>
                <a:gd name="T10" fmla="*/ 0 w 136"/>
                <a:gd name="T11" fmla="*/ 56 h 120"/>
                <a:gd name="T12" fmla="*/ 8 w 136"/>
                <a:gd name="T13" fmla="*/ 48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6"/>
                <a:gd name="T22" fmla="*/ 0 h 120"/>
                <a:gd name="T23" fmla="*/ 136 w 136"/>
                <a:gd name="T24" fmla="*/ 120 h 1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6" h="120">
                  <a:moveTo>
                    <a:pt x="8" y="48"/>
                  </a:moveTo>
                  <a:lnTo>
                    <a:pt x="8" y="48"/>
                  </a:lnTo>
                  <a:lnTo>
                    <a:pt x="88" y="0"/>
                  </a:lnTo>
                  <a:lnTo>
                    <a:pt x="136" y="72"/>
                  </a:lnTo>
                  <a:lnTo>
                    <a:pt x="48" y="120"/>
                  </a:lnTo>
                  <a:lnTo>
                    <a:pt x="0" y="56"/>
                  </a:lnTo>
                  <a:lnTo>
                    <a:pt x="8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6" name="Freeform 1606"/>
            <p:cNvSpPr>
              <a:spLocks/>
            </p:cNvSpPr>
            <p:nvPr/>
          </p:nvSpPr>
          <p:spPr bwMode="auto">
            <a:xfrm>
              <a:off x="2132" y="2168"/>
              <a:ext cx="136" cy="120"/>
            </a:xfrm>
            <a:custGeom>
              <a:avLst/>
              <a:gdLst>
                <a:gd name="T0" fmla="*/ 0 w 136"/>
                <a:gd name="T1" fmla="*/ 48 h 120"/>
                <a:gd name="T2" fmla="*/ 0 w 136"/>
                <a:gd name="T3" fmla="*/ 48 h 120"/>
                <a:gd name="T4" fmla="*/ 96 w 136"/>
                <a:gd name="T5" fmla="*/ 0 h 120"/>
                <a:gd name="T6" fmla="*/ 136 w 136"/>
                <a:gd name="T7" fmla="*/ 72 h 120"/>
                <a:gd name="T8" fmla="*/ 40 w 136"/>
                <a:gd name="T9" fmla="*/ 120 h 120"/>
                <a:gd name="T10" fmla="*/ 0 w 136"/>
                <a:gd name="T11" fmla="*/ 48 h 120"/>
                <a:gd name="T12" fmla="*/ 0 w 136"/>
                <a:gd name="T13" fmla="*/ 48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6"/>
                <a:gd name="T22" fmla="*/ 0 h 120"/>
                <a:gd name="T23" fmla="*/ 136 w 136"/>
                <a:gd name="T24" fmla="*/ 120 h 1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6" h="120">
                  <a:moveTo>
                    <a:pt x="0" y="48"/>
                  </a:moveTo>
                  <a:lnTo>
                    <a:pt x="0" y="48"/>
                  </a:lnTo>
                  <a:lnTo>
                    <a:pt x="96" y="0"/>
                  </a:lnTo>
                  <a:lnTo>
                    <a:pt x="136" y="72"/>
                  </a:lnTo>
                  <a:lnTo>
                    <a:pt x="40" y="12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7" name="Freeform 1607"/>
            <p:cNvSpPr>
              <a:spLocks/>
            </p:cNvSpPr>
            <p:nvPr/>
          </p:nvSpPr>
          <p:spPr bwMode="auto">
            <a:xfrm>
              <a:off x="2228" y="2120"/>
              <a:ext cx="136" cy="120"/>
            </a:xfrm>
            <a:custGeom>
              <a:avLst/>
              <a:gdLst>
                <a:gd name="T0" fmla="*/ 0 w 136"/>
                <a:gd name="T1" fmla="*/ 48 h 120"/>
                <a:gd name="T2" fmla="*/ 0 w 136"/>
                <a:gd name="T3" fmla="*/ 40 h 120"/>
                <a:gd name="T4" fmla="*/ 96 w 136"/>
                <a:gd name="T5" fmla="*/ 0 h 120"/>
                <a:gd name="T6" fmla="*/ 136 w 136"/>
                <a:gd name="T7" fmla="*/ 72 h 120"/>
                <a:gd name="T8" fmla="*/ 40 w 136"/>
                <a:gd name="T9" fmla="*/ 120 h 120"/>
                <a:gd name="T10" fmla="*/ 0 w 136"/>
                <a:gd name="T11" fmla="*/ 48 h 120"/>
                <a:gd name="T12" fmla="*/ 0 w 136"/>
                <a:gd name="T13" fmla="*/ 48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6"/>
                <a:gd name="T22" fmla="*/ 0 h 120"/>
                <a:gd name="T23" fmla="*/ 136 w 136"/>
                <a:gd name="T24" fmla="*/ 120 h 1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6" h="120">
                  <a:moveTo>
                    <a:pt x="0" y="48"/>
                  </a:moveTo>
                  <a:lnTo>
                    <a:pt x="0" y="40"/>
                  </a:lnTo>
                  <a:lnTo>
                    <a:pt x="96" y="0"/>
                  </a:lnTo>
                  <a:lnTo>
                    <a:pt x="136" y="72"/>
                  </a:lnTo>
                  <a:lnTo>
                    <a:pt x="40" y="12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8" name="Freeform 1608"/>
            <p:cNvSpPr>
              <a:spLocks/>
            </p:cNvSpPr>
            <p:nvPr/>
          </p:nvSpPr>
          <p:spPr bwMode="auto">
            <a:xfrm>
              <a:off x="2324" y="2072"/>
              <a:ext cx="144" cy="120"/>
            </a:xfrm>
            <a:custGeom>
              <a:avLst/>
              <a:gdLst>
                <a:gd name="T0" fmla="*/ 8 w 144"/>
                <a:gd name="T1" fmla="*/ 48 h 120"/>
                <a:gd name="T2" fmla="*/ 8 w 144"/>
                <a:gd name="T3" fmla="*/ 40 h 120"/>
                <a:gd name="T4" fmla="*/ 112 w 144"/>
                <a:gd name="T5" fmla="*/ 0 h 120"/>
                <a:gd name="T6" fmla="*/ 144 w 144"/>
                <a:gd name="T7" fmla="*/ 72 h 120"/>
                <a:gd name="T8" fmla="*/ 40 w 144"/>
                <a:gd name="T9" fmla="*/ 120 h 120"/>
                <a:gd name="T10" fmla="*/ 0 w 144"/>
                <a:gd name="T11" fmla="*/ 48 h 120"/>
                <a:gd name="T12" fmla="*/ 8 w 144"/>
                <a:gd name="T13" fmla="*/ 48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4"/>
                <a:gd name="T22" fmla="*/ 0 h 120"/>
                <a:gd name="T23" fmla="*/ 144 w 144"/>
                <a:gd name="T24" fmla="*/ 120 h 1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4" h="120">
                  <a:moveTo>
                    <a:pt x="8" y="48"/>
                  </a:moveTo>
                  <a:lnTo>
                    <a:pt x="8" y="40"/>
                  </a:lnTo>
                  <a:lnTo>
                    <a:pt x="112" y="0"/>
                  </a:lnTo>
                  <a:lnTo>
                    <a:pt x="144" y="72"/>
                  </a:lnTo>
                  <a:lnTo>
                    <a:pt x="40" y="120"/>
                  </a:lnTo>
                  <a:lnTo>
                    <a:pt x="0" y="48"/>
                  </a:lnTo>
                  <a:lnTo>
                    <a:pt x="8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9" name="Freeform 1609"/>
            <p:cNvSpPr>
              <a:spLocks/>
            </p:cNvSpPr>
            <p:nvPr/>
          </p:nvSpPr>
          <p:spPr bwMode="auto">
            <a:xfrm>
              <a:off x="2436" y="2032"/>
              <a:ext cx="136" cy="112"/>
            </a:xfrm>
            <a:custGeom>
              <a:avLst/>
              <a:gdLst>
                <a:gd name="T0" fmla="*/ 0 w 136"/>
                <a:gd name="T1" fmla="*/ 40 h 112"/>
                <a:gd name="T2" fmla="*/ 0 w 136"/>
                <a:gd name="T3" fmla="*/ 40 h 112"/>
                <a:gd name="T4" fmla="*/ 112 w 136"/>
                <a:gd name="T5" fmla="*/ 0 h 112"/>
                <a:gd name="T6" fmla="*/ 136 w 136"/>
                <a:gd name="T7" fmla="*/ 72 h 112"/>
                <a:gd name="T8" fmla="*/ 24 w 136"/>
                <a:gd name="T9" fmla="*/ 112 h 112"/>
                <a:gd name="T10" fmla="*/ 0 w 136"/>
                <a:gd name="T11" fmla="*/ 40 h 112"/>
                <a:gd name="T12" fmla="*/ 0 w 136"/>
                <a:gd name="T13" fmla="*/ 40 h 1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6"/>
                <a:gd name="T22" fmla="*/ 0 h 112"/>
                <a:gd name="T23" fmla="*/ 136 w 136"/>
                <a:gd name="T24" fmla="*/ 112 h 11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6" h="112">
                  <a:moveTo>
                    <a:pt x="0" y="40"/>
                  </a:moveTo>
                  <a:lnTo>
                    <a:pt x="0" y="40"/>
                  </a:lnTo>
                  <a:lnTo>
                    <a:pt x="112" y="0"/>
                  </a:lnTo>
                  <a:lnTo>
                    <a:pt x="136" y="72"/>
                  </a:lnTo>
                  <a:lnTo>
                    <a:pt x="24" y="11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0" name="Freeform 1610"/>
            <p:cNvSpPr>
              <a:spLocks/>
            </p:cNvSpPr>
            <p:nvPr/>
          </p:nvSpPr>
          <p:spPr bwMode="auto">
            <a:xfrm>
              <a:off x="2548" y="1992"/>
              <a:ext cx="144" cy="112"/>
            </a:xfrm>
            <a:custGeom>
              <a:avLst/>
              <a:gdLst>
                <a:gd name="T0" fmla="*/ 0 w 144"/>
                <a:gd name="T1" fmla="*/ 40 h 112"/>
                <a:gd name="T2" fmla="*/ 0 w 144"/>
                <a:gd name="T3" fmla="*/ 40 h 112"/>
                <a:gd name="T4" fmla="*/ 112 w 144"/>
                <a:gd name="T5" fmla="*/ 0 h 112"/>
                <a:gd name="T6" fmla="*/ 144 w 144"/>
                <a:gd name="T7" fmla="*/ 80 h 112"/>
                <a:gd name="T8" fmla="*/ 24 w 144"/>
                <a:gd name="T9" fmla="*/ 112 h 112"/>
                <a:gd name="T10" fmla="*/ 0 w 144"/>
                <a:gd name="T11" fmla="*/ 40 h 112"/>
                <a:gd name="T12" fmla="*/ 0 w 144"/>
                <a:gd name="T13" fmla="*/ 40 h 1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4"/>
                <a:gd name="T22" fmla="*/ 0 h 112"/>
                <a:gd name="T23" fmla="*/ 144 w 144"/>
                <a:gd name="T24" fmla="*/ 112 h 11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4" h="112">
                  <a:moveTo>
                    <a:pt x="0" y="40"/>
                  </a:moveTo>
                  <a:lnTo>
                    <a:pt x="0" y="40"/>
                  </a:lnTo>
                  <a:lnTo>
                    <a:pt x="112" y="0"/>
                  </a:lnTo>
                  <a:lnTo>
                    <a:pt x="144" y="80"/>
                  </a:lnTo>
                  <a:lnTo>
                    <a:pt x="24" y="11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1" name="Freeform 1611"/>
            <p:cNvSpPr>
              <a:spLocks/>
            </p:cNvSpPr>
            <p:nvPr/>
          </p:nvSpPr>
          <p:spPr bwMode="auto">
            <a:xfrm>
              <a:off x="2660" y="1960"/>
              <a:ext cx="144" cy="112"/>
            </a:xfrm>
            <a:custGeom>
              <a:avLst/>
              <a:gdLst>
                <a:gd name="T0" fmla="*/ 0 w 144"/>
                <a:gd name="T1" fmla="*/ 32 h 112"/>
                <a:gd name="T2" fmla="*/ 8 w 144"/>
                <a:gd name="T3" fmla="*/ 32 h 112"/>
                <a:gd name="T4" fmla="*/ 128 w 144"/>
                <a:gd name="T5" fmla="*/ 0 h 112"/>
                <a:gd name="T6" fmla="*/ 144 w 144"/>
                <a:gd name="T7" fmla="*/ 80 h 112"/>
                <a:gd name="T8" fmla="*/ 24 w 144"/>
                <a:gd name="T9" fmla="*/ 112 h 112"/>
                <a:gd name="T10" fmla="*/ 0 w 144"/>
                <a:gd name="T11" fmla="*/ 32 h 112"/>
                <a:gd name="T12" fmla="*/ 0 w 144"/>
                <a:gd name="T13" fmla="*/ 32 h 1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4"/>
                <a:gd name="T22" fmla="*/ 0 h 112"/>
                <a:gd name="T23" fmla="*/ 144 w 144"/>
                <a:gd name="T24" fmla="*/ 112 h 11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4" h="112">
                  <a:moveTo>
                    <a:pt x="0" y="32"/>
                  </a:moveTo>
                  <a:lnTo>
                    <a:pt x="8" y="32"/>
                  </a:lnTo>
                  <a:lnTo>
                    <a:pt x="128" y="0"/>
                  </a:lnTo>
                  <a:lnTo>
                    <a:pt x="144" y="80"/>
                  </a:lnTo>
                  <a:lnTo>
                    <a:pt x="24" y="11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2" name="Freeform 1612"/>
            <p:cNvSpPr>
              <a:spLocks/>
            </p:cNvSpPr>
            <p:nvPr/>
          </p:nvSpPr>
          <p:spPr bwMode="auto">
            <a:xfrm>
              <a:off x="2788" y="1928"/>
              <a:ext cx="136" cy="112"/>
            </a:xfrm>
            <a:custGeom>
              <a:avLst/>
              <a:gdLst>
                <a:gd name="T0" fmla="*/ 0 w 136"/>
                <a:gd name="T1" fmla="*/ 32 h 112"/>
                <a:gd name="T2" fmla="*/ 0 w 136"/>
                <a:gd name="T3" fmla="*/ 32 h 112"/>
                <a:gd name="T4" fmla="*/ 120 w 136"/>
                <a:gd name="T5" fmla="*/ 0 h 112"/>
                <a:gd name="T6" fmla="*/ 136 w 136"/>
                <a:gd name="T7" fmla="*/ 80 h 112"/>
                <a:gd name="T8" fmla="*/ 16 w 136"/>
                <a:gd name="T9" fmla="*/ 112 h 112"/>
                <a:gd name="T10" fmla="*/ 0 w 136"/>
                <a:gd name="T11" fmla="*/ 32 h 112"/>
                <a:gd name="T12" fmla="*/ 0 w 136"/>
                <a:gd name="T13" fmla="*/ 32 h 1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6"/>
                <a:gd name="T22" fmla="*/ 0 h 112"/>
                <a:gd name="T23" fmla="*/ 136 w 136"/>
                <a:gd name="T24" fmla="*/ 112 h 11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6" h="112">
                  <a:moveTo>
                    <a:pt x="0" y="32"/>
                  </a:moveTo>
                  <a:lnTo>
                    <a:pt x="0" y="32"/>
                  </a:lnTo>
                  <a:lnTo>
                    <a:pt x="120" y="0"/>
                  </a:lnTo>
                  <a:lnTo>
                    <a:pt x="136" y="80"/>
                  </a:lnTo>
                  <a:lnTo>
                    <a:pt x="16" y="11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3" name="Freeform 1613"/>
            <p:cNvSpPr>
              <a:spLocks/>
            </p:cNvSpPr>
            <p:nvPr/>
          </p:nvSpPr>
          <p:spPr bwMode="auto">
            <a:xfrm>
              <a:off x="2908" y="1904"/>
              <a:ext cx="136" cy="104"/>
            </a:xfrm>
            <a:custGeom>
              <a:avLst/>
              <a:gdLst>
                <a:gd name="T0" fmla="*/ 0 w 136"/>
                <a:gd name="T1" fmla="*/ 24 h 104"/>
                <a:gd name="T2" fmla="*/ 0 w 136"/>
                <a:gd name="T3" fmla="*/ 24 h 104"/>
                <a:gd name="T4" fmla="*/ 120 w 136"/>
                <a:gd name="T5" fmla="*/ 0 h 104"/>
                <a:gd name="T6" fmla="*/ 136 w 136"/>
                <a:gd name="T7" fmla="*/ 80 h 104"/>
                <a:gd name="T8" fmla="*/ 16 w 136"/>
                <a:gd name="T9" fmla="*/ 104 h 104"/>
                <a:gd name="T10" fmla="*/ 0 w 136"/>
                <a:gd name="T11" fmla="*/ 24 h 104"/>
                <a:gd name="T12" fmla="*/ 0 w 136"/>
                <a:gd name="T13" fmla="*/ 24 h 1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6"/>
                <a:gd name="T22" fmla="*/ 0 h 104"/>
                <a:gd name="T23" fmla="*/ 136 w 136"/>
                <a:gd name="T24" fmla="*/ 104 h 1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6" h="104">
                  <a:moveTo>
                    <a:pt x="0" y="24"/>
                  </a:moveTo>
                  <a:lnTo>
                    <a:pt x="0" y="24"/>
                  </a:lnTo>
                  <a:lnTo>
                    <a:pt x="120" y="0"/>
                  </a:lnTo>
                  <a:lnTo>
                    <a:pt x="136" y="80"/>
                  </a:lnTo>
                  <a:lnTo>
                    <a:pt x="16" y="10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4" name="Freeform 1614"/>
            <p:cNvSpPr>
              <a:spLocks/>
            </p:cNvSpPr>
            <p:nvPr/>
          </p:nvSpPr>
          <p:spPr bwMode="auto">
            <a:xfrm>
              <a:off x="3028" y="1888"/>
              <a:ext cx="128" cy="96"/>
            </a:xfrm>
            <a:custGeom>
              <a:avLst/>
              <a:gdLst>
                <a:gd name="T0" fmla="*/ 0 w 128"/>
                <a:gd name="T1" fmla="*/ 16 h 96"/>
                <a:gd name="T2" fmla="*/ 0 w 128"/>
                <a:gd name="T3" fmla="*/ 16 h 96"/>
                <a:gd name="T4" fmla="*/ 120 w 128"/>
                <a:gd name="T5" fmla="*/ 0 h 96"/>
                <a:gd name="T6" fmla="*/ 128 w 128"/>
                <a:gd name="T7" fmla="*/ 80 h 96"/>
                <a:gd name="T8" fmla="*/ 16 w 128"/>
                <a:gd name="T9" fmla="*/ 96 h 96"/>
                <a:gd name="T10" fmla="*/ 0 w 128"/>
                <a:gd name="T11" fmla="*/ 16 h 96"/>
                <a:gd name="T12" fmla="*/ 0 w 128"/>
                <a:gd name="T13" fmla="*/ 16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8"/>
                <a:gd name="T22" fmla="*/ 0 h 96"/>
                <a:gd name="T23" fmla="*/ 128 w 128"/>
                <a:gd name="T24" fmla="*/ 96 h 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8" h="96">
                  <a:moveTo>
                    <a:pt x="0" y="16"/>
                  </a:moveTo>
                  <a:lnTo>
                    <a:pt x="0" y="16"/>
                  </a:lnTo>
                  <a:lnTo>
                    <a:pt x="120" y="0"/>
                  </a:lnTo>
                  <a:lnTo>
                    <a:pt x="128" y="80"/>
                  </a:lnTo>
                  <a:lnTo>
                    <a:pt x="16" y="9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5" name="Freeform 1615"/>
            <p:cNvSpPr>
              <a:spLocks/>
            </p:cNvSpPr>
            <p:nvPr/>
          </p:nvSpPr>
          <p:spPr bwMode="auto">
            <a:xfrm>
              <a:off x="3148" y="1880"/>
              <a:ext cx="120" cy="88"/>
            </a:xfrm>
            <a:custGeom>
              <a:avLst/>
              <a:gdLst>
                <a:gd name="T0" fmla="*/ 0 w 120"/>
                <a:gd name="T1" fmla="*/ 8 h 88"/>
                <a:gd name="T2" fmla="*/ 0 w 120"/>
                <a:gd name="T3" fmla="*/ 8 h 88"/>
                <a:gd name="T4" fmla="*/ 112 w 120"/>
                <a:gd name="T5" fmla="*/ 0 h 88"/>
                <a:gd name="T6" fmla="*/ 120 w 120"/>
                <a:gd name="T7" fmla="*/ 80 h 88"/>
                <a:gd name="T8" fmla="*/ 8 w 120"/>
                <a:gd name="T9" fmla="*/ 88 h 88"/>
                <a:gd name="T10" fmla="*/ 0 w 120"/>
                <a:gd name="T11" fmla="*/ 8 h 88"/>
                <a:gd name="T12" fmla="*/ 0 w 120"/>
                <a:gd name="T13" fmla="*/ 8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0"/>
                <a:gd name="T22" fmla="*/ 0 h 88"/>
                <a:gd name="T23" fmla="*/ 120 w 120"/>
                <a:gd name="T24" fmla="*/ 88 h 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0" h="88">
                  <a:moveTo>
                    <a:pt x="0" y="8"/>
                  </a:moveTo>
                  <a:lnTo>
                    <a:pt x="0" y="8"/>
                  </a:lnTo>
                  <a:lnTo>
                    <a:pt x="112" y="0"/>
                  </a:lnTo>
                  <a:lnTo>
                    <a:pt x="120" y="80"/>
                  </a:lnTo>
                  <a:lnTo>
                    <a:pt x="8" y="8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6" name="Freeform 1616"/>
            <p:cNvSpPr>
              <a:spLocks/>
            </p:cNvSpPr>
            <p:nvPr/>
          </p:nvSpPr>
          <p:spPr bwMode="auto">
            <a:xfrm>
              <a:off x="3260" y="1872"/>
              <a:ext cx="120" cy="88"/>
            </a:xfrm>
            <a:custGeom>
              <a:avLst/>
              <a:gdLst>
                <a:gd name="T0" fmla="*/ 0 w 120"/>
                <a:gd name="T1" fmla="*/ 8 h 88"/>
                <a:gd name="T2" fmla="*/ 0 w 120"/>
                <a:gd name="T3" fmla="*/ 8 h 88"/>
                <a:gd name="T4" fmla="*/ 112 w 120"/>
                <a:gd name="T5" fmla="*/ 0 h 88"/>
                <a:gd name="T6" fmla="*/ 120 w 120"/>
                <a:gd name="T7" fmla="*/ 80 h 88"/>
                <a:gd name="T8" fmla="*/ 8 w 120"/>
                <a:gd name="T9" fmla="*/ 88 h 88"/>
                <a:gd name="T10" fmla="*/ 0 w 120"/>
                <a:gd name="T11" fmla="*/ 8 h 88"/>
                <a:gd name="T12" fmla="*/ 0 w 120"/>
                <a:gd name="T13" fmla="*/ 8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0"/>
                <a:gd name="T22" fmla="*/ 0 h 88"/>
                <a:gd name="T23" fmla="*/ 120 w 120"/>
                <a:gd name="T24" fmla="*/ 88 h 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0" h="88">
                  <a:moveTo>
                    <a:pt x="0" y="8"/>
                  </a:moveTo>
                  <a:lnTo>
                    <a:pt x="0" y="8"/>
                  </a:lnTo>
                  <a:lnTo>
                    <a:pt x="112" y="0"/>
                  </a:lnTo>
                  <a:lnTo>
                    <a:pt x="120" y="80"/>
                  </a:lnTo>
                  <a:lnTo>
                    <a:pt x="8" y="8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7" name="Freeform 1617"/>
            <p:cNvSpPr>
              <a:spLocks/>
            </p:cNvSpPr>
            <p:nvPr/>
          </p:nvSpPr>
          <p:spPr bwMode="auto">
            <a:xfrm>
              <a:off x="3372" y="1872"/>
              <a:ext cx="104" cy="80"/>
            </a:xfrm>
            <a:custGeom>
              <a:avLst/>
              <a:gdLst>
                <a:gd name="T0" fmla="*/ 0 w 104"/>
                <a:gd name="T1" fmla="*/ 0 h 80"/>
                <a:gd name="T2" fmla="*/ 0 w 104"/>
                <a:gd name="T3" fmla="*/ 0 h 80"/>
                <a:gd name="T4" fmla="*/ 104 w 104"/>
                <a:gd name="T5" fmla="*/ 0 h 80"/>
                <a:gd name="T6" fmla="*/ 104 w 104"/>
                <a:gd name="T7" fmla="*/ 80 h 80"/>
                <a:gd name="T8" fmla="*/ 0 w 104"/>
                <a:gd name="T9" fmla="*/ 80 h 80"/>
                <a:gd name="T10" fmla="*/ 0 w 104"/>
                <a:gd name="T11" fmla="*/ 0 h 80"/>
                <a:gd name="T12" fmla="*/ 0 w 104"/>
                <a:gd name="T13" fmla="*/ 0 h 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4"/>
                <a:gd name="T22" fmla="*/ 0 h 80"/>
                <a:gd name="T23" fmla="*/ 104 w 104"/>
                <a:gd name="T24" fmla="*/ 80 h 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4" h="80">
                  <a:moveTo>
                    <a:pt x="0" y="0"/>
                  </a:moveTo>
                  <a:lnTo>
                    <a:pt x="0" y="0"/>
                  </a:lnTo>
                  <a:lnTo>
                    <a:pt x="104" y="0"/>
                  </a:lnTo>
                  <a:lnTo>
                    <a:pt x="104" y="80"/>
                  </a:ln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8" name="Freeform 1618"/>
            <p:cNvSpPr>
              <a:spLocks/>
            </p:cNvSpPr>
            <p:nvPr/>
          </p:nvSpPr>
          <p:spPr bwMode="auto">
            <a:xfrm>
              <a:off x="3476" y="1872"/>
              <a:ext cx="104" cy="88"/>
            </a:xfrm>
            <a:custGeom>
              <a:avLst/>
              <a:gdLst>
                <a:gd name="T0" fmla="*/ 8 w 104"/>
                <a:gd name="T1" fmla="*/ 0 h 88"/>
                <a:gd name="T2" fmla="*/ 8 w 104"/>
                <a:gd name="T3" fmla="*/ 0 h 88"/>
                <a:gd name="T4" fmla="*/ 104 w 104"/>
                <a:gd name="T5" fmla="*/ 8 h 88"/>
                <a:gd name="T6" fmla="*/ 96 w 104"/>
                <a:gd name="T7" fmla="*/ 88 h 88"/>
                <a:gd name="T8" fmla="*/ 0 w 104"/>
                <a:gd name="T9" fmla="*/ 80 h 88"/>
                <a:gd name="T10" fmla="*/ 0 w 104"/>
                <a:gd name="T11" fmla="*/ 0 h 88"/>
                <a:gd name="T12" fmla="*/ 8 w 104"/>
                <a:gd name="T13" fmla="*/ 0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4"/>
                <a:gd name="T22" fmla="*/ 0 h 88"/>
                <a:gd name="T23" fmla="*/ 104 w 104"/>
                <a:gd name="T24" fmla="*/ 88 h 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4" h="88">
                  <a:moveTo>
                    <a:pt x="8" y="0"/>
                  </a:moveTo>
                  <a:lnTo>
                    <a:pt x="8" y="0"/>
                  </a:lnTo>
                  <a:lnTo>
                    <a:pt x="104" y="8"/>
                  </a:lnTo>
                  <a:lnTo>
                    <a:pt x="96" y="88"/>
                  </a:lnTo>
                  <a:lnTo>
                    <a:pt x="0" y="80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9" name="Freeform 1619"/>
            <p:cNvSpPr>
              <a:spLocks/>
            </p:cNvSpPr>
            <p:nvPr/>
          </p:nvSpPr>
          <p:spPr bwMode="auto">
            <a:xfrm>
              <a:off x="3572" y="1880"/>
              <a:ext cx="104" cy="88"/>
            </a:xfrm>
            <a:custGeom>
              <a:avLst/>
              <a:gdLst>
                <a:gd name="T0" fmla="*/ 8 w 104"/>
                <a:gd name="T1" fmla="*/ 0 h 88"/>
                <a:gd name="T2" fmla="*/ 8 w 104"/>
                <a:gd name="T3" fmla="*/ 0 h 88"/>
                <a:gd name="T4" fmla="*/ 104 w 104"/>
                <a:gd name="T5" fmla="*/ 8 h 88"/>
                <a:gd name="T6" fmla="*/ 96 w 104"/>
                <a:gd name="T7" fmla="*/ 88 h 88"/>
                <a:gd name="T8" fmla="*/ 0 w 104"/>
                <a:gd name="T9" fmla="*/ 80 h 88"/>
                <a:gd name="T10" fmla="*/ 8 w 104"/>
                <a:gd name="T11" fmla="*/ 0 h 88"/>
                <a:gd name="T12" fmla="*/ 8 w 104"/>
                <a:gd name="T13" fmla="*/ 0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4"/>
                <a:gd name="T22" fmla="*/ 0 h 88"/>
                <a:gd name="T23" fmla="*/ 104 w 104"/>
                <a:gd name="T24" fmla="*/ 88 h 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4" h="88">
                  <a:moveTo>
                    <a:pt x="8" y="0"/>
                  </a:moveTo>
                  <a:lnTo>
                    <a:pt x="8" y="0"/>
                  </a:lnTo>
                  <a:lnTo>
                    <a:pt x="104" y="8"/>
                  </a:lnTo>
                  <a:lnTo>
                    <a:pt x="96" y="88"/>
                  </a:lnTo>
                  <a:lnTo>
                    <a:pt x="0" y="8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0" name="Freeform 1620"/>
            <p:cNvSpPr>
              <a:spLocks/>
            </p:cNvSpPr>
            <p:nvPr/>
          </p:nvSpPr>
          <p:spPr bwMode="auto">
            <a:xfrm>
              <a:off x="3660" y="1888"/>
              <a:ext cx="104" cy="96"/>
            </a:xfrm>
            <a:custGeom>
              <a:avLst/>
              <a:gdLst>
                <a:gd name="T0" fmla="*/ 16 w 104"/>
                <a:gd name="T1" fmla="*/ 0 h 96"/>
                <a:gd name="T2" fmla="*/ 16 w 104"/>
                <a:gd name="T3" fmla="*/ 0 h 96"/>
                <a:gd name="T4" fmla="*/ 104 w 104"/>
                <a:gd name="T5" fmla="*/ 16 h 96"/>
                <a:gd name="T6" fmla="*/ 88 w 104"/>
                <a:gd name="T7" fmla="*/ 96 h 96"/>
                <a:gd name="T8" fmla="*/ 0 w 104"/>
                <a:gd name="T9" fmla="*/ 80 h 96"/>
                <a:gd name="T10" fmla="*/ 16 w 104"/>
                <a:gd name="T11" fmla="*/ 0 h 96"/>
                <a:gd name="T12" fmla="*/ 16 w 104"/>
                <a:gd name="T13" fmla="*/ 0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4"/>
                <a:gd name="T22" fmla="*/ 0 h 96"/>
                <a:gd name="T23" fmla="*/ 104 w 104"/>
                <a:gd name="T24" fmla="*/ 96 h 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4" h="96">
                  <a:moveTo>
                    <a:pt x="16" y="0"/>
                  </a:moveTo>
                  <a:lnTo>
                    <a:pt x="16" y="0"/>
                  </a:lnTo>
                  <a:lnTo>
                    <a:pt x="104" y="16"/>
                  </a:lnTo>
                  <a:lnTo>
                    <a:pt x="88" y="96"/>
                  </a:lnTo>
                  <a:lnTo>
                    <a:pt x="0" y="8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1" name="Freeform 1621"/>
            <p:cNvSpPr>
              <a:spLocks/>
            </p:cNvSpPr>
            <p:nvPr/>
          </p:nvSpPr>
          <p:spPr bwMode="auto">
            <a:xfrm>
              <a:off x="3748" y="1904"/>
              <a:ext cx="96" cy="96"/>
            </a:xfrm>
            <a:custGeom>
              <a:avLst/>
              <a:gdLst>
                <a:gd name="T0" fmla="*/ 16 w 96"/>
                <a:gd name="T1" fmla="*/ 0 h 96"/>
                <a:gd name="T2" fmla="*/ 16 w 96"/>
                <a:gd name="T3" fmla="*/ 0 h 96"/>
                <a:gd name="T4" fmla="*/ 96 w 96"/>
                <a:gd name="T5" fmla="*/ 24 h 96"/>
                <a:gd name="T6" fmla="*/ 80 w 96"/>
                <a:gd name="T7" fmla="*/ 96 h 96"/>
                <a:gd name="T8" fmla="*/ 0 w 96"/>
                <a:gd name="T9" fmla="*/ 80 h 96"/>
                <a:gd name="T10" fmla="*/ 16 w 96"/>
                <a:gd name="T11" fmla="*/ 0 h 96"/>
                <a:gd name="T12" fmla="*/ 16 w 96"/>
                <a:gd name="T13" fmla="*/ 0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"/>
                <a:gd name="T22" fmla="*/ 0 h 96"/>
                <a:gd name="T23" fmla="*/ 96 w 96"/>
                <a:gd name="T24" fmla="*/ 96 h 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" h="96">
                  <a:moveTo>
                    <a:pt x="16" y="0"/>
                  </a:moveTo>
                  <a:lnTo>
                    <a:pt x="16" y="0"/>
                  </a:lnTo>
                  <a:lnTo>
                    <a:pt x="96" y="24"/>
                  </a:lnTo>
                  <a:lnTo>
                    <a:pt x="80" y="96"/>
                  </a:lnTo>
                  <a:lnTo>
                    <a:pt x="0" y="8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2" name="Freeform 1622"/>
            <p:cNvSpPr>
              <a:spLocks/>
            </p:cNvSpPr>
            <p:nvPr/>
          </p:nvSpPr>
          <p:spPr bwMode="auto">
            <a:xfrm>
              <a:off x="3820" y="1928"/>
              <a:ext cx="96" cy="104"/>
            </a:xfrm>
            <a:custGeom>
              <a:avLst/>
              <a:gdLst>
                <a:gd name="T0" fmla="*/ 24 w 96"/>
                <a:gd name="T1" fmla="*/ 0 h 104"/>
                <a:gd name="T2" fmla="*/ 32 w 96"/>
                <a:gd name="T3" fmla="*/ 0 h 104"/>
                <a:gd name="T4" fmla="*/ 96 w 96"/>
                <a:gd name="T5" fmla="*/ 24 h 104"/>
                <a:gd name="T6" fmla="*/ 72 w 96"/>
                <a:gd name="T7" fmla="*/ 104 h 104"/>
                <a:gd name="T8" fmla="*/ 0 w 96"/>
                <a:gd name="T9" fmla="*/ 72 h 104"/>
                <a:gd name="T10" fmla="*/ 24 w 96"/>
                <a:gd name="T11" fmla="*/ 0 h 104"/>
                <a:gd name="T12" fmla="*/ 24 w 96"/>
                <a:gd name="T13" fmla="*/ 0 h 1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"/>
                <a:gd name="T22" fmla="*/ 0 h 104"/>
                <a:gd name="T23" fmla="*/ 96 w 96"/>
                <a:gd name="T24" fmla="*/ 104 h 1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" h="104">
                  <a:moveTo>
                    <a:pt x="24" y="0"/>
                  </a:moveTo>
                  <a:lnTo>
                    <a:pt x="32" y="0"/>
                  </a:lnTo>
                  <a:lnTo>
                    <a:pt x="96" y="24"/>
                  </a:lnTo>
                  <a:lnTo>
                    <a:pt x="72" y="104"/>
                  </a:lnTo>
                  <a:lnTo>
                    <a:pt x="0" y="7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3" name="Freeform 1623"/>
            <p:cNvSpPr>
              <a:spLocks/>
            </p:cNvSpPr>
            <p:nvPr/>
          </p:nvSpPr>
          <p:spPr bwMode="auto">
            <a:xfrm>
              <a:off x="3884" y="1952"/>
              <a:ext cx="104" cy="104"/>
            </a:xfrm>
            <a:custGeom>
              <a:avLst/>
              <a:gdLst>
                <a:gd name="T0" fmla="*/ 40 w 104"/>
                <a:gd name="T1" fmla="*/ 0 h 104"/>
                <a:gd name="T2" fmla="*/ 40 w 104"/>
                <a:gd name="T3" fmla="*/ 0 h 104"/>
                <a:gd name="T4" fmla="*/ 104 w 104"/>
                <a:gd name="T5" fmla="*/ 32 h 104"/>
                <a:gd name="T6" fmla="*/ 64 w 104"/>
                <a:gd name="T7" fmla="*/ 104 h 104"/>
                <a:gd name="T8" fmla="*/ 0 w 104"/>
                <a:gd name="T9" fmla="*/ 72 h 104"/>
                <a:gd name="T10" fmla="*/ 32 w 104"/>
                <a:gd name="T11" fmla="*/ 0 h 104"/>
                <a:gd name="T12" fmla="*/ 40 w 104"/>
                <a:gd name="T13" fmla="*/ 0 h 1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4"/>
                <a:gd name="T22" fmla="*/ 0 h 104"/>
                <a:gd name="T23" fmla="*/ 104 w 104"/>
                <a:gd name="T24" fmla="*/ 104 h 1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4" h="104">
                  <a:moveTo>
                    <a:pt x="40" y="0"/>
                  </a:moveTo>
                  <a:lnTo>
                    <a:pt x="40" y="0"/>
                  </a:lnTo>
                  <a:lnTo>
                    <a:pt x="104" y="32"/>
                  </a:lnTo>
                  <a:lnTo>
                    <a:pt x="64" y="104"/>
                  </a:lnTo>
                  <a:lnTo>
                    <a:pt x="0" y="72"/>
                  </a:lnTo>
                  <a:lnTo>
                    <a:pt x="32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4" name="Freeform 1624"/>
            <p:cNvSpPr>
              <a:spLocks/>
            </p:cNvSpPr>
            <p:nvPr/>
          </p:nvSpPr>
          <p:spPr bwMode="auto">
            <a:xfrm>
              <a:off x="3940" y="1984"/>
              <a:ext cx="104" cy="104"/>
            </a:xfrm>
            <a:custGeom>
              <a:avLst/>
              <a:gdLst>
                <a:gd name="T0" fmla="*/ 48 w 104"/>
                <a:gd name="T1" fmla="*/ 0 h 104"/>
                <a:gd name="T2" fmla="*/ 48 w 104"/>
                <a:gd name="T3" fmla="*/ 0 h 104"/>
                <a:gd name="T4" fmla="*/ 104 w 104"/>
                <a:gd name="T5" fmla="*/ 40 h 104"/>
                <a:gd name="T6" fmla="*/ 56 w 104"/>
                <a:gd name="T7" fmla="*/ 104 h 104"/>
                <a:gd name="T8" fmla="*/ 0 w 104"/>
                <a:gd name="T9" fmla="*/ 72 h 104"/>
                <a:gd name="T10" fmla="*/ 48 w 104"/>
                <a:gd name="T11" fmla="*/ 0 h 104"/>
                <a:gd name="T12" fmla="*/ 48 w 104"/>
                <a:gd name="T13" fmla="*/ 0 h 1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4"/>
                <a:gd name="T22" fmla="*/ 0 h 104"/>
                <a:gd name="T23" fmla="*/ 104 w 104"/>
                <a:gd name="T24" fmla="*/ 104 h 1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4" h="104">
                  <a:moveTo>
                    <a:pt x="48" y="0"/>
                  </a:moveTo>
                  <a:lnTo>
                    <a:pt x="48" y="0"/>
                  </a:lnTo>
                  <a:lnTo>
                    <a:pt x="104" y="40"/>
                  </a:lnTo>
                  <a:lnTo>
                    <a:pt x="56" y="104"/>
                  </a:lnTo>
                  <a:lnTo>
                    <a:pt x="0" y="7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5" name="Freeform 1625"/>
            <p:cNvSpPr>
              <a:spLocks/>
            </p:cNvSpPr>
            <p:nvPr/>
          </p:nvSpPr>
          <p:spPr bwMode="auto">
            <a:xfrm>
              <a:off x="3988" y="2024"/>
              <a:ext cx="96" cy="96"/>
            </a:xfrm>
            <a:custGeom>
              <a:avLst/>
              <a:gdLst>
                <a:gd name="T0" fmla="*/ 56 w 96"/>
                <a:gd name="T1" fmla="*/ 0 h 96"/>
                <a:gd name="T2" fmla="*/ 56 w 96"/>
                <a:gd name="T3" fmla="*/ 0 h 96"/>
                <a:gd name="T4" fmla="*/ 96 w 96"/>
                <a:gd name="T5" fmla="*/ 40 h 96"/>
                <a:gd name="T6" fmla="*/ 40 w 96"/>
                <a:gd name="T7" fmla="*/ 96 h 96"/>
                <a:gd name="T8" fmla="*/ 0 w 96"/>
                <a:gd name="T9" fmla="*/ 64 h 96"/>
                <a:gd name="T10" fmla="*/ 56 w 96"/>
                <a:gd name="T11" fmla="*/ 0 h 96"/>
                <a:gd name="T12" fmla="*/ 56 w 96"/>
                <a:gd name="T13" fmla="*/ 0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"/>
                <a:gd name="T22" fmla="*/ 0 h 96"/>
                <a:gd name="T23" fmla="*/ 96 w 96"/>
                <a:gd name="T24" fmla="*/ 96 h 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" h="96">
                  <a:moveTo>
                    <a:pt x="56" y="0"/>
                  </a:moveTo>
                  <a:lnTo>
                    <a:pt x="56" y="0"/>
                  </a:lnTo>
                  <a:lnTo>
                    <a:pt x="96" y="40"/>
                  </a:lnTo>
                  <a:lnTo>
                    <a:pt x="40" y="96"/>
                  </a:lnTo>
                  <a:lnTo>
                    <a:pt x="0" y="64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6" name="Freeform 1626"/>
            <p:cNvSpPr>
              <a:spLocks/>
            </p:cNvSpPr>
            <p:nvPr/>
          </p:nvSpPr>
          <p:spPr bwMode="auto">
            <a:xfrm>
              <a:off x="4028" y="2064"/>
              <a:ext cx="96" cy="96"/>
            </a:xfrm>
            <a:custGeom>
              <a:avLst/>
              <a:gdLst>
                <a:gd name="T0" fmla="*/ 64 w 96"/>
                <a:gd name="T1" fmla="*/ 0 h 96"/>
                <a:gd name="T2" fmla="*/ 64 w 96"/>
                <a:gd name="T3" fmla="*/ 8 h 96"/>
                <a:gd name="T4" fmla="*/ 96 w 96"/>
                <a:gd name="T5" fmla="*/ 48 h 96"/>
                <a:gd name="T6" fmla="*/ 24 w 96"/>
                <a:gd name="T7" fmla="*/ 96 h 96"/>
                <a:gd name="T8" fmla="*/ 0 w 96"/>
                <a:gd name="T9" fmla="*/ 56 h 96"/>
                <a:gd name="T10" fmla="*/ 56 w 96"/>
                <a:gd name="T11" fmla="*/ 0 h 96"/>
                <a:gd name="T12" fmla="*/ 64 w 96"/>
                <a:gd name="T13" fmla="*/ 0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"/>
                <a:gd name="T22" fmla="*/ 0 h 96"/>
                <a:gd name="T23" fmla="*/ 96 w 96"/>
                <a:gd name="T24" fmla="*/ 96 h 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" h="96">
                  <a:moveTo>
                    <a:pt x="64" y="0"/>
                  </a:moveTo>
                  <a:lnTo>
                    <a:pt x="64" y="8"/>
                  </a:lnTo>
                  <a:lnTo>
                    <a:pt x="96" y="48"/>
                  </a:lnTo>
                  <a:lnTo>
                    <a:pt x="24" y="96"/>
                  </a:lnTo>
                  <a:lnTo>
                    <a:pt x="0" y="56"/>
                  </a:lnTo>
                  <a:lnTo>
                    <a:pt x="5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7" name="Freeform 1627"/>
            <p:cNvSpPr>
              <a:spLocks/>
            </p:cNvSpPr>
            <p:nvPr/>
          </p:nvSpPr>
          <p:spPr bwMode="auto">
            <a:xfrm>
              <a:off x="4052" y="2112"/>
              <a:ext cx="96" cy="88"/>
            </a:xfrm>
            <a:custGeom>
              <a:avLst/>
              <a:gdLst>
                <a:gd name="T0" fmla="*/ 72 w 96"/>
                <a:gd name="T1" fmla="*/ 8 h 88"/>
                <a:gd name="T2" fmla="*/ 72 w 96"/>
                <a:gd name="T3" fmla="*/ 8 h 88"/>
                <a:gd name="T4" fmla="*/ 96 w 96"/>
                <a:gd name="T5" fmla="*/ 56 h 88"/>
                <a:gd name="T6" fmla="*/ 16 w 96"/>
                <a:gd name="T7" fmla="*/ 88 h 88"/>
                <a:gd name="T8" fmla="*/ 0 w 96"/>
                <a:gd name="T9" fmla="*/ 40 h 88"/>
                <a:gd name="T10" fmla="*/ 72 w 96"/>
                <a:gd name="T11" fmla="*/ 0 h 88"/>
                <a:gd name="T12" fmla="*/ 72 w 96"/>
                <a:gd name="T13" fmla="*/ 8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"/>
                <a:gd name="T22" fmla="*/ 0 h 88"/>
                <a:gd name="T23" fmla="*/ 96 w 96"/>
                <a:gd name="T24" fmla="*/ 88 h 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" h="88">
                  <a:moveTo>
                    <a:pt x="72" y="8"/>
                  </a:moveTo>
                  <a:lnTo>
                    <a:pt x="72" y="8"/>
                  </a:lnTo>
                  <a:lnTo>
                    <a:pt x="96" y="56"/>
                  </a:lnTo>
                  <a:lnTo>
                    <a:pt x="16" y="88"/>
                  </a:lnTo>
                  <a:lnTo>
                    <a:pt x="0" y="40"/>
                  </a:lnTo>
                  <a:lnTo>
                    <a:pt x="72" y="0"/>
                  </a:lnTo>
                  <a:lnTo>
                    <a:pt x="72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8" name="Freeform 1628"/>
            <p:cNvSpPr>
              <a:spLocks/>
            </p:cNvSpPr>
            <p:nvPr/>
          </p:nvSpPr>
          <p:spPr bwMode="auto">
            <a:xfrm>
              <a:off x="4068" y="2168"/>
              <a:ext cx="88" cy="72"/>
            </a:xfrm>
            <a:custGeom>
              <a:avLst/>
              <a:gdLst>
                <a:gd name="T0" fmla="*/ 80 w 88"/>
                <a:gd name="T1" fmla="*/ 8 h 72"/>
                <a:gd name="T2" fmla="*/ 80 w 88"/>
                <a:gd name="T3" fmla="*/ 16 h 72"/>
                <a:gd name="T4" fmla="*/ 88 w 88"/>
                <a:gd name="T5" fmla="*/ 64 h 72"/>
                <a:gd name="T6" fmla="*/ 8 w 88"/>
                <a:gd name="T7" fmla="*/ 72 h 72"/>
                <a:gd name="T8" fmla="*/ 0 w 88"/>
                <a:gd name="T9" fmla="*/ 24 h 72"/>
                <a:gd name="T10" fmla="*/ 80 w 88"/>
                <a:gd name="T11" fmla="*/ 0 h 72"/>
                <a:gd name="T12" fmla="*/ 80 w 88"/>
                <a:gd name="T13" fmla="*/ 8 h 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8"/>
                <a:gd name="T22" fmla="*/ 0 h 72"/>
                <a:gd name="T23" fmla="*/ 88 w 88"/>
                <a:gd name="T24" fmla="*/ 72 h 7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8" h="72">
                  <a:moveTo>
                    <a:pt x="80" y="8"/>
                  </a:moveTo>
                  <a:lnTo>
                    <a:pt x="80" y="16"/>
                  </a:lnTo>
                  <a:lnTo>
                    <a:pt x="88" y="64"/>
                  </a:lnTo>
                  <a:lnTo>
                    <a:pt x="8" y="72"/>
                  </a:lnTo>
                  <a:lnTo>
                    <a:pt x="0" y="24"/>
                  </a:lnTo>
                  <a:lnTo>
                    <a:pt x="80" y="0"/>
                  </a:lnTo>
                  <a:lnTo>
                    <a:pt x="8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9" name="Freeform 1629"/>
            <p:cNvSpPr>
              <a:spLocks/>
            </p:cNvSpPr>
            <p:nvPr/>
          </p:nvSpPr>
          <p:spPr bwMode="auto">
            <a:xfrm>
              <a:off x="1724" y="1832"/>
              <a:ext cx="2392" cy="1152"/>
            </a:xfrm>
            <a:custGeom>
              <a:avLst/>
              <a:gdLst>
                <a:gd name="T0" fmla="*/ 2392 w 2392"/>
                <a:gd name="T1" fmla="*/ 320 h 1152"/>
                <a:gd name="T2" fmla="*/ 2368 w 2392"/>
                <a:gd name="T3" fmla="*/ 432 h 1152"/>
                <a:gd name="T4" fmla="*/ 2296 w 2392"/>
                <a:gd name="T5" fmla="*/ 544 h 1152"/>
                <a:gd name="T6" fmla="*/ 2192 w 2392"/>
                <a:gd name="T7" fmla="*/ 656 h 1152"/>
                <a:gd name="T8" fmla="*/ 2048 w 2392"/>
                <a:gd name="T9" fmla="*/ 760 h 1152"/>
                <a:gd name="T10" fmla="*/ 1872 w 2392"/>
                <a:gd name="T11" fmla="*/ 864 h 1152"/>
                <a:gd name="T12" fmla="*/ 1664 w 2392"/>
                <a:gd name="T13" fmla="*/ 952 h 1152"/>
                <a:gd name="T14" fmla="*/ 1440 w 2392"/>
                <a:gd name="T15" fmla="*/ 1032 h 1152"/>
                <a:gd name="T16" fmla="*/ 1320 w 2392"/>
                <a:gd name="T17" fmla="*/ 1064 h 1152"/>
                <a:gd name="T18" fmla="*/ 1080 w 2392"/>
                <a:gd name="T19" fmla="*/ 1112 h 1152"/>
                <a:gd name="T20" fmla="*/ 848 w 2392"/>
                <a:gd name="T21" fmla="*/ 1144 h 1152"/>
                <a:gd name="T22" fmla="*/ 640 w 2392"/>
                <a:gd name="T23" fmla="*/ 1152 h 1152"/>
                <a:gd name="T24" fmla="*/ 448 w 2392"/>
                <a:gd name="T25" fmla="*/ 1136 h 1152"/>
                <a:gd name="T26" fmla="*/ 280 w 2392"/>
                <a:gd name="T27" fmla="*/ 1096 h 1152"/>
                <a:gd name="T28" fmla="*/ 152 w 2392"/>
                <a:gd name="T29" fmla="*/ 1040 h 1152"/>
                <a:gd name="T30" fmla="*/ 56 w 2392"/>
                <a:gd name="T31" fmla="*/ 968 h 1152"/>
                <a:gd name="T32" fmla="*/ 8 w 2392"/>
                <a:gd name="T33" fmla="*/ 880 h 1152"/>
                <a:gd name="T34" fmla="*/ 0 w 2392"/>
                <a:gd name="T35" fmla="*/ 824 h 1152"/>
                <a:gd name="T36" fmla="*/ 24 w 2392"/>
                <a:gd name="T37" fmla="*/ 720 h 1152"/>
                <a:gd name="T38" fmla="*/ 96 w 2392"/>
                <a:gd name="T39" fmla="*/ 608 h 1152"/>
                <a:gd name="T40" fmla="*/ 200 w 2392"/>
                <a:gd name="T41" fmla="*/ 496 h 1152"/>
                <a:gd name="T42" fmla="*/ 344 w 2392"/>
                <a:gd name="T43" fmla="*/ 384 h 1152"/>
                <a:gd name="T44" fmla="*/ 520 w 2392"/>
                <a:gd name="T45" fmla="*/ 288 h 1152"/>
                <a:gd name="T46" fmla="*/ 728 w 2392"/>
                <a:gd name="T47" fmla="*/ 192 h 1152"/>
                <a:gd name="T48" fmla="*/ 952 w 2392"/>
                <a:gd name="T49" fmla="*/ 120 h 1152"/>
                <a:gd name="T50" fmla="*/ 1072 w 2392"/>
                <a:gd name="T51" fmla="*/ 80 h 1152"/>
                <a:gd name="T52" fmla="*/ 1312 w 2392"/>
                <a:gd name="T53" fmla="*/ 32 h 1152"/>
                <a:gd name="T54" fmla="*/ 1544 w 2392"/>
                <a:gd name="T55" fmla="*/ 8 h 1152"/>
                <a:gd name="T56" fmla="*/ 1752 w 2392"/>
                <a:gd name="T57" fmla="*/ 0 h 1152"/>
                <a:gd name="T58" fmla="*/ 1944 w 2392"/>
                <a:gd name="T59" fmla="*/ 16 h 1152"/>
                <a:gd name="T60" fmla="*/ 2112 w 2392"/>
                <a:gd name="T61" fmla="*/ 48 h 1152"/>
                <a:gd name="T62" fmla="*/ 2240 w 2392"/>
                <a:gd name="T63" fmla="*/ 104 h 1152"/>
                <a:gd name="T64" fmla="*/ 2336 w 2392"/>
                <a:gd name="T65" fmla="*/ 176 h 1152"/>
                <a:gd name="T66" fmla="*/ 2384 w 2392"/>
                <a:gd name="T67" fmla="*/ 272 h 115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392"/>
                <a:gd name="T103" fmla="*/ 0 h 1152"/>
                <a:gd name="T104" fmla="*/ 2392 w 2392"/>
                <a:gd name="T105" fmla="*/ 1152 h 115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392" h="1152">
                  <a:moveTo>
                    <a:pt x="2384" y="272"/>
                  </a:moveTo>
                  <a:lnTo>
                    <a:pt x="2392" y="320"/>
                  </a:lnTo>
                  <a:lnTo>
                    <a:pt x="2384" y="376"/>
                  </a:lnTo>
                  <a:lnTo>
                    <a:pt x="2368" y="432"/>
                  </a:lnTo>
                  <a:lnTo>
                    <a:pt x="2336" y="488"/>
                  </a:lnTo>
                  <a:lnTo>
                    <a:pt x="2296" y="544"/>
                  </a:lnTo>
                  <a:lnTo>
                    <a:pt x="2248" y="600"/>
                  </a:lnTo>
                  <a:lnTo>
                    <a:pt x="2192" y="656"/>
                  </a:lnTo>
                  <a:lnTo>
                    <a:pt x="2120" y="704"/>
                  </a:lnTo>
                  <a:lnTo>
                    <a:pt x="2048" y="760"/>
                  </a:lnTo>
                  <a:lnTo>
                    <a:pt x="1960" y="816"/>
                  </a:lnTo>
                  <a:lnTo>
                    <a:pt x="1872" y="864"/>
                  </a:lnTo>
                  <a:lnTo>
                    <a:pt x="1776" y="912"/>
                  </a:lnTo>
                  <a:lnTo>
                    <a:pt x="1664" y="952"/>
                  </a:lnTo>
                  <a:lnTo>
                    <a:pt x="1560" y="992"/>
                  </a:lnTo>
                  <a:lnTo>
                    <a:pt x="1440" y="1032"/>
                  </a:lnTo>
                  <a:lnTo>
                    <a:pt x="1320" y="1064"/>
                  </a:lnTo>
                  <a:lnTo>
                    <a:pt x="1200" y="1096"/>
                  </a:lnTo>
                  <a:lnTo>
                    <a:pt x="1080" y="1112"/>
                  </a:lnTo>
                  <a:lnTo>
                    <a:pt x="968" y="1136"/>
                  </a:lnTo>
                  <a:lnTo>
                    <a:pt x="848" y="1144"/>
                  </a:lnTo>
                  <a:lnTo>
                    <a:pt x="744" y="1152"/>
                  </a:lnTo>
                  <a:lnTo>
                    <a:pt x="640" y="1152"/>
                  </a:lnTo>
                  <a:lnTo>
                    <a:pt x="536" y="1144"/>
                  </a:lnTo>
                  <a:lnTo>
                    <a:pt x="448" y="1136"/>
                  </a:lnTo>
                  <a:lnTo>
                    <a:pt x="360" y="1120"/>
                  </a:lnTo>
                  <a:lnTo>
                    <a:pt x="280" y="1096"/>
                  </a:lnTo>
                  <a:lnTo>
                    <a:pt x="216" y="1072"/>
                  </a:lnTo>
                  <a:lnTo>
                    <a:pt x="152" y="1040"/>
                  </a:lnTo>
                  <a:lnTo>
                    <a:pt x="96" y="1008"/>
                  </a:lnTo>
                  <a:lnTo>
                    <a:pt x="56" y="968"/>
                  </a:lnTo>
                  <a:lnTo>
                    <a:pt x="24" y="928"/>
                  </a:lnTo>
                  <a:lnTo>
                    <a:pt x="8" y="880"/>
                  </a:lnTo>
                  <a:lnTo>
                    <a:pt x="0" y="824"/>
                  </a:lnTo>
                  <a:lnTo>
                    <a:pt x="8" y="776"/>
                  </a:lnTo>
                  <a:lnTo>
                    <a:pt x="24" y="720"/>
                  </a:lnTo>
                  <a:lnTo>
                    <a:pt x="56" y="664"/>
                  </a:lnTo>
                  <a:lnTo>
                    <a:pt x="96" y="608"/>
                  </a:lnTo>
                  <a:lnTo>
                    <a:pt x="144" y="552"/>
                  </a:lnTo>
                  <a:lnTo>
                    <a:pt x="200" y="496"/>
                  </a:lnTo>
                  <a:lnTo>
                    <a:pt x="272" y="440"/>
                  </a:lnTo>
                  <a:lnTo>
                    <a:pt x="344" y="384"/>
                  </a:lnTo>
                  <a:lnTo>
                    <a:pt x="432" y="336"/>
                  </a:lnTo>
                  <a:lnTo>
                    <a:pt x="520" y="288"/>
                  </a:lnTo>
                  <a:lnTo>
                    <a:pt x="624" y="240"/>
                  </a:lnTo>
                  <a:lnTo>
                    <a:pt x="728" y="192"/>
                  </a:lnTo>
                  <a:lnTo>
                    <a:pt x="840" y="152"/>
                  </a:lnTo>
                  <a:lnTo>
                    <a:pt x="952" y="120"/>
                  </a:lnTo>
                  <a:lnTo>
                    <a:pt x="1072" y="80"/>
                  </a:lnTo>
                  <a:lnTo>
                    <a:pt x="1192" y="56"/>
                  </a:lnTo>
                  <a:lnTo>
                    <a:pt x="1312" y="32"/>
                  </a:lnTo>
                  <a:lnTo>
                    <a:pt x="1432" y="16"/>
                  </a:lnTo>
                  <a:lnTo>
                    <a:pt x="1544" y="8"/>
                  </a:lnTo>
                  <a:lnTo>
                    <a:pt x="1648" y="0"/>
                  </a:lnTo>
                  <a:lnTo>
                    <a:pt x="1752" y="0"/>
                  </a:lnTo>
                  <a:lnTo>
                    <a:pt x="1856" y="8"/>
                  </a:lnTo>
                  <a:lnTo>
                    <a:pt x="1944" y="16"/>
                  </a:lnTo>
                  <a:lnTo>
                    <a:pt x="2032" y="32"/>
                  </a:lnTo>
                  <a:lnTo>
                    <a:pt x="2112" y="48"/>
                  </a:lnTo>
                  <a:lnTo>
                    <a:pt x="2184" y="72"/>
                  </a:lnTo>
                  <a:lnTo>
                    <a:pt x="2240" y="104"/>
                  </a:lnTo>
                  <a:lnTo>
                    <a:pt x="2296" y="144"/>
                  </a:lnTo>
                  <a:lnTo>
                    <a:pt x="2336" y="176"/>
                  </a:lnTo>
                  <a:lnTo>
                    <a:pt x="2368" y="224"/>
                  </a:lnTo>
                  <a:lnTo>
                    <a:pt x="2384" y="2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0" name="Freeform 1630"/>
            <p:cNvSpPr>
              <a:spLocks/>
            </p:cNvSpPr>
            <p:nvPr/>
          </p:nvSpPr>
          <p:spPr bwMode="auto">
            <a:xfrm>
              <a:off x="4068" y="2096"/>
              <a:ext cx="88" cy="64"/>
            </a:xfrm>
            <a:custGeom>
              <a:avLst/>
              <a:gdLst>
                <a:gd name="T0" fmla="*/ 0 w 88"/>
                <a:gd name="T1" fmla="*/ 16 h 64"/>
                <a:gd name="T2" fmla="*/ 80 w 88"/>
                <a:gd name="T3" fmla="*/ 0 h 64"/>
                <a:gd name="T4" fmla="*/ 88 w 88"/>
                <a:gd name="T5" fmla="*/ 56 h 64"/>
                <a:gd name="T6" fmla="*/ 8 w 88"/>
                <a:gd name="T7" fmla="*/ 64 h 64"/>
                <a:gd name="T8" fmla="*/ 0 w 88"/>
                <a:gd name="T9" fmla="*/ 16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64"/>
                <a:gd name="T17" fmla="*/ 88 w 88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64">
                  <a:moveTo>
                    <a:pt x="0" y="16"/>
                  </a:moveTo>
                  <a:lnTo>
                    <a:pt x="80" y="0"/>
                  </a:lnTo>
                  <a:lnTo>
                    <a:pt x="88" y="56"/>
                  </a:lnTo>
                  <a:lnTo>
                    <a:pt x="8" y="6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1" name="Freeform 1631"/>
            <p:cNvSpPr>
              <a:spLocks/>
            </p:cNvSpPr>
            <p:nvPr/>
          </p:nvSpPr>
          <p:spPr bwMode="auto">
            <a:xfrm>
              <a:off x="4068" y="2152"/>
              <a:ext cx="88" cy="64"/>
            </a:xfrm>
            <a:custGeom>
              <a:avLst/>
              <a:gdLst>
                <a:gd name="T0" fmla="*/ 88 w 88"/>
                <a:gd name="T1" fmla="*/ 0 h 64"/>
                <a:gd name="T2" fmla="*/ 88 w 88"/>
                <a:gd name="T3" fmla="*/ 8 h 64"/>
                <a:gd name="T4" fmla="*/ 80 w 88"/>
                <a:gd name="T5" fmla="*/ 64 h 64"/>
                <a:gd name="T6" fmla="*/ 0 w 88"/>
                <a:gd name="T7" fmla="*/ 56 h 64"/>
                <a:gd name="T8" fmla="*/ 8 w 88"/>
                <a:gd name="T9" fmla="*/ 0 h 64"/>
                <a:gd name="T10" fmla="*/ 88 w 88"/>
                <a:gd name="T11" fmla="*/ 0 h 64"/>
                <a:gd name="T12" fmla="*/ 88 w 88"/>
                <a:gd name="T13" fmla="*/ 0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8"/>
                <a:gd name="T22" fmla="*/ 0 h 64"/>
                <a:gd name="T23" fmla="*/ 88 w 88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8" h="64">
                  <a:moveTo>
                    <a:pt x="88" y="0"/>
                  </a:moveTo>
                  <a:lnTo>
                    <a:pt x="88" y="8"/>
                  </a:lnTo>
                  <a:lnTo>
                    <a:pt x="80" y="64"/>
                  </a:lnTo>
                  <a:lnTo>
                    <a:pt x="0" y="56"/>
                  </a:lnTo>
                  <a:lnTo>
                    <a:pt x="8" y="0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2" name="Freeform 1632"/>
            <p:cNvSpPr>
              <a:spLocks/>
            </p:cNvSpPr>
            <p:nvPr/>
          </p:nvSpPr>
          <p:spPr bwMode="auto">
            <a:xfrm>
              <a:off x="4052" y="2192"/>
              <a:ext cx="96" cy="80"/>
            </a:xfrm>
            <a:custGeom>
              <a:avLst/>
              <a:gdLst>
                <a:gd name="T0" fmla="*/ 96 w 96"/>
                <a:gd name="T1" fmla="*/ 24 h 80"/>
                <a:gd name="T2" fmla="*/ 96 w 96"/>
                <a:gd name="T3" fmla="*/ 32 h 80"/>
                <a:gd name="T4" fmla="*/ 80 w 96"/>
                <a:gd name="T5" fmla="*/ 80 h 80"/>
                <a:gd name="T6" fmla="*/ 0 w 96"/>
                <a:gd name="T7" fmla="*/ 56 h 80"/>
                <a:gd name="T8" fmla="*/ 16 w 96"/>
                <a:gd name="T9" fmla="*/ 0 h 80"/>
                <a:gd name="T10" fmla="*/ 96 w 96"/>
                <a:gd name="T11" fmla="*/ 24 h 80"/>
                <a:gd name="T12" fmla="*/ 96 w 96"/>
                <a:gd name="T13" fmla="*/ 24 h 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"/>
                <a:gd name="T22" fmla="*/ 0 h 80"/>
                <a:gd name="T23" fmla="*/ 96 w 96"/>
                <a:gd name="T24" fmla="*/ 80 h 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" h="80">
                  <a:moveTo>
                    <a:pt x="96" y="24"/>
                  </a:moveTo>
                  <a:lnTo>
                    <a:pt x="96" y="32"/>
                  </a:lnTo>
                  <a:lnTo>
                    <a:pt x="80" y="80"/>
                  </a:lnTo>
                  <a:lnTo>
                    <a:pt x="0" y="56"/>
                  </a:lnTo>
                  <a:lnTo>
                    <a:pt x="16" y="0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3" name="Freeform 1633"/>
            <p:cNvSpPr>
              <a:spLocks/>
            </p:cNvSpPr>
            <p:nvPr/>
          </p:nvSpPr>
          <p:spPr bwMode="auto">
            <a:xfrm>
              <a:off x="4028" y="2248"/>
              <a:ext cx="104" cy="88"/>
            </a:xfrm>
            <a:custGeom>
              <a:avLst/>
              <a:gdLst>
                <a:gd name="T0" fmla="*/ 104 w 104"/>
                <a:gd name="T1" fmla="*/ 32 h 88"/>
                <a:gd name="T2" fmla="*/ 96 w 104"/>
                <a:gd name="T3" fmla="*/ 32 h 88"/>
                <a:gd name="T4" fmla="*/ 72 w 104"/>
                <a:gd name="T5" fmla="*/ 88 h 88"/>
                <a:gd name="T6" fmla="*/ 0 w 104"/>
                <a:gd name="T7" fmla="*/ 48 h 88"/>
                <a:gd name="T8" fmla="*/ 24 w 104"/>
                <a:gd name="T9" fmla="*/ 0 h 88"/>
                <a:gd name="T10" fmla="*/ 104 w 104"/>
                <a:gd name="T11" fmla="*/ 24 h 88"/>
                <a:gd name="T12" fmla="*/ 104 w 104"/>
                <a:gd name="T13" fmla="*/ 32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4"/>
                <a:gd name="T22" fmla="*/ 0 h 88"/>
                <a:gd name="T23" fmla="*/ 104 w 104"/>
                <a:gd name="T24" fmla="*/ 88 h 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4" h="88">
                  <a:moveTo>
                    <a:pt x="104" y="32"/>
                  </a:moveTo>
                  <a:lnTo>
                    <a:pt x="96" y="32"/>
                  </a:lnTo>
                  <a:lnTo>
                    <a:pt x="72" y="88"/>
                  </a:lnTo>
                  <a:lnTo>
                    <a:pt x="0" y="48"/>
                  </a:lnTo>
                  <a:lnTo>
                    <a:pt x="24" y="0"/>
                  </a:lnTo>
                  <a:lnTo>
                    <a:pt x="104" y="24"/>
                  </a:lnTo>
                  <a:lnTo>
                    <a:pt x="104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4" name="Freeform 1634"/>
            <p:cNvSpPr>
              <a:spLocks/>
            </p:cNvSpPr>
            <p:nvPr/>
          </p:nvSpPr>
          <p:spPr bwMode="auto">
            <a:xfrm>
              <a:off x="3988" y="2296"/>
              <a:ext cx="112" cy="104"/>
            </a:xfrm>
            <a:custGeom>
              <a:avLst/>
              <a:gdLst>
                <a:gd name="T0" fmla="*/ 112 w 112"/>
                <a:gd name="T1" fmla="*/ 40 h 104"/>
                <a:gd name="T2" fmla="*/ 112 w 112"/>
                <a:gd name="T3" fmla="*/ 48 h 104"/>
                <a:gd name="T4" fmla="*/ 72 w 112"/>
                <a:gd name="T5" fmla="*/ 104 h 104"/>
                <a:gd name="T6" fmla="*/ 0 w 112"/>
                <a:gd name="T7" fmla="*/ 56 h 104"/>
                <a:gd name="T8" fmla="*/ 40 w 112"/>
                <a:gd name="T9" fmla="*/ 0 h 104"/>
                <a:gd name="T10" fmla="*/ 112 w 112"/>
                <a:gd name="T11" fmla="*/ 40 h 104"/>
                <a:gd name="T12" fmla="*/ 112 w 112"/>
                <a:gd name="T13" fmla="*/ 40 h 1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2"/>
                <a:gd name="T22" fmla="*/ 0 h 104"/>
                <a:gd name="T23" fmla="*/ 112 w 112"/>
                <a:gd name="T24" fmla="*/ 104 h 1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2" h="104">
                  <a:moveTo>
                    <a:pt x="112" y="40"/>
                  </a:moveTo>
                  <a:lnTo>
                    <a:pt x="112" y="48"/>
                  </a:lnTo>
                  <a:lnTo>
                    <a:pt x="72" y="104"/>
                  </a:lnTo>
                  <a:lnTo>
                    <a:pt x="0" y="56"/>
                  </a:lnTo>
                  <a:lnTo>
                    <a:pt x="40" y="0"/>
                  </a:lnTo>
                  <a:lnTo>
                    <a:pt x="112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5" name="Freeform 1635"/>
            <p:cNvSpPr>
              <a:spLocks/>
            </p:cNvSpPr>
            <p:nvPr/>
          </p:nvSpPr>
          <p:spPr bwMode="auto">
            <a:xfrm>
              <a:off x="3940" y="2344"/>
              <a:ext cx="120" cy="112"/>
            </a:xfrm>
            <a:custGeom>
              <a:avLst/>
              <a:gdLst>
                <a:gd name="T0" fmla="*/ 112 w 120"/>
                <a:gd name="T1" fmla="*/ 56 h 112"/>
                <a:gd name="T2" fmla="*/ 112 w 120"/>
                <a:gd name="T3" fmla="*/ 56 h 112"/>
                <a:gd name="T4" fmla="*/ 64 w 120"/>
                <a:gd name="T5" fmla="*/ 112 h 112"/>
                <a:gd name="T6" fmla="*/ 0 w 120"/>
                <a:gd name="T7" fmla="*/ 56 h 112"/>
                <a:gd name="T8" fmla="*/ 56 w 120"/>
                <a:gd name="T9" fmla="*/ 0 h 112"/>
                <a:gd name="T10" fmla="*/ 120 w 120"/>
                <a:gd name="T11" fmla="*/ 56 h 112"/>
                <a:gd name="T12" fmla="*/ 112 w 120"/>
                <a:gd name="T13" fmla="*/ 56 h 1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0"/>
                <a:gd name="T22" fmla="*/ 0 h 112"/>
                <a:gd name="T23" fmla="*/ 120 w 120"/>
                <a:gd name="T24" fmla="*/ 112 h 11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0" h="112">
                  <a:moveTo>
                    <a:pt x="112" y="56"/>
                  </a:moveTo>
                  <a:lnTo>
                    <a:pt x="112" y="56"/>
                  </a:lnTo>
                  <a:lnTo>
                    <a:pt x="64" y="112"/>
                  </a:lnTo>
                  <a:lnTo>
                    <a:pt x="0" y="56"/>
                  </a:lnTo>
                  <a:lnTo>
                    <a:pt x="56" y="0"/>
                  </a:lnTo>
                  <a:lnTo>
                    <a:pt x="120" y="56"/>
                  </a:lnTo>
                  <a:lnTo>
                    <a:pt x="112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6" name="Freeform 1636"/>
            <p:cNvSpPr>
              <a:spLocks/>
            </p:cNvSpPr>
            <p:nvPr/>
          </p:nvSpPr>
          <p:spPr bwMode="auto">
            <a:xfrm>
              <a:off x="3884" y="2400"/>
              <a:ext cx="120" cy="112"/>
            </a:xfrm>
            <a:custGeom>
              <a:avLst/>
              <a:gdLst>
                <a:gd name="T0" fmla="*/ 120 w 120"/>
                <a:gd name="T1" fmla="*/ 56 h 112"/>
                <a:gd name="T2" fmla="*/ 120 w 120"/>
                <a:gd name="T3" fmla="*/ 56 h 112"/>
                <a:gd name="T4" fmla="*/ 56 w 120"/>
                <a:gd name="T5" fmla="*/ 112 h 112"/>
                <a:gd name="T6" fmla="*/ 0 w 120"/>
                <a:gd name="T7" fmla="*/ 56 h 112"/>
                <a:gd name="T8" fmla="*/ 64 w 120"/>
                <a:gd name="T9" fmla="*/ 0 h 112"/>
                <a:gd name="T10" fmla="*/ 120 w 120"/>
                <a:gd name="T11" fmla="*/ 56 h 112"/>
                <a:gd name="T12" fmla="*/ 120 w 120"/>
                <a:gd name="T13" fmla="*/ 56 h 1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0"/>
                <a:gd name="T22" fmla="*/ 0 h 112"/>
                <a:gd name="T23" fmla="*/ 120 w 120"/>
                <a:gd name="T24" fmla="*/ 112 h 11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0" h="112">
                  <a:moveTo>
                    <a:pt x="120" y="56"/>
                  </a:moveTo>
                  <a:lnTo>
                    <a:pt x="120" y="56"/>
                  </a:lnTo>
                  <a:lnTo>
                    <a:pt x="56" y="112"/>
                  </a:lnTo>
                  <a:lnTo>
                    <a:pt x="0" y="56"/>
                  </a:lnTo>
                  <a:lnTo>
                    <a:pt x="64" y="0"/>
                  </a:lnTo>
                  <a:lnTo>
                    <a:pt x="120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7" name="Freeform 1637"/>
            <p:cNvSpPr>
              <a:spLocks/>
            </p:cNvSpPr>
            <p:nvPr/>
          </p:nvSpPr>
          <p:spPr bwMode="auto">
            <a:xfrm>
              <a:off x="3820" y="2456"/>
              <a:ext cx="120" cy="112"/>
            </a:xfrm>
            <a:custGeom>
              <a:avLst/>
              <a:gdLst>
                <a:gd name="T0" fmla="*/ 120 w 120"/>
                <a:gd name="T1" fmla="*/ 56 h 112"/>
                <a:gd name="T2" fmla="*/ 120 w 120"/>
                <a:gd name="T3" fmla="*/ 64 h 112"/>
                <a:gd name="T4" fmla="*/ 56 w 120"/>
                <a:gd name="T5" fmla="*/ 112 h 112"/>
                <a:gd name="T6" fmla="*/ 0 w 120"/>
                <a:gd name="T7" fmla="*/ 48 h 112"/>
                <a:gd name="T8" fmla="*/ 72 w 120"/>
                <a:gd name="T9" fmla="*/ 0 h 112"/>
                <a:gd name="T10" fmla="*/ 120 w 120"/>
                <a:gd name="T11" fmla="*/ 56 h 112"/>
                <a:gd name="T12" fmla="*/ 120 w 120"/>
                <a:gd name="T13" fmla="*/ 56 h 1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0"/>
                <a:gd name="T22" fmla="*/ 0 h 112"/>
                <a:gd name="T23" fmla="*/ 120 w 120"/>
                <a:gd name="T24" fmla="*/ 112 h 11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0" h="112">
                  <a:moveTo>
                    <a:pt x="120" y="56"/>
                  </a:moveTo>
                  <a:lnTo>
                    <a:pt x="120" y="64"/>
                  </a:lnTo>
                  <a:lnTo>
                    <a:pt x="56" y="112"/>
                  </a:lnTo>
                  <a:lnTo>
                    <a:pt x="0" y="48"/>
                  </a:lnTo>
                  <a:lnTo>
                    <a:pt x="72" y="0"/>
                  </a:lnTo>
                  <a:lnTo>
                    <a:pt x="120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8" name="Freeform 1638"/>
            <p:cNvSpPr>
              <a:spLocks/>
            </p:cNvSpPr>
            <p:nvPr/>
          </p:nvSpPr>
          <p:spPr bwMode="auto">
            <a:xfrm>
              <a:off x="3748" y="2504"/>
              <a:ext cx="128" cy="120"/>
            </a:xfrm>
            <a:custGeom>
              <a:avLst/>
              <a:gdLst>
                <a:gd name="T0" fmla="*/ 120 w 128"/>
                <a:gd name="T1" fmla="*/ 72 h 120"/>
                <a:gd name="T2" fmla="*/ 120 w 128"/>
                <a:gd name="T3" fmla="*/ 72 h 120"/>
                <a:gd name="T4" fmla="*/ 48 w 128"/>
                <a:gd name="T5" fmla="*/ 120 h 120"/>
                <a:gd name="T6" fmla="*/ 0 w 128"/>
                <a:gd name="T7" fmla="*/ 56 h 120"/>
                <a:gd name="T8" fmla="*/ 72 w 128"/>
                <a:gd name="T9" fmla="*/ 0 h 120"/>
                <a:gd name="T10" fmla="*/ 128 w 128"/>
                <a:gd name="T11" fmla="*/ 64 h 120"/>
                <a:gd name="T12" fmla="*/ 120 w 128"/>
                <a:gd name="T13" fmla="*/ 72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8"/>
                <a:gd name="T22" fmla="*/ 0 h 120"/>
                <a:gd name="T23" fmla="*/ 128 w 128"/>
                <a:gd name="T24" fmla="*/ 120 h 1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8" h="120">
                  <a:moveTo>
                    <a:pt x="120" y="72"/>
                  </a:moveTo>
                  <a:lnTo>
                    <a:pt x="120" y="72"/>
                  </a:lnTo>
                  <a:lnTo>
                    <a:pt x="48" y="120"/>
                  </a:lnTo>
                  <a:lnTo>
                    <a:pt x="0" y="56"/>
                  </a:lnTo>
                  <a:lnTo>
                    <a:pt x="72" y="0"/>
                  </a:lnTo>
                  <a:lnTo>
                    <a:pt x="128" y="64"/>
                  </a:lnTo>
                  <a:lnTo>
                    <a:pt x="120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9" name="Freeform 1639"/>
            <p:cNvSpPr>
              <a:spLocks/>
            </p:cNvSpPr>
            <p:nvPr/>
          </p:nvSpPr>
          <p:spPr bwMode="auto">
            <a:xfrm>
              <a:off x="3668" y="2560"/>
              <a:ext cx="128" cy="120"/>
            </a:xfrm>
            <a:custGeom>
              <a:avLst/>
              <a:gdLst>
                <a:gd name="T0" fmla="*/ 128 w 128"/>
                <a:gd name="T1" fmla="*/ 64 h 120"/>
                <a:gd name="T2" fmla="*/ 128 w 128"/>
                <a:gd name="T3" fmla="*/ 64 h 120"/>
                <a:gd name="T4" fmla="*/ 40 w 128"/>
                <a:gd name="T5" fmla="*/ 120 h 120"/>
                <a:gd name="T6" fmla="*/ 0 w 128"/>
                <a:gd name="T7" fmla="*/ 48 h 120"/>
                <a:gd name="T8" fmla="*/ 80 w 128"/>
                <a:gd name="T9" fmla="*/ 0 h 120"/>
                <a:gd name="T10" fmla="*/ 128 w 128"/>
                <a:gd name="T11" fmla="*/ 64 h 120"/>
                <a:gd name="T12" fmla="*/ 128 w 128"/>
                <a:gd name="T13" fmla="*/ 64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8"/>
                <a:gd name="T22" fmla="*/ 0 h 120"/>
                <a:gd name="T23" fmla="*/ 128 w 128"/>
                <a:gd name="T24" fmla="*/ 120 h 1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8" h="120">
                  <a:moveTo>
                    <a:pt x="128" y="64"/>
                  </a:moveTo>
                  <a:lnTo>
                    <a:pt x="128" y="64"/>
                  </a:lnTo>
                  <a:lnTo>
                    <a:pt x="40" y="120"/>
                  </a:lnTo>
                  <a:lnTo>
                    <a:pt x="0" y="48"/>
                  </a:lnTo>
                  <a:lnTo>
                    <a:pt x="80" y="0"/>
                  </a:lnTo>
                  <a:lnTo>
                    <a:pt x="128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0" name="Freeform 1640"/>
            <p:cNvSpPr>
              <a:spLocks/>
            </p:cNvSpPr>
            <p:nvPr/>
          </p:nvSpPr>
          <p:spPr bwMode="auto">
            <a:xfrm>
              <a:off x="3572" y="2608"/>
              <a:ext cx="136" cy="120"/>
            </a:xfrm>
            <a:custGeom>
              <a:avLst/>
              <a:gdLst>
                <a:gd name="T0" fmla="*/ 136 w 136"/>
                <a:gd name="T1" fmla="*/ 72 h 120"/>
                <a:gd name="T2" fmla="*/ 136 w 136"/>
                <a:gd name="T3" fmla="*/ 72 h 120"/>
                <a:gd name="T4" fmla="*/ 40 w 136"/>
                <a:gd name="T5" fmla="*/ 120 h 120"/>
                <a:gd name="T6" fmla="*/ 0 w 136"/>
                <a:gd name="T7" fmla="*/ 48 h 120"/>
                <a:gd name="T8" fmla="*/ 96 w 136"/>
                <a:gd name="T9" fmla="*/ 0 h 120"/>
                <a:gd name="T10" fmla="*/ 136 w 136"/>
                <a:gd name="T11" fmla="*/ 72 h 120"/>
                <a:gd name="T12" fmla="*/ 136 w 136"/>
                <a:gd name="T13" fmla="*/ 72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6"/>
                <a:gd name="T22" fmla="*/ 0 h 120"/>
                <a:gd name="T23" fmla="*/ 136 w 136"/>
                <a:gd name="T24" fmla="*/ 120 h 1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6" h="120">
                  <a:moveTo>
                    <a:pt x="136" y="72"/>
                  </a:moveTo>
                  <a:lnTo>
                    <a:pt x="136" y="72"/>
                  </a:lnTo>
                  <a:lnTo>
                    <a:pt x="40" y="120"/>
                  </a:lnTo>
                  <a:lnTo>
                    <a:pt x="0" y="48"/>
                  </a:lnTo>
                  <a:lnTo>
                    <a:pt x="96" y="0"/>
                  </a:lnTo>
                  <a:lnTo>
                    <a:pt x="136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1" name="Freeform 1641"/>
            <p:cNvSpPr>
              <a:spLocks/>
            </p:cNvSpPr>
            <p:nvPr/>
          </p:nvSpPr>
          <p:spPr bwMode="auto">
            <a:xfrm>
              <a:off x="3476" y="2656"/>
              <a:ext cx="136" cy="120"/>
            </a:xfrm>
            <a:custGeom>
              <a:avLst/>
              <a:gdLst>
                <a:gd name="T0" fmla="*/ 136 w 136"/>
                <a:gd name="T1" fmla="*/ 72 h 120"/>
                <a:gd name="T2" fmla="*/ 136 w 136"/>
                <a:gd name="T3" fmla="*/ 72 h 120"/>
                <a:gd name="T4" fmla="*/ 40 w 136"/>
                <a:gd name="T5" fmla="*/ 120 h 120"/>
                <a:gd name="T6" fmla="*/ 0 w 136"/>
                <a:gd name="T7" fmla="*/ 48 h 120"/>
                <a:gd name="T8" fmla="*/ 104 w 136"/>
                <a:gd name="T9" fmla="*/ 0 h 120"/>
                <a:gd name="T10" fmla="*/ 136 w 136"/>
                <a:gd name="T11" fmla="*/ 72 h 120"/>
                <a:gd name="T12" fmla="*/ 136 w 136"/>
                <a:gd name="T13" fmla="*/ 72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6"/>
                <a:gd name="T22" fmla="*/ 0 h 120"/>
                <a:gd name="T23" fmla="*/ 136 w 136"/>
                <a:gd name="T24" fmla="*/ 120 h 1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6" h="120">
                  <a:moveTo>
                    <a:pt x="136" y="72"/>
                  </a:moveTo>
                  <a:lnTo>
                    <a:pt x="136" y="72"/>
                  </a:lnTo>
                  <a:lnTo>
                    <a:pt x="40" y="120"/>
                  </a:lnTo>
                  <a:lnTo>
                    <a:pt x="0" y="48"/>
                  </a:lnTo>
                  <a:lnTo>
                    <a:pt x="104" y="0"/>
                  </a:lnTo>
                  <a:lnTo>
                    <a:pt x="136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2" name="Freeform 1642"/>
            <p:cNvSpPr>
              <a:spLocks/>
            </p:cNvSpPr>
            <p:nvPr/>
          </p:nvSpPr>
          <p:spPr bwMode="auto">
            <a:xfrm>
              <a:off x="3372" y="2704"/>
              <a:ext cx="144" cy="120"/>
            </a:xfrm>
            <a:custGeom>
              <a:avLst/>
              <a:gdLst>
                <a:gd name="T0" fmla="*/ 144 w 144"/>
                <a:gd name="T1" fmla="*/ 72 h 120"/>
                <a:gd name="T2" fmla="*/ 144 w 144"/>
                <a:gd name="T3" fmla="*/ 72 h 120"/>
                <a:gd name="T4" fmla="*/ 32 w 144"/>
                <a:gd name="T5" fmla="*/ 120 h 120"/>
                <a:gd name="T6" fmla="*/ 0 w 144"/>
                <a:gd name="T7" fmla="*/ 40 h 120"/>
                <a:gd name="T8" fmla="*/ 112 w 144"/>
                <a:gd name="T9" fmla="*/ 0 h 120"/>
                <a:gd name="T10" fmla="*/ 144 w 144"/>
                <a:gd name="T11" fmla="*/ 72 h 120"/>
                <a:gd name="T12" fmla="*/ 144 w 144"/>
                <a:gd name="T13" fmla="*/ 72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4"/>
                <a:gd name="T22" fmla="*/ 0 h 120"/>
                <a:gd name="T23" fmla="*/ 144 w 144"/>
                <a:gd name="T24" fmla="*/ 120 h 1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4" h="120">
                  <a:moveTo>
                    <a:pt x="144" y="72"/>
                  </a:moveTo>
                  <a:lnTo>
                    <a:pt x="144" y="72"/>
                  </a:lnTo>
                  <a:lnTo>
                    <a:pt x="32" y="120"/>
                  </a:lnTo>
                  <a:lnTo>
                    <a:pt x="0" y="40"/>
                  </a:lnTo>
                  <a:lnTo>
                    <a:pt x="112" y="0"/>
                  </a:lnTo>
                  <a:lnTo>
                    <a:pt x="144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3" name="Freeform 1643"/>
            <p:cNvSpPr>
              <a:spLocks/>
            </p:cNvSpPr>
            <p:nvPr/>
          </p:nvSpPr>
          <p:spPr bwMode="auto">
            <a:xfrm>
              <a:off x="3268" y="2744"/>
              <a:ext cx="136" cy="120"/>
            </a:xfrm>
            <a:custGeom>
              <a:avLst/>
              <a:gdLst>
                <a:gd name="T0" fmla="*/ 136 w 136"/>
                <a:gd name="T1" fmla="*/ 80 h 120"/>
                <a:gd name="T2" fmla="*/ 136 w 136"/>
                <a:gd name="T3" fmla="*/ 80 h 120"/>
                <a:gd name="T4" fmla="*/ 24 w 136"/>
                <a:gd name="T5" fmla="*/ 120 h 120"/>
                <a:gd name="T6" fmla="*/ 0 w 136"/>
                <a:gd name="T7" fmla="*/ 48 h 120"/>
                <a:gd name="T8" fmla="*/ 112 w 136"/>
                <a:gd name="T9" fmla="*/ 0 h 120"/>
                <a:gd name="T10" fmla="*/ 136 w 136"/>
                <a:gd name="T11" fmla="*/ 80 h 120"/>
                <a:gd name="T12" fmla="*/ 136 w 136"/>
                <a:gd name="T13" fmla="*/ 8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6"/>
                <a:gd name="T22" fmla="*/ 0 h 120"/>
                <a:gd name="T23" fmla="*/ 136 w 136"/>
                <a:gd name="T24" fmla="*/ 120 h 1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6" h="120">
                  <a:moveTo>
                    <a:pt x="136" y="80"/>
                  </a:moveTo>
                  <a:lnTo>
                    <a:pt x="136" y="80"/>
                  </a:lnTo>
                  <a:lnTo>
                    <a:pt x="24" y="120"/>
                  </a:lnTo>
                  <a:lnTo>
                    <a:pt x="0" y="48"/>
                  </a:lnTo>
                  <a:lnTo>
                    <a:pt x="112" y="0"/>
                  </a:lnTo>
                  <a:lnTo>
                    <a:pt x="136" y="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4" name="Freeform 1644"/>
            <p:cNvSpPr>
              <a:spLocks/>
            </p:cNvSpPr>
            <p:nvPr/>
          </p:nvSpPr>
          <p:spPr bwMode="auto">
            <a:xfrm>
              <a:off x="3156" y="2784"/>
              <a:ext cx="136" cy="120"/>
            </a:xfrm>
            <a:custGeom>
              <a:avLst/>
              <a:gdLst>
                <a:gd name="T0" fmla="*/ 136 w 136"/>
                <a:gd name="T1" fmla="*/ 80 h 120"/>
                <a:gd name="T2" fmla="*/ 136 w 136"/>
                <a:gd name="T3" fmla="*/ 80 h 120"/>
                <a:gd name="T4" fmla="*/ 24 w 136"/>
                <a:gd name="T5" fmla="*/ 120 h 120"/>
                <a:gd name="T6" fmla="*/ 0 w 136"/>
                <a:gd name="T7" fmla="*/ 40 h 120"/>
                <a:gd name="T8" fmla="*/ 112 w 136"/>
                <a:gd name="T9" fmla="*/ 0 h 120"/>
                <a:gd name="T10" fmla="*/ 136 w 136"/>
                <a:gd name="T11" fmla="*/ 80 h 120"/>
                <a:gd name="T12" fmla="*/ 136 w 136"/>
                <a:gd name="T13" fmla="*/ 8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6"/>
                <a:gd name="T22" fmla="*/ 0 h 120"/>
                <a:gd name="T23" fmla="*/ 136 w 136"/>
                <a:gd name="T24" fmla="*/ 120 h 1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6" h="120">
                  <a:moveTo>
                    <a:pt x="136" y="80"/>
                  </a:moveTo>
                  <a:lnTo>
                    <a:pt x="136" y="80"/>
                  </a:lnTo>
                  <a:lnTo>
                    <a:pt x="24" y="120"/>
                  </a:lnTo>
                  <a:lnTo>
                    <a:pt x="0" y="40"/>
                  </a:lnTo>
                  <a:lnTo>
                    <a:pt x="112" y="0"/>
                  </a:lnTo>
                  <a:lnTo>
                    <a:pt x="136" y="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5" name="Freeform 1645"/>
            <p:cNvSpPr>
              <a:spLocks/>
            </p:cNvSpPr>
            <p:nvPr/>
          </p:nvSpPr>
          <p:spPr bwMode="auto">
            <a:xfrm>
              <a:off x="3036" y="2824"/>
              <a:ext cx="144" cy="112"/>
            </a:xfrm>
            <a:custGeom>
              <a:avLst/>
              <a:gdLst>
                <a:gd name="T0" fmla="*/ 144 w 144"/>
                <a:gd name="T1" fmla="*/ 80 h 112"/>
                <a:gd name="T2" fmla="*/ 144 w 144"/>
                <a:gd name="T3" fmla="*/ 80 h 112"/>
                <a:gd name="T4" fmla="*/ 24 w 144"/>
                <a:gd name="T5" fmla="*/ 112 h 112"/>
                <a:gd name="T6" fmla="*/ 0 w 144"/>
                <a:gd name="T7" fmla="*/ 32 h 112"/>
                <a:gd name="T8" fmla="*/ 120 w 144"/>
                <a:gd name="T9" fmla="*/ 0 h 112"/>
                <a:gd name="T10" fmla="*/ 144 w 144"/>
                <a:gd name="T11" fmla="*/ 80 h 112"/>
                <a:gd name="T12" fmla="*/ 144 w 144"/>
                <a:gd name="T13" fmla="*/ 80 h 1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4"/>
                <a:gd name="T22" fmla="*/ 0 h 112"/>
                <a:gd name="T23" fmla="*/ 144 w 144"/>
                <a:gd name="T24" fmla="*/ 112 h 11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4" h="112">
                  <a:moveTo>
                    <a:pt x="144" y="80"/>
                  </a:moveTo>
                  <a:lnTo>
                    <a:pt x="144" y="80"/>
                  </a:lnTo>
                  <a:lnTo>
                    <a:pt x="24" y="112"/>
                  </a:lnTo>
                  <a:lnTo>
                    <a:pt x="0" y="32"/>
                  </a:lnTo>
                  <a:lnTo>
                    <a:pt x="120" y="0"/>
                  </a:lnTo>
                  <a:lnTo>
                    <a:pt x="144" y="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6" name="Freeform 1646"/>
            <p:cNvSpPr>
              <a:spLocks/>
            </p:cNvSpPr>
            <p:nvPr/>
          </p:nvSpPr>
          <p:spPr bwMode="auto">
            <a:xfrm>
              <a:off x="2916" y="2856"/>
              <a:ext cx="144" cy="112"/>
            </a:xfrm>
            <a:custGeom>
              <a:avLst/>
              <a:gdLst>
                <a:gd name="T0" fmla="*/ 136 w 144"/>
                <a:gd name="T1" fmla="*/ 80 h 112"/>
                <a:gd name="T2" fmla="*/ 136 w 144"/>
                <a:gd name="T3" fmla="*/ 80 h 112"/>
                <a:gd name="T4" fmla="*/ 16 w 144"/>
                <a:gd name="T5" fmla="*/ 112 h 112"/>
                <a:gd name="T6" fmla="*/ 0 w 144"/>
                <a:gd name="T7" fmla="*/ 32 h 112"/>
                <a:gd name="T8" fmla="*/ 120 w 144"/>
                <a:gd name="T9" fmla="*/ 0 h 112"/>
                <a:gd name="T10" fmla="*/ 144 w 144"/>
                <a:gd name="T11" fmla="*/ 80 h 112"/>
                <a:gd name="T12" fmla="*/ 136 w 144"/>
                <a:gd name="T13" fmla="*/ 80 h 1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4"/>
                <a:gd name="T22" fmla="*/ 0 h 112"/>
                <a:gd name="T23" fmla="*/ 144 w 144"/>
                <a:gd name="T24" fmla="*/ 112 h 11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4" h="112">
                  <a:moveTo>
                    <a:pt x="136" y="80"/>
                  </a:moveTo>
                  <a:lnTo>
                    <a:pt x="136" y="80"/>
                  </a:lnTo>
                  <a:lnTo>
                    <a:pt x="16" y="112"/>
                  </a:lnTo>
                  <a:lnTo>
                    <a:pt x="0" y="32"/>
                  </a:lnTo>
                  <a:lnTo>
                    <a:pt x="120" y="0"/>
                  </a:lnTo>
                  <a:lnTo>
                    <a:pt x="144" y="80"/>
                  </a:lnTo>
                  <a:lnTo>
                    <a:pt x="136" y="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7" name="Freeform 1647"/>
            <p:cNvSpPr>
              <a:spLocks/>
            </p:cNvSpPr>
            <p:nvPr/>
          </p:nvSpPr>
          <p:spPr bwMode="auto">
            <a:xfrm>
              <a:off x="2796" y="2888"/>
              <a:ext cx="136" cy="104"/>
            </a:xfrm>
            <a:custGeom>
              <a:avLst/>
              <a:gdLst>
                <a:gd name="T0" fmla="*/ 136 w 136"/>
                <a:gd name="T1" fmla="*/ 80 h 104"/>
                <a:gd name="T2" fmla="*/ 136 w 136"/>
                <a:gd name="T3" fmla="*/ 80 h 104"/>
                <a:gd name="T4" fmla="*/ 16 w 136"/>
                <a:gd name="T5" fmla="*/ 104 h 104"/>
                <a:gd name="T6" fmla="*/ 0 w 136"/>
                <a:gd name="T7" fmla="*/ 16 h 104"/>
                <a:gd name="T8" fmla="*/ 120 w 136"/>
                <a:gd name="T9" fmla="*/ 0 h 104"/>
                <a:gd name="T10" fmla="*/ 136 w 136"/>
                <a:gd name="T11" fmla="*/ 80 h 104"/>
                <a:gd name="T12" fmla="*/ 136 w 136"/>
                <a:gd name="T13" fmla="*/ 80 h 1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6"/>
                <a:gd name="T22" fmla="*/ 0 h 104"/>
                <a:gd name="T23" fmla="*/ 136 w 136"/>
                <a:gd name="T24" fmla="*/ 104 h 1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6" h="104">
                  <a:moveTo>
                    <a:pt x="136" y="80"/>
                  </a:moveTo>
                  <a:lnTo>
                    <a:pt x="136" y="80"/>
                  </a:lnTo>
                  <a:lnTo>
                    <a:pt x="16" y="104"/>
                  </a:lnTo>
                  <a:lnTo>
                    <a:pt x="0" y="16"/>
                  </a:lnTo>
                  <a:lnTo>
                    <a:pt x="120" y="0"/>
                  </a:lnTo>
                  <a:lnTo>
                    <a:pt x="136" y="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8" name="Freeform 1648"/>
            <p:cNvSpPr>
              <a:spLocks/>
            </p:cNvSpPr>
            <p:nvPr/>
          </p:nvSpPr>
          <p:spPr bwMode="auto">
            <a:xfrm>
              <a:off x="2684" y="2904"/>
              <a:ext cx="128" cy="104"/>
            </a:xfrm>
            <a:custGeom>
              <a:avLst/>
              <a:gdLst>
                <a:gd name="T0" fmla="*/ 128 w 128"/>
                <a:gd name="T1" fmla="*/ 88 h 104"/>
                <a:gd name="T2" fmla="*/ 128 w 128"/>
                <a:gd name="T3" fmla="*/ 88 h 104"/>
                <a:gd name="T4" fmla="*/ 8 w 128"/>
                <a:gd name="T5" fmla="*/ 104 h 104"/>
                <a:gd name="T6" fmla="*/ 0 w 128"/>
                <a:gd name="T7" fmla="*/ 24 h 104"/>
                <a:gd name="T8" fmla="*/ 112 w 128"/>
                <a:gd name="T9" fmla="*/ 0 h 104"/>
                <a:gd name="T10" fmla="*/ 128 w 128"/>
                <a:gd name="T11" fmla="*/ 88 h 104"/>
                <a:gd name="T12" fmla="*/ 128 w 128"/>
                <a:gd name="T13" fmla="*/ 88 h 1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8"/>
                <a:gd name="T22" fmla="*/ 0 h 104"/>
                <a:gd name="T23" fmla="*/ 128 w 128"/>
                <a:gd name="T24" fmla="*/ 104 h 1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8" h="104">
                  <a:moveTo>
                    <a:pt x="128" y="88"/>
                  </a:moveTo>
                  <a:lnTo>
                    <a:pt x="128" y="88"/>
                  </a:lnTo>
                  <a:lnTo>
                    <a:pt x="8" y="104"/>
                  </a:lnTo>
                  <a:lnTo>
                    <a:pt x="0" y="24"/>
                  </a:lnTo>
                  <a:lnTo>
                    <a:pt x="112" y="0"/>
                  </a:lnTo>
                  <a:lnTo>
                    <a:pt x="128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9" name="Freeform 1649"/>
            <p:cNvSpPr>
              <a:spLocks/>
            </p:cNvSpPr>
            <p:nvPr/>
          </p:nvSpPr>
          <p:spPr bwMode="auto">
            <a:xfrm>
              <a:off x="2572" y="2920"/>
              <a:ext cx="120" cy="96"/>
            </a:xfrm>
            <a:custGeom>
              <a:avLst/>
              <a:gdLst>
                <a:gd name="T0" fmla="*/ 120 w 120"/>
                <a:gd name="T1" fmla="*/ 88 h 96"/>
                <a:gd name="T2" fmla="*/ 120 w 120"/>
                <a:gd name="T3" fmla="*/ 88 h 96"/>
                <a:gd name="T4" fmla="*/ 8 w 120"/>
                <a:gd name="T5" fmla="*/ 96 h 96"/>
                <a:gd name="T6" fmla="*/ 0 w 120"/>
                <a:gd name="T7" fmla="*/ 16 h 96"/>
                <a:gd name="T8" fmla="*/ 112 w 120"/>
                <a:gd name="T9" fmla="*/ 0 h 96"/>
                <a:gd name="T10" fmla="*/ 120 w 120"/>
                <a:gd name="T11" fmla="*/ 88 h 96"/>
                <a:gd name="T12" fmla="*/ 120 w 120"/>
                <a:gd name="T13" fmla="*/ 88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0"/>
                <a:gd name="T22" fmla="*/ 0 h 96"/>
                <a:gd name="T23" fmla="*/ 120 w 120"/>
                <a:gd name="T24" fmla="*/ 96 h 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0" h="96">
                  <a:moveTo>
                    <a:pt x="120" y="88"/>
                  </a:moveTo>
                  <a:lnTo>
                    <a:pt x="120" y="88"/>
                  </a:lnTo>
                  <a:lnTo>
                    <a:pt x="8" y="96"/>
                  </a:lnTo>
                  <a:lnTo>
                    <a:pt x="0" y="16"/>
                  </a:lnTo>
                  <a:lnTo>
                    <a:pt x="112" y="0"/>
                  </a:lnTo>
                  <a:lnTo>
                    <a:pt x="120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0" name="Freeform 1650"/>
            <p:cNvSpPr>
              <a:spLocks/>
            </p:cNvSpPr>
            <p:nvPr/>
          </p:nvSpPr>
          <p:spPr bwMode="auto">
            <a:xfrm>
              <a:off x="2468" y="2936"/>
              <a:ext cx="112" cy="88"/>
            </a:xfrm>
            <a:custGeom>
              <a:avLst/>
              <a:gdLst>
                <a:gd name="T0" fmla="*/ 112 w 112"/>
                <a:gd name="T1" fmla="*/ 80 h 88"/>
                <a:gd name="T2" fmla="*/ 112 w 112"/>
                <a:gd name="T3" fmla="*/ 80 h 88"/>
                <a:gd name="T4" fmla="*/ 0 w 112"/>
                <a:gd name="T5" fmla="*/ 88 h 88"/>
                <a:gd name="T6" fmla="*/ 0 w 112"/>
                <a:gd name="T7" fmla="*/ 8 h 88"/>
                <a:gd name="T8" fmla="*/ 104 w 112"/>
                <a:gd name="T9" fmla="*/ 0 h 88"/>
                <a:gd name="T10" fmla="*/ 112 w 112"/>
                <a:gd name="T11" fmla="*/ 80 h 88"/>
                <a:gd name="T12" fmla="*/ 112 w 112"/>
                <a:gd name="T13" fmla="*/ 80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2"/>
                <a:gd name="T22" fmla="*/ 0 h 88"/>
                <a:gd name="T23" fmla="*/ 112 w 112"/>
                <a:gd name="T24" fmla="*/ 88 h 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2" h="88">
                  <a:moveTo>
                    <a:pt x="112" y="80"/>
                  </a:moveTo>
                  <a:lnTo>
                    <a:pt x="112" y="80"/>
                  </a:lnTo>
                  <a:lnTo>
                    <a:pt x="0" y="88"/>
                  </a:lnTo>
                  <a:lnTo>
                    <a:pt x="0" y="8"/>
                  </a:lnTo>
                  <a:lnTo>
                    <a:pt x="104" y="0"/>
                  </a:lnTo>
                  <a:lnTo>
                    <a:pt x="112" y="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1" name="Freeform 1651"/>
            <p:cNvSpPr>
              <a:spLocks/>
            </p:cNvSpPr>
            <p:nvPr/>
          </p:nvSpPr>
          <p:spPr bwMode="auto">
            <a:xfrm>
              <a:off x="2364" y="2944"/>
              <a:ext cx="104" cy="80"/>
            </a:xfrm>
            <a:custGeom>
              <a:avLst/>
              <a:gdLst>
                <a:gd name="T0" fmla="*/ 104 w 104"/>
                <a:gd name="T1" fmla="*/ 80 h 80"/>
                <a:gd name="T2" fmla="*/ 104 w 104"/>
                <a:gd name="T3" fmla="*/ 80 h 80"/>
                <a:gd name="T4" fmla="*/ 0 w 104"/>
                <a:gd name="T5" fmla="*/ 80 h 80"/>
                <a:gd name="T6" fmla="*/ 0 w 104"/>
                <a:gd name="T7" fmla="*/ 0 h 80"/>
                <a:gd name="T8" fmla="*/ 104 w 104"/>
                <a:gd name="T9" fmla="*/ 0 h 80"/>
                <a:gd name="T10" fmla="*/ 104 w 104"/>
                <a:gd name="T11" fmla="*/ 80 h 80"/>
                <a:gd name="T12" fmla="*/ 104 w 104"/>
                <a:gd name="T13" fmla="*/ 80 h 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4"/>
                <a:gd name="T22" fmla="*/ 0 h 80"/>
                <a:gd name="T23" fmla="*/ 104 w 104"/>
                <a:gd name="T24" fmla="*/ 80 h 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4" h="80">
                  <a:moveTo>
                    <a:pt x="104" y="80"/>
                  </a:moveTo>
                  <a:lnTo>
                    <a:pt x="104" y="80"/>
                  </a:lnTo>
                  <a:lnTo>
                    <a:pt x="0" y="80"/>
                  </a:lnTo>
                  <a:lnTo>
                    <a:pt x="0" y="0"/>
                  </a:lnTo>
                  <a:lnTo>
                    <a:pt x="104" y="0"/>
                  </a:lnTo>
                  <a:lnTo>
                    <a:pt x="104" y="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2" name="Freeform 1652"/>
            <p:cNvSpPr>
              <a:spLocks/>
            </p:cNvSpPr>
            <p:nvPr/>
          </p:nvSpPr>
          <p:spPr bwMode="auto">
            <a:xfrm>
              <a:off x="2260" y="2936"/>
              <a:ext cx="104" cy="88"/>
            </a:xfrm>
            <a:custGeom>
              <a:avLst/>
              <a:gdLst>
                <a:gd name="T0" fmla="*/ 104 w 104"/>
                <a:gd name="T1" fmla="*/ 88 h 88"/>
                <a:gd name="T2" fmla="*/ 96 w 104"/>
                <a:gd name="T3" fmla="*/ 88 h 88"/>
                <a:gd name="T4" fmla="*/ 0 w 104"/>
                <a:gd name="T5" fmla="*/ 80 h 88"/>
                <a:gd name="T6" fmla="*/ 8 w 104"/>
                <a:gd name="T7" fmla="*/ 0 h 88"/>
                <a:gd name="T8" fmla="*/ 104 w 104"/>
                <a:gd name="T9" fmla="*/ 8 h 88"/>
                <a:gd name="T10" fmla="*/ 104 w 104"/>
                <a:gd name="T11" fmla="*/ 88 h 88"/>
                <a:gd name="T12" fmla="*/ 104 w 104"/>
                <a:gd name="T13" fmla="*/ 88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4"/>
                <a:gd name="T22" fmla="*/ 0 h 88"/>
                <a:gd name="T23" fmla="*/ 104 w 104"/>
                <a:gd name="T24" fmla="*/ 88 h 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4" h="88">
                  <a:moveTo>
                    <a:pt x="104" y="88"/>
                  </a:moveTo>
                  <a:lnTo>
                    <a:pt x="96" y="88"/>
                  </a:lnTo>
                  <a:lnTo>
                    <a:pt x="0" y="80"/>
                  </a:lnTo>
                  <a:lnTo>
                    <a:pt x="8" y="0"/>
                  </a:lnTo>
                  <a:lnTo>
                    <a:pt x="104" y="8"/>
                  </a:lnTo>
                  <a:lnTo>
                    <a:pt x="104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3" name="Freeform 1653"/>
            <p:cNvSpPr>
              <a:spLocks/>
            </p:cNvSpPr>
            <p:nvPr/>
          </p:nvSpPr>
          <p:spPr bwMode="auto">
            <a:xfrm>
              <a:off x="2164" y="2928"/>
              <a:ext cx="104" cy="88"/>
            </a:xfrm>
            <a:custGeom>
              <a:avLst/>
              <a:gdLst>
                <a:gd name="T0" fmla="*/ 96 w 104"/>
                <a:gd name="T1" fmla="*/ 88 h 88"/>
                <a:gd name="T2" fmla="*/ 96 w 104"/>
                <a:gd name="T3" fmla="*/ 88 h 88"/>
                <a:gd name="T4" fmla="*/ 0 w 104"/>
                <a:gd name="T5" fmla="*/ 80 h 88"/>
                <a:gd name="T6" fmla="*/ 8 w 104"/>
                <a:gd name="T7" fmla="*/ 0 h 88"/>
                <a:gd name="T8" fmla="*/ 104 w 104"/>
                <a:gd name="T9" fmla="*/ 8 h 88"/>
                <a:gd name="T10" fmla="*/ 96 w 104"/>
                <a:gd name="T11" fmla="*/ 88 h 88"/>
                <a:gd name="T12" fmla="*/ 96 w 104"/>
                <a:gd name="T13" fmla="*/ 88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4"/>
                <a:gd name="T22" fmla="*/ 0 h 88"/>
                <a:gd name="T23" fmla="*/ 104 w 104"/>
                <a:gd name="T24" fmla="*/ 88 h 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4" h="88">
                  <a:moveTo>
                    <a:pt x="96" y="88"/>
                  </a:moveTo>
                  <a:lnTo>
                    <a:pt x="96" y="88"/>
                  </a:lnTo>
                  <a:lnTo>
                    <a:pt x="0" y="80"/>
                  </a:lnTo>
                  <a:lnTo>
                    <a:pt x="8" y="0"/>
                  </a:lnTo>
                  <a:lnTo>
                    <a:pt x="104" y="8"/>
                  </a:lnTo>
                  <a:lnTo>
                    <a:pt x="96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4" name="Freeform 1654"/>
            <p:cNvSpPr>
              <a:spLocks/>
            </p:cNvSpPr>
            <p:nvPr/>
          </p:nvSpPr>
          <p:spPr bwMode="auto">
            <a:xfrm>
              <a:off x="2076" y="2912"/>
              <a:ext cx="104" cy="96"/>
            </a:xfrm>
            <a:custGeom>
              <a:avLst/>
              <a:gdLst>
                <a:gd name="T0" fmla="*/ 88 w 104"/>
                <a:gd name="T1" fmla="*/ 96 h 96"/>
                <a:gd name="T2" fmla="*/ 88 w 104"/>
                <a:gd name="T3" fmla="*/ 96 h 96"/>
                <a:gd name="T4" fmla="*/ 0 w 104"/>
                <a:gd name="T5" fmla="*/ 80 h 96"/>
                <a:gd name="T6" fmla="*/ 16 w 104"/>
                <a:gd name="T7" fmla="*/ 0 h 96"/>
                <a:gd name="T8" fmla="*/ 104 w 104"/>
                <a:gd name="T9" fmla="*/ 16 h 96"/>
                <a:gd name="T10" fmla="*/ 88 w 104"/>
                <a:gd name="T11" fmla="*/ 96 h 96"/>
                <a:gd name="T12" fmla="*/ 88 w 104"/>
                <a:gd name="T13" fmla="*/ 96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4"/>
                <a:gd name="T22" fmla="*/ 0 h 96"/>
                <a:gd name="T23" fmla="*/ 104 w 104"/>
                <a:gd name="T24" fmla="*/ 96 h 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4" h="96">
                  <a:moveTo>
                    <a:pt x="88" y="96"/>
                  </a:moveTo>
                  <a:lnTo>
                    <a:pt x="88" y="96"/>
                  </a:lnTo>
                  <a:lnTo>
                    <a:pt x="0" y="80"/>
                  </a:lnTo>
                  <a:lnTo>
                    <a:pt x="16" y="0"/>
                  </a:lnTo>
                  <a:lnTo>
                    <a:pt x="104" y="16"/>
                  </a:lnTo>
                  <a:lnTo>
                    <a:pt x="88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5" name="Freeform 1655"/>
            <p:cNvSpPr>
              <a:spLocks/>
            </p:cNvSpPr>
            <p:nvPr/>
          </p:nvSpPr>
          <p:spPr bwMode="auto">
            <a:xfrm>
              <a:off x="1996" y="2888"/>
              <a:ext cx="96" cy="104"/>
            </a:xfrm>
            <a:custGeom>
              <a:avLst/>
              <a:gdLst>
                <a:gd name="T0" fmla="*/ 80 w 96"/>
                <a:gd name="T1" fmla="*/ 104 h 104"/>
                <a:gd name="T2" fmla="*/ 80 w 96"/>
                <a:gd name="T3" fmla="*/ 104 h 104"/>
                <a:gd name="T4" fmla="*/ 0 w 96"/>
                <a:gd name="T5" fmla="*/ 80 h 104"/>
                <a:gd name="T6" fmla="*/ 24 w 96"/>
                <a:gd name="T7" fmla="*/ 0 h 104"/>
                <a:gd name="T8" fmla="*/ 96 w 96"/>
                <a:gd name="T9" fmla="*/ 24 h 104"/>
                <a:gd name="T10" fmla="*/ 80 w 96"/>
                <a:gd name="T11" fmla="*/ 104 h 104"/>
                <a:gd name="T12" fmla="*/ 80 w 96"/>
                <a:gd name="T13" fmla="*/ 104 h 1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"/>
                <a:gd name="T22" fmla="*/ 0 h 104"/>
                <a:gd name="T23" fmla="*/ 96 w 96"/>
                <a:gd name="T24" fmla="*/ 104 h 1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" h="104">
                  <a:moveTo>
                    <a:pt x="80" y="104"/>
                  </a:moveTo>
                  <a:lnTo>
                    <a:pt x="80" y="104"/>
                  </a:lnTo>
                  <a:lnTo>
                    <a:pt x="0" y="80"/>
                  </a:lnTo>
                  <a:lnTo>
                    <a:pt x="24" y="0"/>
                  </a:lnTo>
                  <a:lnTo>
                    <a:pt x="96" y="24"/>
                  </a:lnTo>
                  <a:lnTo>
                    <a:pt x="80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6" name="Freeform 1656"/>
            <p:cNvSpPr>
              <a:spLocks/>
            </p:cNvSpPr>
            <p:nvPr/>
          </p:nvSpPr>
          <p:spPr bwMode="auto">
            <a:xfrm>
              <a:off x="1924" y="2864"/>
              <a:ext cx="96" cy="104"/>
            </a:xfrm>
            <a:custGeom>
              <a:avLst/>
              <a:gdLst>
                <a:gd name="T0" fmla="*/ 72 w 96"/>
                <a:gd name="T1" fmla="*/ 104 h 104"/>
                <a:gd name="T2" fmla="*/ 72 w 96"/>
                <a:gd name="T3" fmla="*/ 104 h 104"/>
                <a:gd name="T4" fmla="*/ 0 w 96"/>
                <a:gd name="T5" fmla="*/ 80 h 104"/>
                <a:gd name="T6" fmla="*/ 24 w 96"/>
                <a:gd name="T7" fmla="*/ 0 h 104"/>
                <a:gd name="T8" fmla="*/ 96 w 96"/>
                <a:gd name="T9" fmla="*/ 32 h 104"/>
                <a:gd name="T10" fmla="*/ 72 w 96"/>
                <a:gd name="T11" fmla="*/ 104 h 104"/>
                <a:gd name="T12" fmla="*/ 72 w 96"/>
                <a:gd name="T13" fmla="*/ 104 h 1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"/>
                <a:gd name="T22" fmla="*/ 0 h 104"/>
                <a:gd name="T23" fmla="*/ 96 w 96"/>
                <a:gd name="T24" fmla="*/ 104 h 1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" h="104">
                  <a:moveTo>
                    <a:pt x="72" y="104"/>
                  </a:moveTo>
                  <a:lnTo>
                    <a:pt x="72" y="104"/>
                  </a:lnTo>
                  <a:lnTo>
                    <a:pt x="0" y="80"/>
                  </a:lnTo>
                  <a:lnTo>
                    <a:pt x="24" y="0"/>
                  </a:lnTo>
                  <a:lnTo>
                    <a:pt x="96" y="32"/>
                  </a:lnTo>
                  <a:lnTo>
                    <a:pt x="72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7" name="Freeform 1657"/>
            <p:cNvSpPr>
              <a:spLocks/>
            </p:cNvSpPr>
            <p:nvPr/>
          </p:nvSpPr>
          <p:spPr bwMode="auto">
            <a:xfrm>
              <a:off x="1860" y="2840"/>
              <a:ext cx="96" cy="104"/>
            </a:xfrm>
            <a:custGeom>
              <a:avLst/>
              <a:gdLst>
                <a:gd name="T0" fmla="*/ 64 w 96"/>
                <a:gd name="T1" fmla="*/ 104 h 104"/>
                <a:gd name="T2" fmla="*/ 56 w 96"/>
                <a:gd name="T3" fmla="*/ 104 h 104"/>
                <a:gd name="T4" fmla="*/ 0 w 96"/>
                <a:gd name="T5" fmla="*/ 72 h 104"/>
                <a:gd name="T6" fmla="*/ 32 w 96"/>
                <a:gd name="T7" fmla="*/ 0 h 104"/>
                <a:gd name="T8" fmla="*/ 96 w 96"/>
                <a:gd name="T9" fmla="*/ 32 h 104"/>
                <a:gd name="T10" fmla="*/ 64 w 96"/>
                <a:gd name="T11" fmla="*/ 104 h 104"/>
                <a:gd name="T12" fmla="*/ 64 w 96"/>
                <a:gd name="T13" fmla="*/ 104 h 1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"/>
                <a:gd name="T22" fmla="*/ 0 h 104"/>
                <a:gd name="T23" fmla="*/ 96 w 96"/>
                <a:gd name="T24" fmla="*/ 104 h 1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" h="104">
                  <a:moveTo>
                    <a:pt x="64" y="104"/>
                  </a:moveTo>
                  <a:lnTo>
                    <a:pt x="56" y="104"/>
                  </a:lnTo>
                  <a:lnTo>
                    <a:pt x="0" y="72"/>
                  </a:lnTo>
                  <a:lnTo>
                    <a:pt x="32" y="0"/>
                  </a:lnTo>
                  <a:lnTo>
                    <a:pt x="96" y="32"/>
                  </a:lnTo>
                  <a:lnTo>
                    <a:pt x="64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8" name="Freeform 1658"/>
            <p:cNvSpPr>
              <a:spLocks/>
            </p:cNvSpPr>
            <p:nvPr/>
          </p:nvSpPr>
          <p:spPr bwMode="auto">
            <a:xfrm>
              <a:off x="1804" y="2808"/>
              <a:ext cx="96" cy="104"/>
            </a:xfrm>
            <a:custGeom>
              <a:avLst/>
              <a:gdLst>
                <a:gd name="T0" fmla="*/ 48 w 96"/>
                <a:gd name="T1" fmla="*/ 104 h 104"/>
                <a:gd name="T2" fmla="*/ 48 w 96"/>
                <a:gd name="T3" fmla="*/ 104 h 104"/>
                <a:gd name="T4" fmla="*/ 0 w 96"/>
                <a:gd name="T5" fmla="*/ 64 h 104"/>
                <a:gd name="T6" fmla="*/ 40 w 96"/>
                <a:gd name="T7" fmla="*/ 0 h 104"/>
                <a:gd name="T8" fmla="*/ 96 w 96"/>
                <a:gd name="T9" fmla="*/ 32 h 104"/>
                <a:gd name="T10" fmla="*/ 56 w 96"/>
                <a:gd name="T11" fmla="*/ 104 h 104"/>
                <a:gd name="T12" fmla="*/ 48 w 96"/>
                <a:gd name="T13" fmla="*/ 104 h 1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"/>
                <a:gd name="T22" fmla="*/ 0 h 104"/>
                <a:gd name="T23" fmla="*/ 96 w 96"/>
                <a:gd name="T24" fmla="*/ 104 h 1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" h="104">
                  <a:moveTo>
                    <a:pt x="48" y="104"/>
                  </a:moveTo>
                  <a:lnTo>
                    <a:pt x="48" y="104"/>
                  </a:lnTo>
                  <a:lnTo>
                    <a:pt x="0" y="64"/>
                  </a:lnTo>
                  <a:lnTo>
                    <a:pt x="40" y="0"/>
                  </a:lnTo>
                  <a:lnTo>
                    <a:pt x="96" y="32"/>
                  </a:lnTo>
                  <a:lnTo>
                    <a:pt x="56" y="104"/>
                  </a:lnTo>
                  <a:lnTo>
                    <a:pt x="48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9" name="Freeform 1659"/>
            <p:cNvSpPr>
              <a:spLocks/>
            </p:cNvSpPr>
            <p:nvPr/>
          </p:nvSpPr>
          <p:spPr bwMode="auto">
            <a:xfrm>
              <a:off x="1756" y="2768"/>
              <a:ext cx="96" cy="104"/>
            </a:xfrm>
            <a:custGeom>
              <a:avLst/>
              <a:gdLst>
                <a:gd name="T0" fmla="*/ 40 w 96"/>
                <a:gd name="T1" fmla="*/ 104 h 104"/>
                <a:gd name="T2" fmla="*/ 40 w 96"/>
                <a:gd name="T3" fmla="*/ 104 h 104"/>
                <a:gd name="T4" fmla="*/ 0 w 96"/>
                <a:gd name="T5" fmla="*/ 64 h 104"/>
                <a:gd name="T6" fmla="*/ 56 w 96"/>
                <a:gd name="T7" fmla="*/ 0 h 104"/>
                <a:gd name="T8" fmla="*/ 96 w 96"/>
                <a:gd name="T9" fmla="*/ 40 h 104"/>
                <a:gd name="T10" fmla="*/ 48 w 96"/>
                <a:gd name="T11" fmla="*/ 104 h 104"/>
                <a:gd name="T12" fmla="*/ 40 w 96"/>
                <a:gd name="T13" fmla="*/ 104 h 1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"/>
                <a:gd name="T22" fmla="*/ 0 h 104"/>
                <a:gd name="T23" fmla="*/ 96 w 96"/>
                <a:gd name="T24" fmla="*/ 104 h 1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" h="104">
                  <a:moveTo>
                    <a:pt x="40" y="104"/>
                  </a:moveTo>
                  <a:lnTo>
                    <a:pt x="40" y="104"/>
                  </a:lnTo>
                  <a:lnTo>
                    <a:pt x="0" y="64"/>
                  </a:lnTo>
                  <a:lnTo>
                    <a:pt x="56" y="0"/>
                  </a:lnTo>
                  <a:lnTo>
                    <a:pt x="96" y="40"/>
                  </a:lnTo>
                  <a:lnTo>
                    <a:pt x="48" y="104"/>
                  </a:lnTo>
                  <a:lnTo>
                    <a:pt x="40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90" name="Freeform 1660"/>
            <p:cNvSpPr>
              <a:spLocks/>
            </p:cNvSpPr>
            <p:nvPr/>
          </p:nvSpPr>
          <p:spPr bwMode="auto">
            <a:xfrm>
              <a:off x="1716" y="2736"/>
              <a:ext cx="96" cy="96"/>
            </a:xfrm>
            <a:custGeom>
              <a:avLst/>
              <a:gdLst>
                <a:gd name="T0" fmla="*/ 32 w 96"/>
                <a:gd name="T1" fmla="*/ 88 h 96"/>
                <a:gd name="T2" fmla="*/ 32 w 96"/>
                <a:gd name="T3" fmla="*/ 88 h 96"/>
                <a:gd name="T4" fmla="*/ 0 w 96"/>
                <a:gd name="T5" fmla="*/ 48 h 96"/>
                <a:gd name="T6" fmla="*/ 72 w 96"/>
                <a:gd name="T7" fmla="*/ 0 h 96"/>
                <a:gd name="T8" fmla="*/ 96 w 96"/>
                <a:gd name="T9" fmla="*/ 40 h 96"/>
                <a:gd name="T10" fmla="*/ 40 w 96"/>
                <a:gd name="T11" fmla="*/ 96 h 96"/>
                <a:gd name="T12" fmla="*/ 32 w 96"/>
                <a:gd name="T13" fmla="*/ 88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"/>
                <a:gd name="T22" fmla="*/ 0 h 96"/>
                <a:gd name="T23" fmla="*/ 96 w 96"/>
                <a:gd name="T24" fmla="*/ 96 h 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" h="96">
                  <a:moveTo>
                    <a:pt x="32" y="88"/>
                  </a:moveTo>
                  <a:lnTo>
                    <a:pt x="32" y="88"/>
                  </a:lnTo>
                  <a:lnTo>
                    <a:pt x="0" y="48"/>
                  </a:lnTo>
                  <a:lnTo>
                    <a:pt x="72" y="0"/>
                  </a:lnTo>
                  <a:lnTo>
                    <a:pt x="96" y="40"/>
                  </a:lnTo>
                  <a:lnTo>
                    <a:pt x="40" y="96"/>
                  </a:lnTo>
                  <a:lnTo>
                    <a:pt x="32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91" name="Freeform 1661"/>
            <p:cNvSpPr>
              <a:spLocks/>
            </p:cNvSpPr>
            <p:nvPr/>
          </p:nvSpPr>
          <p:spPr bwMode="auto">
            <a:xfrm>
              <a:off x="1692" y="2696"/>
              <a:ext cx="96" cy="88"/>
            </a:xfrm>
            <a:custGeom>
              <a:avLst/>
              <a:gdLst>
                <a:gd name="T0" fmla="*/ 24 w 96"/>
                <a:gd name="T1" fmla="*/ 80 h 88"/>
                <a:gd name="T2" fmla="*/ 24 w 96"/>
                <a:gd name="T3" fmla="*/ 80 h 88"/>
                <a:gd name="T4" fmla="*/ 0 w 96"/>
                <a:gd name="T5" fmla="*/ 24 h 88"/>
                <a:gd name="T6" fmla="*/ 80 w 96"/>
                <a:gd name="T7" fmla="*/ 0 h 88"/>
                <a:gd name="T8" fmla="*/ 96 w 96"/>
                <a:gd name="T9" fmla="*/ 48 h 88"/>
                <a:gd name="T10" fmla="*/ 24 w 96"/>
                <a:gd name="T11" fmla="*/ 88 h 88"/>
                <a:gd name="T12" fmla="*/ 24 w 96"/>
                <a:gd name="T13" fmla="*/ 80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"/>
                <a:gd name="T22" fmla="*/ 0 h 88"/>
                <a:gd name="T23" fmla="*/ 96 w 96"/>
                <a:gd name="T24" fmla="*/ 88 h 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" h="88">
                  <a:moveTo>
                    <a:pt x="24" y="80"/>
                  </a:moveTo>
                  <a:lnTo>
                    <a:pt x="24" y="80"/>
                  </a:lnTo>
                  <a:lnTo>
                    <a:pt x="0" y="24"/>
                  </a:lnTo>
                  <a:lnTo>
                    <a:pt x="80" y="0"/>
                  </a:lnTo>
                  <a:lnTo>
                    <a:pt x="96" y="48"/>
                  </a:lnTo>
                  <a:lnTo>
                    <a:pt x="24" y="88"/>
                  </a:lnTo>
                  <a:lnTo>
                    <a:pt x="24" y="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92" name="Freeform 1662"/>
            <p:cNvSpPr>
              <a:spLocks/>
            </p:cNvSpPr>
            <p:nvPr/>
          </p:nvSpPr>
          <p:spPr bwMode="auto">
            <a:xfrm>
              <a:off x="1684" y="2656"/>
              <a:ext cx="88" cy="64"/>
            </a:xfrm>
            <a:custGeom>
              <a:avLst/>
              <a:gdLst>
                <a:gd name="T0" fmla="*/ 8 w 88"/>
                <a:gd name="T1" fmla="*/ 64 h 64"/>
                <a:gd name="T2" fmla="*/ 8 w 88"/>
                <a:gd name="T3" fmla="*/ 56 h 64"/>
                <a:gd name="T4" fmla="*/ 0 w 88"/>
                <a:gd name="T5" fmla="*/ 8 h 64"/>
                <a:gd name="T6" fmla="*/ 80 w 88"/>
                <a:gd name="T7" fmla="*/ 0 h 64"/>
                <a:gd name="T8" fmla="*/ 88 w 88"/>
                <a:gd name="T9" fmla="*/ 48 h 64"/>
                <a:gd name="T10" fmla="*/ 8 w 88"/>
                <a:gd name="T11" fmla="*/ 64 h 64"/>
                <a:gd name="T12" fmla="*/ 8 w 88"/>
                <a:gd name="T13" fmla="*/ 64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8"/>
                <a:gd name="T22" fmla="*/ 0 h 64"/>
                <a:gd name="T23" fmla="*/ 88 w 88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8" h="64">
                  <a:moveTo>
                    <a:pt x="8" y="64"/>
                  </a:moveTo>
                  <a:lnTo>
                    <a:pt x="8" y="56"/>
                  </a:lnTo>
                  <a:lnTo>
                    <a:pt x="0" y="8"/>
                  </a:lnTo>
                  <a:lnTo>
                    <a:pt x="80" y="0"/>
                  </a:lnTo>
                  <a:lnTo>
                    <a:pt x="88" y="48"/>
                  </a:lnTo>
                  <a:lnTo>
                    <a:pt x="8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93" name="Freeform 1663"/>
            <p:cNvSpPr>
              <a:spLocks/>
            </p:cNvSpPr>
            <p:nvPr/>
          </p:nvSpPr>
          <p:spPr bwMode="auto">
            <a:xfrm>
              <a:off x="1684" y="2600"/>
              <a:ext cx="88" cy="64"/>
            </a:xfrm>
            <a:custGeom>
              <a:avLst/>
              <a:gdLst>
                <a:gd name="T0" fmla="*/ 0 w 88"/>
                <a:gd name="T1" fmla="*/ 56 h 64"/>
                <a:gd name="T2" fmla="*/ 0 w 88"/>
                <a:gd name="T3" fmla="*/ 56 h 64"/>
                <a:gd name="T4" fmla="*/ 8 w 88"/>
                <a:gd name="T5" fmla="*/ 0 h 64"/>
                <a:gd name="T6" fmla="*/ 88 w 88"/>
                <a:gd name="T7" fmla="*/ 8 h 64"/>
                <a:gd name="T8" fmla="*/ 80 w 88"/>
                <a:gd name="T9" fmla="*/ 64 h 64"/>
                <a:gd name="T10" fmla="*/ 0 w 88"/>
                <a:gd name="T11" fmla="*/ 64 h 64"/>
                <a:gd name="T12" fmla="*/ 0 w 88"/>
                <a:gd name="T13" fmla="*/ 56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8"/>
                <a:gd name="T22" fmla="*/ 0 h 64"/>
                <a:gd name="T23" fmla="*/ 88 w 88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8" h="64">
                  <a:moveTo>
                    <a:pt x="0" y="56"/>
                  </a:moveTo>
                  <a:lnTo>
                    <a:pt x="0" y="56"/>
                  </a:lnTo>
                  <a:lnTo>
                    <a:pt x="8" y="0"/>
                  </a:lnTo>
                  <a:lnTo>
                    <a:pt x="88" y="8"/>
                  </a:lnTo>
                  <a:lnTo>
                    <a:pt x="80" y="64"/>
                  </a:lnTo>
                  <a:lnTo>
                    <a:pt x="0" y="64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94" name="Freeform 1664"/>
            <p:cNvSpPr>
              <a:spLocks/>
            </p:cNvSpPr>
            <p:nvPr/>
          </p:nvSpPr>
          <p:spPr bwMode="auto">
            <a:xfrm>
              <a:off x="1692" y="2536"/>
              <a:ext cx="96" cy="80"/>
            </a:xfrm>
            <a:custGeom>
              <a:avLst/>
              <a:gdLst>
                <a:gd name="T0" fmla="*/ 0 w 96"/>
                <a:gd name="T1" fmla="*/ 56 h 80"/>
                <a:gd name="T2" fmla="*/ 0 w 96"/>
                <a:gd name="T3" fmla="*/ 56 h 80"/>
                <a:gd name="T4" fmla="*/ 16 w 96"/>
                <a:gd name="T5" fmla="*/ 0 h 80"/>
                <a:gd name="T6" fmla="*/ 96 w 96"/>
                <a:gd name="T7" fmla="*/ 24 h 80"/>
                <a:gd name="T8" fmla="*/ 80 w 96"/>
                <a:gd name="T9" fmla="*/ 80 h 80"/>
                <a:gd name="T10" fmla="*/ 0 w 96"/>
                <a:gd name="T11" fmla="*/ 64 h 80"/>
                <a:gd name="T12" fmla="*/ 0 w 96"/>
                <a:gd name="T13" fmla="*/ 56 h 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"/>
                <a:gd name="T22" fmla="*/ 0 h 80"/>
                <a:gd name="T23" fmla="*/ 96 w 96"/>
                <a:gd name="T24" fmla="*/ 80 h 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" h="80">
                  <a:moveTo>
                    <a:pt x="0" y="56"/>
                  </a:moveTo>
                  <a:lnTo>
                    <a:pt x="0" y="56"/>
                  </a:lnTo>
                  <a:lnTo>
                    <a:pt x="16" y="0"/>
                  </a:lnTo>
                  <a:lnTo>
                    <a:pt x="96" y="24"/>
                  </a:lnTo>
                  <a:lnTo>
                    <a:pt x="80" y="80"/>
                  </a:lnTo>
                  <a:lnTo>
                    <a:pt x="0" y="64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95" name="Freeform 1665"/>
            <p:cNvSpPr>
              <a:spLocks/>
            </p:cNvSpPr>
            <p:nvPr/>
          </p:nvSpPr>
          <p:spPr bwMode="auto">
            <a:xfrm>
              <a:off x="1708" y="2472"/>
              <a:ext cx="104" cy="96"/>
            </a:xfrm>
            <a:custGeom>
              <a:avLst/>
              <a:gdLst>
                <a:gd name="T0" fmla="*/ 0 w 104"/>
                <a:gd name="T1" fmla="*/ 64 h 96"/>
                <a:gd name="T2" fmla="*/ 8 w 104"/>
                <a:gd name="T3" fmla="*/ 56 h 96"/>
                <a:gd name="T4" fmla="*/ 32 w 104"/>
                <a:gd name="T5" fmla="*/ 0 h 96"/>
                <a:gd name="T6" fmla="*/ 104 w 104"/>
                <a:gd name="T7" fmla="*/ 40 h 96"/>
                <a:gd name="T8" fmla="*/ 80 w 104"/>
                <a:gd name="T9" fmla="*/ 96 h 96"/>
                <a:gd name="T10" fmla="*/ 0 w 104"/>
                <a:gd name="T11" fmla="*/ 64 h 96"/>
                <a:gd name="T12" fmla="*/ 0 w 104"/>
                <a:gd name="T13" fmla="*/ 64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4"/>
                <a:gd name="T22" fmla="*/ 0 h 96"/>
                <a:gd name="T23" fmla="*/ 104 w 104"/>
                <a:gd name="T24" fmla="*/ 96 h 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4" h="96">
                  <a:moveTo>
                    <a:pt x="0" y="64"/>
                  </a:moveTo>
                  <a:lnTo>
                    <a:pt x="8" y="56"/>
                  </a:lnTo>
                  <a:lnTo>
                    <a:pt x="32" y="0"/>
                  </a:lnTo>
                  <a:lnTo>
                    <a:pt x="104" y="40"/>
                  </a:lnTo>
                  <a:lnTo>
                    <a:pt x="80" y="96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96" name="Freeform 1666"/>
            <p:cNvSpPr>
              <a:spLocks/>
            </p:cNvSpPr>
            <p:nvPr/>
          </p:nvSpPr>
          <p:spPr bwMode="auto">
            <a:xfrm>
              <a:off x="1740" y="2416"/>
              <a:ext cx="112" cy="104"/>
            </a:xfrm>
            <a:custGeom>
              <a:avLst/>
              <a:gdLst>
                <a:gd name="T0" fmla="*/ 0 w 112"/>
                <a:gd name="T1" fmla="*/ 56 h 104"/>
                <a:gd name="T2" fmla="*/ 8 w 112"/>
                <a:gd name="T3" fmla="*/ 56 h 104"/>
                <a:gd name="T4" fmla="*/ 48 w 112"/>
                <a:gd name="T5" fmla="*/ 0 h 104"/>
                <a:gd name="T6" fmla="*/ 112 w 112"/>
                <a:gd name="T7" fmla="*/ 48 h 104"/>
                <a:gd name="T8" fmla="*/ 72 w 112"/>
                <a:gd name="T9" fmla="*/ 104 h 104"/>
                <a:gd name="T10" fmla="*/ 0 w 112"/>
                <a:gd name="T11" fmla="*/ 56 h 104"/>
                <a:gd name="T12" fmla="*/ 0 w 112"/>
                <a:gd name="T13" fmla="*/ 56 h 1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2"/>
                <a:gd name="T22" fmla="*/ 0 h 104"/>
                <a:gd name="T23" fmla="*/ 112 w 112"/>
                <a:gd name="T24" fmla="*/ 104 h 1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2" h="104">
                  <a:moveTo>
                    <a:pt x="0" y="56"/>
                  </a:moveTo>
                  <a:lnTo>
                    <a:pt x="8" y="56"/>
                  </a:lnTo>
                  <a:lnTo>
                    <a:pt x="48" y="0"/>
                  </a:lnTo>
                  <a:lnTo>
                    <a:pt x="112" y="48"/>
                  </a:lnTo>
                  <a:lnTo>
                    <a:pt x="72" y="104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97" name="Freeform 1667"/>
            <p:cNvSpPr>
              <a:spLocks/>
            </p:cNvSpPr>
            <p:nvPr/>
          </p:nvSpPr>
          <p:spPr bwMode="auto">
            <a:xfrm>
              <a:off x="1788" y="2352"/>
              <a:ext cx="112" cy="112"/>
            </a:xfrm>
            <a:custGeom>
              <a:avLst/>
              <a:gdLst>
                <a:gd name="T0" fmla="*/ 0 w 112"/>
                <a:gd name="T1" fmla="*/ 64 h 112"/>
                <a:gd name="T2" fmla="*/ 0 w 112"/>
                <a:gd name="T3" fmla="*/ 56 h 112"/>
                <a:gd name="T4" fmla="*/ 48 w 112"/>
                <a:gd name="T5" fmla="*/ 0 h 112"/>
                <a:gd name="T6" fmla="*/ 112 w 112"/>
                <a:gd name="T7" fmla="*/ 56 h 112"/>
                <a:gd name="T8" fmla="*/ 64 w 112"/>
                <a:gd name="T9" fmla="*/ 112 h 112"/>
                <a:gd name="T10" fmla="*/ 0 w 112"/>
                <a:gd name="T11" fmla="*/ 64 h 112"/>
                <a:gd name="T12" fmla="*/ 0 w 112"/>
                <a:gd name="T13" fmla="*/ 64 h 1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2"/>
                <a:gd name="T22" fmla="*/ 0 h 112"/>
                <a:gd name="T23" fmla="*/ 112 w 112"/>
                <a:gd name="T24" fmla="*/ 112 h 11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2" h="112">
                  <a:moveTo>
                    <a:pt x="0" y="64"/>
                  </a:moveTo>
                  <a:lnTo>
                    <a:pt x="0" y="56"/>
                  </a:lnTo>
                  <a:lnTo>
                    <a:pt x="48" y="0"/>
                  </a:lnTo>
                  <a:lnTo>
                    <a:pt x="112" y="56"/>
                  </a:lnTo>
                  <a:lnTo>
                    <a:pt x="64" y="112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98" name="Freeform 1668"/>
            <p:cNvSpPr>
              <a:spLocks/>
            </p:cNvSpPr>
            <p:nvPr/>
          </p:nvSpPr>
          <p:spPr bwMode="auto">
            <a:xfrm>
              <a:off x="1836" y="2296"/>
              <a:ext cx="120" cy="120"/>
            </a:xfrm>
            <a:custGeom>
              <a:avLst/>
              <a:gdLst>
                <a:gd name="T0" fmla="*/ 0 w 120"/>
                <a:gd name="T1" fmla="*/ 56 h 120"/>
                <a:gd name="T2" fmla="*/ 0 w 120"/>
                <a:gd name="T3" fmla="*/ 56 h 120"/>
                <a:gd name="T4" fmla="*/ 64 w 120"/>
                <a:gd name="T5" fmla="*/ 0 h 120"/>
                <a:gd name="T6" fmla="*/ 120 w 120"/>
                <a:gd name="T7" fmla="*/ 64 h 120"/>
                <a:gd name="T8" fmla="*/ 56 w 120"/>
                <a:gd name="T9" fmla="*/ 120 h 120"/>
                <a:gd name="T10" fmla="*/ 0 w 120"/>
                <a:gd name="T11" fmla="*/ 56 h 120"/>
                <a:gd name="T12" fmla="*/ 0 w 120"/>
                <a:gd name="T13" fmla="*/ 56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0"/>
                <a:gd name="T22" fmla="*/ 0 h 120"/>
                <a:gd name="T23" fmla="*/ 120 w 120"/>
                <a:gd name="T24" fmla="*/ 120 h 1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0" h="120">
                  <a:moveTo>
                    <a:pt x="0" y="56"/>
                  </a:moveTo>
                  <a:lnTo>
                    <a:pt x="0" y="56"/>
                  </a:lnTo>
                  <a:lnTo>
                    <a:pt x="64" y="0"/>
                  </a:lnTo>
                  <a:lnTo>
                    <a:pt x="120" y="64"/>
                  </a:lnTo>
                  <a:lnTo>
                    <a:pt x="56" y="12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99" name="Freeform 1669"/>
            <p:cNvSpPr>
              <a:spLocks/>
            </p:cNvSpPr>
            <p:nvPr/>
          </p:nvSpPr>
          <p:spPr bwMode="auto">
            <a:xfrm>
              <a:off x="1900" y="2240"/>
              <a:ext cx="120" cy="120"/>
            </a:xfrm>
            <a:custGeom>
              <a:avLst/>
              <a:gdLst>
                <a:gd name="T0" fmla="*/ 0 w 120"/>
                <a:gd name="T1" fmla="*/ 56 h 120"/>
                <a:gd name="T2" fmla="*/ 0 w 120"/>
                <a:gd name="T3" fmla="*/ 56 h 120"/>
                <a:gd name="T4" fmla="*/ 72 w 120"/>
                <a:gd name="T5" fmla="*/ 0 h 120"/>
                <a:gd name="T6" fmla="*/ 120 w 120"/>
                <a:gd name="T7" fmla="*/ 64 h 120"/>
                <a:gd name="T8" fmla="*/ 48 w 120"/>
                <a:gd name="T9" fmla="*/ 120 h 120"/>
                <a:gd name="T10" fmla="*/ 0 w 120"/>
                <a:gd name="T11" fmla="*/ 56 h 120"/>
                <a:gd name="T12" fmla="*/ 0 w 120"/>
                <a:gd name="T13" fmla="*/ 56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0"/>
                <a:gd name="T22" fmla="*/ 0 h 120"/>
                <a:gd name="T23" fmla="*/ 120 w 120"/>
                <a:gd name="T24" fmla="*/ 120 h 1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0" h="120">
                  <a:moveTo>
                    <a:pt x="0" y="56"/>
                  </a:moveTo>
                  <a:lnTo>
                    <a:pt x="0" y="56"/>
                  </a:lnTo>
                  <a:lnTo>
                    <a:pt x="72" y="0"/>
                  </a:lnTo>
                  <a:lnTo>
                    <a:pt x="120" y="64"/>
                  </a:lnTo>
                  <a:lnTo>
                    <a:pt x="48" y="12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00" name="Freeform 1670"/>
            <p:cNvSpPr>
              <a:spLocks/>
            </p:cNvSpPr>
            <p:nvPr/>
          </p:nvSpPr>
          <p:spPr bwMode="auto">
            <a:xfrm>
              <a:off x="1972" y="2184"/>
              <a:ext cx="120" cy="120"/>
            </a:xfrm>
            <a:custGeom>
              <a:avLst/>
              <a:gdLst>
                <a:gd name="T0" fmla="*/ 0 w 120"/>
                <a:gd name="T1" fmla="*/ 56 h 120"/>
                <a:gd name="T2" fmla="*/ 0 w 120"/>
                <a:gd name="T3" fmla="*/ 56 h 120"/>
                <a:gd name="T4" fmla="*/ 72 w 120"/>
                <a:gd name="T5" fmla="*/ 0 h 120"/>
                <a:gd name="T6" fmla="*/ 120 w 120"/>
                <a:gd name="T7" fmla="*/ 72 h 120"/>
                <a:gd name="T8" fmla="*/ 48 w 120"/>
                <a:gd name="T9" fmla="*/ 120 h 120"/>
                <a:gd name="T10" fmla="*/ 0 w 120"/>
                <a:gd name="T11" fmla="*/ 56 h 120"/>
                <a:gd name="T12" fmla="*/ 0 w 120"/>
                <a:gd name="T13" fmla="*/ 56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0"/>
                <a:gd name="T22" fmla="*/ 0 h 120"/>
                <a:gd name="T23" fmla="*/ 120 w 120"/>
                <a:gd name="T24" fmla="*/ 120 h 1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0" h="120">
                  <a:moveTo>
                    <a:pt x="0" y="56"/>
                  </a:moveTo>
                  <a:lnTo>
                    <a:pt x="0" y="56"/>
                  </a:lnTo>
                  <a:lnTo>
                    <a:pt x="72" y="0"/>
                  </a:lnTo>
                  <a:lnTo>
                    <a:pt x="120" y="72"/>
                  </a:lnTo>
                  <a:lnTo>
                    <a:pt x="48" y="12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01" name="Freeform 1671"/>
            <p:cNvSpPr>
              <a:spLocks/>
            </p:cNvSpPr>
            <p:nvPr/>
          </p:nvSpPr>
          <p:spPr bwMode="auto">
            <a:xfrm>
              <a:off x="2044" y="2136"/>
              <a:ext cx="136" cy="120"/>
            </a:xfrm>
            <a:custGeom>
              <a:avLst/>
              <a:gdLst>
                <a:gd name="T0" fmla="*/ 8 w 136"/>
                <a:gd name="T1" fmla="*/ 48 h 120"/>
                <a:gd name="T2" fmla="*/ 8 w 136"/>
                <a:gd name="T3" fmla="*/ 48 h 120"/>
                <a:gd name="T4" fmla="*/ 88 w 136"/>
                <a:gd name="T5" fmla="*/ 0 h 120"/>
                <a:gd name="T6" fmla="*/ 136 w 136"/>
                <a:gd name="T7" fmla="*/ 64 h 120"/>
                <a:gd name="T8" fmla="*/ 48 w 136"/>
                <a:gd name="T9" fmla="*/ 120 h 120"/>
                <a:gd name="T10" fmla="*/ 0 w 136"/>
                <a:gd name="T11" fmla="*/ 48 h 120"/>
                <a:gd name="T12" fmla="*/ 8 w 136"/>
                <a:gd name="T13" fmla="*/ 48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6"/>
                <a:gd name="T22" fmla="*/ 0 h 120"/>
                <a:gd name="T23" fmla="*/ 136 w 136"/>
                <a:gd name="T24" fmla="*/ 120 h 1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6" h="120">
                  <a:moveTo>
                    <a:pt x="8" y="48"/>
                  </a:moveTo>
                  <a:lnTo>
                    <a:pt x="8" y="48"/>
                  </a:lnTo>
                  <a:lnTo>
                    <a:pt x="88" y="0"/>
                  </a:lnTo>
                  <a:lnTo>
                    <a:pt x="136" y="64"/>
                  </a:lnTo>
                  <a:lnTo>
                    <a:pt x="48" y="120"/>
                  </a:lnTo>
                  <a:lnTo>
                    <a:pt x="0" y="48"/>
                  </a:lnTo>
                  <a:lnTo>
                    <a:pt x="8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02" name="Freeform 1672"/>
            <p:cNvSpPr>
              <a:spLocks/>
            </p:cNvSpPr>
            <p:nvPr/>
          </p:nvSpPr>
          <p:spPr bwMode="auto">
            <a:xfrm>
              <a:off x="2132" y="2080"/>
              <a:ext cx="136" cy="128"/>
            </a:xfrm>
            <a:custGeom>
              <a:avLst/>
              <a:gdLst>
                <a:gd name="T0" fmla="*/ 0 w 136"/>
                <a:gd name="T1" fmla="*/ 56 h 128"/>
                <a:gd name="T2" fmla="*/ 0 w 136"/>
                <a:gd name="T3" fmla="*/ 56 h 128"/>
                <a:gd name="T4" fmla="*/ 96 w 136"/>
                <a:gd name="T5" fmla="*/ 0 h 128"/>
                <a:gd name="T6" fmla="*/ 136 w 136"/>
                <a:gd name="T7" fmla="*/ 72 h 128"/>
                <a:gd name="T8" fmla="*/ 40 w 136"/>
                <a:gd name="T9" fmla="*/ 128 h 128"/>
                <a:gd name="T10" fmla="*/ 0 w 136"/>
                <a:gd name="T11" fmla="*/ 56 h 128"/>
                <a:gd name="T12" fmla="*/ 0 w 136"/>
                <a:gd name="T13" fmla="*/ 56 h 1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6"/>
                <a:gd name="T22" fmla="*/ 0 h 128"/>
                <a:gd name="T23" fmla="*/ 136 w 136"/>
                <a:gd name="T24" fmla="*/ 128 h 12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6" h="128">
                  <a:moveTo>
                    <a:pt x="0" y="56"/>
                  </a:moveTo>
                  <a:lnTo>
                    <a:pt x="0" y="56"/>
                  </a:lnTo>
                  <a:lnTo>
                    <a:pt x="96" y="0"/>
                  </a:lnTo>
                  <a:lnTo>
                    <a:pt x="136" y="72"/>
                  </a:lnTo>
                  <a:lnTo>
                    <a:pt x="40" y="128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03" name="Freeform 1673"/>
            <p:cNvSpPr>
              <a:spLocks/>
            </p:cNvSpPr>
            <p:nvPr/>
          </p:nvSpPr>
          <p:spPr bwMode="auto">
            <a:xfrm>
              <a:off x="2228" y="2032"/>
              <a:ext cx="136" cy="120"/>
            </a:xfrm>
            <a:custGeom>
              <a:avLst/>
              <a:gdLst>
                <a:gd name="T0" fmla="*/ 0 w 136"/>
                <a:gd name="T1" fmla="*/ 48 h 120"/>
                <a:gd name="T2" fmla="*/ 0 w 136"/>
                <a:gd name="T3" fmla="*/ 48 h 120"/>
                <a:gd name="T4" fmla="*/ 96 w 136"/>
                <a:gd name="T5" fmla="*/ 0 h 120"/>
                <a:gd name="T6" fmla="*/ 136 w 136"/>
                <a:gd name="T7" fmla="*/ 80 h 120"/>
                <a:gd name="T8" fmla="*/ 40 w 136"/>
                <a:gd name="T9" fmla="*/ 120 h 120"/>
                <a:gd name="T10" fmla="*/ 0 w 136"/>
                <a:gd name="T11" fmla="*/ 48 h 120"/>
                <a:gd name="T12" fmla="*/ 0 w 136"/>
                <a:gd name="T13" fmla="*/ 48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6"/>
                <a:gd name="T22" fmla="*/ 0 h 120"/>
                <a:gd name="T23" fmla="*/ 136 w 136"/>
                <a:gd name="T24" fmla="*/ 120 h 1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6" h="120">
                  <a:moveTo>
                    <a:pt x="0" y="48"/>
                  </a:moveTo>
                  <a:lnTo>
                    <a:pt x="0" y="48"/>
                  </a:lnTo>
                  <a:lnTo>
                    <a:pt x="96" y="0"/>
                  </a:lnTo>
                  <a:lnTo>
                    <a:pt x="136" y="80"/>
                  </a:lnTo>
                  <a:lnTo>
                    <a:pt x="40" y="12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04" name="Freeform 1674"/>
            <p:cNvSpPr>
              <a:spLocks/>
            </p:cNvSpPr>
            <p:nvPr/>
          </p:nvSpPr>
          <p:spPr bwMode="auto">
            <a:xfrm>
              <a:off x="2324" y="1992"/>
              <a:ext cx="144" cy="120"/>
            </a:xfrm>
            <a:custGeom>
              <a:avLst/>
              <a:gdLst>
                <a:gd name="T0" fmla="*/ 8 w 144"/>
                <a:gd name="T1" fmla="*/ 40 h 120"/>
                <a:gd name="T2" fmla="*/ 8 w 144"/>
                <a:gd name="T3" fmla="*/ 40 h 120"/>
                <a:gd name="T4" fmla="*/ 112 w 144"/>
                <a:gd name="T5" fmla="*/ 0 h 120"/>
                <a:gd name="T6" fmla="*/ 144 w 144"/>
                <a:gd name="T7" fmla="*/ 72 h 120"/>
                <a:gd name="T8" fmla="*/ 40 w 144"/>
                <a:gd name="T9" fmla="*/ 120 h 120"/>
                <a:gd name="T10" fmla="*/ 0 w 144"/>
                <a:gd name="T11" fmla="*/ 40 h 120"/>
                <a:gd name="T12" fmla="*/ 8 w 144"/>
                <a:gd name="T13" fmla="*/ 4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4"/>
                <a:gd name="T22" fmla="*/ 0 h 120"/>
                <a:gd name="T23" fmla="*/ 144 w 144"/>
                <a:gd name="T24" fmla="*/ 120 h 1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4" h="120">
                  <a:moveTo>
                    <a:pt x="8" y="40"/>
                  </a:moveTo>
                  <a:lnTo>
                    <a:pt x="8" y="40"/>
                  </a:lnTo>
                  <a:lnTo>
                    <a:pt x="112" y="0"/>
                  </a:lnTo>
                  <a:lnTo>
                    <a:pt x="144" y="72"/>
                  </a:lnTo>
                  <a:lnTo>
                    <a:pt x="40" y="120"/>
                  </a:lnTo>
                  <a:lnTo>
                    <a:pt x="0" y="40"/>
                  </a:lnTo>
                  <a:lnTo>
                    <a:pt x="8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05" name="Freeform 1675"/>
            <p:cNvSpPr>
              <a:spLocks/>
            </p:cNvSpPr>
            <p:nvPr/>
          </p:nvSpPr>
          <p:spPr bwMode="auto">
            <a:xfrm>
              <a:off x="2436" y="1944"/>
              <a:ext cx="136" cy="120"/>
            </a:xfrm>
            <a:custGeom>
              <a:avLst/>
              <a:gdLst>
                <a:gd name="T0" fmla="*/ 0 w 136"/>
                <a:gd name="T1" fmla="*/ 48 h 120"/>
                <a:gd name="T2" fmla="*/ 0 w 136"/>
                <a:gd name="T3" fmla="*/ 48 h 120"/>
                <a:gd name="T4" fmla="*/ 112 w 136"/>
                <a:gd name="T5" fmla="*/ 0 h 120"/>
                <a:gd name="T6" fmla="*/ 136 w 136"/>
                <a:gd name="T7" fmla="*/ 80 h 120"/>
                <a:gd name="T8" fmla="*/ 24 w 136"/>
                <a:gd name="T9" fmla="*/ 120 h 120"/>
                <a:gd name="T10" fmla="*/ 0 w 136"/>
                <a:gd name="T11" fmla="*/ 48 h 120"/>
                <a:gd name="T12" fmla="*/ 0 w 136"/>
                <a:gd name="T13" fmla="*/ 48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6"/>
                <a:gd name="T22" fmla="*/ 0 h 120"/>
                <a:gd name="T23" fmla="*/ 136 w 136"/>
                <a:gd name="T24" fmla="*/ 120 h 1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6" h="120">
                  <a:moveTo>
                    <a:pt x="0" y="48"/>
                  </a:moveTo>
                  <a:lnTo>
                    <a:pt x="0" y="48"/>
                  </a:lnTo>
                  <a:lnTo>
                    <a:pt x="112" y="0"/>
                  </a:lnTo>
                  <a:lnTo>
                    <a:pt x="136" y="80"/>
                  </a:lnTo>
                  <a:lnTo>
                    <a:pt x="24" y="12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06" name="Freeform 1676"/>
            <p:cNvSpPr>
              <a:spLocks/>
            </p:cNvSpPr>
            <p:nvPr/>
          </p:nvSpPr>
          <p:spPr bwMode="auto">
            <a:xfrm>
              <a:off x="2548" y="1912"/>
              <a:ext cx="144" cy="112"/>
            </a:xfrm>
            <a:custGeom>
              <a:avLst/>
              <a:gdLst>
                <a:gd name="T0" fmla="*/ 0 w 144"/>
                <a:gd name="T1" fmla="*/ 32 h 112"/>
                <a:gd name="T2" fmla="*/ 0 w 144"/>
                <a:gd name="T3" fmla="*/ 32 h 112"/>
                <a:gd name="T4" fmla="*/ 112 w 144"/>
                <a:gd name="T5" fmla="*/ 0 h 112"/>
                <a:gd name="T6" fmla="*/ 144 w 144"/>
                <a:gd name="T7" fmla="*/ 72 h 112"/>
                <a:gd name="T8" fmla="*/ 24 w 144"/>
                <a:gd name="T9" fmla="*/ 112 h 112"/>
                <a:gd name="T10" fmla="*/ 0 w 144"/>
                <a:gd name="T11" fmla="*/ 32 h 112"/>
                <a:gd name="T12" fmla="*/ 0 w 144"/>
                <a:gd name="T13" fmla="*/ 32 h 1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4"/>
                <a:gd name="T22" fmla="*/ 0 h 112"/>
                <a:gd name="T23" fmla="*/ 144 w 144"/>
                <a:gd name="T24" fmla="*/ 112 h 11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4" h="112">
                  <a:moveTo>
                    <a:pt x="0" y="32"/>
                  </a:moveTo>
                  <a:lnTo>
                    <a:pt x="0" y="32"/>
                  </a:lnTo>
                  <a:lnTo>
                    <a:pt x="112" y="0"/>
                  </a:lnTo>
                  <a:lnTo>
                    <a:pt x="144" y="72"/>
                  </a:lnTo>
                  <a:lnTo>
                    <a:pt x="24" y="11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07" name="Freeform 1677"/>
            <p:cNvSpPr>
              <a:spLocks/>
            </p:cNvSpPr>
            <p:nvPr/>
          </p:nvSpPr>
          <p:spPr bwMode="auto">
            <a:xfrm>
              <a:off x="2660" y="1872"/>
              <a:ext cx="144" cy="120"/>
            </a:xfrm>
            <a:custGeom>
              <a:avLst/>
              <a:gdLst>
                <a:gd name="T0" fmla="*/ 0 w 144"/>
                <a:gd name="T1" fmla="*/ 40 h 120"/>
                <a:gd name="T2" fmla="*/ 8 w 144"/>
                <a:gd name="T3" fmla="*/ 40 h 120"/>
                <a:gd name="T4" fmla="*/ 128 w 144"/>
                <a:gd name="T5" fmla="*/ 0 h 120"/>
                <a:gd name="T6" fmla="*/ 144 w 144"/>
                <a:gd name="T7" fmla="*/ 80 h 120"/>
                <a:gd name="T8" fmla="*/ 24 w 144"/>
                <a:gd name="T9" fmla="*/ 120 h 120"/>
                <a:gd name="T10" fmla="*/ 0 w 144"/>
                <a:gd name="T11" fmla="*/ 40 h 120"/>
                <a:gd name="T12" fmla="*/ 0 w 144"/>
                <a:gd name="T13" fmla="*/ 4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4"/>
                <a:gd name="T22" fmla="*/ 0 h 120"/>
                <a:gd name="T23" fmla="*/ 144 w 144"/>
                <a:gd name="T24" fmla="*/ 120 h 1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4" h="120">
                  <a:moveTo>
                    <a:pt x="0" y="40"/>
                  </a:moveTo>
                  <a:lnTo>
                    <a:pt x="8" y="40"/>
                  </a:lnTo>
                  <a:lnTo>
                    <a:pt x="128" y="0"/>
                  </a:lnTo>
                  <a:lnTo>
                    <a:pt x="144" y="80"/>
                  </a:lnTo>
                  <a:lnTo>
                    <a:pt x="24" y="12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08" name="Freeform 1678"/>
            <p:cNvSpPr>
              <a:spLocks/>
            </p:cNvSpPr>
            <p:nvPr/>
          </p:nvSpPr>
          <p:spPr bwMode="auto">
            <a:xfrm>
              <a:off x="2788" y="1848"/>
              <a:ext cx="136" cy="104"/>
            </a:xfrm>
            <a:custGeom>
              <a:avLst/>
              <a:gdLst>
                <a:gd name="T0" fmla="*/ 0 w 136"/>
                <a:gd name="T1" fmla="*/ 24 h 104"/>
                <a:gd name="T2" fmla="*/ 0 w 136"/>
                <a:gd name="T3" fmla="*/ 24 h 104"/>
                <a:gd name="T4" fmla="*/ 120 w 136"/>
                <a:gd name="T5" fmla="*/ 0 h 104"/>
                <a:gd name="T6" fmla="*/ 136 w 136"/>
                <a:gd name="T7" fmla="*/ 80 h 104"/>
                <a:gd name="T8" fmla="*/ 16 w 136"/>
                <a:gd name="T9" fmla="*/ 104 h 104"/>
                <a:gd name="T10" fmla="*/ 0 w 136"/>
                <a:gd name="T11" fmla="*/ 24 h 104"/>
                <a:gd name="T12" fmla="*/ 0 w 136"/>
                <a:gd name="T13" fmla="*/ 24 h 1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6"/>
                <a:gd name="T22" fmla="*/ 0 h 104"/>
                <a:gd name="T23" fmla="*/ 136 w 136"/>
                <a:gd name="T24" fmla="*/ 104 h 1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6" h="104">
                  <a:moveTo>
                    <a:pt x="0" y="24"/>
                  </a:moveTo>
                  <a:lnTo>
                    <a:pt x="0" y="24"/>
                  </a:lnTo>
                  <a:lnTo>
                    <a:pt x="120" y="0"/>
                  </a:lnTo>
                  <a:lnTo>
                    <a:pt x="136" y="80"/>
                  </a:lnTo>
                  <a:lnTo>
                    <a:pt x="16" y="10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09" name="Freeform 1679"/>
            <p:cNvSpPr>
              <a:spLocks/>
            </p:cNvSpPr>
            <p:nvPr/>
          </p:nvSpPr>
          <p:spPr bwMode="auto">
            <a:xfrm>
              <a:off x="2908" y="1824"/>
              <a:ext cx="136" cy="104"/>
            </a:xfrm>
            <a:custGeom>
              <a:avLst/>
              <a:gdLst>
                <a:gd name="T0" fmla="*/ 0 w 136"/>
                <a:gd name="T1" fmla="*/ 24 h 104"/>
                <a:gd name="T2" fmla="*/ 0 w 136"/>
                <a:gd name="T3" fmla="*/ 24 h 104"/>
                <a:gd name="T4" fmla="*/ 120 w 136"/>
                <a:gd name="T5" fmla="*/ 0 h 104"/>
                <a:gd name="T6" fmla="*/ 136 w 136"/>
                <a:gd name="T7" fmla="*/ 80 h 104"/>
                <a:gd name="T8" fmla="*/ 16 w 136"/>
                <a:gd name="T9" fmla="*/ 104 h 104"/>
                <a:gd name="T10" fmla="*/ 0 w 136"/>
                <a:gd name="T11" fmla="*/ 24 h 104"/>
                <a:gd name="T12" fmla="*/ 0 w 136"/>
                <a:gd name="T13" fmla="*/ 24 h 1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6"/>
                <a:gd name="T22" fmla="*/ 0 h 104"/>
                <a:gd name="T23" fmla="*/ 136 w 136"/>
                <a:gd name="T24" fmla="*/ 104 h 1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6" h="104">
                  <a:moveTo>
                    <a:pt x="0" y="24"/>
                  </a:moveTo>
                  <a:lnTo>
                    <a:pt x="0" y="24"/>
                  </a:lnTo>
                  <a:lnTo>
                    <a:pt x="120" y="0"/>
                  </a:lnTo>
                  <a:lnTo>
                    <a:pt x="136" y="80"/>
                  </a:lnTo>
                  <a:lnTo>
                    <a:pt x="16" y="10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10" name="Freeform 1680"/>
            <p:cNvSpPr>
              <a:spLocks/>
            </p:cNvSpPr>
            <p:nvPr/>
          </p:nvSpPr>
          <p:spPr bwMode="auto">
            <a:xfrm>
              <a:off x="3028" y="1808"/>
              <a:ext cx="128" cy="96"/>
            </a:xfrm>
            <a:custGeom>
              <a:avLst/>
              <a:gdLst>
                <a:gd name="T0" fmla="*/ 0 w 128"/>
                <a:gd name="T1" fmla="*/ 16 h 96"/>
                <a:gd name="T2" fmla="*/ 0 w 128"/>
                <a:gd name="T3" fmla="*/ 16 h 96"/>
                <a:gd name="T4" fmla="*/ 120 w 128"/>
                <a:gd name="T5" fmla="*/ 0 h 96"/>
                <a:gd name="T6" fmla="*/ 128 w 128"/>
                <a:gd name="T7" fmla="*/ 80 h 96"/>
                <a:gd name="T8" fmla="*/ 16 w 128"/>
                <a:gd name="T9" fmla="*/ 96 h 96"/>
                <a:gd name="T10" fmla="*/ 0 w 128"/>
                <a:gd name="T11" fmla="*/ 16 h 96"/>
                <a:gd name="T12" fmla="*/ 0 w 128"/>
                <a:gd name="T13" fmla="*/ 16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8"/>
                <a:gd name="T22" fmla="*/ 0 h 96"/>
                <a:gd name="T23" fmla="*/ 128 w 128"/>
                <a:gd name="T24" fmla="*/ 96 h 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8" h="96">
                  <a:moveTo>
                    <a:pt x="0" y="16"/>
                  </a:moveTo>
                  <a:lnTo>
                    <a:pt x="0" y="16"/>
                  </a:lnTo>
                  <a:lnTo>
                    <a:pt x="120" y="0"/>
                  </a:lnTo>
                  <a:lnTo>
                    <a:pt x="128" y="80"/>
                  </a:lnTo>
                  <a:lnTo>
                    <a:pt x="16" y="9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11" name="Freeform 1681"/>
            <p:cNvSpPr>
              <a:spLocks/>
            </p:cNvSpPr>
            <p:nvPr/>
          </p:nvSpPr>
          <p:spPr bwMode="auto">
            <a:xfrm>
              <a:off x="3148" y="1800"/>
              <a:ext cx="120" cy="88"/>
            </a:xfrm>
            <a:custGeom>
              <a:avLst/>
              <a:gdLst>
                <a:gd name="T0" fmla="*/ 0 w 120"/>
                <a:gd name="T1" fmla="*/ 8 h 88"/>
                <a:gd name="T2" fmla="*/ 0 w 120"/>
                <a:gd name="T3" fmla="*/ 8 h 88"/>
                <a:gd name="T4" fmla="*/ 112 w 120"/>
                <a:gd name="T5" fmla="*/ 0 h 88"/>
                <a:gd name="T6" fmla="*/ 120 w 120"/>
                <a:gd name="T7" fmla="*/ 80 h 88"/>
                <a:gd name="T8" fmla="*/ 8 w 120"/>
                <a:gd name="T9" fmla="*/ 88 h 88"/>
                <a:gd name="T10" fmla="*/ 0 w 120"/>
                <a:gd name="T11" fmla="*/ 8 h 88"/>
                <a:gd name="T12" fmla="*/ 0 w 120"/>
                <a:gd name="T13" fmla="*/ 8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0"/>
                <a:gd name="T22" fmla="*/ 0 h 88"/>
                <a:gd name="T23" fmla="*/ 120 w 120"/>
                <a:gd name="T24" fmla="*/ 88 h 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0" h="88">
                  <a:moveTo>
                    <a:pt x="0" y="8"/>
                  </a:moveTo>
                  <a:lnTo>
                    <a:pt x="0" y="8"/>
                  </a:lnTo>
                  <a:lnTo>
                    <a:pt x="112" y="0"/>
                  </a:lnTo>
                  <a:lnTo>
                    <a:pt x="120" y="80"/>
                  </a:lnTo>
                  <a:lnTo>
                    <a:pt x="8" y="8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12" name="Freeform 1682"/>
            <p:cNvSpPr>
              <a:spLocks/>
            </p:cNvSpPr>
            <p:nvPr/>
          </p:nvSpPr>
          <p:spPr bwMode="auto">
            <a:xfrm>
              <a:off x="3260" y="1792"/>
              <a:ext cx="120" cy="88"/>
            </a:xfrm>
            <a:custGeom>
              <a:avLst/>
              <a:gdLst>
                <a:gd name="T0" fmla="*/ 0 w 120"/>
                <a:gd name="T1" fmla="*/ 8 h 88"/>
                <a:gd name="T2" fmla="*/ 0 w 120"/>
                <a:gd name="T3" fmla="*/ 0 h 88"/>
                <a:gd name="T4" fmla="*/ 112 w 120"/>
                <a:gd name="T5" fmla="*/ 0 h 88"/>
                <a:gd name="T6" fmla="*/ 120 w 120"/>
                <a:gd name="T7" fmla="*/ 80 h 88"/>
                <a:gd name="T8" fmla="*/ 8 w 120"/>
                <a:gd name="T9" fmla="*/ 88 h 88"/>
                <a:gd name="T10" fmla="*/ 0 w 120"/>
                <a:gd name="T11" fmla="*/ 8 h 88"/>
                <a:gd name="T12" fmla="*/ 0 w 120"/>
                <a:gd name="T13" fmla="*/ 8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0"/>
                <a:gd name="T22" fmla="*/ 0 h 88"/>
                <a:gd name="T23" fmla="*/ 120 w 120"/>
                <a:gd name="T24" fmla="*/ 88 h 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0" h="88">
                  <a:moveTo>
                    <a:pt x="0" y="8"/>
                  </a:moveTo>
                  <a:lnTo>
                    <a:pt x="0" y="0"/>
                  </a:lnTo>
                  <a:lnTo>
                    <a:pt x="112" y="0"/>
                  </a:lnTo>
                  <a:lnTo>
                    <a:pt x="120" y="80"/>
                  </a:lnTo>
                  <a:lnTo>
                    <a:pt x="8" y="8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13" name="Freeform 1683"/>
            <p:cNvSpPr>
              <a:spLocks/>
            </p:cNvSpPr>
            <p:nvPr/>
          </p:nvSpPr>
          <p:spPr bwMode="auto">
            <a:xfrm>
              <a:off x="3372" y="1792"/>
              <a:ext cx="104" cy="80"/>
            </a:xfrm>
            <a:custGeom>
              <a:avLst/>
              <a:gdLst>
                <a:gd name="T0" fmla="*/ 0 w 104"/>
                <a:gd name="T1" fmla="*/ 0 h 80"/>
                <a:gd name="T2" fmla="*/ 0 w 104"/>
                <a:gd name="T3" fmla="*/ 0 h 80"/>
                <a:gd name="T4" fmla="*/ 104 w 104"/>
                <a:gd name="T5" fmla="*/ 0 h 80"/>
                <a:gd name="T6" fmla="*/ 104 w 104"/>
                <a:gd name="T7" fmla="*/ 80 h 80"/>
                <a:gd name="T8" fmla="*/ 0 w 104"/>
                <a:gd name="T9" fmla="*/ 80 h 80"/>
                <a:gd name="T10" fmla="*/ 0 w 104"/>
                <a:gd name="T11" fmla="*/ 0 h 80"/>
                <a:gd name="T12" fmla="*/ 0 w 104"/>
                <a:gd name="T13" fmla="*/ 0 h 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4"/>
                <a:gd name="T22" fmla="*/ 0 h 80"/>
                <a:gd name="T23" fmla="*/ 104 w 104"/>
                <a:gd name="T24" fmla="*/ 80 h 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4" h="80">
                  <a:moveTo>
                    <a:pt x="0" y="0"/>
                  </a:moveTo>
                  <a:lnTo>
                    <a:pt x="0" y="0"/>
                  </a:lnTo>
                  <a:lnTo>
                    <a:pt x="104" y="0"/>
                  </a:lnTo>
                  <a:lnTo>
                    <a:pt x="104" y="80"/>
                  </a:ln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14" name="Freeform 1684"/>
            <p:cNvSpPr>
              <a:spLocks/>
            </p:cNvSpPr>
            <p:nvPr/>
          </p:nvSpPr>
          <p:spPr bwMode="auto">
            <a:xfrm>
              <a:off x="3476" y="1792"/>
              <a:ext cx="104" cy="88"/>
            </a:xfrm>
            <a:custGeom>
              <a:avLst/>
              <a:gdLst>
                <a:gd name="T0" fmla="*/ 8 w 104"/>
                <a:gd name="T1" fmla="*/ 0 h 88"/>
                <a:gd name="T2" fmla="*/ 8 w 104"/>
                <a:gd name="T3" fmla="*/ 0 h 88"/>
                <a:gd name="T4" fmla="*/ 104 w 104"/>
                <a:gd name="T5" fmla="*/ 0 h 88"/>
                <a:gd name="T6" fmla="*/ 96 w 104"/>
                <a:gd name="T7" fmla="*/ 88 h 88"/>
                <a:gd name="T8" fmla="*/ 0 w 104"/>
                <a:gd name="T9" fmla="*/ 80 h 88"/>
                <a:gd name="T10" fmla="*/ 0 w 104"/>
                <a:gd name="T11" fmla="*/ 0 h 88"/>
                <a:gd name="T12" fmla="*/ 8 w 104"/>
                <a:gd name="T13" fmla="*/ 0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4"/>
                <a:gd name="T22" fmla="*/ 0 h 88"/>
                <a:gd name="T23" fmla="*/ 104 w 104"/>
                <a:gd name="T24" fmla="*/ 88 h 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4" h="88">
                  <a:moveTo>
                    <a:pt x="8" y="0"/>
                  </a:moveTo>
                  <a:lnTo>
                    <a:pt x="8" y="0"/>
                  </a:lnTo>
                  <a:lnTo>
                    <a:pt x="104" y="0"/>
                  </a:lnTo>
                  <a:lnTo>
                    <a:pt x="96" y="88"/>
                  </a:lnTo>
                  <a:lnTo>
                    <a:pt x="0" y="80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15" name="Freeform 1685"/>
            <p:cNvSpPr>
              <a:spLocks/>
            </p:cNvSpPr>
            <p:nvPr/>
          </p:nvSpPr>
          <p:spPr bwMode="auto">
            <a:xfrm>
              <a:off x="3572" y="1792"/>
              <a:ext cx="104" cy="96"/>
            </a:xfrm>
            <a:custGeom>
              <a:avLst/>
              <a:gdLst>
                <a:gd name="T0" fmla="*/ 8 w 104"/>
                <a:gd name="T1" fmla="*/ 0 h 96"/>
                <a:gd name="T2" fmla="*/ 8 w 104"/>
                <a:gd name="T3" fmla="*/ 0 h 96"/>
                <a:gd name="T4" fmla="*/ 104 w 104"/>
                <a:gd name="T5" fmla="*/ 16 h 96"/>
                <a:gd name="T6" fmla="*/ 96 w 104"/>
                <a:gd name="T7" fmla="*/ 96 h 96"/>
                <a:gd name="T8" fmla="*/ 0 w 104"/>
                <a:gd name="T9" fmla="*/ 88 h 96"/>
                <a:gd name="T10" fmla="*/ 8 w 104"/>
                <a:gd name="T11" fmla="*/ 0 h 96"/>
                <a:gd name="T12" fmla="*/ 8 w 104"/>
                <a:gd name="T13" fmla="*/ 0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4"/>
                <a:gd name="T22" fmla="*/ 0 h 96"/>
                <a:gd name="T23" fmla="*/ 104 w 104"/>
                <a:gd name="T24" fmla="*/ 96 h 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4" h="96">
                  <a:moveTo>
                    <a:pt x="8" y="0"/>
                  </a:moveTo>
                  <a:lnTo>
                    <a:pt x="8" y="0"/>
                  </a:lnTo>
                  <a:lnTo>
                    <a:pt x="104" y="16"/>
                  </a:lnTo>
                  <a:lnTo>
                    <a:pt x="96" y="96"/>
                  </a:lnTo>
                  <a:lnTo>
                    <a:pt x="0" y="8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16" name="Freeform 1686"/>
            <p:cNvSpPr>
              <a:spLocks/>
            </p:cNvSpPr>
            <p:nvPr/>
          </p:nvSpPr>
          <p:spPr bwMode="auto">
            <a:xfrm>
              <a:off x="3660" y="1808"/>
              <a:ext cx="104" cy="96"/>
            </a:xfrm>
            <a:custGeom>
              <a:avLst/>
              <a:gdLst>
                <a:gd name="T0" fmla="*/ 16 w 104"/>
                <a:gd name="T1" fmla="*/ 0 h 96"/>
                <a:gd name="T2" fmla="*/ 16 w 104"/>
                <a:gd name="T3" fmla="*/ 0 h 96"/>
                <a:gd name="T4" fmla="*/ 104 w 104"/>
                <a:gd name="T5" fmla="*/ 16 h 96"/>
                <a:gd name="T6" fmla="*/ 88 w 104"/>
                <a:gd name="T7" fmla="*/ 96 h 96"/>
                <a:gd name="T8" fmla="*/ 0 w 104"/>
                <a:gd name="T9" fmla="*/ 80 h 96"/>
                <a:gd name="T10" fmla="*/ 16 w 104"/>
                <a:gd name="T11" fmla="*/ 0 h 96"/>
                <a:gd name="T12" fmla="*/ 16 w 104"/>
                <a:gd name="T13" fmla="*/ 0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4"/>
                <a:gd name="T22" fmla="*/ 0 h 96"/>
                <a:gd name="T23" fmla="*/ 104 w 104"/>
                <a:gd name="T24" fmla="*/ 96 h 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4" h="96">
                  <a:moveTo>
                    <a:pt x="16" y="0"/>
                  </a:moveTo>
                  <a:lnTo>
                    <a:pt x="16" y="0"/>
                  </a:lnTo>
                  <a:lnTo>
                    <a:pt x="104" y="16"/>
                  </a:lnTo>
                  <a:lnTo>
                    <a:pt x="88" y="96"/>
                  </a:lnTo>
                  <a:lnTo>
                    <a:pt x="0" y="8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17" name="Freeform 1687"/>
            <p:cNvSpPr>
              <a:spLocks/>
            </p:cNvSpPr>
            <p:nvPr/>
          </p:nvSpPr>
          <p:spPr bwMode="auto">
            <a:xfrm>
              <a:off x="3748" y="1824"/>
              <a:ext cx="96" cy="96"/>
            </a:xfrm>
            <a:custGeom>
              <a:avLst/>
              <a:gdLst>
                <a:gd name="T0" fmla="*/ 16 w 96"/>
                <a:gd name="T1" fmla="*/ 0 h 96"/>
                <a:gd name="T2" fmla="*/ 16 w 96"/>
                <a:gd name="T3" fmla="*/ 0 h 96"/>
                <a:gd name="T4" fmla="*/ 96 w 96"/>
                <a:gd name="T5" fmla="*/ 16 h 96"/>
                <a:gd name="T6" fmla="*/ 80 w 96"/>
                <a:gd name="T7" fmla="*/ 96 h 96"/>
                <a:gd name="T8" fmla="*/ 0 w 96"/>
                <a:gd name="T9" fmla="*/ 80 h 96"/>
                <a:gd name="T10" fmla="*/ 16 w 96"/>
                <a:gd name="T11" fmla="*/ 0 h 96"/>
                <a:gd name="T12" fmla="*/ 16 w 96"/>
                <a:gd name="T13" fmla="*/ 0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"/>
                <a:gd name="T22" fmla="*/ 0 h 96"/>
                <a:gd name="T23" fmla="*/ 96 w 96"/>
                <a:gd name="T24" fmla="*/ 96 h 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" h="96">
                  <a:moveTo>
                    <a:pt x="16" y="0"/>
                  </a:moveTo>
                  <a:lnTo>
                    <a:pt x="16" y="0"/>
                  </a:lnTo>
                  <a:lnTo>
                    <a:pt x="96" y="16"/>
                  </a:lnTo>
                  <a:lnTo>
                    <a:pt x="80" y="96"/>
                  </a:lnTo>
                  <a:lnTo>
                    <a:pt x="0" y="8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18" name="Freeform 1688"/>
            <p:cNvSpPr>
              <a:spLocks/>
            </p:cNvSpPr>
            <p:nvPr/>
          </p:nvSpPr>
          <p:spPr bwMode="auto">
            <a:xfrm>
              <a:off x="3820" y="1840"/>
              <a:ext cx="96" cy="104"/>
            </a:xfrm>
            <a:custGeom>
              <a:avLst/>
              <a:gdLst>
                <a:gd name="T0" fmla="*/ 24 w 96"/>
                <a:gd name="T1" fmla="*/ 0 h 104"/>
                <a:gd name="T2" fmla="*/ 32 w 96"/>
                <a:gd name="T3" fmla="*/ 0 h 104"/>
                <a:gd name="T4" fmla="*/ 96 w 96"/>
                <a:gd name="T5" fmla="*/ 32 h 104"/>
                <a:gd name="T6" fmla="*/ 72 w 96"/>
                <a:gd name="T7" fmla="*/ 104 h 104"/>
                <a:gd name="T8" fmla="*/ 0 w 96"/>
                <a:gd name="T9" fmla="*/ 80 h 104"/>
                <a:gd name="T10" fmla="*/ 24 w 96"/>
                <a:gd name="T11" fmla="*/ 0 h 104"/>
                <a:gd name="T12" fmla="*/ 24 w 96"/>
                <a:gd name="T13" fmla="*/ 0 h 1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"/>
                <a:gd name="T22" fmla="*/ 0 h 104"/>
                <a:gd name="T23" fmla="*/ 96 w 96"/>
                <a:gd name="T24" fmla="*/ 104 h 1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" h="104">
                  <a:moveTo>
                    <a:pt x="24" y="0"/>
                  </a:moveTo>
                  <a:lnTo>
                    <a:pt x="32" y="0"/>
                  </a:lnTo>
                  <a:lnTo>
                    <a:pt x="96" y="32"/>
                  </a:lnTo>
                  <a:lnTo>
                    <a:pt x="72" y="104"/>
                  </a:lnTo>
                  <a:lnTo>
                    <a:pt x="0" y="8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19" name="Freeform 1689"/>
            <p:cNvSpPr>
              <a:spLocks/>
            </p:cNvSpPr>
            <p:nvPr/>
          </p:nvSpPr>
          <p:spPr bwMode="auto">
            <a:xfrm>
              <a:off x="3884" y="1872"/>
              <a:ext cx="104" cy="104"/>
            </a:xfrm>
            <a:custGeom>
              <a:avLst/>
              <a:gdLst>
                <a:gd name="T0" fmla="*/ 40 w 104"/>
                <a:gd name="T1" fmla="*/ 0 h 104"/>
                <a:gd name="T2" fmla="*/ 40 w 104"/>
                <a:gd name="T3" fmla="*/ 0 h 104"/>
                <a:gd name="T4" fmla="*/ 104 w 104"/>
                <a:gd name="T5" fmla="*/ 32 h 104"/>
                <a:gd name="T6" fmla="*/ 64 w 104"/>
                <a:gd name="T7" fmla="*/ 104 h 104"/>
                <a:gd name="T8" fmla="*/ 0 w 104"/>
                <a:gd name="T9" fmla="*/ 72 h 104"/>
                <a:gd name="T10" fmla="*/ 32 w 104"/>
                <a:gd name="T11" fmla="*/ 0 h 104"/>
                <a:gd name="T12" fmla="*/ 40 w 104"/>
                <a:gd name="T13" fmla="*/ 0 h 1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4"/>
                <a:gd name="T22" fmla="*/ 0 h 104"/>
                <a:gd name="T23" fmla="*/ 104 w 104"/>
                <a:gd name="T24" fmla="*/ 104 h 1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4" h="104">
                  <a:moveTo>
                    <a:pt x="40" y="0"/>
                  </a:moveTo>
                  <a:lnTo>
                    <a:pt x="40" y="0"/>
                  </a:lnTo>
                  <a:lnTo>
                    <a:pt x="104" y="32"/>
                  </a:lnTo>
                  <a:lnTo>
                    <a:pt x="64" y="104"/>
                  </a:lnTo>
                  <a:lnTo>
                    <a:pt x="0" y="72"/>
                  </a:lnTo>
                  <a:lnTo>
                    <a:pt x="32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20" name="Freeform 1690"/>
            <p:cNvSpPr>
              <a:spLocks/>
            </p:cNvSpPr>
            <p:nvPr/>
          </p:nvSpPr>
          <p:spPr bwMode="auto">
            <a:xfrm>
              <a:off x="3940" y="1904"/>
              <a:ext cx="104" cy="104"/>
            </a:xfrm>
            <a:custGeom>
              <a:avLst/>
              <a:gdLst>
                <a:gd name="T0" fmla="*/ 48 w 104"/>
                <a:gd name="T1" fmla="*/ 0 h 104"/>
                <a:gd name="T2" fmla="*/ 48 w 104"/>
                <a:gd name="T3" fmla="*/ 0 h 104"/>
                <a:gd name="T4" fmla="*/ 104 w 104"/>
                <a:gd name="T5" fmla="*/ 32 h 104"/>
                <a:gd name="T6" fmla="*/ 56 w 104"/>
                <a:gd name="T7" fmla="*/ 104 h 104"/>
                <a:gd name="T8" fmla="*/ 0 w 104"/>
                <a:gd name="T9" fmla="*/ 64 h 104"/>
                <a:gd name="T10" fmla="*/ 48 w 104"/>
                <a:gd name="T11" fmla="*/ 0 h 104"/>
                <a:gd name="T12" fmla="*/ 48 w 104"/>
                <a:gd name="T13" fmla="*/ 0 h 1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4"/>
                <a:gd name="T22" fmla="*/ 0 h 104"/>
                <a:gd name="T23" fmla="*/ 104 w 104"/>
                <a:gd name="T24" fmla="*/ 104 h 1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4" h="104">
                  <a:moveTo>
                    <a:pt x="48" y="0"/>
                  </a:moveTo>
                  <a:lnTo>
                    <a:pt x="48" y="0"/>
                  </a:lnTo>
                  <a:lnTo>
                    <a:pt x="104" y="32"/>
                  </a:lnTo>
                  <a:lnTo>
                    <a:pt x="56" y="104"/>
                  </a:lnTo>
                  <a:lnTo>
                    <a:pt x="0" y="64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21" name="Freeform 1691"/>
            <p:cNvSpPr>
              <a:spLocks/>
            </p:cNvSpPr>
            <p:nvPr/>
          </p:nvSpPr>
          <p:spPr bwMode="auto">
            <a:xfrm>
              <a:off x="3988" y="1936"/>
              <a:ext cx="96" cy="104"/>
            </a:xfrm>
            <a:custGeom>
              <a:avLst/>
              <a:gdLst>
                <a:gd name="T0" fmla="*/ 56 w 96"/>
                <a:gd name="T1" fmla="*/ 8 h 104"/>
                <a:gd name="T2" fmla="*/ 56 w 96"/>
                <a:gd name="T3" fmla="*/ 8 h 104"/>
                <a:gd name="T4" fmla="*/ 96 w 96"/>
                <a:gd name="T5" fmla="*/ 48 h 104"/>
                <a:gd name="T6" fmla="*/ 40 w 96"/>
                <a:gd name="T7" fmla="*/ 104 h 104"/>
                <a:gd name="T8" fmla="*/ 0 w 96"/>
                <a:gd name="T9" fmla="*/ 64 h 104"/>
                <a:gd name="T10" fmla="*/ 56 w 96"/>
                <a:gd name="T11" fmla="*/ 0 h 104"/>
                <a:gd name="T12" fmla="*/ 56 w 96"/>
                <a:gd name="T13" fmla="*/ 8 h 1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"/>
                <a:gd name="T22" fmla="*/ 0 h 104"/>
                <a:gd name="T23" fmla="*/ 96 w 96"/>
                <a:gd name="T24" fmla="*/ 104 h 1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" h="104">
                  <a:moveTo>
                    <a:pt x="56" y="8"/>
                  </a:moveTo>
                  <a:lnTo>
                    <a:pt x="56" y="8"/>
                  </a:lnTo>
                  <a:lnTo>
                    <a:pt x="96" y="48"/>
                  </a:lnTo>
                  <a:lnTo>
                    <a:pt x="40" y="104"/>
                  </a:lnTo>
                  <a:lnTo>
                    <a:pt x="0" y="64"/>
                  </a:lnTo>
                  <a:lnTo>
                    <a:pt x="56" y="0"/>
                  </a:lnTo>
                  <a:lnTo>
                    <a:pt x="56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22" name="Freeform 1692"/>
            <p:cNvSpPr>
              <a:spLocks/>
            </p:cNvSpPr>
            <p:nvPr/>
          </p:nvSpPr>
          <p:spPr bwMode="auto">
            <a:xfrm>
              <a:off x="4028" y="1984"/>
              <a:ext cx="96" cy="96"/>
            </a:xfrm>
            <a:custGeom>
              <a:avLst/>
              <a:gdLst>
                <a:gd name="T0" fmla="*/ 64 w 96"/>
                <a:gd name="T1" fmla="*/ 0 h 96"/>
                <a:gd name="T2" fmla="*/ 64 w 96"/>
                <a:gd name="T3" fmla="*/ 8 h 96"/>
                <a:gd name="T4" fmla="*/ 96 w 96"/>
                <a:gd name="T5" fmla="*/ 48 h 96"/>
                <a:gd name="T6" fmla="*/ 24 w 96"/>
                <a:gd name="T7" fmla="*/ 96 h 96"/>
                <a:gd name="T8" fmla="*/ 0 w 96"/>
                <a:gd name="T9" fmla="*/ 48 h 96"/>
                <a:gd name="T10" fmla="*/ 56 w 96"/>
                <a:gd name="T11" fmla="*/ 0 h 96"/>
                <a:gd name="T12" fmla="*/ 64 w 96"/>
                <a:gd name="T13" fmla="*/ 0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"/>
                <a:gd name="T22" fmla="*/ 0 h 96"/>
                <a:gd name="T23" fmla="*/ 96 w 96"/>
                <a:gd name="T24" fmla="*/ 96 h 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" h="96">
                  <a:moveTo>
                    <a:pt x="64" y="0"/>
                  </a:moveTo>
                  <a:lnTo>
                    <a:pt x="64" y="8"/>
                  </a:lnTo>
                  <a:lnTo>
                    <a:pt x="96" y="48"/>
                  </a:lnTo>
                  <a:lnTo>
                    <a:pt x="24" y="96"/>
                  </a:lnTo>
                  <a:lnTo>
                    <a:pt x="0" y="48"/>
                  </a:lnTo>
                  <a:lnTo>
                    <a:pt x="5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23" name="Freeform 1693"/>
            <p:cNvSpPr>
              <a:spLocks/>
            </p:cNvSpPr>
            <p:nvPr/>
          </p:nvSpPr>
          <p:spPr bwMode="auto">
            <a:xfrm>
              <a:off x="4052" y="2032"/>
              <a:ext cx="96" cy="88"/>
            </a:xfrm>
            <a:custGeom>
              <a:avLst/>
              <a:gdLst>
                <a:gd name="T0" fmla="*/ 72 w 96"/>
                <a:gd name="T1" fmla="*/ 8 h 88"/>
                <a:gd name="T2" fmla="*/ 72 w 96"/>
                <a:gd name="T3" fmla="*/ 8 h 88"/>
                <a:gd name="T4" fmla="*/ 96 w 96"/>
                <a:gd name="T5" fmla="*/ 56 h 88"/>
                <a:gd name="T6" fmla="*/ 16 w 96"/>
                <a:gd name="T7" fmla="*/ 88 h 88"/>
                <a:gd name="T8" fmla="*/ 0 w 96"/>
                <a:gd name="T9" fmla="*/ 40 h 88"/>
                <a:gd name="T10" fmla="*/ 72 w 96"/>
                <a:gd name="T11" fmla="*/ 0 h 88"/>
                <a:gd name="T12" fmla="*/ 72 w 96"/>
                <a:gd name="T13" fmla="*/ 8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"/>
                <a:gd name="T22" fmla="*/ 0 h 88"/>
                <a:gd name="T23" fmla="*/ 96 w 96"/>
                <a:gd name="T24" fmla="*/ 88 h 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" h="88">
                  <a:moveTo>
                    <a:pt x="72" y="8"/>
                  </a:moveTo>
                  <a:lnTo>
                    <a:pt x="72" y="8"/>
                  </a:lnTo>
                  <a:lnTo>
                    <a:pt x="96" y="56"/>
                  </a:lnTo>
                  <a:lnTo>
                    <a:pt x="16" y="88"/>
                  </a:lnTo>
                  <a:lnTo>
                    <a:pt x="0" y="40"/>
                  </a:lnTo>
                  <a:lnTo>
                    <a:pt x="72" y="0"/>
                  </a:lnTo>
                  <a:lnTo>
                    <a:pt x="72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24" name="Freeform 1694"/>
            <p:cNvSpPr>
              <a:spLocks/>
            </p:cNvSpPr>
            <p:nvPr/>
          </p:nvSpPr>
          <p:spPr bwMode="auto">
            <a:xfrm>
              <a:off x="4068" y="2088"/>
              <a:ext cx="88" cy="72"/>
            </a:xfrm>
            <a:custGeom>
              <a:avLst/>
              <a:gdLst>
                <a:gd name="T0" fmla="*/ 80 w 88"/>
                <a:gd name="T1" fmla="*/ 8 h 72"/>
                <a:gd name="T2" fmla="*/ 80 w 88"/>
                <a:gd name="T3" fmla="*/ 8 h 72"/>
                <a:gd name="T4" fmla="*/ 88 w 88"/>
                <a:gd name="T5" fmla="*/ 64 h 72"/>
                <a:gd name="T6" fmla="*/ 8 w 88"/>
                <a:gd name="T7" fmla="*/ 72 h 72"/>
                <a:gd name="T8" fmla="*/ 0 w 88"/>
                <a:gd name="T9" fmla="*/ 24 h 72"/>
                <a:gd name="T10" fmla="*/ 80 w 88"/>
                <a:gd name="T11" fmla="*/ 0 h 72"/>
                <a:gd name="T12" fmla="*/ 80 w 88"/>
                <a:gd name="T13" fmla="*/ 8 h 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8"/>
                <a:gd name="T22" fmla="*/ 0 h 72"/>
                <a:gd name="T23" fmla="*/ 88 w 88"/>
                <a:gd name="T24" fmla="*/ 72 h 7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8" h="72">
                  <a:moveTo>
                    <a:pt x="80" y="8"/>
                  </a:moveTo>
                  <a:lnTo>
                    <a:pt x="80" y="8"/>
                  </a:lnTo>
                  <a:lnTo>
                    <a:pt x="88" y="64"/>
                  </a:lnTo>
                  <a:lnTo>
                    <a:pt x="8" y="72"/>
                  </a:lnTo>
                  <a:lnTo>
                    <a:pt x="0" y="24"/>
                  </a:lnTo>
                  <a:lnTo>
                    <a:pt x="80" y="0"/>
                  </a:lnTo>
                  <a:lnTo>
                    <a:pt x="8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25" name="Freeform 1724"/>
            <p:cNvSpPr>
              <a:spLocks/>
            </p:cNvSpPr>
            <p:nvPr/>
          </p:nvSpPr>
          <p:spPr bwMode="auto">
            <a:xfrm>
              <a:off x="2332" y="3048"/>
              <a:ext cx="40" cy="48"/>
            </a:xfrm>
            <a:custGeom>
              <a:avLst/>
              <a:gdLst>
                <a:gd name="T0" fmla="*/ 32 w 40"/>
                <a:gd name="T1" fmla="*/ 32 h 48"/>
                <a:gd name="T2" fmla="*/ 40 w 40"/>
                <a:gd name="T3" fmla="*/ 32 h 48"/>
                <a:gd name="T4" fmla="*/ 40 w 40"/>
                <a:gd name="T5" fmla="*/ 32 h 48"/>
                <a:gd name="T6" fmla="*/ 40 w 40"/>
                <a:gd name="T7" fmla="*/ 40 h 48"/>
                <a:gd name="T8" fmla="*/ 40 w 40"/>
                <a:gd name="T9" fmla="*/ 40 h 48"/>
                <a:gd name="T10" fmla="*/ 40 w 40"/>
                <a:gd name="T11" fmla="*/ 48 h 48"/>
                <a:gd name="T12" fmla="*/ 24 w 40"/>
                <a:gd name="T13" fmla="*/ 48 h 48"/>
                <a:gd name="T14" fmla="*/ 16 w 40"/>
                <a:gd name="T15" fmla="*/ 48 h 48"/>
                <a:gd name="T16" fmla="*/ 8 w 40"/>
                <a:gd name="T17" fmla="*/ 48 h 48"/>
                <a:gd name="T18" fmla="*/ 0 w 40"/>
                <a:gd name="T19" fmla="*/ 24 h 48"/>
                <a:gd name="T20" fmla="*/ 0 w 40"/>
                <a:gd name="T21" fmla="*/ 16 h 48"/>
                <a:gd name="T22" fmla="*/ 0 w 40"/>
                <a:gd name="T23" fmla="*/ 8 h 48"/>
                <a:gd name="T24" fmla="*/ 16 w 40"/>
                <a:gd name="T25" fmla="*/ 0 h 48"/>
                <a:gd name="T26" fmla="*/ 24 w 40"/>
                <a:gd name="T27" fmla="*/ 0 h 48"/>
                <a:gd name="T28" fmla="*/ 24 w 40"/>
                <a:gd name="T29" fmla="*/ 0 h 48"/>
                <a:gd name="T30" fmla="*/ 32 w 40"/>
                <a:gd name="T31" fmla="*/ 8 h 48"/>
                <a:gd name="T32" fmla="*/ 40 w 40"/>
                <a:gd name="T33" fmla="*/ 8 h 48"/>
                <a:gd name="T34" fmla="*/ 40 w 40"/>
                <a:gd name="T35" fmla="*/ 16 h 48"/>
                <a:gd name="T36" fmla="*/ 40 w 40"/>
                <a:gd name="T37" fmla="*/ 24 h 48"/>
                <a:gd name="T38" fmla="*/ 8 w 40"/>
                <a:gd name="T39" fmla="*/ 24 h 48"/>
                <a:gd name="T40" fmla="*/ 16 w 40"/>
                <a:gd name="T41" fmla="*/ 40 h 48"/>
                <a:gd name="T42" fmla="*/ 24 w 40"/>
                <a:gd name="T43" fmla="*/ 40 h 48"/>
                <a:gd name="T44" fmla="*/ 24 w 40"/>
                <a:gd name="T45" fmla="*/ 40 h 48"/>
                <a:gd name="T46" fmla="*/ 32 w 40"/>
                <a:gd name="T47" fmla="*/ 40 h 48"/>
                <a:gd name="T48" fmla="*/ 32 w 40"/>
                <a:gd name="T49" fmla="*/ 32 h 48"/>
                <a:gd name="T50" fmla="*/ 32 w 40"/>
                <a:gd name="T51" fmla="*/ 32 h 48"/>
                <a:gd name="T52" fmla="*/ 32 w 40"/>
                <a:gd name="T53" fmla="*/ 32 h 48"/>
                <a:gd name="T54" fmla="*/ 8 w 40"/>
                <a:gd name="T55" fmla="*/ 24 h 48"/>
                <a:gd name="T56" fmla="*/ 32 w 40"/>
                <a:gd name="T57" fmla="*/ 16 h 48"/>
                <a:gd name="T58" fmla="*/ 32 w 40"/>
                <a:gd name="T59" fmla="*/ 16 h 48"/>
                <a:gd name="T60" fmla="*/ 32 w 40"/>
                <a:gd name="T61" fmla="*/ 8 h 48"/>
                <a:gd name="T62" fmla="*/ 24 w 40"/>
                <a:gd name="T63" fmla="*/ 8 h 48"/>
                <a:gd name="T64" fmla="*/ 24 w 40"/>
                <a:gd name="T65" fmla="*/ 8 h 48"/>
                <a:gd name="T66" fmla="*/ 16 w 40"/>
                <a:gd name="T67" fmla="*/ 8 h 48"/>
                <a:gd name="T68" fmla="*/ 16 w 40"/>
                <a:gd name="T69" fmla="*/ 8 h 48"/>
                <a:gd name="T70" fmla="*/ 8 w 40"/>
                <a:gd name="T71" fmla="*/ 8 h 48"/>
                <a:gd name="T72" fmla="*/ 8 w 40"/>
                <a:gd name="T73" fmla="*/ 24 h 48"/>
                <a:gd name="T74" fmla="*/ 32 w 40"/>
                <a:gd name="T75" fmla="*/ 32 h 4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0"/>
                <a:gd name="T115" fmla="*/ 0 h 48"/>
                <a:gd name="T116" fmla="*/ 40 w 40"/>
                <a:gd name="T117" fmla="*/ 48 h 4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0" h="48">
                  <a:moveTo>
                    <a:pt x="32" y="32"/>
                  </a:moveTo>
                  <a:lnTo>
                    <a:pt x="32" y="32"/>
                  </a:lnTo>
                  <a:lnTo>
                    <a:pt x="40" y="32"/>
                  </a:lnTo>
                  <a:lnTo>
                    <a:pt x="40" y="40"/>
                  </a:lnTo>
                  <a:lnTo>
                    <a:pt x="40" y="48"/>
                  </a:lnTo>
                  <a:lnTo>
                    <a:pt x="32" y="48"/>
                  </a:lnTo>
                  <a:lnTo>
                    <a:pt x="24" y="48"/>
                  </a:lnTo>
                  <a:lnTo>
                    <a:pt x="16" y="48"/>
                  </a:lnTo>
                  <a:lnTo>
                    <a:pt x="8" y="48"/>
                  </a:lnTo>
                  <a:lnTo>
                    <a:pt x="0" y="40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8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32" y="0"/>
                  </a:lnTo>
                  <a:lnTo>
                    <a:pt x="32" y="8"/>
                  </a:lnTo>
                  <a:lnTo>
                    <a:pt x="40" y="8"/>
                  </a:lnTo>
                  <a:lnTo>
                    <a:pt x="40" y="16"/>
                  </a:lnTo>
                  <a:lnTo>
                    <a:pt x="40" y="24"/>
                  </a:lnTo>
                  <a:lnTo>
                    <a:pt x="8" y="24"/>
                  </a:lnTo>
                  <a:lnTo>
                    <a:pt x="8" y="32"/>
                  </a:lnTo>
                  <a:lnTo>
                    <a:pt x="16" y="40"/>
                  </a:lnTo>
                  <a:lnTo>
                    <a:pt x="24" y="40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8" y="24"/>
                  </a:lnTo>
                  <a:lnTo>
                    <a:pt x="32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8" y="16"/>
                  </a:lnTo>
                  <a:lnTo>
                    <a:pt x="8" y="24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26" name="Freeform 1726"/>
            <p:cNvSpPr>
              <a:spLocks/>
            </p:cNvSpPr>
            <p:nvPr/>
          </p:nvSpPr>
          <p:spPr bwMode="auto">
            <a:xfrm>
              <a:off x="2428" y="3008"/>
              <a:ext cx="24" cy="72"/>
            </a:xfrm>
            <a:custGeom>
              <a:avLst/>
              <a:gdLst>
                <a:gd name="T0" fmla="*/ 24 w 24"/>
                <a:gd name="T1" fmla="*/ 72 h 72"/>
                <a:gd name="T2" fmla="*/ 16 w 24"/>
                <a:gd name="T3" fmla="*/ 72 h 72"/>
                <a:gd name="T4" fmla="*/ 16 w 24"/>
                <a:gd name="T5" fmla="*/ 72 h 72"/>
                <a:gd name="T6" fmla="*/ 0 w 24"/>
                <a:gd name="T7" fmla="*/ 0 h 72"/>
                <a:gd name="T8" fmla="*/ 0 w 24"/>
                <a:gd name="T9" fmla="*/ 0 h 72"/>
                <a:gd name="T10" fmla="*/ 8 w 24"/>
                <a:gd name="T11" fmla="*/ 0 h 72"/>
                <a:gd name="T12" fmla="*/ 8 w 24"/>
                <a:gd name="T13" fmla="*/ 0 h 72"/>
                <a:gd name="T14" fmla="*/ 24 w 24"/>
                <a:gd name="T15" fmla="*/ 72 h 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"/>
                <a:gd name="T25" fmla="*/ 0 h 72"/>
                <a:gd name="T26" fmla="*/ 24 w 24"/>
                <a:gd name="T27" fmla="*/ 72 h 7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" h="72">
                  <a:moveTo>
                    <a:pt x="24" y="72"/>
                  </a:moveTo>
                  <a:lnTo>
                    <a:pt x="16" y="72"/>
                  </a:lnTo>
                  <a:lnTo>
                    <a:pt x="0" y="0"/>
                  </a:lnTo>
                  <a:lnTo>
                    <a:pt x="8" y="0"/>
                  </a:lnTo>
                  <a:lnTo>
                    <a:pt x="24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27" name="Freeform 1727"/>
            <p:cNvSpPr>
              <a:spLocks/>
            </p:cNvSpPr>
            <p:nvPr/>
          </p:nvSpPr>
          <p:spPr bwMode="auto">
            <a:xfrm>
              <a:off x="2460" y="3024"/>
              <a:ext cx="48" cy="48"/>
            </a:xfrm>
            <a:custGeom>
              <a:avLst/>
              <a:gdLst>
                <a:gd name="T0" fmla="*/ 24 w 48"/>
                <a:gd name="T1" fmla="*/ 48 h 48"/>
                <a:gd name="T2" fmla="*/ 24 w 48"/>
                <a:gd name="T3" fmla="*/ 48 h 48"/>
                <a:gd name="T4" fmla="*/ 16 w 48"/>
                <a:gd name="T5" fmla="*/ 48 h 48"/>
                <a:gd name="T6" fmla="*/ 8 w 48"/>
                <a:gd name="T7" fmla="*/ 48 h 48"/>
                <a:gd name="T8" fmla="*/ 8 w 48"/>
                <a:gd name="T9" fmla="*/ 48 h 48"/>
                <a:gd name="T10" fmla="*/ 0 w 48"/>
                <a:gd name="T11" fmla="*/ 40 h 48"/>
                <a:gd name="T12" fmla="*/ 0 w 48"/>
                <a:gd name="T13" fmla="*/ 24 h 48"/>
                <a:gd name="T14" fmla="*/ 0 w 48"/>
                <a:gd name="T15" fmla="*/ 24 h 48"/>
                <a:gd name="T16" fmla="*/ 0 w 48"/>
                <a:gd name="T17" fmla="*/ 16 h 48"/>
                <a:gd name="T18" fmla="*/ 0 w 48"/>
                <a:gd name="T19" fmla="*/ 8 h 48"/>
                <a:gd name="T20" fmla="*/ 0 w 48"/>
                <a:gd name="T21" fmla="*/ 8 h 48"/>
                <a:gd name="T22" fmla="*/ 8 w 48"/>
                <a:gd name="T23" fmla="*/ 0 h 48"/>
                <a:gd name="T24" fmla="*/ 16 w 48"/>
                <a:gd name="T25" fmla="*/ 0 h 48"/>
                <a:gd name="T26" fmla="*/ 16 w 48"/>
                <a:gd name="T27" fmla="*/ 0 h 48"/>
                <a:gd name="T28" fmla="*/ 24 w 48"/>
                <a:gd name="T29" fmla="*/ 0 h 48"/>
                <a:gd name="T30" fmla="*/ 32 w 48"/>
                <a:gd name="T31" fmla="*/ 0 h 48"/>
                <a:gd name="T32" fmla="*/ 32 w 48"/>
                <a:gd name="T33" fmla="*/ 0 h 48"/>
                <a:gd name="T34" fmla="*/ 40 w 48"/>
                <a:gd name="T35" fmla="*/ 8 h 48"/>
                <a:gd name="T36" fmla="*/ 40 w 48"/>
                <a:gd name="T37" fmla="*/ 16 h 48"/>
                <a:gd name="T38" fmla="*/ 40 w 48"/>
                <a:gd name="T39" fmla="*/ 16 h 48"/>
                <a:gd name="T40" fmla="*/ 48 w 48"/>
                <a:gd name="T41" fmla="*/ 32 h 48"/>
                <a:gd name="T42" fmla="*/ 40 w 48"/>
                <a:gd name="T43" fmla="*/ 40 h 48"/>
                <a:gd name="T44" fmla="*/ 40 w 48"/>
                <a:gd name="T45" fmla="*/ 40 h 48"/>
                <a:gd name="T46" fmla="*/ 32 w 48"/>
                <a:gd name="T47" fmla="*/ 40 h 48"/>
                <a:gd name="T48" fmla="*/ 24 w 48"/>
                <a:gd name="T49" fmla="*/ 48 h 48"/>
                <a:gd name="T50" fmla="*/ 24 w 48"/>
                <a:gd name="T51" fmla="*/ 48 h 48"/>
                <a:gd name="T52" fmla="*/ 24 w 48"/>
                <a:gd name="T53" fmla="*/ 48 h 48"/>
                <a:gd name="T54" fmla="*/ 24 w 48"/>
                <a:gd name="T55" fmla="*/ 40 h 48"/>
                <a:gd name="T56" fmla="*/ 32 w 48"/>
                <a:gd name="T57" fmla="*/ 40 h 48"/>
                <a:gd name="T58" fmla="*/ 32 w 48"/>
                <a:gd name="T59" fmla="*/ 32 h 48"/>
                <a:gd name="T60" fmla="*/ 32 w 48"/>
                <a:gd name="T61" fmla="*/ 32 h 48"/>
                <a:gd name="T62" fmla="*/ 32 w 48"/>
                <a:gd name="T63" fmla="*/ 24 h 48"/>
                <a:gd name="T64" fmla="*/ 32 w 48"/>
                <a:gd name="T65" fmla="*/ 16 h 48"/>
                <a:gd name="T66" fmla="*/ 32 w 48"/>
                <a:gd name="T67" fmla="*/ 16 h 48"/>
                <a:gd name="T68" fmla="*/ 32 w 48"/>
                <a:gd name="T69" fmla="*/ 8 h 48"/>
                <a:gd name="T70" fmla="*/ 32 w 48"/>
                <a:gd name="T71" fmla="*/ 8 h 48"/>
                <a:gd name="T72" fmla="*/ 32 w 48"/>
                <a:gd name="T73" fmla="*/ 8 h 48"/>
                <a:gd name="T74" fmla="*/ 24 w 48"/>
                <a:gd name="T75" fmla="*/ 0 h 48"/>
                <a:gd name="T76" fmla="*/ 16 w 48"/>
                <a:gd name="T77" fmla="*/ 0 h 48"/>
                <a:gd name="T78" fmla="*/ 16 w 48"/>
                <a:gd name="T79" fmla="*/ 0 h 48"/>
                <a:gd name="T80" fmla="*/ 8 w 48"/>
                <a:gd name="T81" fmla="*/ 8 h 48"/>
                <a:gd name="T82" fmla="*/ 8 w 48"/>
                <a:gd name="T83" fmla="*/ 8 h 48"/>
                <a:gd name="T84" fmla="*/ 8 w 48"/>
                <a:gd name="T85" fmla="*/ 8 h 48"/>
                <a:gd name="T86" fmla="*/ 8 w 48"/>
                <a:gd name="T87" fmla="*/ 16 h 48"/>
                <a:gd name="T88" fmla="*/ 8 w 48"/>
                <a:gd name="T89" fmla="*/ 24 h 48"/>
                <a:gd name="T90" fmla="*/ 8 w 48"/>
                <a:gd name="T91" fmla="*/ 24 h 48"/>
                <a:gd name="T92" fmla="*/ 8 w 48"/>
                <a:gd name="T93" fmla="*/ 32 h 48"/>
                <a:gd name="T94" fmla="*/ 16 w 48"/>
                <a:gd name="T95" fmla="*/ 40 h 48"/>
                <a:gd name="T96" fmla="*/ 16 w 48"/>
                <a:gd name="T97" fmla="*/ 40 h 48"/>
                <a:gd name="T98" fmla="*/ 16 w 48"/>
                <a:gd name="T99" fmla="*/ 40 h 48"/>
                <a:gd name="T100" fmla="*/ 24 w 48"/>
                <a:gd name="T101" fmla="*/ 40 h 48"/>
                <a:gd name="T102" fmla="*/ 24 w 48"/>
                <a:gd name="T103" fmla="*/ 40 h 48"/>
                <a:gd name="T104" fmla="*/ 24 w 48"/>
                <a:gd name="T105" fmla="*/ 48 h 48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48"/>
                <a:gd name="T160" fmla="*/ 0 h 48"/>
                <a:gd name="T161" fmla="*/ 48 w 48"/>
                <a:gd name="T162" fmla="*/ 48 h 48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48" h="48">
                  <a:moveTo>
                    <a:pt x="24" y="48"/>
                  </a:moveTo>
                  <a:lnTo>
                    <a:pt x="24" y="48"/>
                  </a:lnTo>
                  <a:lnTo>
                    <a:pt x="16" y="48"/>
                  </a:lnTo>
                  <a:lnTo>
                    <a:pt x="8" y="48"/>
                  </a:lnTo>
                  <a:lnTo>
                    <a:pt x="0" y="40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8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32" y="0"/>
                  </a:lnTo>
                  <a:lnTo>
                    <a:pt x="40" y="8"/>
                  </a:lnTo>
                  <a:lnTo>
                    <a:pt x="40" y="16"/>
                  </a:lnTo>
                  <a:lnTo>
                    <a:pt x="48" y="32"/>
                  </a:lnTo>
                  <a:lnTo>
                    <a:pt x="40" y="40"/>
                  </a:lnTo>
                  <a:lnTo>
                    <a:pt x="32" y="40"/>
                  </a:lnTo>
                  <a:lnTo>
                    <a:pt x="24" y="48"/>
                  </a:lnTo>
                  <a:lnTo>
                    <a:pt x="24" y="40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8" y="8"/>
                  </a:lnTo>
                  <a:lnTo>
                    <a:pt x="8" y="16"/>
                  </a:lnTo>
                  <a:lnTo>
                    <a:pt x="8" y="24"/>
                  </a:lnTo>
                  <a:lnTo>
                    <a:pt x="8" y="32"/>
                  </a:lnTo>
                  <a:lnTo>
                    <a:pt x="16" y="40"/>
                  </a:lnTo>
                  <a:lnTo>
                    <a:pt x="24" y="40"/>
                  </a:lnTo>
                  <a:lnTo>
                    <a:pt x="24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28" name="Freeform 1728"/>
            <p:cNvSpPr>
              <a:spLocks/>
            </p:cNvSpPr>
            <p:nvPr/>
          </p:nvSpPr>
          <p:spPr bwMode="auto">
            <a:xfrm>
              <a:off x="2508" y="3008"/>
              <a:ext cx="48" cy="72"/>
            </a:xfrm>
            <a:custGeom>
              <a:avLst/>
              <a:gdLst>
                <a:gd name="T0" fmla="*/ 24 w 48"/>
                <a:gd name="T1" fmla="*/ 48 h 72"/>
                <a:gd name="T2" fmla="*/ 0 w 48"/>
                <a:gd name="T3" fmla="*/ 8 h 72"/>
                <a:gd name="T4" fmla="*/ 0 w 48"/>
                <a:gd name="T5" fmla="*/ 8 h 72"/>
                <a:gd name="T6" fmla="*/ 8 w 48"/>
                <a:gd name="T7" fmla="*/ 8 h 72"/>
                <a:gd name="T8" fmla="*/ 8 w 48"/>
                <a:gd name="T9" fmla="*/ 8 h 72"/>
                <a:gd name="T10" fmla="*/ 32 w 48"/>
                <a:gd name="T11" fmla="*/ 40 h 72"/>
                <a:gd name="T12" fmla="*/ 32 w 48"/>
                <a:gd name="T13" fmla="*/ 40 h 72"/>
                <a:gd name="T14" fmla="*/ 40 w 48"/>
                <a:gd name="T15" fmla="*/ 0 h 72"/>
                <a:gd name="T16" fmla="*/ 40 w 48"/>
                <a:gd name="T17" fmla="*/ 0 h 72"/>
                <a:gd name="T18" fmla="*/ 48 w 48"/>
                <a:gd name="T19" fmla="*/ 0 h 72"/>
                <a:gd name="T20" fmla="*/ 48 w 48"/>
                <a:gd name="T21" fmla="*/ 0 h 72"/>
                <a:gd name="T22" fmla="*/ 32 w 48"/>
                <a:gd name="T23" fmla="*/ 48 h 72"/>
                <a:gd name="T24" fmla="*/ 32 w 48"/>
                <a:gd name="T25" fmla="*/ 48 h 72"/>
                <a:gd name="T26" fmla="*/ 32 w 48"/>
                <a:gd name="T27" fmla="*/ 56 h 72"/>
                <a:gd name="T28" fmla="*/ 32 w 48"/>
                <a:gd name="T29" fmla="*/ 64 h 72"/>
                <a:gd name="T30" fmla="*/ 32 w 48"/>
                <a:gd name="T31" fmla="*/ 64 h 72"/>
                <a:gd name="T32" fmla="*/ 24 w 48"/>
                <a:gd name="T33" fmla="*/ 72 h 72"/>
                <a:gd name="T34" fmla="*/ 24 w 48"/>
                <a:gd name="T35" fmla="*/ 72 h 72"/>
                <a:gd name="T36" fmla="*/ 24 w 48"/>
                <a:gd name="T37" fmla="*/ 72 h 72"/>
                <a:gd name="T38" fmla="*/ 24 w 48"/>
                <a:gd name="T39" fmla="*/ 72 h 72"/>
                <a:gd name="T40" fmla="*/ 16 w 48"/>
                <a:gd name="T41" fmla="*/ 72 h 72"/>
                <a:gd name="T42" fmla="*/ 16 w 48"/>
                <a:gd name="T43" fmla="*/ 72 h 72"/>
                <a:gd name="T44" fmla="*/ 8 w 48"/>
                <a:gd name="T45" fmla="*/ 72 h 72"/>
                <a:gd name="T46" fmla="*/ 8 w 48"/>
                <a:gd name="T47" fmla="*/ 72 h 72"/>
                <a:gd name="T48" fmla="*/ 8 w 48"/>
                <a:gd name="T49" fmla="*/ 72 h 72"/>
                <a:gd name="T50" fmla="*/ 8 w 48"/>
                <a:gd name="T51" fmla="*/ 72 h 72"/>
                <a:gd name="T52" fmla="*/ 16 w 48"/>
                <a:gd name="T53" fmla="*/ 64 h 72"/>
                <a:gd name="T54" fmla="*/ 16 w 48"/>
                <a:gd name="T55" fmla="*/ 64 h 72"/>
                <a:gd name="T56" fmla="*/ 16 w 48"/>
                <a:gd name="T57" fmla="*/ 64 h 72"/>
                <a:gd name="T58" fmla="*/ 24 w 48"/>
                <a:gd name="T59" fmla="*/ 64 h 72"/>
                <a:gd name="T60" fmla="*/ 24 w 48"/>
                <a:gd name="T61" fmla="*/ 64 h 72"/>
                <a:gd name="T62" fmla="*/ 24 w 48"/>
                <a:gd name="T63" fmla="*/ 64 h 72"/>
                <a:gd name="T64" fmla="*/ 24 w 48"/>
                <a:gd name="T65" fmla="*/ 64 h 72"/>
                <a:gd name="T66" fmla="*/ 24 w 48"/>
                <a:gd name="T67" fmla="*/ 64 h 72"/>
                <a:gd name="T68" fmla="*/ 24 w 48"/>
                <a:gd name="T69" fmla="*/ 56 h 72"/>
                <a:gd name="T70" fmla="*/ 24 w 48"/>
                <a:gd name="T71" fmla="*/ 56 h 72"/>
                <a:gd name="T72" fmla="*/ 24 w 48"/>
                <a:gd name="T73" fmla="*/ 56 h 72"/>
                <a:gd name="T74" fmla="*/ 24 w 48"/>
                <a:gd name="T75" fmla="*/ 48 h 7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8"/>
                <a:gd name="T115" fmla="*/ 0 h 72"/>
                <a:gd name="T116" fmla="*/ 48 w 48"/>
                <a:gd name="T117" fmla="*/ 72 h 7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8" h="72">
                  <a:moveTo>
                    <a:pt x="24" y="48"/>
                  </a:moveTo>
                  <a:lnTo>
                    <a:pt x="0" y="8"/>
                  </a:lnTo>
                  <a:lnTo>
                    <a:pt x="8" y="8"/>
                  </a:lnTo>
                  <a:lnTo>
                    <a:pt x="32" y="40"/>
                  </a:lnTo>
                  <a:lnTo>
                    <a:pt x="40" y="0"/>
                  </a:lnTo>
                  <a:lnTo>
                    <a:pt x="48" y="0"/>
                  </a:lnTo>
                  <a:lnTo>
                    <a:pt x="32" y="48"/>
                  </a:lnTo>
                  <a:lnTo>
                    <a:pt x="32" y="56"/>
                  </a:lnTo>
                  <a:lnTo>
                    <a:pt x="32" y="64"/>
                  </a:lnTo>
                  <a:lnTo>
                    <a:pt x="24" y="72"/>
                  </a:lnTo>
                  <a:lnTo>
                    <a:pt x="16" y="72"/>
                  </a:lnTo>
                  <a:lnTo>
                    <a:pt x="8" y="72"/>
                  </a:lnTo>
                  <a:lnTo>
                    <a:pt x="16" y="64"/>
                  </a:lnTo>
                  <a:lnTo>
                    <a:pt x="24" y="64"/>
                  </a:lnTo>
                  <a:lnTo>
                    <a:pt x="24" y="56"/>
                  </a:lnTo>
                  <a:lnTo>
                    <a:pt x="24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29" name="Freeform 1729"/>
            <p:cNvSpPr>
              <a:spLocks/>
            </p:cNvSpPr>
            <p:nvPr/>
          </p:nvSpPr>
          <p:spPr bwMode="auto">
            <a:xfrm>
              <a:off x="2564" y="2992"/>
              <a:ext cx="72" cy="64"/>
            </a:xfrm>
            <a:custGeom>
              <a:avLst/>
              <a:gdLst>
                <a:gd name="T0" fmla="*/ 8 w 72"/>
                <a:gd name="T1" fmla="*/ 64 h 64"/>
                <a:gd name="T2" fmla="*/ 0 w 72"/>
                <a:gd name="T3" fmla="*/ 16 h 64"/>
                <a:gd name="T4" fmla="*/ 8 w 72"/>
                <a:gd name="T5" fmla="*/ 8 h 64"/>
                <a:gd name="T6" fmla="*/ 8 w 72"/>
                <a:gd name="T7" fmla="*/ 24 h 64"/>
                <a:gd name="T8" fmla="*/ 8 w 72"/>
                <a:gd name="T9" fmla="*/ 16 h 64"/>
                <a:gd name="T10" fmla="*/ 8 w 72"/>
                <a:gd name="T11" fmla="*/ 16 h 64"/>
                <a:gd name="T12" fmla="*/ 16 w 72"/>
                <a:gd name="T13" fmla="*/ 8 h 64"/>
                <a:gd name="T14" fmla="*/ 16 w 72"/>
                <a:gd name="T15" fmla="*/ 8 h 64"/>
                <a:gd name="T16" fmla="*/ 24 w 72"/>
                <a:gd name="T17" fmla="*/ 8 h 64"/>
                <a:gd name="T18" fmla="*/ 24 w 72"/>
                <a:gd name="T19" fmla="*/ 8 h 64"/>
                <a:gd name="T20" fmla="*/ 32 w 72"/>
                <a:gd name="T21" fmla="*/ 8 h 64"/>
                <a:gd name="T22" fmla="*/ 32 w 72"/>
                <a:gd name="T23" fmla="*/ 8 h 64"/>
                <a:gd name="T24" fmla="*/ 40 w 72"/>
                <a:gd name="T25" fmla="*/ 16 h 64"/>
                <a:gd name="T26" fmla="*/ 40 w 72"/>
                <a:gd name="T27" fmla="*/ 8 h 64"/>
                <a:gd name="T28" fmla="*/ 40 w 72"/>
                <a:gd name="T29" fmla="*/ 8 h 64"/>
                <a:gd name="T30" fmla="*/ 48 w 72"/>
                <a:gd name="T31" fmla="*/ 0 h 64"/>
                <a:gd name="T32" fmla="*/ 48 w 72"/>
                <a:gd name="T33" fmla="*/ 0 h 64"/>
                <a:gd name="T34" fmla="*/ 48 w 72"/>
                <a:gd name="T35" fmla="*/ 0 h 64"/>
                <a:gd name="T36" fmla="*/ 56 w 72"/>
                <a:gd name="T37" fmla="*/ 0 h 64"/>
                <a:gd name="T38" fmla="*/ 64 w 72"/>
                <a:gd name="T39" fmla="*/ 0 h 64"/>
                <a:gd name="T40" fmla="*/ 64 w 72"/>
                <a:gd name="T41" fmla="*/ 8 h 64"/>
                <a:gd name="T42" fmla="*/ 64 w 72"/>
                <a:gd name="T43" fmla="*/ 16 h 64"/>
                <a:gd name="T44" fmla="*/ 72 w 72"/>
                <a:gd name="T45" fmla="*/ 48 h 64"/>
                <a:gd name="T46" fmla="*/ 64 w 72"/>
                <a:gd name="T47" fmla="*/ 48 h 64"/>
                <a:gd name="T48" fmla="*/ 64 w 72"/>
                <a:gd name="T49" fmla="*/ 24 h 64"/>
                <a:gd name="T50" fmla="*/ 56 w 72"/>
                <a:gd name="T51" fmla="*/ 16 h 64"/>
                <a:gd name="T52" fmla="*/ 56 w 72"/>
                <a:gd name="T53" fmla="*/ 16 h 64"/>
                <a:gd name="T54" fmla="*/ 56 w 72"/>
                <a:gd name="T55" fmla="*/ 8 h 64"/>
                <a:gd name="T56" fmla="*/ 48 w 72"/>
                <a:gd name="T57" fmla="*/ 8 h 64"/>
                <a:gd name="T58" fmla="*/ 48 w 72"/>
                <a:gd name="T59" fmla="*/ 8 h 64"/>
                <a:gd name="T60" fmla="*/ 40 w 72"/>
                <a:gd name="T61" fmla="*/ 16 h 64"/>
                <a:gd name="T62" fmla="*/ 40 w 72"/>
                <a:gd name="T63" fmla="*/ 16 h 64"/>
                <a:gd name="T64" fmla="*/ 40 w 72"/>
                <a:gd name="T65" fmla="*/ 16 h 64"/>
                <a:gd name="T66" fmla="*/ 40 w 72"/>
                <a:gd name="T67" fmla="*/ 32 h 64"/>
                <a:gd name="T68" fmla="*/ 48 w 72"/>
                <a:gd name="T69" fmla="*/ 56 h 64"/>
                <a:gd name="T70" fmla="*/ 40 w 72"/>
                <a:gd name="T71" fmla="*/ 56 h 64"/>
                <a:gd name="T72" fmla="*/ 32 w 72"/>
                <a:gd name="T73" fmla="*/ 32 h 64"/>
                <a:gd name="T74" fmla="*/ 32 w 72"/>
                <a:gd name="T75" fmla="*/ 24 h 64"/>
                <a:gd name="T76" fmla="*/ 24 w 72"/>
                <a:gd name="T77" fmla="*/ 16 h 64"/>
                <a:gd name="T78" fmla="*/ 24 w 72"/>
                <a:gd name="T79" fmla="*/ 16 h 64"/>
                <a:gd name="T80" fmla="*/ 24 w 72"/>
                <a:gd name="T81" fmla="*/ 16 h 64"/>
                <a:gd name="T82" fmla="*/ 16 w 72"/>
                <a:gd name="T83" fmla="*/ 16 h 64"/>
                <a:gd name="T84" fmla="*/ 16 w 72"/>
                <a:gd name="T85" fmla="*/ 16 h 64"/>
                <a:gd name="T86" fmla="*/ 8 w 72"/>
                <a:gd name="T87" fmla="*/ 24 h 64"/>
                <a:gd name="T88" fmla="*/ 8 w 72"/>
                <a:gd name="T89" fmla="*/ 24 h 64"/>
                <a:gd name="T90" fmla="*/ 8 w 72"/>
                <a:gd name="T91" fmla="*/ 40 h 64"/>
                <a:gd name="T92" fmla="*/ 16 w 72"/>
                <a:gd name="T93" fmla="*/ 56 h 6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2"/>
                <a:gd name="T142" fmla="*/ 0 h 64"/>
                <a:gd name="T143" fmla="*/ 72 w 72"/>
                <a:gd name="T144" fmla="*/ 64 h 6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2" h="64">
                  <a:moveTo>
                    <a:pt x="16" y="56"/>
                  </a:moveTo>
                  <a:lnTo>
                    <a:pt x="8" y="64"/>
                  </a:lnTo>
                  <a:lnTo>
                    <a:pt x="0" y="16"/>
                  </a:lnTo>
                  <a:lnTo>
                    <a:pt x="8" y="8"/>
                  </a:lnTo>
                  <a:lnTo>
                    <a:pt x="8" y="24"/>
                  </a:lnTo>
                  <a:lnTo>
                    <a:pt x="8" y="16"/>
                  </a:lnTo>
                  <a:lnTo>
                    <a:pt x="16" y="8"/>
                  </a:lnTo>
                  <a:lnTo>
                    <a:pt x="24" y="8"/>
                  </a:lnTo>
                  <a:lnTo>
                    <a:pt x="32" y="8"/>
                  </a:lnTo>
                  <a:lnTo>
                    <a:pt x="40" y="16"/>
                  </a:lnTo>
                  <a:lnTo>
                    <a:pt x="40" y="8"/>
                  </a:lnTo>
                  <a:lnTo>
                    <a:pt x="48" y="0"/>
                  </a:lnTo>
                  <a:lnTo>
                    <a:pt x="56" y="0"/>
                  </a:lnTo>
                  <a:lnTo>
                    <a:pt x="64" y="0"/>
                  </a:lnTo>
                  <a:lnTo>
                    <a:pt x="64" y="8"/>
                  </a:lnTo>
                  <a:lnTo>
                    <a:pt x="64" y="16"/>
                  </a:lnTo>
                  <a:lnTo>
                    <a:pt x="72" y="48"/>
                  </a:lnTo>
                  <a:lnTo>
                    <a:pt x="64" y="4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56" y="8"/>
                  </a:lnTo>
                  <a:lnTo>
                    <a:pt x="48" y="8"/>
                  </a:lnTo>
                  <a:lnTo>
                    <a:pt x="40" y="16"/>
                  </a:lnTo>
                  <a:lnTo>
                    <a:pt x="40" y="24"/>
                  </a:lnTo>
                  <a:lnTo>
                    <a:pt x="40" y="32"/>
                  </a:lnTo>
                  <a:lnTo>
                    <a:pt x="48" y="56"/>
                  </a:lnTo>
                  <a:lnTo>
                    <a:pt x="40" y="56"/>
                  </a:lnTo>
                  <a:lnTo>
                    <a:pt x="32" y="32"/>
                  </a:lnTo>
                  <a:lnTo>
                    <a:pt x="32" y="24"/>
                  </a:lnTo>
                  <a:lnTo>
                    <a:pt x="24" y="16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16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30" name="Freeform 1730"/>
            <p:cNvSpPr>
              <a:spLocks/>
            </p:cNvSpPr>
            <p:nvPr/>
          </p:nvSpPr>
          <p:spPr bwMode="auto">
            <a:xfrm>
              <a:off x="2644" y="2984"/>
              <a:ext cx="40" cy="48"/>
            </a:xfrm>
            <a:custGeom>
              <a:avLst/>
              <a:gdLst>
                <a:gd name="T0" fmla="*/ 32 w 40"/>
                <a:gd name="T1" fmla="*/ 32 h 48"/>
                <a:gd name="T2" fmla="*/ 40 w 40"/>
                <a:gd name="T3" fmla="*/ 32 h 48"/>
                <a:gd name="T4" fmla="*/ 40 w 40"/>
                <a:gd name="T5" fmla="*/ 32 h 48"/>
                <a:gd name="T6" fmla="*/ 40 w 40"/>
                <a:gd name="T7" fmla="*/ 40 h 48"/>
                <a:gd name="T8" fmla="*/ 40 w 40"/>
                <a:gd name="T9" fmla="*/ 48 h 48"/>
                <a:gd name="T10" fmla="*/ 40 w 40"/>
                <a:gd name="T11" fmla="*/ 48 h 48"/>
                <a:gd name="T12" fmla="*/ 24 w 40"/>
                <a:gd name="T13" fmla="*/ 48 h 48"/>
                <a:gd name="T14" fmla="*/ 16 w 40"/>
                <a:gd name="T15" fmla="*/ 48 h 48"/>
                <a:gd name="T16" fmla="*/ 8 w 40"/>
                <a:gd name="T17" fmla="*/ 48 h 48"/>
                <a:gd name="T18" fmla="*/ 0 w 40"/>
                <a:gd name="T19" fmla="*/ 32 h 48"/>
                <a:gd name="T20" fmla="*/ 0 w 40"/>
                <a:gd name="T21" fmla="*/ 16 h 48"/>
                <a:gd name="T22" fmla="*/ 0 w 40"/>
                <a:gd name="T23" fmla="*/ 8 h 48"/>
                <a:gd name="T24" fmla="*/ 16 w 40"/>
                <a:gd name="T25" fmla="*/ 0 h 48"/>
                <a:gd name="T26" fmla="*/ 24 w 40"/>
                <a:gd name="T27" fmla="*/ 0 h 48"/>
                <a:gd name="T28" fmla="*/ 24 w 40"/>
                <a:gd name="T29" fmla="*/ 0 h 48"/>
                <a:gd name="T30" fmla="*/ 32 w 40"/>
                <a:gd name="T31" fmla="*/ 8 h 48"/>
                <a:gd name="T32" fmla="*/ 40 w 40"/>
                <a:gd name="T33" fmla="*/ 16 h 48"/>
                <a:gd name="T34" fmla="*/ 40 w 40"/>
                <a:gd name="T35" fmla="*/ 16 h 48"/>
                <a:gd name="T36" fmla="*/ 40 w 40"/>
                <a:gd name="T37" fmla="*/ 24 h 48"/>
                <a:gd name="T38" fmla="*/ 8 w 40"/>
                <a:gd name="T39" fmla="*/ 32 h 48"/>
                <a:gd name="T40" fmla="*/ 16 w 40"/>
                <a:gd name="T41" fmla="*/ 40 h 48"/>
                <a:gd name="T42" fmla="*/ 16 w 40"/>
                <a:gd name="T43" fmla="*/ 40 h 48"/>
                <a:gd name="T44" fmla="*/ 24 w 40"/>
                <a:gd name="T45" fmla="*/ 40 h 48"/>
                <a:gd name="T46" fmla="*/ 32 w 40"/>
                <a:gd name="T47" fmla="*/ 40 h 48"/>
                <a:gd name="T48" fmla="*/ 32 w 40"/>
                <a:gd name="T49" fmla="*/ 40 h 48"/>
                <a:gd name="T50" fmla="*/ 32 w 40"/>
                <a:gd name="T51" fmla="*/ 32 h 48"/>
                <a:gd name="T52" fmla="*/ 32 w 40"/>
                <a:gd name="T53" fmla="*/ 32 h 48"/>
                <a:gd name="T54" fmla="*/ 8 w 40"/>
                <a:gd name="T55" fmla="*/ 24 h 48"/>
                <a:gd name="T56" fmla="*/ 32 w 40"/>
                <a:gd name="T57" fmla="*/ 16 h 48"/>
                <a:gd name="T58" fmla="*/ 32 w 40"/>
                <a:gd name="T59" fmla="*/ 16 h 48"/>
                <a:gd name="T60" fmla="*/ 32 w 40"/>
                <a:gd name="T61" fmla="*/ 8 h 48"/>
                <a:gd name="T62" fmla="*/ 24 w 40"/>
                <a:gd name="T63" fmla="*/ 8 h 48"/>
                <a:gd name="T64" fmla="*/ 24 w 40"/>
                <a:gd name="T65" fmla="*/ 8 h 48"/>
                <a:gd name="T66" fmla="*/ 16 w 40"/>
                <a:gd name="T67" fmla="*/ 8 h 48"/>
                <a:gd name="T68" fmla="*/ 16 w 40"/>
                <a:gd name="T69" fmla="*/ 8 h 48"/>
                <a:gd name="T70" fmla="*/ 8 w 40"/>
                <a:gd name="T71" fmla="*/ 16 h 48"/>
                <a:gd name="T72" fmla="*/ 8 w 40"/>
                <a:gd name="T73" fmla="*/ 24 h 48"/>
                <a:gd name="T74" fmla="*/ 32 w 40"/>
                <a:gd name="T75" fmla="*/ 32 h 4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0"/>
                <a:gd name="T115" fmla="*/ 0 h 48"/>
                <a:gd name="T116" fmla="*/ 40 w 40"/>
                <a:gd name="T117" fmla="*/ 48 h 4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0" h="48">
                  <a:moveTo>
                    <a:pt x="32" y="32"/>
                  </a:moveTo>
                  <a:lnTo>
                    <a:pt x="32" y="32"/>
                  </a:lnTo>
                  <a:lnTo>
                    <a:pt x="40" y="32"/>
                  </a:lnTo>
                  <a:lnTo>
                    <a:pt x="40" y="40"/>
                  </a:lnTo>
                  <a:lnTo>
                    <a:pt x="40" y="48"/>
                  </a:lnTo>
                  <a:lnTo>
                    <a:pt x="32" y="48"/>
                  </a:lnTo>
                  <a:lnTo>
                    <a:pt x="24" y="48"/>
                  </a:lnTo>
                  <a:lnTo>
                    <a:pt x="16" y="48"/>
                  </a:lnTo>
                  <a:lnTo>
                    <a:pt x="8" y="48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0" y="16"/>
                  </a:lnTo>
                  <a:lnTo>
                    <a:pt x="0" y="8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32" y="0"/>
                  </a:lnTo>
                  <a:lnTo>
                    <a:pt x="32" y="8"/>
                  </a:lnTo>
                  <a:lnTo>
                    <a:pt x="40" y="16"/>
                  </a:lnTo>
                  <a:lnTo>
                    <a:pt x="40" y="24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40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8" y="24"/>
                  </a:lnTo>
                  <a:lnTo>
                    <a:pt x="32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16"/>
                  </a:lnTo>
                  <a:lnTo>
                    <a:pt x="8" y="24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31" name="Freeform 1731"/>
            <p:cNvSpPr>
              <a:spLocks/>
            </p:cNvSpPr>
            <p:nvPr/>
          </p:nvSpPr>
          <p:spPr bwMode="auto">
            <a:xfrm>
              <a:off x="2692" y="2976"/>
              <a:ext cx="48" cy="48"/>
            </a:xfrm>
            <a:custGeom>
              <a:avLst/>
              <a:gdLst>
                <a:gd name="T0" fmla="*/ 16 w 48"/>
                <a:gd name="T1" fmla="*/ 48 h 48"/>
                <a:gd name="T2" fmla="*/ 8 w 48"/>
                <a:gd name="T3" fmla="*/ 48 h 48"/>
                <a:gd name="T4" fmla="*/ 8 w 48"/>
                <a:gd name="T5" fmla="*/ 48 h 48"/>
                <a:gd name="T6" fmla="*/ 0 w 48"/>
                <a:gd name="T7" fmla="*/ 0 h 48"/>
                <a:gd name="T8" fmla="*/ 0 w 48"/>
                <a:gd name="T9" fmla="*/ 0 h 48"/>
                <a:gd name="T10" fmla="*/ 8 w 48"/>
                <a:gd name="T11" fmla="*/ 0 h 48"/>
                <a:gd name="T12" fmla="*/ 8 w 48"/>
                <a:gd name="T13" fmla="*/ 0 h 48"/>
                <a:gd name="T14" fmla="*/ 8 w 48"/>
                <a:gd name="T15" fmla="*/ 8 h 48"/>
                <a:gd name="T16" fmla="*/ 8 w 48"/>
                <a:gd name="T17" fmla="*/ 8 h 48"/>
                <a:gd name="T18" fmla="*/ 8 w 48"/>
                <a:gd name="T19" fmla="*/ 8 h 48"/>
                <a:gd name="T20" fmla="*/ 16 w 48"/>
                <a:gd name="T21" fmla="*/ 0 h 48"/>
                <a:gd name="T22" fmla="*/ 16 w 48"/>
                <a:gd name="T23" fmla="*/ 0 h 48"/>
                <a:gd name="T24" fmla="*/ 16 w 48"/>
                <a:gd name="T25" fmla="*/ 0 h 48"/>
                <a:gd name="T26" fmla="*/ 16 w 48"/>
                <a:gd name="T27" fmla="*/ 0 h 48"/>
                <a:gd name="T28" fmla="*/ 16 w 48"/>
                <a:gd name="T29" fmla="*/ 0 h 48"/>
                <a:gd name="T30" fmla="*/ 24 w 48"/>
                <a:gd name="T31" fmla="*/ 0 h 48"/>
                <a:gd name="T32" fmla="*/ 24 w 48"/>
                <a:gd name="T33" fmla="*/ 0 h 48"/>
                <a:gd name="T34" fmla="*/ 24 w 48"/>
                <a:gd name="T35" fmla="*/ 0 h 48"/>
                <a:gd name="T36" fmla="*/ 32 w 48"/>
                <a:gd name="T37" fmla="*/ 0 h 48"/>
                <a:gd name="T38" fmla="*/ 32 w 48"/>
                <a:gd name="T39" fmla="*/ 0 h 48"/>
                <a:gd name="T40" fmla="*/ 32 w 48"/>
                <a:gd name="T41" fmla="*/ 0 h 48"/>
                <a:gd name="T42" fmla="*/ 32 w 48"/>
                <a:gd name="T43" fmla="*/ 0 h 48"/>
                <a:gd name="T44" fmla="*/ 40 w 48"/>
                <a:gd name="T45" fmla="*/ 0 h 48"/>
                <a:gd name="T46" fmla="*/ 40 w 48"/>
                <a:gd name="T47" fmla="*/ 0 h 48"/>
                <a:gd name="T48" fmla="*/ 40 w 48"/>
                <a:gd name="T49" fmla="*/ 8 h 48"/>
                <a:gd name="T50" fmla="*/ 40 w 48"/>
                <a:gd name="T51" fmla="*/ 16 h 48"/>
                <a:gd name="T52" fmla="*/ 40 w 48"/>
                <a:gd name="T53" fmla="*/ 16 h 48"/>
                <a:gd name="T54" fmla="*/ 48 w 48"/>
                <a:gd name="T55" fmla="*/ 40 h 48"/>
                <a:gd name="T56" fmla="*/ 48 w 48"/>
                <a:gd name="T57" fmla="*/ 40 h 48"/>
                <a:gd name="T58" fmla="*/ 40 w 48"/>
                <a:gd name="T59" fmla="*/ 48 h 48"/>
                <a:gd name="T60" fmla="*/ 40 w 48"/>
                <a:gd name="T61" fmla="*/ 48 h 48"/>
                <a:gd name="T62" fmla="*/ 32 w 48"/>
                <a:gd name="T63" fmla="*/ 16 h 48"/>
                <a:gd name="T64" fmla="*/ 32 w 48"/>
                <a:gd name="T65" fmla="*/ 16 h 48"/>
                <a:gd name="T66" fmla="*/ 32 w 48"/>
                <a:gd name="T67" fmla="*/ 16 h 48"/>
                <a:gd name="T68" fmla="*/ 32 w 48"/>
                <a:gd name="T69" fmla="*/ 8 h 48"/>
                <a:gd name="T70" fmla="*/ 32 w 48"/>
                <a:gd name="T71" fmla="*/ 8 h 48"/>
                <a:gd name="T72" fmla="*/ 32 w 48"/>
                <a:gd name="T73" fmla="*/ 8 h 48"/>
                <a:gd name="T74" fmla="*/ 32 w 48"/>
                <a:gd name="T75" fmla="*/ 8 h 48"/>
                <a:gd name="T76" fmla="*/ 32 w 48"/>
                <a:gd name="T77" fmla="*/ 8 h 48"/>
                <a:gd name="T78" fmla="*/ 24 w 48"/>
                <a:gd name="T79" fmla="*/ 8 h 48"/>
                <a:gd name="T80" fmla="*/ 24 w 48"/>
                <a:gd name="T81" fmla="*/ 8 h 48"/>
                <a:gd name="T82" fmla="*/ 24 w 48"/>
                <a:gd name="T83" fmla="*/ 8 h 48"/>
                <a:gd name="T84" fmla="*/ 16 w 48"/>
                <a:gd name="T85" fmla="*/ 8 h 48"/>
                <a:gd name="T86" fmla="*/ 16 w 48"/>
                <a:gd name="T87" fmla="*/ 8 h 48"/>
                <a:gd name="T88" fmla="*/ 16 w 48"/>
                <a:gd name="T89" fmla="*/ 8 h 48"/>
                <a:gd name="T90" fmla="*/ 16 w 48"/>
                <a:gd name="T91" fmla="*/ 8 h 48"/>
                <a:gd name="T92" fmla="*/ 16 w 48"/>
                <a:gd name="T93" fmla="*/ 16 h 48"/>
                <a:gd name="T94" fmla="*/ 16 w 48"/>
                <a:gd name="T95" fmla="*/ 16 h 48"/>
                <a:gd name="T96" fmla="*/ 16 w 48"/>
                <a:gd name="T97" fmla="*/ 16 h 48"/>
                <a:gd name="T98" fmla="*/ 16 w 48"/>
                <a:gd name="T99" fmla="*/ 24 h 48"/>
                <a:gd name="T100" fmla="*/ 16 w 48"/>
                <a:gd name="T101" fmla="*/ 24 h 48"/>
                <a:gd name="T102" fmla="*/ 16 w 48"/>
                <a:gd name="T103" fmla="*/ 48 h 4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8"/>
                <a:gd name="T157" fmla="*/ 0 h 48"/>
                <a:gd name="T158" fmla="*/ 48 w 48"/>
                <a:gd name="T159" fmla="*/ 48 h 4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8" h="48">
                  <a:moveTo>
                    <a:pt x="16" y="48"/>
                  </a:moveTo>
                  <a:lnTo>
                    <a:pt x="8" y="48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32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40" y="16"/>
                  </a:lnTo>
                  <a:lnTo>
                    <a:pt x="48" y="40"/>
                  </a:lnTo>
                  <a:lnTo>
                    <a:pt x="40" y="48"/>
                  </a:lnTo>
                  <a:lnTo>
                    <a:pt x="32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16" y="16"/>
                  </a:lnTo>
                  <a:lnTo>
                    <a:pt x="16" y="24"/>
                  </a:lnTo>
                  <a:lnTo>
                    <a:pt x="16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32" name="Freeform 1732"/>
            <p:cNvSpPr>
              <a:spLocks/>
            </p:cNvSpPr>
            <p:nvPr/>
          </p:nvSpPr>
          <p:spPr bwMode="auto">
            <a:xfrm>
              <a:off x="2740" y="2952"/>
              <a:ext cx="40" cy="64"/>
            </a:xfrm>
            <a:custGeom>
              <a:avLst/>
              <a:gdLst>
                <a:gd name="T0" fmla="*/ 40 w 40"/>
                <a:gd name="T1" fmla="*/ 56 h 64"/>
                <a:gd name="T2" fmla="*/ 40 w 40"/>
                <a:gd name="T3" fmla="*/ 56 h 64"/>
                <a:gd name="T4" fmla="*/ 40 w 40"/>
                <a:gd name="T5" fmla="*/ 56 h 64"/>
                <a:gd name="T6" fmla="*/ 40 w 40"/>
                <a:gd name="T7" fmla="*/ 64 h 64"/>
                <a:gd name="T8" fmla="*/ 32 w 40"/>
                <a:gd name="T9" fmla="*/ 64 h 64"/>
                <a:gd name="T10" fmla="*/ 32 w 40"/>
                <a:gd name="T11" fmla="*/ 64 h 64"/>
                <a:gd name="T12" fmla="*/ 32 w 40"/>
                <a:gd name="T13" fmla="*/ 64 h 64"/>
                <a:gd name="T14" fmla="*/ 24 w 40"/>
                <a:gd name="T15" fmla="*/ 64 h 64"/>
                <a:gd name="T16" fmla="*/ 24 w 40"/>
                <a:gd name="T17" fmla="*/ 64 h 64"/>
                <a:gd name="T18" fmla="*/ 24 w 40"/>
                <a:gd name="T19" fmla="*/ 64 h 64"/>
                <a:gd name="T20" fmla="*/ 16 w 40"/>
                <a:gd name="T21" fmla="*/ 56 h 64"/>
                <a:gd name="T22" fmla="*/ 16 w 40"/>
                <a:gd name="T23" fmla="*/ 56 h 64"/>
                <a:gd name="T24" fmla="*/ 16 w 40"/>
                <a:gd name="T25" fmla="*/ 56 h 64"/>
                <a:gd name="T26" fmla="*/ 16 w 40"/>
                <a:gd name="T27" fmla="*/ 48 h 64"/>
                <a:gd name="T28" fmla="*/ 16 w 40"/>
                <a:gd name="T29" fmla="*/ 48 h 64"/>
                <a:gd name="T30" fmla="*/ 8 w 40"/>
                <a:gd name="T31" fmla="*/ 24 h 64"/>
                <a:gd name="T32" fmla="*/ 8 w 40"/>
                <a:gd name="T33" fmla="*/ 24 h 64"/>
                <a:gd name="T34" fmla="*/ 0 w 40"/>
                <a:gd name="T35" fmla="*/ 24 h 64"/>
                <a:gd name="T36" fmla="*/ 0 w 40"/>
                <a:gd name="T37" fmla="*/ 24 h 64"/>
                <a:gd name="T38" fmla="*/ 0 w 40"/>
                <a:gd name="T39" fmla="*/ 16 h 64"/>
                <a:gd name="T40" fmla="*/ 0 w 40"/>
                <a:gd name="T41" fmla="*/ 16 h 64"/>
                <a:gd name="T42" fmla="*/ 8 w 40"/>
                <a:gd name="T43" fmla="*/ 16 h 64"/>
                <a:gd name="T44" fmla="*/ 8 w 40"/>
                <a:gd name="T45" fmla="*/ 16 h 64"/>
                <a:gd name="T46" fmla="*/ 8 w 40"/>
                <a:gd name="T47" fmla="*/ 8 h 64"/>
                <a:gd name="T48" fmla="*/ 8 w 40"/>
                <a:gd name="T49" fmla="*/ 8 h 64"/>
                <a:gd name="T50" fmla="*/ 16 w 40"/>
                <a:gd name="T51" fmla="*/ 0 h 64"/>
                <a:gd name="T52" fmla="*/ 16 w 40"/>
                <a:gd name="T53" fmla="*/ 0 h 64"/>
                <a:gd name="T54" fmla="*/ 16 w 40"/>
                <a:gd name="T55" fmla="*/ 16 h 64"/>
                <a:gd name="T56" fmla="*/ 16 w 40"/>
                <a:gd name="T57" fmla="*/ 16 h 64"/>
                <a:gd name="T58" fmla="*/ 32 w 40"/>
                <a:gd name="T59" fmla="*/ 8 h 64"/>
                <a:gd name="T60" fmla="*/ 32 w 40"/>
                <a:gd name="T61" fmla="*/ 8 h 64"/>
                <a:gd name="T62" fmla="*/ 32 w 40"/>
                <a:gd name="T63" fmla="*/ 16 h 64"/>
                <a:gd name="T64" fmla="*/ 32 w 40"/>
                <a:gd name="T65" fmla="*/ 16 h 64"/>
                <a:gd name="T66" fmla="*/ 16 w 40"/>
                <a:gd name="T67" fmla="*/ 24 h 64"/>
                <a:gd name="T68" fmla="*/ 16 w 40"/>
                <a:gd name="T69" fmla="*/ 24 h 64"/>
                <a:gd name="T70" fmla="*/ 24 w 40"/>
                <a:gd name="T71" fmla="*/ 40 h 64"/>
                <a:gd name="T72" fmla="*/ 24 w 40"/>
                <a:gd name="T73" fmla="*/ 40 h 64"/>
                <a:gd name="T74" fmla="*/ 24 w 40"/>
                <a:gd name="T75" fmla="*/ 48 h 64"/>
                <a:gd name="T76" fmla="*/ 24 w 40"/>
                <a:gd name="T77" fmla="*/ 48 h 64"/>
                <a:gd name="T78" fmla="*/ 24 w 40"/>
                <a:gd name="T79" fmla="*/ 48 h 64"/>
                <a:gd name="T80" fmla="*/ 24 w 40"/>
                <a:gd name="T81" fmla="*/ 56 h 64"/>
                <a:gd name="T82" fmla="*/ 32 w 40"/>
                <a:gd name="T83" fmla="*/ 56 h 64"/>
                <a:gd name="T84" fmla="*/ 32 w 40"/>
                <a:gd name="T85" fmla="*/ 56 h 64"/>
                <a:gd name="T86" fmla="*/ 32 w 40"/>
                <a:gd name="T87" fmla="*/ 56 h 64"/>
                <a:gd name="T88" fmla="*/ 32 w 40"/>
                <a:gd name="T89" fmla="*/ 56 h 64"/>
                <a:gd name="T90" fmla="*/ 32 w 40"/>
                <a:gd name="T91" fmla="*/ 56 h 64"/>
                <a:gd name="T92" fmla="*/ 40 w 40"/>
                <a:gd name="T93" fmla="*/ 56 h 64"/>
                <a:gd name="T94" fmla="*/ 40 w 40"/>
                <a:gd name="T95" fmla="*/ 56 h 6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0"/>
                <a:gd name="T145" fmla="*/ 0 h 64"/>
                <a:gd name="T146" fmla="*/ 40 w 40"/>
                <a:gd name="T147" fmla="*/ 64 h 6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0" h="64">
                  <a:moveTo>
                    <a:pt x="40" y="56"/>
                  </a:moveTo>
                  <a:lnTo>
                    <a:pt x="40" y="56"/>
                  </a:lnTo>
                  <a:lnTo>
                    <a:pt x="40" y="64"/>
                  </a:lnTo>
                  <a:lnTo>
                    <a:pt x="32" y="64"/>
                  </a:lnTo>
                  <a:lnTo>
                    <a:pt x="24" y="64"/>
                  </a:lnTo>
                  <a:lnTo>
                    <a:pt x="16" y="56"/>
                  </a:lnTo>
                  <a:lnTo>
                    <a:pt x="16" y="4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8" y="8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32" y="8"/>
                  </a:lnTo>
                  <a:lnTo>
                    <a:pt x="32" y="16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24" y="48"/>
                  </a:lnTo>
                  <a:lnTo>
                    <a:pt x="24" y="56"/>
                  </a:lnTo>
                  <a:lnTo>
                    <a:pt x="32" y="56"/>
                  </a:lnTo>
                  <a:lnTo>
                    <a:pt x="40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33" name="Freeform 1735"/>
            <p:cNvSpPr>
              <a:spLocks/>
            </p:cNvSpPr>
            <p:nvPr/>
          </p:nvSpPr>
          <p:spPr bwMode="auto">
            <a:xfrm>
              <a:off x="3076" y="2704"/>
              <a:ext cx="312" cy="328"/>
            </a:xfrm>
            <a:custGeom>
              <a:avLst/>
              <a:gdLst>
                <a:gd name="T0" fmla="*/ 312 w 312"/>
                <a:gd name="T1" fmla="*/ 328 h 328"/>
                <a:gd name="T2" fmla="*/ 224 w 312"/>
                <a:gd name="T3" fmla="*/ 0 h 328"/>
                <a:gd name="T4" fmla="*/ 0 w 312"/>
                <a:gd name="T5" fmla="*/ 224 h 328"/>
                <a:gd name="T6" fmla="*/ 312 w 312"/>
                <a:gd name="T7" fmla="*/ 328 h 3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2"/>
                <a:gd name="T13" fmla="*/ 0 h 328"/>
                <a:gd name="T14" fmla="*/ 312 w 312"/>
                <a:gd name="T15" fmla="*/ 328 h 3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2" h="328">
                  <a:moveTo>
                    <a:pt x="312" y="328"/>
                  </a:moveTo>
                  <a:lnTo>
                    <a:pt x="224" y="0"/>
                  </a:lnTo>
                  <a:lnTo>
                    <a:pt x="0" y="224"/>
                  </a:lnTo>
                  <a:lnTo>
                    <a:pt x="312" y="3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34" name="Line 1736"/>
            <p:cNvSpPr>
              <a:spLocks noChangeShapeType="1"/>
            </p:cNvSpPr>
            <p:nvPr/>
          </p:nvSpPr>
          <p:spPr bwMode="auto">
            <a:xfrm flipH="1" flipV="1">
              <a:off x="3300" y="2704"/>
              <a:ext cx="88" cy="3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35" name="Line 1737"/>
            <p:cNvSpPr>
              <a:spLocks noChangeShapeType="1"/>
            </p:cNvSpPr>
            <p:nvPr/>
          </p:nvSpPr>
          <p:spPr bwMode="auto">
            <a:xfrm>
              <a:off x="3300" y="2704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36" name="Line 1738"/>
            <p:cNvSpPr>
              <a:spLocks noChangeShapeType="1"/>
            </p:cNvSpPr>
            <p:nvPr/>
          </p:nvSpPr>
          <p:spPr bwMode="auto">
            <a:xfrm flipH="1">
              <a:off x="3076" y="2704"/>
              <a:ext cx="224" cy="2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37" name="Line 1739"/>
            <p:cNvSpPr>
              <a:spLocks noChangeShapeType="1"/>
            </p:cNvSpPr>
            <p:nvPr/>
          </p:nvSpPr>
          <p:spPr bwMode="auto">
            <a:xfrm>
              <a:off x="3076" y="2928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38" name="Line 1740"/>
            <p:cNvSpPr>
              <a:spLocks noChangeShapeType="1"/>
            </p:cNvSpPr>
            <p:nvPr/>
          </p:nvSpPr>
          <p:spPr bwMode="auto">
            <a:xfrm>
              <a:off x="3076" y="2928"/>
              <a:ext cx="312" cy="1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39" name="Line 1741"/>
            <p:cNvSpPr>
              <a:spLocks noChangeShapeType="1"/>
            </p:cNvSpPr>
            <p:nvPr/>
          </p:nvSpPr>
          <p:spPr bwMode="auto">
            <a:xfrm>
              <a:off x="3388" y="3032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40" name="Line 1742"/>
            <p:cNvSpPr>
              <a:spLocks noChangeShapeType="1"/>
            </p:cNvSpPr>
            <p:nvPr/>
          </p:nvSpPr>
          <p:spPr bwMode="auto">
            <a:xfrm flipH="1">
              <a:off x="3060" y="2696"/>
              <a:ext cx="248" cy="232"/>
            </a:xfrm>
            <a:prstGeom prst="line">
              <a:avLst/>
            </a:prstGeom>
            <a:noFill/>
            <a:ln w="12700">
              <a:solidFill>
                <a:srgbClr val="D7D7D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41" name="Line 1743"/>
            <p:cNvSpPr>
              <a:spLocks noChangeShapeType="1"/>
            </p:cNvSpPr>
            <p:nvPr/>
          </p:nvSpPr>
          <p:spPr bwMode="auto">
            <a:xfrm flipH="1" flipV="1">
              <a:off x="3068" y="2928"/>
              <a:ext cx="320" cy="112"/>
            </a:xfrm>
            <a:prstGeom prst="line">
              <a:avLst/>
            </a:prstGeom>
            <a:noFill/>
            <a:ln w="12700">
              <a:solidFill>
                <a:srgbClr val="D7D7D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42" name="Freeform 1875"/>
            <p:cNvSpPr>
              <a:spLocks/>
            </p:cNvSpPr>
            <p:nvPr/>
          </p:nvSpPr>
          <p:spPr bwMode="auto">
            <a:xfrm>
              <a:off x="1260" y="3096"/>
              <a:ext cx="184" cy="136"/>
            </a:xfrm>
            <a:custGeom>
              <a:avLst/>
              <a:gdLst>
                <a:gd name="T0" fmla="*/ 0 w 184"/>
                <a:gd name="T1" fmla="*/ 0 h 136"/>
                <a:gd name="T2" fmla="*/ 184 w 184"/>
                <a:gd name="T3" fmla="*/ 0 h 136"/>
                <a:gd name="T4" fmla="*/ 96 w 184"/>
                <a:gd name="T5" fmla="*/ 136 h 136"/>
                <a:gd name="T6" fmla="*/ 0 w 184"/>
                <a:gd name="T7" fmla="*/ 0 h 1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4"/>
                <a:gd name="T13" fmla="*/ 0 h 136"/>
                <a:gd name="T14" fmla="*/ 184 w 184"/>
                <a:gd name="T15" fmla="*/ 136 h 1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4" h="136">
                  <a:moveTo>
                    <a:pt x="0" y="0"/>
                  </a:moveTo>
                  <a:lnTo>
                    <a:pt x="184" y="0"/>
                  </a:lnTo>
                  <a:lnTo>
                    <a:pt x="96" y="1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43" name="Line 1876"/>
            <p:cNvSpPr>
              <a:spLocks noChangeShapeType="1"/>
            </p:cNvSpPr>
            <p:nvPr/>
          </p:nvSpPr>
          <p:spPr bwMode="auto">
            <a:xfrm>
              <a:off x="1260" y="3096"/>
              <a:ext cx="18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44" name="Line 1877"/>
            <p:cNvSpPr>
              <a:spLocks noChangeShapeType="1"/>
            </p:cNvSpPr>
            <p:nvPr/>
          </p:nvSpPr>
          <p:spPr bwMode="auto">
            <a:xfrm>
              <a:off x="1444" y="3096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45" name="Line 1878"/>
            <p:cNvSpPr>
              <a:spLocks noChangeShapeType="1"/>
            </p:cNvSpPr>
            <p:nvPr/>
          </p:nvSpPr>
          <p:spPr bwMode="auto">
            <a:xfrm flipH="1">
              <a:off x="1356" y="3096"/>
              <a:ext cx="88" cy="1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46" name="Line 1880"/>
            <p:cNvSpPr>
              <a:spLocks noChangeShapeType="1"/>
            </p:cNvSpPr>
            <p:nvPr/>
          </p:nvSpPr>
          <p:spPr bwMode="auto">
            <a:xfrm flipH="1" flipV="1">
              <a:off x="1260" y="3096"/>
              <a:ext cx="96" cy="1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47" name="Line 1881"/>
            <p:cNvSpPr>
              <a:spLocks noChangeShapeType="1"/>
            </p:cNvSpPr>
            <p:nvPr/>
          </p:nvSpPr>
          <p:spPr bwMode="auto">
            <a:xfrm>
              <a:off x="1260" y="3096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5852" name="AutoShape 1884"/>
          <p:cNvSpPr>
            <a:spLocks noChangeArrowheads="1"/>
          </p:cNvSpPr>
          <p:nvPr/>
        </p:nvSpPr>
        <p:spPr bwMode="auto">
          <a:xfrm rot="-847545">
            <a:off x="5943600" y="2286000"/>
            <a:ext cx="1371600" cy="533400"/>
          </a:xfrm>
          <a:prstGeom prst="parallelogram">
            <a:avLst>
              <a:gd name="adj" fmla="val 2445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800" b="1"/>
              <a:t>planning</a:t>
            </a:r>
          </a:p>
        </p:txBody>
      </p:sp>
      <p:sp>
        <p:nvSpPr>
          <p:cNvPr id="85853" name="AutoShape 1885"/>
          <p:cNvSpPr>
            <a:spLocks noChangeArrowheads="1"/>
          </p:cNvSpPr>
          <p:nvPr/>
        </p:nvSpPr>
        <p:spPr bwMode="auto">
          <a:xfrm rot="-847545">
            <a:off x="8153400" y="2362200"/>
            <a:ext cx="1371600" cy="533400"/>
          </a:xfrm>
          <a:prstGeom prst="parallelogram">
            <a:avLst>
              <a:gd name="adj" fmla="val 2445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800" b="1"/>
              <a:t>modeling</a:t>
            </a:r>
          </a:p>
        </p:txBody>
      </p:sp>
      <p:sp>
        <p:nvSpPr>
          <p:cNvPr id="85856" name="AutoShape 1888"/>
          <p:cNvSpPr>
            <a:spLocks noChangeArrowheads="1"/>
          </p:cNvSpPr>
          <p:nvPr/>
        </p:nvSpPr>
        <p:spPr bwMode="auto">
          <a:xfrm rot="-847545">
            <a:off x="3829050" y="3352800"/>
            <a:ext cx="1905000" cy="533400"/>
          </a:xfrm>
          <a:prstGeom prst="parallelogram">
            <a:avLst>
              <a:gd name="adj" fmla="val 3396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800" b="1"/>
              <a:t>communication</a:t>
            </a:r>
          </a:p>
        </p:txBody>
      </p:sp>
      <p:sp>
        <p:nvSpPr>
          <p:cNvPr id="85861" name="Rectangle 1893"/>
          <p:cNvSpPr>
            <a:spLocks noChangeArrowheads="1"/>
          </p:cNvSpPr>
          <p:nvPr/>
        </p:nvSpPr>
        <p:spPr bwMode="auto">
          <a:xfrm>
            <a:off x="3124200" y="5638800"/>
            <a:ext cx="1981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800"/>
              <a:t>software increment</a:t>
            </a:r>
          </a:p>
        </p:txBody>
      </p:sp>
      <p:sp>
        <p:nvSpPr>
          <p:cNvPr id="35850" name="Text Box 1894"/>
          <p:cNvSpPr txBox="1">
            <a:spLocks noChangeArrowheads="1"/>
          </p:cNvSpPr>
          <p:nvPr/>
        </p:nvSpPr>
        <p:spPr bwMode="auto">
          <a:xfrm>
            <a:off x="3048000" y="533400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Release</a:t>
            </a:r>
          </a:p>
        </p:txBody>
      </p:sp>
      <p:sp>
        <p:nvSpPr>
          <p:cNvPr id="35851" name="Text Box 1895"/>
          <p:cNvSpPr txBox="1">
            <a:spLocks noChangeArrowheads="1"/>
          </p:cNvSpPr>
          <p:nvPr/>
        </p:nvSpPr>
        <p:spPr bwMode="auto">
          <a:xfrm>
            <a:off x="4267200" y="6248401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 i="1"/>
              <a:t>Production</a:t>
            </a:r>
          </a:p>
        </p:txBody>
      </p:sp>
      <p:sp>
        <p:nvSpPr>
          <p:cNvPr id="35852" name="Text Box 1896"/>
          <p:cNvSpPr txBox="1">
            <a:spLocks noChangeArrowheads="1"/>
          </p:cNvSpPr>
          <p:nvPr/>
        </p:nvSpPr>
        <p:spPr bwMode="auto">
          <a:xfrm>
            <a:off x="6934200" y="5486401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 i="1"/>
              <a:t>Transition</a:t>
            </a:r>
          </a:p>
        </p:txBody>
      </p:sp>
      <p:sp>
        <p:nvSpPr>
          <p:cNvPr id="35853" name="Text Box 1897"/>
          <p:cNvSpPr txBox="1">
            <a:spLocks noChangeArrowheads="1"/>
          </p:cNvSpPr>
          <p:nvPr/>
        </p:nvSpPr>
        <p:spPr bwMode="auto">
          <a:xfrm>
            <a:off x="8382000" y="4648201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 i="1"/>
              <a:t>Construction</a:t>
            </a:r>
          </a:p>
        </p:txBody>
      </p:sp>
      <p:sp>
        <p:nvSpPr>
          <p:cNvPr id="35854" name="Text Box 1898"/>
          <p:cNvSpPr txBox="1">
            <a:spLocks noChangeArrowheads="1"/>
          </p:cNvSpPr>
          <p:nvPr/>
        </p:nvSpPr>
        <p:spPr bwMode="auto">
          <a:xfrm>
            <a:off x="6400800" y="1447801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 i="1"/>
              <a:t>Elaboration</a:t>
            </a:r>
          </a:p>
        </p:txBody>
      </p:sp>
      <p:sp>
        <p:nvSpPr>
          <p:cNvPr id="35855" name="Text Box 1899"/>
          <p:cNvSpPr txBox="1">
            <a:spLocks noChangeArrowheads="1"/>
          </p:cNvSpPr>
          <p:nvPr/>
        </p:nvSpPr>
        <p:spPr bwMode="auto">
          <a:xfrm>
            <a:off x="4191000" y="1981201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 i="1"/>
              <a:t>Inception</a:t>
            </a:r>
          </a:p>
        </p:txBody>
      </p:sp>
      <p:sp>
        <p:nvSpPr>
          <p:cNvPr id="35856" name="Line 1900"/>
          <p:cNvSpPr>
            <a:spLocks noChangeShapeType="1"/>
          </p:cNvSpPr>
          <p:nvPr/>
        </p:nvSpPr>
        <p:spPr bwMode="auto">
          <a:xfrm flipH="1">
            <a:off x="4495800" y="23622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57" name="Line 1901"/>
          <p:cNvSpPr>
            <a:spLocks noChangeShapeType="1"/>
          </p:cNvSpPr>
          <p:nvPr/>
        </p:nvSpPr>
        <p:spPr bwMode="auto">
          <a:xfrm>
            <a:off x="4724400" y="23622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58" name="Line 1902"/>
          <p:cNvSpPr>
            <a:spLocks noChangeShapeType="1"/>
          </p:cNvSpPr>
          <p:nvPr/>
        </p:nvSpPr>
        <p:spPr bwMode="auto">
          <a:xfrm flipH="1">
            <a:off x="6629400" y="17526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59" name="Line 1904"/>
          <p:cNvSpPr>
            <a:spLocks noChangeShapeType="1"/>
          </p:cNvSpPr>
          <p:nvPr/>
        </p:nvSpPr>
        <p:spPr bwMode="auto">
          <a:xfrm>
            <a:off x="7162800" y="1752600"/>
            <a:ext cx="1600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60" name="Line 1905"/>
          <p:cNvSpPr>
            <a:spLocks noChangeShapeType="1"/>
          </p:cNvSpPr>
          <p:nvPr/>
        </p:nvSpPr>
        <p:spPr bwMode="auto">
          <a:xfrm flipH="1" flipV="1">
            <a:off x="8839200" y="41910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61" name="Line 1907"/>
          <p:cNvSpPr>
            <a:spLocks noChangeShapeType="1"/>
          </p:cNvSpPr>
          <p:nvPr/>
        </p:nvSpPr>
        <p:spPr bwMode="auto">
          <a:xfrm flipH="1">
            <a:off x="7620000" y="4114800"/>
            <a:ext cx="11430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5854" name="AutoShape 1886"/>
          <p:cNvSpPr>
            <a:spLocks noChangeArrowheads="1"/>
          </p:cNvSpPr>
          <p:nvPr/>
        </p:nvSpPr>
        <p:spPr bwMode="auto">
          <a:xfrm rot="-847545">
            <a:off x="7772400" y="3659188"/>
            <a:ext cx="1752600" cy="533400"/>
          </a:xfrm>
          <a:prstGeom prst="parallelogram">
            <a:avLst>
              <a:gd name="adj" fmla="val 3124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800" b="1"/>
              <a:t>construction</a:t>
            </a:r>
          </a:p>
        </p:txBody>
      </p:sp>
      <p:sp>
        <p:nvSpPr>
          <p:cNvPr id="35863" name="Line 1908"/>
          <p:cNvSpPr>
            <a:spLocks noChangeShapeType="1"/>
          </p:cNvSpPr>
          <p:nvPr/>
        </p:nvSpPr>
        <p:spPr bwMode="auto">
          <a:xfrm>
            <a:off x="5867400" y="51054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5855" name="AutoShape 1887"/>
          <p:cNvSpPr>
            <a:spLocks noChangeArrowheads="1"/>
          </p:cNvSpPr>
          <p:nvPr/>
        </p:nvSpPr>
        <p:spPr bwMode="auto">
          <a:xfrm rot="-847545">
            <a:off x="4972050" y="4648200"/>
            <a:ext cx="1543050" cy="533400"/>
          </a:xfrm>
          <a:prstGeom prst="parallelogram">
            <a:avLst>
              <a:gd name="adj" fmla="val 27509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800" b="1"/>
              <a:t>deployment</a:t>
            </a:r>
          </a:p>
        </p:txBody>
      </p:sp>
      <p:sp>
        <p:nvSpPr>
          <p:cNvPr id="35865" name="Line 1909"/>
          <p:cNvSpPr>
            <a:spLocks noChangeShapeType="1"/>
          </p:cNvSpPr>
          <p:nvPr/>
        </p:nvSpPr>
        <p:spPr bwMode="auto">
          <a:xfrm flipH="1" flipV="1">
            <a:off x="4343400" y="6019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A4C39BF-2B40-4712-AEF4-ADFA609456F1}" type="slidenum">
              <a:rPr lang="en-US" altLang="en-US" sz="1400">
                <a:latin typeface="Arial" panose="020B0604020202020204" pitchFamily="34" charset="0"/>
              </a:rPr>
              <a:pPr eaLnBrk="1" hangingPunct="1"/>
              <a:t>36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 dirty="0"/>
              <a:t>Phases of UP - Inception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9829800" cy="4343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Encompasses both customer communication and planning activities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Fundamental business requirements are described through a set of preliminary use-cases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A </a:t>
            </a:r>
            <a:r>
              <a:rPr lang="en-US" altLang="en-US" sz="2000" b="1" dirty="0">
                <a:solidFill>
                  <a:srgbClr val="0000FF"/>
                </a:solidFill>
              </a:rPr>
              <a:t>use-case</a:t>
            </a:r>
            <a:r>
              <a:rPr lang="en-US" altLang="en-US" sz="2000" dirty="0"/>
              <a:t> describes a sequence of actions that are performed by an actor (e.g., a person, a machine, another system) as the actor interacts with the software</a:t>
            </a:r>
          </a:p>
          <a:p>
            <a:pPr marL="457200" lvl="1" indent="0" algn="just" eaLnBrk="1" hangingPunct="1">
              <a:lnSpc>
                <a:spcPct val="90000"/>
              </a:lnSpc>
              <a:buNone/>
            </a:pPr>
            <a:endParaRPr lang="en-US" altLang="en-US" sz="20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A rough architecture for the system is also proposed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ED018B3-46C3-4AAF-B2D8-8F138824E579}" type="slidenum">
              <a:rPr lang="en-US" altLang="en-US" sz="1400">
                <a:latin typeface="Arial" panose="020B0604020202020204" pitchFamily="34" charset="0"/>
              </a:rPr>
              <a:pPr eaLnBrk="1" hangingPunct="1"/>
              <a:t>37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36998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 dirty="0"/>
              <a:t>Phases of UP - Elaboration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63899"/>
            <a:ext cx="10287000" cy="5029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Encompasses customer communication and modeling activities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Refines and expands the preliminary use-cases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Expands the architectural representation to include </a:t>
            </a:r>
            <a:r>
              <a:rPr lang="en-US" altLang="en-US" sz="2400" dirty="0">
                <a:solidFill>
                  <a:srgbClr val="C00000"/>
                </a:solidFill>
              </a:rPr>
              <a:t>five different views </a:t>
            </a:r>
            <a:r>
              <a:rPr lang="en-US" altLang="en-US" sz="2400" dirty="0"/>
              <a:t>of the software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The use-case model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The analysis model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The design model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The implementation model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The deployment model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In some cases, elaboration creates an “</a:t>
            </a:r>
            <a:r>
              <a:rPr lang="en-US" altLang="en-US" sz="2400" dirty="0">
                <a:solidFill>
                  <a:srgbClr val="C00000"/>
                </a:solidFill>
              </a:rPr>
              <a:t>executable architectural baseline”</a:t>
            </a:r>
            <a:r>
              <a:rPr lang="en-US" altLang="en-US" sz="2400" dirty="0"/>
              <a:t> that represents a </a:t>
            </a:r>
            <a:r>
              <a:rPr lang="en-US" altLang="en-US" sz="2400" dirty="0">
                <a:solidFill>
                  <a:srgbClr val="C00000"/>
                </a:solidFill>
              </a:rPr>
              <a:t>“first cut” </a:t>
            </a:r>
            <a:r>
              <a:rPr lang="en-US" altLang="en-US" sz="2400" dirty="0"/>
              <a:t>executable system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1290D1E-CB06-48EC-A37C-6068AE76024A}" type="slidenum">
              <a:rPr lang="en-US" altLang="en-US" sz="1400">
                <a:latin typeface="Arial" panose="020B0604020202020204" pitchFamily="34" charset="0"/>
              </a:rPr>
              <a:pPr eaLnBrk="1" hangingPunct="1"/>
              <a:t>38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 dirty="0"/>
              <a:t>Phases of UP - Construction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057400"/>
            <a:ext cx="10363200" cy="44196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800" dirty="0"/>
              <a:t>Makes each use-case operational for end-users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800" dirty="0"/>
              <a:t>As components are being implemented, </a:t>
            </a:r>
            <a:r>
              <a:rPr lang="en-US" altLang="en-US" sz="2800" b="1" dirty="0">
                <a:solidFill>
                  <a:srgbClr val="0000FF"/>
                </a:solidFill>
              </a:rPr>
              <a:t>unit tests</a:t>
            </a:r>
            <a:r>
              <a:rPr lang="en-US" altLang="en-US" sz="2800" dirty="0"/>
              <a:t> are designed and executed for each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800" dirty="0"/>
              <a:t>Integration activities (component assembly and </a:t>
            </a:r>
            <a:r>
              <a:rPr lang="en-US" altLang="en-US" sz="2800" b="1" dirty="0">
                <a:solidFill>
                  <a:srgbClr val="0000FF"/>
                </a:solidFill>
              </a:rPr>
              <a:t>integration testing</a:t>
            </a:r>
            <a:r>
              <a:rPr lang="en-US" altLang="en-US" sz="2800" dirty="0"/>
              <a:t>) are conducted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800" dirty="0"/>
              <a:t>Use-cases are used to derive a suite of </a:t>
            </a:r>
            <a:r>
              <a:rPr lang="en-US" altLang="en-US" sz="2800" b="1" dirty="0">
                <a:solidFill>
                  <a:srgbClr val="0000FF"/>
                </a:solidFill>
              </a:rPr>
              <a:t>acceptance tests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A3E3661-6569-422C-9C19-38D4BDF73DE1}" type="slidenum">
              <a:rPr lang="en-US" altLang="en-US" sz="1400">
                <a:latin typeface="Arial" panose="020B0604020202020204" pitchFamily="34" charset="0"/>
              </a:rPr>
              <a:pPr eaLnBrk="1" hangingPunct="1"/>
              <a:t>39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 dirty="0"/>
              <a:t>Phases of UP - Transition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10439400" cy="4114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Software is given to end-users for </a:t>
            </a:r>
            <a:r>
              <a:rPr lang="en-US" altLang="en-US" sz="2400" b="1" dirty="0">
                <a:solidFill>
                  <a:srgbClr val="0000FF"/>
                </a:solidFill>
              </a:rPr>
              <a:t>beta testing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400" b="1" dirty="0">
              <a:solidFill>
                <a:srgbClr val="0000FF"/>
              </a:solidFill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The software team creates the necessary support information –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User manuals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Trouble-shooting guides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Installation procedures</a:t>
            </a:r>
          </a:p>
          <a:p>
            <a:pPr lvl="1" algn="just" eaLnBrk="1" hangingPunct="1">
              <a:lnSpc>
                <a:spcPct val="90000"/>
              </a:lnSpc>
            </a:pPr>
            <a:endParaRPr lang="en-US" altLang="en-US" sz="20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At the conclusion of the transition phase, the software increment becomes a usable software release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F6DF0-C3E6-42A2-BA0F-A36F7E302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Prescriptive Process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9DC16-577B-4266-B0A5-0835A3CD7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F30F4-C2B2-45BB-A43B-1498C46C1027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8DFAB90-9B9C-40B6-8F9E-E4437A96CE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6134" y="2066373"/>
            <a:ext cx="9998307" cy="3944454"/>
          </a:xfrm>
        </p:spPr>
      </p:pic>
    </p:spTree>
    <p:extLst>
      <p:ext uri="{BB962C8B-B14F-4D97-AF65-F5344CB8AC3E}">
        <p14:creationId xmlns:p14="http://schemas.microsoft.com/office/powerpoint/2010/main" val="15795078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CD3912F-B1FE-4DD0-AB06-91D0A4B63378}" type="slidenum">
              <a:rPr lang="en-US" altLang="en-US" sz="1400">
                <a:latin typeface="Arial" panose="020B0604020202020204" pitchFamily="34" charset="0"/>
              </a:rPr>
              <a:pPr eaLnBrk="1" hangingPunct="1"/>
              <a:t>40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 dirty="0"/>
              <a:t>Phases of UP - Production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10668000" cy="4114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800" dirty="0"/>
              <a:t>Coincides with the deployment activity of the generic process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8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800" dirty="0"/>
              <a:t>The on-going use of the software is monitored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8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800" dirty="0"/>
              <a:t>Support for the operating environment (infrastructure) is provided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8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800" dirty="0"/>
              <a:t>Defect reports and requests for changes are submitted and evaluated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CDB5B20-726F-41B1-8E93-75413770B539}" type="slidenum">
              <a:rPr lang="en-US" altLang="en-US" sz="1400">
                <a:latin typeface="Arial" panose="020B0604020202020204" pitchFamily="34" charset="0"/>
              </a:rPr>
              <a:pPr eaLnBrk="1" hangingPunct="1"/>
              <a:t>41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dirty="0"/>
              <a:t>Unified Process Work Products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85175"/>
            <a:ext cx="10058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Inception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Vision document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Initial use-case model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Elaboration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Analysis model, design model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Construction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Implementation model, deployment model, test model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Transition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Delivered software, beta test reports, general user feedback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314D4-B60A-472B-A3C1-EB566D1ACC9F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696200" cy="838200"/>
          </a:xfrm>
        </p:spPr>
        <p:txBody>
          <a:bodyPr/>
          <a:lstStyle/>
          <a:p>
            <a:r>
              <a:rPr lang="en-US" altLang="en-US" dirty="0"/>
              <a:t>Distribution of effort…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10439400" cy="4876800"/>
          </a:xfrm>
        </p:spPr>
        <p:txBody>
          <a:bodyPr/>
          <a:lstStyle/>
          <a:p>
            <a:pPr algn="just"/>
            <a:r>
              <a:rPr lang="en-US" altLang="en-US" sz="2800" dirty="0"/>
              <a:t>How programmers spend their time</a:t>
            </a:r>
          </a:p>
          <a:p>
            <a:pPr lvl="1" algn="just"/>
            <a:r>
              <a:rPr lang="en-US" altLang="en-US" sz="2400" dirty="0"/>
              <a:t>Typing programs                        	13%</a:t>
            </a:r>
          </a:p>
          <a:p>
            <a:pPr lvl="1" algn="just"/>
            <a:r>
              <a:rPr lang="en-US" altLang="en-US" sz="2400" dirty="0"/>
              <a:t>Searching and Reading programs  	16% </a:t>
            </a:r>
          </a:p>
          <a:p>
            <a:pPr lvl="1" algn="just"/>
            <a:r>
              <a:rPr lang="en-US" altLang="en-US" sz="2400" dirty="0"/>
              <a:t>Job communication            		32%</a:t>
            </a:r>
          </a:p>
          <a:p>
            <a:pPr lvl="1" algn="just"/>
            <a:r>
              <a:rPr lang="en-US" altLang="en-US" sz="2400" dirty="0"/>
              <a:t>Others                                       	39%</a:t>
            </a:r>
          </a:p>
          <a:p>
            <a:pPr algn="just"/>
            <a:r>
              <a:rPr lang="en-US" altLang="en-US" sz="2800" dirty="0"/>
              <a:t>Programmers spend more time in reading programs than in writing them.</a:t>
            </a:r>
          </a:p>
          <a:p>
            <a:pPr algn="just"/>
            <a:r>
              <a:rPr lang="en-US" altLang="en-US" sz="2800" dirty="0"/>
              <a:t>Writing programs is a small part of their lives.</a:t>
            </a:r>
          </a:p>
        </p:txBody>
      </p:sp>
    </p:spTree>
    <p:extLst>
      <p:ext uri="{BB962C8B-B14F-4D97-AF65-F5344CB8AC3E}">
        <p14:creationId xmlns:p14="http://schemas.microsoft.com/office/powerpoint/2010/main" val="21432314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B006-382A-43FF-9D02-2CB4E65CDF63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en-US" altLang="en-US" dirty="0"/>
              <a:t>Defects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10210800" cy="3962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Distribution of error occurrences by phase is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Req.		- 20%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Design		- 30%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Coding		- 50%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Defects can be injected at any of the major phases.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Cost of latency: Cost of defect removal increases exponentially with latency time.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Char char=" "/>
            </a:pPr>
            <a:r>
              <a:rPr lang="en-US" altLang="en-US" sz="24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1206877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Sofware Process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808CB-3F50-421F-B4E4-17756A23B3E5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66700"/>
            <a:ext cx="7772400" cy="914400"/>
          </a:xfrm>
        </p:spPr>
        <p:txBody>
          <a:bodyPr/>
          <a:lstStyle/>
          <a:p>
            <a:r>
              <a:rPr lang="en-US" altLang="en-US" dirty="0"/>
              <a:t>Defects…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371600"/>
            <a:ext cx="7772400" cy="4114800"/>
          </a:xfrm>
        </p:spPr>
        <p:txBody>
          <a:bodyPr/>
          <a:lstStyle/>
          <a:p>
            <a:endParaRPr lang="en-US" altLang="en-US" sz="2800" dirty="0"/>
          </a:p>
          <a:p>
            <a:endParaRPr lang="en-US" altLang="en-US" sz="2800" dirty="0"/>
          </a:p>
          <a:p>
            <a:pPr lvl="3">
              <a:buClr>
                <a:schemeClr val="tx1"/>
              </a:buClr>
              <a:buFontTx/>
              <a:buChar char=" "/>
            </a:pPr>
            <a:r>
              <a:rPr lang="en-US" altLang="en-US" sz="1800" dirty="0"/>
              <a:t>Cost to fix </a:t>
            </a:r>
          </a:p>
          <a:p>
            <a:pPr lvl="3">
              <a:buClr>
                <a:schemeClr val="tx1"/>
              </a:buClr>
              <a:buFontTx/>
              <a:buChar char=" "/>
            </a:pPr>
            <a:r>
              <a:rPr lang="en-US" altLang="en-US" sz="1800" dirty="0"/>
              <a:t>Error ( log scale)</a:t>
            </a:r>
          </a:p>
          <a:p>
            <a:pPr lvl="3"/>
            <a:endParaRPr lang="en-US" altLang="en-US" sz="1800" dirty="0"/>
          </a:p>
          <a:p>
            <a:pPr lvl="3">
              <a:buClr>
                <a:schemeClr val="tx1"/>
              </a:buClr>
              <a:buFontTx/>
              <a:buChar char=" "/>
            </a:pPr>
            <a:r>
              <a:rPr lang="en-US" altLang="en-US" sz="1800" dirty="0"/>
              <a:t>                                            Time</a:t>
            </a:r>
          </a:p>
          <a:p>
            <a:pPr>
              <a:buClr>
                <a:schemeClr val="tx1"/>
              </a:buClr>
            </a:pPr>
            <a:r>
              <a:rPr lang="en-US" altLang="en-US" sz="2800" dirty="0"/>
              <a:t>Cheapest way to detect and remove defects close to where it is injected.</a:t>
            </a:r>
          </a:p>
          <a:p>
            <a:pPr>
              <a:buClr>
                <a:schemeClr val="tx1"/>
              </a:buClr>
            </a:pPr>
            <a:r>
              <a:rPr lang="en-US" altLang="en-US" sz="2800" dirty="0"/>
              <a:t>Hence must check for defects after every phase.</a:t>
            </a:r>
          </a:p>
          <a:p>
            <a:pPr>
              <a:buClr>
                <a:schemeClr val="tx1"/>
              </a:buClr>
              <a:buFontTx/>
              <a:buChar char=" "/>
            </a:pPr>
            <a:endParaRPr lang="en-US" altLang="en-US" sz="2800" dirty="0"/>
          </a:p>
        </p:txBody>
      </p:sp>
      <p:sp>
        <p:nvSpPr>
          <p:cNvPr id="118788" name="Line 4"/>
          <p:cNvSpPr>
            <a:spLocks noChangeShapeType="1"/>
          </p:cNvSpPr>
          <p:nvPr/>
        </p:nvSpPr>
        <p:spPr bwMode="auto">
          <a:xfrm>
            <a:off x="5715000" y="13716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789" name="Line 5"/>
          <p:cNvSpPr>
            <a:spLocks noChangeShapeType="1"/>
          </p:cNvSpPr>
          <p:nvPr/>
        </p:nvSpPr>
        <p:spPr bwMode="auto">
          <a:xfrm>
            <a:off x="5715000" y="3276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790" name="Line 6"/>
          <p:cNvSpPr>
            <a:spLocks noChangeShapeType="1"/>
          </p:cNvSpPr>
          <p:nvPr/>
        </p:nvSpPr>
        <p:spPr bwMode="auto">
          <a:xfrm flipV="1">
            <a:off x="5867400" y="1600200"/>
            <a:ext cx="22098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338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11201400" cy="1143000"/>
          </a:xfrm>
        </p:spPr>
        <p:txBody>
          <a:bodyPr/>
          <a:lstStyle/>
          <a:p>
            <a:r>
              <a:rPr lang="en-US" dirty="0"/>
              <a:t>Factors to be considered for Software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7696200" cy="3352800"/>
          </a:xfrm>
        </p:spPr>
        <p:txBody>
          <a:bodyPr/>
          <a:lstStyle/>
          <a:p>
            <a:r>
              <a:rPr lang="en-US" sz="2800" dirty="0"/>
              <a:t>User Satisfaction</a:t>
            </a:r>
          </a:p>
          <a:p>
            <a:r>
              <a:rPr lang="en-US" sz="2800" dirty="0"/>
              <a:t>Time</a:t>
            </a:r>
          </a:p>
          <a:p>
            <a:r>
              <a:rPr lang="en-US" sz="2800" dirty="0"/>
              <a:t>Quality factors</a:t>
            </a:r>
          </a:p>
          <a:p>
            <a:r>
              <a:rPr lang="en-US" sz="2800" dirty="0"/>
              <a:t>Adaptable for changes</a:t>
            </a:r>
          </a:p>
          <a:p>
            <a:r>
              <a:rPr lang="en-US" sz="2800" dirty="0"/>
              <a:t>Risk Management</a:t>
            </a:r>
          </a:p>
          <a:p>
            <a:r>
              <a:rPr lang="en-US" sz="2800" dirty="0"/>
              <a:t>Evolution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F30F4-C2B2-45BB-A43B-1498C46C1027}" type="slidenum">
              <a:rPr lang="en-US" altLang="en-US" smtClean="0"/>
              <a:pPr/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5083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D6F69FA-AABF-4C80-933A-A10780FA42A1}" type="slidenum">
              <a:rPr lang="en-US" altLang="en-US" sz="1400">
                <a:latin typeface="Arial" panose="020B0604020202020204" pitchFamily="34" charset="0"/>
              </a:rPr>
              <a:pPr eaLnBrk="1" hangingPunct="1"/>
              <a:t>5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57200"/>
            <a:ext cx="10515600" cy="943947"/>
          </a:xfrm>
        </p:spPr>
        <p:txBody>
          <a:bodyPr/>
          <a:lstStyle/>
          <a:p>
            <a:pPr eaLnBrk="1" hangingPunct="1"/>
            <a:r>
              <a:rPr lang="en-US" altLang="en-US" dirty="0"/>
              <a:t>The Waterfall Model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10744200" cy="45720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Sometimes called the </a:t>
            </a:r>
            <a:r>
              <a:rPr lang="en-US" altLang="en-US" sz="2400" i="1" dirty="0">
                <a:solidFill>
                  <a:srgbClr val="0000FF"/>
                </a:solidFill>
              </a:rPr>
              <a:t>classic life cycle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Suggests a systematic, </a:t>
            </a:r>
            <a:r>
              <a:rPr lang="en-US" altLang="en-US" sz="2400" dirty="0">
                <a:solidFill>
                  <a:srgbClr val="C00000"/>
                </a:solidFill>
              </a:rPr>
              <a:t>sequential (or linear)</a:t>
            </a:r>
            <a:r>
              <a:rPr lang="en-US" altLang="en-US" sz="2400" dirty="0"/>
              <a:t> approach to s/w development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The oldest paradigm for s/w engineering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Works best when –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Requirements of a problem are reasonably well understood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Well-defined adaptations or enhancements to an existing system must be made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Requirements are well-defined and reasonably stable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Technology is understood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There are no ambiguous requirements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Ample resources with required expertise are available freely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The project is short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1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1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1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FC2093B-2DCB-4FAE-A173-D3ED5689C131}" type="slidenum">
              <a:rPr lang="en-US" altLang="en-US" sz="1400">
                <a:latin typeface="Arial" panose="020B0604020202020204" pitchFamily="34" charset="0"/>
              </a:rPr>
              <a:pPr eaLnBrk="1" hangingPunct="1"/>
              <a:t>6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66701"/>
            <a:ext cx="7772400" cy="876300"/>
          </a:xfrm>
        </p:spPr>
        <p:txBody>
          <a:bodyPr/>
          <a:lstStyle/>
          <a:p>
            <a:pPr eaLnBrk="1" hangingPunct="1"/>
            <a:r>
              <a:rPr lang="en-US" altLang="en-US" dirty="0"/>
              <a:t>The Waterfall Model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34ABD6-EDC1-43F1-8958-A68BF6B2F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" y="3421424"/>
            <a:ext cx="7772400" cy="26288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4BE262B-B894-4F75-BC2C-DFB254BF9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1485900"/>
            <a:ext cx="4857750" cy="4953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F5F940-EEC4-4C25-BD6B-336DED26C005}"/>
              </a:ext>
            </a:extLst>
          </p:cNvPr>
          <p:cNvSpPr txBox="1"/>
          <p:nvPr/>
        </p:nvSpPr>
        <p:spPr>
          <a:xfrm>
            <a:off x="1295400" y="6053433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Basic Model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49E7BB-117E-44E6-9A82-A06483BA81D6}"/>
              </a:ext>
            </a:extLst>
          </p:cNvPr>
          <p:cNvSpPr txBox="1"/>
          <p:nvPr/>
        </p:nvSpPr>
        <p:spPr>
          <a:xfrm>
            <a:off x="7696200" y="757535"/>
            <a:ext cx="388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Variations in the Waterfall Model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D7E192C-824A-446E-AD9F-5B4E99A40819}" type="slidenum">
              <a:rPr lang="en-US" altLang="en-US" sz="1400">
                <a:latin typeface="Arial" panose="020B0604020202020204" pitchFamily="34" charset="0"/>
              </a:rPr>
              <a:pPr eaLnBrk="1" hangingPunct="1"/>
              <a:t>7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The Waterfall Model - Problems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10744200" cy="45720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Real projects rarely follow the sequential flow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Accommodates iteration indirectly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Changes can cause confusion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It is often difficult for the customer to state all requirements explicitly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Has difficulty accommodating the natural uncertainty that exists at the beginning of many projects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The customer must have patience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A working version of the program(s) will not be available until late in the project time-span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A major blunder, if undetected until the working program is reviewed, can be disastrous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Leads to “blocking states” for team members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CB3B153-A11B-42E6-83EC-1DAE5EE08A69}" type="slidenum">
              <a:rPr lang="en-US" altLang="en-US" sz="1400">
                <a:latin typeface="Arial" panose="020B0604020202020204" pitchFamily="34" charset="0"/>
              </a:rPr>
              <a:pPr eaLnBrk="1" hangingPunct="1"/>
              <a:t>8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535733" y="269548"/>
            <a:ext cx="7772400" cy="822325"/>
          </a:xfrm>
        </p:spPr>
        <p:txBody>
          <a:bodyPr/>
          <a:lstStyle/>
          <a:p>
            <a:pPr eaLnBrk="1" hangingPunct="1"/>
            <a:r>
              <a:rPr lang="en-US" altLang="en-US" dirty="0"/>
              <a:t>Incremental Process Models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C60EBA-F455-494B-9915-B8396D8C2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287592"/>
            <a:ext cx="9601200" cy="47650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A2A8F73-D83E-4FA1-990C-7BD12495D861}" type="slidenum">
              <a:rPr lang="en-US" altLang="en-US" sz="1400">
                <a:latin typeface="Arial" panose="020B0604020202020204" pitchFamily="34" charset="0"/>
              </a:rPr>
              <a:pPr eaLnBrk="1" hangingPunct="1"/>
              <a:t>9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953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 dirty="0"/>
              <a:t>Incremental Process Models 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76400"/>
            <a:ext cx="10287000" cy="3733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Combines elements of the waterfall model applied in an iterative fashion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Each linear sequence produces deliverable “increments” of the software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The first increment is often a </a:t>
            </a:r>
            <a:r>
              <a:rPr lang="en-US" altLang="en-US" sz="2400" i="1" dirty="0">
                <a:solidFill>
                  <a:srgbClr val="0000FF"/>
                </a:solidFill>
              </a:rPr>
              <a:t>core product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400" i="1" dirty="0">
              <a:solidFill>
                <a:srgbClr val="0000FF"/>
              </a:solidFill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The core product is used by the customer (or undergoes detailed evaluation)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Based on evaluation results, a plan is developed for the next increment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ad`s Tie">
  <a:themeElements>
    <a:clrScheme name="Dad`s Tie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Dad`s Ti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ad`s Tie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d`s Tie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B81E70C83D3E4F8A2761CC33C211F1" ma:contentTypeVersion="2" ma:contentTypeDescription="Create a new document." ma:contentTypeScope="" ma:versionID="0791096e721ae45fe32b8201b26efbc9">
  <xsd:schema xmlns:xsd="http://www.w3.org/2001/XMLSchema" xmlns:xs="http://www.w3.org/2001/XMLSchema" xmlns:p="http://schemas.microsoft.com/office/2006/metadata/properties" xmlns:ns2="0281dc26-35a0-459a-b68c-dc14e44fe09c" targetNamespace="http://schemas.microsoft.com/office/2006/metadata/properties" ma:root="true" ma:fieldsID="79cf758526aaf503efb33c51bc86ff1b" ns2:_="">
    <xsd:import namespace="0281dc26-35a0-459a-b68c-dc14e44fe0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81dc26-35a0-459a-b68c-dc14e44fe0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6C9E155-F877-44D0-8441-F1C65A7CCC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9E99619-8E07-45BE-BBAD-D47A0934D2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81dc26-35a0-459a-b68c-dc14e44fe0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ACA5B48-8B89-4A49-8389-65B4A2B5240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Designs\Dad`s Tie.pot</Template>
  <TotalTime>4479</TotalTime>
  <Words>2301</Words>
  <Application>Microsoft Office PowerPoint</Application>
  <PresentationFormat>Widescreen</PresentationFormat>
  <Paragraphs>476</Paragraphs>
  <Slides>45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Dad`s Tie</vt:lpstr>
      <vt:lpstr> Process Models</vt:lpstr>
      <vt:lpstr>Software Development Life Cycle (SDLC) Phases</vt:lpstr>
      <vt:lpstr>Process Flow</vt:lpstr>
      <vt:lpstr>Prescriptive Process Models</vt:lpstr>
      <vt:lpstr>The Waterfall Model</vt:lpstr>
      <vt:lpstr>The Waterfall Model</vt:lpstr>
      <vt:lpstr>The Waterfall Model - Problems</vt:lpstr>
      <vt:lpstr>Incremental Process Models </vt:lpstr>
      <vt:lpstr>Incremental Process Models </vt:lpstr>
      <vt:lpstr>Incremental Process Models </vt:lpstr>
      <vt:lpstr>The RAD Model</vt:lpstr>
      <vt:lpstr>The RAD Model </vt:lpstr>
      <vt:lpstr>The RAD Model </vt:lpstr>
      <vt:lpstr>The RAD Model - Drawbacks</vt:lpstr>
      <vt:lpstr>Evolutionary Process Models</vt:lpstr>
      <vt:lpstr>Prototyping</vt:lpstr>
      <vt:lpstr>Prototyping  </vt:lpstr>
      <vt:lpstr>Prototyping - Problems</vt:lpstr>
      <vt:lpstr>The Spiral Model </vt:lpstr>
      <vt:lpstr>The Spiral Model </vt:lpstr>
      <vt:lpstr>The Spiral Model</vt:lpstr>
      <vt:lpstr>Particularly useful when</vt:lpstr>
      <vt:lpstr>The Spiral Model - Drawbacks</vt:lpstr>
      <vt:lpstr>The Concurrent Development Model</vt:lpstr>
      <vt:lpstr>The Concurrent Development Model</vt:lpstr>
      <vt:lpstr>Weaknesses of Evolutionary Process Models</vt:lpstr>
      <vt:lpstr>Specialized Process Models</vt:lpstr>
      <vt:lpstr>Component-Based Development </vt:lpstr>
      <vt:lpstr>Component-Based Development </vt:lpstr>
      <vt:lpstr>The Formal Methods Model</vt:lpstr>
      <vt:lpstr>The Formal Methods Model – Critical Issues</vt:lpstr>
      <vt:lpstr>Aspect-Oriented Software Development (AOSD) </vt:lpstr>
      <vt:lpstr>Aspect-Oriented Software Development (AOSD) </vt:lpstr>
      <vt:lpstr>The Unified Process (UP)</vt:lpstr>
      <vt:lpstr>Phases of the Unified Process</vt:lpstr>
      <vt:lpstr>Phases of UP - Inception</vt:lpstr>
      <vt:lpstr>Phases of UP - Elaboration</vt:lpstr>
      <vt:lpstr>Phases of UP - Construction</vt:lpstr>
      <vt:lpstr>Phases of UP - Transition</vt:lpstr>
      <vt:lpstr>Phases of UP - Production</vt:lpstr>
      <vt:lpstr>Unified Process Work Products</vt:lpstr>
      <vt:lpstr>Distribution of effort…</vt:lpstr>
      <vt:lpstr>Defects</vt:lpstr>
      <vt:lpstr>Defects…</vt:lpstr>
      <vt:lpstr>Factors to be considered for Software Development</vt:lpstr>
    </vt:vector>
  </TitlesOfParts>
  <Company>BUET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Ahmed Khurshid</dc:creator>
  <cp:lastModifiedBy>Sucheta V Kolekar [MAHE-MIT]</cp:lastModifiedBy>
  <cp:revision>501</cp:revision>
  <dcterms:created xsi:type="dcterms:W3CDTF">2006-11-26T04:04:33Z</dcterms:created>
  <dcterms:modified xsi:type="dcterms:W3CDTF">2020-08-20T22:47:24Z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0x01010071B81E70C83D3E4F8A2761CC33C211F1</vt:lpwstr>
  </property>
</Properties>
</file>