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7" r:id="rId4"/>
  </p:sldMasterIdLst>
  <p:notesMasterIdLst>
    <p:notesMasterId r:id="rId45"/>
  </p:notesMasterIdLst>
  <p:handoutMasterIdLst>
    <p:handoutMasterId r:id="rId46"/>
  </p:handoutMasterIdLst>
  <p:sldIdLst>
    <p:sldId id="256" r:id="rId5"/>
    <p:sldId id="305" r:id="rId6"/>
    <p:sldId id="309" r:id="rId7"/>
    <p:sldId id="301" r:id="rId8"/>
    <p:sldId id="302" r:id="rId9"/>
    <p:sldId id="303" r:id="rId10"/>
    <p:sldId id="304" r:id="rId11"/>
    <p:sldId id="266" r:id="rId12"/>
    <p:sldId id="277" r:id="rId13"/>
    <p:sldId id="278" r:id="rId14"/>
    <p:sldId id="306" r:id="rId15"/>
    <p:sldId id="267" r:id="rId16"/>
    <p:sldId id="292" r:id="rId17"/>
    <p:sldId id="268" r:id="rId18"/>
    <p:sldId id="283" r:id="rId19"/>
    <p:sldId id="284" r:id="rId20"/>
    <p:sldId id="285" r:id="rId21"/>
    <p:sldId id="269" r:id="rId22"/>
    <p:sldId id="323" r:id="rId23"/>
    <p:sldId id="324" r:id="rId24"/>
    <p:sldId id="325" r:id="rId25"/>
    <p:sldId id="326" r:id="rId26"/>
    <p:sldId id="327" r:id="rId27"/>
    <p:sldId id="328" r:id="rId28"/>
    <p:sldId id="330" r:id="rId29"/>
    <p:sldId id="331" r:id="rId30"/>
    <p:sldId id="332"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B3DEFF-9891-4FB1-BD50-7EF00A2F7E5E}" v="5" dt="2020-11-23T10:35:58.436"/>
    <p1510:client id="{6FDFD103-2E71-484F-A848-CCB74292148E}" v="56" dt="2020-11-23T10:22:11.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p:cViewPr varScale="1">
        <p:scale>
          <a:sx n="82" d="100"/>
          <a:sy n="82" d="100"/>
        </p:scale>
        <p:origin x="610" y="72"/>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9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MEEN ABDULLAH-180911216" userId="S::yameen.abdullah1@learner.manipal.edu::16e0e319-0052-4faf-93c8-0e4713385c04" providerId="AD" clId="Web-{28B3DEFF-9891-4FB1-BD50-7EF00A2F7E5E}"/>
    <pc:docChg chg="modSld">
      <pc:chgData name="YAMEEN ABDULLAH-180911216" userId="S::yameen.abdullah1@learner.manipal.edu::16e0e319-0052-4faf-93c8-0e4713385c04" providerId="AD" clId="Web-{28B3DEFF-9891-4FB1-BD50-7EF00A2F7E5E}" dt="2020-11-23T10:35:58.436" v="2" actId="20577"/>
      <pc:docMkLst>
        <pc:docMk/>
      </pc:docMkLst>
      <pc:sldChg chg="modSp">
        <pc:chgData name="YAMEEN ABDULLAH-180911216" userId="S::yameen.abdullah1@learner.manipal.edu::16e0e319-0052-4faf-93c8-0e4713385c04" providerId="AD" clId="Web-{28B3DEFF-9891-4FB1-BD50-7EF00A2F7E5E}" dt="2020-11-23T10:35:56.311" v="0" actId="20577"/>
        <pc:sldMkLst>
          <pc:docMk/>
          <pc:sldMk cId="0" sldId="256"/>
        </pc:sldMkLst>
        <pc:spChg chg="mod">
          <ac:chgData name="YAMEEN ABDULLAH-180911216" userId="S::yameen.abdullah1@learner.manipal.edu::16e0e319-0052-4faf-93c8-0e4713385c04" providerId="AD" clId="Web-{28B3DEFF-9891-4FB1-BD50-7EF00A2F7E5E}" dt="2020-11-23T10:35:56.311" v="0" actId="20577"/>
          <ac:spMkLst>
            <pc:docMk/>
            <pc:sldMk cId="0" sldId="256"/>
            <ac:spMk id="2052" creationId="{00000000-0000-0000-0000-000000000000}"/>
          </ac:spMkLst>
        </pc:spChg>
      </pc:sldChg>
    </pc:docChg>
  </pc:docChgLst>
  <pc:docChgLst>
    <pc:chgData clId="Web-{28B3DEFF-9891-4FB1-BD50-7EF00A2F7E5E}"/>
    <pc:docChg chg="modSld">
      <pc:chgData name="" userId="" providerId="" clId="Web-{28B3DEFF-9891-4FB1-BD50-7EF00A2F7E5E}" dt="2020-11-23T10:35:48.374" v="1" actId="20577"/>
      <pc:docMkLst>
        <pc:docMk/>
      </pc:docMkLst>
      <pc:sldChg chg="modSp">
        <pc:chgData name="" userId="" providerId="" clId="Web-{28B3DEFF-9891-4FB1-BD50-7EF00A2F7E5E}" dt="2020-11-23T10:35:48.374" v="0" actId="20577"/>
        <pc:sldMkLst>
          <pc:docMk/>
          <pc:sldMk cId="0" sldId="256"/>
        </pc:sldMkLst>
        <pc:spChg chg="mod">
          <ac:chgData name="" userId="" providerId="" clId="Web-{28B3DEFF-9891-4FB1-BD50-7EF00A2F7E5E}" dt="2020-11-23T10:35:48.374" v="0" actId="20577"/>
          <ac:spMkLst>
            <pc:docMk/>
            <pc:sldMk cId="0" sldId="256"/>
            <ac:spMk id="2052" creationId="{00000000-0000-0000-0000-000000000000}"/>
          </ac:spMkLst>
        </pc:spChg>
      </pc:sldChg>
    </pc:docChg>
  </pc:docChgLst>
  <pc:docChgLst>
    <pc:chgData name="YAMEEN ABDULLAH-180911216" userId="S::yameen.abdullah1@learner.manipal.edu::16e0e319-0052-4faf-93c8-0e4713385c04" providerId="AD" clId="Web-{6FDFD103-2E71-484F-A848-CCB74292148E}"/>
    <pc:docChg chg="modSld">
      <pc:chgData name="YAMEEN ABDULLAH-180911216" userId="S::yameen.abdullah1@learner.manipal.edu::16e0e319-0052-4faf-93c8-0e4713385c04" providerId="AD" clId="Web-{6FDFD103-2E71-484F-A848-CCB74292148E}" dt="2020-11-23T10:22:09.510" v="52" actId="20577"/>
      <pc:docMkLst>
        <pc:docMk/>
      </pc:docMkLst>
      <pc:sldChg chg="addSp modSp">
        <pc:chgData name="YAMEEN ABDULLAH-180911216" userId="S::yameen.abdullah1@learner.manipal.edu::16e0e319-0052-4faf-93c8-0e4713385c04" providerId="AD" clId="Web-{6FDFD103-2E71-484F-A848-CCB74292148E}" dt="2020-11-23T10:22:08.401" v="50" actId="20577"/>
        <pc:sldMkLst>
          <pc:docMk/>
          <pc:sldMk cId="2526881862" sldId="302"/>
        </pc:sldMkLst>
        <pc:spChg chg="add mod">
          <ac:chgData name="YAMEEN ABDULLAH-180911216" userId="S::yameen.abdullah1@learner.manipal.edu::16e0e319-0052-4faf-93c8-0e4713385c04" providerId="AD" clId="Web-{6FDFD103-2E71-484F-A848-CCB74292148E}" dt="2020-11-23T10:21:50.041" v="41" actId="20577"/>
          <ac:spMkLst>
            <pc:docMk/>
            <pc:sldMk cId="2526881862" sldId="302"/>
            <ac:spMk id="2" creationId="{AF11C841-CF20-466A-A17E-4877C8B3BE74}"/>
          </ac:spMkLst>
        </pc:spChg>
        <pc:spChg chg="add mod">
          <ac:chgData name="YAMEEN ABDULLAH-180911216" userId="S::yameen.abdullah1@learner.manipal.edu::16e0e319-0052-4faf-93c8-0e4713385c04" providerId="AD" clId="Web-{6FDFD103-2E71-484F-A848-CCB74292148E}" dt="2020-11-23T10:22:08.401" v="50" actId="20577"/>
          <ac:spMkLst>
            <pc:docMk/>
            <pc:sldMk cId="2526881862" sldId="302"/>
            <ac:spMk id="6" creationId="{A9513129-3174-4CDB-A489-68CE13C7711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1" u="none"/>
            </a:lvl1pPr>
          </a:lstStyle>
          <a:p>
            <a:endParaRPr lang="en-US" altLang="en-US"/>
          </a:p>
        </p:txBody>
      </p:sp>
      <p:sp>
        <p:nvSpPr>
          <p:cNvPr id="14745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u="none"/>
            </a:lvl1pPr>
          </a:lstStyle>
          <a:p>
            <a:endParaRPr lang="en-US" altLang="en-US"/>
          </a:p>
        </p:txBody>
      </p:sp>
      <p:sp>
        <p:nvSpPr>
          <p:cNvPr id="14746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1" u="none"/>
            </a:lvl1pPr>
          </a:lstStyle>
          <a:p>
            <a:endParaRPr lang="en-US" altLang="en-US"/>
          </a:p>
        </p:txBody>
      </p:sp>
      <p:sp>
        <p:nvSpPr>
          <p:cNvPr id="14746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u="none"/>
            </a:lvl1pPr>
          </a:lstStyle>
          <a:p>
            <a:fld id="{DE3FCF21-26D0-4AA4-A5C2-7A86C3C0924B}" type="slidenum">
              <a:rPr lang="en-US" altLang="en-US"/>
              <a:pPr/>
              <a:t>‹#›</a:t>
            </a:fld>
            <a:endParaRPr lang="en-US" altLang="en-US"/>
          </a:p>
        </p:txBody>
      </p:sp>
    </p:spTree>
    <p:extLst>
      <p:ext uri="{BB962C8B-B14F-4D97-AF65-F5344CB8AC3E}">
        <p14:creationId xmlns:p14="http://schemas.microsoft.com/office/powerpoint/2010/main" val="848068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1" u="none"/>
            </a:lvl1pPr>
          </a:lstStyle>
          <a:p>
            <a:endParaRPr lang="en-US" altLang="en-US"/>
          </a:p>
        </p:txBody>
      </p:sp>
      <p:sp>
        <p:nvSpPr>
          <p:cNvPr id="1484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u="none"/>
            </a:lvl1pPr>
          </a:lstStyle>
          <a:p>
            <a:endParaRPr lang="en-US" altLang="en-US"/>
          </a:p>
        </p:txBody>
      </p:sp>
      <p:sp>
        <p:nvSpPr>
          <p:cNvPr id="1484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84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84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1" u="none"/>
            </a:lvl1pPr>
          </a:lstStyle>
          <a:p>
            <a:endParaRPr lang="en-US" altLang="en-US"/>
          </a:p>
        </p:txBody>
      </p:sp>
      <p:sp>
        <p:nvSpPr>
          <p:cNvPr id="1484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u="none"/>
            </a:lvl1pPr>
          </a:lstStyle>
          <a:p>
            <a:fld id="{2A898B05-396D-45AF-8C5A-6C67F20EDBE6}" type="slidenum">
              <a:rPr lang="en-US" altLang="en-US"/>
              <a:pPr/>
              <a:t>‹#›</a:t>
            </a:fld>
            <a:endParaRPr lang="en-US" altLang="en-US"/>
          </a:p>
        </p:txBody>
      </p:sp>
    </p:spTree>
    <p:extLst>
      <p:ext uri="{BB962C8B-B14F-4D97-AF65-F5344CB8AC3E}">
        <p14:creationId xmlns:p14="http://schemas.microsoft.com/office/powerpoint/2010/main" val="5965576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0E5844E-53D0-4CEA-BF07-75E516D4AA51}" type="slidenum">
              <a:rPr lang="en-US" altLang="en-US" smtClean="0"/>
              <a:pPr/>
              <a:t>‹#›</a:t>
            </a:fld>
            <a:endParaRPr lang="en-US" altLang="en-US"/>
          </a:p>
        </p:txBody>
      </p:sp>
    </p:spTree>
    <p:extLst>
      <p:ext uri="{BB962C8B-B14F-4D97-AF65-F5344CB8AC3E}">
        <p14:creationId xmlns:p14="http://schemas.microsoft.com/office/powerpoint/2010/main" val="120494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00405F3-3A99-4906-BC2F-C350F10ABA03}" type="slidenum">
              <a:rPr lang="en-US" altLang="en-US" smtClean="0"/>
              <a:pPr/>
              <a:t>‹#›</a:t>
            </a:fld>
            <a:endParaRPr lang="en-US" altLang="en-US"/>
          </a:p>
        </p:txBody>
      </p:sp>
    </p:spTree>
    <p:extLst>
      <p:ext uri="{BB962C8B-B14F-4D97-AF65-F5344CB8AC3E}">
        <p14:creationId xmlns:p14="http://schemas.microsoft.com/office/powerpoint/2010/main" val="262473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FDA6ECE-32A8-4759-8D00-44ECD6296C98}" type="slidenum">
              <a:rPr lang="en-US" altLang="en-US" smtClean="0"/>
              <a:pPr/>
              <a:t>‹#›</a:t>
            </a:fld>
            <a:endParaRPr lang="en-US" altLang="en-US"/>
          </a:p>
        </p:txBody>
      </p:sp>
    </p:spTree>
    <p:extLst>
      <p:ext uri="{BB962C8B-B14F-4D97-AF65-F5344CB8AC3E}">
        <p14:creationId xmlns:p14="http://schemas.microsoft.com/office/powerpoint/2010/main" val="155943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E40F2B1-2282-48D3-9E6F-6A83B0AF70C1}" type="slidenum">
              <a:rPr lang="en-US" altLang="en-US" smtClean="0"/>
              <a:pPr/>
              <a:t>‹#›</a:t>
            </a:fld>
            <a:endParaRPr lang="en-US" altLang="en-US"/>
          </a:p>
        </p:txBody>
      </p:sp>
    </p:spTree>
    <p:extLst>
      <p:ext uri="{BB962C8B-B14F-4D97-AF65-F5344CB8AC3E}">
        <p14:creationId xmlns:p14="http://schemas.microsoft.com/office/powerpoint/2010/main" val="135516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2ACC088-03B6-4BD4-800A-D483A0DA1147}" type="slidenum">
              <a:rPr lang="en-US" altLang="en-US" smtClean="0"/>
              <a:pPr/>
              <a:t>‹#›</a:t>
            </a:fld>
            <a:endParaRPr lang="en-US" altLang="en-US"/>
          </a:p>
        </p:txBody>
      </p:sp>
    </p:spTree>
    <p:extLst>
      <p:ext uri="{BB962C8B-B14F-4D97-AF65-F5344CB8AC3E}">
        <p14:creationId xmlns:p14="http://schemas.microsoft.com/office/powerpoint/2010/main" val="31661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B5D50E6-546B-4688-AA6D-5BA020ED9467}" type="slidenum">
              <a:rPr lang="en-US" altLang="en-US" smtClean="0"/>
              <a:pPr/>
              <a:t>‹#›</a:t>
            </a:fld>
            <a:endParaRPr lang="en-US" altLang="en-US"/>
          </a:p>
        </p:txBody>
      </p:sp>
    </p:spTree>
    <p:extLst>
      <p:ext uri="{BB962C8B-B14F-4D97-AF65-F5344CB8AC3E}">
        <p14:creationId xmlns:p14="http://schemas.microsoft.com/office/powerpoint/2010/main" val="259234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D3F11B40-1C53-47D8-A0CD-EFEF804FE161}" type="slidenum">
              <a:rPr lang="en-US" altLang="en-US" smtClean="0"/>
              <a:pPr/>
              <a:t>‹#›</a:t>
            </a:fld>
            <a:endParaRPr lang="en-US" altLang="en-US"/>
          </a:p>
        </p:txBody>
      </p:sp>
    </p:spTree>
    <p:extLst>
      <p:ext uri="{BB962C8B-B14F-4D97-AF65-F5344CB8AC3E}">
        <p14:creationId xmlns:p14="http://schemas.microsoft.com/office/powerpoint/2010/main" val="227077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65A4C53F-56EB-4E2B-A20B-D92817CC8FC8}" type="slidenum">
              <a:rPr lang="en-US" altLang="en-US" smtClean="0"/>
              <a:pPr/>
              <a:t>‹#›</a:t>
            </a:fld>
            <a:endParaRPr lang="en-US" altLang="en-US"/>
          </a:p>
        </p:txBody>
      </p:sp>
    </p:spTree>
    <p:extLst>
      <p:ext uri="{BB962C8B-B14F-4D97-AF65-F5344CB8AC3E}">
        <p14:creationId xmlns:p14="http://schemas.microsoft.com/office/powerpoint/2010/main" val="74852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88BBC77-EFD1-48A6-95DF-9A0842DF21F1}" type="slidenum">
              <a:rPr lang="en-US" altLang="en-US" smtClean="0"/>
              <a:pPr/>
              <a:t>‹#›</a:t>
            </a:fld>
            <a:endParaRPr lang="en-US" altLang="en-US"/>
          </a:p>
        </p:txBody>
      </p:sp>
    </p:spTree>
    <p:extLst>
      <p:ext uri="{BB962C8B-B14F-4D97-AF65-F5344CB8AC3E}">
        <p14:creationId xmlns:p14="http://schemas.microsoft.com/office/powerpoint/2010/main" val="5253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816C101-D01F-474E-9221-6495CB8BE58F}" type="slidenum">
              <a:rPr lang="en-US" altLang="en-US" smtClean="0"/>
              <a:pPr/>
              <a:t>‹#›</a:t>
            </a:fld>
            <a:endParaRPr lang="en-US" altLang="en-US"/>
          </a:p>
        </p:txBody>
      </p:sp>
    </p:spTree>
    <p:extLst>
      <p:ext uri="{BB962C8B-B14F-4D97-AF65-F5344CB8AC3E}">
        <p14:creationId xmlns:p14="http://schemas.microsoft.com/office/powerpoint/2010/main" val="106455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C1FA29D-E905-41CC-90CB-BC03636C7221}" type="slidenum">
              <a:rPr lang="en-US" altLang="en-US" smtClean="0"/>
              <a:pPr/>
              <a:t>‹#›</a:t>
            </a:fld>
            <a:endParaRPr lang="en-US" altLang="en-US"/>
          </a:p>
        </p:txBody>
      </p:sp>
    </p:spTree>
    <p:extLst>
      <p:ext uri="{BB962C8B-B14F-4D97-AF65-F5344CB8AC3E}">
        <p14:creationId xmlns:p14="http://schemas.microsoft.com/office/powerpoint/2010/main" val="22034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F1A88-AD7C-4B2B-8F23-8155CBDF6BB2}" type="slidenum">
              <a:rPr lang="en-US" altLang="en-US" smtClean="0"/>
              <a:pPr/>
              <a:t>‹#›</a:t>
            </a:fld>
            <a:endParaRPr lang="en-US" altLang="en-US"/>
          </a:p>
        </p:txBody>
      </p:sp>
    </p:spTree>
    <p:extLst>
      <p:ext uri="{BB962C8B-B14F-4D97-AF65-F5344CB8AC3E}">
        <p14:creationId xmlns:p14="http://schemas.microsoft.com/office/powerpoint/2010/main" val="251154235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time_continue=15&amp;v=cm-cSW66Isc&amp;feature=emb_log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133600" y="1219200"/>
            <a:ext cx="8763000" cy="1143000"/>
          </a:xfrm>
        </p:spPr>
        <p:txBody>
          <a:bodyPr anchor="ctr">
            <a:normAutofit fontScale="90000"/>
          </a:bodyPr>
          <a:lstStyle/>
          <a:p>
            <a:br>
              <a:rPr lang="en-US" altLang="en-US" sz="4800" dirty="0">
                <a:latin typeface="Arial" panose="020B0604020202020204" pitchFamily="34" charset="0"/>
              </a:rPr>
            </a:br>
            <a:r>
              <a:rPr lang="en-US" altLang="en-US" sz="4800" b="1" dirty="0">
                <a:solidFill>
                  <a:srgbClr val="C00000"/>
                </a:solidFill>
                <a:latin typeface="Copperplate Gothic Bold" panose="020E0705020206020404" pitchFamily="34" charset="0"/>
              </a:rPr>
              <a:t>Requirements Engineering</a:t>
            </a:r>
            <a:br>
              <a:rPr lang="en-US" altLang="en-US" sz="4800" dirty="0"/>
            </a:br>
            <a:br>
              <a:rPr lang="en-US" altLang="en-US" sz="1800" dirty="0">
                <a:latin typeface="Arial" panose="020B0604020202020204" pitchFamily="34" charset="0"/>
              </a:rPr>
            </a:br>
            <a:br>
              <a:rPr lang="en-US" altLang="en-US" sz="1800" dirty="0">
                <a:latin typeface="Arial" panose="020B0604020202020204" pitchFamily="34" charset="0"/>
              </a:rPr>
            </a:br>
            <a:r>
              <a:rPr lang="en-US" altLang="en-US" sz="1800" dirty="0">
                <a:latin typeface="Arial" panose="020B0604020202020204" pitchFamily="34" charset="0"/>
              </a:rPr>
              <a:t>  </a:t>
            </a:r>
          </a:p>
        </p:txBody>
      </p:sp>
      <p:sp>
        <p:nvSpPr>
          <p:cNvPr id="2052" name="Rectangle 4"/>
          <p:cNvSpPr>
            <a:spLocks noGrp="1" noChangeArrowheads="1"/>
          </p:cNvSpPr>
          <p:nvPr>
            <p:ph type="subTitle" idx="1"/>
          </p:nvPr>
        </p:nvSpPr>
        <p:spPr>
          <a:xfrm>
            <a:off x="1219200" y="3124200"/>
            <a:ext cx="9753600" cy="1295400"/>
          </a:xfrm>
        </p:spPr>
        <p:txBody>
          <a:bodyPr vert="horz" lIns="91440" tIns="45720" rIns="91440" bIns="45720" rtlCol="0" anchor="t">
            <a:normAutofit/>
          </a:bodyPr>
          <a:lstStyle/>
          <a:p>
            <a:pPr algn="l">
              <a:buFontTx/>
              <a:buChar char="-"/>
            </a:pPr>
            <a:r>
              <a:rPr lang="en-US" altLang="en-US" dirty="0"/>
              <a:t> </a:t>
            </a:r>
            <a:r>
              <a:rPr lang="en-US" altLang="en-US" sz="2800" dirty="0"/>
              <a:t>Problems with requirements practices </a:t>
            </a:r>
            <a:endParaRPr lang="en-US" dirty="0">
              <a:cs typeface="Calibri" panose="020F0502020204030204"/>
            </a:endParaRPr>
          </a:p>
          <a:p>
            <a:pPr algn="l">
              <a:buFontTx/>
              <a:buChar char="-"/>
            </a:pPr>
            <a:r>
              <a:rPr lang="en-US" altLang="en-US" sz="2800" dirty="0"/>
              <a:t> Requirement engineering phases</a:t>
            </a:r>
          </a:p>
          <a:p>
            <a:pPr algn="l">
              <a:buFontTx/>
              <a:buChar char="-"/>
            </a:pPr>
            <a:endParaRPr lang="en-US" altLang="en-US" sz="2800" dirty="0"/>
          </a:p>
          <a:p>
            <a:pPr algn="l">
              <a:buFontTx/>
              <a:buChar char="-"/>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barn(inVertical)">
                                      <p:cBhvr>
                                        <p:cTn id="7" dur="500"/>
                                        <p:tgtEl>
                                          <p:spTgt spid="20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52">
                                            <p:txEl>
                                              <p:pRg st="1" end="1"/>
                                            </p:txEl>
                                          </p:spTgt>
                                        </p:tgtEl>
                                        <p:attrNameLst>
                                          <p:attrName>style.visibility</p:attrName>
                                        </p:attrNameLst>
                                      </p:cBhvr>
                                      <p:to>
                                        <p:strVal val="visible"/>
                                      </p:to>
                                    </p:set>
                                    <p:animEffect transition="in" filter="barn(inVertical)">
                                      <p:cBhvr>
                                        <p:cTn id="12"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821094" y="457200"/>
            <a:ext cx="7772400" cy="559183"/>
          </a:xfrm>
        </p:spPr>
        <p:txBody>
          <a:bodyPr>
            <a:noAutofit/>
          </a:bodyPr>
          <a:lstStyle/>
          <a:p>
            <a:pPr algn="ctr"/>
            <a:r>
              <a:rPr lang="en-US" altLang="en-US" sz="4000" b="1" dirty="0"/>
              <a:t>A Solution: Requirements Engineering</a:t>
            </a:r>
          </a:p>
        </p:txBody>
      </p:sp>
      <p:sp>
        <p:nvSpPr>
          <p:cNvPr id="350211" name="Rectangle 3"/>
          <p:cNvSpPr>
            <a:spLocks noGrp="1" noChangeArrowheads="1"/>
          </p:cNvSpPr>
          <p:nvPr>
            <p:ph idx="1"/>
          </p:nvPr>
        </p:nvSpPr>
        <p:spPr>
          <a:xfrm>
            <a:off x="838200" y="1529530"/>
            <a:ext cx="10896600" cy="5099871"/>
          </a:xfrm>
        </p:spPr>
        <p:txBody>
          <a:bodyPr>
            <a:normAutofit/>
          </a:bodyPr>
          <a:lstStyle/>
          <a:p>
            <a:pPr algn="just"/>
            <a:r>
              <a:rPr lang="en-US" altLang="en-US" sz="2400" dirty="0"/>
              <a:t>Begins during the communication activity and continues into the modeling activity</a:t>
            </a:r>
          </a:p>
          <a:p>
            <a:pPr algn="just"/>
            <a:endParaRPr lang="en-US" altLang="en-US" sz="2400" dirty="0"/>
          </a:p>
          <a:p>
            <a:pPr algn="just"/>
            <a:r>
              <a:rPr lang="en-US" altLang="en-US" sz="2400" dirty="0"/>
              <a:t>Builds a bridge from the system requirements into software design and construction</a:t>
            </a:r>
          </a:p>
          <a:p>
            <a:pPr algn="just"/>
            <a:endParaRPr lang="en-US" altLang="en-US" sz="2400" dirty="0"/>
          </a:p>
          <a:p>
            <a:pPr algn="just"/>
            <a:r>
              <a:rPr lang="en-US" altLang="en-US" sz="2400" dirty="0"/>
              <a:t>Allows  the requirements engineer to examine</a:t>
            </a:r>
          </a:p>
          <a:p>
            <a:pPr lvl="1" algn="just"/>
            <a:r>
              <a:rPr lang="en-US" altLang="en-US" sz="2000" dirty="0"/>
              <a:t>the context of the software work to be performed</a:t>
            </a:r>
          </a:p>
          <a:p>
            <a:pPr lvl="1" algn="just"/>
            <a:r>
              <a:rPr lang="en-US" altLang="en-US" sz="2000" dirty="0"/>
              <a:t>the specific needs that design and construction must address</a:t>
            </a:r>
          </a:p>
          <a:p>
            <a:pPr lvl="1" algn="just"/>
            <a:r>
              <a:rPr lang="en-US" altLang="en-US" sz="2000" dirty="0"/>
              <a:t>the priorities that guide the order in which work is to be completed</a:t>
            </a:r>
          </a:p>
          <a:p>
            <a:pPr lvl="1" algn="just"/>
            <a:r>
              <a:rPr lang="en-US" altLang="en-US" sz="2000" dirty="0"/>
              <a:t>the information, function, and behavior that will have a profound impact on the resultant design</a:t>
            </a:r>
          </a:p>
          <a:p>
            <a:pPr lvl="1" algn="just"/>
            <a:endParaRPr lang="en-US" altLang="en-US" sz="2000" dirty="0"/>
          </a:p>
          <a:p>
            <a:pPr lvl="1" algn="just"/>
            <a:endParaRPr lang="en-US" altLang="en-US" sz="2000" dirty="0"/>
          </a:p>
          <a:p>
            <a:endParaRPr lang="en-US" altLang="en-US" sz="2400" dirty="0"/>
          </a:p>
        </p:txBody>
      </p:sp>
      <p:sp>
        <p:nvSpPr>
          <p:cNvPr id="4" name="Slide Number Placeholder 5"/>
          <p:cNvSpPr>
            <a:spLocks noGrp="1"/>
          </p:cNvSpPr>
          <p:nvPr>
            <p:ph type="sldNum" sz="quarter" idx="12"/>
          </p:nvPr>
        </p:nvSpPr>
        <p:spPr/>
        <p:txBody>
          <a:bodyPr/>
          <a:lstStyle/>
          <a:p>
            <a:fld id="{0017764C-0133-4C04-BD9F-648210252CAE}"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543799" cy="899890"/>
          </a:xfrm>
        </p:spPr>
        <p:txBody>
          <a:bodyPr>
            <a:normAutofit/>
          </a:bodyPr>
          <a:lstStyle/>
          <a:p>
            <a:pPr algn="ctr"/>
            <a:r>
              <a:rPr lang="en-US" sz="4000" b="1" dirty="0"/>
              <a:t>A Bridge to Design and Construction</a:t>
            </a:r>
          </a:p>
        </p:txBody>
      </p:sp>
      <p:sp>
        <p:nvSpPr>
          <p:cNvPr id="3" name="Content Placeholder 2"/>
          <p:cNvSpPr>
            <a:spLocks noGrp="1"/>
          </p:cNvSpPr>
          <p:nvPr>
            <p:ph idx="1"/>
          </p:nvPr>
        </p:nvSpPr>
        <p:spPr>
          <a:xfrm>
            <a:off x="533400" y="1752600"/>
            <a:ext cx="11049000" cy="4267200"/>
          </a:xfrm>
        </p:spPr>
        <p:txBody>
          <a:bodyPr>
            <a:noAutofit/>
          </a:bodyPr>
          <a:lstStyle/>
          <a:p>
            <a:pPr algn="just"/>
            <a:r>
              <a:rPr lang="en-US" sz="2400" dirty="0"/>
              <a:t>Understanding the requirements of a problem is among the most difficult tasks that face a software engineer.</a:t>
            </a:r>
          </a:p>
          <a:p>
            <a:pPr algn="just"/>
            <a:r>
              <a:rPr lang="en-US" sz="2400" dirty="0"/>
              <a:t>Requirements engineering establishes a solid base for design and construction. Without it, the resulting software has a high probability of not meeting customer’s needs.</a:t>
            </a:r>
          </a:p>
          <a:p>
            <a:pPr algn="just"/>
            <a:r>
              <a:rPr lang="en-US" sz="2400" dirty="0"/>
              <a:t>Requirement engineering builds a bridge to design and construction. But where does the bridge originate?</a:t>
            </a:r>
          </a:p>
          <a:p>
            <a:pPr lvl="1" algn="just">
              <a:buFont typeface="Wingdings" panose="05000000000000000000" pitchFamily="2" charset="2"/>
              <a:buChar char="Ø"/>
            </a:pPr>
            <a:r>
              <a:rPr lang="en-US" sz="2000" dirty="0"/>
              <a:t>Begins at the feet of the project stakeholders, where business need is defined, user scenarios are described, functions and features are delineated, and project constraints are identified.</a:t>
            </a:r>
          </a:p>
          <a:p>
            <a:pPr marL="0" indent="0">
              <a:buNone/>
            </a:pPr>
            <a:endParaRPr lang="en-US" sz="2400" dirty="0"/>
          </a:p>
        </p:txBody>
      </p:sp>
    </p:spTree>
    <p:extLst>
      <p:ext uri="{BB962C8B-B14F-4D97-AF65-F5344CB8AC3E}">
        <p14:creationId xmlns:p14="http://schemas.microsoft.com/office/powerpoint/2010/main" val="196545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457200" y="457200"/>
            <a:ext cx="10363200" cy="762000"/>
          </a:xfrm>
        </p:spPr>
        <p:txBody>
          <a:bodyPr>
            <a:normAutofit/>
          </a:bodyPr>
          <a:lstStyle/>
          <a:p>
            <a:r>
              <a:rPr lang="en-US" altLang="en-US" sz="4000" b="1" dirty="0">
                <a:latin typeface="Copperplate Gothic Bold" panose="020E0705020206020404" pitchFamily="34" charset="0"/>
              </a:rPr>
              <a:t>Requirements Engineering Tasks</a:t>
            </a:r>
          </a:p>
        </p:txBody>
      </p:sp>
      <p:sp>
        <p:nvSpPr>
          <p:cNvPr id="337923" name="Rectangle 3"/>
          <p:cNvSpPr>
            <a:spLocks noGrp="1" noChangeArrowheads="1"/>
          </p:cNvSpPr>
          <p:nvPr>
            <p:ph idx="1"/>
          </p:nvPr>
        </p:nvSpPr>
        <p:spPr>
          <a:xfrm>
            <a:off x="685800" y="1676400"/>
            <a:ext cx="10896600" cy="4191000"/>
          </a:xfrm>
        </p:spPr>
        <p:txBody>
          <a:bodyPr>
            <a:normAutofit/>
          </a:bodyPr>
          <a:lstStyle/>
          <a:p>
            <a:pPr algn="just"/>
            <a:r>
              <a:rPr lang="en-US" sz="2400" dirty="0"/>
              <a:t>Requirements engineering provides the appropriate mechanism for </a:t>
            </a:r>
          </a:p>
          <a:p>
            <a:pPr lvl="1" algn="just">
              <a:buFont typeface="Wingdings" panose="05000000000000000000" pitchFamily="2" charset="2"/>
              <a:buChar char="Ø"/>
            </a:pPr>
            <a:r>
              <a:rPr lang="en-US" sz="2000" dirty="0"/>
              <a:t>Understanding what the customer wants,</a:t>
            </a:r>
          </a:p>
          <a:p>
            <a:pPr lvl="1" algn="just">
              <a:buFont typeface="Wingdings" panose="05000000000000000000" pitchFamily="2" charset="2"/>
              <a:buChar char="Ø"/>
            </a:pPr>
            <a:r>
              <a:rPr lang="en-US" sz="2000" dirty="0"/>
              <a:t>Analyzing need,</a:t>
            </a:r>
          </a:p>
          <a:p>
            <a:pPr lvl="1" algn="just">
              <a:buFont typeface="Wingdings" panose="05000000000000000000" pitchFamily="2" charset="2"/>
              <a:buChar char="Ø"/>
            </a:pPr>
            <a:r>
              <a:rPr lang="en-US" sz="2000" dirty="0"/>
              <a:t>Assessing feasibility,</a:t>
            </a:r>
          </a:p>
          <a:p>
            <a:pPr lvl="1" algn="just">
              <a:buFont typeface="Wingdings" panose="05000000000000000000" pitchFamily="2" charset="2"/>
              <a:buChar char="Ø"/>
            </a:pPr>
            <a:r>
              <a:rPr lang="en-US" sz="2000" dirty="0"/>
              <a:t>Negotiating a reasonable solution,</a:t>
            </a:r>
          </a:p>
          <a:p>
            <a:pPr lvl="1" algn="just">
              <a:buFont typeface="Wingdings" panose="05000000000000000000" pitchFamily="2" charset="2"/>
              <a:buChar char="Ø"/>
            </a:pPr>
            <a:r>
              <a:rPr lang="en-US" sz="2000" dirty="0"/>
              <a:t>Specifying the solution unambiguously,</a:t>
            </a:r>
          </a:p>
          <a:p>
            <a:pPr lvl="1" algn="just">
              <a:buFont typeface="Wingdings" panose="05000000000000000000" pitchFamily="2" charset="2"/>
              <a:buChar char="Ø"/>
            </a:pPr>
            <a:r>
              <a:rPr lang="en-US" sz="2000" dirty="0"/>
              <a:t>Validating the specification and </a:t>
            </a:r>
          </a:p>
          <a:p>
            <a:pPr lvl="1" algn="just">
              <a:buFont typeface="Wingdings" panose="05000000000000000000" pitchFamily="2" charset="2"/>
              <a:buChar char="Ø"/>
            </a:pPr>
            <a:r>
              <a:rPr lang="en-US" sz="2000" dirty="0"/>
              <a:t>Managing the requirements as they are transformed into an operational system.</a:t>
            </a:r>
          </a:p>
          <a:p>
            <a:pPr lvl="1" algn="just">
              <a:buFont typeface="Wingdings" panose="05000000000000000000" pitchFamily="2" charset="2"/>
              <a:buChar char="Ø"/>
            </a:pPr>
            <a:endParaRPr lang="en-US" sz="2000" dirty="0"/>
          </a:p>
          <a:p>
            <a:pPr algn="just">
              <a:lnSpc>
                <a:spcPct val="90000"/>
              </a:lnSpc>
            </a:pPr>
            <a:r>
              <a:rPr lang="en-US" altLang="en-US" sz="2400" dirty="0"/>
              <a:t>Seven distinct tasks: </a:t>
            </a:r>
            <a:r>
              <a:rPr lang="en-US" altLang="en-US" sz="2000" dirty="0"/>
              <a:t>Inception</a:t>
            </a:r>
            <a:r>
              <a:rPr lang="en-US" altLang="en-US" sz="2400" dirty="0"/>
              <a:t>, </a:t>
            </a:r>
            <a:r>
              <a:rPr lang="en-US" altLang="en-US" sz="2000" dirty="0"/>
              <a:t>Elicitation</a:t>
            </a:r>
            <a:r>
              <a:rPr lang="en-US" altLang="en-US" sz="2400" dirty="0"/>
              <a:t>, </a:t>
            </a:r>
            <a:r>
              <a:rPr lang="en-US" altLang="en-US" sz="2000" dirty="0"/>
              <a:t>Elaboration</a:t>
            </a:r>
            <a:r>
              <a:rPr lang="en-US" altLang="en-US" sz="2400" dirty="0"/>
              <a:t>, </a:t>
            </a:r>
            <a:r>
              <a:rPr lang="en-US" altLang="en-US" sz="2000" dirty="0"/>
              <a:t>Negotiation</a:t>
            </a:r>
            <a:r>
              <a:rPr lang="en-US" altLang="en-US" sz="2400" dirty="0"/>
              <a:t>, </a:t>
            </a:r>
            <a:r>
              <a:rPr lang="en-US" altLang="en-US" sz="2000" dirty="0"/>
              <a:t>Specification</a:t>
            </a:r>
            <a:r>
              <a:rPr lang="en-US" altLang="en-US" sz="2400" dirty="0"/>
              <a:t>, </a:t>
            </a:r>
            <a:r>
              <a:rPr lang="en-US" altLang="en-US" sz="2000" dirty="0"/>
              <a:t>Validation</a:t>
            </a:r>
            <a:r>
              <a:rPr lang="en-US" altLang="en-US" sz="2400" dirty="0"/>
              <a:t>, </a:t>
            </a:r>
            <a:r>
              <a:rPr lang="en-US" altLang="en-US" sz="2000" dirty="0"/>
              <a:t>Requirements Management</a:t>
            </a:r>
          </a:p>
          <a:p>
            <a:pPr lvl="1">
              <a:lnSpc>
                <a:spcPct val="90000"/>
              </a:lnSpc>
            </a:pPr>
            <a:endParaRPr lang="en-US" altLang="en-US" dirty="0"/>
          </a:p>
        </p:txBody>
      </p:sp>
      <p:sp>
        <p:nvSpPr>
          <p:cNvPr id="4" name="Slide Number Placeholder 5"/>
          <p:cNvSpPr>
            <a:spLocks noGrp="1"/>
          </p:cNvSpPr>
          <p:nvPr>
            <p:ph type="sldNum" sz="quarter" idx="12"/>
          </p:nvPr>
        </p:nvSpPr>
        <p:spPr/>
        <p:txBody>
          <a:bodyPr/>
          <a:lstStyle/>
          <a:p>
            <a:fld id="{A819C122-0A8E-43D5-840C-44D59F2780A9}"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C91B879E-FF29-4CC0-9174-76E4256FB3F6}" type="slidenum">
              <a:rPr lang="en-US" altLang="en-US"/>
              <a:pPr/>
              <a:t>13</a:t>
            </a:fld>
            <a:endParaRPr lang="en-US" altLang="en-US"/>
          </a:p>
        </p:txBody>
      </p:sp>
      <p:sp>
        <p:nvSpPr>
          <p:cNvPr id="365571" name="Rectangle 3"/>
          <p:cNvSpPr>
            <a:spLocks noChangeArrowheads="1"/>
          </p:cNvSpPr>
          <p:nvPr/>
        </p:nvSpPr>
        <p:spPr bwMode="auto">
          <a:xfrm>
            <a:off x="8077200" y="5257800"/>
            <a:ext cx="1676400" cy="5334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u="none" dirty="0"/>
              <a:t>Requirements</a:t>
            </a:r>
          </a:p>
          <a:p>
            <a:r>
              <a:rPr lang="en-US" altLang="en-US" b="1" u="none" dirty="0"/>
              <a:t>Management</a:t>
            </a:r>
          </a:p>
        </p:txBody>
      </p:sp>
      <p:sp>
        <p:nvSpPr>
          <p:cNvPr id="365572" name="Rectangle 4"/>
          <p:cNvSpPr>
            <a:spLocks noChangeArrowheads="1"/>
          </p:cNvSpPr>
          <p:nvPr/>
        </p:nvSpPr>
        <p:spPr bwMode="auto">
          <a:xfrm>
            <a:off x="7086600" y="4572000"/>
            <a:ext cx="1371600" cy="4572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Validation</a:t>
            </a:r>
          </a:p>
        </p:txBody>
      </p:sp>
      <p:sp>
        <p:nvSpPr>
          <p:cNvPr id="365573" name="Rectangle 5"/>
          <p:cNvSpPr>
            <a:spLocks noChangeArrowheads="1"/>
          </p:cNvSpPr>
          <p:nvPr/>
        </p:nvSpPr>
        <p:spPr bwMode="auto">
          <a:xfrm>
            <a:off x="2209800" y="1143000"/>
            <a:ext cx="1371600" cy="457200"/>
          </a:xfrm>
          <a:prstGeom prst="rect">
            <a:avLst/>
          </a:prstGeom>
          <a:solidFill>
            <a:srgbClr val="FF99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Inception</a:t>
            </a:r>
          </a:p>
        </p:txBody>
      </p:sp>
      <p:sp>
        <p:nvSpPr>
          <p:cNvPr id="365574" name="Rectangle 6"/>
          <p:cNvSpPr>
            <a:spLocks noChangeArrowheads="1"/>
          </p:cNvSpPr>
          <p:nvPr/>
        </p:nvSpPr>
        <p:spPr bwMode="auto">
          <a:xfrm>
            <a:off x="3048000" y="1828800"/>
            <a:ext cx="1371600" cy="457200"/>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Elicitation</a:t>
            </a:r>
          </a:p>
        </p:txBody>
      </p:sp>
      <p:sp>
        <p:nvSpPr>
          <p:cNvPr id="365575" name="Rectangle 7"/>
          <p:cNvSpPr>
            <a:spLocks noChangeArrowheads="1"/>
          </p:cNvSpPr>
          <p:nvPr/>
        </p:nvSpPr>
        <p:spPr bwMode="auto">
          <a:xfrm>
            <a:off x="4038600" y="2514600"/>
            <a:ext cx="1371600" cy="457200"/>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Elaboration</a:t>
            </a:r>
          </a:p>
        </p:txBody>
      </p:sp>
      <p:sp>
        <p:nvSpPr>
          <p:cNvPr id="365576" name="Rectangle 8"/>
          <p:cNvSpPr>
            <a:spLocks noChangeArrowheads="1"/>
          </p:cNvSpPr>
          <p:nvPr/>
        </p:nvSpPr>
        <p:spPr bwMode="auto">
          <a:xfrm>
            <a:off x="5029200" y="3200400"/>
            <a:ext cx="1371600" cy="457200"/>
          </a:xfrm>
          <a:prstGeom prst="rect">
            <a:avLst/>
          </a:prstGeom>
          <a:solidFill>
            <a:srgbClr val="CC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Negotiation</a:t>
            </a:r>
          </a:p>
        </p:txBody>
      </p:sp>
      <p:sp>
        <p:nvSpPr>
          <p:cNvPr id="365577" name="Rectangle 9"/>
          <p:cNvSpPr>
            <a:spLocks noChangeArrowheads="1"/>
          </p:cNvSpPr>
          <p:nvPr/>
        </p:nvSpPr>
        <p:spPr bwMode="auto">
          <a:xfrm>
            <a:off x="6019800" y="3886200"/>
            <a:ext cx="1371600" cy="457200"/>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Specification</a:t>
            </a:r>
          </a:p>
        </p:txBody>
      </p:sp>
      <p:pic>
        <p:nvPicPr>
          <p:cNvPr id="10" name="Picture 4" descr="C:\Documents and Settings\dannellys\Local Settings\Temporary Internet Files\Content.IE5\RMH0WHHY\MCj0149581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3037" y="2971801"/>
            <a:ext cx="1938338"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dannellys\Local Settings\Temporary Internet Files\Content.IE5\YT26OB16\MCj0232082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7262" y="152400"/>
            <a:ext cx="17907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C:\Documents and Settings\dannellys\Local Settings\Temporary Internet Files\Content.IE5\I2ZPUDW0\MCj0280507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9463" y="914400"/>
            <a:ext cx="1579563"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Documents"/>
          <p:cNvSpPr>
            <a:spLocks noEditPoints="1" noChangeArrowheads="1"/>
          </p:cNvSpPr>
          <p:nvPr/>
        </p:nvSpPr>
        <p:spPr bwMode="auto">
          <a:xfrm>
            <a:off x="6530663" y="2057401"/>
            <a:ext cx="904875" cy="1209675"/>
          </a:xfrm>
          <a:custGeom>
            <a:avLst/>
            <a:gdLst>
              <a:gd name="T0" fmla="*/ 0 w 21600"/>
              <a:gd name="T1" fmla="*/ 156810 h 21600"/>
              <a:gd name="T2" fmla="*/ 145283 w 21600"/>
              <a:gd name="T3" fmla="*/ 0 h 21600"/>
              <a:gd name="T4" fmla="*/ 907095 w 21600"/>
              <a:gd name="T5" fmla="*/ 1054433 h 21600"/>
              <a:gd name="T6" fmla="*/ 835920 w 21600"/>
              <a:gd name="T7" fmla="*/ 1132054 h 21600"/>
              <a:gd name="T8" fmla="*/ 764787 w 21600"/>
              <a:gd name="T9" fmla="*/ 1211243 h 21600"/>
              <a:gd name="T10" fmla="*/ 835920 w 21600"/>
              <a:gd name="T11" fmla="*/ 79973 h 21600"/>
              <a:gd name="T12" fmla="*/ 764787 w 21600"/>
              <a:gd name="T13" fmla="*/ 156810 h 21600"/>
              <a:gd name="T14" fmla="*/ 68913 w 21600"/>
              <a:gd name="T15" fmla="*/ 79973 h 21600"/>
              <a:gd name="T16" fmla="*/ 904875 w 21600"/>
              <a:gd name="T17" fmla="*/ 0 h 21600"/>
              <a:gd name="T18" fmla="*/ 452438 w 21600"/>
              <a:gd name="T19" fmla="*/ 0 h 21600"/>
              <a:gd name="T20" fmla="*/ 0 w 21600"/>
              <a:gd name="T21" fmla="*/ 604838 h 21600"/>
              <a:gd name="T22" fmla="*/ 904875 w 21600"/>
              <a:gd name="T23" fmla="*/ 604838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838200" y="304800"/>
            <a:ext cx="10134600" cy="1143000"/>
          </a:xfrm>
        </p:spPr>
        <p:txBody>
          <a:bodyPr>
            <a:normAutofit/>
          </a:bodyPr>
          <a:lstStyle/>
          <a:p>
            <a:r>
              <a:rPr lang="en-US" altLang="en-US" sz="5400" b="1" dirty="0">
                <a:latin typeface="Copperplate Gothic Bold" panose="020E0705020206020404" pitchFamily="34" charset="0"/>
              </a:rPr>
              <a:t>Inception Task</a:t>
            </a:r>
          </a:p>
        </p:txBody>
      </p:sp>
      <p:sp>
        <p:nvSpPr>
          <p:cNvPr id="338947" name="Rectangle 3"/>
          <p:cNvSpPr>
            <a:spLocks noGrp="1" noChangeArrowheads="1"/>
          </p:cNvSpPr>
          <p:nvPr>
            <p:ph idx="1"/>
          </p:nvPr>
        </p:nvSpPr>
        <p:spPr>
          <a:xfrm>
            <a:off x="762000" y="1600200"/>
            <a:ext cx="10439400" cy="4114800"/>
          </a:xfrm>
        </p:spPr>
        <p:txBody>
          <a:bodyPr>
            <a:normAutofit fontScale="92500" lnSpcReduction="10000"/>
          </a:bodyPr>
          <a:lstStyle/>
          <a:p>
            <a:pPr algn="just">
              <a:lnSpc>
                <a:spcPct val="90000"/>
              </a:lnSpc>
            </a:pPr>
            <a:r>
              <a:rPr lang="en-US" altLang="en-US" sz="2000" dirty="0"/>
              <a:t>During inception, the requirements engineer asks a set of questions to establish…</a:t>
            </a:r>
          </a:p>
          <a:p>
            <a:pPr lvl="1" algn="just">
              <a:lnSpc>
                <a:spcPct val="90000"/>
              </a:lnSpc>
            </a:pPr>
            <a:r>
              <a:rPr lang="en-US" altLang="en-US" dirty="0"/>
              <a:t>A basic understanding of the problem</a:t>
            </a:r>
          </a:p>
          <a:p>
            <a:pPr lvl="1" algn="just">
              <a:lnSpc>
                <a:spcPct val="90000"/>
              </a:lnSpc>
            </a:pPr>
            <a:r>
              <a:rPr lang="en-US" altLang="en-US" dirty="0"/>
              <a:t>The people who want a solution</a:t>
            </a:r>
          </a:p>
          <a:p>
            <a:pPr lvl="1" algn="just">
              <a:lnSpc>
                <a:spcPct val="90000"/>
              </a:lnSpc>
            </a:pPr>
            <a:r>
              <a:rPr lang="en-US" altLang="en-US" dirty="0"/>
              <a:t>The nature of the solution that is desired</a:t>
            </a:r>
          </a:p>
          <a:p>
            <a:pPr lvl="1" algn="just">
              <a:lnSpc>
                <a:spcPct val="90000"/>
              </a:lnSpc>
            </a:pPr>
            <a:r>
              <a:rPr lang="en-US" altLang="en-US" dirty="0"/>
              <a:t>The effectiveness of preliminary communication and collaboration between the customer and the developer</a:t>
            </a:r>
          </a:p>
          <a:p>
            <a:pPr lvl="1" algn="just">
              <a:lnSpc>
                <a:spcPct val="90000"/>
              </a:lnSpc>
            </a:pPr>
            <a:endParaRPr lang="en-US" altLang="en-US" dirty="0"/>
          </a:p>
          <a:p>
            <a:pPr algn="just">
              <a:lnSpc>
                <a:spcPct val="90000"/>
              </a:lnSpc>
            </a:pPr>
            <a:r>
              <a:rPr lang="en-US" altLang="en-US" sz="2000" dirty="0"/>
              <a:t>Through these questions, the requirements engineer needs to… </a:t>
            </a:r>
          </a:p>
          <a:p>
            <a:pPr lvl="1" algn="just">
              <a:lnSpc>
                <a:spcPct val="90000"/>
              </a:lnSpc>
            </a:pPr>
            <a:r>
              <a:rPr lang="en-US" altLang="en-US" dirty="0"/>
              <a:t>Identify the stakeholders</a:t>
            </a:r>
          </a:p>
          <a:p>
            <a:pPr lvl="1" algn="just">
              <a:lnSpc>
                <a:spcPct val="90000"/>
              </a:lnSpc>
            </a:pPr>
            <a:r>
              <a:rPr lang="en-US" altLang="en-US" dirty="0"/>
              <a:t>Recognize multiple viewpoints</a:t>
            </a:r>
          </a:p>
          <a:p>
            <a:pPr lvl="1" algn="just">
              <a:lnSpc>
                <a:spcPct val="90000"/>
              </a:lnSpc>
            </a:pPr>
            <a:r>
              <a:rPr lang="en-US" altLang="en-US" dirty="0"/>
              <a:t>Work toward collaboration</a:t>
            </a:r>
          </a:p>
          <a:p>
            <a:pPr lvl="1" algn="just">
              <a:lnSpc>
                <a:spcPct val="90000"/>
              </a:lnSpc>
            </a:pPr>
            <a:r>
              <a:rPr lang="en-US" altLang="en-US" dirty="0"/>
              <a:t>Break the ice and initiate the communication</a:t>
            </a:r>
          </a:p>
          <a:p>
            <a:pPr>
              <a:lnSpc>
                <a:spcPct val="90000"/>
              </a:lnSpc>
              <a:buFontTx/>
              <a:buNone/>
            </a:pPr>
            <a:endParaRPr lang="en-US" altLang="en-US" sz="2000" dirty="0"/>
          </a:p>
        </p:txBody>
      </p:sp>
      <p:sp>
        <p:nvSpPr>
          <p:cNvPr id="4" name="Slide Number Placeholder 5"/>
          <p:cNvSpPr>
            <a:spLocks noGrp="1"/>
          </p:cNvSpPr>
          <p:nvPr>
            <p:ph type="sldNum" sz="quarter" idx="12"/>
          </p:nvPr>
        </p:nvSpPr>
        <p:spPr/>
        <p:txBody>
          <a:bodyPr/>
          <a:lstStyle/>
          <a:p>
            <a:fld id="{B6A9CEBD-96A4-430B-99C5-C78D99B56655}"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09600" y="241300"/>
            <a:ext cx="7772400" cy="990600"/>
          </a:xfrm>
        </p:spPr>
        <p:txBody>
          <a:bodyPr/>
          <a:lstStyle/>
          <a:p>
            <a:r>
              <a:rPr lang="en-US" altLang="en-US" b="1" dirty="0"/>
              <a:t>The First Set of Questions</a:t>
            </a:r>
          </a:p>
        </p:txBody>
      </p:sp>
      <p:sp>
        <p:nvSpPr>
          <p:cNvPr id="355331" name="Rectangle 3"/>
          <p:cNvSpPr>
            <a:spLocks noGrp="1" noChangeArrowheads="1"/>
          </p:cNvSpPr>
          <p:nvPr>
            <p:ph idx="1"/>
          </p:nvPr>
        </p:nvSpPr>
        <p:spPr>
          <a:xfrm>
            <a:off x="1295400" y="2819400"/>
            <a:ext cx="9067800" cy="2667000"/>
          </a:xfrm>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dirty="0"/>
              <a:t>Who is behind the request for this work?</a:t>
            </a:r>
          </a:p>
          <a:p>
            <a:r>
              <a:rPr lang="en-US" altLang="en-US" sz="2000" dirty="0"/>
              <a:t>Who will use the solution?</a:t>
            </a:r>
          </a:p>
          <a:p>
            <a:r>
              <a:rPr lang="en-US" altLang="en-US" sz="2000" dirty="0"/>
              <a:t>What will be the economic benefit of a successful solution?</a:t>
            </a:r>
          </a:p>
          <a:p>
            <a:r>
              <a:rPr lang="en-US" altLang="en-US" sz="2000" dirty="0"/>
              <a:t>Is there another source for the solution that you need?</a:t>
            </a:r>
          </a:p>
        </p:txBody>
      </p:sp>
      <p:sp>
        <p:nvSpPr>
          <p:cNvPr id="5" name="Slide Number Placeholder 5"/>
          <p:cNvSpPr>
            <a:spLocks noGrp="1"/>
          </p:cNvSpPr>
          <p:nvPr>
            <p:ph type="sldNum" sz="quarter" idx="12"/>
          </p:nvPr>
        </p:nvSpPr>
        <p:spPr/>
        <p:txBody>
          <a:bodyPr/>
          <a:lstStyle/>
          <a:p>
            <a:fld id="{CA70F2FF-EE29-4BC4-B1E4-B8C15E4A5B70}" type="slidenum">
              <a:rPr lang="en-US" altLang="en-US"/>
              <a:pPr/>
              <a:t>15</a:t>
            </a:fld>
            <a:endParaRPr lang="en-US" altLang="en-US"/>
          </a:p>
        </p:txBody>
      </p:sp>
      <p:sp>
        <p:nvSpPr>
          <p:cNvPr id="355332" name="Text Box 4"/>
          <p:cNvSpPr txBox="1">
            <a:spLocks noChangeArrowheads="1"/>
          </p:cNvSpPr>
          <p:nvPr/>
        </p:nvSpPr>
        <p:spPr bwMode="auto">
          <a:xfrm>
            <a:off x="1066800" y="1524000"/>
            <a:ext cx="9906000" cy="4001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u="none" dirty="0"/>
              <a:t>These questions focus on the customer, other stakeholders, the overall goals, and the benefits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457200" y="244475"/>
            <a:ext cx="7772400" cy="882649"/>
          </a:xfrm>
        </p:spPr>
        <p:txBody>
          <a:bodyPr/>
          <a:lstStyle/>
          <a:p>
            <a:r>
              <a:rPr lang="en-US" altLang="en-US" b="1" dirty="0"/>
              <a:t>The Next Set of Questions</a:t>
            </a:r>
          </a:p>
        </p:txBody>
      </p:sp>
      <p:sp>
        <p:nvSpPr>
          <p:cNvPr id="356355" name="Rectangle 3"/>
          <p:cNvSpPr>
            <a:spLocks noGrp="1" noChangeArrowheads="1"/>
          </p:cNvSpPr>
          <p:nvPr>
            <p:ph idx="1"/>
          </p:nvPr>
        </p:nvSpPr>
        <p:spPr>
          <a:xfrm>
            <a:off x="852196" y="2371864"/>
            <a:ext cx="10196804" cy="2809736"/>
          </a:xfrm>
        </p:spPr>
        <p:txBody>
          <a:bodyPr/>
          <a:lstStyle/>
          <a:p>
            <a:r>
              <a:rPr lang="en-US" altLang="en-US" sz="2000" dirty="0"/>
              <a:t>How would you characterize "good" output that would be generated by a successful solution?</a:t>
            </a:r>
          </a:p>
          <a:p>
            <a:r>
              <a:rPr lang="en-US" altLang="en-US" sz="2000" dirty="0"/>
              <a:t>What problem(s) will this solution address?</a:t>
            </a:r>
          </a:p>
          <a:p>
            <a:r>
              <a:rPr lang="en-US" altLang="en-US" sz="2000" dirty="0"/>
              <a:t>Can you show me (or describe) the business environment in which the solution will be used?</a:t>
            </a:r>
          </a:p>
          <a:p>
            <a:r>
              <a:rPr lang="en-US" altLang="en-US" sz="2000" dirty="0"/>
              <a:t>Will special performance issues or constraints affect the way the solution is approached?</a:t>
            </a:r>
          </a:p>
        </p:txBody>
      </p:sp>
      <p:sp>
        <p:nvSpPr>
          <p:cNvPr id="5" name="Slide Number Placeholder 5"/>
          <p:cNvSpPr>
            <a:spLocks noGrp="1"/>
          </p:cNvSpPr>
          <p:nvPr>
            <p:ph type="sldNum" sz="quarter" idx="12"/>
          </p:nvPr>
        </p:nvSpPr>
        <p:spPr/>
        <p:txBody>
          <a:bodyPr/>
          <a:lstStyle/>
          <a:p>
            <a:fld id="{A0C177C7-C5EF-4BCE-A484-73BC05279B3A}" type="slidenum">
              <a:rPr lang="en-US" altLang="en-US"/>
              <a:pPr/>
              <a:t>16</a:t>
            </a:fld>
            <a:endParaRPr lang="en-US" altLang="en-US"/>
          </a:p>
        </p:txBody>
      </p:sp>
      <p:sp>
        <p:nvSpPr>
          <p:cNvPr id="356356" name="Text Box 4"/>
          <p:cNvSpPr txBox="1">
            <a:spLocks noChangeArrowheads="1"/>
          </p:cNvSpPr>
          <p:nvPr/>
        </p:nvSpPr>
        <p:spPr bwMode="auto">
          <a:xfrm>
            <a:off x="603250" y="1127124"/>
            <a:ext cx="10521950" cy="7078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u="none" dirty="0"/>
              <a:t>These questions enable the requirements engineer to gain a better understanding of the problem and allow the customer to voice his or her perceptions about a solution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762000" y="368300"/>
            <a:ext cx="7772400" cy="863600"/>
          </a:xfrm>
        </p:spPr>
        <p:txBody>
          <a:bodyPr/>
          <a:lstStyle/>
          <a:p>
            <a:r>
              <a:rPr lang="en-US" altLang="en-US" b="1" dirty="0"/>
              <a:t>The Final Set of Questions</a:t>
            </a:r>
          </a:p>
        </p:txBody>
      </p:sp>
      <p:sp>
        <p:nvSpPr>
          <p:cNvPr id="357379" name="Rectangle 3"/>
          <p:cNvSpPr>
            <a:spLocks noGrp="1" noChangeArrowheads="1"/>
          </p:cNvSpPr>
          <p:nvPr>
            <p:ph idx="1"/>
          </p:nvPr>
        </p:nvSpPr>
        <p:spPr>
          <a:xfrm>
            <a:off x="914400" y="2463830"/>
            <a:ext cx="10820400" cy="3352800"/>
          </a:xfrm>
        </p:spPr>
        <p:txBody>
          <a:bodyPr/>
          <a:lstStyle/>
          <a:p>
            <a:r>
              <a:rPr lang="en-US" altLang="en-US" sz="2000" dirty="0"/>
              <a:t>Are you the right person to answer these questions?  Are your answers "official"?</a:t>
            </a:r>
          </a:p>
          <a:p>
            <a:r>
              <a:rPr lang="en-US" altLang="en-US" sz="2000" dirty="0"/>
              <a:t>Are my questions relevant to the problem that you have?</a:t>
            </a:r>
          </a:p>
          <a:p>
            <a:r>
              <a:rPr lang="en-US" altLang="en-US" sz="2000" dirty="0"/>
              <a:t>Am I asking too many questions?</a:t>
            </a:r>
          </a:p>
          <a:p>
            <a:r>
              <a:rPr lang="en-US" altLang="en-US" sz="2000" dirty="0"/>
              <a:t>Can anyone else provide additional information?</a:t>
            </a:r>
          </a:p>
          <a:p>
            <a:r>
              <a:rPr lang="en-US" altLang="en-US" sz="2000" dirty="0"/>
              <a:t>Should I be asking you anything else?</a:t>
            </a:r>
          </a:p>
        </p:txBody>
      </p:sp>
      <p:sp>
        <p:nvSpPr>
          <p:cNvPr id="5" name="Slide Number Placeholder 5"/>
          <p:cNvSpPr>
            <a:spLocks noGrp="1"/>
          </p:cNvSpPr>
          <p:nvPr>
            <p:ph type="sldNum" sz="quarter" idx="12"/>
          </p:nvPr>
        </p:nvSpPr>
        <p:spPr/>
        <p:txBody>
          <a:bodyPr/>
          <a:lstStyle/>
          <a:p>
            <a:fld id="{6F20D92F-9CED-4C21-AB9D-3B16F7BA632E}" type="slidenum">
              <a:rPr lang="en-US" altLang="en-US"/>
              <a:pPr/>
              <a:t>17</a:t>
            </a:fld>
            <a:endParaRPr lang="en-US" altLang="en-US"/>
          </a:p>
        </p:txBody>
      </p:sp>
      <p:sp>
        <p:nvSpPr>
          <p:cNvPr id="357381" name="Text Box 5"/>
          <p:cNvSpPr txBox="1">
            <a:spLocks noChangeArrowheads="1"/>
          </p:cNvSpPr>
          <p:nvPr/>
        </p:nvSpPr>
        <p:spPr bwMode="auto">
          <a:xfrm>
            <a:off x="914400" y="1524000"/>
            <a:ext cx="10515600" cy="4001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u="none" dirty="0"/>
              <a:t>These questions focus on the effectiveness of the communication activity itself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533400" y="304800"/>
            <a:ext cx="8534400" cy="958850"/>
          </a:xfrm>
        </p:spPr>
        <p:txBody>
          <a:bodyPr>
            <a:normAutofit/>
          </a:bodyPr>
          <a:lstStyle/>
          <a:p>
            <a:r>
              <a:rPr lang="en-US" altLang="en-US" sz="4400" b="1" dirty="0">
                <a:latin typeface="Copperplate Gothic Bold" panose="020E0705020206020404" pitchFamily="34" charset="0"/>
              </a:rPr>
              <a:t>Elicitation Task</a:t>
            </a:r>
          </a:p>
        </p:txBody>
      </p:sp>
      <p:sp>
        <p:nvSpPr>
          <p:cNvPr id="339971" name="Rectangle 3"/>
          <p:cNvSpPr>
            <a:spLocks noGrp="1" noChangeArrowheads="1"/>
          </p:cNvSpPr>
          <p:nvPr>
            <p:ph idx="1"/>
          </p:nvPr>
        </p:nvSpPr>
        <p:spPr>
          <a:xfrm>
            <a:off x="685800" y="1524000"/>
            <a:ext cx="10896600" cy="4572000"/>
          </a:xfrm>
        </p:spPr>
        <p:txBody>
          <a:bodyPr>
            <a:normAutofit lnSpcReduction="10000"/>
          </a:bodyPr>
          <a:lstStyle/>
          <a:p>
            <a:pPr algn="just"/>
            <a:r>
              <a:rPr lang="en-US" sz="2400" dirty="0"/>
              <a:t>Questions asked in a manner that no further doubt remains</a:t>
            </a:r>
          </a:p>
          <a:p>
            <a:pPr marL="0" indent="0" algn="just">
              <a:buNone/>
            </a:pPr>
            <a:endParaRPr lang="en-US" altLang="en-US" sz="2400" dirty="0"/>
          </a:p>
          <a:p>
            <a:pPr algn="just">
              <a:lnSpc>
                <a:spcPct val="90000"/>
              </a:lnSpc>
            </a:pPr>
            <a:r>
              <a:rPr lang="en-US" altLang="en-US" sz="2400" dirty="0"/>
              <a:t>Elicitation of requirements is difficult because</a:t>
            </a:r>
          </a:p>
          <a:p>
            <a:pPr lvl="1" algn="just">
              <a:lnSpc>
                <a:spcPct val="90000"/>
              </a:lnSpc>
            </a:pPr>
            <a:r>
              <a:rPr lang="en-US" altLang="en-US" sz="2000" u="sng" dirty="0"/>
              <a:t>Problems of scope</a:t>
            </a:r>
            <a:r>
              <a:rPr lang="en-US" altLang="en-US" sz="2000" dirty="0"/>
              <a:t> in identifying the boundaries of the system or specifying too much technical detail rather than overall system objectives</a:t>
            </a:r>
          </a:p>
          <a:p>
            <a:pPr lvl="1" algn="just">
              <a:lnSpc>
                <a:spcPct val="90000"/>
              </a:lnSpc>
            </a:pPr>
            <a:r>
              <a:rPr lang="en-US" altLang="en-US" sz="2000" u="sng" dirty="0"/>
              <a:t>Problems of understanding</a:t>
            </a:r>
            <a:r>
              <a:rPr lang="en-US" altLang="en-US" sz="2000" dirty="0"/>
              <a:t> what is wanted, what the problem domain is, and what the computing environment can handle (Information that is believed to be "obvious" is often omitted)</a:t>
            </a:r>
          </a:p>
          <a:p>
            <a:pPr lvl="1" algn="just">
              <a:lnSpc>
                <a:spcPct val="90000"/>
              </a:lnSpc>
            </a:pPr>
            <a:r>
              <a:rPr lang="en-US" altLang="en-US" sz="2000" u="sng" dirty="0"/>
              <a:t>Problems of volatility</a:t>
            </a:r>
            <a:r>
              <a:rPr lang="en-US" altLang="en-US" sz="2000" dirty="0"/>
              <a:t> because the requirements change over time</a:t>
            </a:r>
          </a:p>
          <a:p>
            <a:pPr algn="just">
              <a:lnSpc>
                <a:spcPct val="90000"/>
              </a:lnSpc>
            </a:pPr>
            <a:endParaRPr lang="en-US" altLang="en-US" sz="2400" dirty="0"/>
          </a:p>
          <a:p>
            <a:pPr algn="just">
              <a:lnSpc>
                <a:spcPct val="90000"/>
              </a:lnSpc>
            </a:pPr>
            <a:r>
              <a:rPr lang="en-US" altLang="en-US" sz="2400" dirty="0"/>
              <a:t>Elicitation may be accomplished through two activities</a:t>
            </a:r>
          </a:p>
          <a:p>
            <a:pPr lvl="1" algn="just">
              <a:lnSpc>
                <a:spcPct val="90000"/>
              </a:lnSpc>
            </a:pPr>
            <a:r>
              <a:rPr lang="en-US" altLang="en-US" sz="2000" dirty="0"/>
              <a:t>Collaborative requirements gathering</a:t>
            </a:r>
          </a:p>
          <a:p>
            <a:pPr lvl="1" algn="just">
              <a:lnSpc>
                <a:spcPct val="90000"/>
              </a:lnSpc>
            </a:pPr>
            <a:r>
              <a:rPr lang="en-US" altLang="en-US" sz="2000" dirty="0"/>
              <a:t>Quality function deployment</a:t>
            </a:r>
          </a:p>
        </p:txBody>
      </p:sp>
      <p:sp>
        <p:nvSpPr>
          <p:cNvPr id="4" name="Slide Number Placeholder 5"/>
          <p:cNvSpPr>
            <a:spLocks noGrp="1"/>
          </p:cNvSpPr>
          <p:nvPr>
            <p:ph type="sldNum" sz="quarter" idx="12"/>
          </p:nvPr>
        </p:nvSpPr>
        <p:spPr/>
        <p:txBody>
          <a:bodyPr/>
          <a:lstStyle/>
          <a:p>
            <a:fld id="{25F2679E-0A8A-46B6-9D26-AAA4A7DB9093}"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0515600" cy="1006475"/>
          </a:xfrm>
        </p:spPr>
        <p:txBody>
          <a:bodyPr>
            <a:normAutofit/>
          </a:bodyPr>
          <a:lstStyle/>
          <a:p>
            <a:r>
              <a:rPr lang="en-US" sz="4000" b="1" dirty="0"/>
              <a:t>Collaborative Requirement Gathering</a:t>
            </a:r>
            <a:r>
              <a:rPr lang="en-US" sz="2800" b="1" dirty="0"/>
              <a:t>	</a:t>
            </a:r>
          </a:p>
        </p:txBody>
      </p:sp>
      <p:sp>
        <p:nvSpPr>
          <p:cNvPr id="3" name="Content Placeholder 2"/>
          <p:cNvSpPr>
            <a:spLocks noGrp="1"/>
          </p:cNvSpPr>
          <p:nvPr>
            <p:ph idx="1"/>
          </p:nvPr>
        </p:nvSpPr>
        <p:spPr/>
        <p:txBody>
          <a:bodyPr>
            <a:normAutofit/>
          </a:bodyPr>
          <a:lstStyle/>
          <a:p>
            <a:r>
              <a:rPr lang="en-US" dirty="0"/>
              <a:t>Team Oriented Approach</a:t>
            </a:r>
          </a:p>
          <a:p>
            <a:r>
              <a:rPr lang="en-US" dirty="0"/>
              <a:t>Team of stakeholders and developers meet</a:t>
            </a:r>
          </a:p>
          <a:p>
            <a:pPr lvl="1"/>
            <a:r>
              <a:rPr lang="en-US" dirty="0"/>
              <a:t>Identify problem</a:t>
            </a:r>
          </a:p>
          <a:p>
            <a:pPr lvl="1"/>
            <a:r>
              <a:rPr lang="en-US" dirty="0"/>
              <a:t>Propose a solution</a:t>
            </a:r>
          </a:p>
          <a:p>
            <a:pPr lvl="1"/>
            <a:r>
              <a:rPr lang="en-US" dirty="0"/>
              <a:t>Negotiate different approaches</a:t>
            </a:r>
          </a:p>
          <a:p>
            <a:pPr lvl="1"/>
            <a:r>
              <a:rPr lang="en-US" dirty="0"/>
              <a:t>Specify preliminary solution</a:t>
            </a:r>
          </a:p>
          <a:p>
            <a:r>
              <a:rPr lang="en-US" dirty="0"/>
              <a:t>Many approaches but all follow basic guidelines</a:t>
            </a:r>
          </a:p>
        </p:txBody>
      </p:sp>
    </p:spTree>
    <p:extLst>
      <p:ext uri="{BB962C8B-B14F-4D97-AF65-F5344CB8AC3E}">
        <p14:creationId xmlns:p14="http://schemas.microsoft.com/office/powerpoint/2010/main" val="321804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43000"/>
            <a:ext cx="10287000" cy="4343400"/>
          </a:xfrm>
        </p:spPr>
        <p:txBody>
          <a:bodyPr>
            <a:normAutofit/>
          </a:bodyPr>
          <a:lstStyle/>
          <a:p>
            <a:pPr marL="0" indent="0" algn="just">
              <a:buNone/>
            </a:pPr>
            <a:r>
              <a:rPr lang="en-US" sz="2800" dirty="0"/>
              <a:t>A Customer walks into your office and says;</a:t>
            </a:r>
          </a:p>
          <a:p>
            <a:pPr marL="0" indent="0" algn="just">
              <a:buNone/>
            </a:pPr>
            <a:endParaRPr lang="en-US" sz="2800" dirty="0"/>
          </a:p>
          <a:p>
            <a:pPr marL="0" indent="0" algn="just">
              <a:buNone/>
            </a:pPr>
            <a:r>
              <a:rPr lang="en-US" sz="2800" dirty="0"/>
              <a:t>“I know you think you understand what I said, but what you don’t understand is what I said is not what I mean”.</a:t>
            </a:r>
          </a:p>
          <a:p>
            <a:pPr marL="0" indent="0" algn="just">
              <a:buNone/>
            </a:pPr>
            <a:endParaRPr lang="en-US" sz="2800" dirty="0"/>
          </a:p>
          <a:p>
            <a:pPr marL="0" indent="0" algn="just">
              <a:buNone/>
            </a:pPr>
            <a:r>
              <a:rPr lang="en-US" sz="2800" dirty="0"/>
              <a:t>Invariably this happens late in the project, after deadline commitments have been made, reputations are on the line, and serious money is at stake.</a:t>
            </a:r>
          </a:p>
        </p:txBody>
      </p:sp>
      <p:sp>
        <p:nvSpPr>
          <p:cNvPr id="4" name="Slide Number Placeholder 3"/>
          <p:cNvSpPr>
            <a:spLocks noGrp="1"/>
          </p:cNvSpPr>
          <p:nvPr>
            <p:ph type="sldNum" sz="quarter" idx="12"/>
          </p:nvPr>
        </p:nvSpPr>
        <p:spPr/>
        <p:txBody>
          <a:bodyPr/>
          <a:lstStyle/>
          <a:p>
            <a:fld id="{4E40F2B1-2282-48D3-9E6F-6A83B0AF70C1}" type="slidenum">
              <a:rPr lang="en-US" altLang="en-US" smtClean="0"/>
              <a:pPr/>
              <a:t>2</a:t>
            </a:fld>
            <a:endParaRPr lang="en-US" altLang="en-US"/>
          </a:p>
        </p:txBody>
      </p:sp>
    </p:spTree>
    <p:extLst>
      <p:ext uri="{BB962C8B-B14F-4D97-AF65-F5344CB8AC3E}">
        <p14:creationId xmlns:p14="http://schemas.microsoft.com/office/powerpoint/2010/main" val="315978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Guidelines</a:t>
            </a:r>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000" dirty="0"/>
              <a:t>Meetings are conducted and attended by both s/w engineers and customers</a:t>
            </a:r>
          </a:p>
          <a:p>
            <a:pPr>
              <a:buFont typeface="Wingdings" panose="05000000000000000000" pitchFamily="2" charset="2"/>
              <a:buChar char="§"/>
            </a:pPr>
            <a:r>
              <a:rPr lang="en-US" sz="2000" dirty="0"/>
              <a:t>Rules for preparation and participation should be established</a:t>
            </a:r>
          </a:p>
          <a:p>
            <a:pPr>
              <a:buFont typeface="Wingdings" panose="05000000000000000000" pitchFamily="2" charset="2"/>
              <a:buChar char="§"/>
            </a:pPr>
            <a:r>
              <a:rPr lang="en-US" sz="2000" dirty="0"/>
              <a:t>Agenda for formal and informal discussions</a:t>
            </a:r>
          </a:p>
          <a:p>
            <a:pPr>
              <a:buFont typeface="Wingdings" panose="05000000000000000000" pitchFamily="2" charset="2"/>
              <a:buChar char="§"/>
            </a:pPr>
            <a:r>
              <a:rPr lang="en-US" sz="2000" dirty="0"/>
              <a:t>Facilitator- controls the meetings, can be anyone from participants</a:t>
            </a:r>
          </a:p>
          <a:p>
            <a:pPr>
              <a:buFont typeface="Wingdings" panose="05000000000000000000" pitchFamily="2" charset="2"/>
              <a:buChar char="§"/>
            </a:pPr>
            <a:r>
              <a:rPr lang="en-US" sz="2000" dirty="0"/>
              <a:t>Definition mechanism- Worksheets, Flip charts, Chat rooms, Virtual Forum </a:t>
            </a:r>
            <a:r>
              <a:rPr lang="en-US" sz="2000" dirty="0" err="1"/>
              <a:t>etc</a:t>
            </a:r>
            <a:endParaRPr lang="en-US" sz="2000" dirty="0"/>
          </a:p>
          <a:p>
            <a:pPr>
              <a:buFont typeface="Wingdings" panose="05000000000000000000" pitchFamily="2" charset="2"/>
              <a:buChar char="§"/>
            </a:pPr>
            <a:r>
              <a:rPr lang="en-US" sz="2000" dirty="0"/>
              <a:t>Goal- Identify problem and solution</a:t>
            </a:r>
          </a:p>
        </p:txBody>
      </p:sp>
    </p:spTree>
    <p:extLst>
      <p:ext uri="{BB962C8B-B14F-4D97-AF65-F5344CB8AC3E}">
        <p14:creationId xmlns:p14="http://schemas.microsoft.com/office/powerpoint/2010/main" val="2467225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290054" cy="1066800"/>
          </a:xfrm>
        </p:spPr>
        <p:txBody>
          <a:bodyPr>
            <a:normAutofit/>
          </a:bodyPr>
          <a:lstStyle/>
          <a:p>
            <a:r>
              <a:rPr lang="en-US" sz="4000" b="1" dirty="0"/>
              <a:t>Scenario	</a:t>
            </a:r>
          </a:p>
        </p:txBody>
      </p:sp>
      <p:sp>
        <p:nvSpPr>
          <p:cNvPr id="3" name="Content Placeholder 2"/>
          <p:cNvSpPr>
            <a:spLocks noGrp="1"/>
          </p:cNvSpPr>
          <p:nvPr>
            <p:ph idx="1"/>
          </p:nvPr>
        </p:nvSpPr>
        <p:spPr>
          <a:xfrm>
            <a:off x="990600" y="1447800"/>
            <a:ext cx="11048999" cy="4876800"/>
          </a:xfrm>
        </p:spPr>
        <p:txBody>
          <a:bodyPr>
            <a:noAutofit/>
          </a:bodyPr>
          <a:lstStyle/>
          <a:p>
            <a:r>
              <a:rPr lang="en-US" sz="2000" dirty="0"/>
              <a:t>Initial meetings in inception phase – One or two pages of Product Request (PR)</a:t>
            </a:r>
          </a:p>
          <a:p>
            <a:r>
              <a:rPr lang="en-US" sz="2000" dirty="0"/>
              <a:t>Meeting place, time &amp; date should be selected for further meetings and facilitator need to be identified</a:t>
            </a:r>
          </a:p>
          <a:p>
            <a:r>
              <a:rPr lang="en-US" sz="2000" dirty="0"/>
              <a:t>Members of s/w team and other stakeholders are invited to attend</a:t>
            </a:r>
            <a:endParaRPr lang="en-US" sz="2000" dirty="0">
              <a:solidFill>
                <a:srgbClr val="FF0000"/>
              </a:solidFill>
            </a:endParaRPr>
          </a:p>
          <a:p>
            <a:pPr marL="0" indent="0">
              <a:buNone/>
            </a:pPr>
            <a:r>
              <a:rPr lang="en-US" sz="2000" dirty="0">
                <a:solidFill>
                  <a:srgbClr val="FF0000"/>
                </a:solidFill>
              </a:rPr>
              <a:t>                     PR is distributed to all members for approval</a:t>
            </a:r>
          </a:p>
          <a:p>
            <a:r>
              <a:rPr lang="en-US" sz="2000" dirty="0"/>
              <a:t>While reviewing PR each attendee asked to make </a:t>
            </a:r>
            <a:r>
              <a:rPr lang="en-US" sz="2000" b="1" dirty="0">
                <a:solidFill>
                  <a:srgbClr val="FF0000"/>
                </a:solidFill>
              </a:rPr>
              <a:t>object list </a:t>
            </a:r>
            <a:r>
              <a:rPr lang="en-US" sz="2000" dirty="0"/>
              <a:t>before attending future meeting</a:t>
            </a:r>
          </a:p>
          <a:p>
            <a:pPr lvl="1"/>
            <a:r>
              <a:rPr lang="en-US" sz="2000" dirty="0"/>
              <a:t>Objects regarding environmental aspects</a:t>
            </a:r>
          </a:p>
          <a:p>
            <a:pPr lvl="1"/>
            <a:r>
              <a:rPr lang="en-US" sz="2000" dirty="0"/>
              <a:t>Objects produced by system</a:t>
            </a:r>
          </a:p>
          <a:p>
            <a:pPr lvl="1"/>
            <a:r>
              <a:rPr lang="en-US" sz="2000" dirty="0"/>
              <a:t>Objects used by system</a:t>
            </a:r>
          </a:p>
          <a:p>
            <a:r>
              <a:rPr lang="en-US" sz="2000" dirty="0"/>
              <a:t>Each attendee asked to make </a:t>
            </a:r>
            <a:r>
              <a:rPr lang="en-US" sz="2000" b="1" dirty="0">
                <a:solidFill>
                  <a:srgbClr val="FF0000"/>
                </a:solidFill>
              </a:rPr>
              <a:t>list of services </a:t>
            </a:r>
          </a:p>
          <a:p>
            <a:pPr lvl="1"/>
            <a:r>
              <a:rPr lang="en-US" sz="2000" dirty="0"/>
              <a:t>Process and Functions</a:t>
            </a:r>
          </a:p>
          <a:p>
            <a:r>
              <a:rPr lang="en-US" sz="2000" dirty="0"/>
              <a:t>Each attendee has to make </a:t>
            </a:r>
            <a:r>
              <a:rPr lang="en-US" sz="2000" b="1" dirty="0">
                <a:solidFill>
                  <a:srgbClr val="FF0000"/>
                </a:solidFill>
              </a:rPr>
              <a:t>list of constraints </a:t>
            </a:r>
            <a:r>
              <a:rPr lang="en-US" sz="2000" dirty="0"/>
              <a:t>and </a:t>
            </a:r>
            <a:r>
              <a:rPr lang="en-US" sz="2000" b="1" dirty="0">
                <a:solidFill>
                  <a:srgbClr val="FF0000"/>
                </a:solidFill>
              </a:rPr>
              <a:t>performance criteria</a:t>
            </a:r>
          </a:p>
        </p:txBody>
      </p:sp>
    </p:spTree>
    <p:extLst>
      <p:ext uri="{BB962C8B-B14F-4D97-AF65-F5344CB8AC3E}">
        <p14:creationId xmlns:p14="http://schemas.microsoft.com/office/powerpoint/2010/main" val="3030473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r>
              <a:rPr lang="en-US" b="1" dirty="0" err="1"/>
              <a:t>SafeHome</a:t>
            </a:r>
            <a:r>
              <a:rPr lang="en-US" b="1" dirty="0"/>
              <a:t> Project</a:t>
            </a:r>
            <a:br>
              <a:rPr lang="en-US" b="1" dirty="0"/>
            </a:br>
            <a:r>
              <a:rPr lang="en-US" b="1" dirty="0"/>
              <a:t>			(Home Security Function)</a:t>
            </a:r>
          </a:p>
        </p:txBody>
      </p:sp>
      <p:sp>
        <p:nvSpPr>
          <p:cNvPr id="3" name="Content Placeholder 2"/>
          <p:cNvSpPr>
            <a:spLocks noGrp="1"/>
          </p:cNvSpPr>
          <p:nvPr>
            <p:ph idx="1"/>
          </p:nvPr>
        </p:nvSpPr>
        <p:spPr>
          <a:xfrm>
            <a:off x="762000" y="1981201"/>
            <a:ext cx="10439400" cy="3693016"/>
          </a:xfrm>
        </p:spPr>
        <p:txBody>
          <a:bodyPr>
            <a:normAutofit fontScale="92500"/>
          </a:bodyPr>
          <a:lstStyle/>
          <a:p>
            <a:pPr marL="0" indent="0" algn="just">
              <a:buNone/>
            </a:pPr>
            <a:r>
              <a:rPr lang="en-US" dirty="0"/>
              <a:t>	Our research indicates that the market for home management systems is growing at a rate of 40% per year. The first </a:t>
            </a:r>
            <a:r>
              <a:rPr lang="en-US" dirty="0" err="1"/>
              <a:t>SafeHome</a:t>
            </a:r>
            <a:r>
              <a:rPr lang="en-US" dirty="0"/>
              <a:t> function we bring to market should be the home security function. Most people are familiar with “Alarm Systems” so this would be an easy sell.</a:t>
            </a:r>
          </a:p>
          <a:p>
            <a:pPr marL="0" indent="0" algn="just">
              <a:buNone/>
            </a:pPr>
            <a:r>
              <a:rPr lang="en-US" dirty="0"/>
              <a:t>	The home security function would protect against and/or recognize a variety of undesirable “situations” such as illegal entry, fire, flooding, carbon monoxide levels and others. It will use our wireless sensors to detect each situation, can be programmed by homeowner and will automatically telephone a monitoring agency when a situation is detected.</a:t>
            </a:r>
          </a:p>
        </p:txBody>
      </p:sp>
    </p:spTree>
    <p:extLst>
      <p:ext uri="{BB962C8B-B14F-4D97-AF65-F5344CB8AC3E}">
        <p14:creationId xmlns:p14="http://schemas.microsoft.com/office/powerpoint/2010/main" val="293144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85800"/>
            <a:ext cx="2971800" cy="4876800"/>
          </a:xfrm>
        </p:spPr>
        <p:txBody>
          <a:bodyPr>
            <a:normAutofit lnSpcReduction="10000"/>
          </a:bodyPr>
          <a:lstStyle/>
          <a:p>
            <a:r>
              <a:rPr lang="en-US" dirty="0"/>
              <a:t>List of Objects:	</a:t>
            </a:r>
          </a:p>
          <a:p>
            <a:pPr lvl="1"/>
            <a:r>
              <a:rPr lang="en-US" dirty="0"/>
              <a:t>Control Panel</a:t>
            </a:r>
          </a:p>
          <a:p>
            <a:pPr lvl="1"/>
            <a:r>
              <a:rPr lang="en-US" dirty="0"/>
              <a:t>Smoke detector</a:t>
            </a:r>
          </a:p>
          <a:p>
            <a:pPr lvl="1"/>
            <a:r>
              <a:rPr lang="en-US" dirty="0"/>
              <a:t>Window &amp; door sensors</a:t>
            </a:r>
          </a:p>
          <a:p>
            <a:pPr lvl="1"/>
            <a:r>
              <a:rPr lang="en-US" dirty="0"/>
              <a:t>Motion Detector</a:t>
            </a:r>
          </a:p>
          <a:p>
            <a:pPr lvl="1"/>
            <a:r>
              <a:rPr lang="en-US" dirty="0"/>
              <a:t>An Alarm</a:t>
            </a:r>
          </a:p>
          <a:p>
            <a:pPr lvl="1"/>
            <a:r>
              <a:rPr lang="en-US" dirty="0"/>
              <a:t>An Event</a:t>
            </a:r>
          </a:p>
          <a:p>
            <a:pPr lvl="1"/>
            <a:r>
              <a:rPr lang="en-US" dirty="0"/>
              <a:t>A Display</a:t>
            </a:r>
          </a:p>
          <a:p>
            <a:pPr lvl="1"/>
            <a:r>
              <a:rPr lang="en-US" dirty="0"/>
              <a:t>A PC</a:t>
            </a:r>
          </a:p>
          <a:p>
            <a:pPr lvl="1"/>
            <a:r>
              <a:rPr lang="en-US" dirty="0"/>
              <a:t>Telephone numbers</a:t>
            </a:r>
          </a:p>
          <a:p>
            <a:pPr lvl="1"/>
            <a:r>
              <a:rPr lang="en-US" dirty="0"/>
              <a:t>Telephone call</a:t>
            </a:r>
          </a:p>
        </p:txBody>
      </p:sp>
      <p:sp>
        <p:nvSpPr>
          <p:cNvPr id="9" name="Content Placeholder 2"/>
          <p:cNvSpPr txBox="1">
            <a:spLocks/>
          </p:cNvSpPr>
          <p:nvPr/>
        </p:nvSpPr>
        <p:spPr>
          <a:xfrm>
            <a:off x="4640867" y="685800"/>
            <a:ext cx="2750533" cy="480417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Li</a:t>
            </a:r>
            <a:r>
              <a:rPr lang="en-US" dirty="0"/>
              <a:t>st of Services:</a:t>
            </a:r>
          </a:p>
          <a:p>
            <a:pPr lvl="1"/>
            <a:r>
              <a:rPr lang="en-US" dirty="0"/>
              <a:t>Configuring the system</a:t>
            </a:r>
          </a:p>
          <a:p>
            <a:pPr lvl="1"/>
            <a:r>
              <a:rPr lang="en-US" dirty="0"/>
              <a:t>Setting the alarm</a:t>
            </a:r>
          </a:p>
          <a:p>
            <a:pPr lvl="1"/>
            <a:r>
              <a:rPr lang="en-US" dirty="0"/>
              <a:t>Monitoring the sensors</a:t>
            </a:r>
          </a:p>
          <a:p>
            <a:pPr lvl="1"/>
            <a:r>
              <a:rPr lang="en-US" dirty="0"/>
              <a:t>Dialing phone</a:t>
            </a:r>
          </a:p>
          <a:p>
            <a:pPr lvl="1"/>
            <a:r>
              <a:rPr lang="en-US" dirty="0"/>
              <a:t>Programming control panel</a:t>
            </a:r>
          </a:p>
          <a:p>
            <a:pPr lvl="1"/>
            <a:r>
              <a:rPr lang="en-US" dirty="0"/>
              <a:t>Reading display</a:t>
            </a:r>
          </a:p>
        </p:txBody>
      </p:sp>
      <p:sp>
        <p:nvSpPr>
          <p:cNvPr id="10" name="Content Placeholder 2"/>
          <p:cNvSpPr txBox="1">
            <a:spLocks/>
          </p:cNvSpPr>
          <p:nvPr/>
        </p:nvSpPr>
        <p:spPr>
          <a:xfrm>
            <a:off x="8077200" y="685800"/>
            <a:ext cx="2819400" cy="48768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List of Constraints:</a:t>
            </a:r>
          </a:p>
          <a:p>
            <a:pPr lvl="1"/>
            <a:r>
              <a:rPr lang="en-US" sz="2000" dirty="0"/>
              <a:t>System should detect and recognize failure of sensors</a:t>
            </a:r>
          </a:p>
          <a:p>
            <a:pPr lvl="1"/>
            <a:r>
              <a:rPr lang="en-US" sz="2000" dirty="0"/>
              <a:t>User Friendly display</a:t>
            </a:r>
          </a:p>
          <a:p>
            <a:pPr lvl="1"/>
            <a:r>
              <a:rPr lang="en-US" sz="2000" dirty="0"/>
              <a:t>Performance of sensor recognition</a:t>
            </a:r>
          </a:p>
        </p:txBody>
      </p:sp>
    </p:spTree>
    <p:extLst>
      <p:ext uri="{BB962C8B-B14F-4D97-AF65-F5344CB8AC3E}">
        <p14:creationId xmlns:p14="http://schemas.microsoft.com/office/powerpoint/2010/main" val="3598361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Elicitation Meeting</a:t>
            </a:r>
          </a:p>
        </p:txBody>
      </p:sp>
      <p:sp>
        <p:nvSpPr>
          <p:cNvPr id="3" name="Content Placeholder 2"/>
          <p:cNvSpPr>
            <a:spLocks noGrp="1"/>
          </p:cNvSpPr>
          <p:nvPr>
            <p:ph idx="1"/>
          </p:nvPr>
        </p:nvSpPr>
        <p:spPr>
          <a:xfrm>
            <a:off x="838200" y="1600201"/>
            <a:ext cx="10591800" cy="4576763"/>
          </a:xfrm>
        </p:spPr>
        <p:txBody>
          <a:bodyPr>
            <a:noAutofit/>
          </a:bodyPr>
          <a:lstStyle/>
          <a:p>
            <a:r>
              <a:rPr lang="en-US" sz="2400" dirty="0"/>
              <a:t>Need to combine all documents from all attendees and prepare agreement</a:t>
            </a:r>
          </a:p>
          <a:p>
            <a:r>
              <a:rPr lang="en-US" sz="2400" dirty="0"/>
              <a:t>Take one topic and prepare list of points</a:t>
            </a:r>
          </a:p>
          <a:p>
            <a:r>
              <a:rPr lang="en-US" sz="2400" dirty="0"/>
              <a:t>Start with mini specifications</a:t>
            </a:r>
          </a:p>
          <a:p>
            <a:pPr lvl="1"/>
            <a:r>
              <a:rPr lang="en-US" sz="1800" dirty="0"/>
              <a:t>E.g. control panel: mounted unit with some size with sensors and PC connected. User interaction through keyboard. LCD display for feedback.</a:t>
            </a:r>
          </a:p>
          <a:p>
            <a:r>
              <a:rPr lang="en-US" sz="2400" dirty="0"/>
              <a:t>Each mini specification will be discussed: addition/deletion/further elaboration</a:t>
            </a:r>
          </a:p>
          <a:p>
            <a:r>
              <a:rPr lang="en-US" sz="2400" dirty="0"/>
              <a:t>Uncover new objects, services and constraints</a:t>
            </a:r>
          </a:p>
          <a:p>
            <a:r>
              <a:rPr lang="en-US" sz="2400" dirty="0"/>
              <a:t>After each meeting </a:t>
            </a:r>
            <a:r>
              <a:rPr lang="en-US" sz="2400" b="1" dirty="0">
                <a:solidFill>
                  <a:srgbClr val="FF0000"/>
                </a:solidFill>
              </a:rPr>
              <a:t>Issue List </a:t>
            </a:r>
            <a:r>
              <a:rPr lang="en-US" sz="2400" dirty="0"/>
              <a:t>will be prepared and maintained.</a:t>
            </a:r>
          </a:p>
          <a:p>
            <a:r>
              <a:rPr lang="en-US" sz="2400" dirty="0"/>
              <a:t>Mention </a:t>
            </a:r>
            <a:r>
              <a:rPr lang="en-US" sz="2400" b="1" dirty="0">
                <a:solidFill>
                  <a:srgbClr val="FF0000"/>
                </a:solidFill>
              </a:rPr>
              <a:t>Validation Criteria</a:t>
            </a:r>
            <a:r>
              <a:rPr lang="en-US" sz="2400" dirty="0"/>
              <a:t> for all requirements</a:t>
            </a:r>
          </a:p>
          <a:p>
            <a:r>
              <a:rPr lang="en-US" sz="2400" dirty="0"/>
              <a:t>Finally call outsider to write </a:t>
            </a:r>
            <a:r>
              <a:rPr lang="en-US" sz="2400" b="1" dirty="0">
                <a:solidFill>
                  <a:srgbClr val="FF0000"/>
                </a:solidFill>
              </a:rPr>
              <a:t>SRS (Software Requirement Specifications)</a:t>
            </a:r>
          </a:p>
          <a:p>
            <a:endParaRPr lang="en-US" sz="2000" dirty="0"/>
          </a:p>
        </p:txBody>
      </p:sp>
    </p:spTree>
    <p:extLst>
      <p:ext uri="{BB962C8B-B14F-4D97-AF65-F5344CB8AC3E}">
        <p14:creationId xmlns:p14="http://schemas.microsoft.com/office/powerpoint/2010/main" val="326340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Function Deployment (QFD)</a:t>
            </a:r>
          </a:p>
        </p:txBody>
      </p:sp>
      <p:sp>
        <p:nvSpPr>
          <p:cNvPr id="3" name="Content Placeholder 2"/>
          <p:cNvSpPr>
            <a:spLocks noGrp="1"/>
          </p:cNvSpPr>
          <p:nvPr>
            <p:ph idx="1"/>
          </p:nvPr>
        </p:nvSpPr>
        <p:spPr>
          <a:xfrm>
            <a:off x="1143000" y="1905001"/>
            <a:ext cx="10210800" cy="3747705"/>
          </a:xfrm>
        </p:spPr>
        <p:txBody>
          <a:bodyPr>
            <a:noAutofit/>
          </a:bodyPr>
          <a:lstStyle/>
          <a:p>
            <a:r>
              <a:rPr lang="en-US" sz="2400" dirty="0"/>
              <a:t>Technique to translate needs of the customer into technical requirements</a:t>
            </a:r>
          </a:p>
          <a:p>
            <a:r>
              <a:rPr lang="en-US" sz="2400" dirty="0"/>
              <a:t>Concentrates on maximizing customer satisfaction from s/w engineering process</a:t>
            </a:r>
          </a:p>
          <a:p>
            <a:r>
              <a:rPr lang="en-US" sz="2400" dirty="0"/>
              <a:t>Three types of Requirements:</a:t>
            </a:r>
          </a:p>
          <a:p>
            <a:pPr lvl="1"/>
            <a:r>
              <a:rPr lang="en-US" sz="2000" dirty="0"/>
              <a:t>Normal- Objectives and Goals</a:t>
            </a:r>
          </a:p>
          <a:p>
            <a:pPr lvl="2"/>
            <a:r>
              <a:rPr lang="en-US" sz="1400" dirty="0"/>
              <a:t>E.g. Graphical Display, Specific functions, performance</a:t>
            </a:r>
          </a:p>
          <a:p>
            <a:pPr lvl="1"/>
            <a:r>
              <a:rPr lang="en-US" sz="2000" dirty="0"/>
              <a:t>Expected- implicit to the product, customer does not explicitly state them	</a:t>
            </a:r>
          </a:p>
          <a:p>
            <a:pPr lvl="2"/>
            <a:r>
              <a:rPr lang="en-US" sz="1400" dirty="0"/>
              <a:t>E.g. GUI, Reliability, Ease of S/W installation</a:t>
            </a:r>
          </a:p>
          <a:p>
            <a:pPr lvl="1"/>
            <a:r>
              <a:rPr lang="en-US" sz="2000" dirty="0"/>
              <a:t>Exciting- Go beyond customers expectations</a:t>
            </a:r>
          </a:p>
          <a:p>
            <a:pPr marL="685800" lvl="2" indent="0">
              <a:buNone/>
            </a:pPr>
            <a:endParaRPr lang="en-US" sz="1600" dirty="0"/>
          </a:p>
        </p:txBody>
      </p:sp>
    </p:spTree>
    <p:extLst>
      <p:ext uri="{BB962C8B-B14F-4D97-AF65-F5344CB8AC3E}">
        <p14:creationId xmlns:p14="http://schemas.microsoft.com/office/powerpoint/2010/main" val="2753548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Deployment Tasks</a:t>
            </a:r>
          </a:p>
        </p:txBody>
      </p:sp>
      <p:sp>
        <p:nvSpPr>
          <p:cNvPr id="3" name="Content Placeholder 2"/>
          <p:cNvSpPr>
            <a:spLocks noGrp="1"/>
          </p:cNvSpPr>
          <p:nvPr>
            <p:ph idx="1"/>
          </p:nvPr>
        </p:nvSpPr>
        <p:spPr/>
        <p:txBody>
          <a:bodyPr>
            <a:normAutofit/>
          </a:bodyPr>
          <a:lstStyle/>
          <a:p>
            <a:pPr algn="just"/>
            <a:r>
              <a:rPr lang="en-US" sz="2400" dirty="0"/>
              <a:t>Function Deployment: Value each function i.e. requirement by setting priority</a:t>
            </a:r>
          </a:p>
          <a:p>
            <a:pPr algn="just"/>
            <a:r>
              <a:rPr lang="en-US" sz="2400" dirty="0"/>
              <a:t>Information Deployment: Identifies data, objects and events</a:t>
            </a:r>
          </a:p>
          <a:p>
            <a:pPr algn="just"/>
            <a:r>
              <a:rPr lang="en-US" sz="2400" dirty="0"/>
              <a:t>Task Deployment: Behavior of the system</a:t>
            </a:r>
          </a:p>
          <a:p>
            <a:pPr algn="just"/>
            <a:r>
              <a:rPr lang="en-US" sz="2400" dirty="0"/>
              <a:t>Value Analysis: Determine relative priority of the requirements</a:t>
            </a:r>
          </a:p>
        </p:txBody>
      </p:sp>
    </p:spTree>
    <p:extLst>
      <p:ext uri="{BB962C8B-B14F-4D97-AF65-F5344CB8AC3E}">
        <p14:creationId xmlns:p14="http://schemas.microsoft.com/office/powerpoint/2010/main" val="4198125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QFD Process</a:t>
            </a:r>
          </a:p>
        </p:txBody>
      </p:sp>
      <p:sp>
        <p:nvSpPr>
          <p:cNvPr id="3" name="Content Placeholder 2"/>
          <p:cNvSpPr>
            <a:spLocks noGrp="1"/>
          </p:cNvSpPr>
          <p:nvPr>
            <p:ph idx="1"/>
          </p:nvPr>
        </p:nvSpPr>
        <p:spPr>
          <a:xfrm>
            <a:off x="1143000" y="1709349"/>
            <a:ext cx="10210800" cy="3700851"/>
          </a:xfrm>
        </p:spPr>
        <p:txBody>
          <a:bodyPr>
            <a:normAutofit lnSpcReduction="10000"/>
          </a:bodyPr>
          <a:lstStyle/>
          <a:p>
            <a:pPr algn="just"/>
            <a:r>
              <a:rPr lang="en-US" dirty="0"/>
              <a:t>QFD uses raw data for requirement gathering:</a:t>
            </a:r>
          </a:p>
          <a:p>
            <a:pPr lvl="1" algn="just"/>
            <a:r>
              <a:rPr lang="en-US" dirty="0"/>
              <a:t>Customer Requirements</a:t>
            </a:r>
          </a:p>
          <a:p>
            <a:pPr lvl="1" algn="just"/>
            <a:r>
              <a:rPr lang="en-US" dirty="0"/>
              <a:t>Observations</a:t>
            </a:r>
          </a:p>
          <a:p>
            <a:pPr lvl="1" algn="just"/>
            <a:r>
              <a:rPr lang="en-US" dirty="0"/>
              <a:t>Surveys</a:t>
            </a:r>
          </a:p>
          <a:p>
            <a:pPr lvl="1" algn="just"/>
            <a:r>
              <a:rPr lang="en-US" dirty="0"/>
              <a:t>Examination of historical data </a:t>
            </a:r>
          </a:p>
          <a:p>
            <a:pPr algn="just"/>
            <a:r>
              <a:rPr lang="en-US" dirty="0"/>
              <a:t>The above all data will be translated into a table of requirements- Customer Voice Table – reviewed with customer</a:t>
            </a:r>
          </a:p>
          <a:p>
            <a:pPr algn="just"/>
            <a:r>
              <a:rPr lang="en-US" dirty="0"/>
              <a:t>Variety of diagrams, matrices and evaluation methods are used to extract the expected and excited requirements</a:t>
            </a:r>
          </a:p>
        </p:txBody>
      </p:sp>
    </p:spTree>
    <p:extLst>
      <p:ext uri="{BB962C8B-B14F-4D97-AF65-F5344CB8AC3E}">
        <p14:creationId xmlns:p14="http://schemas.microsoft.com/office/powerpoint/2010/main" val="473566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9582150" cy="990600"/>
          </a:xfrm>
        </p:spPr>
        <p:txBody>
          <a:bodyPr>
            <a:normAutofit/>
          </a:bodyPr>
          <a:lstStyle/>
          <a:p>
            <a:r>
              <a:rPr lang="en-US" altLang="en-US" sz="4320" b="1" dirty="0">
                <a:latin typeface="Copperplate Gothic Bold" panose="020E0705020206020404" pitchFamily="34" charset="0"/>
              </a:rPr>
              <a:t>Elaboration Task</a:t>
            </a:r>
          </a:p>
        </p:txBody>
      </p:sp>
      <p:sp>
        <p:nvSpPr>
          <p:cNvPr id="27651" name="Rectangle 3"/>
          <p:cNvSpPr>
            <a:spLocks noGrp="1" noChangeArrowheads="1"/>
          </p:cNvSpPr>
          <p:nvPr>
            <p:ph idx="1"/>
          </p:nvPr>
        </p:nvSpPr>
        <p:spPr bwMode="auto">
          <a:xfrm>
            <a:off x="609600" y="1600200"/>
            <a:ext cx="10896600" cy="4251960"/>
          </a:xfrm>
        </p:spPr>
        <p:txBody>
          <a:bodyPr wrap="square" numCol="1" anchor="t" anchorCtr="0" compatLnSpc="1">
            <a:prstTxWarp prst="textNoShape">
              <a:avLst/>
            </a:prstTxWarp>
            <a:noAutofit/>
          </a:bodyPr>
          <a:lstStyle/>
          <a:p>
            <a:pPr algn="just"/>
            <a:r>
              <a:rPr lang="en-US" altLang="en-US" sz="2000" dirty="0"/>
              <a:t>During elaboration, the software engineer takes the information obtained during inception and elicitation and begins to expand and refine it</a:t>
            </a:r>
          </a:p>
          <a:p>
            <a:pPr algn="just"/>
            <a:endParaRPr lang="en-US" altLang="en-US" sz="2000" dirty="0"/>
          </a:p>
          <a:p>
            <a:pPr algn="just"/>
            <a:r>
              <a:rPr lang="en-US" altLang="en-US" sz="2000" dirty="0"/>
              <a:t>Elaboration focuses on developing a refined technical model of software functions, features, and constraints</a:t>
            </a:r>
          </a:p>
          <a:p>
            <a:pPr algn="just"/>
            <a:endParaRPr lang="en-US" altLang="en-US" sz="2000" dirty="0"/>
          </a:p>
          <a:p>
            <a:pPr algn="just"/>
            <a:r>
              <a:rPr lang="en-US" altLang="en-US" sz="2000" dirty="0"/>
              <a:t>It is an analysis modeling task</a:t>
            </a:r>
          </a:p>
          <a:p>
            <a:pPr lvl="1" algn="just"/>
            <a:r>
              <a:rPr lang="en-US" altLang="en-US" sz="2000" dirty="0"/>
              <a:t>Use cases are developed</a:t>
            </a:r>
          </a:p>
          <a:p>
            <a:pPr lvl="1" algn="just"/>
            <a:r>
              <a:rPr lang="en-US" altLang="en-US" sz="2000" dirty="0"/>
              <a:t>Domain classes are identified along with their attributes and relationships</a:t>
            </a:r>
          </a:p>
          <a:p>
            <a:pPr lvl="1" algn="just"/>
            <a:r>
              <a:rPr lang="en-US" altLang="en-US" sz="2000" dirty="0"/>
              <a:t>State machine diagrams are used to capture the life on an object</a:t>
            </a:r>
          </a:p>
          <a:p>
            <a:pPr lvl="1" algn="just"/>
            <a:endParaRPr lang="en-US" altLang="en-US" sz="2000" dirty="0"/>
          </a:p>
          <a:p>
            <a:pPr algn="just"/>
            <a:r>
              <a:rPr lang="en-US" altLang="en-US" sz="2000" dirty="0"/>
              <a:t>The end result is an analysis model that defines the functional, informational, and behavioral domains of the problem   </a:t>
            </a:r>
          </a:p>
        </p:txBody>
      </p:sp>
      <p:sp>
        <p:nvSpPr>
          <p:cNvPr id="4" name="Slide Number Placeholder 5"/>
          <p:cNvSpPr>
            <a:spLocks noGrp="1"/>
          </p:cNvSpPr>
          <p:nvPr>
            <p:ph type="sldNum" sz="quarter" idx="12"/>
          </p:nvPr>
        </p:nvSpPr>
        <p:spPr/>
        <p:txBody>
          <a:bodyPr/>
          <a:lstStyle/>
          <a:p>
            <a:pPr>
              <a:defRPr/>
            </a:pPr>
            <a:fld id="{FFB6AAD1-47F5-4FDF-A374-BA4BA6DE755F}" type="slidenum">
              <a:rPr lang="en-US" altLang="en-US"/>
              <a:pPr>
                <a:defRPr/>
              </a:pPr>
              <a:t>28</a:t>
            </a:fld>
            <a:endParaRPr lang="en-US" altLang="en-US"/>
          </a:p>
        </p:txBody>
      </p:sp>
    </p:spTree>
    <p:extLst>
      <p:ext uri="{BB962C8B-B14F-4D97-AF65-F5344CB8AC3E}">
        <p14:creationId xmlns:p14="http://schemas.microsoft.com/office/powerpoint/2010/main" val="316356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511175"/>
            <a:ext cx="9677400" cy="838200"/>
          </a:xfrm>
        </p:spPr>
        <p:txBody>
          <a:bodyPr/>
          <a:lstStyle/>
          <a:p>
            <a:r>
              <a:rPr lang="en-US" altLang="en-US" sz="3960" b="1" dirty="0"/>
              <a:t>Developing Use Cases</a:t>
            </a:r>
          </a:p>
        </p:txBody>
      </p:sp>
      <p:sp>
        <p:nvSpPr>
          <p:cNvPr id="28675" name="Rectangle 3"/>
          <p:cNvSpPr>
            <a:spLocks noGrp="1" noChangeArrowheads="1"/>
          </p:cNvSpPr>
          <p:nvPr>
            <p:ph idx="1"/>
          </p:nvPr>
        </p:nvSpPr>
        <p:spPr bwMode="auto">
          <a:xfrm>
            <a:off x="685800" y="1524000"/>
            <a:ext cx="10134600" cy="4267200"/>
          </a:xfrm>
        </p:spPr>
        <p:txBody>
          <a:bodyPr wrap="square" numCol="1" anchor="t" anchorCtr="0" compatLnSpc="1">
            <a:prstTxWarp prst="textNoShape">
              <a:avLst/>
            </a:prstTxWarp>
          </a:bodyPr>
          <a:lstStyle/>
          <a:p>
            <a:pPr algn="just"/>
            <a:r>
              <a:rPr lang="en-US" altLang="en-US" sz="2160" dirty="0"/>
              <a:t>Step One – Define the set of actors that will be involved in the story</a:t>
            </a:r>
          </a:p>
          <a:p>
            <a:pPr lvl="1" algn="just"/>
            <a:r>
              <a:rPr lang="en-US" altLang="en-US" dirty="0"/>
              <a:t>Actors are people, devices, or other systems that use the system or product within the context of the function and behavior that is to be described</a:t>
            </a:r>
          </a:p>
          <a:p>
            <a:pPr lvl="1" algn="just"/>
            <a:r>
              <a:rPr lang="en-US" altLang="en-US" dirty="0"/>
              <a:t>Actors are anything that communicate with the system or product and that are external to the system itself</a:t>
            </a:r>
          </a:p>
          <a:p>
            <a:pPr algn="just"/>
            <a:r>
              <a:rPr lang="en-US" altLang="en-US" sz="2160" dirty="0"/>
              <a:t>Step Two – Develop use cases, where each one answers a set of questions</a:t>
            </a:r>
          </a:p>
          <a:p>
            <a:endParaRPr lang="en-US" altLang="en-US" sz="1800" dirty="0"/>
          </a:p>
        </p:txBody>
      </p:sp>
      <p:sp>
        <p:nvSpPr>
          <p:cNvPr id="5" name="Slide Number Placeholder 5"/>
          <p:cNvSpPr>
            <a:spLocks noGrp="1"/>
          </p:cNvSpPr>
          <p:nvPr>
            <p:ph type="sldNum" sz="quarter" idx="12"/>
          </p:nvPr>
        </p:nvSpPr>
        <p:spPr/>
        <p:txBody>
          <a:bodyPr/>
          <a:lstStyle/>
          <a:p>
            <a:pPr>
              <a:defRPr/>
            </a:pPr>
            <a:fld id="{F8EAD844-8A11-4A44-BA9B-7DB4407FED8D}" type="slidenum">
              <a:rPr lang="en-US" altLang="en-US"/>
              <a:pPr>
                <a:defRPr/>
              </a:pPr>
              <a:t>29</a:t>
            </a:fld>
            <a:endParaRPr lang="en-US" altLang="en-US"/>
          </a:p>
        </p:txBody>
      </p:sp>
    </p:spTree>
    <p:extLst>
      <p:ext uri="{BB962C8B-B14F-4D97-AF65-F5344CB8AC3E}">
        <p14:creationId xmlns:p14="http://schemas.microsoft.com/office/powerpoint/2010/main" val="343868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Copperplate Gothic Bold" panose="020E0705020206020404" pitchFamily="34" charset="0"/>
              </a:rPr>
              <a:t>Requirement Engineering</a:t>
            </a:r>
          </a:p>
        </p:txBody>
      </p:sp>
      <p:sp>
        <p:nvSpPr>
          <p:cNvPr id="3" name="Content Placeholder 2"/>
          <p:cNvSpPr>
            <a:spLocks noGrp="1"/>
          </p:cNvSpPr>
          <p:nvPr>
            <p:ph idx="1"/>
          </p:nvPr>
        </p:nvSpPr>
        <p:spPr/>
        <p:txBody>
          <a:bodyPr/>
          <a:lstStyle/>
          <a:p>
            <a:pPr marL="0" indent="0" algn="just">
              <a:buNone/>
            </a:pPr>
            <a:endParaRPr lang="en-US" sz="2800" b="1" dirty="0"/>
          </a:p>
          <a:p>
            <a:pPr algn="just"/>
            <a:r>
              <a:rPr lang="en-US" sz="2800" b="1" dirty="0"/>
              <a:t>Requirements engineering</a:t>
            </a:r>
            <a:r>
              <a:rPr lang="en-US" sz="2800" dirty="0"/>
              <a:t> (RE) refers to the process of </a:t>
            </a:r>
            <a:r>
              <a:rPr lang="en-US" sz="2800" dirty="0">
                <a:solidFill>
                  <a:srgbClr val="FF0000"/>
                </a:solidFill>
              </a:rPr>
              <a:t>defining, documenting and maintaining requirements. </a:t>
            </a:r>
          </a:p>
          <a:p>
            <a:pPr marL="0" indent="0" algn="just">
              <a:buNone/>
            </a:pPr>
            <a:endParaRPr lang="en-US" sz="2800" b="1" dirty="0"/>
          </a:p>
          <a:p>
            <a:pPr algn="just"/>
            <a:r>
              <a:rPr lang="en-US" sz="2800" dirty="0"/>
              <a:t>Requirement Engineering (RE) is the science and discipline concerned with analyzing and documenting requirements.</a:t>
            </a:r>
          </a:p>
        </p:txBody>
      </p:sp>
      <p:sp>
        <p:nvSpPr>
          <p:cNvPr id="4" name="Slide Number Placeholder 3"/>
          <p:cNvSpPr>
            <a:spLocks noGrp="1"/>
          </p:cNvSpPr>
          <p:nvPr>
            <p:ph type="sldNum" sz="quarter" idx="12"/>
          </p:nvPr>
        </p:nvSpPr>
        <p:spPr/>
        <p:txBody>
          <a:bodyPr/>
          <a:lstStyle/>
          <a:p>
            <a:fld id="{4E40F2B1-2282-48D3-9E6F-6A83B0AF70C1}" type="slidenum">
              <a:rPr lang="en-US" altLang="en-US" sz="1050"/>
              <a:pPr/>
              <a:t>3</a:t>
            </a:fld>
            <a:endParaRPr lang="en-US" altLang="en-US" sz="1050"/>
          </a:p>
        </p:txBody>
      </p:sp>
    </p:spTree>
    <p:extLst>
      <p:ext uri="{BB962C8B-B14F-4D97-AF65-F5344CB8AC3E}">
        <p14:creationId xmlns:p14="http://schemas.microsoft.com/office/powerpoint/2010/main" val="358049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533400" y="617220"/>
            <a:ext cx="10744200" cy="1028700"/>
          </a:xfrm>
        </p:spPr>
        <p:txBody>
          <a:bodyPr rtlCol="0">
            <a:normAutofit/>
          </a:bodyPr>
          <a:lstStyle/>
          <a:p>
            <a:pPr>
              <a:defRPr/>
            </a:pPr>
            <a:r>
              <a:rPr lang="en-US" altLang="en-US" sz="3600" b="1" dirty="0"/>
              <a:t>Questions Commonly Answered by a Use Case</a:t>
            </a:r>
          </a:p>
        </p:txBody>
      </p:sp>
      <p:sp>
        <p:nvSpPr>
          <p:cNvPr id="29699" name="Rectangle 3"/>
          <p:cNvSpPr>
            <a:spLocks noGrp="1" noChangeArrowheads="1"/>
          </p:cNvSpPr>
          <p:nvPr>
            <p:ph idx="1"/>
          </p:nvPr>
        </p:nvSpPr>
        <p:spPr bwMode="auto">
          <a:xfrm>
            <a:off x="838200" y="2057400"/>
            <a:ext cx="10439400" cy="3703320"/>
          </a:xfrm>
        </p:spPr>
        <p:txBody>
          <a:bodyPr wrap="square" numCol="1" anchor="t" anchorCtr="0" compatLnSpc="1">
            <a:prstTxWarp prst="textNoShape">
              <a:avLst/>
            </a:prstTxWarp>
            <a:noAutofit/>
          </a:bodyPr>
          <a:lstStyle/>
          <a:p>
            <a:pPr>
              <a:lnSpc>
                <a:spcPct val="80000"/>
              </a:lnSpc>
            </a:pPr>
            <a:r>
              <a:rPr lang="en-US" altLang="en-US" sz="2000" dirty="0"/>
              <a:t>Who is the primary actor(s), the secondary actor(s)?</a:t>
            </a:r>
          </a:p>
          <a:p>
            <a:pPr>
              <a:lnSpc>
                <a:spcPct val="80000"/>
              </a:lnSpc>
            </a:pPr>
            <a:r>
              <a:rPr lang="en-US" altLang="en-US" sz="2000" dirty="0"/>
              <a:t>What are the actor’s goals?</a:t>
            </a:r>
          </a:p>
          <a:p>
            <a:pPr>
              <a:lnSpc>
                <a:spcPct val="80000"/>
              </a:lnSpc>
            </a:pPr>
            <a:r>
              <a:rPr lang="en-US" altLang="en-US" sz="2000" dirty="0"/>
              <a:t>What preconditions should exist before the scenario begins?</a:t>
            </a:r>
          </a:p>
          <a:p>
            <a:pPr>
              <a:lnSpc>
                <a:spcPct val="80000"/>
              </a:lnSpc>
            </a:pPr>
            <a:r>
              <a:rPr lang="en-US" altLang="en-US" sz="2000" dirty="0"/>
              <a:t>What main tasks or functions are performed by the actor?</a:t>
            </a:r>
          </a:p>
          <a:p>
            <a:pPr>
              <a:lnSpc>
                <a:spcPct val="80000"/>
              </a:lnSpc>
            </a:pPr>
            <a:r>
              <a:rPr lang="en-US" altLang="en-US" sz="2000" dirty="0"/>
              <a:t>What exceptions might be considered as the scenario is described?</a:t>
            </a:r>
          </a:p>
          <a:p>
            <a:pPr>
              <a:lnSpc>
                <a:spcPct val="80000"/>
              </a:lnSpc>
            </a:pPr>
            <a:r>
              <a:rPr lang="en-US" altLang="en-US" sz="2000" dirty="0"/>
              <a:t>What variations in the actor’s interaction are possible?</a:t>
            </a:r>
          </a:p>
          <a:p>
            <a:pPr>
              <a:lnSpc>
                <a:spcPct val="80000"/>
              </a:lnSpc>
            </a:pPr>
            <a:r>
              <a:rPr lang="en-US" altLang="en-US" sz="2000" dirty="0"/>
              <a:t>What system information will the actor acquire, produce, or change?</a:t>
            </a:r>
          </a:p>
          <a:p>
            <a:pPr>
              <a:lnSpc>
                <a:spcPct val="80000"/>
              </a:lnSpc>
            </a:pPr>
            <a:r>
              <a:rPr lang="en-US" altLang="en-US" sz="2000" dirty="0"/>
              <a:t>Will the actor have to inform the system about changes in the external environment?</a:t>
            </a:r>
          </a:p>
          <a:p>
            <a:pPr>
              <a:lnSpc>
                <a:spcPct val="80000"/>
              </a:lnSpc>
            </a:pPr>
            <a:r>
              <a:rPr lang="en-US" altLang="en-US" sz="2000" dirty="0"/>
              <a:t>What information does the actor desire from the system?</a:t>
            </a:r>
          </a:p>
          <a:p>
            <a:pPr>
              <a:lnSpc>
                <a:spcPct val="80000"/>
              </a:lnSpc>
            </a:pPr>
            <a:r>
              <a:rPr lang="en-US" altLang="en-US" sz="2000" dirty="0"/>
              <a:t>Does the actor wish to be informed about unexpected changes?</a:t>
            </a:r>
          </a:p>
        </p:txBody>
      </p:sp>
      <p:sp>
        <p:nvSpPr>
          <p:cNvPr id="4" name="Slide Number Placeholder 5"/>
          <p:cNvSpPr>
            <a:spLocks noGrp="1"/>
          </p:cNvSpPr>
          <p:nvPr>
            <p:ph type="sldNum" sz="quarter" idx="12"/>
          </p:nvPr>
        </p:nvSpPr>
        <p:spPr/>
        <p:txBody>
          <a:bodyPr/>
          <a:lstStyle/>
          <a:p>
            <a:pPr>
              <a:defRPr/>
            </a:pPr>
            <a:fld id="{F2A8410F-6820-4F5D-9CCE-21E2AE4CA419}" type="slidenum">
              <a:rPr lang="en-US" altLang="en-US"/>
              <a:pPr>
                <a:defRPr/>
              </a:pPr>
              <a:t>30</a:t>
            </a:fld>
            <a:endParaRPr lang="en-US" altLang="en-US"/>
          </a:p>
        </p:txBody>
      </p:sp>
    </p:spTree>
    <p:extLst>
      <p:ext uri="{BB962C8B-B14F-4D97-AF65-F5344CB8AC3E}">
        <p14:creationId xmlns:p14="http://schemas.microsoft.com/office/powerpoint/2010/main" val="4134536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92629" y="457200"/>
            <a:ext cx="7612380" cy="1028700"/>
          </a:xfrm>
        </p:spPr>
        <p:txBody>
          <a:bodyPr>
            <a:noAutofit/>
          </a:bodyPr>
          <a:lstStyle/>
          <a:p>
            <a:r>
              <a:rPr lang="en-US" altLang="en-US" sz="4400" b="1" dirty="0"/>
              <a:t>Elements of the Analysis Model</a:t>
            </a:r>
          </a:p>
        </p:txBody>
      </p:sp>
      <p:sp>
        <p:nvSpPr>
          <p:cNvPr id="343043" name="Rectangle 3"/>
          <p:cNvSpPr>
            <a:spLocks noGrp="1" noChangeArrowheads="1"/>
          </p:cNvSpPr>
          <p:nvPr>
            <p:ph idx="1"/>
          </p:nvPr>
        </p:nvSpPr>
        <p:spPr>
          <a:xfrm>
            <a:off x="914400" y="1920241"/>
            <a:ext cx="10363200" cy="4143375"/>
          </a:xfrm>
        </p:spPr>
        <p:txBody>
          <a:bodyPr>
            <a:normAutofit fontScale="92500" lnSpcReduction="10000"/>
          </a:bodyPr>
          <a:lstStyle/>
          <a:p>
            <a:pPr algn="just">
              <a:defRPr/>
            </a:pPr>
            <a:r>
              <a:rPr lang="en-US" altLang="en-US" sz="2340" dirty="0"/>
              <a:t>Scenario-based elements</a:t>
            </a:r>
          </a:p>
          <a:p>
            <a:pPr lvl="1" algn="just">
              <a:defRPr/>
            </a:pPr>
            <a:r>
              <a:rPr lang="en-US" altLang="en-US" sz="1980" dirty="0"/>
              <a:t>Describe the system from the user's point of view using scenarios that are depicted in use cases and activity diagrams</a:t>
            </a:r>
          </a:p>
          <a:p>
            <a:pPr algn="just">
              <a:defRPr/>
            </a:pPr>
            <a:r>
              <a:rPr lang="en-US" altLang="en-US" sz="2340" dirty="0"/>
              <a:t>Class-based elements</a:t>
            </a:r>
          </a:p>
          <a:p>
            <a:pPr lvl="1" algn="just">
              <a:defRPr/>
            </a:pPr>
            <a:r>
              <a:rPr lang="en-US" altLang="en-US" sz="1980" dirty="0"/>
              <a:t>Identify the domain classes for the objects manipulated by the actors, the attributes of these classes, and how they interact with one another; they utilize class diagrams to do this</a:t>
            </a:r>
          </a:p>
          <a:p>
            <a:pPr algn="just">
              <a:defRPr/>
            </a:pPr>
            <a:r>
              <a:rPr lang="en-US" altLang="en-US" sz="2340" dirty="0"/>
              <a:t>Behavioral elements</a:t>
            </a:r>
          </a:p>
          <a:p>
            <a:pPr lvl="1" algn="just">
              <a:defRPr/>
            </a:pPr>
            <a:r>
              <a:rPr lang="en-US" altLang="en-US" sz="1980" dirty="0"/>
              <a:t>Use state diagrams to represent the state of the system, the events that cause the system to change state, and the actions that are taken as a result of a particular event; can also be applied to each class in the system</a:t>
            </a:r>
          </a:p>
          <a:p>
            <a:pPr algn="just">
              <a:defRPr/>
            </a:pPr>
            <a:r>
              <a:rPr lang="en-US" altLang="en-US" sz="2340" dirty="0"/>
              <a:t>Flow-oriented elements</a:t>
            </a:r>
          </a:p>
          <a:p>
            <a:pPr lvl="1" algn="just">
              <a:defRPr/>
            </a:pPr>
            <a:r>
              <a:rPr lang="en-US" altLang="en-US" sz="1980" dirty="0"/>
              <a:t>Use data flow diagrams to show the input data that comes into a system, what functions are applied to that data to do transformations, and what resulting output data are produced</a:t>
            </a:r>
          </a:p>
          <a:p>
            <a:pPr algn="just">
              <a:defRPr/>
            </a:pPr>
            <a:endParaRPr lang="en-US" altLang="en-US" sz="1800" dirty="0"/>
          </a:p>
        </p:txBody>
      </p:sp>
      <p:sp>
        <p:nvSpPr>
          <p:cNvPr id="4" name="Slide Number Placeholder 5"/>
          <p:cNvSpPr>
            <a:spLocks noGrp="1"/>
          </p:cNvSpPr>
          <p:nvPr>
            <p:ph type="sldNum" sz="quarter" idx="12"/>
          </p:nvPr>
        </p:nvSpPr>
        <p:spPr/>
        <p:txBody>
          <a:bodyPr/>
          <a:lstStyle/>
          <a:p>
            <a:pPr>
              <a:defRPr/>
            </a:pPr>
            <a:fld id="{F7D896EA-1A5A-4A12-B0B6-C51EFE85ED92}" type="slidenum">
              <a:rPr lang="en-US" altLang="en-US"/>
              <a:pPr>
                <a:defRPr/>
              </a:pPr>
              <a:t>31</a:t>
            </a:fld>
            <a:endParaRPr lang="en-US" altLang="en-US"/>
          </a:p>
        </p:txBody>
      </p:sp>
    </p:spTree>
    <p:extLst>
      <p:ext uri="{BB962C8B-B14F-4D97-AF65-F5344CB8AC3E}">
        <p14:creationId xmlns:p14="http://schemas.microsoft.com/office/powerpoint/2010/main" val="3161724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533400"/>
            <a:ext cx="6995160" cy="685800"/>
          </a:xfrm>
        </p:spPr>
        <p:txBody>
          <a:bodyPr>
            <a:normAutofit fontScale="90000"/>
          </a:bodyPr>
          <a:lstStyle/>
          <a:p>
            <a:r>
              <a:rPr lang="en-US" altLang="en-US" sz="5400" b="1" dirty="0">
                <a:latin typeface="Copperplate Gothic Bold" panose="020E0705020206020404" pitchFamily="34" charset="0"/>
              </a:rPr>
              <a:t>Negotiation Task</a:t>
            </a:r>
          </a:p>
        </p:txBody>
      </p:sp>
      <p:sp>
        <p:nvSpPr>
          <p:cNvPr id="344067" name="Rectangle 3"/>
          <p:cNvSpPr>
            <a:spLocks noGrp="1" noChangeArrowheads="1"/>
          </p:cNvSpPr>
          <p:nvPr>
            <p:ph idx="1"/>
          </p:nvPr>
        </p:nvSpPr>
        <p:spPr>
          <a:xfrm>
            <a:off x="762000" y="1714500"/>
            <a:ext cx="10896600" cy="4457700"/>
          </a:xfrm>
        </p:spPr>
        <p:txBody>
          <a:bodyPr>
            <a:noAutofit/>
          </a:bodyPr>
          <a:lstStyle/>
          <a:p>
            <a:pPr algn="just">
              <a:defRPr/>
            </a:pPr>
            <a:r>
              <a:rPr lang="en-US" altLang="en-US" sz="2000" dirty="0"/>
              <a:t>During negotiation, the software engineer reconciles the conflicts between what the customer wants and what can be achieved given limited business resources</a:t>
            </a:r>
          </a:p>
          <a:p>
            <a:pPr algn="just">
              <a:defRPr/>
            </a:pPr>
            <a:endParaRPr lang="en-US" altLang="en-US" sz="2000" dirty="0"/>
          </a:p>
          <a:p>
            <a:pPr algn="just">
              <a:defRPr/>
            </a:pPr>
            <a:r>
              <a:rPr lang="en-US" altLang="en-US" sz="2000" dirty="0"/>
              <a:t>Requirements are ranked (i.e., prioritized) by the customers, users, and other stakeholders</a:t>
            </a:r>
          </a:p>
          <a:p>
            <a:pPr algn="just">
              <a:defRPr/>
            </a:pPr>
            <a:endParaRPr lang="en-US" altLang="en-US" sz="2000" dirty="0"/>
          </a:p>
          <a:p>
            <a:pPr algn="just">
              <a:defRPr/>
            </a:pPr>
            <a:r>
              <a:rPr lang="en-US" altLang="en-US" sz="2000" dirty="0"/>
              <a:t>Risks associated with each requirement are identified and analyzed</a:t>
            </a:r>
          </a:p>
          <a:p>
            <a:pPr algn="just">
              <a:defRPr/>
            </a:pPr>
            <a:endParaRPr lang="en-US" altLang="en-US" sz="2000" dirty="0"/>
          </a:p>
          <a:p>
            <a:pPr algn="just">
              <a:defRPr/>
            </a:pPr>
            <a:r>
              <a:rPr lang="en-US" altLang="en-US" sz="2000" dirty="0"/>
              <a:t>Rough guesses of development effort are made and used to assess the impact of each requirement on project cost and delivery time</a:t>
            </a:r>
          </a:p>
          <a:p>
            <a:pPr algn="just">
              <a:defRPr/>
            </a:pPr>
            <a:endParaRPr lang="en-US" altLang="en-US" sz="2000" dirty="0"/>
          </a:p>
          <a:p>
            <a:pPr algn="just">
              <a:defRPr/>
            </a:pPr>
            <a:r>
              <a:rPr lang="en-US" altLang="en-US" sz="2000" dirty="0"/>
              <a:t>Using an iterative approach, requirements are eliminated, combined and/or modified so that each party achieves some measure of satisfaction</a:t>
            </a:r>
          </a:p>
        </p:txBody>
      </p:sp>
      <p:sp>
        <p:nvSpPr>
          <p:cNvPr id="4" name="Slide Number Placeholder 5"/>
          <p:cNvSpPr>
            <a:spLocks noGrp="1"/>
          </p:cNvSpPr>
          <p:nvPr>
            <p:ph type="sldNum" sz="quarter" idx="12"/>
          </p:nvPr>
        </p:nvSpPr>
        <p:spPr/>
        <p:txBody>
          <a:bodyPr/>
          <a:lstStyle/>
          <a:p>
            <a:pPr>
              <a:defRPr/>
            </a:pPr>
            <a:fld id="{43BC98B2-8F5B-4A5D-9F73-D7B75E968E0D}" type="slidenum">
              <a:rPr lang="en-US" altLang="en-US"/>
              <a:pPr>
                <a:defRPr/>
              </a:pPr>
              <a:t>32</a:t>
            </a:fld>
            <a:endParaRPr lang="en-US" altLang="en-US"/>
          </a:p>
        </p:txBody>
      </p:sp>
    </p:spTree>
    <p:extLst>
      <p:ext uri="{BB962C8B-B14F-4D97-AF65-F5344CB8AC3E}">
        <p14:creationId xmlns:p14="http://schemas.microsoft.com/office/powerpoint/2010/main" val="1132483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320" b="1" dirty="0"/>
              <a:t>The Art of Negotiation</a:t>
            </a:r>
          </a:p>
        </p:txBody>
      </p:sp>
      <p:sp>
        <p:nvSpPr>
          <p:cNvPr id="33795" name="Rectangle 3"/>
          <p:cNvSpPr>
            <a:spLocks noGrp="1" noChangeArrowheads="1"/>
          </p:cNvSpPr>
          <p:nvPr>
            <p:ph idx="1"/>
          </p:nvPr>
        </p:nvSpPr>
        <p:spPr bwMode="auto">
          <a:xfrm>
            <a:off x="990600" y="2105978"/>
            <a:ext cx="10134600" cy="3703320"/>
          </a:xfrm>
        </p:spPr>
        <p:txBody>
          <a:bodyPr wrap="square" numCol="1" anchor="t" anchorCtr="0" compatLnSpc="1">
            <a:prstTxWarp prst="textNoShape">
              <a:avLst/>
            </a:prstTxWarp>
            <a:normAutofit/>
          </a:bodyPr>
          <a:lstStyle/>
          <a:p>
            <a:r>
              <a:rPr lang="en-US" altLang="en-US" sz="2800" dirty="0"/>
              <a:t>Recognize that it is not competition</a:t>
            </a:r>
          </a:p>
          <a:p>
            <a:r>
              <a:rPr lang="en-US" altLang="en-US" sz="2800" dirty="0"/>
              <a:t>Map out a strategy</a:t>
            </a:r>
          </a:p>
          <a:p>
            <a:r>
              <a:rPr lang="en-US" altLang="en-US" sz="2800" dirty="0"/>
              <a:t>Listen actively</a:t>
            </a:r>
          </a:p>
          <a:p>
            <a:r>
              <a:rPr lang="en-US" altLang="en-US" sz="2800" dirty="0"/>
              <a:t>Focus on the other party’s interests</a:t>
            </a:r>
          </a:p>
          <a:p>
            <a:r>
              <a:rPr lang="en-US" altLang="en-US" sz="2800" dirty="0"/>
              <a:t>Don’t let it get personal</a:t>
            </a:r>
          </a:p>
          <a:p>
            <a:r>
              <a:rPr lang="en-US" altLang="en-US" sz="2800" dirty="0"/>
              <a:t>Be creative</a:t>
            </a:r>
          </a:p>
          <a:p>
            <a:r>
              <a:rPr lang="en-US" altLang="en-US" sz="2800" dirty="0"/>
              <a:t>Be ready to commit</a:t>
            </a:r>
          </a:p>
        </p:txBody>
      </p:sp>
      <p:sp>
        <p:nvSpPr>
          <p:cNvPr id="4" name="Slide Number Placeholder 5"/>
          <p:cNvSpPr>
            <a:spLocks noGrp="1"/>
          </p:cNvSpPr>
          <p:nvPr>
            <p:ph type="sldNum" sz="quarter" idx="12"/>
          </p:nvPr>
        </p:nvSpPr>
        <p:spPr/>
        <p:txBody>
          <a:bodyPr/>
          <a:lstStyle/>
          <a:p>
            <a:pPr>
              <a:defRPr/>
            </a:pPr>
            <a:fld id="{2D3B961F-0C14-4D3C-A6DE-EE710C5FF7DA}" type="slidenum">
              <a:rPr lang="en-US" altLang="en-US"/>
              <a:pPr>
                <a:defRPr/>
              </a:pPr>
              <a:t>33</a:t>
            </a:fld>
            <a:endParaRPr lang="en-US" altLang="en-US"/>
          </a:p>
        </p:txBody>
      </p:sp>
    </p:spTree>
    <p:extLst>
      <p:ext uri="{BB962C8B-B14F-4D97-AF65-F5344CB8AC3E}">
        <p14:creationId xmlns:p14="http://schemas.microsoft.com/office/powerpoint/2010/main" val="613989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457200"/>
            <a:ext cx="10591800" cy="914400"/>
          </a:xfrm>
        </p:spPr>
        <p:txBody>
          <a:bodyPr/>
          <a:lstStyle/>
          <a:p>
            <a:r>
              <a:rPr lang="en-US" altLang="en-US" sz="5400" b="1" dirty="0">
                <a:latin typeface="Copperplate Gothic Bold" panose="020E0705020206020404" pitchFamily="34" charset="0"/>
              </a:rPr>
              <a:t>Specification Task</a:t>
            </a:r>
          </a:p>
        </p:txBody>
      </p:sp>
      <p:sp>
        <p:nvSpPr>
          <p:cNvPr id="35843" name="Rectangle 3"/>
          <p:cNvSpPr>
            <a:spLocks noGrp="1" noChangeArrowheads="1"/>
          </p:cNvSpPr>
          <p:nvPr>
            <p:ph idx="1"/>
          </p:nvPr>
        </p:nvSpPr>
        <p:spPr bwMode="auto">
          <a:xfrm>
            <a:off x="914400" y="1920240"/>
            <a:ext cx="10591800" cy="3703320"/>
          </a:xfrm>
        </p:spPr>
        <p:txBody>
          <a:bodyPr wrap="square" numCol="1" anchor="t" anchorCtr="0" compatLnSpc="1">
            <a:prstTxWarp prst="textNoShape">
              <a:avLst/>
            </a:prstTxWarp>
            <a:noAutofit/>
          </a:bodyPr>
          <a:lstStyle/>
          <a:p>
            <a:pPr algn="just"/>
            <a:r>
              <a:rPr lang="en-US" altLang="en-US" sz="2400" dirty="0"/>
              <a:t>A specification is the final work product produced by the requirements engineer</a:t>
            </a:r>
          </a:p>
          <a:p>
            <a:pPr algn="just"/>
            <a:r>
              <a:rPr lang="en-US" altLang="en-US" sz="2400" dirty="0"/>
              <a:t>It is normally in the form of a software requirements specification</a:t>
            </a:r>
          </a:p>
          <a:p>
            <a:pPr algn="just"/>
            <a:r>
              <a:rPr lang="en-US" altLang="en-US" sz="2400" dirty="0"/>
              <a:t>It serves as the foundation for subsequent software engineering activities</a:t>
            </a:r>
          </a:p>
          <a:p>
            <a:pPr algn="just"/>
            <a:r>
              <a:rPr lang="en-US" altLang="en-US" sz="2400" dirty="0"/>
              <a:t>It describes the function and performance of a computer-based system and the constraints that will govern its development</a:t>
            </a:r>
          </a:p>
          <a:p>
            <a:pPr algn="just"/>
            <a:r>
              <a:rPr lang="en-US" altLang="en-US" sz="2400" dirty="0"/>
              <a:t>It formalizes the </a:t>
            </a:r>
            <a:r>
              <a:rPr lang="en-US" altLang="en-US" sz="2400" u="sng" dirty="0"/>
              <a:t>informational</a:t>
            </a:r>
            <a:r>
              <a:rPr lang="en-US" altLang="en-US" sz="2400" dirty="0"/>
              <a:t>, </a:t>
            </a:r>
            <a:r>
              <a:rPr lang="en-US" altLang="en-US" sz="2400" u="sng" dirty="0"/>
              <a:t>functional</a:t>
            </a:r>
            <a:r>
              <a:rPr lang="en-US" altLang="en-US" sz="2400" dirty="0"/>
              <a:t>, and </a:t>
            </a:r>
            <a:r>
              <a:rPr lang="en-US" altLang="en-US" sz="2400" u="sng" dirty="0"/>
              <a:t>behavioral</a:t>
            </a:r>
            <a:r>
              <a:rPr lang="en-US" altLang="en-US" sz="2400" dirty="0"/>
              <a:t> requirements of the proposed software in both a graphical and textual format</a:t>
            </a:r>
          </a:p>
        </p:txBody>
      </p:sp>
      <p:sp>
        <p:nvSpPr>
          <p:cNvPr id="4" name="Slide Number Placeholder 5"/>
          <p:cNvSpPr>
            <a:spLocks noGrp="1"/>
          </p:cNvSpPr>
          <p:nvPr>
            <p:ph type="sldNum" sz="quarter" idx="12"/>
          </p:nvPr>
        </p:nvSpPr>
        <p:spPr/>
        <p:txBody>
          <a:bodyPr/>
          <a:lstStyle/>
          <a:p>
            <a:pPr>
              <a:defRPr/>
            </a:pPr>
            <a:fld id="{A05ECE3B-3675-4111-9923-5B99F932C746}" type="slidenum">
              <a:rPr lang="en-US" altLang="en-US"/>
              <a:pPr>
                <a:defRPr/>
              </a:pPr>
              <a:t>34</a:t>
            </a:fld>
            <a:endParaRPr lang="en-US" altLang="en-US"/>
          </a:p>
        </p:txBody>
      </p:sp>
    </p:spTree>
    <p:extLst>
      <p:ext uri="{BB962C8B-B14F-4D97-AF65-F5344CB8AC3E}">
        <p14:creationId xmlns:p14="http://schemas.microsoft.com/office/powerpoint/2010/main" val="2805699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66800" y="381000"/>
            <a:ext cx="10820400" cy="1028700"/>
          </a:xfrm>
        </p:spPr>
        <p:txBody>
          <a:bodyPr>
            <a:normAutofit/>
          </a:bodyPr>
          <a:lstStyle/>
          <a:p>
            <a:r>
              <a:rPr lang="en-US" altLang="en-US" sz="3600" b="1" dirty="0"/>
              <a:t>Typical Contents of a Software Requirements Specification</a:t>
            </a:r>
          </a:p>
        </p:txBody>
      </p:sp>
      <p:sp>
        <p:nvSpPr>
          <p:cNvPr id="36867" name="Rectangle 3"/>
          <p:cNvSpPr>
            <a:spLocks noGrp="1" noChangeArrowheads="1"/>
          </p:cNvSpPr>
          <p:nvPr>
            <p:ph idx="1"/>
          </p:nvPr>
        </p:nvSpPr>
        <p:spPr bwMode="auto"/>
        <p:txBody>
          <a:bodyPr wrap="square" numCol="1" anchor="t" anchorCtr="0" compatLnSpc="1">
            <a:prstTxWarp prst="textNoShape">
              <a:avLst/>
            </a:prstTxWarp>
            <a:noAutofit/>
          </a:bodyPr>
          <a:lstStyle/>
          <a:p>
            <a:pPr>
              <a:lnSpc>
                <a:spcPct val="80000"/>
              </a:lnSpc>
            </a:pPr>
            <a:r>
              <a:rPr lang="en-US" altLang="en-US" sz="2000" dirty="0"/>
              <a:t>Requirements</a:t>
            </a:r>
          </a:p>
          <a:p>
            <a:pPr lvl="1">
              <a:lnSpc>
                <a:spcPct val="80000"/>
              </a:lnSpc>
            </a:pPr>
            <a:r>
              <a:rPr lang="en-US" altLang="en-US" sz="2000" dirty="0"/>
              <a:t>Required states and modes</a:t>
            </a:r>
          </a:p>
          <a:p>
            <a:pPr lvl="1">
              <a:lnSpc>
                <a:spcPct val="80000"/>
              </a:lnSpc>
            </a:pPr>
            <a:r>
              <a:rPr lang="en-US" altLang="en-US" sz="2000" dirty="0"/>
              <a:t>Software requirements grouped by capabilities (i.e., functions, objects)</a:t>
            </a:r>
          </a:p>
          <a:p>
            <a:pPr lvl="1">
              <a:lnSpc>
                <a:spcPct val="80000"/>
              </a:lnSpc>
            </a:pPr>
            <a:r>
              <a:rPr lang="en-US" altLang="en-US" sz="2000" dirty="0"/>
              <a:t>Software external interface requirements</a:t>
            </a:r>
          </a:p>
          <a:p>
            <a:pPr lvl="1">
              <a:lnSpc>
                <a:spcPct val="80000"/>
              </a:lnSpc>
            </a:pPr>
            <a:r>
              <a:rPr lang="en-US" altLang="en-US" sz="2000" dirty="0"/>
              <a:t>Software internal interface requirements</a:t>
            </a:r>
          </a:p>
          <a:p>
            <a:pPr lvl="1">
              <a:lnSpc>
                <a:spcPct val="80000"/>
              </a:lnSpc>
            </a:pPr>
            <a:r>
              <a:rPr lang="en-US" altLang="en-US" sz="2000" dirty="0"/>
              <a:t>Software internal data requirements</a:t>
            </a:r>
          </a:p>
          <a:p>
            <a:pPr lvl="1">
              <a:lnSpc>
                <a:spcPct val="80000"/>
              </a:lnSpc>
            </a:pPr>
            <a:r>
              <a:rPr lang="en-US" altLang="en-US" sz="2000" dirty="0"/>
              <a:t>Other software requirements (safety, security, privacy, environment, hardware, software, communications, quality, personnel, training, logistics, etc.)</a:t>
            </a:r>
          </a:p>
          <a:p>
            <a:pPr lvl="1">
              <a:lnSpc>
                <a:spcPct val="80000"/>
              </a:lnSpc>
            </a:pPr>
            <a:r>
              <a:rPr lang="en-US" altLang="en-US" sz="2000" dirty="0"/>
              <a:t>Design and implementation constraints</a:t>
            </a:r>
          </a:p>
          <a:p>
            <a:pPr>
              <a:lnSpc>
                <a:spcPct val="80000"/>
              </a:lnSpc>
            </a:pPr>
            <a:r>
              <a:rPr lang="en-US" altLang="en-US" sz="2000" dirty="0"/>
              <a:t>Qualification provisions to ensure each requirement has been met</a:t>
            </a:r>
          </a:p>
          <a:p>
            <a:pPr lvl="1">
              <a:lnSpc>
                <a:spcPct val="80000"/>
              </a:lnSpc>
            </a:pPr>
            <a:r>
              <a:rPr lang="en-US" altLang="en-US" sz="2000" dirty="0"/>
              <a:t>Demonstration, test, analysis, inspection, etc.</a:t>
            </a:r>
          </a:p>
          <a:p>
            <a:pPr>
              <a:lnSpc>
                <a:spcPct val="80000"/>
              </a:lnSpc>
            </a:pPr>
            <a:r>
              <a:rPr lang="en-US" altLang="en-US" sz="2000" dirty="0"/>
              <a:t>Requirements traceability</a:t>
            </a:r>
          </a:p>
          <a:p>
            <a:pPr lvl="1">
              <a:lnSpc>
                <a:spcPct val="80000"/>
              </a:lnSpc>
            </a:pPr>
            <a:r>
              <a:rPr lang="en-US" altLang="en-US" sz="2000" dirty="0"/>
              <a:t>Trace back to the system or subsystem where each requirement applies</a:t>
            </a:r>
          </a:p>
        </p:txBody>
      </p:sp>
      <p:sp>
        <p:nvSpPr>
          <p:cNvPr id="4" name="Slide Number Placeholder 5"/>
          <p:cNvSpPr>
            <a:spLocks noGrp="1"/>
          </p:cNvSpPr>
          <p:nvPr>
            <p:ph type="sldNum" sz="quarter" idx="12"/>
          </p:nvPr>
        </p:nvSpPr>
        <p:spPr/>
        <p:txBody>
          <a:bodyPr/>
          <a:lstStyle/>
          <a:p>
            <a:pPr>
              <a:defRPr/>
            </a:pPr>
            <a:fld id="{7401160B-AD59-4D52-90FC-534C3C151A57}" type="slidenum">
              <a:rPr lang="en-US" altLang="en-US"/>
              <a:pPr>
                <a:defRPr/>
              </a:pPr>
              <a:t>35</a:t>
            </a:fld>
            <a:endParaRPr lang="en-US" altLang="en-US"/>
          </a:p>
        </p:txBody>
      </p:sp>
    </p:spTree>
    <p:extLst>
      <p:ext uri="{BB962C8B-B14F-4D97-AF65-F5344CB8AC3E}">
        <p14:creationId xmlns:p14="http://schemas.microsoft.com/office/powerpoint/2010/main" val="928696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381000"/>
            <a:ext cx="10744200" cy="1028700"/>
          </a:xfrm>
        </p:spPr>
        <p:txBody>
          <a:bodyPr/>
          <a:lstStyle/>
          <a:p>
            <a:r>
              <a:rPr lang="en-US" altLang="en-US" sz="5400" b="1" dirty="0">
                <a:latin typeface="Copperplate Gothic Bold" panose="020E0705020206020404" pitchFamily="34" charset="0"/>
              </a:rPr>
              <a:t>Validation Task</a:t>
            </a:r>
          </a:p>
        </p:txBody>
      </p:sp>
      <p:sp>
        <p:nvSpPr>
          <p:cNvPr id="353283" name="Rectangle 3"/>
          <p:cNvSpPr>
            <a:spLocks noGrp="1" noChangeArrowheads="1"/>
          </p:cNvSpPr>
          <p:nvPr>
            <p:ph idx="1"/>
          </p:nvPr>
        </p:nvSpPr>
        <p:spPr>
          <a:xfrm>
            <a:off x="762000" y="1851660"/>
            <a:ext cx="10591800" cy="3703320"/>
          </a:xfrm>
        </p:spPr>
        <p:txBody>
          <a:bodyPr>
            <a:noAutofit/>
          </a:bodyPr>
          <a:lstStyle/>
          <a:p>
            <a:pPr algn="just">
              <a:defRPr/>
            </a:pPr>
            <a:r>
              <a:rPr lang="en-US" altLang="en-US" sz="2000" dirty="0"/>
              <a:t>During validation, the work products produced as a result of requirements engineering are assessed for quality</a:t>
            </a:r>
          </a:p>
          <a:p>
            <a:pPr algn="just">
              <a:defRPr/>
            </a:pPr>
            <a:endParaRPr lang="en-US" altLang="en-US" sz="2000" dirty="0"/>
          </a:p>
          <a:p>
            <a:pPr algn="just">
              <a:defRPr/>
            </a:pPr>
            <a:r>
              <a:rPr lang="en-US" altLang="en-US" sz="2000" dirty="0"/>
              <a:t>The specification is examined to ensure that</a:t>
            </a:r>
          </a:p>
          <a:p>
            <a:pPr lvl="1" algn="just">
              <a:defRPr/>
            </a:pPr>
            <a:r>
              <a:rPr lang="en-US" altLang="en-US" sz="2000" dirty="0"/>
              <a:t>all software requirements have been stated unambiguously</a:t>
            </a:r>
          </a:p>
          <a:p>
            <a:pPr lvl="1" algn="just">
              <a:defRPr/>
            </a:pPr>
            <a:r>
              <a:rPr lang="en-US" altLang="en-US" sz="2000" dirty="0"/>
              <a:t>inconsistencies, omissions, and errors have been detected and corrected</a:t>
            </a:r>
          </a:p>
          <a:p>
            <a:pPr lvl="1" algn="just">
              <a:defRPr/>
            </a:pPr>
            <a:r>
              <a:rPr lang="en-US" altLang="en-US" sz="2000" dirty="0"/>
              <a:t>the work products conform to the standards established for the process, the project, and the product</a:t>
            </a:r>
          </a:p>
          <a:p>
            <a:pPr marL="308610" lvl="1" indent="0" algn="just">
              <a:buNone/>
              <a:defRPr/>
            </a:pPr>
            <a:endParaRPr lang="en-US" altLang="en-US" sz="2000" dirty="0"/>
          </a:p>
          <a:p>
            <a:pPr algn="just">
              <a:defRPr/>
            </a:pPr>
            <a:r>
              <a:rPr lang="en-US" altLang="en-US" sz="2000" dirty="0"/>
              <a:t>The formal technical review serves as the primary requirements validation mechanism</a:t>
            </a:r>
          </a:p>
          <a:p>
            <a:pPr lvl="1" algn="just">
              <a:defRPr/>
            </a:pPr>
            <a:r>
              <a:rPr lang="en-US" altLang="en-US" sz="2000" dirty="0"/>
              <a:t>Members include software engineers, customers, users, and other stakeholders</a:t>
            </a:r>
          </a:p>
          <a:p>
            <a:pPr lvl="1" algn="just">
              <a:buNone/>
              <a:defRPr/>
            </a:pPr>
            <a:endParaRPr lang="en-US" altLang="en-US" sz="2000" dirty="0"/>
          </a:p>
        </p:txBody>
      </p:sp>
      <p:sp>
        <p:nvSpPr>
          <p:cNvPr id="4" name="Slide Number Placeholder 5"/>
          <p:cNvSpPr>
            <a:spLocks noGrp="1"/>
          </p:cNvSpPr>
          <p:nvPr>
            <p:ph type="sldNum" sz="quarter" idx="12"/>
          </p:nvPr>
        </p:nvSpPr>
        <p:spPr/>
        <p:txBody>
          <a:bodyPr/>
          <a:lstStyle/>
          <a:p>
            <a:pPr>
              <a:defRPr/>
            </a:pPr>
            <a:fld id="{E165F3C1-05F1-40ED-B954-C77D79805633}" type="slidenum">
              <a:rPr lang="en-US" altLang="en-US"/>
              <a:pPr>
                <a:defRPr/>
              </a:pPr>
              <a:t>36</a:t>
            </a:fld>
            <a:endParaRPr lang="en-US" altLang="en-US"/>
          </a:p>
        </p:txBody>
      </p:sp>
    </p:spTree>
    <p:extLst>
      <p:ext uri="{BB962C8B-B14F-4D97-AF65-F5344CB8AC3E}">
        <p14:creationId xmlns:p14="http://schemas.microsoft.com/office/powerpoint/2010/main" val="249419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381000"/>
            <a:ext cx="11201400" cy="1028700"/>
          </a:xfrm>
        </p:spPr>
        <p:txBody>
          <a:bodyPr>
            <a:normAutofit/>
          </a:bodyPr>
          <a:lstStyle/>
          <a:p>
            <a:r>
              <a:rPr lang="en-US" altLang="en-US" sz="3600" b="1" dirty="0"/>
              <a:t>Questions to ask when Validating Requirements</a:t>
            </a:r>
          </a:p>
        </p:txBody>
      </p:sp>
      <p:sp>
        <p:nvSpPr>
          <p:cNvPr id="39939" name="Rectangle 3"/>
          <p:cNvSpPr>
            <a:spLocks noGrp="1" noChangeArrowheads="1"/>
          </p:cNvSpPr>
          <p:nvPr>
            <p:ph idx="1"/>
          </p:nvPr>
        </p:nvSpPr>
        <p:spPr bwMode="auto">
          <a:xfrm>
            <a:off x="914400" y="1920240"/>
            <a:ext cx="10439400" cy="3703320"/>
          </a:xfrm>
        </p:spPr>
        <p:txBody>
          <a:bodyPr wrap="square" numCol="1" anchor="t" anchorCtr="0" compatLnSpc="1">
            <a:prstTxWarp prst="textNoShape">
              <a:avLst/>
            </a:prstTxWarp>
          </a:bodyPr>
          <a:lstStyle/>
          <a:p>
            <a:pPr algn="just">
              <a:lnSpc>
                <a:spcPct val="80000"/>
              </a:lnSpc>
            </a:pPr>
            <a:r>
              <a:rPr lang="en-US" altLang="en-US" sz="2160" dirty="0"/>
              <a:t>Is each requirement consistent with the overall objective for the system/product?</a:t>
            </a:r>
          </a:p>
          <a:p>
            <a:pPr algn="just">
              <a:lnSpc>
                <a:spcPct val="80000"/>
              </a:lnSpc>
            </a:pPr>
            <a:r>
              <a:rPr lang="en-US" altLang="en-US" sz="2160" dirty="0"/>
              <a:t>Have all requirements been specified at the proper level of abstraction? That is, do some requirements provide a level of technical detail that is inappropriate at this stage?</a:t>
            </a:r>
          </a:p>
          <a:p>
            <a:pPr algn="just">
              <a:lnSpc>
                <a:spcPct val="80000"/>
              </a:lnSpc>
            </a:pPr>
            <a:r>
              <a:rPr lang="en-US" altLang="en-US" sz="2160" dirty="0"/>
              <a:t>Is the requirement really necessary or does it represent an add-on feature that may not be essential to the objective of the system?</a:t>
            </a:r>
          </a:p>
          <a:p>
            <a:pPr algn="just">
              <a:lnSpc>
                <a:spcPct val="80000"/>
              </a:lnSpc>
            </a:pPr>
            <a:r>
              <a:rPr lang="en-US" altLang="en-US" sz="2160" dirty="0"/>
              <a:t>Is each requirement bounded and unambiguous?</a:t>
            </a:r>
          </a:p>
          <a:p>
            <a:pPr algn="just">
              <a:lnSpc>
                <a:spcPct val="80000"/>
              </a:lnSpc>
            </a:pPr>
            <a:r>
              <a:rPr lang="en-US" altLang="en-US" sz="2160" dirty="0"/>
              <a:t>Does each requirement have attribution? That is, is a source (generally, a specific individual) noted for each requirement?</a:t>
            </a:r>
          </a:p>
        </p:txBody>
      </p:sp>
      <p:sp>
        <p:nvSpPr>
          <p:cNvPr id="5" name="Slide Number Placeholder 5"/>
          <p:cNvSpPr>
            <a:spLocks noGrp="1"/>
          </p:cNvSpPr>
          <p:nvPr>
            <p:ph type="sldNum" sz="quarter" idx="12"/>
          </p:nvPr>
        </p:nvSpPr>
        <p:spPr/>
        <p:txBody>
          <a:bodyPr/>
          <a:lstStyle/>
          <a:p>
            <a:pPr>
              <a:defRPr/>
            </a:pPr>
            <a:fld id="{AB00CE15-4CDB-4DA1-BFA8-492047E36599}" type="slidenum">
              <a:rPr lang="en-US" altLang="en-US"/>
              <a:pPr>
                <a:defRPr/>
              </a:pPr>
              <a:t>37</a:t>
            </a:fld>
            <a:endParaRPr lang="en-US" altLang="en-US"/>
          </a:p>
        </p:txBody>
      </p:sp>
    </p:spTree>
    <p:extLst>
      <p:ext uri="{BB962C8B-B14F-4D97-AF65-F5344CB8AC3E}">
        <p14:creationId xmlns:p14="http://schemas.microsoft.com/office/powerpoint/2010/main" val="956045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617220"/>
            <a:ext cx="10972800" cy="1028700"/>
          </a:xfrm>
        </p:spPr>
        <p:txBody>
          <a:bodyPr>
            <a:normAutofit fontScale="90000"/>
          </a:bodyPr>
          <a:lstStyle/>
          <a:p>
            <a:r>
              <a:rPr lang="en-US" altLang="en-US" sz="3600" b="1" dirty="0"/>
              <a:t>Questions to ask when Validating Requirements</a:t>
            </a:r>
            <a:r>
              <a:rPr lang="en-US" altLang="en-US" sz="4320" b="1" dirty="0"/>
              <a:t> (continued)</a:t>
            </a:r>
          </a:p>
        </p:txBody>
      </p:sp>
      <p:sp>
        <p:nvSpPr>
          <p:cNvPr id="40963" name="Rectangle 3"/>
          <p:cNvSpPr>
            <a:spLocks noGrp="1" noChangeArrowheads="1"/>
          </p:cNvSpPr>
          <p:nvPr>
            <p:ph idx="1"/>
          </p:nvPr>
        </p:nvSpPr>
        <p:spPr bwMode="auto">
          <a:xfrm>
            <a:off x="833922" y="1828800"/>
            <a:ext cx="10215077" cy="3967163"/>
          </a:xfrm>
        </p:spPr>
        <p:txBody>
          <a:bodyPr wrap="square" numCol="1" anchor="t" anchorCtr="0" compatLnSpc="1">
            <a:prstTxWarp prst="textNoShape">
              <a:avLst/>
            </a:prstTxWarp>
            <a:normAutofit/>
          </a:bodyPr>
          <a:lstStyle/>
          <a:p>
            <a:pPr algn="just">
              <a:lnSpc>
                <a:spcPct val="80000"/>
              </a:lnSpc>
            </a:pPr>
            <a:r>
              <a:rPr lang="en-US" altLang="en-US" sz="2400" dirty="0"/>
              <a:t>Do any requirements conflict with other requirements?</a:t>
            </a:r>
          </a:p>
          <a:p>
            <a:pPr algn="just">
              <a:lnSpc>
                <a:spcPct val="80000"/>
              </a:lnSpc>
            </a:pPr>
            <a:r>
              <a:rPr lang="en-US" altLang="en-US" sz="2400" dirty="0"/>
              <a:t>Is each requirement achievable in the technical environment that will house the system or product?</a:t>
            </a:r>
          </a:p>
          <a:p>
            <a:pPr algn="just">
              <a:lnSpc>
                <a:spcPct val="80000"/>
              </a:lnSpc>
            </a:pPr>
            <a:r>
              <a:rPr lang="en-US" altLang="en-US" sz="2400" dirty="0"/>
              <a:t>Is each requirement testable, once implemented?</a:t>
            </a:r>
          </a:p>
          <a:p>
            <a:pPr lvl="1" algn="just">
              <a:lnSpc>
                <a:spcPct val="80000"/>
              </a:lnSpc>
            </a:pPr>
            <a:r>
              <a:rPr lang="en-US" altLang="en-US" sz="2400" dirty="0"/>
              <a:t>Approaches: Demonstration, actual test, analysis, or inspection</a:t>
            </a:r>
          </a:p>
          <a:p>
            <a:pPr algn="just">
              <a:lnSpc>
                <a:spcPct val="80000"/>
              </a:lnSpc>
            </a:pPr>
            <a:r>
              <a:rPr lang="en-US" altLang="en-US" sz="2400" dirty="0"/>
              <a:t>Does the requirements model properly reflect the information, function, and behavior of the system to be built?</a:t>
            </a:r>
          </a:p>
          <a:p>
            <a:pPr algn="just">
              <a:lnSpc>
                <a:spcPct val="80000"/>
              </a:lnSpc>
            </a:pPr>
            <a:r>
              <a:rPr lang="en-US" altLang="en-US" sz="2400" dirty="0"/>
              <a:t>Has the requirements model been “partitioned” in a way that exposes progressively more detailed information about the system?</a:t>
            </a:r>
          </a:p>
        </p:txBody>
      </p:sp>
      <p:sp>
        <p:nvSpPr>
          <p:cNvPr id="4" name="Slide Number Placeholder 5"/>
          <p:cNvSpPr>
            <a:spLocks noGrp="1"/>
          </p:cNvSpPr>
          <p:nvPr>
            <p:ph type="sldNum" sz="quarter" idx="12"/>
          </p:nvPr>
        </p:nvSpPr>
        <p:spPr/>
        <p:txBody>
          <a:bodyPr/>
          <a:lstStyle/>
          <a:p>
            <a:pPr>
              <a:defRPr/>
            </a:pPr>
            <a:fld id="{CDAC81C4-0066-4738-8335-AAA923D958DE}" type="slidenum">
              <a:rPr lang="en-US" altLang="en-US"/>
              <a:pPr>
                <a:defRPr/>
              </a:pPr>
              <a:t>38</a:t>
            </a:fld>
            <a:endParaRPr lang="en-US" altLang="en-US"/>
          </a:p>
        </p:txBody>
      </p:sp>
    </p:spTree>
    <p:extLst>
      <p:ext uri="{BB962C8B-B14F-4D97-AF65-F5344CB8AC3E}">
        <p14:creationId xmlns:p14="http://schemas.microsoft.com/office/powerpoint/2010/main" val="2683234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8915400" cy="1028700"/>
          </a:xfrm>
        </p:spPr>
        <p:txBody>
          <a:bodyPr>
            <a:normAutofit fontScale="90000"/>
          </a:bodyPr>
          <a:lstStyle/>
          <a:p>
            <a:r>
              <a:rPr lang="en-US" altLang="en-US" sz="3960" b="1" dirty="0">
                <a:latin typeface="Copperplate Gothic Bold" panose="020E0705020206020404" pitchFamily="34" charset="0"/>
              </a:rPr>
              <a:t>Requirements Management Task</a:t>
            </a:r>
          </a:p>
        </p:txBody>
      </p:sp>
      <p:sp>
        <p:nvSpPr>
          <p:cNvPr id="43011" name="Rectangle 3"/>
          <p:cNvSpPr>
            <a:spLocks noGrp="1" noChangeArrowheads="1"/>
          </p:cNvSpPr>
          <p:nvPr>
            <p:ph idx="1"/>
          </p:nvPr>
        </p:nvSpPr>
        <p:spPr bwMode="auto">
          <a:xfrm>
            <a:off x="533400" y="1826579"/>
            <a:ext cx="10896600" cy="4193221"/>
          </a:xfrm>
        </p:spPr>
        <p:txBody>
          <a:bodyPr wrap="square" numCol="1" anchor="t" anchorCtr="0" compatLnSpc="1">
            <a:prstTxWarp prst="textNoShape">
              <a:avLst/>
            </a:prstTxWarp>
            <a:noAutofit/>
          </a:bodyPr>
          <a:lstStyle/>
          <a:p>
            <a:pPr algn="just"/>
            <a:r>
              <a:rPr lang="en-US" altLang="en-US" sz="2400" dirty="0"/>
              <a:t>During requirements management, the project team performs a set of activities to identify, control, and track requirements and changes to the requirements at any time as the project proceeds</a:t>
            </a:r>
          </a:p>
          <a:p>
            <a:pPr algn="just"/>
            <a:r>
              <a:rPr lang="en-US" altLang="en-US" sz="2400" dirty="0"/>
              <a:t>Each requirement is assigned a unique identifier</a:t>
            </a:r>
          </a:p>
          <a:p>
            <a:pPr algn="just"/>
            <a:r>
              <a:rPr lang="en-US" altLang="en-US" sz="2400" dirty="0"/>
              <a:t>The requirements are then placed into one or more traceability tables </a:t>
            </a:r>
          </a:p>
          <a:p>
            <a:pPr algn="just"/>
            <a:r>
              <a:rPr lang="en-US" altLang="en-US" sz="2400" dirty="0"/>
              <a:t>These tables may be stored in a database that relate features, sources, dependencies, subsystems, and interfaces to the requirements</a:t>
            </a:r>
          </a:p>
          <a:p>
            <a:pPr algn="just"/>
            <a:r>
              <a:rPr lang="en-US" altLang="en-US" sz="2400" dirty="0"/>
              <a:t>A requirements traceability table is also placed at the end of the software requirements specification</a:t>
            </a:r>
          </a:p>
        </p:txBody>
      </p:sp>
      <p:sp>
        <p:nvSpPr>
          <p:cNvPr id="4" name="Slide Number Placeholder 5"/>
          <p:cNvSpPr>
            <a:spLocks noGrp="1"/>
          </p:cNvSpPr>
          <p:nvPr>
            <p:ph type="sldNum" sz="quarter" idx="12"/>
          </p:nvPr>
        </p:nvSpPr>
        <p:spPr/>
        <p:txBody>
          <a:bodyPr/>
          <a:lstStyle/>
          <a:p>
            <a:pPr>
              <a:defRPr/>
            </a:pPr>
            <a:fld id="{4E4D8FB4-8735-4039-8967-910F2035BF5E}" type="slidenum">
              <a:rPr lang="en-US" altLang="en-US"/>
              <a:pPr>
                <a:defRPr/>
              </a:pPr>
              <a:t>39</a:t>
            </a:fld>
            <a:endParaRPr lang="en-US" altLang="en-US"/>
          </a:p>
        </p:txBody>
      </p:sp>
    </p:spTree>
    <p:extLst>
      <p:ext uri="{BB962C8B-B14F-4D97-AF65-F5344CB8AC3E}">
        <p14:creationId xmlns:p14="http://schemas.microsoft.com/office/powerpoint/2010/main" val="125114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90600" y="607713"/>
            <a:ext cx="4857750" cy="859931"/>
          </a:xfrm>
        </p:spPr>
        <p:txBody>
          <a:bodyPr/>
          <a:lstStyle/>
          <a:p>
            <a:pPr eaLnBrk="1" hangingPunct="1"/>
            <a:r>
              <a:rPr lang="en-US" altLang="en-US" sz="4800" b="1" dirty="0"/>
              <a:t>Starter Questions</a:t>
            </a:r>
          </a:p>
        </p:txBody>
      </p:sp>
      <p:sp>
        <p:nvSpPr>
          <p:cNvPr id="5123" name="Content Placeholder 2"/>
          <p:cNvSpPr>
            <a:spLocks noGrp="1"/>
          </p:cNvSpPr>
          <p:nvPr>
            <p:ph idx="1"/>
          </p:nvPr>
        </p:nvSpPr>
        <p:spPr>
          <a:xfrm>
            <a:off x="1219201" y="2209800"/>
            <a:ext cx="8895944" cy="3777622"/>
          </a:xfrm>
        </p:spPr>
        <p:txBody>
          <a:bodyPr>
            <a:normAutofit/>
          </a:bodyPr>
          <a:lstStyle/>
          <a:p>
            <a:pPr eaLnBrk="1" hangingPunct="1"/>
            <a:r>
              <a:rPr lang="en-US" altLang="en-US" sz="4400" dirty="0">
                <a:solidFill>
                  <a:srgbClr val="C00000"/>
                </a:solidFill>
              </a:rPr>
              <a:t> What is a "requirement"?</a:t>
            </a:r>
          </a:p>
          <a:p>
            <a:pPr eaLnBrk="1" hangingPunct="1"/>
            <a:endParaRPr lang="en-US" altLang="en-US" sz="4400" dirty="0">
              <a:solidFill>
                <a:srgbClr val="C00000"/>
              </a:solidFill>
            </a:endParaRPr>
          </a:p>
          <a:p>
            <a:pPr eaLnBrk="1" hangingPunct="1"/>
            <a:r>
              <a:rPr lang="en-US" altLang="en-US" sz="4400" dirty="0">
                <a:solidFill>
                  <a:srgbClr val="C00000"/>
                </a:solidFill>
              </a:rPr>
              <a:t> How do we determine the requirements?</a:t>
            </a:r>
          </a:p>
        </p:txBody>
      </p:sp>
      <p:sp>
        <p:nvSpPr>
          <p:cNvPr id="51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7CE45C8-5680-4466-88FF-834936BB0137}" type="slidenum">
              <a:rPr lang="en-US" altLang="en-US" sz="1200"/>
              <a:pPr/>
              <a:t>4</a:t>
            </a:fld>
            <a:endParaRPr lang="en-US" altLang="en-US" sz="1200"/>
          </a:p>
        </p:txBody>
      </p:sp>
      <p:pic>
        <p:nvPicPr>
          <p:cNvPr id="5124" name="Picture 2" descr="C:\Documents and Settings\dannellys\Local Settings\Temporary Internet Files\Content.IE5\YT26OB16\MCj0304311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5401" y="304800"/>
            <a:ext cx="1374775"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01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85800" y="381000"/>
            <a:ext cx="8458200" cy="1143000"/>
          </a:xfrm>
        </p:spPr>
        <p:txBody>
          <a:bodyPr>
            <a:normAutofit/>
          </a:bodyPr>
          <a:lstStyle/>
          <a:p>
            <a:r>
              <a:rPr lang="en-US" altLang="en-US" sz="3960" b="1" dirty="0"/>
              <a:t>Requirements Management…</a:t>
            </a:r>
          </a:p>
        </p:txBody>
      </p:sp>
      <p:sp>
        <p:nvSpPr>
          <p:cNvPr id="3" name="Content Placeholder 2"/>
          <p:cNvSpPr>
            <a:spLocks noGrp="1"/>
          </p:cNvSpPr>
          <p:nvPr>
            <p:ph idx="1"/>
          </p:nvPr>
        </p:nvSpPr>
        <p:spPr>
          <a:xfrm>
            <a:off x="914400" y="1524000"/>
            <a:ext cx="10668000" cy="4594860"/>
          </a:xfrm>
        </p:spPr>
        <p:txBody>
          <a:bodyPr>
            <a:normAutofit/>
          </a:bodyPr>
          <a:lstStyle/>
          <a:p>
            <a:pPr marL="0" indent="0" algn="just">
              <a:buNone/>
              <a:defRPr/>
            </a:pPr>
            <a:r>
              <a:rPr lang="en-US" i="1" u="sng" dirty="0"/>
              <a:t>Traceability tables</a:t>
            </a:r>
          </a:p>
          <a:p>
            <a:pPr algn="just">
              <a:defRPr/>
            </a:pPr>
            <a:r>
              <a:rPr lang="en-US" sz="2400" b="1" dirty="0"/>
              <a:t>Features traceability table- </a:t>
            </a:r>
            <a:r>
              <a:rPr lang="en-US" sz="2400" dirty="0"/>
              <a:t>shows how requirements relate to important customer observable system/product features</a:t>
            </a:r>
          </a:p>
          <a:p>
            <a:pPr algn="just">
              <a:defRPr/>
            </a:pPr>
            <a:r>
              <a:rPr lang="en-US" sz="2400" b="1" dirty="0"/>
              <a:t>Source traceability table- </a:t>
            </a:r>
            <a:r>
              <a:rPr lang="en-US" sz="2400" dirty="0"/>
              <a:t>identifies the source of each requirement.</a:t>
            </a:r>
          </a:p>
          <a:p>
            <a:pPr algn="just">
              <a:defRPr/>
            </a:pPr>
            <a:r>
              <a:rPr lang="en-US" sz="2400" b="1" dirty="0"/>
              <a:t>Dependency traceability table- </a:t>
            </a:r>
            <a:r>
              <a:rPr lang="en-US" sz="2400" dirty="0"/>
              <a:t>indicates how requirements are related to one another</a:t>
            </a:r>
          </a:p>
          <a:p>
            <a:pPr algn="just">
              <a:defRPr/>
            </a:pPr>
            <a:r>
              <a:rPr lang="en-US" sz="2400" b="1" dirty="0"/>
              <a:t>Subsystem traceability table- </a:t>
            </a:r>
            <a:r>
              <a:rPr lang="en-US" sz="2400" dirty="0"/>
              <a:t>categories requirements by the subsystem that they govern</a:t>
            </a:r>
          </a:p>
          <a:p>
            <a:pPr algn="just">
              <a:defRPr/>
            </a:pPr>
            <a:r>
              <a:rPr lang="en-US" sz="2400" b="1" dirty="0"/>
              <a:t>Interface traceability table- </a:t>
            </a:r>
            <a:r>
              <a:rPr lang="en-US" sz="2400" dirty="0"/>
              <a:t>shows how requirements relate to both internal and external system interfaces</a:t>
            </a:r>
          </a:p>
          <a:p>
            <a:pPr marL="0" indent="0" algn="just">
              <a:buNone/>
              <a:defRPr/>
            </a:pPr>
            <a:endParaRPr lang="en-US" dirty="0"/>
          </a:p>
        </p:txBody>
      </p:sp>
      <p:sp>
        <p:nvSpPr>
          <p:cNvPr id="5" name="TextBox 4">
            <a:extLst>
              <a:ext uri="{FF2B5EF4-FFF2-40B4-BE49-F238E27FC236}">
                <a16:creationId xmlns:a16="http://schemas.microsoft.com/office/drawing/2014/main" id="{021C181E-3C70-460F-995F-E0CCFDE331AF}"/>
              </a:ext>
            </a:extLst>
          </p:cNvPr>
          <p:cNvSpPr txBox="1"/>
          <p:nvPr/>
        </p:nvSpPr>
        <p:spPr>
          <a:xfrm>
            <a:off x="1219200" y="5715000"/>
            <a:ext cx="9296400" cy="369332"/>
          </a:xfrm>
          <a:prstGeom prst="rect">
            <a:avLst/>
          </a:prstGeom>
          <a:noFill/>
        </p:spPr>
        <p:txBody>
          <a:bodyPr wrap="square">
            <a:spAutoFit/>
          </a:bodyPr>
          <a:lstStyle/>
          <a:p>
            <a:r>
              <a:rPr lang="en-IN" dirty="0">
                <a:hlinkClick r:id="rId2"/>
              </a:rPr>
              <a:t>https://www.youtube.com/watch?time_continue=15&amp;v=cm-cSW66Isc&amp;feature=emb_logo</a:t>
            </a:r>
            <a:endParaRPr lang="en-IN" dirty="0"/>
          </a:p>
        </p:txBody>
      </p:sp>
    </p:spTree>
    <p:extLst>
      <p:ext uri="{BB962C8B-B14F-4D97-AF65-F5344CB8AC3E}">
        <p14:creationId xmlns:p14="http://schemas.microsoft.com/office/powerpoint/2010/main" val="140851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010400" cy="976090"/>
          </a:xfrm>
        </p:spPr>
        <p:txBody>
          <a:bodyPr>
            <a:normAutofit/>
          </a:bodyPr>
          <a:lstStyle/>
          <a:p>
            <a:pPr eaLnBrk="1" hangingPunct="1">
              <a:defRPr/>
            </a:pPr>
            <a:r>
              <a:rPr lang="en-US" sz="4000" b="1" dirty="0">
                <a:effectLst>
                  <a:outerShdw blurRad="38100" dist="38100" dir="2700000" algn="tl">
                    <a:srgbClr val="C0C0C0"/>
                  </a:outerShdw>
                </a:effectLst>
              </a:rPr>
              <a:t>Types of Requirements</a:t>
            </a:r>
          </a:p>
        </p:txBody>
      </p:sp>
      <p:sp>
        <p:nvSpPr>
          <p:cNvPr id="6147" name="Rectangle 3"/>
          <p:cNvSpPr>
            <a:spLocks noGrp="1" noChangeArrowheads="1"/>
          </p:cNvSpPr>
          <p:nvPr>
            <p:ph idx="1"/>
          </p:nvPr>
        </p:nvSpPr>
        <p:spPr>
          <a:xfrm>
            <a:off x="838200" y="1518304"/>
            <a:ext cx="10591799" cy="4272896"/>
          </a:xfrm>
        </p:spPr>
        <p:txBody>
          <a:bodyPr>
            <a:noAutofit/>
          </a:bodyPr>
          <a:lstStyle/>
          <a:p>
            <a:pPr eaLnBrk="1" hangingPunct="1">
              <a:lnSpc>
                <a:spcPct val="90000"/>
              </a:lnSpc>
            </a:pPr>
            <a:r>
              <a:rPr lang="en-US" altLang="en-US" sz="2400" dirty="0">
                <a:latin typeface="Arial" panose="020B0604020202020204" pitchFamily="34" charset="0"/>
              </a:rPr>
              <a:t>Functional</a:t>
            </a:r>
          </a:p>
          <a:p>
            <a:pPr lvl="1" eaLnBrk="1" hangingPunct="1">
              <a:lnSpc>
                <a:spcPct val="90000"/>
              </a:lnSpc>
            </a:pPr>
            <a:r>
              <a:rPr lang="en-US" altLang="en-US" sz="2400" dirty="0">
                <a:latin typeface="Arial" panose="020B0604020202020204" pitchFamily="34" charset="0"/>
              </a:rPr>
              <a:t>ex - it must email the sales manager when an inventory item is "low"</a:t>
            </a:r>
          </a:p>
          <a:p>
            <a:pPr eaLnBrk="1" hangingPunct="1">
              <a:lnSpc>
                <a:spcPct val="90000"/>
              </a:lnSpc>
            </a:pPr>
            <a:r>
              <a:rPr lang="en-US" altLang="en-US" sz="2400" dirty="0">
                <a:latin typeface="Arial" panose="020B0604020202020204" pitchFamily="34" charset="0"/>
              </a:rPr>
              <a:t>Non-Functional</a:t>
            </a:r>
          </a:p>
          <a:p>
            <a:pPr lvl="1" eaLnBrk="1" hangingPunct="1">
              <a:lnSpc>
                <a:spcPct val="90000"/>
              </a:lnSpc>
            </a:pPr>
            <a:r>
              <a:rPr lang="en-US" altLang="en-US" sz="2400" dirty="0">
                <a:latin typeface="Arial" panose="020B0604020202020204" pitchFamily="34" charset="0"/>
              </a:rPr>
              <a:t>ex - it must require less than one hour to run</a:t>
            </a:r>
          </a:p>
          <a:p>
            <a:pPr eaLnBrk="1" hangingPunct="1">
              <a:lnSpc>
                <a:spcPct val="90000"/>
              </a:lnSpc>
            </a:pPr>
            <a:r>
              <a:rPr lang="en-US" altLang="en-US" sz="2400" dirty="0">
                <a:latin typeface="Arial" panose="020B0604020202020204" pitchFamily="34" charset="0"/>
              </a:rPr>
              <a:t>Explicit</a:t>
            </a:r>
          </a:p>
          <a:p>
            <a:pPr lvl="1" eaLnBrk="1" hangingPunct="1">
              <a:lnSpc>
                <a:spcPct val="90000"/>
              </a:lnSpc>
            </a:pPr>
            <a:r>
              <a:rPr lang="en-US" altLang="en-US" sz="2400" dirty="0">
                <a:latin typeface="Arial" panose="020B0604020202020204" pitchFamily="34" charset="0"/>
              </a:rPr>
              <a:t>ex – required features</a:t>
            </a:r>
          </a:p>
          <a:p>
            <a:pPr eaLnBrk="1" hangingPunct="1">
              <a:lnSpc>
                <a:spcPct val="90000"/>
              </a:lnSpc>
            </a:pPr>
            <a:r>
              <a:rPr lang="en-US" altLang="en-US" sz="2400" dirty="0">
                <a:latin typeface="Arial" panose="020B0604020202020204" pitchFamily="34" charset="0"/>
              </a:rPr>
              <a:t>Implied</a:t>
            </a:r>
          </a:p>
          <a:p>
            <a:pPr lvl="1" eaLnBrk="1" hangingPunct="1">
              <a:lnSpc>
                <a:spcPct val="90000"/>
              </a:lnSpc>
            </a:pPr>
            <a:r>
              <a:rPr lang="en-US" altLang="en-US" sz="2400" dirty="0">
                <a:latin typeface="Arial" panose="020B0604020202020204" pitchFamily="34" charset="0"/>
              </a:rPr>
              <a:t>ex – software quality</a:t>
            </a:r>
          </a:p>
          <a:p>
            <a:pPr eaLnBrk="1" hangingPunct="1">
              <a:lnSpc>
                <a:spcPct val="90000"/>
              </a:lnSpc>
            </a:pPr>
            <a:r>
              <a:rPr lang="en-US" altLang="en-US" sz="2400" dirty="0">
                <a:latin typeface="Arial" panose="020B0604020202020204" pitchFamily="34" charset="0"/>
              </a:rPr>
              <a:t>Forgotten</a:t>
            </a:r>
          </a:p>
          <a:p>
            <a:pPr lvl="1" eaLnBrk="1" hangingPunct="1">
              <a:lnSpc>
                <a:spcPct val="90000"/>
              </a:lnSpc>
            </a:pPr>
            <a:r>
              <a:rPr lang="en-US" altLang="en-US" sz="2400" dirty="0">
                <a:latin typeface="Arial" panose="020B0604020202020204" pitchFamily="34" charset="0"/>
              </a:rPr>
              <a:t>ex – exists in current process</a:t>
            </a:r>
          </a:p>
          <a:p>
            <a:pPr eaLnBrk="1" hangingPunct="1">
              <a:lnSpc>
                <a:spcPct val="90000"/>
              </a:lnSpc>
            </a:pPr>
            <a:r>
              <a:rPr lang="en-US" altLang="en-US" sz="2400" dirty="0">
                <a:latin typeface="Arial" panose="020B0604020202020204" pitchFamily="34" charset="0"/>
              </a:rPr>
              <a:t>Unimagined </a:t>
            </a:r>
          </a:p>
          <a:p>
            <a:pPr eaLnBrk="1" hangingPunct="1">
              <a:lnSpc>
                <a:spcPct val="90000"/>
              </a:lnSpc>
            </a:pPr>
            <a:endParaRPr lang="en-US" altLang="en-US" sz="2400" b="1" dirty="0">
              <a:latin typeface="Arial" panose="020B0604020202020204" pitchFamily="34" charset="0"/>
            </a:endParaRP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D88B2AA-BF47-4885-8359-AC79CD39F883}" type="slidenum">
              <a:rPr lang="en-US" altLang="en-US"/>
              <a:pPr/>
              <a:t>5</a:t>
            </a:fld>
            <a:endParaRPr lang="en-US" altLang="en-US"/>
          </a:p>
        </p:txBody>
      </p:sp>
      <p:sp>
        <p:nvSpPr>
          <p:cNvPr id="2" name="TextBox 1">
            <a:extLst>
              <a:ext uri="{FF2B5EF4-FFF2-40B4-BE49-F238E27FC236}">
                <a16:creationId xmlns:a16="http://schemas.microsoft.com/office/drawing/2014/main" id="{AF11C841-CF20-466A-A17E-4877C8B3BE74}"/>
              </a:ext>
            </a:extLst>
          </p:cNvPr>
          <p:cNvSpPr txBox="1"/>
          <p:nvPr/>
        </p:nvSpPr>
        <p:spPr>
          <a:xfrm>
            <a:off x="3549112" y="2412568"/>
            <a:ext cx="34535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like security- secure passwords</a:t>
            </a:r>
            <a:endParaRPr lang="en-GB" dirty="0">
              <a:cs typeface="Calibri"/>
            </a:endParaRPr>
          </a:p>
        </p:txBody>
      </p:sp>
      <p:sp>
        <p:nvSpPr>
          <p:cNvPr id="6" name="TextBox 5">
            <a:extLst>
              <a:ext uri="{FF2B5EF4-FFF2-40B4-BE49-F238E27FC236}">
                <a16:creationId xmlns:a16="http://schemas.microsoft.com/office/drawing/2014/main" id="{A9513129-3174-4CDB-A489-68CE13C77113}"/>
              </a:ext>
            </a:extLst>
          </p:cNvPr>
          <p:cNvSpPr txBox="1"/>
          <p:nvPr/>
        </p:nvSpPr>
        <p:spPr>
          <a:xfrm>
            <a:off x="8198603" y="1534330"/>
            <a:ext cx="34535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login page</a:t>
            </a:r>
            <a:endParaRPr lang="en-GB" dirty="0">
              <a:cs typeface="Calibri"/>
            </a:endParaRPr>
          </a:p>
        </p:txBody>
      </p:sp>
    </p:spTree>
    <p:extLst>
      <p:ext uri="{BB962C8B-B14F-4D97-AF65-F5344CB8AC3E}">
        <p14:creationId xmlns:p14="http://schemas.microsoft.com/office/powerpoint/2010/main" val="252688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z="4000" b="1" dirty="0">
                <a:solidFill>
                  <a:srgbClr val="C00000"/>
                </a:solidFill>
              </a:rPr>
              <a:t>Questions</a:t>
            </a:r>
          </a:p>
        </p:txBody>
      </p:sp>
      <p:sp>
        <p:nvSpPr>
          <p:cNvPr id="7171" name="Content Placeholder 2"/>
          <p:cNvSpPr>
            <a:spLocks noGrp="1"/>
          </p:cNvSpPr>
          <p:nvPr>
            <p:ph idx="1"/>
          </p:nvPr>
        </p:nvSpPr>
        <p:spPr>
          <a:xfrm>
            <a:off x="1066800" y="2120757"/>
            <a:ext cx="9982200" cy="3777622"/>
          </a:xfrm>
        </p:spPr>
        <p:txBody>
          <a:bodyPr>
            <a:normAutofit/>
          </a:bodyPr>
          <a:lstStyle/>
          <a:p>
            <a:pPr algn="just" eaLnBrk="1" hangingPunct="1"/>
            <a:r>
              <a:rPr lang="en-US" altLang="en-US" sz="3200" dirty="0">
                <a:solidFill>
                  <a:srgbClr val="C00000"/>
                </a:solidFill>
              </a:rPr>
              <a:t> What makes a particular requirement good or bad?</a:t>
            </a:r>
          </a:p>
          <a:p>
            <a:pPr algn="just" eaLnBrk="1" hangingPunct="1"/>
            <a:endParaRPr lang="en-US" altLang="en-US" sz="3200" dirty="0">
              <a:solidFill>
                <a:srgbClr val="C00000"/>
              </a:solidFill>
            </a:endParaRPr>
          </a:p>
          <a:p>
            <a:pPr algn="just" eaLnBrk="1" hangingPunct="1"/>
            <a:r>
              <a:rPr lang="en-US" altLang="en-US" sz="3200" dirty="0">
                <a:solidFill>
                  <a:srgbClr val="C00000"/>
                </a:solidFill>
              </a:rPr>
              <a:t> Why is requirements engineering difficult?</a:t>
            </a:r>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B75C096-776F-4832-AFBD-FD0145650EC3}" type="slidenum">
              <a:rPr lang="en-US" altLang="en-US" sz="1050"/>
              <a:pPr/>
              <a:t>6</a:t>
            </a:fld>
            <a:endParaRPr lang="en-US" altLang="en-US" sz="1050"/>
          </a:p>
        </p:txBody>
      </p:sp>
      <p:pic>
        <p:nvPicPr>
          <p:cNvPr id="7172" name="Picture 2" descr="C:\Documents and Settings\dannellys\Local Settings\Temporary Internet Files\Content.IE5\YT26OB16\MCj0304311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7801" y="215600"/>
            <a:ext cx="1374775" cy="150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365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90600" y="391108"/>
            <a:ext cx="7162800" cy="966182"/>
          </a:xfrm>
        </p:spPr>
        <p:txBody>
          <a:bodyPr>
            <a:normAutofit/>
          </a:bodyPr>
          <a:lstStyle/>
          <a:p>
            <a:pPr eaLnBrk="1" hangingPunct="1">
              <a:defRPr/>
            </a:pPr>
            <a:r>
              <a:rPr lang="en-US" sz="4400" b="1" dirty="0"/>
              <a:t>Requirements of Requirements</a:t>
            </a:r>
          </a:p>
        </p:txBody>
      </p:sp>
      <p:sp>
        <p:nvSpPr>
          <p:cNvPr id="9219" name="Rectangle 3"/>
          <p:cNvSpPr>
            <a:spLocks noGrp="1" noChangeArrowheads="1"/>
          </p:cNvSpPr>
          <p:nvPr>
            <p:ph idx="1"/>
          </p:nvPr>
        </p:nvSpPr>
        <p:spPr>
          <a:xfrm>
            <a:off x="1143000" y="2133600"/>
            <a:ext cx="8915401" cy="3777622"/>
          </a:xfrm>
        </p:spPr>
        <p:txBody>
          <a:bodyPr>
            <a:normAutofit/>
          </a:bodyPr>
          <a:lstStyle/>
          <a:p>
            <a:pPr eaLnBrk="1" hangingPunct="1">
              <a:spcBef>
                <a:spcPct val="45000"/>
              </a:spcBef>
            </a:pPr>
            <a:r>
              <a:rPr lang="en-US" altLang="en-US" sz="2800" b="1" dirty="0">
                <a:latin typeface="Arial" panose="020B0604020202020204" pitchFamily="34" charset="0"/>
              </a:rPr>
              <a:t> Clear</a:t>
            </a:r>
          </a:p>
          <a:p>
            <a:pPr eaLnBrk="1" hangingPunct="1">
              <a:spcBef>
                <a:spcPct val="45000"/>
              </a:spcBef>
            </a:pPr>
            <a:r>
              <a:rPr lang="en-US" altLang="en-US" sz="2800" b="1" dirty="0">
                <a:latin typeface="Arial" panose="020B0604020202020204" pitchFamily="34" charset="0"/>
              </a:rPr>
              <a:t> Measurable</a:t>
            </a:r>
          </a:p>
          <a:p>
            <a:pPr eaLnBrk="1" hangingPunct="1">
              <a:spcBef>
                <a:spcPct val="45000"/>
              </a:spcBef>
            </a:pPr>
            <a:r>
              <a:rPr lang="en-US" altLang="en-US" sz="2800" b="1" dirty="0">
                <a:latin typeface="Arial" panose="020B0604020202020204" pitchFamily="34" charset="0"/>
              </a:rPr>
              <a:t> Feasible</a:t>
            </a:r>
          </a:p>
          <a:p>
            <a:pPr eaLnBrk="1" hangingPunct="1">
              <a:spcBef>
                <a:spcPct val="45000"/>
              </a:spcBef>
            </a:pPr>
            <a:r>
              <a:rPr lang="en-US" altLang="en-US" sz="2800" b="1" dirty="0">
                <a:latin typeface="Arial" panose="020B0604020202020204" pitchFamily="34" charset="0"/>
              </a:rPr>
              <a:t> Necessary</a:t>
            </a:r>
          </a:p>
          <a:p>
            <a:pPr eaLnBrk="1" hangingPunct="1">
              <a:spcBef>
                <a:spcPct val="45000"/>
              </a:spcBef>
            </a:pPr>
            <a:r>
              <a:rPr lang="en-US" altLang="en-US" sz="2800" b="1" dirty="0">
                <a:latin typeface="Arial" panose="020B0604020202020204" pitchFamily="34" charset="0"/>
              </a:rPr>
              <a:t> Prioritized</a:t>
            </a:r>
          </a:p>
          <a:p>
            <a:pPr eaLnBrk="1" hangingPunct="1">
              <a:spcBef>
                <a:spcPct val="45000"/>
              </a:spcBef>
            </a:pPr>
            <a:r>
              <a:rPr lang="en-US" altLang="en-US" sz="2800" b="1" dirty="0">
                <a:latin typeface="Arial" panose="020B0604020202020204" pitchFamily="34" charset="0"/>
              </a:rPr>
              <a:t> Concise</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6F352F2-72A8-4281-A6E3-CED4D8810854}" type="slidenum">
              <a:rPr lang="en-US" altLang="en-US" sz="1000" b="1"/>
              <a:pPr/>
              <a:t>7</a:t>
            </a:fld>
            <a:endParaRPr lang="en-US" altLang="en-US" sz="1000" b="1"/>
          </a:p>
        </p:txBody>
      </p:sp>
      <p:sp>
        <p:nvSpPr>
          <p:cNvPr id="2" name="5-Point Star 1"/>
          <p:cNvSpPr/>
          <p:nvPr/>
        </p:nvSpPr>
        <p:spPr bwMode="auto">
          <a:xfrm>
            <a:off x="9906000" y="228600"/>
            <a:ext cx="457200" cy="381000"/>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sz="2000" b="1"/>
          </a:p>
        </p:txBody>
      </p:sp>
    </p:spTree>
    <p:extLst>
      <p:ext uri="{BB962C8B-B14F-4D97-AF65-F5344CB8AC3E}">
        <p14:creationId xmlns:p14="http://schemas.microsoft.com/office/powerpoint/2010/main" val="226649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810208" y="316109"/>
            <a:ext cx="9448800" cy="838200"/>
          </a:xfrm>
        </p:spPr>
        <p:txBody>
          <a:bodyPr>
            <a:noAutofit/>
          </a:bodyPr>
          <a:lstStyle/>
          <a:p>
            <a:r>
              <a:rPr lang="en-US" altLang="en-US" sz="3600" b="1" dirty="0"/>
              <a:t>The Problems with our Requirements Practices</a:t>
            </a:r>
          </a:p>
        </p:txBody>
      </p:sp>
      <p:sp>
        <p:nvSpPr>
          <p:cNvPr id="295939" name="Rectangle 3"/>
          <p:cNvSpPr>
            <a:spLocks noGrp="1" noChangeArrowheads="1"/>
          </p:cNvSpPr>
          <p:nvPr>
            <p:ph idx="1"/>
          </p:nvPr>
        </p:nvSpPr>
        <p:spPr>
          <a:xfrm>
            <a:off x="838200" y="1551569"/>
            <a:ext cx="10515600" cy="4087231"/>
          </a:xfrm>
        </p:spPr>
        <p:txBody>
          <a:bodyPr>
            <a:normAutofit/>
          </a:bodyPr>
          <a:lstStyle/>
          <a:p>
            <a:pPr algn="just">
              <a:lnSpc>
                <a:spcPct val="90000"/>
              </a:lnSpc>
            </a:pPr>
            <a:r>
              <a:rPr lang="en-US" altLang="en-US" sz="2400" dirty="0"/>
              <a:t>We have trouble in understanding the requirements that we do acquire from the customer</a:t>
            </a:r>
          </a:p>
          <a:p>
            <a:pPr algn="just">
              <a:lnSpc>
                <a:spcPct val="90000"/>
              </a:lnSpc>
            </a:pPr>
            <a:r>
              <a:rPr lang="en-US" altLang="en-US" sz="2400" dirty="0"/>
              <a:t>We often record requirements in a disorganized manner</a:t>
            </a:r>
          </a:p>
          <a:p>
            <a:pPr algn="just">
              <a:lnSpc>
                <a:spcPct val="90000"/>
              </a:lnSpc>
            </a:pPr>
            <a:r>
              <a:rPr lang="en-US" altLang="en-US" sz="2400" dirty="0"/>
              <a:t>We spend far too </a:t>
            </a:r>
            <a:r>
              <a:rPr lang="en-US" altLang="en-US" sz="2400" u="sng" dirty="0"/>
              <a:t>little</a:t>
            </a:r>
            <a:r>
              <a:rPr lang="en-US" altLang="en-US" sz="2400" dirty="0"/>
              <a:t> time verifying what we do record</a:t>
            </a:r>
          </a:p>
          <a:p>
            <a:pPr algn="just">
              <a:lnSpc>
                <a:spcPct val="90000"/>
              </a:lnSpc>
            </a:pPr>
            <a:r>
              <a:rPr lang="en-US" altLang="en-US" sz="2400" dirty="0"/>
              <a:t>We allow change to control us, rather than establishing mechanisms to control change</a:t>
            </a:r>
          </a:p>
          <a:p>
            <a:pPr algn="just">
              <a:lnSpc>
                <a:spcPct val="90000"/>
              </a:lnSpc>
            </a:pPr>
            <a:r>
              <a:rPr lang="en-US" altLang="en-US" sz="2400" dirty="0"/>
              <a:t>Most importantly, we fail to establish a solid foundation for the system or software that the user wants built</a:t>
            </a:r>
          </a:p>
          <a:p>
            <a:pPr>
              <a:lnSpc>
                <a:spcPct val="90000"/>
              </a:lnSpc>
            </a:pPr>
            <a:endParaRPr lang="en-US" altLang="en-US" sz="2000" dirty="0"/>
          </a:p>
          <a:p>
            <a:pPr>
              <a:lnSpc>
                <a:spcPct val="90000"/>
              </a:lnSpc>
            </a:pPr>
            <a:endParaRPr lang="en-US" altLang="en-US" sz="2000" dirty="0"/>
          </a:p>
        </p:txBody>
      </p:sp>
      <p:sp>
        <p:nvSpPr>
          <p:cNvPr id="5" name="Slide Number Placeholder 5"/>
          <p:cNvSpPr>
            <a:spLocks noGrp="1"/>
          </p:cNvSpPr>
          <p:nvPr>
            <p:ph type="sldNum" sz="quarter" idx="12"/>
          </p:nvPr>
        </p:nvSpPr>
        <p:spPr/>
        <p:txBody>
          <a:bodyPr/>
          <a:lstStyle/>
          <a:p>
            <a:fld id="{A29F5153-4AF7-4FF5-8D56-3AFA5E0DD1CE}"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814873" y="216283"/>
            <a:ext cx="10919927" cy="1143000"/>
          </a:xfrm>
        </p:spPr>
        <p:txBody>
          <a:bodyPr>
            <a:noAutofit/>
          </a:bodyPr>
          <a:lstStyle/>
          <a:p>
            <a:r>
              <a:rPr lang="en-US" altLang="en-US" sz="3600" b="1" dirty="0"/>
              <a:t>The Problems with our Requirements Practices (contd..)</a:t>
            </a:r>
          </a:p>
        </p:txBody>
      </p:sp>
      <p:sp>
        <p:nvSpPr>
          <p:cNvPr id="349187" name="Rectangle 3"/>
          <p:cNvSpPr>
            <a:spLocks noGrp="1" noChangeArrowheads="1"/>
          </p:cNvSpPr>
          <p:nvPr>
            <p:ph idx="1"/>
          </p:nvPr>
        </p:nvSpPr>
        <p:spPr>
          <a:xfrm>
            <a:off x="814873" y="1585912"/>
            <a:ext cx="10767527" cy="4953000"/>
          </a:xfrm>
        </p:spPr>
        <p:txBody>
          <a:bodyPr>
            <a:noAutofit/>
          </a:bodyPr>
          <a:lstStyle/>
          <a:p>
            <a:pPr algn="just">
              <a:lnSpc>
                <a:spcPct val="90000"/>
              </a:lnSpc>
            </a:pPr>
            <a:r>
              <a:rPr lang="en-US" altLang="en-US" sz="2400" dirty="0"/>
              <a:t>Many software developers argue that</a:t>
            </a:r>
          </a:p>
          <a:p>
            <a:pPr lvl="1" algn="just">
              <a:lnSpc>
                <a:spcPct val="90000"/>
              </a:lnSpc>
            </a:pPr>
            <a:r>
              <a:rPr lang="en-US" altLang="en-US" sz="2000" dirty="0"/>
              <a:t>Building software is so compelling that we want to jump right in (before having a clear understanding of what is needed)</a:t>
            </a:r>
          </a:p>
          <a:p>
            <a:pPr lvl="1" algn="just">
              <a:lnSpc>
                <a:spcPct val="90000"/>
              </a:lnSpc>
            </a:pPr>
            <a:r>
              <a:rPr lang="en-US" altLang="en-US" sz="2000" dirty="0"/>
              <a:t>Things will become clear as we build the software</a:t>
            </a:r>
          </a:p>
          <a:p>
            <a:pPr lvl="1" algn="just">
              <a:lnSpc>
                <a:spcPct val="90000"/>
              </a:lnSpc>
            </a:pPr>
            <a:r>
              <a:rPr lang="en-US" altLang="en-US" sz="2000" dirty="0"/>
              <a:t>Project stakeholders will be able to better understand what they need only after examining early iterations of the software</a:t>
            </a:r>
          </a:p>
          <a:p>
            <a:pPr lvl="1" algn="just">
              <a:lnSpc>
                <a:spcPct val="90000"/>
              </a:lnSpc>
            </a:pPr>
            <a:r>
              <a:rPr lang="en-US" altLang="en-US" sz="2000" dirty="0"/>
              <a:t>Things change so rapidly that requirements engineering is a waste of time</a:t>
            </a:r>
          </a:p>
          <a:p>
            <a:pPr lvl="1" algn="just">
              <a:lnSpc>
                <a:spcPct val="90000"/>
              </a:lnSpc>
            </a:pPr>
            <a:r>
              <a:rPr lang="en-US" altLang="en-US" sz="2000" dirty="0"/>
              <a:t>The bottom line is producing a working program and that all else is secondary</a:t>
            </a:r>
          </a:p>
          <a:p>
            <a:pPr algn="just">
              <a:lnSpc>
                <a:spcPct val="90000"/>
              </a:lnSpc>
            </a:pPr>
            <a:r>
              <a:rPr lang="en-US" altLang="en-US" sz="2400" dirty="0"/>
              <a:t>All of these arguments contain some truth, especially for small projects that take less than one month to complete</a:t>
            </a:r>
          </a:p>
          <a:p>
            <a:pPr algn="just">
              <a:lnSpc>
                <a:spcPct val="90000"/>
              </a:lnSpc>
            </a:pPr>
            <a:r>
              <a:rPr lang="en-US" altLang="en-US" sz="2400" dirty="0"/>
              <a:t>However, as software grows in size and complexity, these arguments begin to break down and can lead to a failed software project </a:t>
            </a:r>
          </a:p>
        </p:txBody>
      </p:sp>
      <p:sp>
        <p:nvSpPr>
          <p:cNvPr id="4" name="Slide Number Placeholder 5"/>
          <p:cNvSpPr>
            <a:spLocks noGrp="1"/>
          </p:cNvSpPr>
          <p:nvPr>
            <p:ph type="sldNum" sz="quarter" idx="12"/>
          </p:nvPr>
        </p:nvSpPr>
        <p:spPr/>
        <p:txBody>
          <a:bodyPr/>
          <a:lstStyle/>
          <a:p>
            <a:fld id="{17A75135-98F8-44EB-89F2-FBBE22DD5AEA}"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91DF82-5FE0-402E-811A-A46D4DA22BBC}">
  <ds:schemaRefs>
    <ds:schemaRef ds:uri="http://schemas.microsoft.com/sharepoint/v3/contenttype/forms"/>
  </ds:schemaRefs>
</ds:datastoreItem>
</file>

<file path=customXml/itemProps2.xml><?xml version="1.0" encoding="utf-8"?>
<ds:datastoreItem xmlns:ds="http://schemas.openxmlformats.org/officeDocument/2006/customXml" ds:itemID="{C2C69AFC-02ED-46B7-B607-E07C22770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81dc26-35a0-459a-b68c-dc14e44fe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098409E-A474-47CA-BF84-EB42D85834D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4692</TotalTime>
  <Words>2960</Words>
  <Application>Microsoft Office PowerPoint</Application>
  <PresentationFormat>Widescreen</PresentationFormat>
  <Paragraphs>354</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 Requirements Engineering     </vt:lpstr>
      <vt:lpstr>PowerPoint Presentation</vt:lpstr>
      <vt:lpstr>Requirement Engineering</vt:lpstr>
      <vt:lpstr>Starter Questions</vt:lpstr>
      <vt:lpstr>Types of Requirements</vt:lpstr>
      <vt:lpstr>Questions</vt:lpstr>
      <vt:lpstr>Requirements of Requirements</vt:lpstr>
      <vt:lpstr>The Problems with our Requirements Practices</vt:lpstr>
      <vt:lpstr>The Problems with our Requirements Practices (contd..)</vt:lpstr>
      <vt:lpstr>A Solution: Requirements Engineering</vt:lpstr>
      <vt:lpstr>A Bridge to Design and Construction</vt:lpstr>
      <vt:lpstr>Requirements Engineering Tasks</vt:lpstr>
      <vt:lpstr>PowerPoint Presentation</vt:lpstr>
      <vt:lpstr>Inception Task</vt:lpstr>
      <vt:lpstr>The First Set of Questions</vt:lpstr>
      <vt:lpstr>The Next Set of Questions</vt:lpstr>
      <vt:lpstr>The Final Set of Questions</vt:lpstr>
      <vt:lpstr>Elicitation Task</vt:lpstr>
      <vt:lpstr>Collaborative Requirement Gathering </vt:lpstr>
      <vt:lpstr>Guidelines</vt:lpstr>
      <vt:lpstr>Scenario </vt:lpstr>
      <vt:lpstr>Example: SafeHome Project    (Home Security Function)</vt:lpstr>
      <vt:lpstr>PowerPoint Presentation</vt:lpstr>
      <vt:lpstr>Elicitation Meeting</vt:lpstr>
      <vt:lpstr>Quality Function Deployment (QFD)</vt:lpstr>
      <vt:lpstr>Deployment Tasks</vt:lpstr>
      <vt:lpstr>QFD Process</vt:lpstr>
      <vt:lpstr>Elaboration Task</vt:lpstr>
      <vt:lpstr>Developing Use Cases</vt:lpstr>
      <vt:lpstr>Questions Commonly Answered by a Use Case</vt:lpstr>
      <vt:lpstr>Elements of the Analysis Model</vt:lpstr>
      <vt:lpstr>Negotiation Task</vt:lpstr>
      <vt:lpstr>The Art of Negotiation</vt:lpstr>
      <vt:lpstr>Specification Task</vt:lpstr>
      <vt:lpstr>Typical Contents of a Software Requirements Specification</vt:lpstr>
      <vt:lpstr>Validation Task</vt:lpstr>
      <vt:lpstr>Questions to ask when Validating Requirements</vt:lpstr>
      <vt:lpstr>Questions to ask when Validating Requirements (continued)</vt:lpstr>
      <vt:lpstr>Requirements Management Task</vt:lpstr>
      <vt:lpstr>Requirements Management…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Tevis</dc:creator>
  <cp:lastModifiedBy>Sucheta V Kolekar [MAHE-MIT]</cp:lastModifiedBy>
  <cp:revision>549</cp:revision>
  <dcterms:created xsi:type="dcterms:W3CDTF">2003-04-04T18:50:43Z</dcterms:created>
  <dcterms:modified xsi:type="dcterms:W3CDTF">2020-11-23T10:36:01Z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