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4" r:id="rId3"/>
    <p:sldId id="274" r:id="rId4"/>
    <p:sldId id="277" r:id="rId5"/>
    <p:sldId id="278" r:id="rId6"/>
    <p:sldId id="279" r:id="rId7"/>
    <p:sldId id="276" r:id="rId8"/>
    <p:sldId id="275" r:id="rId9"/>
    <p:sldId id="280" r:id="rId10"/>
    <p:sldId id="281" r:id="rId11"/>
    <p:sldId id="282" r:id="rId12"/>
    <p:sldId id="266" r:id="rId13"/>
    <p:sldId id="267" r:id="rId14"/>
    <p:sldId id="268" r:id="rId15"/>
    <p:sldId id="269" r:id="rId16"/>
    <p:sldId id="283" r:id="rId17"/>
    <p:sldId id="284" r:id="rId18"/>
    <p:sldId id="270" r:id="rId19"/>
    <p:sldId id="285" r:id="rId20"/>
    <p:sldId id="286" r:id="rId21"/>
    <p:sldId id="294" r:id="rId22"/>
    <p:sldId id="287" r:id="rId23"/>
    <p:sldId id="271" r:id="rId24"/>
    <p:sldId id="289" r:id="rId25"/>
    <p:sldId id="272" r:id="rId26"/>
    <p:sldId id="290" r:id="rId27"/>
    <p:sldId id="292" r:id="rId28"/>
    <p:sldId id="273" r:id="rId29"/>
    <p:sldId id="295" r:id="rId30"/>
    <p:sldId id="293" r:id="rId31"/>
    <p:sldId id="291" r:id="rId32"/>
    <p:sldId id="288" r:id="rId3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u="sng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660"/>
  </p:normalViewPr>
  <p:slideViewPr>
    <p:cSldViewPr>
      <p:cViewPr varScale="1">
        <p:scale>
          <a:sx n="82" d="100"/>
          <a:sy n="82" d="100"/>
        </p:scale>
        <p:origin x="12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u="none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u="none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u="none"/>
            </a:lvl1pPr>
          </a:lstStyle>
          <a:p>
            <a:fld id="{59C748D0-C781-4A31-BBD0-D6EF556DE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136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u="none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u="none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 u="none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 u="none"/>
            </a:lvl1pPr>
          </a:lstStyle>
          <a:p>
            <a:fld id="{4FCB83DD-BFC7-4EC2-A3ED-4098C0F7C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402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E2BB76D3-9BCF-4115-86AD-F37FAD19DC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08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8409-8163-42BF-8D4F-6714D69F54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9220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8409-8163-42BF-8D4F-6714D69F54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284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8409-8163-42BF-8D4F-6714D69F54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664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8409-8163-42BF-8D4F-6714D69F54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23122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8409-8163-42BF-8D4F-6714D69F54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58997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8409-8163-42BF-8D4F-6714D69F54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14043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D2F8-184B-4321-9BD2-B5F58F91CA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600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074A3-740F-43BD-91D1-2F6D7E2965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31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558B-DC30-4862-A506-B4882FB0F7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824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7A539-8017-44CE-803C-8C66318442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11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EDBEE-F50C-4AD7-97E2-29143EAD50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24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C276-4738-4468-9CA9-1192D72BE3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3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470E-FA8C-42B7-8DBA-8D2255D522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33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9045-DB23-4F1D-B1B1-90F5A7878A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73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48EC-B8EA-4C03-BA3B-D870C9CA4C3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31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DEA0-C00B-48DC-B359-2269681AA8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9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218409-8163-42BF-8D4F-6714D69F54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132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45164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4800" dirty="0">
                <a:latin typeface="Arial" panose="020B0604020202020204" pitchFamily="34" charset="0"/>
              </a:rPr>
            </a:br>
            <a:br>
              <a:rPr lang="en-US" altLang="en-US" sz="4800" dirty="0">
                <a:latin typeface="Arial" panose="020B0604020202020204" pitchFamily="34" charset="0"/>
              </a:rPr>
            </a:br>
            <a:r>
              <a:rPr lang="en-US" altLang="en-US" sz="4800" dirty="0">
                <a:latin typeface="Arial" panose="020B0604020202020204" pitchFamily="34" charset="0"/>
              </a:rPr>
              <a:t>Risk Management </a:t>
            </a:r>
            <a:br>
              <a:rPr lang="en-US" altLang="en-US" sz="1800" dirty="0">
                <a:latin typeface="Arial" panose="020B0604020202020204" pitchFamily="34" charset="0"/>
              </a:rPr>
            </a:b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8077200" cy="1981200"/>
          </a:xfrm>
        </p:spPr>
        <p:txBody>
          <a:bodyPr>
            <a:noAutofit/>
          </a:bodyPr>
          <a:lstStyle/>
          <a:p>
            <a:pPr algn="l" eaLnBrk="1" hangingPunct="1">
              <a:buFontTx/>
              <a:buChar char="-"/>
            </a:pPr>
            <a:r>
              <a:rPr lang="en-US" altLang="en-US" sz="2400" dirty="0"/>
              <a:t> Introduction </a:t>
            </a:r>
          </a:p>
          <a:p>
            <a:pPr algn="l" eaLnBrk="1" hangingPunct="1">
              <a:buFontTx/>
              <a:buChar char="-"/>
            </a:pPr>
            <a:r>
              <a:rPr lang="en-US" altLang="en-US" sz="2400" dirty="0"/>
              <a:t> Risk identification</a:t>
            </a:r>
          </a:p>
          <a:p>
            <a:pPr algn="l" eaLnBrk="1" hangingPunct="1">
              <a:buFontTx/>
              <a:buChar char="-"/>
            </a:pPr>
            <a:r>
              <a:rPr lang="en-US" altLang="en-US" sz="2400" dirty="0"/>
              <a:t> Risk projection (estimation)</a:t>
            </a:r>
          </a:p>
          <a:p>
            <a:pPr algn="l" eaLnBrk="1" hangingPunct="1">
              <a:buFontTx/>
              <a:buChar char="-"/>
            </a:pPr>
            <a:r>
              <a:rPr lang="en-US" altLang="en-US" sz="2400" dirty="0"/>
              <a:t> Risk mitigation, monitoring, and management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Background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584915" y="1600199"/>
            <a:ext cx="7772400" cy="464820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Risk identification is a systematic attempt to </a:t>
            </a:r>
            <a:r>
              <a:rPr lang="en-US" altLang="en-US" sz="2000" u="sng" dirty="0"/>
              <a:t>specify threats</a:t>
            </a:r>
            <a:r>
              <a:rPr lang="en-US" altLang="en-US" sz="2000" dirty="0"/>
              <a:t> to the project plan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By identifying known and predictable risks, the project manager takes a first step toward </a:t>
            </a:r>
            <a:r>
              <a:rPr lang="en-US" altLang="en-US" sz="2000" u="sng" dirty="0"/>
              <a:t>avoiding</a:t>
            </a:r>
            <a:r>
              <a:rPr lang="en-US" altLang="en-US" sz="2000" dirty="0"/>
              <a:t> them when possible and </a:t>
            </a:r>
            <a:r>
              <a:rPr lang="en-US" altLang="en-US" sz="2000" u="sng" dirty="0"/>
              <a:t>controlling</a:t>
            </a:r>
            <a:r>
              <a:rPr lang="en-US" altLang="en-US" sz="2000" dirty="0"/>
              <a:t> them when necessary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u="sng" dirty="0"/>
              <a:t>Generic</a:t>
            </a:r>
            <a:r>
              <a:rPr lang="en-US" altLang="en-US" sz="2000" dirty="0"/>
              <a:t> risks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/>
              <a:t>Risks that are a potential threat to every software project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u="sng" dirty="0"/>
              <a:t>Product-specific</a:t>
            </a:r>
            <a:r>
              <a:rPr lang="en-US" altLang="en-US" sz="2000" dirty="0"/>
              <a:t> risks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/>
              <a:t>Risks that can be identified only by those a with a </a:t>
            </a:r>
            <a:r>
              <a:rPr lang="en-US" altLang="en-US" sz="1800" u="sng" dirty="0"/>
              <a:t>clear understanding</a:t>
            </a:r>
            <a:r>
              <a:rPr lang="en-US" altLang="en-US" sz="1800" dirty="0"/>
              <a:t> of the </a:t>
            </a:r>
            <a:r>
              <a:rPr lang="en-US" altLang="en-US" sz="1800" u="sng" dirty="0"/>
              <a:t>technology</a:t>
            </a:r>
            <a:r>
              <a:rPr lang="en-US" altLang="en-US" sz="1800" dirty="0"/>
              <a:t>, the </a:t>
            </a:r>
            <a:r>
              <a:rPr lang="en-US" altLang="en-US" sz="1800" u="sng" dirty="0"/>
              <a:t>people</a:t>
            </a:r>
            <a:r>
              <a:rPr lang="en-US" altLang="en-US" sz="1800" dirty="0"/>
              <a:t>, and the </a:t>
            </a:r>
            <a:r>
              <a:rPr lang="en-US" altLang="en-US" sz="1800" u="sng" dirty="0"/>
              <a:t>environment</a:t>
            </a:r>
            <a:r>
              <a:rPr lang="en-US" altLang="en-US" sz="1800" dirty="0"/>
              <a:t> that is specific to the software that is to be built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/>
              <a:t>This requires examination of the </a:t>
            </a:r>
            <a:r>
              <a:rPr lang="en-US" altLang="en-US" sz="1800" u="sng" dirty="0"/>
              <a:t>project plan</a:t>
            </a:r>
            <a:r>
              <a:rPr lang="en-US" altLang="en-US" sz="1800" dirty="0"/>
              <a:t> and the </a:t>
            </a:r>
            <a:r>
              <a:rPr lang="en-US" altLang="en-US" sz="1800" u="sng" dirty="0"/>
              <a:t>statement of scope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/>
              <a:t>"What special characteristics of this product may threaten our project plan?"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546005-AD48-4121-9121-F4B66D6D5E54}" type="slidenum">
              <a:rPr lang="en-US" altLang="en-US" u="none"/>
              <a:pPr eaLnBrk="1" hangingPunct="1"/>
              <a:t>10</a:t>
            </a:fld>
            <a:endParaRPr lang="en-US" altLang="en-US" u="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Risk Item Checklist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678287" y="1525588"/>
            <a:ext cx="7772400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Used as one way to identify risks</a:t>
            </a:r>
          </a:p>
          <a:p>
            <a:pPr algn="just" eaLnBrk="1" hangingPunct="1"/>
            <a:r>
              <a:rPr lang="en-US" altLang="en-US" sz="2400" dirty="0"/>
              <a:t>Focuses on known and predictable risks in specific subcategories (see next slide)</a:t>
            </a:r>
          </a:p>
          <a:p>
            <a:pPr algn="just" eaLnBrk="1" hangingPunct="1"/>
            <a:r>
              <a:rPr lang="en-US" altLang="en-US" sz="2400" dirty="0"/>
              <a:t>Can be organized in several ways</a:t>
            </a:r>
          </a:p>
          <a:p>
            <a:pPr lvl="1" algn="just" eaLnBrk="1" hangingPunct="1"/>
            <a:r>
              <a:rPr lang="en-US" altLang="en-US" sz="2000" dirty="0"/>
              <a:t>A </a:t>
            </a:r>
            <a:r>
              <a:rPr lang="en-US" altLang="en-US" sz="2000" u="sng" dirty="0"/>
              <a:t>list</a:t>
            </a:r>
            <a:r>
              <a:rPr lang="en-US" altLang="en-US" sz="2000" dirty="0"/>
              <a:t> of characteristics relevant to each risk subcategory </a:t>
            </a:r>
          </a:p>
          <a:p>
            <a:pPr lvl="1" algn="just" eaLnBrk="1" hangingPunct="1"/>
            <a:r>
              <a:rPr lang="en-US" altLang="en-US" sz="2000" u="sng" dirty="0"/>
              <a:t>Questionnaire</a:t>
            </a:r>
            <a:r>
              <a:rPr lang="en-US" altLang="en-US" sz="2000" dirty="0"/>
              <a:t> that leads to an estimate on the impact of each risk</a:t>
            </a:r>
          </a:p>
          <a:p>
            <a:pPr lvl="1" algn="just" eaLnBrk="1" hangingPunct="1"/>
            <a:r>
              <a:rPr lang="en-US" altLang="en-US" sz="2000" dirty="0"/>
              <a:t>A </a:t>
            </a:r>
            <a:r>
              <a:rPr lang="en-US" altLang="en-US" sz="2000" u="sng" dirty="0"/>
              <a:t>list</a:t>
            </a:r>
            <a:r>
              <a:rPr lang="en-US" altLang="en-US" sz="2000" dirty="0"/>
              <a:t> containing a set of risk component and drivers and their probability of occurrence </a:t>
            </a:r>
          </a:p>
          <a:p>
            <a:pPr lvl="1" algn="just" eaLnBrk="1" hangingPunct="1"/>
            <a:endParaRPr lang="en-US" altLang="en-US" sz="2000" dirty="0"/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045AF0-252B-4D80-8124-6AA8A8B37060}" type="slidenum">
              <a:rPr lang="en-US" altLang="en-US" sz="1400" u="none"/>
              <a:pPr eaLnBrk="1" hangingPunct="1"/>
              <a:t>11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Known and Predictable Risk Categories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Product size</a:t>
            </a:r>
            <a:r>
              <a:rPr lang="en-US" altLang="en-US" sz="2000" dirty="0"/>
              <a:t> – risks associated with overall size of the software to be built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Business impact</a:t>
            </a:r>
            <a:r>
              <a:rPr lang="en-US" altLang="en-US" sz="2000" dirty="0"/>
              <a:t> – risks associated with constraints imposed by management or the marketplace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Customer characteristics</a:t>
            </a:r>
            <a:r>
              <a:rPr lang="en-US" altLang="en-US" sz="2000" dirty="0"/>
              <a:t> – risks associated with sophistication of the customer and the developer's ability to communicate with the customer in a timely manner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Process definition</a:t>
            </a:r>
            <a:r>
              <a:rPr lang="en-US" altLang="en-US" sz="2000" dirty="0"/>
              <a:t> – risks associated with the degree to which the software process has been defined and is followed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Development environment</a:t>
            </a:r>
            <a:r>
              <a:rPr lang="en-US" altLang="en-US" sz="2000" dirty="0"/>
              <a:t> – risks associated with availability and quality of the tools to be used to build the project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Technology to be built</a:t>
            </a:r>
            <a:r>
              <a:rPr lang="en-US" altLang="en-US" sz="2000" dirty="0"/>
              <a:t> – risks associated with complexity of the system to be built and the "newness" of the technology in the system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Staff size and experience</a:t>
            </a:r>
            <a:r>
              <a:rPr lang="en-US" altLang="en-US" sz="2000" dirty="0"/>
              <a:t> – risks associated with overall technical and project experience of the software engineers who will do the work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907DA8-110A-4F17-B6B8-DB2363B0132B}" type="slidenum">
              <a:rPr lang="en-US" altLang="en-US" sz="1400" u="none"/>
              <a:pPr eaLnBrk="1" hangingPunct="1"/>
              <a:t>12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Questionnaire on Project Risk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000" dirty="0"/>
              <a:t>Have top software and customer managers formally committed to support the project?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000" dirty="0"/>
              <a:t>Are end-users enthusiastically committed to the project and the system/product to be built?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000" dirty="0"/>
              <a:t>Are requirements fully understood by the software engineering team and its customers?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000" dirty="0"/>
              <a:t>Have customers been involved fully in the definition of requirements?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000" dirty="0"/>
              <a:t>Do end-users have realistic expectations?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000" dirty="0"/>
              <a:t>Is the project scope stable?</a:t>
            </a:r>
          </a:p>
          <a:p>
            <a:pPr marL="609600" indent="-609600" algn="just" eaLnBrk="1" hangingPunct="1">
              <a:buFontTx/>
              <a:buAutoNum type="arabicParenR"/>
            </a:pPr>
            <a:endParaRPr lang="en-US" altLang="en-US" sz="2000" dirty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1A6354-A010-4F18-9DE5-A8524D9F16EB}" type="slidenum">
              <a:rPr lang="en-US" altLang="en-US" sz="1400" u="none"/>
              <a:pPr eaLnBrk="1" hangingPunct="1"/>
              <a:t>13</a:t>
            </a:fld>
            <a:endParaRPr lang="en-US" altLang="en-US" sz="1400" u="none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371600" y="1066800"/>
            <a:ext cx="590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u="none"/>
              <a:t>(Questions are ordered by their relative importance to project success)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Questionnaire on Project Risk (continued)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arenR" startAt="7"/>
            </a:pPr>
            <a:r>
              <a:rPr lang="en-US" altLang="en-US" sz="2000" dirty="0"/>
              <a:t>Does the software engineering team have the right mix of skills?</a:t>
            </a:r>
          </a:p>
          <a:p>
            <a:pPr marL="609600" indent="-609600" algn="just" eaLnBrk="1" hangingPunct="1">
              <a:buFontTx/>
              <a:buAutoNum type="arabicParenR" startAt="7"/>
            </a:pPr>
            <a:r>
              <a:rPr lang="en-US" altLang="en-US" sz="2000" dirty="0"/>
              <a:t>Are project requirements stable?</a:t>
            </a:r>
          </a:p>
          <a:p>
            <a:pPr marL="609600" indent="-609600" algn="just" eaLnBrk="1" hangingPunct="1">
              <a:buFontTx/>
              <a:buAutoNum type="arabicParenR" startAt="7"/>
            </a:pPr>
            <a:r>
              <a:rPr lang="en-US" altLang="en-US" sz="2000" dirty="0"/>
              <a:t>Does the project team have experience with the technology to be implemented?</a:t>
            </a:r>
          </a:p>
          <a:p>
            <a:pPr marL="609600" indent="-609600" algn="just" eaLnBrk="1" hangingPunct="1">
              <a:buFontTx/>
              <a:buAutoNum type="arabicParenR" startAt="7"/>
            </a:pPr>
            <a:r>
              <a:rPr lang="en-US" altLang="en-US" sz="2000" dirty="0"/>
              <a:t>Is the number of people on the project team adequate to do the job?</a:t>
            </a:r>
          </a:p>
          <a:p>
            <a:pPr marL="609600" indent="-609600" algn="just" eaLnBrk="1" hangingPunct="1">
              <a:buFontTx/>
              <a:buAutoNum type="arabicParenR" startAt="7"/>
            </a:pPr>
            <a:r>
              <a:rPr lang="en-US" altLang="en-US" sz="2000" dirty="0"/>
              <a:t>Do all customer/user constituencies agree on the importance of the project and on the requirements for the system/product to be built?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D6F647-B83B-492F-B0CF-727AD0C6CA7E}" type="slidenum">
              <a:rPr lang="en-US" altLang="en-US" sz="1400" u="none"/>
              <a:pPr eaLnBrk="1" hangingPunct="1"/>
              <a:t>14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Risk Components and Drivers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44958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The project manager identifies the </a:t>
            </a:r>
            <a:r>
              <a:rPr lang="en-US" altLang="en-US" sz="2000" u="sng" dirty="0"/>
              <a:t>risk drivers</a:t>
            </a:r>
            <a:r>
              <a:rPr lang="en-US" altLang="en-US" sz="2000" dirty="0"/>
              <a:t> that affect the following risk components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 dirty="0"/>
              <a:t>Performance risk</a:t>
            </a:r>
            <a:r>
              <a:rPr lang="en-US" altLang="en-US" sz="1800" dirty="0"/>
              <a:t> - the degree of uncertainty that the product will meet its requirements and be fit for its intended use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 dirty="0"/>
              <a:t>Cost risk</a:t>
            </a:r>
            <a:r>
              <a:rPr lang="en-US" altLang="en-US" sz="1800" dirty="0"/>
              <a:t> - the degree of uncertainty that the project budget will be maintained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 dirty="0"/>
              <a:t>Support risk</a:t>
            </a:r>
            <a:r>
              <a:rPr lang="en-US" altLang="en-US" sz="1800" dirty="0"/>
              <a:t> - the degree of uncertainty that the resultant software will be easy to correct, adapt, and enhance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b="1" dirty="0"/>
              <a:t>Schedule risk</a:t>
            </a:r>
            <a:r>
              <a:rPr lang="en-US" altLang="en-US" sz="1800" dirty="0"/>
              <a:t> - the degree of uncertainty that the project schedule will be maintained and that the product will be delivered on time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The impact of each risk driver on the risk component is divided into one of </a:t>
            </a:r>
            <a:r>
              <a:rPr lang="en-US" altLang="en-US" sz="2000" u="sng" dirty="0"/>
              <a:t>four impact levels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/>
              <a:t>Negligible, marginal, critical, and catastrophic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Risk drivers can be assessed as impossible, improbable, probable, and frequent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8762254-8A1F-4646-A46C-6B3D2F71E6DA}" type="slidenum">
              <a:rPr lang="en-US" altLang="en-US" sz="1400" u="none"/>
              <a:pPr eaLnBrk="1" hangingPunct="1"/>
              <a:t>15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/>
              <a:t>Risk Projection (Estimation)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1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Background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Risk projection (or estimation) attempts to </a:t>
            </a:r>
            <a:r>
              <a:rPr lang="en-US" altLang="en-US" sz="2400" u="sng" dirty="0"/>
              <a:t>rate</a:t>
            </a:r>
            <a:r>
              <a:rPr lang="en-US" altLang="en-US" sz="2400" dirty="0"/>
              <a:t> each risk in two ways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u="sng" dirty="0"/>
              <a:t>probability</a:t>
            </a:r>
            <a:r>
              <a:rPr lang="en-US" altLang="en-US" sz="2000" dirty="0"/>
              <a:t> that the risk is real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u="sng" dirty="0"/>
              <a:t>consequence</a:t>
            </a:r>
            <a:r>
              <a:rPr lang="en-US" altLang="en-US" sz="2000" dirty="0"/>
              <a:t> of the problems associated with the risk, should it occur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project planner, managers, and technical staff perform four risk projection steps (see next slide)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intent of these steps is to consider risks in a manner that leads to prioritization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Be prioritizing risks, the software team can allocate limited resources where they will have the most impact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9D9238A-1897-4D40-A267-6362582C6F5F}" type="slidenum">
              <a:rPr lang="en-US" altLang="en-US" sz="1400" u="none"/>
              <a:pPr eaLnBrk="1" hangingPunct="1"/>
              <a:t>17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Risk Projection/Estimation Steps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400" dirty="0"/>
              <a:t>Establish a scale that reflects the </a:t>
            </a:r>
            <a:r>
              <a:rPr lang="en-US" altLang="en-US" sz="2400" u="sng" dirty="0"/>
              <a:t>perceived likelihood</a:t>
            </a:r>
            <a:r>
              <a:rPr lang="en-US" altLang="en-US" sz="2400" dirty="0"/>
              <a:t> of a risk (e.g., 1-low, 10-high)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400" dirty="0"/>
              <a:t>Delineate the </a:t>
            </a:r>
            <a:r>
              <a:rPr lang="en-US" altLang="en-US" sz="2400" u="sng" dirty="0"/>
              <a:t>consequences</a:t>
            </a:r>
            <a:r>
              <a:rPr lang="en-US" altLang="en-US" sz="2400" dirty="0"/>
              <a:t> of the risk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400" dirty="0"/>
              <a:t>Estimate the </a:t>
            </a:r>
            <a:r>
              <a:rPr lang="en-US" altLang="en-US" sz="2400" u="sng" dirty="0"/>
              <a:t>impact</a:t>
            </a:r>
            <a:r>
              <a:rPr lang="en-US" altLang="en-US" sz="2400" dirty="0"/>
              <a:t> of the risk on the project and product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400" dirty="0"/>
              <a:t>Note the </a:t>
            </a:r>
            <a:r>
              <a:rPr lang="en-US" altLang="en-US" sz="2400" u="sng" dirty="0"/>
              <a:t>overall accuracy</a:t>
            </a:r>
            <a:r>
              <a:rPr lang="en-US" altLang="en-US" sz="2400" dirty="0"/>
              <a:t> of the risk projection so that there will be no misunderstandings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684F05-0DC2-45A6-9CD1-3445C7575C3A}" type="slidenum">
              <a:rPr lang="en-US" altLang="en-US" sz="1400" u="none"/>
              <a:pPr eaLnBrk="1" hangingPunct="1"/>
              <a:t>18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Contents of a Risk Table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A risk table provides a project manager with a simple technique for risk projection</a:t>
            </a:r>
          </a:p>
          <a:p>
            <a:pPr eaLnBrk="1" hangingPunct="1"/>
            <a:r>
              <a:rPr lang="en-US" altLang="en-US" sz="2000" dirty="0"/>
              <a:t>It consists of five columns</a:t>
            </a:r>
          </a:p>
          <a:p>
            <a:pPr lvl="1" eaLnBrk="1" hangingPunct="1"/>
            <a:r>
              <a:rPr lang="en-US" altLang="en-US" sz="1800" dirty="0"/>
              <a:t>Risk Summary – short description of the risk</a:t>
            </a:r>
          </a:p>
          <a:p>
            <a:pPr lvl="1" eaLnBrk="1" hangingPunct="1"/>
            <a:r>
              <a:rPr lang="en-US" altLang="en-US" sz="1800" dirty="0"/>
              <a:t>Risk Category – one of seven risk categories (slide 12)</a:t>
            </a:r>
          </a:p>
          <a:p>
            <a:pPr lvl="1" eaLnBrk="1" hangingPunct="1"/>
            <a:r>
              <a:rPr lang="en-US" altLang="en-US" sz="1800" dirty="0"/>
              <a:t>Probability – estimation of risk occurrence based on group input</a:t>
            </a:r>
          </a:p>
          <a:p>
            <a:pPr lvl="1" eaLnBrk="1" hangingPunct="1"/>
            <a:r>
              <a:rPr lang="en-US" altLang="en-US" sz="1800" dirty="0"/>
              <a:t>Impact – (1) catastrophic (2) critical (3) marginal (4) negligible</a:t>
            </a:r>
          </a:p>
          <a:p>
            <a:pPr lvl="1" eaLnBrk="1" hangingPunct="1"/>
            <a:r>
              <a:rPr lang="en-US" altLang="en-US" sz="1800" dirty="0"/>
              <a:t>RMMM – Pointer to a paragraph in the Risk Mitigation, Monitoring, and Management Plan   </a:t>
            </a:r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lvl="1" eaLnBrk="1" hangingPunct="1"/>
            <a:endParaRPr lang="en-US" altLang="en-US" sz="1800" dirty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552" y="6197600"/>
            <a:ext cx="417516" cy="377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ED324A4-3746-4865-8EF2-68A1E4578EE8}" type="slidenum">
              <a:rPr lang="en-US" altLang="en-US" sz="1400" u="none"/>
              <a:pPr eaLnBrk="1" hangingPunct="1"/>
              <a:t>19</a:t>
            </a:fld>
            <a:endParaRPr lang="en-US" altLang="en-US" sz="1400" u="none" dirty="0"/>
          </a:p>
        </p:txBody>
      </p:sp>
      <p:graphicFrame>
        <p:nvGraphicFramePr>
          <p:cNvPr id="49978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139600"/>
              </p:ext>
            </p:extLst>
          </p:nvPr>
        </p:nvGraphicFramePr>
        <p:xfrm>
          <a:off x="309563" y="4678362"/>
          <a:ext cx="8229600" cy="1463676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Risk Summary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Risk Category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Probability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Impact (1-4)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RMMM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Developing a Risk Table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98184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/>
              <a:t>List</a:t>
            </a:r>
            <a:r>
              <a:rPr lang="en-US" altLang="en-US" sz="2400" dirty="0"/>
              <a:t> all risks in the first column (by way of the help of the risk item checklists)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/>
              <a:t>Mark</a:t>
            </a:r>
            <a:r>
              <a:rPr lang="en-US" altLang="en-US" sz="2400" dirty="0"/>
              <a:t> the category of each risk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/>
              <a:t>Estimate</a:t>
            </a:r>
            <a:r>
              <a:rPr lang="en-US" altLang="en-US" sz="2400" dirty="0"/>
              <a:t> the </a:t>
            </a:r>
            <a:r>
              <a:rPr lang="en-US" altLang="en-US" sz="2400" u="sng" dirty="0"/>
              <a:t>probability</a:t>
            </a:r>
            <a:r>
              <a:rPr lang="en-US" altLang="en-US" sz="2400" dirty="0"/>
              <a:t> of each risk occurring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/>
              <a:t>Assess</a:t>
            </a:r>
            <a:r>
              <a:rPr lang="en-US" altLang="en-US" sz="2400" dirty="0"/>
              <a:t> the </a:t>
            </a:r>
            <a:r>
              <a:rPr lang="en-US" altLang="en-US" sz="2400" u="sng" dirty="0"/>
              <a:t>impact</a:t>
            </a:r>
            <a:r>
              <a:rPr lang="en-US" altLang="en-US" sz="2400" dirty="0"/>
              <a:t> of each risk based on an averaging of the </a:t>
            </a:r>
            <a:r>
              <a:rPr lang="en-US" altLang="en-US" sz="2400" u="sng" dirty="0"/>
              <a:t>four risk components</a:t>
            </a:r>
            <a:r>
              <a:rPr lang="en-US" altLang="en-US" sz="2400" dirty="0"/>
              <a:t> to determine an overall impact value  (See next slide)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/>
              <a:t>Sort</a:t>
            </a:r>
            <a:r>
              <a:rPr lang="en-US" altLang="en-US" sz="2400" dirty="0"/>
              <a:t> the rows by probability and impact in </a:t>
            </a:r>
            <a:r>
              <a:rPr lang="en-US" altLang="en-US" sz="2400" u="sng" dirty="0"/>
              <a:t>descending</a:t>
            </a:r>
            <a:r>
              <a:rPr lang="en-US" altLang="en-US" sz="2400" dirty="0"/>
              <a:t> order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/>
              <a:t>Draw</a:t>
            </a:r>
            <a:r>
              <a:rPr lang="en-US" altLang="en-US" sz="2400" dirty="0"/>
              <a:t> a horizontal cutoff line in the table that indicates the risks that will be given further attention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E36FAE6-4A43-4F49-8E58-AE238E965F34}" type="slidenum">
              <a:rPr lang="en-US" altLang="en-US" sz="1400" u="none"/>
              <a:pPr eaLnBrk="1" hangingPunct="1"/>
              <a:t>20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558B-DC30-4862-A506-B4882FB0F700}" type="slidenum">
              <a:rPr lang="en-US" altLang="en-US" smtClean="0"/>
              <a:pPr/>
              <a:t>21</a:t>
            </a:fld>
            <a:endParaRPr lang="en-US" altLang="en-US"/>
          </a:p>
        </p:txBody>
      </p:sp>
      <p:grpSp>
        <p:nvGrpSpPr>
          <p:cNvPr id="188" name="Group 184"/>
          <p:cNvGrpSpPr>
            <a:grpSpLocks/>
          </p:cNvGrpSpPr>
          <p:nvPr/>
        </p:nvGrpSpPr>
        <p:grpSpPr bwMode="auto">
          <a:xfrm>
            <a:off x="0" y="304800"/>
            <a:ext cx="9144000" cy="6477000"/>
            <a:chOff x="-3" y="-3"/>
            <a:chExt cx="4260" cy="5877"/>
          </a:xfrm>
        </p:grpSpPr>
        <p:grpSp>
          <p:nvGrpSpPr>
            <p:cNvPr id="189" name="Group 182"/>
            <p:cNvGrpSpPr>
              <a:grpSpLocks/>
            </p:cNvGrpSpPr>
            <p:nvPr/>
          </p:nvGrpSpPr>
          <p:grpSpPr bwMode="auto">
            <a:xfrm>
              <a:off x="0" y="0"/>
              <a:ext cx="4254" cy="5871"/>
              <a:chOff x="0" y="0"/>
              <a:chExt cx="4254" cy="5871"/>
            </a:xfrm>
          </p:grpSpPr>
          <p:grpSp>
            <p:nvGrpSpPr>
              <p:cNvPr id="191" name="Group 63"/>
              <p:cNvGrpSpPr>
                <a:grpSpLocks/>
              </p:cNvGrpSpPr>
              <p:nvPr/>
            </p:nvGrpSpPr>
            <p:grpSpPr bwMode="auto">
              <a:xfrm>
                <a:off x="0" y="0"/>
                <a:ext cx="2086" cy="518"/>
                <a:chOff x="0" y="0"/>
                <a:chExt cx="2086" cy="518"/>
              </a:xfrm>
            </p:grpSpPr>
            <p:sp>
              <p:nvSpPr>
                <p:cNvPr id="369" name="Rectangle 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00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r>
                    <a:rPr lang="en-US" altLang="en-US" sz="1200" b="1"/>
                    <a:t>Risks</a:t>
                  </a:r>
                  <a:endParaRPr lang="en-US" altLang="en-US" sz="1000" i="1"/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70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2" name="Group 65"/>
              <p:cNvGrpSpPr>
                <a:grpSpLocks/>
              </p:cNvGrpSpPr>
              <p:nvPr/>
            </p:nvGrpSpPr>
            <p:grpSpPr bwMode="auto">
              <a:xfrm>
                <a:off x="2086" y="0"/>
                <a:ext cx="551" cy="518"/>
                <a:chOff x="2086" y="0"/>
                <a:chExt cx="551" cy="518"/>
              </a:xfrm>
            </p:grpSpPr>
            <p:sp>
              <p:nvSpPr>
                <p:cNvPr id="367" name="Rectangle 3"/>
                <p:cNvSpPr>
                  <a:spLocks noChangeArrowheads="1"/>
                </p:cNvSpPr>
                <p:nvPr/>
              </p:nvSpPr>
              <p:spPr bwMode="auto">
                <a:xfrm>
                  <a:off x="2129" y="0"/>
                  <a:ext cx="46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000" b="1">
                      <a:cs typeface="Times New Roman" panose="02020603050405020304" pitchFamily="18" charset="0"/>
                    </a:rPr>
                    <a:t>Category</a:t>
                  </a:r>
                  <a:endParaRPr lang="en-US" altLang="en-US" sz="1000"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en-US" sz="2000"/>
                </a:p>
              </p:txBody>
            </p:sp>
            <p:sp>
              <p:nvSpPr>
                <p:cNvPr id="368" name="Rectangle 64"/>
                <p:cNvSpPr>
                  <a:spLocks noChangeArrowheads="1"/>
                </p:cNvSpPr>
                <p:nvPr/>
              </p:nvSpPr>
              <p:spPr bwMode="auto">
                <a:xfrm>
                  <a:off x="2086" y="0"/>
                  <a:ext cx="55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3" name="Group 67"/>
              <p:cNvGrpSpPr>
                <a:grpSpLocks/>
              </p:cNvGrpSpPr>
              <p:nvPr/>
            </p:nvGrpSpPr>
            <p:grpSpPr bwMode="auto">
              <a:xfrm>
                <a:off x="2637" y="0"/>
                <a:ext cx="637" cy="518"/>
                <a:chOff x="2637" y="0"/>
                <a:chExt cx="637" cy="518"/>
              </a:xfrm>
            </p:grpSpPr>
            <p:sp>
              <p:nvSpPr>
                <p:cNvPr id="365" name="Rectangle 4"/>
                <p:cNvSpPr>
                  <a:spLocks noChangeArrowheads="1"/>
                </p:cNvSpPr>
                <p:nvPr/>
              </p:nvSpPr>
              <p:spPr bwMode="auto">
                <a:xfrm>
                  <a:off x="2680" y="0"/>
                  <a:ext cx="551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000" b="1">
                      <a:cs typeface="Times New Roman" panose="02020603050405020304" pitchFamily="18" charset="0"/>
                    </a:rPr>
                    <a:t>Probability</a:t>
                  </a:r>
                  <a:endParaRPr lang="en-US" altLang="en-US" sz="1000"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en-US" sz="2000"/>
                </a:p>
              </p:txBody>
            </p:sp>
            <p:sp>
              <p:nvSpPr>
                <p:cNvPr id="366" name="Rectangle 66"/>
                <p:cNvSpPr>
                  <a:spLocks noChangeArrowheads="1"/>
                </p:cNvSpPr>
                <p:nvPr/>
              </p:nvSpPr>
              <p:spPr bwMode="auto">
                <a:xfrm>
                  <a:off x="2637" y="0"/>
                  <a:ext cx="63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" name="Group 69"/>
              <p:cNvGrpSpPr>
                <a:grpSpLocks/>
              </p:cNvGrpSpPr>
              <p:nvPr/>
            </p:nvGrpSpPr>
            <p:grpSpPr bwMode="auto">
              <a:xfrm>
                <a:off x="3274" y="0"/>
                <a:ext cx="466" cy="518"/>
                <a:chOff x="3274" y="0"/>
                <a:chExt cx="466" cy="518"/>
              </a:xfrm>
            </p:grpSpPr>
            <p:sp>
              <p:nvSpPr>
                <p:cNvPr id="363" name="Rectangle 5"/>
                <p:cNvSpPr>
                  <a:spLocks noChangeArrowheads="1"/>
                </p:cNvSpPr>
                <p:nvPr/>
              </p:nvSpPr>
              <p:spPr bwMode="auto">
                <a:xfrm>
                  <a:off x="3317" y="0"/>
                  <a:ext cx="38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000" b="1">
                      <a:cs typeface="Times New Roman" panose="02020603050405020304" pitchFamily="18" charset="0"/>
                    </a:rPr>
                    <a:t>Impact</a:t>
                  </a:r>
                  <a:endParaRPr lang="en-US" altLang="en-US" sz="1000">
                    <a:cs typeface="Times New Roman" panose="02020603050405020304" pitchFamily="18" charset="0"/>
                  </a:endParaRPr>
                </a:p>
                <a:p>
                  <a:pPr algn="ctr" eaLnBrk="0" hangingPunct="0"/>
                  <a:endParaRPr lang="en-US" altLang="en-US" sz="2000"/>
                </a:p>
              </p:txBody>
            </p:sp>
            <p:sp>
              <p:nvSpPr>
                <p:cNvPr id="364" name="Rectangle 68"/>
                <p:cNvSpPr>
                  <a:spLocks noChangeArrowheads="1"/>
                </p:cNvSpPr>
                <p:nvPr/>
              </p:nvSpPr>
              <p:spPr bwMode="auto">
                <a:xfrm>
                  <a:off x="3274" y="0"/>
                  <a:ext cx="46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" name="Group 71"/>
              <p:cNvGrpSpPr>
                <a:grpSpLocks/>
              </p:cNvGrpSpPr>
              <p:nvPr/>
            </p:nvGrpSpPr>
            <p:grpSpPr bwMode="auto">
              <a:xfrm>
                <a:off x="3740" y="0"/>
                <a:ext cx="514" cy="518"/>
                <a:chOff x="3740" y="0"/>
                <a:chExt cx="514" cy="518"/>
              </a:xfrm>
            </p:grpSpPr>
            <p:sp>
              <p:nvSpPr>
                <p:cNvPr id="361" name="Rectangle 6"/>
                <p:cNvSpPr>
                  <a:spLocks noChangeArrowheads="1"/>
                </p:cNvSpPr>
                <p:nvPr/>
              </p:nvSpPr>
              <p:spPr bwMode="auto">
                <a:xfrm>
                  <a:off x="3783" y="0"/>
                  <a:ext cx="4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000" b="1">
                      <a:cs typeface="Times New Roman" panose="02020603050405020304" pitchFamily="18" charset="0"/>
                    </a:rPr>
                    <a:t>RMMM</a:t>
                  </a:r>
                </a:p>
                <a:p>
                  <a:pPr algn="ctr" eaLnBrk="0" hangingPunct="0"/>
                  <a:endParaRPr lang="en-US" altLang="en-US" sz="2000"/>
                </a:p>
              </p:txBody>
            </p:sp>
            <p:sp>
              <p:nvSpPr>
                <p:cNvPr id="362" name="Rectangle 70"/>
                <p:cNvSpPr>
                  <a:spLocks noChangeArrowheads="1"/>
                </p:cNvSpPr>
                <p:nvPr/>
              </p:nvSpPr>
              <p:spPr bwMode="auto">
                <a:xfrm>
                  <a:off x="3740" y="0"/>
                  <a:ext cx="51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6" name="Group 73"/>
              <p:cNvGrpSpPr>
                <a:grpSpLocks/>
              </p:cNvGrpSpPr>
              <p:nvPr/>
            </p:nvGrpSpPr>
            <p:grpSpPr bwMode="auto">
              <a:xfrm>
                <a:off x="0" y="518"/>
                <a:ext cx="2086" cy="403"/>
                <a:chOff x="0" y="518"/>
                <a:chExt cx="2086" cy="403"/>
              </a:xfrm>
            </p:grpSpPr>
            <p:sp>
              <p:nvSpPr>
                <p:cNvPr id="35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518"/>
                  <a:ext cx="200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457056" tIns="0" rIns="0" bIns="0"/>
                <a:lstStyle/>
                <a:p>
                  <a:r>
                    <a:rPr lang="en-US" altLang="en-US" dirty="0"/>
                    <a:t>Estimated size of project in LOC or FP</a:t>
                  </a:r>
                  <a:endParaRPr lang="en-US" altLang="en-US" sz="2000" dirty="0"/>
                </a:p>
              </p:txBody>
            </p:sp>
            <p:sp>
              <p:nvSpPr>
                <p:cNvPr id="360" name="Rectangle 72"/>
                <p:cNvSpPr>
                  <a:spLocks noChangeArrowheads="1"/>
                </p:cNvSpPr>
                <p:nvPr/>
              </p:nvSpPr>
              <p:spPr bwMode="auto">
                <a:xfrm>
                  <a:off x="0" y="518"/>
                  <a:ext cx="208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" name="Group 75"/>
              <p:cNvGrpSpPr>
                <a:grpSpLocks/>
              </p:cNvGrpSpPr>
              <p:nvPr/>
            </p:nvGrpSpPr>
            <p:grpSpPr bwMode="auto">
              <a:xfrm>
                <a:off x="2086" y="518"/>
                <a:ext cx="551" cy="403"/>
                <a:chOff x="2086" y="518"/>
                <a:chExt cx="551" cy="403"/>
              </a:xfrm>
            </p:grpSpPr>
            <p:sp>
              <p:nvSpPr>
                <p:cNvPr id="357" name="Rectangle 8"/>
                <p:cNvSpPr>
                  <a:spLocks noChangeArrowheads="1"/>
                </p:cNvSpPr>
                <p:nvPr/>
              </p:nvSpPr>
              <p:spPr bwMode="auto">
                <a:xfrm>
                  <a:off x="2129" y="518"/>
                  <a:ext cx="46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r>
                    <a:rPr lang="en-US" altLang="en-US" i="1" dirty="0"/>
                    <a:t>PS</a:t>
                  </a:r>
                </a:p>
                <a:p>
                  <a:pPr algn="ctr" eaLnBrk="0" hangingPunct="0"/>
                  <a:endParaRPr lang="en-US" altLang="en-US" sz="1800" dirty="0"/>
                </a:p>
              </p:txBody>
            </p:sp>
            <p:sp>
              <p:nvSpPr>
                <p:cNvPr id="358" name="Rectangle 74"/>
                <p:cNvSpPr>
                  <a:spLocks noChangeArrowheads="1"/>
                </p:cNvSpPr>
                <p:nvPr/>
              </p:nvSpPr>
              <p:spPr bwMode="auto">
                <a:xfrm>
                  <a:off x="2086" y="518"/>
                  <a:ext cx="5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8" name="Group 77"/>
              <p:cNvGrpSpPr>
                <a:grpSpLocks/>
              </p:cNvGrpSpPr>
              <p:nvPr/>
            </p:nvGrpSpPr>
            <p:grpSpPr bwMode="auto">
              <a:xfrm>
                <a:off x="2637" y="518"/>
                <a:ext cx="637" cy="403"/>
                <a:chOff x="2637" y="518"/>
                <a:chExt cx="637" cy="403"/>
              </a:xfrm>
            </p:grpSpPr>
            <p:sp>
              <p:nvSpPr>
                <p:cNvPr id="355" name="Rectangle 9"/>
                <p:cNvSpPr>
                  <a:spLocks noChangeArrowheads="1"/>
                </p:cNvSpPr>
                <p:nvPr/>
              </p:nvSpPr>
              <p:spPr bwMode="auto">
                <a:xfrm>
                  <a:off x="2680" y="518"/>
                  <a:ext cx="55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80%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56" name="Rectangle 76"/>
                <p:cNvSpPr>
                  <a:spLocks noChangeArrowheads="1"/>
                </p:cNvSpPr>
                <p:nvPr/>
              </p:nvSpPr>
              <p:spPr bwMode="auto">
                <a:xfrm>
                  <a:off x="2637" y="518"/>
                  <a:ext cx="63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9" name="Group 79"/>
              <p:cNvGrpSpPr>
                <a:grpSpLocks/>
              </p:cNvGrpSpPr>
              <p:nvPr/>
            </p:nvGrpSpPr>
            <p:grpSpPr bwMode="auto">
              <a:xfrm>
                <a:off x="3274" y="518"/>
                <a:ext cx="466" cy="403"/>
                <a:chOff x="3274" y="518"/>
                <a:chExt cx="466" cy="403"/>
              </a:xfrm>
            </p:grpSpPr>
            <p:sp>
              <p:nvSpPr>
                <p:cNvPr id="353" name="Rectangle 10"/>
                <p:cNvSpPr>
                  <a:spLocks noChangeArrowheads="1"/>
                </p:cNvSpPr>
                <p:nvPr/>
              </p:nvSpPr>
              <p:spPr bwMode="auto">
                <a:xfrm>
                  <a:off x="3317" y="518"/>
                  <a:ext cx="38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2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54" name="Rectangle 78"/>
                <p:cNvSpPr>
                  <a:spLocks noChangeArrowheads="1"/>
                </p:cNvSpPr>
                <p:nvPr/>
              </p:nvSpPr>
              <p:spPr bwMode="auto">
                <a:xfrm>
                  <a:off x="3274" y="518"/>
                  <a:ext cx="46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0" name="Group 81"/>
              <p:cNvGrpSpPr>
                <a:grpSpLocks/>
              </p:cNvGrpSpPr>
              <p:nvPr/>
            </p:nvGrpSpPr>
            <p:grpSpPr bwMode="auto">
              <a:xfrm>
                <a:off x="3740" y="518"/>
                <a:ext cx="514" cy="403"/>
                <a:chOff x="3740" y="518"/>
                <a:chExt cx="514" cy="403"/>
              </a:xfrm>
            </p:grpSpPr>
            <p:sp>
              <p:nvSpPr>
                <p:cNvPr id="3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783" y="518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**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52" name="Rectangle 80"/>
                <p:cNvSpPr>
                  <a:spLocks noChangeArrowheads="1"/>
                </p:cNvSpPr>
                <p:nvPr/>
              </p:nvSpPr>
              <p:spPr bwMode="auto">
                <a:xfrm>
                  <a:off x="3740" y="518"/>
                  <a:ext cx="5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1" name="Group 83"/>
              <p:cNvGrpSpPr>
                <a:grpSpLocks/>
              </p:cNvGrpSpPr>
              <p:nvPr/>
            </p:nvGrpSpPr>
            <p:grpSpPr bwMode="auto">
              <a:xfrm>
                <a:off x="0" y="921"/>
                <a:ext cx="2086" cy="518"/>
                <a:chOff x="0" y="921"/>
                <a:chExt cx="2086" cy="518"/>
              </a:xfrm>
            </p:grpSpPr>
            <p:sp>
              <p:nvSpPr>
                <p:cNvPr id="349" name="Rectangle 12"/>
                <p:cNvSpPr>
                  <a:spLocks noChangeArrowheads="1"/>
                </p:cNvSpPr>
                <p:nvPr/>
              </p:nvSpPr>
              <p:spPr bwMode="auto">
                <a:xfrm>
                  <a:off x="43" y="921"/>
                  <a:ext cx="200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dirty="0">
                      <a:cs typeface="Times New Roman" panose="02020603050405020304" pitchFamily="18" charset="0"/>
                    </a:rPr>
                    <a:t>Lack of needed specialization increases defects and reworks</a:t>
                  </a:r>
                </a:p>
                <a:p>
                  <a:pPr eaLnBrk="0" hangingPunct="0"/>
                  <a:endParaRPr lang="en-US" altLang="en-US" sz="3200" dirty="0"/>
                </a:p>
              </p:txBody>
            </p:sp>
            <p:sp>
              <p:nvSpPr>
                <p:cNvPr id="350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20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2" name="Group 85"/>
              <p:cNvGrpSpPr>
                <a:grpSpLocks/>
              </p:cNvGrpSpPr>
              <p:nvPr/>
            </p:nvGrpSpPr>
            <p:grpSpPr bwMode="auto">
              <a:xfrm>
                <a:off x="2086" y="921"/>
                <a:ext cx="551" cy="518"/>
                <a:chOff x="2086" y="921"/>
                <a:chExt cx="551" cy="518"/>
              </a:xfrm>
            </p:grpSpPr>
            <p:sp>
              <p:nvSpPr>
                <p:cNvPr id="347" name="Rectangle 13"/>
                <p:cNvSpPr>
                  <a:spLocks noChangeArrowheads="1"/>
                </p:cNvSpPr>
                <p:nvPr/>
              </p:nvSpPr>
              <p:spPr bwMode="auto">
                <a:xfrm>
                  <a:off x="2129" y="921"/>
                  <a:ext cx="46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400" dirty="0">
                      <a:cs typeface="Times New Roman" panose="02020603050405020304" pitchFamily="18" charset="0"/>
                    </a:rPr>
                    <a:t>ST</a:t>
                  </a:r>
                </a:p>
                <a:p>
                  <a:pPr algn="ctr" eaLnBrk="0" hangingPunct="0"/>
                  <a:endParaRPr lang="en-US" altLang="en-US" dirty="0"/>
                </a:p>
              </p:txBody>
            </p:sp>
            <p:sp>
              <p:nvSpPr>
                <p:cNvPr id="348" name="Rectangle 84"/>
                <p:cNvSpPr>
                  <a:spLocks noChangeArrowheads="1"/>
                </p:cNvSpPr>
                <p:nvPr/>
              </p:nvSpPr>
              <p:spPr bwMode="auto">
                <a:xfrm>
                  <a:off x="2086" y="921"/>
                  <a:ext cx="55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3" name="Group 87"/>
              <p:cNvGrpSpPr>
                <a:grpSpLocks/>
              </p:cNvGrpSpPr>
              <p:nvPr/>
            </p:nvGrpSpPr>
            <p:grpSpPr bwMode="auto">
              <a:xfrm>
                <a:off x="2637" y="921"/>
                <a:ext cx="637" cy="518"/>
                <a:chOff x="2637" y="921"/>
                <a:chExt cx="637" cy="518"/>
              </a:xfrm>
            </p:grpSpPr>
            <p:sp>
              <p:nvSpPr>
                <p:cNvPr id="345" name="Rectangle 14"/>
                <p:cNvSpPr>
                  <a:spLocks noChangeArrowheads="1"/>
                </p:cNvSpPr>
                <p:nvPr/>
              </p:nvSpPr>
              <p:spPr bwMode="auto">
                <a:xfrm>
                  <a:off x="2680" y="921"/>
                  <a:ext cx="551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50%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46" name="Rectangle 86"/>
                <p:cNvSpPr>
                  <a:spLocks noChangeArrowheads="1"/>
                </p:cNvSpPr>
                <p:nvPr/>
              </p:nvSpPr>
              <p:spPr bwMode="auto">
                <a:xfrm>
                  <a:off x="2637" y="921"/>
                  <a:ext cx="63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4" name="Group 89"/>
              <p:cNvGrpSpPr>
                <a:grpSpLocks/>
              </p:cNvGrpSpPr>
              <p:nvPr/>
            </p:nvGrpSpPr>
            <p:grpSpPr bwMode="auto">
              <a:xfrm>
                <a:off x="3274" y="921"/>
                <a:ext cx="466" cy="518"/>
                <a:chOff x="3274" y="921"/>
                <a:chExt cx="466" cy="518"/>
              </a:xfrm>
            </p:grpSpPr>
            <p:sp>
              <p:nvSpPr>
                <p:cNvPr id="343" name="Rectangle 15"/>
                <p:cNvSpPr>
                  <a:spLocks noChangeArrowheads="1"/>
                </p:cNvSpPr>
                <p:nvPr/>
              </p:nvSpPr>
              <p:spPr bwMode="auto">
                <a:xfrm>
                  <a:off x="3317" y="921"/>
                  <a:ext cx="38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2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44" name="Rectangle 88"/>
                <p:cNvSpPr>
                  <a:spLocks noChangeArrowheads="1"/>
                </p:cNvSpPr>
                <p:nvPr/>
              </p:nvSpPr>
              <p:spPr bwMode="auto">
                <a:xfrm>
                  <a:off x="3274" y="921"/>
                  <a:ext cx="46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" name="Group 91"/>
              <p:cNvGrpSpPr>
                <a:grpSpLocks/>
              </p:cNvGrpSpPr>
              <p:nvPr/>
            </p:nvGrpSpPr>
            <p:grpSpPr bwMode="auto">
              <a:xfrm>
                <a:off x="3740" y="921"/>
                <a:ext cx="514" cy="518"/>
                <a:chOff x="3740" y="921"/>
                <a:chExt cx="514" cy="518"/>
              </a:xfrm>
            </p:grpSpPr>
            <p:sp>
              <p:nvSpPr>
                <p:cNvPr id="341" name="Rectangle 16"/>
                <p:cNvSpPr>
                  <a:spLocks noChangeArrowheads="1"/>
                </p:cNvSpPr>
                <p:nvPr/>
              </p:nvSpPr>
              <p:spPr bwMode="auto">
                <a:xfrm>
                  <a:off x="3783" y="921"/>
                  <a:ext cx="4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**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42" name="Rectangle 90"/>
                <p:cNvSpPr>
                  <a:spLocks noChangeArrowheads="1"/>
                </p:cNvSpPr>
                <p:nvPr/>
              </p:nvSpPr>
              <p:spPr bwMode="auto">
                <a:xfrm>
                  <a:off x="3740" y="921"/>
                  <a:ext cx="51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" name="Group 93"/>
              <p:cNvGrpSpPr>
                <a:grpSpLocks/>
              </p:cNvGrpSpPr>
              <p:nvPr/>
            </p:nvGrpSpPr>
            <p:grpSpPr bwMode="auto">
              <a:xfrm>
                <a:off x="0" y="1439"/>
                <a:ext cx="2086" cy="518"/>
                <a:chOff x="0" y="1439"/>
                <a:chExt cx="2086" cy="518"/>
              </a:xfrm>
            </p:grpSpPr>
            <p:sp>
              <p:nvSpPr>
                <p:cNvPr id="339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1439"/>
                  <a:ext cx="200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400" dirty="0">
                      <a:cs typeface="Times New Roman" panose="02020603050405020304" pitchFamily="18" charset="0"/>
                    </a:rPr>
                    <a:t>Unfamiliar areas of the product take more time than expected to design and implement</a:t>
                  </a:r>
                </a:p>
                <a:p>
                  <a:pPr eaLnBrk="0" hangingPunct="0"/>
                  <a:endParaRPr lang="en-US" altLang="en-US" dirty="0"/>
                </a:p>
              </p:txBody>
            </p:sp>
            <p:sp>
              <p:nvSpPr>
                <p:cNvPr id="340" name="Rectangle 92"/>
                <p:cNvSpPr>
                  <a:spLocks noChangeArrowheads="1"/>
                </p:cNvSpPr>
                <p:nvPr/>
              </p:nvSpPr>
              <p:spPr bwMode="auto">
                <a:xfrm>
                  <a:off x="0" y="1439"/>
                  <a:ext cx="20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7" name="Group 95"/>
              <p:cNvGrpSpPr>
                <a:grpSpLocks/>
              </p:cNvGrpSpPr>
              <p:nvPr/>
            </p:nvGrpSpPr>
            <p:grpSpPr bwMode="auto">
              <a:xfrm>
                <a:off x="2086" y="1439"/>
                <a:ext cx="551" cy="518"/>
                <a:chOff x="2086" y="1439"/>
                <a:chExt cx="551" cy="518"/>
              </a:xfrm>
            </p:grpSpPr>
            <p:sp>
              <p:nvSpPr>
                <p:cNvPr id="337" name="Rectangle 18"/>
                <p:cNvSpPr>
                  <a:spLocks noChangeArrowheads="1"/>
                </p:cNvSpPr>
                <p:nvPr/>
              </p:nvSpPr>
              <p:spPr bwMode="auto">
                <a:xfrm>
                  <a:off x="2129" y="1439"/>
                  <a:ext cx="46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400" dirty="0">
                      <a:cs typeface="Times New Roman" panose="02020603050405020304" pitchFamily="18" charset="0"/>
                    </a:rPr>
                    <a:t>DE</a:t>
                  </a:r>
                </a:p>
                <a:p>
                  <a:pPr algn="ctr" eaLnBrk="0" hangingPunct="0"/>
                  <a:endParaRPr lang="en-US" altLang="en-US" sz="1800" dirty="0"/>
                </a:p>
              </p:txBody>
            </p:sp>
            <p:sp>
              <p:nvSpPr>
                <p:cNvPr id="338" name="Rectangle 94"/>
                <p:cNvSpPr>
                  <a:spLocks noChangeArrowheads="1"/>
                </p:cNvSpPr>
                <p:nvPr/>
              </p:nvSpPr>
              <p:spPr bwMode="auto">
                <a:xfrm>
                  <a:off x="2086" y="1439"/>
                  <a:ext cx="55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8" name="Group 97"/>
              <p:cNvGrpSpPr>
                <a:grpSpLocks/>
              </p:cNvGrpSpPr>
              <p:nvPr/>
            </p:nvGrpSpPr>
            <p:grpSpPr bwMode="auto">
              <a:xfrm>
                <a:off x="2637" y="1439"/>
                <a:ext cx="637" cy="518"/>
                <a:chOff x="2637" y="1439"/>
                <a:chExt cx="637" cy="518"/>
              </a:xfrm>
            </p:grpSpPr>
            <p:sp>
              <p:nvSpPr>
                <p:cNvPr id="335" name="Rectangle 19"/>
                <p:cNvSpPr>
                  <a:spLocks noChangeArrowheads="1"/>
                </p:cNvSpPr>
                <p:nvPr/>
              </p:nvSpPr>
              <p:spPr bwMode="auto">
                <a:xfrm>
                  <a:off x="2680" y="1439"/>
                  <a:ext cx="551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 dirty="0">
                      <a:cs typeface="Times New Roman" panose="02020603050405020304" pitchFamily="18" charset="0"/>
                    </a:rPr>
                    <a:t>50%</a:t>
                  </a:r>
                </a:p>
                <a:p>
                  <a:pPr algn="ctr" eaLnBrk="0" hangingPunct="0"/>
                  <a:endParaRPr lang="en-US" altLang="en-US" dirty="0"/>
                </a:p>
              </p:txBody>
            </p:sp>
            <p:sp>
              <p:nvSpPr>
                <p:cNvPr id="336" name="Rectangle 96"/>
                <p:cNvSpPr>
                  <a:spLocks noChangeArrowheads="1"/>
                </p:cNvSpPr>
                <p:nvPr/>
              </p:nvSpPr>
              <p:spPr bwMode="auto">
                <a:xfrm>
                  <a:off x="2637" y="1439"/>
                  <a:ext cx="63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99"/>
              <p:cNvGrpSpPr>
                <a:grpSpLocks/>
              </p:cNvGrpSpPr>
              <p:nvPr/>
            </p:nvGrpSpPr>
            <p:grpSpPr bwMode="auto">
              <a:xfrm>
                <a:off x="3274" y="1439"/>
                <a:ext cx="466" cy="518"/>
                <a:chOff x="3274" y="1439"/>
                <a:chExt cx="466" cy="518"/>
              </a:xfrm>
            </p:grpSpPr>
            <p:sp>
              <p:nvSpPr>
                <p:cNvPr id="333" name="Rectangle 20"/>
                <p:cNvSpPr>
                  <a:spLocks noChangeArrowheads="1"/>
                </p:cNvSpPr>
                <p:nvPr/>
              </p:nvSpPr>
              <p:spPr bwMode="auto">
                <a:xfrm>
                  <a:off x="3317" y="1439"/>
                  <a:ext cx="38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2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34" name="Rectangle 98"/>
                <p:cNvSpPr>
                  <a:spLocks noChangeArrowheads="1"/>
                </p:cNvSpPr>
                <p:nvPr/>
              </p:nvSpPr>
              <p:spPr bwMode="auto">
                <a:xfrm>
                  <a:off x="3274" y="1439"/>
                  <a:ext cx="46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101"/>
              <p:cNvGrpSpPr>
                <a:grpSpLocks/>
              </p:cNvGrpSpPr>
              <p:nvPr/>
            </p:nvGrpSpPr>
            <p:grpSpPr bwMode="auto">
              <a:xfrm>
                <a:off x="3740" y="1439"/>
                <a:ext cx="514" cy="518"/>
                <a:chOff x="3740" y="1439"/>
                <a:chExt cx="514" cy="518"/>
              </a:xfrm>
            </p:grpSpPr>
            <p:sp>
              <p:nvSpPr>
                <p:cNvPr id="331" name="Rectangle 21"/>
                <p:cNvSpPr>
                  <a:spLocks noChangeArrowheads="1"/>
                </p:cNvSpPr>
                <p:nvPr/>
              </p:nvSpPr>
              <p:spPr bwMode="auto">
                <a:xfrm>
                  <a:off x="3783" y="1439"/>
                  <a:ext cx="4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**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32" name="Rectangle 100"/>
                <p:cNvSpPr>
                  <a:spLocks noChangeArrowheads="1"/>
                </p:cNvSpPr>
                <p:nvPr/>
              </p:nvSpPr>
              <p:spPr bwMode="auto">
                <a:xfrm>
                  <a:off x="3740" y="1439"/>
                  <a:ext cx="51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103"/>
              <p:cNvGrpSpPr>
                <a:grpSpLocks/>
              </p:cNvGrpSpPr>
              <p:nvPr/>
            </p:nvGrpSpPr>
            <p:grpSpPr bwMode="auto">
              <a:xfrm>
                <a:off x="0" y="1957"/>
                <a:ext cx="2086" cy="403"/>
                <a:chOff x="0" y="1957"/>
                <a:chExt cx="2086" cy="403"/>
              </a:xfrm>
            </p:grpSpPr>
            <p:sp>
              <p:nvSpPr>
                <p:cNvPr id="329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957"/>
                  <a:ext cx="200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400" dirty="0">
                      <a:cs typeface="Times New Roman" panose="02020603050405020304" pitchFamily="18" charset="0"/>
                    </a:rPr>
                    <a:t>Does the environment make use of a database</a:t>
                  </a:r>
                </a:p>
                <a:p>
                  <a:pPr eaLnBrk="0" hangingPunct="0"/>
                  <a:endParaRPr lang="en-US" altLang="en-US" dirty="0"/>
                </a:p>
              </p:txBody>
            </p:sp>
            <p:sp>
              <p:nvSpPr>
                <p:cNvPr id="330" name="Rectangle 102"/>
                <p:cNvSpPr>
                  <a:spLocks noChangeArrowheads="1"/>
                </p:cNvSpPr>
                <p:nvPr/>
              </p:nvSpPr>
              <p:spPr bwMode="auto">
                <a:xfrm>
                  <a:off x="0" y="1957"/>
                  <a:ext cx="208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105"/>
              <p:cNvGrpSpPr>
                <a:grpSpLocks/>
              </p:cNvGrpSpPr>
              <p:nvPr/>
            </p:nvGrpSpPr>
            <p:grpSpPr bwMode="auto">
              <a:xfrm>
                <a:off x="2086" y="1957"/>
                <a:ext cx="551" cy="403"/>
                <a:chOff x="2086" y="1957"/>
                <a:chExt cx="551" cy="403"/>
              </a:xfrm>
            </p:grpSpPr>
            <p:sp>
              <p:nvSpPr>
                <p:cNvPr id="327" name="Rectangle 23"/>
                <p:cNvSpPr>
                  <a:spLocks noChangeArrowheads="1"/>
                </p:cNvSpPr>
                <p:nvPr/>
              </p:nvSpPr>
              <p:spPr bwMode="auto">
                <a:xfrm>
                  <a:off x="2129" y="1957"/>
                  <a:ext cx="46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400" dirty="0">
                      <a:cs typeface="Times New Roman" panose="02020603050405020304" pitchFamily="18" charset="0"/>
                    </a:rPr>
                    <a:t>DE</a:t>
                  </a:r>
                </a:p>
                <a:p>
                  <a:pPr algn="ctr" eaLnBrk="0" hangingPunct="0"/>
                  <a:endParaRPr lang="en-US" altLang="en-US" dirty="0"/>
                </a:p>
              </p:txBody>
            </p:sp>
            <p:sp>
              <p:nvSpPr>
                <p:cNvPr id="32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86" y="1957"/>
                  <a:ext cx="5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107"/>
              <p:cNvGrpSpPr>
                <a:grpSpLocks/>
              </p:cNvGrpSpPr>
              <p:nvPr/>
            </p:nvGrpSpPr>
            <p:grpSpPr bwMode="auto">
              <a:xfrm>
                <a:off x="2637" y="1957"/>
                <a:ext cx="637" cy="403"/>
                <a:chOff x="2637" y="1957"/>
                <a:chExt cx="637" cy="403"/>
              </a:xfrm>
            </p:grpSpPr>
            <p:sp>
              <p:nvSpPr>
                <p:cNvPr id="325" name="Rectangle 24"/>
                <p:cNvSpPr>
                  <a:spLocks noChangeArrowheads="1"/>
                </p:cNvSpPr>
                <p:nvPr/>
              </p:nvSpPr>
              <p:spPr bwMode="auto">
                <a:xfrm>
                  <a:off x="2680" y="1957"/>
                  <a:ext cx="55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35%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26" name="Rectangle 106"/>
                <p:cNvSpPr>
                  <a:spLocks noChangeArrowheads="1"/>
                </p:cNvSpPr>
                <p:nvPr/>
              </p:nvSpPr>
              <p:spPr bwMode="auto">
                <a:xfrm>
                  <a:off x="2637" y="1957"/>
                  <a:ext cx="63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109"/>
              <p:cNvGrpSpPr>
                <a:grpSpLocks/>
              </p:cNvGrpSpPr>
              <p:nvPr/>
            </p:nvGrpSpPr>
            <p:grpSpPr bwMode="auto">
              <a:xfrm>
                <a:off x="3274" y="1957"/>
                <a:ext cx="466" cy="403"/>
                <a:chOff x="3274" y="1957"/>
                <a:chExt cx="466" cy="403"/>
              </a:xfrm>
            </p:grpSpPr>
            <p:sp>
              <p:nvSpPr>
                <p:cNvPr id="323" name="Rectangle 25"/>
                <p:cNvSpPr>
                  <a:spLocks noChangeArrowheads="1"/>
                </p:cNvSpPr>
                <p:nvPr/>
              </p:nvSpPr>
              <p:spPr bwMode="auto">
                <a:xfrm>
                  <a:off x="3317" y="1957"/>
                  <a:ext cx="38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3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24" name="Rectangle 108"/>
                <p:cNvSpPr>
                  <a:spLocks noChangeArrowheads="1"/>
                </p:cNvSpPr>
                <p:nvPr/>
              </p:nvSpPr>
              <p:spPr bwMode="auto">
                <a:xfrm>
                  <a:off x="3274" y="1957"/>
                  <a:ext cx="46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111"/>
              <p:cNvGrpSpPr>
                <a:grpSpLocks/>
              </p:cNvGrpSpPr>
              <p:nvPr/>
            </p:nvGrpSpPr>
            <p:grpSpPr bwMode="auto">
              <a:xfrm>
                <a:off x="3740" y="1957"/>
                <a:ext cx="514" cy="403"/>
                <a:chOff x="3740" y="1957"/>
                <a:chExt cx="514" cy="403"/>
              </a:xfrm>
            </p:grpSpPr>
            <p:sp>
              <p:nvSpPr>
                <p:cNvPr id="321" name="Rectangle 26"/>
                <p:cNvSpPr>
                  <a:spLocks noChangeArrowheads="1"/>
                </p:cNvSpPr>
                <p:nvPr/>
              </p:nvSpPr>
              <p:spPr bwMode="auto">
                <a:xfrm>
                  <a:off x="3783" y="1957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22" name="Rectangle 110"/>
                <p:cNvSpPr>
                  <a:spLocks noChangeArrowheads="1"/>
                </p:cNvSpPr>
                <p:nvPr/>
              </p:nvSpPr>
              <p:spPr bwMode="auto">
                <a:xfrm>
                  <a:off x="3740" y="1957"/>
                  <a:ext cx="5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113"/>
              <p:cNvGrpSpPr>
                <a:grpSpLocks/>
              </p:cNvGrpSpPr>
              <p:nvPr/>
            </p:nvGrpSpPr>
            <p:grpSpPr bwMode="auto">
              <a:xfrm>
                <a:off x="0" y="2360"/>
                <a:ext cx="2086" cy="518"/>
                <a:chOff x="0" y="2360"/>
                <a:chExt cx="2086" cy="518"/>
              </a:xfrm>
            </p:grpSpPr>
            <p:sp>
              <p:nvSpPr>
                <p:cNvPr id="319" name="Rectangle 27"/>
                <p:cNvSpPr>
                  <a:spLocks noChangeArrowheads="1"/>
                </p:cNvSpPr>
                <p:nvPr/>
              </p:nvSpPr>
              <p:spPr bwMode="auto">
                <a:xfrm>
                  <a:off x="43" y="2360"/>
                  <a:ext cx="200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dirty="0">
                      <a:cs typeface="Times New Roman" panose="02020603050405020304" pitchFamily="18" charset="0"/>
                    </a:rPr>
                    <a:t>Components developed separately cannot be integrated easily, requiring redesign</a:t>
                  </a:r>
                </a:p>
                <a:p>
                  <a:pPr eaLnBrk="0" hangingPunct="0"/>
                  <a:endParaRPr lang="en-US" altLang="en-US" sz="3200" dirty="0"/>
                </a:p>
              </p:txBody>
            </p:sp>
            <p:sp>
              <p:nvSpPr>
                <p:cNvPr id="320" name="Rectangle 112"/>
                <p:cNvSpPr>
                  <a:spLocks noChangeArrowheads="1"/>
                </p:cNvSpPr>
                <p:nvPr/>
              </p:nvSpPr>
              <p:spPr bwMode="auto">
                <a:xfrm>
                  <a:off x="0" y="2360"/>
                  <a:ext cx="20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115"/>
              <p:cNvGrpSpPr>
                <a:grpSpLocks/>
              </p:cNvGrpSpPr>
              <p:nvPr/>
            </p:nvGrpSpPr>
            <p:grpSpPr bwMode="auto">
              <a:xfrm>
                <a:off x="2086" y="2360"/>
                <a:ext cx="551" cy="518"/>
                <a:chOff x="2086" y="2360"/>
                <a:chExt cx="551" cy="518"/>
              </a:xfrm>
            </p:grpSpPr>
            <p:sp>
              <p:nvSpPr>
                <p:cNvPr id="317" name="Rectangle 28"/>
                <p:cNvSpPr>
                  <a:spLocks noChangeArrowheads="1"/>
                </p:cNvSpPr>
                <p:nvPr/>
              </p:nvSpPr>
              <p:spPr bwMode="auto">
                <a:xfrm>
                  <a:off x="2129" y="2360"/>
                  <a:ext cx="46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400" dirty="0">
                      <a:cs typeface="Times New Roman" panose="02020603050405020304" pitchFamily="18" charset="0"/>
                    </a:rPr>
                    <a:t>DE</a:t>
                  </a:r>
                </a:p>
                <a:p>
                  <a:pPr algn="ctr" eaLnBrk="0" hangingPunct="0"/>
                  <a:endParaRPr lang="en-US" altLang="en-US" dirty="0"/>
                </a:p>
              </p:txBody>
            </p:sp>
            <p:sp>
              <p:nvSpPr>
                <p:cNvPr id="318" name="Rectangle 114"/>
                <p:cNvSpPr>
                  <a:spLocks noChangeArrowheads="1"/>
                </p:cNvSpPr>
                <p:nvPr/>
              </p:nvSpPr>
              <p:spPr bwMode="auto">
                <a:xfrm>
                  <a:off x="2086" y="2360"/>
                  <a:ext cx="55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117"/>
              <p:cNvGrpSpPr>
                <a:grpSpLocks/>
              </p:cNvGrpSpPr>
              <p:nvPr/>
            </p:nvGrpSpPr>
            <p:grpSpPr bwMode="auto">
              <a:xfrm>
                <a:off x="2637" y="2360"/>
                <a:ext cx="637" cy="518"/>
                <a:chOff x="2637" y="2360"/>
                <a:chExt cx="637" cy="518"/>
              </a:xfrm>
            </p:grpSpPr>
            <p:sp>
              <p:nvSpPr>
                <p:cNvPr id="315" name="Rectangle 29"/>
                <p:cNvSpPr>
                  <a:spLocks noChangeArrowheads="1"/>
                </p:cNvSpPr>
                <p:nvPr/>
              </p:nvSpPr>
              <p:spPr bwMode="auto">
                <a:xfrm>
                  <a:off x="2680" y="2360"/>
                  <a:ext cx="551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25%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16" name="Rectangle 116"/>
                <p:cNvSpPr>
                  <a:spLocks noChangeArrowheads="1"/>
                </p:cNvSpPr>
                <p:nvPr/>
              </p:nvSpPr>
              <p:spPr bwMode="auto">
                <a:xfrm>
                  <a:off x="2637" y="2360"/>
                  <a:ext cx="63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9" name="Group 119"/>
              <p:cNvGrpSpPr>
                <a:grpSpLocks/>
              </p:cNvGrpSpPr>
              <p:nvPr/>
            </p:nvGrpSpPr>
            <p:grpSpPr bwMode="auto">
              <a:xfrm>
                <a:off x="3274" y="2360"/>
                <a:ext cx="466" cy="518"/>
                <a:chOff x="3274" y="2360"/>
                <a:chExt cx="466" cy="518"/>
              </a:xfrm>
            </p:grpSpPr>
            <p:sp>
              <p:nvSpPr>
                <p:cNvPr id="313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7" y="2360"/>
                  <a:ext cx="38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3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14" name="Rectangle 118"/>
                <p:cNvSpPr>
                  <a:spLocks noChangeArrowheads="1"/>
                </p:cNvSpPr>
                <p:nvPr/>
              </p:nvSpPr>
              <p:spPr bwMode="auto">
                <a:xfrm>
                  <a:off x="3274" y="2360"/>
                  <a:ext cx="46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0" name="Group 121"/>
              <p:cNvGrpSpPr>
                <a:grpSpLocks/>
              </p:cNvGrpSpPr>
              <p:nvPr/>
            </p:nvGrpSpPr>
            <p:grpSpPr bwMode="auto">
              <a:xfrm>
                <a:off x="3740" y="2360"/>
                <a:ext cx="514" cy="518"/>
                <a:chOff x="3740" y="2360"/>
                <a:chExt cx="514" cy="518"/>
              </a:xfrm>
            </p:grpSpPr>
            <p:sp>
              <p:nvSpPr>
                <p:cNvPr id="311" name="Rectangle 31"/>
                <p:cNvSpPr>
                  <a:spLocks noChangeArrowheads="1"/>
                </p:cNvSpPr>
                <p:nvPr/>
              </p:nvSpPr>
              <p:spPr bwMode="auto">
                <a:xfrm>
                  <a:off x="3783" y="2360"/>
                  <a:ext cx="4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1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740" y="2360"/>
                  <a:ext cx="51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1" name="Group 123"/>
              <p:cNvGrpSpPr>
                <a:grpSpLocks/>
              </p:cNvGrpSpPr>
              <p:nvPr/>
            </p:nvGrpSpPr>
            <p:grpSpPr bwMode="auto">
              <a:xfrm>
                <a:off x="0" y="2878"/>
                <a:ext cx="2086" cy="518"/>
                <a:chOff x="0" y="2878"/>
                <a:chExt cx="2086" cy="518"/>
              </a:xfrm>
            </p:grpSpPr>
            <p:sp>
              <p:nvSpPr>
                <p:cNvPr id="309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2878"/>
                  <a:ext cx="200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dirty="0">
                      <a:cs typeface="Times New Roman" panose="02020603050405020304" pitchFamily="18" charset="0"/>
                    </a:rPr>
                    <a:t>Development of the wrong software functions requires redesign and implementation</a:t>
                  </a:r>
                </a:p>
                <a:p>
                  <a:pPr eaLnBrk="0" hangingPunct="0"/>
                  <a:endParaRPr lang="en-US" altLang="en-US" sz="3200" dirty="0"/>
                </a:p>
              </p:txBody>
            </p:sp>
            <p:sp>
              <p:nvSpPr>
                <p:cNvPr id="310" name="Rectangle 122"/>
                <p:cNvSpPr>
                  <a:spLocks noChangeArrowheads="1"/>
                </p:cNvSpPr>
                <p:nvPr/>
              </p:nvSpPr>
              <p:spPr bwMode="auto">
                <a:xfrm>
                  <a:off x="0" y="2878"/>
                  <a:ext cx="20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2" name="Group 125"/>
              <p:cNvGrpSpPr>
                <a:grpSpLocks/>
              </p:cNvGrpSpPr>
              <p:nvPr/>
            </p:nvGrpSpPr>
            <p:grpSpPr bwMode="auto">
              <a:xfrm>
                <a:off x="2086" y="2878"/>
                <a:ext cx="551" cy="518"/>
                <a:chOff x="2086" y="2878"/>
                <a:chExt cx="551" cy="518"/>
              </a:xfrm>
            </p:grpSpPr>
            <p:sp>
              <p:nvSpPr>
                <p:cNvPr id="307" name="Rectangle 33"/>
                <p:cNvSpPr>
                  <a:spLocks noChangeArrowheads="1"/>
                </p:cNvSpPr>
                <p:nvPr/>
              </p:nvSpPr>
              <p:spPr bwMode="auto">
                <a:xfrm>
                  <a:off x="2129" y="2878"/>
                  <a:ext cx="46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400" dirty="0">
                      <a:cs typeface="Times New Roman" panose="02020603050405020304" pitchFamily="18" charset="0"/>
                    </a:rPr>
                    <a:t>DE</a:t>
                  </a:r>
                </a:p>
                <a:p>
                  <a:pPr algn="ctr" eaLnBrk="0" hangingPunct="0"/>
                  <a:endParaRPr lang="en-US" altLang="en-US" dirty="0"/>
                </a:p>
              </p:txBody>
            </p:sp>
            <p:sp>
              <p:nvSpPr>
                <p:cNvPr id="308" name="Rectangle 307"/>
                <p:cNvSpPr>
                  <a:spLocks noChangeArrowheads="1"/>
                </p:cNvSpPr>
                <p:nvPr/>
              </p:nvSpPr>
              <p:spPr bwMode="auto">
                <a:xfrm>
                  <a:off x="2086" y="2878"/>
                  <a:ext cx="55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3" name="Group 127"/>
              <p:cNvGrpSpPr>
                <a:grpSpLocks/>
              </p:cNvGrpSpPr>
              <p:nvPr/>
            </p:nvGrpSpPr>
            <p:grpSpPr bwMode="auto">
              <a:xfrm>
                <a:off x="2637" y="2878"/>
                <a:ext cx="637" cy="518"/>
                <a:chOff x="2637" y="2878"/>
                <a:chExt cx="637" cy="518"/>
              </a:xfrm>
            </p:grpSpPr>
            <p:sp>
              <p:nvSpPr>
                <p:cNvPr id="305" name="Rectangle 34"/>
                <p:cNvSpPr>
                  <a:spLocks noChangeArrowheads="1"/>
                </p:cNvSpPr>
                <p:nvPr/>
              </p:nvSpPr>
              <p:spPr bwMode="auto">
                <a:xfrm>
                  <a:off x="2680" y="2878"/>
                  <a:ext cx="551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25%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06" name="Rectangle 126"/>
                <p:cNvSpPr>
                  <a:spLocks noChangeArrowheads="1"/>
                </p:cNvSpPr>
                <p:nvPr/>
              </p:nvSpPr>
              <p:spPr bwMode="auto">
                <a:xfrm>
                  <a:off x="2637" y="2878"/>
                  <a:ext cx="63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4" name="Group 129"/>
              <p:cNvGrpSpPr>
                <a:grpSpLocks/>
              </p:cNvGrpSpPr>
              <p:nvPr/>
            </p:nvGrpSpPr>
            <p:grpSpPr bwMode="auto">
              <a:xfrm>
                <a:off x="3274" y="2878"/>
                <a:ext cx="466" cy="518"/>
                <a:chOff x="3274" y="2878"/>
                <a:chExt cx="466" cy="518"/>
              </a:xfrm>
            </p:grpSpPr>
            <p:sp>
              <p:nvSpPr>
                <p:cNvPr id="303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7" y="2878"/>
                  <a:ext cx="38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3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04" name="Rectangle 128"/>
                <p:cNvSpPr>
                  <a:spLocks noChangeArrowheads="1"/>
                </p:cNvSpPr>
                <p:nvPr/>
              </p:nvSpPr>
              <p:spPr bwMode="auto">
                <a:xfrm>
                  <a:off x="3274" y="2878"/>
                  <a:ext cx="46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31"/>
              <p:cNvGrpSpPr>
                <a:grpSpLocks/>
              </p:cNvGrpSpPr>
              <p:nvPr/>
            </p:nvGrpSpPr>
            <p:grpSpPr bwMode="auto">
              <a:xfrm>
                <a:off x="3740" y="2878"/>
                <a:ext cx="514" cy="518"/>
                <a:chOff x="3740" y="2878"/>
                <a:chExt cx="514" cy="518"/>
              </a:xfrm>
            </p:grpSpPr>
            <p:sp>
              <p:nvSpPr>
                <p:cNvPr id="301" name="Rectangle 36"/>
                <p:cNvSpPr>
                  <a:spLocks noChangeArrowheads="1"/>
                </p:cNvSpPr>
                <p:nvPr/>
              </p:nvSpPr>
              <p:spPr bwMode="auto">
                <a:xfrm>
                  <a:off x="3783" y="2878"/>
                  <a:ext cx="4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302" name="Rectangle 130"/>
                <p:cNvSpPr>
                  <a:spLocks noChangeArrowheads="1"/>
                </p:cNvSpPr>
                <p:nvPr/>
              </p:nvSpPr>
              <p:spPr bwMode="auto">
                <a:xfrm>
                  <a:off x="3740" y="2878"/>
                  <a:ext cx="51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33"/>
              <p:cNvGrpSpPr>
                <a:grpSpLocks/>
              </p:cNvGrpSpPr>
              <p:nvPr/>
            </p:nvGrpSpPr>
            <p:grpSpPr bwMode="auto">
              <a:xfrm>
                <a:off x="0" y="3396"/>
                <a:ext cx="2086" cy="518"/>
                <a:chOff x="0" y="3396"/>
                <a:chExt cx="2086" cy="518"/>
              </a:xfrm>
            </p:grpSpPr>
            <p:sp>
              <p:nvSpPr>
                <p:cNvPr id="299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3396"/>
                  <a:ext cx="200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dirty="0">
                      <a:cs typeface="Times New Roman" panose="02020603050405020304" pitchFamily="18" charset="0"/>
                    </a:rPr>
                    <a:t>Development of extra software functions that are not needed</a:t>
                  </a:r>
                </a:p>
                <a:p>
                  <a:pPr eaLnBrk="0" hangingPunct="0"/>
                  <a:endParaRPr lang="en-US" altLang="en-US" sz="3200" dirty="0"/>
                </a:p>
              </p:txBody>
            </p:sp>
            <p:sp>
              <p:nvSpPr>
                <p:cNvPr id="300" name="Rectangle 132"/>
                <p:cNvSpPr>
                  <a:spLocks noChangeArrowheads="1"/>
                </p:cNvSpPr>
                <p:nvPr/>
              </p:nvSpPr>
              <p:spPr bwMode="auto">
                <a:xfrm>
                  <a:off x="0" y="3396"/>
                  <a:ext cx="20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35"/>
              <p:cNvGrpSpPr>
                <a:grpSpLocks/>
              </p:cNvGrpSpPr>
              <p:nvPr/>
            </p:nvGrpSpPr>
            <p:grpSpPr bwMode="auto">
              <a:xfrm>
                <a:off x="2086" y="3396"/>
                <a:ext cx="551" cy="518"/>
                <a:chOff x="2086" y="3396"/>
                <a:chExt cx="551" cy="518"/>
              </a:xfrm>
            </p:grpSpPr>
            <p:sp>
              <p:nvSpPr>
                <p:cNvPr id="297" name="Rectangle 38"/>
                <p:cNvSpPr>
                  <a:spLocks noChangeArrowheads="1"/>
                </p:cNvSpPr>
                <p:nvPr/>
              </p:nvSpPr>
              <p:spPr bwMode="auto">
                <a:xfrm>
                  <a:off x="2129" y="3396"/>
                  <a:ext cx="46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400" dirty="0">
                      <a:cs typeface="Times New Roman" panose="02020603050405020304" pitchFamily="18" charset="0"/>
                    </a:rPr>
                    <a:t>DE</a:t>
                  </a:r>
                </a:p>
                <a:p>
                  <a:pPr algn="ctr" eaLnBrk="0" hangingPunct="0"/>
                  <a:endParaRPr lang="en-US" altLang="en-US" dirty="0"/>
                </a:p>
              </p:txBody>
            </p:sp>
            <p:sp>
              <p:nvSpPr>
                <p:cNvPr id="298" name="Rectangle 134"/>
                <p:cNvSpPr>
                  <a:spLocks noChangeArrowheads="1"/>
                </p:cNvSpPr>
                <p:nvPr/>
              </p:nvSpPr>
              <p:spPr bwMode="auto">
                <a:xfrm>
                  <a:off x="2086" y="3396"/>
                  <a:ext cx="55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37"/>
              <p:cNvGrpSpPr>
                <a:grpSpLocks/>
              </p:cNvGrpSpPr>
              <p:nvPr/>
            </p:nvGrpSpPr>
            <p:grpSpPr bwMode="auto">
              <a:xfrm>
                <a:off x="2637" y="3396"/>
                <a:ext cx="637" cy="518"/>
                <a:chOff x="2637" y="3396"/>
                <a:chExt cx="637" cy="518"/>
              </a:xfrm>
            </p:grpSpPr>
            <p:sp>
              <p:nvSpPr>
                <p:cNvPr id="295" name="Rectangle 39"/>
                <p:cNvSpPr>
                  <a:spLocks noChangeArrowheads="1"/>
                </p:cNvSpPr>
                <p:nvPr/>
              </p:nvSpPr>
              <p:spPr bwMode="auto">
                <a:xfrm>
                  <a:off x="2680" y="3396"/>
                  <a:ext cx="551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20%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96" name="Rectangle 136"/>
                <p:cNvSpPr>
                  <a:spLocks noChangeArrowheads="1"/>
                </p:cNvSpPr>
                <p:nvPr/>
              </p:nvSpPr>
              <p:spPr bwMode="auto">
                <a:xfrm>
                  <a:off x="2637" y="3396"/>
                  <a:ext cx="63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39"/>
              <p:cNvGrpSpPr>
                <a:grpSpLocks/>
              </p:cNvGrpSpPr>
              <p:nvPr/>
            </p:nvGrpSpPr>
            <p:grpSpPr bwMode="auto">
              <a:xfrm>
                <a:off x="3274" y="3396"/>
                <a:ext cx="466" cy="518"/>
                <a:chOff x="3274" y="3396"/>
                <a:chExt cx="466" cy="518"/>
              </a:xfrm>
            </p:grpSpPr>
            <p:sp>
              <p:nvSpPr>
                <p:cNvPr id="293" name="Rectangle 40"/>
                <p:cNvSpPr>
                  <a:spLocks noChangeArrowheads="1"/>
                </p:cNvSpPr>
                <p:nvPr/>
              </p:nvSpPr>
              <p:spPr bwMode="auto">
                <a:xfrm>
                  <a:off x="3317" y="3396"/>
                  <a:ext cx="38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3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94" name="Rectangle 138"/>
                <p:cNvSpPr>
                  <a:spLocks noChangeArrowheads="1"/>
                </p:cNvSpPr>
                <p:nvPr/>
              </p:nvSpPr>
              <p:spPr bwMode="auto">
                <a:xfrm>
                  <a:off x="3274" y="3396"/>
                  <a:ext cx="46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0" name="Group 141"/>
              <p:cNvGrpSpPr>
                <a:grpSpLocks/>
              </p:cNvGrpSpPr>
              <p:nvPr/>
            </p:nvGrpSpPr>
            <p:grpSpPr bwMode="auto">
              <a:xfrm>
                <a:off x="3740" y="3396"/>
                <a:ext cx="514" cy="518"/>
                <a:chOff x="3740" y="3396"/>
                <a:chExt cx="514" cy="518"/>
              </a:xfrm>
            </p:grpSpPr>
            <p:sp>
              <p:nvSpPr>
                <p:cNvPr id="291" name="Rectangle 41"/>
                <p:cNvSpPr>
                  <a:spLocks noChangeArrowheads="1"/>
                </p:cNvSpPr>
                <p:nvPr/>
              </p:nvSpPr>
              <p:spPr bwMode="auto">
                <a:xfrm>
                  <a:off x="3783" y="3396"/>
                  <a:ext cx="4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92" name="Rectangle 140"/>
                <p:cNvSpPr>
                  <a:spLocks noChangeArrowheads="1"/>
                </p:cNvSpPr>
                <p:nvPr/>
              </p:nvSpPr>
              <p:spPr bwMode="auto">
                <a:xfrm>
                  <a:off x="3740" y="3396"/>
                  <a:ext cx="51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143"/>
              <p:cNvGrpSpPr>
                <a:grpSpLocks/>
              </p:cNvGrpSpPr>
              <p:nvPr/>
            </p:nvGrpSpPr>
            <p:grpSpPr bwMode="auto">
              <a:xfrm>
                <a:off x="0" y="3914"/>
                <a:ext cx="2086" cy="633"/>
                <a:chOff x="0" y="3914"/>
                <a:chExt cx="2086" cy="633"/>
              </a:xfrm>
            </p:grpSpPr>
            <p:sp>
              <p:nvSpPr>
                <p:cNvPr id="289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3914"/>
                  <a:ext cx="2000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400" dirty="0">
                      <a:cs typeface="Times New Roman" panose="02020603050405020304" pitchFamily="18" charset="0"/>
                    </a:rPr>
                    <a:t>Strict requirements for compatibility with existing system require more testing, design, and implementation than expected</a:t>
                  </a:r>
                </a:p>
                <a:p>
                  <a:pPr eaLnBrk="0" hangingPunct="0"/>
                  <a:endParaRPr lang="en-US" altLang="en-US" sz="2800" dirty="0"/>
                </a:p>
              </p:txBody>
            </p:sp>
            <p:sp>
              <p:nvSpPr>
                <p:cNvPr id="290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3914"/>
                  <a:ext cx="2086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2" name="Group 145"/>
              <p:cNvGrpSpPr>
                <a:grpSpLocks/>
              </p:cNvGrpSpPr>
              <p:nvPr/>
            </p:nvGrpSpPr>
            <p:grpSpPr bwMode="auto">
              <a:xfrm>
                <a:off x="2086" y="3914"/>
                <a:ext cx="551" cy="633"/>
                <a:chOff x="2086" y="3914"/>
                <a:chExt cx="551" cy="633"/>
              </a:xfrm>
            </p:grpSpPr>
            <p:sp>
              <p:nvSpPr>
                <p:cNvPr id="287" name="Rectangle 43"/>
                <p:cNvSpPr>
                  <a:spLocks noChangeArrowheads="1"/>
                </p:cNvSpPr>
                <p:nvPr/>
              </p:nvSpPr>
              <p:spPr bwMode="auto">
                <a:xfrm>
                  <a:off x="2129" y="3914"/>
                  <a:ext cx="465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DE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88" name="Rectangle 144"/>
                <p:cNvSpPr>
                  <a:spLocks noChangeArrowheads="1"/>
                </p:cNvSpPr>
                <p:nvPr/>
              </p:nvSpPr>
              <p:spPr bwMode="auto">
                <a:xfrm>
                  <a:off x="2086" y="3914"/>
                  <a:ext cx="551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3" name="Group 147"/>
              <p:cNvGrpSpPr>
                <a:grpSpLocks/>
              </p:cNvGrpSpPr>
              <p:nvPr/>
            </p:nvGrpSpPr>
            <p:grpSpPr bwMode="auto">
              <a:xfrm>
                <a:off x="2637" y="3914"/>
                <a:ext cx="637" cy="633"/>
                <a:chOff x="2637" y="3914"/>
                <a:chExt cx="637" cy="633"/>
              </a:xfrm>
            </p:grpSpPr>
            <p:sp>
              <p:nvSpPr>
                <p:cNvPr id="285" name="Rectangle 44"/>
                <p:cNvSpPr>
                  <a:spLocks noChangeArrowheads="1"/>
                </p:cNvSpPr>
                <p:nvPr/>
              </p:nvSpPr>
              <p:spPr bwMode="auto">
                <a:xfrm>
                  <a:off x="2680" y="3914"/>
                  <a:ext cx="551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20%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8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637" y="3914"/>
                  <a:ext cx="637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4" name="Group 149"/>
              <p:cNvGrpSpPr>
                <a:grpSpLocks/>
              </p:cNvGrpSpPr>
              <p:nvPr/>
            </p:nvGrpSpPr>
            <p:grpSpPr bwMode="auto">
              <a:xfrm>
                <a:off x="3274" y="3914"/>
                <a:ext cx="466" cy="633"/>
                <a:chOff x="3274" y="3914"/>
                <a:chExt cx="466" cy="633"/>
              </a:xfrm>
            </p:grpSpPr>
            <p:sp>
              <p:nvSpPr>
                <p:cNvPr id="283" name="Rectangle 45"/>
                <p:cNvSpPr>
                  <a:spLocks noChangeArrowheads="1"/>
                </p:cNvSpPr>
                <p:nvPr/>
              </p:nvSpPr>
              <p:spPr bwMode="auto">
                <a:xfrm>
                  <a:off x="3317" y="3914"/>
                  <a:ext cx="380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3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84" name="Rectangle 148"/>
                <p:cNvSpPr>
                  <a:spLocks noChangeArrowheads="1"/>
                </p:cNvSpPr>
                <p:nvPr/>
              </p:nvSpPr>
              <p:spPr bwMode="auto">
                <a:xfrm>
                  <a:off x="3274" y="3914"/>
                  <a:ext cx="466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5" name="Group 151"/>
              <p:cNvGrpSpPr>
                <a:grpSpLocks/>
              </p:cNvGrpSpPr>
              <p:nvPr/>
            </p:nvGrpSpPr>
            <p:grpSpPr bwMode="auto">
              <a:xfrm>
                <a:off x="3740" y="3914"/>
                <a:ext cx="514" cy="633"/>
                <a:chOff x="3740" y="3914"/>
                <a:chExt cx="514" cy="633"/>
              </a:xfrm>
            </p:grpSpPr>
            <p:sp>
              <p:nvSpPr>
                <p:cNvPr id="281" name="Rectangle 46"/>
                <p:cNvSpPr>
                  <a:spLocks noChangeArrowheads="1"/>
                </p:cNvSpPr>
                <p:nvPr/>
              </p:nvSpPr>
              <p:spPr bwMode="auto">
                <a:xfrm>
                  <a:off x="3783" y="3914"/>
                  <a:ext cx="428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82" name="Rectangle 150"/>
                <p:cNvSpPr>
                  <a:spLocks noChangeArrowheads="1"/>
                </p:cNvSpPr>
                <p:nvPr/>
              </p:nvSpPr>
              <p:spPr bwMode="auto">
                <a:xfrm>
                  <a:off x="3740" y="3914"/>
                  <a:ext cx="514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6" name="Group 153"/>
              <p:cNvGrpSpPr>
                <a:grpSpLocks/>
              </p:cNvGrpSpPr>
              <p:nvPr/>
            </p:nvGrpSpPr>
            <p:grpSpPr bwMode="auto">
              <a:xfrm>
                <a:off x="0" y="4547"/>
                <a:ext cx="2086" cy="518"/>
                <a:chOff x="0" y="4547"/>
                <a:chExt cx="2086" cy="518"/>
              </a:xfrm>
            </p:grpSpPr>
            <p:sp>
              <p:nvSpPr>
                <p:cNvPr id="279" name="Rectangle 47"/>
                <p:cNvSpPr>
                  <a:spLocks noChangeArrowheads="1"/>
                </p:cNvSpPr>
                <p:nvPr/>
              </p:nvSpPr>
              <p:spPr bwMode="auto">
                <a:xfrm>
                  <a:off x="43" y="4547"/>
                  <a:ext cx="200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400" dirty="0">
                      <a:cs typeface="Times New Roman" panose="02020603050405020304" pitchFamily="18" charset="0"/>
                    </a:rPr>
                    <a:t>Operation in unfamiliar software environment causes unforeseen problems</a:t>
                  </a:r>
                </a:p>
                <a:p>
                  <a:pPr eaLnBrk="0" hangingPunct="0"/>
                  <a:endParaRPr lang="en-US" altLang="en-US" sz="2800" dirty="0"/>
                </a:p>
              </p:txBody>
            </p:sp>
            <p:sp>
              <p:nvSpPr>
                <p:cNvPr id="280" name="Rectangle 152"/>
                <p:cNvSpPr>
                  <a:spLocks noChangeArrowheads="1"/>
                </p:cNvSpPr>
                <p:nvPr/>
              </p:nvSpPr>
              <p:spPr bwMode="auto">
                <a:xfrm>
                  <a:off x="0" y="4547"/>
                  <a:ext cx="208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7" name="Group 155"/>
              <p:cNvGrpSpPr>
                <a:grpSpLocks/>
              </p:cNvGrpSpPr>
              <p:nvPr/>
            </p:nvGrpSpPr>
            <p:grpSpPr bwMode="auto">
              <a:xfrm>
                <a:off x="2086" y="4547"/>
                <a:ext cx="551" cy="518"/>
                <a:chOff x="2086" y="4547"/>
                <a:chExt cx="551" cy="518"/>
              </a:xfrm>
            </p:grpSpPr>
            <p:sp>
              <p:nvSpPr>
                <p:cNvPr id="277" name="Rectangle 48"/>
                <p:cNvSpPr>
                  <a:spLocks noChangeArrowheads="1"/>
                </p:cNvSpPr>
                <p:nvPr/>
              </p:nvSpPr>
              <p:spPr bwMode="auto">
                <a:xfrm>
                  <a:off x="2129" y="4547"/>
                  <a:ext cx="46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EV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78" name="Rectangle 154"/>
                <p:cNvSpPr>
                  <a:spLocks noChangeArrowheads="1"/>
                </p:cNvSpPr>
                <p:nvPr/>
              </p:nvSpPr>
              <p:spPr bwMode="auto">
                <a:xfrm>
                  <a:off x="2086" y="4547"/>
                  <a:ext cx="551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8" name="Group 157"/>
              <p:cNvGrpSpPr>
                <a:grpSpLocks/>
              </p:cNvGrpSpPr>
              <p:nvPr/>
            </p:nvGrpSpPr>
            <p:grpSpPr bwMode="auto">
              <a:xfrm>
                <a:off x="2637" y="4547"/>
                <a:ext cx="637" cy="518"/>
                <a:chOff x="2637" y="4547"/>
                <a:chExt cx="637" cy="518"/>
              </a:xfrm>
            </p:grpSpPr>
            <p:sp>
              <p:nvSpPr>
                <p:cNvPr id="275" name="Rectangle 49"/>
                <p:cNvSpPr>
                  <a:spLocks noChangeArrowheads="1"/>
                </p:cNvSpPr>
                <p:nvPr/>
              </p:nvSpPr>
              <p:spPr bwMode="auto">
                <a:xfrm>
                  <a:off x="2680" y="4547"/>
                  <a:ext cx="551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25%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76" name="Rectangle 156"/>
                <p:cNvSpPr>
                  <a:spLocks noChangeArrowheads="1"/>
                </p:cNvSpPr>
                <p:nvPr/>
              </p:nvSpPr>
              <p:spPr bwMode="auto">
                <a:xfrm>
                  <a:off x="2637" y="4547"/>
                  <a:ext cx="637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9" name="Group 159"/>
              <p:cNvGrpSpPr>
                <a:grpSpLocks/>
              </p:cNvGrpSpPr>
              <p:nvPr/>
            </p:nvGrpSpPr>
            <p:grpSpPr bwMode="auto">
              <a:xfrm>
                <a:off x="3274" y="4547"/>
                <a:ext cx="466" cy="518"/>
                <a:chOff x="3274" y="4547"/>
                <a:chExt cx="466" cy="518"/>
              </a:xfrm>
            </p:grpSpPr>
            <p:sp>
              <p:nvSpPr>
                <p:cNvPr id="273" name="Rectangle 50"/>
                <p:cNvSpPr>
                  <a:spLocks noChangeArrowheads="1"/>
                </p:cNvSpPr>
                <p:nvPr/>
              </p:nvSpPr>
              <p:spPr bwMode="auto">
                <a:xfrm>
                  <a:off x="3317" y="4547"/>
                  <a:ext cx="380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4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74" name="Rectangle 158"/>
                <p:cNvSpPr>
                  <a:spLocks noChangeArrowheads="1"/>
                </p:cNvSpPr>
                <p:nvPr/>
              </p:nvSpPr>
              <p:spPr bwMode="auto">
                <a:xfrm>
                  <a:off x="3274" y="4547"/>
                  <a:ext cx="46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0" name="Group 161"/>
              <p:cNvGrpSpPr>
                <a:grpSpLocks/>
              </p:cNvGrpSpPr>
              <p:nvPr/>
            </p:nvGrpSpPr>
            <p:grpSpPr bwMode="auto">
              <a:xfrm>
                <a:off x="3740" y="4547"/>
                <a:ext cx="514" cy="518"/>
                <a:chOff x="3740" y="4547"/>
                <a:chExt cx="514" cy="518"/>
              </a:xfrm>
            </p:grpSpPr>
            <p:sp>
              <p:nvSpPr>
                <p:cNvPr id="271" name="Rectangle 51"/>
                <p:cNvSpPr>
                  <a:spLocks noChangeArrowheads="1"/>
                </p:cNvSpPr>
                <p:nvPr/>
              </p:nvSpPr>
              <p:spPr bwMode="auto">
                <a:xfrm>
                  <a:off x="3783" y="4547"/>
                  <a:ext cx="4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72" name="Rectangle 160"/>
                <p:cNvSpPr>
                  <a:spLocks noChangeArrowheads="1"/>
                </p:cNvSpPr>
                <p:nvPr/>
              </p:nvSpPr>
              <p:spPr bwMode="auto">
                <a:xfrm>
                  <a:off x="3740" y="4547"/>
                  <a:ext cx="514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1" name="Group 163"/>
              <p:cNvGrpSpPr>
                <a:grpSpLocks/>
              </p:cNvGrpSpPr>
              <p:nvPr/>
            </p:nvGrpSpPr>
            <p:grpSpPr bwMode="auto">
              <a:xfrm>
                <a:off x="0" y="5065"/>
                <a:ext cx="2086" cy="403"/>
                <a:chOff x="0" y="5065"/>
                <a:chExt cx="2086" cy="403"/>
              </a:xfrm>
            </p:grpSpPr>
            <p:sp>
              <p:nvSpPr>
                <p:cNvPr id="269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5065"/>
                  <a:ext cx="200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dirty="0">
                      <a:cs typeface="Times New Roman" panose="02020603050405020304" pitchFamily="18" charset="0"/>
                    </a:rPr>
                    <a:t>Team members do not work well together</a:t>
                  </a:r>
                </a:p>
                <a:p>
                  <a:pPr eaLnBrk="0" hangingPunct="0"/>
                  <a:endParaRPr lang="en-US" altLang="en-US" sz="3200" dirty="0"/>
                </a:p>
              </p:txBody>
            </p:sp>
            <p:sp>
              <p:nvSpPr>
                <p:cNvPr id="270" name="Rectangle 162"/>
                <p:cNvSpPr>
                  <a:spLocks noChangeArrowheads="1"/>
                </p:cNvSpPr>
                <p:nvPr/>
              </p:nvSpPr>
              <p:spPr bwMode="auto">
                <a:xfrm>
                  <a:off x="0" y="5065"/>
                  <a:ext cx="208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2" name="Group 165"/>
              <p:cNvGrpSpPr>
                <a:grpSpLocks/>
              </p:cNvGrpSpPr>
              <p:nvPr/>
            </p:nvGrpSpPr>
            <p:grpSpPr bwMode="auto">
              <a:xfrm>
                <a:off x="2086" y="5065"/>
                <a:ext cx="551" cy="403"/>
                <a:chOff x="2086" y="5065"/>
                <a:chExt cx="551" cy="403"/>
              </a:xfrm>
            </p:grpSpPr>
            <p:sp>
              <p:nvSpPr>
                <p:cNvPr id="267" name="Rectangle 53"/>
                <p:cNvSpPr>
                  <a:spLocks noChangeArrowheads="1"/>
                </p:cNvSpPr>
                <p:nvPr/>
              </p:nvSpPr>
              <p:spPr bwMode="auto">
                <a:xfrm>
                  <a:off x="2129" y="5065"/>
                  <a:ext cx="46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ST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68" name="Rectangle 164"/>
                <p:cNvSpPr>
                  <a:spLocks noChangeArrowheads="1"/>
                </p:cNvSpPr>
                <p:nvPr/>
              </p:nvSpPr>
              <p:spPr bwMode="auto">
                <a:xfrm>
                  <a:off x="2086" y="5065"/>
                  <a:ext cx="5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3" name="Group 167"/>
              <p:cNvGrpSpPr>
                <a:grpSpLocks/>
              </p:cNvGrpSpPr>
              <p:nvPr/>
            </p:nvGrpSpPr>
            <p:grpSpPr bwMode="auto">
              <a:xfrm>
                <a:off x="2637" y="5065"/>
                <a:ext cx="637" cy="403"/>
                <a:chOff x="2637" y="5065"/>
                <a:chExt cx="637" cy="403"/>
              </a:xfrm>
            </p:grpSpPr>
            <p:sp>
              <p:nvSpPr>
                <p:cNvPr id="265" name="Rectangle 54"/>
                <p:cNvSpPr>
                  <a:spLocks noChangeArrowheads="1"/>
                </p:cNvSpPr>
                <p:nvPr/>
              </p:nvSpPr>
              <p:spPr bwMode="auto">
                <a:xfrm>
                  <a:off x="2680" y="5065"/>
                  <a:ext cx="55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20%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66" name="Rectangle 166"/>
                <p:cNvSpPr>
                  <a:spLocks noChangeArrowheads="1"/>
                </p:cNvSpPr>
                <p:nvPr/>
              </p:nvSpPr>
              <p:spPr bwMode="auto">
                <a:xfrm>
                  <a:off x="2637" y="5065"/>
                  <a:ext cx="63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4" name="Group 169"/>
              <p:cNvGrpSpPr>
                <a:grpSpLocks/>
              </p:cNvGrpSpPr>
              <p:nvPr/>
            </p:nvGrpSpPr>
            <p:grpSpPr bwMode="auto">
              <a:xfrm>
                <a:off x="3274" y="5065"/>
                <a:ext cx="466" cy="403"/>
                <a:chOff x="3274" y="5065"/>
                <a:chExt cx="466" cy="403"/>
              </a:xfrm>
            </p:grpSpPr>
            <p:sp>
              <p:nvSpPr>
                <p:cNvPr id="263" name="Rectangle 55"/>
                <p:cNvSpPr>
                  <a:spLocks noChangeArrowheads="1"/>
                </p:cNvSpPr>
                <p:nvPr/>
              </p:nvSpPr>
              <p:spPr bwMode="auto">
                <a:xfrm>
                  <a:off x="3317" y="5065"/>
                  <a:ext cx="38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4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64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74" y="5065"/>
                  <a:ext cx="46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5" name="Group 171"/>
              <p:cNvGrpSpPr>
                <a:grpSpLocks/>
              </p:cNvGrpSpPr>
              <p:nvPr/>
            </p:nvGrpSpPr>
            <p:grpSpPr bwMode="auto">
              <a:xfrm>
                <a:off x="3740" y="5065"/>
                <a:ext cx="514" cy="403"/>
                <a:chOff x="3740" y="5065"/>
                <a:chExt cx="514" cy="403"/>
              </a:xfrm>
            </p:grpSpPr>
            <p:sp>
              <p:nvSpPr>
                <p:cNvPr id="261" name="Rectangle 56"/>
                <p:cNvSpPr>
                  <a:spLocks noChangeArrowheads="1"/>
                </p:cNvSpPr>
                <p:nvPr/>
              </p:nvSpPr>
              <p:spPr bwMode="auto">
                <a:xfrm>
                  <a:off x="3783" y="5065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62" name="Rectangle 170"/>
                <p:cNvSpPr>
                  <a:spLocks noChangeArrowheads="1"/>
                </p:cNvSpPr>
                <p:nvPr/>
              </p:nvSpPr>
              <p:spPr bwMode="auto">
                <a:xfrm>
                  <a:off x="3740" y="5065"/>
                  <a:ext cx="5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6" name="Group 173"/>
              <p:cNvGrpSpPr>
                <a:grpSpLocks/>
              </p:cNvGrpSpPr>
              <p:nvPr/>
            </p:nvGrpSpPr>
            <p:grpSpPr bwMode="auto">
              <a:xfrm>
                <a:off x="0" y="5468"/>
                <a:ext cx="2086" cy="403"/>
                <a:chOff x="0" y="5468"/>
                <a:chExt cx="2086" cy="403"/>
              </a:xfrm>
            </p:grpSpPr>
            <p:sp>
              <p:nvSpPr>
                <p:cNvPr id="259" name="Rectangle 57"/>
                <p:cNvSpPr>
                  <a:spLocks noChangeArrowheads="1"/>
                </p:cNvSpPr>
                <p:nvPr/>
              </p:nvSpPr>
              <p:spPr bwMode="auto">
                <a:xfrm>
                  <a:off x="43" y="5468"/>
                  <a:ext cx="200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457200" algn="l"/>
                    </a:tabLs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dirty="0">
                      <a:cs typeface="Times New Roman" panose="02020603050405020304" pitchFamily="18" charset="0"/>
                    </a:rPr>
                    <a:t>Key personnel are available only part-time</a:t>
                  </a:r>
                </a:p>
                <a:p>
                  <a:pPr eaLnBrk="0" hangingPunct="0"/>
                  <a:endParaRPr lang="en-US" altLang="en-US" sz="3200" dirty="0"/>
                </a:p>
              </p:txBody>
            </p:sp>
            <p:sp>
              <p:nvSpPr>
                <p:cNvPr id="260" name="Rectangle 172"/>
                <p:cNvSpPr>
                  <a:spLocks noChangeArrowheads="1"/>
                </p:cNvSpPr>
                <p:nvPr/>
              </p:nvSpPr>
              <p:spPr bwMode="auto">
                <a:xfrm>
                  <a:off x="0" y="5468"/>
                  <a:ext cx="208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7" name="Group 175"/>
              <p:cNvGrpSpPr>
                <a:grpSpLocks/>
              </p:cNvGrpSpPr>
              <p:nvPr/>
            </p:nvGrpSpPr>
            <p:grpSpPr bwMode="auto">
              <a:xfrm>
                <a:off x="2086" y="5468"/>
                <a:ext cx="551" cy="403"/>
                <a:chOff x="2086" y="5468"/>
                <a:chExt cx="551" cy="403"/>
              </a:xfrm>
            </p:grpSpPr>
            <p:sp>
              <p:nvSpPr>
                <p:cNvPr id="257" name="Rectangle 58"/>
                <p:cNvSpPr>
                  <a:spLocks noChangeArrowheads="1"/>
                </p:cNvSpPr>
                <p:nvPr/>
              </p:nvSpPr>
              <p:spPr bwMode="auto">
                <a:xfrm>
                  <a:off x="2129" y="5468"/>
                  <a:ext cx="465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ST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58" name="Rectangle 174"/>
                <p:cNvSpPr>
                  <a:spLocks noChangeArrowheads="1"/>
                </p:cNvSpPr>
                <p:nvPr/>
              </p:nvSpPr>
              <p:spPr bwMode="auto">
                <a:xfrm>
                  <a:off x="2086" y="5468"/>
                  <a:ext cx="551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8" name="Group 177"/>
              <p:cNvGrpSpPr>
                <a:grpSpLocks/>
              </p:cNvGrpSpPr>
              <p:nvPr/>
            </p:nvGrpSpPr>
            <p:grpSpPr bwMode="auto">
              <a:xfrm>
                <a:off x="2637" y="5468"/>
                <a:ext cx="637" cy="403"/>
                <a:chOff x="2637" y="5468"/>
                <a:chExt cx="637" cy="403"/>
              </a:xfrm>
            </p:grpSpPr>
            <p:sp>
              <p:nvSpPr>
                <p:cNvPr id="255" name="Rectangle 59"/>
                <p:cNvSpPr>
                  <a:spLocks noChangeArrowheads="1"/>
                </p:cNvSpPr>
                <p:nvPr/>
              </p:nvSpPr>
              <p:spPr bwMode="auto">
                <a:xfrm>
                  <a:off x="2680" y="5468"/>
                  <a:ext cx="55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20%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56" name="Rectangle 176"/>
                <p:cNvSpPr>
                  <a:spLocks noChangeArrowheads="1"/>
                </p:cNvSpPr>
                <p:nvPr/>
              </p:nvSpPr>
              <p:spPr bwMode="auto">
                <a:xfrm>
                  <a:off x="2637" y="5468"/>
                  <a:ext cx="63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9" name="Group 179"/>
              <p:cNvGrpSpPr>
                <a:grpSpLocks/>
              </p:cNvGrpSpPr>
              <p:nvPr/>
            </p:nvGrpSpPr>
            <p:grpSpPr bwMode="auto">
              <a:xfrm>
                <a:off x="3274" y="5468"/>
                <a:ext cx="466" cy="403"/>
                <a:chOff x="3274" y="5468"/>
                <a:chExt cx="466" cy="403"/>
              </a:xfrm>
            </p:grpSpPr>
            <p:sp>
              <p:nvSpPr>
                <p:cNvPr id="253" name="Rectangle 60"/>
                <p:cNvSpPr>
                  <a:spLocks noChangeArrowheads="1"/>
                </p:cNvSpPr>
                <p:nvPr/>
              </p:nvSpPr>
              <p:spPr bwMode="auto">
                <a:xfrm>
                  <a:off x="3317" y="5468"/>
                  <a:ext cx="380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4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54" name="Rectangle 178"/>
                <p:cNvSpPr>
                  <a:spLocks noChangeArrowheads="1"/>
                </p:cNvSpPr>
                <p:nvPr/>
              </p:nvSpPr>
              <p:spPr bwMode="auto">
                <a:xfrm>
                  <a:off x="3274" y="5468"/>
                  <a:ext cx="466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181"/>
              <p:cNvGrpSpPr>
                <a:grpSpLocks/>
              </p:cNvGrpSpPr>
              <p:nvPr/>
            </p:nvGrpSpPr>
            <p:grpSpPr bwMode="auto">
              <a:xfrm>
                <a:off x="3740" y="5468"/>
                <a:ext cx="514" cy="403"/>
                <a:chOff x="3740" y="5468"/>
                <a:chExt cx="514" cy="403"/>
              </a:xfrm>
            </p:grpSpPr>
            <p:sp>
              <p:nvSpPr>
                <p:cNvPr id="251" name="Rectangle 61"/>
                <p:cNvSpPr>
                  <a:spLocks noChangeArrowheads="1"/>
                </p:cNvSpPr>
                <p:nvPr/>
              </p:nvSpPr>
              <p:spPr bwMode="auto">
                <a:xfrm>
                  <a:off x="3783" y="5468"/>
                  <a:ext cx="428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altLang="en-US" sz="1200"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 eaLnBrk="0" hangingPunct="0"/>
                  <a:endParaRPr lang="en-US" altLang="en-US"/>
                </a:p>
              </p:txBody>
            </p:sp>
            <p:sp>
              <p:nvSpPr>
                <p:cNvPr id="252" name="Rectangle 180"/>
                <p:cNvSpPr>
                  <a:spLocks noChangeArrowheads="1"/>
                </p:cNvSpPr>
                <p:nvPr/>
              </p:nvSpPr>
              <p:spPr bwMode="auto">
                <a:xfrm>
                  <a:off x="3740" y="5468"/>
                  <a:ext cx="514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0" name="Rectangle 183"/>
            <p:cNvSpPr>
              <a:spLocks noChangeArrowheads="1"/>
            </p:cNvSpPr>
            <p:nvPr/>
          </p:nvSpPr>
          <p:spPr bwMode="auto">
            <a:xfrm>
              <a:off x="-3" y="-3"/>
              <a:ext cx="4260" cy="587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44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Assessing Risk Impact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936102"/>
            <a:ext cx="84582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/>
              <a:t>Three</a:t>
            </a:r>
            <a:r>
              <a:rPr lang="en-US" altLang="en-US" sz="2400" dirty="0"/>
              <a:t> factors affect the </a:t>
            </a:r>
            <a:r>
              <a:rPr lang="en-US" altLang="en-US" sz="2400" u="sng" dirty="0"/>
              <a:t>consequences</a:t>
            </a:r>
            <a:r>
              <a:rPr lang="en-US" altLang="en-US" sz="2400" dirty="0"/>
              <a:t> that are likely if a risk does occur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/>
              <a:t>Its nature</a:t>
            </a:r>
            <a:r>
              <a:rPr lang="en-US" altLang="en-US" sz="2000" dirty="0"/>
              <a:t> – This indicates the </a:t>
            </a:r>
            <a:r>
              <a:rPr lang="en-US" altLang="en-US" sz="2000" u="sng" dirty="0"/>
              <a:t>problems</a:t>
            </a:r>
            <a:r>
              <a:rPr lang="en-US" altLang="en-US" sz="2000" dirty="0"/>
              <a:t> that are likely if the risk occurs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/>
              <a:t>Its scope</a:t>
            </a:r>
            <a:r>
              <a:rPr lang="en-US" altLang="en-US" sz="2000" dirty="0"/>
              <a:t> – This combines the </a:t>
            </a:r>
            <a:r>
              <a:rPr lang="en-US" altLang="en-US" sz="2000" u="sng" dirty="0"/>
              <a:t>severity</a:t>
            </a:r>
            <a:r>
              <a:rPr lang="en-US" altLang="en-US" sz="2000" dirty="0"/>
              <a:t> of the risk (how serious was it) with its overall </a:t>
            </a:r>
            <a:r>
              <a:rPr lang="en-US" altLang="en-US" sz="2000" u="sng" dirty="0"/>
              <a:t>distribution</a:t>
            </a:r>
            <a:r>
              <a:rPr lang="en-US" altLang="en-US" sz="2000" dirty="0"/>
              <a:t> (how much was affected)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/>
              <a:t>Its timing</a:t>
            </a:r>
            <a:r>
              <a:rPr lang="en-US" altLang="en-US" sz="2000" dirty="0"/>
              <a:t> – This considers </a:t>
            </a:r>
            <a:r>
              <a:rPr lang="en-US" altLang="en-US" sz="2000" u="sng" dirty="0"/>
              <a:t>when</a:t>
            </a:r>
            <a:r>
              <a:rPr lang="en-US" altLang="en-US" sz="2000" dirty="0"/>
              <a:t> and for </a:t>
            </a:r>
            <a:r>
              <a:rPr lang="en-US" altLang="en-US" sz="2000" u="sng" dirty="0"/>
              <a:t>how long</a:t>
            </a:r>
            <a:r>
              <a:rPr lang="en-US" altLang="en-US" sz="2000" dirty="0"/>
              <a:t> the impact will be felt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overall </a:t>
            </a:r>
            <a:r>
              <a:rPr lang="en-US" altLang="en-US" sz="2400" u="sng" dirty="0"/>
              <a:t>risk exposure</a:t>
            </a:r>
            <a:r>
              <a:rPr lang="en-US" altLang="en-US" sz="2400" dirty="0"/>
              <a:t> formula is RE = P x 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P = the </a:t>
            </a:r>
            <a:r>
              <a:rPr lang="en-US" altLang="en-US" sz="2000" u="sng" dirty="0"/>
              <a:t>probability</a:t>
            </a:r>
            <a:r>
              <a:rPr lang="en-US" altLang="en-US" sz="2000" dirty="0"/>
              <a:t> of occurrence for a risk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C = the </a:t>
            </a:r>
            <a:r>
              <a:rPr lang="en-US" altLang="en-US" sz="2000" u="sng" dirty="0"/>
              <a:t>cost</a:t>
            </a:r>
            <a:r>
              <a:rPr lang="en-US" altLang="en-US" sz="2000" dirty="0"/>
              <a:t> to the project should the risk actually occur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Example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P = 80% probability that 18 of 60 software components will have to be developed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C = Total cost of developing 18 components is $25,000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RE = .80 x $25,000 = $20,000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41B5016-031A-41B5-82C4-6ABA474E9296}" type="slidenum">
              <a:rPr lang="en-US" altLang="en-US" sz="1400" u="none"/>
              <a:pPr eaLnBrk="1" hangingPunct="1"/>
              <a:t>22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Risk Mitigation, Monitoring, and Management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Background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698679" y="1751527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An effective strategy for dealing with risk must consider </a:t>
            </a:r>
            <a:r>
              <a:rPr lang="en-US" altLang="en-US" sz="2400" u="sng" dirty="0"/>
              <a:t>three</a:t>
            </a:r>
            <a:r>
              <a:rPr lang="en-US" altLang="en-US" sz="2400" dirty="0"/>
              <a:t> issues</a:t>
            </a:r>
            <a:br>
              <a:rPr lang="en-US" altLang="en-US" sz="2400" dirty="0"/>
            </a:br>
            <a:r>
              <a:rPr lang="en-US" altLang="en-US" sz="2400" dirty="0"/>
              <a:t> 	</a:t>
            </a:r>
            <a:r>
              <a:rPr lang="en-US" altLang="en-US" sz="2000" dirty="0"/>
              <a:t>(Note: these are not mutually exclusive)</a:t>
            </a:r>
          </a:p>
          <a:p>
            <a:pPr lvl="1" eaLnBrk="1" hangingPunct="1"/>
            <a:r>
              <a:rPr lang="en-US" altLang="en-US" sz="2000" dirty="0"/>
              <a:t>Risk mitigation (i.e., avoidance)</a:t>
            </a:r>
          </a:p>
          <a:p>
            <a:pPr lvl="1" eaLnBrk="1" hangingPunct="1"/>
            <a:r>
              <a:rPr lang="en-US" altLang="en-US" sz="2000" dirty="0"/>
              <a:t>Risk monitoring</a:t>
            </a:r>
          </a:p>
          <a:p>
            <a:pPr lvl="1" eaLnBrk="1" hangingPunct="1"/>
            <a:r>
              <a:rPr lang="en-US" altLang="en-US" sz="2000" dirty="0"/>
              <a:t>Risk management and contingency planning</a:t>
            </a:r>
          </a:p>
          <a:p>
            <a:pPr eaLnBrk="1" hangingPunct="1"/>
            <a:r>
              <a:rPr lang="en-US" altLang="en-US" sz="2400" u="sng" dirty="0"/>
              <a:t>Risk mitigation</a:t>
            </a:r>
            <a:r>
              <a:rPr lang="en-US" altLang="en-US" sz="2400" dirty="0"/>
              <a:t> (avoidance</a:t>
            </a:r>
            <a:r>
              <a:rPr lang="en-US" altLang="en-US" sz="2400" u="sng" dirty="0"/>
              <a:t>)</a:t>
            </a:r>
            <a:r>
              <a:rPr lang="en-US" altLang="en-US" sz="2400" dirty="0"/>
              <a:t> is the primary strategy and is achieved through a plan</a:t>
            </a:r>
          </a:p>
          <a:p>
            <a:pPr lvl="1" eaLnBrk="1" hangingPunct="1"/>
            <a:r>
              <a:rPr lang="en-US" altLang="en-US" sz="2000" dirty="0"/>
              <a:t>Example: Risk of high staff turnover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FF81C2-F498-4EEE-82CB-0089E924E76E}" type="slidenum">
              <a:rPr lang="en-US" altLang="en-US" sz="1400" u="none"/>
              <a:pPr eaLnBrk="1" hangingPunct="1"/>
              <a:t>24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itle 5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Background (continued)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38400"/>
            <a:ext cx="7315200" cy="36576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u="sng" dirty="0"/>
              <a:t>Meet</a:t>
            </a:r>
            <a:r>
              <a:rPr lang="en-US" altLang="en-US" sz="1800" dirty="0"/>
              <a:t> with current staff to </a:t>
            </a:r>
            <a:r>
              <a:rPr lang="en-US" altLang="en-US" sz="1800" u="sng" dirty="0"/>
              <a:t>determine causes</a:t>
            </a:r>
            <a:r>
              <a:rPr lang="en-US" altLang="en-US" sz="1800" dirty="0"/>
              <a:t> for turnover (e.g., poor working conditions, low pay, competitive job market)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u="sng" dirty="0"/>
              <a:t>Mitigate</a:t>
            </a:r>
            <a:r>
              <a:rPr lang="en-US" altLang="en-US" sz="1800" dirty="0"/>
              <a:t> those causes that are under our control before the project starts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dirty="0"/>
              <a:t>Once the project commences, </a:t>
            </a:r>
            <a:r>
              <a:rPr lang="en-US" altLang="en-US" sz="1800" u="sng" dirty="0"/>
              <a:t>assume </a:t>
            </a:r>
            <a:r>
              <a:rPr lang="en-US" altLang="en-US" sz="1800" dirty="0"/>
              <a:t>turnover will occur and </a:t>
            </a:r>
            <a:r>
              <a:rPr lang="en-US" altLang="en-US" sz="1800" u="sng" dirty="0"/>
              <a:t>develop</a:t>
            </a:r>
            <a:r>
              <a:rPr lang="en-US" altLang="en-US" sz="1800" dirty="0"/>
              <a:t> techniques to ensure continuity when people leave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u="sng" dirty="0"/>
              <a:t>Organize</a:t>
            </a:r>
            <a:r>
              <a:rPr lang="en-US" altLang="en-US" sz="1800" dirty="0"/>
              <a:t> project teams so that information about each development activity is </a:t>
            </a:r>
            <a:r>
              <a:rPr lang="en-US" altLang="en-US" sz="1800" u="sng" dirty="0"/>
              <a:t>widely dispersed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u="sng" dirty="0"/>
              <a:t>Define</a:t>
            </a:r>
            <a:r>
              <a:rPr lang="en-US" altLang="en-US" sz="1800" dirty="0"/>
              <a:t> documentation standards and </a:t>
            </a:r>
            <a:r>
              <a:rPr lang="en-US" altLang="en-US" sz="1800" u="sng" dirty="0"/>
              <a:t>establish</a:t>
            </a:r>
            <a:r>
              <a:rPr lang="en-US" altLang="en-US" sz="1800" dirty="0"/>
              <a:t> mechanisms to ensure that documents are developed in a timely manner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u="sng" dirty="0"/>
              <a:t>Conduct</a:t>
            </a:r>
            <a:r>
              <a:rPr lang="en-US" altLang="en-US" sz="1800" dirty="0"/>
              <a:t> peer reviews of all work (so that more than one person is "up to speed")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1800" u="sng" dirty="0"/>
              <a:t>Assign</a:t>
            </a:r>
            <a:r>
              <a:rPr lang="en-US" altLang="en-US" sz="1800" dirty="0"/>
              <a:t> a backup staff member for every critical technologist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432A98-5449-4036-82BA-760225B1FAB4}" type="slidenum">
              <a:rPr lang="en-US" altLang="en-US" sz="1400" u="none"/>
              <a:pPr eaLnBrk="1" hangingPunct="1"/>
              <a:t>25</a:t>
            </a:fld>
            <a:endParaRPr lang="en-US" altLang="en-US" sz="1400" u="none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12954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n-US" sz="3200" u="none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Strategy for Reducing Staff Turnover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Background (continued)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400" dirty="0"/>
              <a:t>During </a:t>
            </a:r>
            <a:r>
              <a:rPr lang="en-US" altLang="en-US" sz="2400" u="sng" dirty="0"/>
              <a:t>risk monitoring</a:t>
            </a:r>
            <a:r>
              <a:rPr lang="en-US" altLang="en-US" sz="2400" dirty="0"/>
              <a:t>, the project manager </a:t>
            </a:r>
            <a:r>
              <a:rPr lang="en-US" altLang="en-US" sz="2400" u="sng" dirty="0"/>
              <a:t>monitors</a:t>
            </a:r>
            <a:r>
              <a:rPr lang="en-US" altLang="en-US" sz="2400" dirty="0"/>
              <a:t> factors that may provide an </a:t>
            </a:r>
            <a:r>
              <a:rPr lang="en-US" altLang="en-US" sz="2400" u="sng" dirty="0"/>
              <a:t>indication</a:t>
            </a:r>
            <a:r>
              <a:rPr lang="en-US" altLang="en-US" sz="2400" dirty="0"/>
              <a:t> of whether a risk is becoming more or less likely </a:t>
            </a:r>
          </a:p>
          <a:p>
            <a:pPr algn="just" eaLnBrk="1" hangingPunct="1"/>
            <a:r>
              <a:rPr lang="en-US" altLang="en-US" sz="2400" u="sng" dirty="0"/>
              <a:t>Risk management</a:t>
            </a:r>
            <a:r>
              <a:rPr lang="en-US" altLang="en-US" sz="2400" dirty="0"/>
              <a:t> and contingency planning </a:t>
            </a:r>
            <a:r>
              <a:rPr lang="en-US" altLang="en-US" sz="2400" u="sng" dirty="0"/>
              <a:t>assume</a:t>
            </a:r>
            <a:r>
              <a:rPr lang="en-US" altLang="en-US" sz="2400" dirty="0"/>
              <a:t> that mitigation efforts have </a:t>
            </a:r>
            <a:r>
              <a:rPr lang="en-US" altLang="en-US" sz="2400" u="sng" dirty="0"/>
              <a:t>failed</a:t>
            </a:r>
            <a:r>
              <a:rPr lang="en-US" altLang="en-US" sz="2400" dirty="0"/>
              <a:t> and that the risk has become a reality</a:t>
            </a:r>
          </a:p>
          <a:p>
            <a:pPr algn="just" eaLnBrk="1" hangingPunct="1"/>
            <a:r>
              <a:rPr lang="en-US" altLang="en-US" sz="2400" dirty="0"/>
              <a:t>RMMM steps incur </a:t>
            </a:r>
            <a:r>
              <a:rPr lang="en-US" altLang="en-US" sz="2400" u="sng" dirty="0"/>
              <a:t>additional</a:t>
            </a:r>
            <a:r>
              <a:rPr lang="en-US" altLang="en-US" sz="2400" dirty="0"/>
              <a:t> project cost</a:t>
            </a:r>
          </a:p>
          <a:p>
            <a:pPr lvl="1" algn="just" eaLnBrk="1" hangingPunct="1"/>
            <a:r>
              <a:rPr lang="en-US" altLang="en-US" sz="2000" dirty="0"/>
              <a:t>Large projects may have identified  30 – 40 risks</a:t>
            </a:r>
          </a:p>
          <a:p>
            <a:pPr algn="just" eaLnBrk="1" hangingPunct="1"/>
            <a:r>
              <a:rPr lang="en-US" altLang="en-US" sz="2400" dirty="0"/>
              <a:t>Risk is </a:t>
            </a:r>
            <a:r>
              <a:rPr lang="en-US" altLang="en-US" sz="2400" u="sng" dirty="0"/>
              <a:t>not limited</a:t>
            </a:r>
            <a:r>
              <a:rPr lang="en-US" altLang="en-US" sz="2400" dirty="0"/>
              <a:t> to the software project itself</a:t>
            </a:r>
          </a:p>
          <a:p>
            <a:pPr lvl="1" algn="just" eaLnBrk="1" hangingPunct="1"/>
            <a:r>
              <a:rPr lang="en-US" altLang="en-US" sz="2000" dirty="0"/>
              <a:t>Risks can occur after the software has been delivered to the user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A30CD40-F0F6-48D9-80B9-9836066792D7}" type="slidenum">
              <a:rPr lang="en-US" altLang="en-US" sz="1400" u="none"/>
              <a:pPr eaLnBrk="1" hangingPunct="1"/>
              <a:t>26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52530" y="234951"/>
            <a:ext cx="7772400" cy="11430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Software safety and hazard analysis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52530" y="1414464"/>
            <a:ext cx="7772400" cy="464502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Risks are also associated with software failures that occur in the field after the development project has ended.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Computers control many mission critical applications today (weapons systems, flight control, industrial processes, etc.).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These are </a:t>
            </a:r>
            <a:r>
              <a:rPr lang="en-US" altLang="en-US" sz="2400" u="sng" dirty="0"/>
              <a:t>software quality assurance</a:t>
            </a:r>
            <a:r>
              <a:rPr lang="en-US" altLang="en-US" sz="2400" dirty="0"/>
              <a:t> activities that focus on the </a:t>
            </a:r>
            <a:r>
              <a:rPr lang="en-US" altLang="en-US" sz="2400" u="sng" dirty="0"/>
              <a:t>identification</a:t>
            </a:r>
            <a:r>
              <a:rPr lang="en-US" altLang="en-US" sz="2400" dirty="0"/>
              <a:t> and </a:t>
            </a:r>
            <a:r>
              <a:rPr lang="en-US" altLang="en-US" sz="2400" u="sng" dirty="0"/>
              <a:t>assessment</a:t>
            </a:r>
            <a:r>
              <a:rPr lang="en-US" altLang="en-US" sz="2400" dirty="0"/>
              <a:t> of potential hazards that may affect software negatively and cause an entire system to fail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/>
              <a:t>If hazards can be </a:t>
            </a:r>
            <a:r>
              <a:rPr lang="en-US" altLang="en-US" sz="2400" u="sng" dirty="0"/>
              <a:t>identified early</a:t>
            </a:r>
            <a:r>
              <a:rPr lang="en-US" altLang="en-US" sz="2400" dirty="0"/>
              <a:t> in the software process, software design features can be specified that will either </a:t>
            </a:r>
            <a:r>
              <a:rPr lang="en-US" altLang="en-US" sz="2400" u="sng" dirty="0"/>
              <a:t>eliminate</a:t>
            </a:r>
            <a:r>
              <a:rPr lang="en-US" altLang="en-US" sz="2400" dirty="0"/>
              <a:t> or </a:t>
            </a:r>
            <a:r>
              <a:rPr lang="en-US" altLang="en-US" sz="2400" u="sng" dirty="0"/>
              <a:t>control</a:t>
            </a:r>
            <a:r>
              <a:rPr lang="en-US" altLang="en-US" sz="2400" dirty="0"/>
              <a:t> potential hazards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715B79-C7AE-4E87-B916-7685F93BE1F1}" type="slidenum">
              <a:rPr lang="en-US" altLang="en-US" sz="1400" u="none"/>
              <a:pPr eaLnBrk="1" hangingPunct="1"/>
              <a:t>27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The RMMM Plan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9248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The RMMM plan may be a part of the software development plan  or may be a separate document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Once RMMM has been documented and the project has begun, the risk mitigation, and monitoring steps begin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/>
              <a:t>Risk </a:t>
            </a:r>
            <a:r>
              <a:rPr lang="en-US" altLang="en-US" sz="1800" u="sng" dirty="0"/>
              <a:t>mitigation</a:t>
            </a:r>
            <a:r>
              <a:rPr lang="en-US" altLang="en-US" sz="1800" dirty="0"/>
              <a:t> is a problem </a:t>
            </a:r>
            <a:r>
              <a:rPr lang="en-US" altLang="en-US" sz="1800" u="sng" dirty="0"/>
              <a:t>avoidance</a:t>
            </a:r>
            <a:r>
              <a:rPr lang="en-US" altLang="en-US" sz="1800" dirty="0"/>
              <a:t> activity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/>
              <a:t>Risk </a:t>
            </a:r>
            <a:r>
              <a:rPr lang="en-US" altLang="en-US" sz="1800" u="sng" dirty="0"/>
              <a:t>monitoring</a:t>
            </a:r>
            <a:r>
              <a:rPr lang="en-US" altLang="en-US" sz="1800" dirty="0"/>
              <a:t> is a project </a:t>
            </a:r>
            <a:r>
              <a:rPr lang="en-US" altLang="en-US" sz="1800" u="sng" dirty="0"/>
              <a:t>tracking</a:t>
            </a:r>
            <a:r>
              <a:rPr lang="en-US" altLang="en-US" sz="1800" dirty="0"/>
              <a:t> activity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Risk monitoring has </a:t>
            </a:r>
            <a:r>
              <a:rPr lang="en-US" altLang="en-US" sz="2000" u="sng" dirty="0"/>
              <a:t>three</a:t>
            </a:r>
            <a:r>
              <a:rPr lang="en-US" altLang="en-US" sz="2000" dirty="0"/>
              <a:t> objectives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/>
              <a:t>To </a:t>
            </a:r>
            <a:r>
              <a:rPr lang="en-US" altLang="en-US" sz="1800" u="sng" dirty="0"/>
              <a:t>assess</a:t>
            </a:r>
            <a:r>
              <a:rPr lang="en-US" altLang="en-US" sz="1800" dirty="0"/>
              <a:t> whether predicted risks do, in fact, </a:t>
            </a:r>
            <a:r>
              <a:rPr lang="en-US" altLang="en-US" sz="1800" u="sng" dirty="0"/>
              <a:t>occur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/>
              <a:t>To </a:t>
            </a:r>
            <a:r>
              <a:rPr lang="en-US" altLang="en-US" sz="1800" u="sng" dirty="0"/>
              <a:t>ensure</a:t>
            </a:r>
            <a:r>
              <a:rPr lang="en-US" altLang="en-US" sz="1800" dirty="0"/>
              <a:t> that risk aversion steps defined for the risk are being properly </a:t>
            </a:r>
            <a:r>
              <a:rPr lang="en-US" altLang="en-US" sz="1800" u="sng" dirty="0"/>
              <a:t>applied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800" dirty="0"/>
              <a:t>To </a:t>
            </a:r>
            <a:r>
              <a:rPr lang="en-US" altLang="en-US" sz="1800" u="sng" dirty="0"/>
              <a:t>collect</a:t>
            </a:r>
            <a:r>
              <a:rPr lang="en-US" altLang="en-US" sz="1800" dirty="0"/>
              <a:t> information that can be used for </a:t>
            </a:r>
            <a:r>
              <a:rPr lang="en-US" altLang="en-US" sz="1800" u="sng" dirty="0"/>
              <a:t>future</a:t>
            </a:r>
            <a:r>
              <a:rPr lang="en-US" altLang="en-US" sz="1800" dirty="0"/>
              <a:t> risk analysis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The findings from risk monitoring may allow the project manager to ascertain what risks caused which problems throughout the project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6BAE8A-A10B-4BA0-BD94-B94E3286A35A}" type="slidenum">
              <a:rPr lang="en-US" altLang="en-US" sz="1400" u="none"/>
              <a:pPr eaLnBrk="1" hangingPunct="1"/>
              <a:t>28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558B-DC30-4862-A506-B4882FB0F700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5" name="Picture 6" descr="http://csis.pace.edu/%7Emarchese/SE616/L11New/L11new_files/image0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277"/>
            <a:ext cx="7411243" cy="628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14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Definition of Risk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75068" y="2286000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risk is a potential problem – it might happen and it might not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Risk Management: Series of steps that help a software team to understand and manage uncertainty.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Conceptual definition of risk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Risk concerns future happenings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Risk involves change in mind, opinion, actions, places, etc.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Risk involves choice and the uncertainty that choice entails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Two characteristics of risk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Uncertainty – the risk may or  may not happen, that is, there are no 100% risks (those, instead, are called constraints)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Loss – the risk becomes a reality and unwanted consequences or losses occur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1EE64B-3E03-4FA2-A68D-16FE7C044E7F}" type="slidenum">
              <a:rPr lang="en-US" altLang="en-US" sz="1400" u="none"/>
              <a:pPr eaLnBrk="1" hangingPunct="1"/>
              <a:t>3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2558B-DC30-4862-A506-B4882FB0F700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45058" name="Picture 2" descr="http://image.slidesharecdn.com/librarymanagement-150411230155-conversion-gate01/95/library-management-project-presentation-13-638.jpg?cb=14287935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90247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09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Seven Principles of Risk Management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44688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600" b="1" dirty="0"/>
              <a:t>Maintain a global perspective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View software risks within the context of a system and the business problem that is intended to solve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b="1" dirty="0"/>
              <a:t>Take a forward-looking view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Think about risks that may arise in the future; establish contingency plans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b="1" dirty="0"/>
              <a:t>Encourage open communication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Encourage all stakeholders and users to point out risks at any time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b="1" dirty="0"/>
              <a:t>Integrate risk management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Integrate the consideration of risk into the software process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b="1" dirty="0"/>
              <a:t>Emphasize a continuous process of risk management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Modify identified risks as more becomes known and add new risks as better insight is achieved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b="1" dirty="0"/>
              <a:t>Develop a shared product vision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A shared vision by all stakeholders facilitates better risk identification and assessment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b="1" dirty="0"/>
              <a:t>Encourage teamwork when managing risk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Pool the skills and experience of all stakeholders when conducting risk management activities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3E2A55-E3C8-436D-B638-EDDF68CCC208}" type="slidenum">
              <a:rPr lang="en-US" altLang="en-US" sz="1400" u="none"/>
              <a:pPr eaLnBrk="1" hangingPunct="1"/>
              <a:t>31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2532"/>
            <a:ext cx="7772400" cy="14562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Summary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Whenever much is riding on a software project, common sense dictates risk analysis</a:t>
            </a:r>
          </a:p>
          <a:p>
            <a:pPr lvl="1" eaLnBrk="1" hangingPunct="1"/>
            <a:r>
              <a:rPr lang="en-US" altLang="en-US" sz="2000" dirty="0"/>
              <a:t>Yet, most project managers do it informally and superficially, if at all</a:t>
            </a:r>
          </a:p>
          <a:p>
            <a:pPr eaLnBrk="1" hangingPunct="1"/>
            <a:r>
              <a:rPr lang="en-US" altLang="en-US" sz="2400" dirty="0"/>
              <a:t>However, the time spent in risk management results in</a:t>
            </a:r>
          </a:p>
          <a:p>
            <a:pPr lvl="1" eaLnBrk="1" hangingPunct="1"/>
            <a:r>
              <a:rPr lang="en-US" altLang="en-US" sz="2000" u="sng" dirty="0"/>
              <a:t>Less upheaval</a:t>
            </a:r>
            <a:r>
              <a:rPr lang="en-US" altLang="en-US" sz="2000" dirty="0"/>
              <a:t> during the project</a:t>
            </a:r>
          </a:p>
          <a:p>
            <a:pPr lvl="1" eaLnBrk="1" hangingPunct="1"/>
            <a:r>
              <a:rPr lang="en-US" altLang="en-US" sz="2000" dirty="0"/>
              <a:t>A </a:t>
            </a:r>
            <a:r>
              <a:rPr lang="en-US" altLang="en-US" sz="2000" u="sng" dirty="0"/>
              <a:t>greater ability</a:t>
            </a:r>
            <a:r>
              <a:rPr lang="en-US" altLang="en-US" sz="2000" dirty="0"/>
              <a:t> to track and control a project</a:t>
            </a:r>
          </a:p>
          <a:p>
            <a:pPr lvl="1" eaLnBrk="1" hangingPunct="1"/>
            <a:r>
              <a:rPr lang="en-US" altLang="en-US" sz="2000" dirty="0"/>
              <a:t>The </a:t>
            </a:r>
            <a:r>
              <a:rPr lang="en-US" altLang="en-US" sz="2000" u="sng" dirty="0"/>
              <a:t>confidence</a:t>
            </a:r>
            <a:r>
              <a:rPr lang="en-US" altLang="en-US" sz="2000" dirty="0"/>
              <a:t> that comes with planning for problems before they occur</a:t>
            </a:r>
          </a:p>
          <a:p>
            <a:pPr eaLnBrk="1" hangingPunct="1"/>
            <a:r>
              <a:rPr lang="en-US" altLang="en-US" sz="2400" dirty="0"/>
              <a:t>Risk management can absorb a significant amount of the project planning effort…but the effort is worth it</a:t>
            </a:r>
          </a:p>
          <a:p>
            <a:pPr lvl="1" eaLnBrk="1" hangingPunct="1"/>
            <a:endParaRPr lang="en-US" altLang="en-US" sz="2000" dirty="0"/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2313E0-9549-4361-9406-610F83AAD8A0}" type="slidenum">
              <a:rPr lang="en-US" altLang="en-US" sz="1400" u="none"/>
              <a:pPr eaLnBrk="1" hangingPunct="1"/>
              <a:t>32</a:t>
            </a:fld>
            <a:endParaRPr lang="en-US" altLang="en-US" sz="1400" u="none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8712200" y="64452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u="none">
                <a:sym typeface="Wingdings" panose="05000000000000000000" pitchFamily="2" charset="2"/>
              </a:rPr>
              <a:t></a:t>
            </a:r>
            <a:endParaRPr lang="en-US" altLang="en-US" u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Risk Categorization – Approach #1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8626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Project risks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They threaten the </a:t>
            </a:r>
            <a:r>
              <a:rPr lang="en-US" altLang="en-US" sz="2000" u="sng" dirty="0"/>
              <a:t>project plan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If they become real, it is likely that the </a:t>
            </a:r>
            <a:r>
              <a:rPr lang="en-US" altLang="en-US" sz="2000" u="sng" dirty="0"/>
              <a:t>project schedule</a:t>
            </a:r>
            <a:r>
              <a:rPr lang="en-US" altLang="en-US" sz="2000" dirty="0"/>
              <a:t> will slip and that costs will increase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Technical risks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They threaten the </a:t>
            </a:r>
            <a:r>
              <a:rPr lang="en-US" altLang="en-US" sz="2000" u="sng" dirty="0"/>
              <a:t>quality</a:t>
            </a:r>
            <a:r>
              <a:rPr lang="en-US" altLang="en-US" sz="2000" dirty="0"/>
              <a:t> and </a:t>
            </a:r>
            <a:r>
              <a:rPr lang="en-US" altLang="en-US" sz="2000" u="sng" dirty="0"/>
              <a:t>timeliness</a:t>
            </a:r>
            <a:r>
              <a:rPr lang="en-US" altLang="en-US" sz="2000" dirty="0"/>
              <a:t> of the software to be produced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If they become real, </a:t>
            </a:r>
            <a:r>
              <a:rPr lang="en-US" altLang="en-US" sz="2000" u="sng" dirty="0"/>
              <a:t>implementation</a:t>
            </a:r>
            <a:r>
              <a:rPr lang="en-US" altLang="en-US" sz="2000" dirty="0"/>
              <a:t> may become difficult or impossible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Business risks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They threaten the </a:t>
            </a:r>
            <a:r>
              <a:rPr lang="en-US" altLang="en-US" sz="2000" u="sng" dirty="0"/>
              <a:t>viability</a:t>
            </a:r>
            <a:r>
              <a:rPr lang="en-US" altLang="en-US" sz="2000" dirty="0"/>
              <a:t> of the software to be built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If they become real, they </a:t>
            </a:r>
            <a:r>
              <a:rPr lang="en-US" altLang="en-US" sz="2000" u="sng" dirty="0"/>
              <a:t>jeopardize</a:t>
            </a:r>
            <a:r>
              <a:rPr lang="en-US" altLang="en-US" sz="2000" dirty="0"/>
              <a:t> the project or the product 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E35AF66-B831-4A57-BFB3-E85230065C5F}" type="slidenum">
              <a:rPr lang="en-US" altLang="en-US" sz="1400" u="none"/>
              <a:pPr eaLnBrk="1" hangingPunct="1"/>
              <a:t>4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Risk Categorization – Approach #1 (continued)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73347"/>
            <a:ext cx="7772400" cy="4114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Sub-categories of Business risks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/>
              <a:t>Market risk</a:t>
            </a:r>
            <a:r>
              <a:rPr lang="en-US" altLang="en-US" sz="2000" dirty="0"/>
              <a:t> – building an excellent product or system that no one really wants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/>
              <a:t>Strategic risk</a:t>
            </a:r>
            <a:r>
              <a:rPr lang="en-US" altLang="en-US" sz="2000" dirty="0"/>
              <a:t> – building a product that no longer fits into the overall business strategy for the company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/>
              <a:t>Sales risk</a:t>
            </a:r>
            <a:r>
              <a:rPr lang="en-US" altLang="en-US" sz="2000" dirty="0"/>
              <a:t> – building a product that the sales force doesn't understand how to sell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/>
              <a:t>Management risk</a:t>
            </a:r>
            <a:r>
              <a:rPr lang="en-US" altLang="en-US" sz="2000" dirty="0"/>
              <a:t> – losing the support of senior management due to a change in focus or a change in people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/>
              <a:t>Budget risk</a:t>
            </a:r>
            <a:r>
              <a:rPr lang="en-US" altLang="en-US" sz="2000" dirty="0"/>
              <a:t> – losing budgetary or personnel commitment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8001429-B2A5-41B4-AA5C-0F8C4A957BBB}" type="slidenum">
              <a:rPr lang="en-US" altLang="en-US" sz="1400" u="none"/>
              <a:pPr eaLnBrk="1" hangingPunct="1"/>
              <a:t>5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Risk Categorization – Approach #2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911418"/>
            <a:ext cx="81534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Known risks</a:t>
            </a:r>
          </a:p>
          <a:p>
            <a:pPr lvl="1" eaLnBrk="1" hangingPunct="1"/>
            <a:r>
              <a:rPr lang="en-US" altLang="en-US" sz="2000" dirty="0"/>
              <a:t>Those risks that can be </a:t>
            </a:r>
            <a:r>
              <a:rPr lang="en-US" altLang="en-US" sz="2000" u="sng" dirty="0"/>
              <a:t>uncovered</a:t>
            </a:r>
            <a:r>
              <a:rPr lang="en-US" altLang="en-US" sz="2000" dirty="0"/>
              <a:t> after careful evaluation of the project plan, the business and technical environment in which the project is being developed, and other reliable information sources (e.g., unrealistic delivery date)</a:t>
            </a:r>
          </a:p>
          <a:p>
            <a:pPr eaLnBrk="1" hangingPunct="1"/>
            <a:r>
              <a:rPr lang="en-US" altLang="en-US" sz="2400" dirty="0"/>
              <a:t>Predictable risks</a:t>
            </a:r>
          </a:p>
          <a:p>
            <a:pPr lvl="1" eaLnBrk="1" hangingPunct="1"/>
            <a:r>
              <a:rPr lang="en-US" altLang="en-US" sz="2000" dirty="0"/>
              <a:t>Those risks that are </a:t>
            </a:r>
            <a:r>
              <a:rPr lang="en-US" altLang="en-US" sz="2000" u="sng" dirty="0"/>
              <a:t>extrapolated</a:t>
            </a:r>
            <a:r>
              <a:rPr lang="en-US" altLang="en-US" sz="2000" dirty="0"/>
              <a:t> from past project experience (e.g., past turnover)</a:t>
            </a:r>
          </a:p>
          <a:p>
            <a:pPr eaLnBrk="1" hangingPunct="1"/>
            <a:r>
              <a:rPr lang="en-US" altLang="en-US" sz="2400" dirty="0"/>
              <a:t>Unpredictable risks</a:t>
            </a:r>
          </a:p>
          <a:p>
            <a:pPr lvl="1" eaLnBrk="1" hangingPunct="1"/>
            <a:r>
              <a:rPr lang="en-US" altLang="en-US" sz="2000" dirty="0"/>
              <a:t>Those risks that can and do occur, but are extremely </a:t>
            </a:r>
            <a:r>
              <a:rPr lang="en-US" altLang="en-US" sz="2000" u="sng" dirty="0"/>
              <a:t>difficult to identify</a:t>
            </a:r>
            <a:r>
              <a:rPr lang="en-US" altLang="en-US" sz="2000" dirty="0"/>
              <a:t> in advance</a:t>
            </a:r>
          </a:p>
          <a:p>
            <a:pPr lvl="1" eaLnBrk="1" hangingPunct="1">
              <a:buFontTx/>
              <a:buNone/>
            </a:pPr>
            <a:endParaRPr lang="en-US" altLang="en-US" sz="2000" dirty="0"/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2C9699-D85C-4768-8A9B-7D7CD676437D}" type="slidenum">
              <a:rPr lang="en-US" altLang="en-US" sz="1400" u="none"/>
              <a:pPr eaLnBrk="1" hangingPunct="1"/>
              <a:t>6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Reactive vs. Proactive Risk Strategies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713704" y="2133601"/>
            <a:ext cx="7772400" cy="41148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/>
              <a:t>Reactive</a:t>
            </a:r>
            <a:r>
              <a:rPr lang="en-US" altLang="en-US" sz="2400" dirty="0"/>
              <a:t> risk strategies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"Don't worry, I'll think of something"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The majority of software teams and managers rely on this approach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Nothing is done about risks until something goes wrong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/>
              <a:t>The team then flies into action in an attempt to correct the problem rapidly (fire fighting)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Crisis management is the choice of management techniques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u="sng" dirty="0"/>
              <a:t>Proactive</a:t>
            </a:r>
            <a:r>
              <a:rPr lang="en-US" altLang="en-US" sz="2400" dirty="0"/>
              <a:t> risk strategies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Steps for risk management are followed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Primary objective is to </a:t>
            </a:r>
            <a:r>
              <a:rPr lang="en-US" altLang="en-US" sz="2000" u="sng" dirty="0"/>
              <a:t>avoid risk</a:t>
            </a:r>
            <a:r>
              <a:rPr lang="en-US" altLang="en-US" sz="2000" dirty="0"/>
              <a:t> and to have a </a:t>
            </a:r>
            <a:r>
              <a:rPr lang="en-US" altLang="en-US" sz="2000" u="sng" dirty="0"/>
              <a:t>contingency plan</a:t>
            </a:r>
            <a:r>
              <a:rPr lang="en-US" altLang="en-US" sz="2000" dirty="0"/>
              <a:t> in place to handle unavoidable risks in a controlled and effective manner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6A1D9A-7D44-4A95-93D0-04136023B2B8}" type="slidenum">
              <a:rPr lang="en-US" altLang="en-US" sz="1400" u="none"/>
              <a:pPr eaLnBrk="1" hangingPunct="1"/>
              <a:t>7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1"/>
            <a:ext cx="7772400" cy="12191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Steps for Risk Management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400" u="sng" dirty="0"/>
              <a:t>Identify</a:t>
            </a:r>
            <a:r>
              <a:rPr lang="en-US" altLang="en-US" sz="2400" dirty="0"/>
              <a:t> possible risks; recognize what can go wrong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400" u="sng" dirty="0"/>
              <a:t>Analyze</a:t>
            </a:r>
            <a:r>
              <a:rPr lang="en-US" altLang="en-US" sz="2400" dirty="0"/>
              <a:t> each risk to estimate the </a:t>
            </a:r>
            <a:r>
              <a:rPr lang="en-US" altLang="en-US" sz="2400" u="sng" dirty="0"/>
              <a:t>probability</a:t>
            </a:r>
            <a:r>
              <a:rPr lang="en-US" altLang="en-US" sz="2400" dirty="0"/>
              <a:t> that it will occur and the </a:t>
            </a:r>
            <a:r>
              <a:rPr lang="en-US" altLang="en-US" sz="2400" u="sng" dirty="0"/>
              <a:t>impact</a:t>
            </a:r>
            <a:r>
              <a:rPr lang="en-US" altLang="en-US" sz="2400" dirty="0"/>
              <a:t> (i.e., damage) that it will do if it does occur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400" u="sng" dirty="0"/>
              <a:t>Rank</a:t>
            </a:r>
            <a:r>
              <a:rPr lang="en-US" altLang="en-US" sz="2400" dirty="0"/>
              <a:t> the risks by probability and impact</a:t>
            </a:r>
            <a:br>
              <a:rPr lang="en-US" altLang="en-US" sz="2400" dirty="0"/>
            </a:br>
            <a:r>
              <a:rPr lang="en-US" altLang="en-US" sz="2400" dirty="0"/>
              <a:t> - </a:t>
            </a:r>
            <a:r>
              <a:rPr lang="en-US" altLang="en-US" sz="2000" dirty="0"/>
              <a:t>Impact may be negligible, marginal, critical, and catastrophic</a:t>
            </a:r>
          </a:p>
          <a:p>
            <a:pPr marL="609600" indent="-609600" algn="just" eaLnBrk="1" hangingPunct="1">
              <a:buFontTx/>
              <a:buAutoNum type="arabicParenR"/>
            </a:pPr>
            <a:r>
              <a:rPr lang="en-US" altLang="en-US" sz="2400" u="sng" dirty="0"/>
              <a:t>Develop</a:t>
            </a:r>
            <a:r>
              <a:rPr lang="en-US" altLang="en-US" sz="2400" dirty="0"/>
              <a:t> a contingency plan to manage those risks having </a:t>
            </a:r>
            <a:r>
              <a:rPr lang="en-US" altLang="en-US" sz="2400" u="sng" dirty="0"/>
              <a:t>high probability</a:t>
            </a:r>
            <a:r>
              <a:rPr lang="en-US" altLang="en-US" sz="2400" dirty="0"/>
              <a:t> and </a:t>
            </a:r>
            <a:r>
              <a:rPr lang="en-US" altLang="en-US" sz="2400" u="sng" dirty="0"/>
              <a:t>high impact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783629-0AD3-4C60-BB09-15B0B6ABE21A}" type="slidenum">
              <a:rPr lang="en-US" altLang="en-US" sz="1400" u="none"/>
              <a:pPr eaLnBrk="1" hangingPunct="1"/>
              <a:t>8</a:t>
            </a:fld>
            <a:endParaRPr lang="en-US" altLang="en-US" sz="1400" u="non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/>
              <a:t>Risk Identification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B387FE-B905-4F62-A492-878A0DFF0661}"/>
</file>

<file path=customXml/itemProps2.xml><?xml version="1.0" encoding="utf-8"?>
<ds:datastoreItem xmlns:ds="http://schemas.openxmlformats.org/officeDocument/2006/customXml" ds:itemID="{D1CA8715-A990-405D-B559-A8677853462C}"/>
</file>

<file path=customXml/itemProps3.xml><?xml version="1.0" encoding="utf-8"?>
<ds:datastoreItem xmlns:ds="http://schemas.openxmlformats.org/officeDocument/2006/customXml" ds:itemID="{7A244C42-D222-4DC1-B794-483DF8AE38CF}"/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5211</TotalTime>
  <Words>2549</Words>
  <Application>Microsoft Office PowerPoint</Application>
  <PresentationFormat>On-screen Show (4:3)</PresentationFormat>
  <Paragraphs>299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Wingdings</vt:lpstr>
      <vt:lpstr>Celestial</vt:lpstr>
      <vt:lpstr>  Risk Management     </vt:lpstr>
      <vt:lpstr>Introduction</vt:lpstr>
      <vt:lpstr>Definition of Risk</vt:lpstr>
      <vt:lpstr>Risk Categorization – Approach #1</vt:lpstr>
      <vt:lpstr>Risk Categorization – Approach #1 (continued)</vt:lpstr>
      <vt:lpstr>Risk Categorization – Approach #2</vt:lpstr>
      <vt:lpstr>Reactive vs. Proactive Risk Strategies</vt:lpstr>
      <vt:lpstr>Steps for Risk Management</vt:lpstr>
      <vt:lpstr>Risk Identification</vt:lpstr>
      <vt:lpstr>Background</vt:lpstr>
      <vt:lpstr>Risk Item Checklist</vt:lpstr>
      <vt:lpstr>Known and Predictable Risk Categories</vt:lpstr>
      <vt:lpstr>Questionnaire on Project Risk</vt:lpstr>
      <vt:lpstr>Questionnaire on Project Risk (continued)</vt:lpstr>
      <vt:lpstr>Risk Components and Drivers</vt:lpstr>
      <vt:lpstr>Risk Projection (Estimation)</vt:lpstr>
      <vt:lpstr>Background</vt:lpstr>
      <vt:lpstr>Risk Projection/Estimation Steps</vt:lpstr>
      <vt:lpstr>Contents of a Risk Table</vt:lpstr>
      <vt:lpstr>Developing a Risk Table</vt:lpstr>
      <vt:lpstr>PowerPoint Presentation</vt:lpstr>
      <vt:lpstr>Assessing Risk Impact</vt:lpstr>
      <vt:lpstr>Risk Mitigation, Monitoring, and Management</vt:lpstr>
      <vt:lpstr>Background</vt:lpstr>
      <vt:lpstr>Background (continued)</vt:lpstr>
      <vt:lpstr>Background (continued)</vt:lpstr>
      <vt:lpstr>Software safety and hazard analysis</vt:lpstr>
      <vt:lpstr>The RMMM Plan</vt:lpstr>
      <vt:lpstr>PowerPoint Presentation</vt:lpstr>
      <vt:lpstr>PowerPoint Presentation</vt:lpstr>
      <vt:lpstr>Seven Principles of Risk Management</vt:lpstr>
      <vt:lpstr>Summary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Tevis</dc:creator>
  <cp:lastModifiedBy>Girija Attigeri [MAHE-MIT]</cp:lastModifiedBy>
  <cp:revision>628</cp:revision>
  <dcterms:created xsi:type="dcterms:W3CDTF">2003-04-04T18:50:43Z</dcterms:created>
  <dcterms:modified xsi:type="dcterms:W3CDTF">2020-11-04T10:32:06Z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