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4"/>
  </p:sldMasterIdLst>
  <p:notesMasterIdLst>
    <p:notesMasterId r:id="rId58"/>
  </p:notesMasterIdLst>
  <p:sldIdLst>
    <p:sldId id="279" r:id="rId5"/>
    <p:sldId id="280" r:id="rId6"/>
    <p:sldId id="313" r:id="rId7"/>
    <p:sldId id="306" r:id="rId8"/>
    <p:sldId id="281" r:id="rId9"/>
    <p:sldId id="307" r:id="rId10"/>
    <p:sldId id="282" r:id="rId11"/>
    <p:sldId id="314" r:id="rId12"/>
    <p:sldId id="283" r:id="rId13"/>
    <p:sldId id="338" r:id="rId14"/>
    <p:sldId id="284" r:id="rId15"/>
    <p:sldId id="285" r:id="rId16"/>
    <p:sldId id="316" r:id="rId17"/>
    <p:sldId id="315" r:id="rId18"/>
    <p:sldId id="339" r:id="rId19"/>
    <p:sldId id="340" r:id="rId20"/>
    <p:sldId id="317" r:id="rId21"/>
    <p:sldId id="318" r:id="rId22"/>
    <p:sldId id="319" r:id="rId23"/>
    <p:sldId id="320" r:id="rId24"/>
    <p:sldId id="321" r:id="rId25"/>
    <p:sldId id="288" r:id="rId26"/>
    <p:sldId id="322" r:id="rId27"/>
    <p:sldId id="323" r:id="rId28"/>
    <p:sldId id="324" r:id="rId29"/>
    <p:sldId id="325" r:id="rId30"/>
    <p:sldId id="290" r:id="rId31"/>
    <p:sldId id="326" r:id="rId32"/>
    <p:sldId id="291" r:id="rId33"/>
    <p:sldId id="327" r:id="rId34"/>
    <p:sldId id="292" r:id="rId35"/>
    <p:sldId id="328" r:id="rId36"/>
    <p:sldId id="297" r:id="rId37"/>
    <p:sldId id="329" r:id="rId38"/>
    <p:sldId id="330" r:id="rId39"/>
    <p:sldId id="331" r:id="rId40"/>
    <p:sldId id="332" r:id="rId41"/>
    <p:sldId id="333" r:id="rId42"/>
    <p:sldId id="334" r:id="rId43"/>
    <p:sldId id="341" r:id="rId44"/>
    <p:sldId id="335" r:id="rId45"/>
    <p:sldId id="336" r:id="rId46"/>
    <p:sldId id="337" r:id="rId47"/>
    <p:sldId id="342" r:id="rId48"/>
    <p:sldId id="299" r:id="rId49"/>
    <p:sldId id="300" r:id="rId50"/>
    <p:sldId id="301" r:id="rId51"/>
    <p:sldId id="302" r:id="rId52"/>
    <p:sldId id="303" r:id="rId53"/>
    <p:sldId id="304" r:id="rId54"/>
    <p:sldId id="343" r:id="rId55"/>
    <p:sldId id="311" r:id="rId56"/>
    <p:sldId id="312" r:id="rId5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66DAF8-5C70-4091-855E-208091D4EA99}" v="1" dt="2020-11-17T11:09:24.6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64" autoAdjust="0"/>
    <p:restoredTop sz="94660"/>
  </p:normalViewPr>
  <p:slideViewPr>
    <p:cSldViewPr>
      <p:cViewPr varScale="1">
        <p:scale>
          <a:sx n="78" d="100"/>
          <a:sy n="78" d="100"/>
        </p:scale>
        <p:origin x="552"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BHAV PRITHANI-180911180" userId="S::vaibhav.prithani1@learner.manipal.edu::eb51d165-4425-4a06-be1c-47fdd99212fe" providerId="AD" clId="Web-{FF66DAF8-5C70-4091-855E-208091D4EA99}"/>
    <pc:docChg chg="sldOrd">
      <pc:chgData name="VAIBHAV PRITHANI-180911180" userId="S::vaibhav.prithani1@learner.manipal.edu::eb51d165-4425-4a06-be1c-47fdd99212fe" providerId="AD" clId="Web-{FF66DAF8-5C70-4091-855E-208091D4EA99}" dt="2020-11-17T11:09:24.692" v="0"/>
      <pc:docMkLst>
        <pc:docMk/>
      </pc:docMkLst>
      <pc:sldChg chg="ord">
        <pc:chgData name="VAIBHAV PRITHANI-180911180" userId="S::vaibhav.prithani1@learner.manipal.edu::eb51d165-4425-4a06-be1c-47fdd99212fe" providerId="AD" clId="Web-{FF66DAF8-5C70-4091-855E-208091D4EA99}" dt="2020-11-17T11:09:24.692" v="0"/>
        <pc:sldMkLst>
          <pc:docMk/>
          <pc:sldMk cId="0" sldId="2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2867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867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29C0687D-8C5D-4D8D-85AA-C9D4A1AFC8B9}" type="slidenum">
              <a:rPr lang="en-US" altLang="en-US"/>
              <a:pPr/>
              <a:t>‹#›</a:t>
            </a:fld>
            <a:endParaRPr lang="en-US" altLang="en-US"/>
          </a:p>
        </p:txBody>
      </p:sp>
    </p:spTree>
    <p:extLst>
      <p:ext uri="{BB962C8B-B14F-4D97-AF65-F5344CB8AC3E}">
        <p14:creationId xmlns:p14="http://schemas.microsoft.com/office/powerpoint/2010/main" val="373652624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146" name="Group 2"/>
          <p:cNvGrpSpPr>
            <a:grpSpLocks/>
          </p:cNvGrpSpPr>
          <p:nvPr/>
        </p:nvGrpSpPr>
        <p:grpSpPr bwMode="auto">
          <a:xfrm>
            <a:off x="-3175" y="0"/>
            <a:ext cx="9147175" cy="6867525"/>
            <a:chOff x="-2" y="0"/>
            <a:chExt cx="5762" cy="4326"/>
          </a:xfrm>
        </p:grpSpPr>
        <p:grpSp>
          <p:nvGrpSpPr>
            <p:cNvPr id="6147" name="Group 3"/>
            <p:cNvGrpSpPr>
              <a:grpSpLocks/>
            </p:cNvGrpSpPr>
            <p:nvPr userDrawn="1"/>
          </p:nvGrpSpPr>
          <p:grpSpPr bwMode="auto">
            <a:xfrm>
              <a:off x="-2" y="0"/>
              <a:ext cx="5712" cy="4326"/>
              <a:chOff x="-2" y="0"/>
              <a:chExt cx="5712" cy="4326"/>
            </a:xfrm>
          </p:grpSpPr>
          <p:sp>
            <p:nvSpPr>
              <p:cNvPr id="6148" name="Rectangle 4"/>
              <p:cNvSpPr>
                <a:spLocks noChangeArrowheads="1"/>
              </p:cNvSpPr>
              <p:nvPr/>
            </p:nvSpPr>
            <p:spPr bwMode="auto">
              <a:xfrm>
                <a:off x="-2" y="0"/>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 name="Rectangle 5"/>
              <p:cNvSpPr>
                <a:spLocks noChangeArrowheads="1"/>
              </p:cNvSpPr>
              <p:nvPr/>
            </p:nvSpPr>
            <p:spPr bwMode="auto">
              <a:xfrm>
                <a:off x="9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 name="Rectangle 6"/>
              <p:cNvSpPr>
                <a:spLocks noChangeArrowheads="1"/>
              </p:cNvSpPr>
              <p:nvPr/>
            </p:nvSpPr>
            <p:spPr bwMode="auto">
              <a:xfrm>
                <a:off x="19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1" name="Rectangle 7"/>
              <p:cNvSpPr>
                <a:spLocks noChangeArrowheads="1"/>
              </p:cNvSpPr>
              <p:nvPr/>
            </p:nvSpPr>
            <p:spPr bwMode="auto">
              <a:xfrm>
                <a:off x="28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2" name="Rectangle 8"/>
              <p:cNvSpPr>
                <a:spLocks noChangeArrowheads="1"/>
              </p:cNvSpPr>
              <p:nvPr/>
            </p:nvSpPr>
            <p:spPr bwMode="auto">
              <a:xfrm>
                <a:off x="38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3" name="Rectangle 9"/>
              <p:cNvSpPr>
                <a:spLocks noChangeArrowheads="1"/>
              </p:cNvSpPr>
              <p:nvPr/>
            </p:nvSpPr>
            <p:spPr bwMode="auto">
              <a:xfrm>
                <a:off x="47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4" name="Rectangle 10"/>
              <p:cNvSpPr>
                <a:spLocks noChangeArrowheads="1"/>
              </p:cNvSpPr>
              <p:nvPr/>
            </p:nvSpPr>
            <p:spPr bwMode="auto">
              <a:xfrm>
                <a:off x="57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5" name="Rectangle 11"/>
              <p:cNvSpPr>
                <a:spLocks noChangeArrowheads="1"/>
              </p:cNvSpPr>
              <p:nvPr/>
            </p:nvSpPr>
            <p:spPr bwMode="auto">
              <a:xfrm>
                <a:off x="67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6" name="Rectangle 12"/>
              <p:cNvSpPr>
                <a:spLocks noChangeArrowheads="1"/>
              </p:cNvSpPr>
              <p:nvPr/>
            </p:nvSpPr>
            <p:spPr bwMode="auto">
              <a:xfrm>
                <a:off x="76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7" name="Rectangle 13"/>
              <p:cNvSpPr>
                <a:spLocks noChangeArrowheads="1"/>
              </p:cNvSpPr>
              <p:nvPr/>
            </p:nvSpPr>
            <p:spPr bwMode="auto">
              <a:xfrm>
                <a:off x="86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8" name="Rectangle 14"/>
              <p:cNvSpPr>
                <a:spLocks noChangeArrowheads="1"/>
              </p:cNvSpPr>
              <p:nvPr/>
            </p:nvSpPr>
            <p:spPr bwMode="auto">
              <a:xfrm>
                <a:off x="95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9" name="Rectangle 15"/>
              <p:cNvSpPr>
                <a:spLocks noChangeArrowheads="1"/>
              </p:cNvSpPr>
              <p:nvPr/>
            </p:nvSpPr>
            <p:spPr bwMode="auto">
              <a:xfrm>
                <a:off x="105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0" name="Rectangle 16"/>
              <p:cNvSpPr>
                <a:spLocks noChangeArrowheads="1"/>
              </p:cNvSpPr>
              <p:nvPr/>
            </p:nvSpPr>
            <p:spPr bwMode="auto">
              <a:xfrm>
                <a:off x="115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1" name="Rectangle 17"/>
              <p:cNvSpPr>
                <a:spLocks noChangeArrowheads="1"/>
              </p:cNvSpPr>
              <p:nvPr/>
            </p:nvSpPr>
            <p:spPr bwMode="auto">
              <a:xfrm>
                <a:off x="124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2" name="Rectangle 18"/>
              <p:cNvSpPr>
                <a:spLocks noChangeArrowheads="1"/>
              </p:cNvSpPr>
              <p:nvPr/>
            </p:nvSpPr>
            <p:spPr bwMode="auto">
              <a:xfrm>
                <a:off x="134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3" name="Rectangle 19"/>
              <p:cNvSpPr>
                <a:spLocks noChangeArrowheads="1"/>
              </p:cNvSpPr>
              <p:nvPr/>
            </p:nvSpPr>
            <p:spPr bwMode="auto">
              <a:xfrm>
                <a:off x="143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4" name="Rectangle 20"/>
              <p:cNvSpPr>
                <a:spLocks noChangeArrowheads="1"/>
              </p:cNvSpPr>
              <p:nvPr/>
            </p:nvSpPr>
            <p:spPr bwMode="auto">
              <a:xfrm>
                <a:off x="153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5" name="Rectangle 21"/>
              <p:cNvSpPr>
                <a:spLocks noChangeArrowheads="1"/>
              </p:cNvSpPr>
              <p:nvPr/>
            </p:nvSpPr>
            <p:spPr bwMode="auto">
              <a:xfrm>
                <a:off x="163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6" name="Rectangle 22"/>
              <p:cNvSpPr>
                <a:spLocks noChangeArrowheads="1"/>
              </p:cNvSpPr>
              <p:nvPr/>
            </p:nvSpPr>
            <p:spPr bwMode="auto">
              <a:xfrm>
                <a:off x="172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7" name="Rectangle 23"/>
              <p:cNvSpPr>
                <a:spLocks noChangeArrowheads="1"/>
              </p:cNvSpPr>
              <p:nvPr/>
            </p:nvSpPr>
            <p:spPr bwMode="auto">
              <a:xfrm>
                <a:off x="182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8" name="Rectangle 24"/>
              <p:cNvSpPr>
                <a:spLocks noChangeArrowheads="1"/>
              </p:cNvSpPr>
              <p:nvPr/>
            </p:nvSpPr>
            <p:spPr bwMode="auto">
              <a:xfrm>
                <a:off x="191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9" name="Rectangle 25"/>
              <p:cNvSpPr>
                <a:spLocks noChangeArrowheads="1"/>
              </p:cNvSpPr>
              <p:nvPr/>
            </p:nvSpPr>
            <p:spPr bwMode="auto">
              <a:xfrm>
                <a:off x="201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0" name="Rectangle 26"/>
              <p:cNvSpPr>
                <a:spLocks noChangeArrowheads="1"/>
              </p:cNvSpPr>
              <p:nvPr/>
            </p:nvSpPr>
            <p:spPr bwMode="auto">
              <a:xfrm>
                <a:off x="211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1" name="Rectangle 27"/>
              <p:cNvSpPr>
                <a:spLocks noChangeArrowheads="1"/>
              </p:cNvSpPr>
              <p:nvPr/>
            </p:nvSpPr>
            <p:spPr bwMode="auto">
              <a:xfrm>
                <a:off x="220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2" name="Rectangle 28"/>
              <p:cNvSpPr>
                <a:spLocks noChangeArrowheads="1"/>
              </p:cNvSpPr>
              <p:nvPr/>
            </p:nvSpPr>
            <p:spPr bwMode="auto">
              <a:xfrm>
                <a:off x="230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3" name="Rectangle 29"/>
              <p:cNvSpPr>
                <a:spLocks noChangeArrowheads="1"/>
              </p:cNvSpPr>
              <p:nvPr/>
            </p:nvSpPr>
            <p:spPr bwMode="auto">
              <a:xfrm>
                <a:off x="239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4" name="Rectangle 30"/>
              <p:cNvSpPr>
                <a:spLocks noChangeArrowheads="1"/>
              </p:cNvSpPr>
              <p:nvPr/>
            </p:nvSpPr>
            <p:spPr bwMode="auto">
              <a:xfrm>
                <a:off x="249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5" name="Rectangle 31"/>
              <p:cNvSpPr>
                <a:spLocks noChangeArrowheads="1"/>
              </p:cNvSpPr>
              <p:nvPr/>
            </p:nvSpPr>
            <p:spPr bwMode="auto">
              <a:xfrm>
                <a:off x="259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6" name="Rectangle 32"/>
              <p:cNvSpPr>
                <a:spLocks noChangeArrowheads="1"/>
              </p:cNvSpPr>
              <p:nvPr/>
            </p:nvSpPr>
            <p:spPr bwMode="auto">
              <a:xfrm>
                <a:off x="268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7" name="Rectangle 33"/>
              <p:cNvSpPr>
                <a:spLocks noChangeArrowheads="1"/>
              </p:cNvSpPr>
              <p:nvPr/>
            </p:nvSpPr>
            <p:spPr bwMode="auto">
              <a:xfrm>
                <a:off x="278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8" name="Rectangle 34"/>
              <p:cNvSpPr>
                <a:spLocks noChangeArrowheads="1"/>
              </p:cNvSpPr>
              <p:nvPr/>
            </p:nvSpPr>
            <p:spPr bwMode="auto">
              <a:xfrm>
                <a:off x="287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9" name="Rectangle 35"/>
              <p:cNvSpPr>
                <a:spLocks noChangeArrowheads="1"/>
              </p:cNvSpPr>
              <p:nvPr/>
            </p:nvSpPr>
            <p:spPr bwMode="auto">
              <a:xfrm>
                <a:off x="297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0" name="Rectangle 36"/>
              <p:cNvSpPr>
                <a:spLocks noChangeArrowheads="1"/>
              </p:cNvSpPr>
              <p:nvPr/>
            </p:nvSpPr>
            <p:spPr bwMode="auto">
              <a:xfrm>
                <a:off x="307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1" name="Rectangle 37"/>
              <p:cNvSpPr>
                <a:spLocks noChangeArrowheads="1"/>
              </p:cNvSpPr>
              <p:nvPr/>
            </p:nvSpPr>
            <p:spPr bwMode="auto">
              <a:xfrm>
                <a:off x="316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2" name="Rectangle 38"/>
              <p:cNvSpPr>
                <a:spLocks noChangeArrowheads="1"/>
              </p:cNvSpPr>
              <p:nvPr/>
            </p:nvSpPr>
            <p:spPr bwMode="auto">
              <a:xfrm>
                <a:off x="326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3" name="Rectangle 39"/>
              <p:cNvSpPr>
                <a:spLocks noChangeArrowheads="1"/>
              </p:cNvSpPr>
              <p:nvPr/>
            </p:nvSpPr>
            <p:spPr bwMode="auto">
              <a:xfrm>
                <a:off x="335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4" name="Rectangle 40"/>
              <p:cNvSpPr>
                <a:spLocks noChangeArrowheads="1"/>
              </p:cNvSpPr>
              <p:nvPr/>
            </p:nvSpPr>
            <p:spPr bwMode="auto">
              <a:xfrm>
                <a:off x="345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5" name="Rectangle 41"/>
              <p:cNvSpPr>
                <a:spLocks noChangeArrowheads="1"/>
              </p:cNvSpPr>
              <p:nvPr/>
            </p:nvSpPr>
            <p:spPr bwMode="auto">
              <a:xfrm>
                <a:off x="355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6" name="Rectangle 42"/>
              <p:cNvSpPr>
                <a:spLocks noChangeArrowheads="1"/>
              </p:cNvSpPr>
              <p:nvPr/>
            </p:nvSpPr>
            <p:spPr bwMode="auto">
              <a:xfrm>
                <a:off x="364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7" name="Rectangle 43"/>
              <p:cNvSpPr>
                <a:spLocks noChangeArrowheads="1"/>
              </p:cNvSpPr>
              <p:nvPr/>
            </p:nvSpPr>
            <p:spPr bwMode="auto">
              <a:xfrm>
                <a:off x="374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8" name="Rectangle 44"/>
              <p:cNvSpPr>
                <a:spLocks noChangeArrowheads="1"/>
              </p:cNvSpPr>
              <p:nvPr/>
            </p:nvSpPr>
            <p:spPr bwMode="auto">
              <a:xfrm>
                <a:off x="383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9" name="Rectangle 45"/>
              <p:cNvSpPr>
                <a:spLocks noChangeArrowheads="1"/>
              </p:cNvSpPr>
              <p:nvPr/>
            </p:nvSpPr>
            <p:spPr bwMode="auto">
              <a:xfrm>
                <a:off x="393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0" name="Rectangle 46"/>
              <p:cNvSpPr>
                <a:spLocks noChangeArrowheads="1"/>
              </p:cNvSpPr>
              <p:nvPr/>
            </p:nvSpPr>
            <p:spPr bwMode="auto">
              <a:xfrm>
                <a:off x="403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1" name="Rectangle 47"/>
              <p:cNvSpPr>
                <a:spLocks noChangeArrowheads="1"/>
              </p:cNvSpPr>
              <p:nvPr/>
            </p:nvSpPr>
            <p:spPr bwMode="auto">
              <a:xfrm>
                <a:off x="412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2" name="Rectangle 48"/>
              <p:cNvSpPr>
                <a:spLocks noChangeArrowheads="1"/>
              </p:cNvSpPr>
              <p:nvPr/>
            </p:nvSpPr>
            <p:spPr bwMode="auto">
              <a:xfrm>
                <a:off x="422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3" name="Rectangle 49"/>
              <p:cNvSpPr>
                <a:spLocks noChangeArrowheads="1"/>
              </p:cNvSpPr>
              <p:nvPr/>
            </p:nvSpPr>
            <p:spPr bwMode="auto">
              <a:xfrm>
                <a:off x="431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4" name="Rectangle 50"/>
              <p:cNvSpPr>
                <a:spLocks noChangeArrowheads="1"/>
              </p:cNvSpPr>
              <p:nvPr/>
            </p:nvSpPr>
            <p:spPr bwMode="auto">
              <a:xfrm>
                <a:off x="441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5" name="Rectangle 51"/>
              <p:cNvSpPr>
                <a:spLocks noChangeArrowheads="1"/>
              </p:cNvSpPr>
              <p:nvPr/>
            </p:nvSpPr>
            <p:spPr bwMode="auto">
              <a:xfrm>
                <a:off x="451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6" name="Rectangle 52"/>
              <p:cNvSpPr>
                <a:spLocks noChangeArrowheads="1"/>
              </p:cNvSpPr>
              <p:nvPr/>
            </p:nvSpPr>
            <p:spPr bwMode="auto">
              <a:xfrm>
                <a:off x="460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7" name="Rectangle 53"/>
              <p:cNvSpPr>
                <a:spLocks noChangeArrowheads="1"/>
              </p:cNvSpPr>
              <p:nvPr/>
            </p:nvSpPr>
            <p:spPr bwMode="auto">
              <a:xfrm>
                <a:off x="470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8" name="Rectangle 54"/>
              <p:cNvSpPr>
                <a:spLocks noChangeArrowheads="1"/>
              </p:cNvSpPr>
              <p:nvPr/>
            </p:nvSpPr>
            <p:spPr bwMode="auto">
              <a:xfrm>
                <a:off x="479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9" name="Rectangle 55"/>
              <p:cNvSpPr>
                <a:spLocks noChangeArrowheads="1"/>
              </p:cNvSpPr>
              <p:nvPr/>
            </p:nvSpPr>
            <p:spPr bwMode="auto">
              <a:xfrm>
                <a:off x="489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00" name="Rectangle 56"/>
              <p:cNvSpPr>
                <a:spLocks noChangeArrowheads="1"/>
              </p:cNvSpPr>
              <p:nvPr/>
            </p:nvSpPr>
            <p:spPr bwMode="auto">
              <a:xfrm>
                <a:off x="499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01" name="Rectangle 57"/>
              <p:cNvSpPr>
                <a:spLocks noChangeArrowheads="1"/>
              </p:cNvSpPr>
              <p:nvPr/>
            </p:nvSpPr>
            <p:spPr bwMode="auto">
              <a:xfrm>
                <a:off x="508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02" name="Rectangle 58"/>
              <p:cNvSpPr>
                <a:spLocks noChangeArrowheads="1"/>
              </p:cNvSpPr>
              <p:nvPr/>
            </p:nvSpPr>
            <p:spPr bwMode="auto">
              <a:xfrm>
                <a:off x="518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03" name="Rectangle 59"/>
              <p:cNvSpPr>
                <a:spLocks noChangeArrowheads="1"/>
              </p:cNvSpPr>
              <p:nvPr/>
            </p:nvSpPr>
            <p:spPr bwMode="auto">
              <a:xfrm>
                <a:off x="527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04" name="Rectangle 60"/>
              <p:cNvSpPr>
                <a:spLocks noChangeArrowheads="1"/>
              </p:cNvSpPr>
              <p:nvPr/>
            </p:nvSpPr>
            <p:spPr bwMode="auto">
              <a:xfrm>
                <a:off x="537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05" name="Rectangle 61"/>
              <p:cNvSpPr>
                <a:spLocks noChangeArrowheads="1"/>
              </p:cNvSpPr>
              <p:nvPr/>
            </p:nvSpPr>
            <p:spPr bwMode="auto">
              <a:xfrm>
                <a:off x="547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06" name="Rectangle 62"/>
              <p:cNvSpPr>
                <a:spLocks noChangeArrowheads="1"/>
              </p:cNvSpPr>
              <p:nvPr/>
            </p:nvSpPr>
            <p:spPr bwMode="auto">
              <a:xfrm>
                <a:off x="556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07" name="Rectangle 63"/>
              <p:cNvSpPr>
                <a:spLocks noChangeArrowheads="1"/>
              </p:cNvSpPr>
              <p:nvPr/>
            </p:nvSpPr>
            <p:spPr bwMode="auto">
              <a:xfrm>
                <a:off x="566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08" name="Rectangle 64"/>
            <p:cNvSpPr>
              <a:spLocks noChangeArrowheads="1"/>
            </p:cNvSpPr>
            <p:nvPr/>
          </p:nvSpPr>
          <p:spPr bwMode="auto">
            <a:xfrm>
              <a:off x="429" y="0"/>
              <a:ext cx="5331" cy="4320"/>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09" name="Rectangle 65"/>
            <p:cNvSpPr>
              <a:spLocks noChangeArrowheads="1"/>
            </p:cNvSpPr>
            <p:nvPr/>
          </p:nvSpPr>
          <p:spPr bwMode="auto">
            <a:xfrm>
              <a:off x="0" y="0"/>
              <a:ext cx="5760" cy="321"/>
            </a:xfrm>
            <a:prstGeom prst="rect">
              <a:avLst/>
            </a:prstGeom>
            <a:solidFill>
              <a:schemeClr va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10" name="Rectangle 66"/>
          <p:cNvSpPr>
            <a:spLocks noChangeArrowheads="1"/>
          </p:cNvSpPr>
          <p:nvPr/>
        </p:nvSpPr>
        <p:spPr bwMode="auto">
          <a:xfrm>
            <a:off x="3505200" y="2590800"/>
            <a:ext cx="4892675" cy="76200"/>
          </a:xfrm>
          <a:prstGeom prst="rect">
            <a:avLst/>
          </a:prstGeom>
          <a:solidFill>
            <a:schemeClr va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AU" altLang="en-US">
              <a:latin typeface="Helvetica" panose="020B0604020202020204" pitchFamily="34" charset="0"/>
            </a:endParaRPr>
          </a:p>
        </p:txBody>
      </p:sp>
      <p:sp>
        <p:nvSpPr>
          <p:cNvPr id="6211" name="Rectangle 67"/>
          <p:cNvSpPr>
            <a:spLocks noGrp="1" noChangeArrowheads="1"/>
          </p:cNvSpPr>
          <p:nvPr>
            <p:ph type="ctrTitle" sz="quarter"/>
          </p:nvPr>
        </p:nvSpPr>
        <p:spPr>
          <a:xfrm>
            <a:off x="779463" y="1447800"/>
            <a:ext cx="7678737" cy="1081088"/>
          </a:xfrm>
        </p:spPr>
        <p:txBody>
          <a:bodyPr/>
          <a:lstStyle>
            <a:lvl1pPr algn="r">
              <a:defRPr/>
            </a:lvl1pPr>
          </a:lstStyle>
          <a:p>
            <a:pPr lvl="0"/>
            <a:r>
              <a:rPr lang="en-US" altLang="en-US" noProof="0"/>
              <a:t>Click to edit Master title style</a:t>
            </a:r>
          </a:p>
        </p:txBody>
      </p:sp>
      <p:sp>
        <p:nvSpPr>
          <p:cNvPr id="6212" name="Rectangle 68"/>
          <p:cNvSpPr>
            <a:spLocks noGrp="1" noChangeArrowheads="1"/>
          </p:cNvSpPr>
          <p:nvPr>
            <p:ph type="subTitle" sz="quarter" idx="1"/>
          </p:nvPr>
        </p:nvSpPr>
        <p:spPr>
          <a:xfrm>
            <a:off x="4021138" y="2860675"/>
            <a:ext cx="4437062" cy="3114675"/>
          </a:xfrm>
        </p:spPr>
        <p:txBody>
          <a:bodyPr/>
          <a:lstStyle>
            <a:lvl1pPr marL="0" indent="0">
              <a:buFont typeface="Wingdings" panose="05000000000000000000" pitchFamily="2" charset="2"/>
              <a:buNone/>
              <a:defRPr/>
            </a:lvl1pPr>
          </a:lstStyle>
          <a:p>
            <a:pPr lvl="0"/>
            <a:r>
              <a:rPr lang="en-US" altLang="en-US" noProof="0"/>
              <a:t>Click to edit Master subtitle style</a:t>
            </a:r>
          </a:p>
        </p:txBody>
      </p:sp>
      <p:sp>
        <p:nvSpPr>
          <p:cNvPr id="6213" name="Rectangle 69"/>
          <p:cNvSpPr>
            <a:spLocks noGrp="1" noChangeArrowheads="1"/>
          </p:cNvSpPr>
          <p:nvPr>
            <p:ph type="dt" sz="quarter" idx="2"/>
          </p:nvPr>
        </p:nvSpPr>
        <p:spPr bwMode="auto">
          <a:xfrm>
            <a:off x="6858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endParaRPr lang="en-US" altLang="en-US"/>
          </a:p>
        </p:txBody>
      </p:sp>
      <p:sp>
        <p:nvSpPr>
          <p:cNvPr id="6214" name="Rectangle 70"/>
          <p:cNvSpPr>
            <a:spLocks noGrp="1" noChangeArrowheads="1"/>
          </p:cNvSpPr>
          <p:nvPr>
            <p:ph type="ftr" sz="quarter" idx="3"/>
          </p:nvPr>
        </p:nvSpPr>
        <p:spPr>
          <a:xfrm>
            <a:off x="3124200" y="6248400"/>
            <a:ext cx="2895600" cy="457200"/>
          </a:xfrm>
        </p:spPr>
        <p:txBody>
          <a:bodyPr/>
          <a:lstStyle>
            <a:lvl1pPr algn="ctr">
              <a:defRPr sz="1400"/>
            </a:lvl1pPr>
          </a:lstStyle>
          <a:p>
            <a:endParaRPr lang="en-US" altLang="en-US"/>
          </a:p>
        </p:txBody>
      </p:sp>
      <p:sp>
        <p:nvSpPr>
          <p:cNvPr id="6215" name="Rectangle 71"/>
          <p:cNvSpPr>
            <a:spLocks noGrp="1" noChangeArrowheads="1"/>
          </p:cNvSpPr>
          <p:nvPr>
            <p:ph type="sldNum" sz="quarter" idx="4"/>
          </p:nvPr>
        </p:nvSpPr>
        <p:spPr>
          <a:xfrm>
            <a:off x="6553200" y="6248400"/>
            <a:ext cx="1905000" cy="457200"/>
          </a:xfrm>
        </p:spPr>
        <p:txBody>
          <a:bodyPr/>
          <a:lstStyle>
            <a:lvl1pPr>
              <a:defRPr sz="1400"/>
            </a:lvl1pPr>
          </a:lstStyle>
          <a:p>
            <a:fld id="{B26E24F8-B6B9-4C15-BBDA-530B74DDCE61}"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ltLang="en-US"/>
              <a:t>These slides are designed to accompany </a:t>
            </a:r>
            <a:r>
              <a:rPr lang="en-US" altLang="en-US" i="1"/>
              <a:t>Software Engineering: A Practitioner’s Approach, 7/e </a:t>
            </a:r>
            <a:r>
              <a:rPr lang="en-US" altLang="en-US"/>
              <a:t>(McGraw-Hill 2009). Slides copyright 2009 by Roger Pressman. </a:t>
            </a:r>
          </a:p>
        </p:txBody>
      </p:sp>
      <p:sp>
        <p:nvSpPr>
          <p:cNvPr id="5" name="Slide Number Placeholder 4"/>
          <p:cNvSpPr>
            <a:spLocks noGrp="1"/>
          </p:cNvSpPr>
          <p:nvPr>
            <p:ph type="sldNum" sz="quarter" idx="11"/>
          </p:nvPr>
        </p:nvSpPr>
        <p:spPr/>
        <p:txBody>
          <a:bodyPr/>
          <a:lstStyle>
            <a:lvl1pPr>
              <a:defRPr/>
            </a:lvl1pPr>
          </a:lstStyle>
          <a:p>
            <a:fld id="{A5BAC948-9E6F-4FE9-B446-C69AB1E85B1E}" type="slidenum">
              <a:rPr lang="en-US" altLang="en-US"/>
              <a:pPr/>
              <a:t>‹#›</a:t>
            </a:fld>
            <a:endParaRPr lang="en-US" altLang="en-US"/>
          </a:p>
        </p:txBody>
      </p:sp>
    </p:spTree>
    <p:extLst>
      <p:ext uri="{BB962C8B-B14F-4D97-AF65-F5344CB8AC3E}">
        <p14:creationId xmlns:p14="http://schemas.microsoft.com/office/powerpoint/2010/main" val="1696596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7050" y="990600"/>
            <a:ext cx="1885950"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990600"/>
            <a:ext cx="5505450" cy="5105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ltLang="en-US"/>
              <a:t>These slides are designed to accompany </a:t>
            </a:r>
            <a:r>
              <a:rPr lang="en-US" altLang="en-US" i="1"/>
              <a:t>Software Engineering: A Practitioner’s Approach, 7/e </a:t>
            </a:r>
            <a:r>
              <a:rPr lang="en-US" altLang="en-US"/>
              <a:t>(McGraw-Hill 2009). Slides copyright 2009 by Roger Pressman. </a:t>
            </a:r>
          </a:p>
        </p:txBody>
      </p:sp>
      <p:sp>
        <p:nvSpPr>
          <p:cNvPr id="5" name="Slide Number Placeholder 4"/>
          <p:cNvSpPr>
            <a:spLocks noGrp="1"/>
          </p:cNvSpPr>
          <p:nvPr>
            <p:ph type="sldNum" sz="quarter" idx="11"/>
          </p:nvPr>
        </p:nvSpPr>
        <p:spPr/>
        <p:txBody>
          <a:bodyPr/>
          <a:lstStyle>
            <a:lvl1pPr>
              <a:defRPr/>
            </a:lvl1pPr>
          </a:lstStyle>
          <a:p>
            <a:fld id="{3CE61BC7-BD03-4E28-9C2C-5928FC45B4E5}" type="slidenum">
              <a:rPr lang="en-US" altLang="en-US"/>
              <a:pPr/>
              <a:t>‹#›</a:t>
            </a:fld>
            <a:endParaRPr lang="en-US" altLang="en-US"/>
          </a:p>
        </p:txBody>
      </p:sp>
    </p:spTree>
    <p:extLst>
      <p:ext uri="{BB962C8B-B14F-4D97-AF65-F5344CB8AC3E}">
        <p14:creationId xmlns:p14="http://schemas.microsoft.com/office/powerpoint/2010/main" val="2299314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ltLang="en-US"/>
              <a:t>These slides are designed to accompany </a:t>
            </a:r>
            <a:r>
              <a:rPr lang="en-US" altLang="en-US" i="1"/>
              <a:t>Software Engineering: A Practitioner’s Approach, 7/e </a:t>
            </a:r>
            <a:r>
              <a:rPr lang="en-US" altLang="en-US"/>
              <a:t>(McGraw-Hill 2009). Slides copyright 2009 by Roger Pressman. </a:t>
            </a:r>
          </a:p>
        </p:txBody>
      </p:sp>
      <p:sp>
        <p:nvSpPr>
          <p:cNvPr id="5" name="Slide Number Placeholder 4"/>
          <p:cNvSpPr>
            <a:spLocks noGrp="1"/>
          </p:cNvSpPr>
          <p:nvPr>
            <p:ph type="sldNum" sz="quarter" idx="11"/>
          </p:nvPr>
        </p:nvSpPr>
        <p:spPr/>
        <p:txBody>
          <a:bodyPr/>
          <a:lstStyle>
            <a:lvl1pPr>
              <a:defRPr/>
            </a:lvl1pPr>
          </a:lstStyle>
          <a:p>
            <a:fld id="{FD5BF856-9D65-4E23-AEC0-4A5D8D497108}" type="slidenum">
              <a:rPr lang="en-US" altLang="en-US"/>
              <a:pPr/>
              <a:t>‹#›</a:t>
            </a:fld>
            <a:endParaRPr lang="en-US" altLang="en-US"/>
          </a:p>
        </p:txBody>
      </p:sp>
    </p:spTree>
    <p:extLst>
      <p:ext uri="{BB962C8B-B14F-4D97-AF65-F5344CB8AC3E}">
        <p14:creationId xmlns:p14="http://schemas.microsoft.com/office/powerpoint/2010/main" val="1630799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t>These slides are designed to accompany </a:t>
            </a:r>
            <a:r>
              <a:rPr lang="en-US" altLang="en-US" i="1"/>
              <a:t>Software Engineering: A Practitioner’s Approach, 7/e </a:t>
            </a:r>
            <a:r>
              <a:rPr lang="en-US" altLang="en-US"/>
              <a:t>(McGraw-Hill 2009). Slides copyright 2009 by Roger Pressman. </a:t>
            </a:r>
          </a:p>
        </p:txBody>
      </p:sp>
      <p:sp>
        <p:nvSpPr>
          <p:cNvPr id="5" name="Slide Number Placeholder 4"/>
          <p:cNvSpPr>
            <a:spLocks noGrp="1"/>
          </p:cNvSpPr>
          <p:nvPr>
            <p:ph type="sldNum" sz="quarter" idx="11"/>
          </p:nvPr>
        </p:nvSpPr>
        <p:spPr/>
        <p:txBody>
          <a:bodyPr/>
          <a:lstStyle>
            <a:lvl1pPr>
              <a:defRPr/>
            </a:lvl1pPr>
          </a:lstStyle>
          <a:p>
            <a:fld id="{5AEB5EE1-BCB2-487B-9706-275D92E1099C}" type="slidenum">
              <a:rPr lang="en-US" altLang="en-US"/>
              <a:pPr/>
              <a:t>‹#›</a:t>
            </a:fld>
            <a:endParaRPr lang="en-US" altLang="en-US"/>
          </a:p>
        </p:txBody>
      </p:sp>
    </p:spTree>
    <p:extLst>
      <p:ext uri="{BB962C8B-B14F-4D97-AF65-F5344CB8AC3E}">
        <p14:creationId xmlns:p14="http://schemas.microsoft.com/office/powerpoint/2010/main" val="2647499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1905000"/>
            <a:ext cx="3390900"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372100" y="1905000"/>
            <a:ext cx="3390900"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r>
              <a:rPr lang="en-US" altLang="en-US"/>
              <a:t>These slides are designed to accompany </a:t>
            </a:r>
            <a:r>
              <a:rPr lang="en-US" altLang="en-US" i="1"/>
              <a:t>Software Engineering: A Practitioner’s Approach, 7/e </a:t>
            </a:r>
            <a:r>
              <a:rPr lang="en-US" altLang="en-US"/>
              <a:t>(McGraw-Hill 2009). Slides copyright 2009 by Roger Pressman. </a:t>
            </a:r>
          </a:p>
        </p:txBody>
      </p:sp>
      <p:sp>
        <p:nvSpPr>
          <p:cNvPr id="6" name="Slide Number Placeholder 5"/>
          <p:cNvSpPr>
            <a:spLocks noGrp="1"/>
          </p:cNvSpPr>
          <p:nvPr>
            <p:ph type="sldNum" sz="quarter" idx="11"/>
          </p:nvPr>
        </p:nvSpPr>
        <p:spPr/>
        <p:txBody>
          <a:bodyPr/>
          <a:lstStyle>
            <a:lvl1pPr>
              <a:defRPr/>
            </a:lvl1pPr>
          </a:lstStyle>
          <a:p>
            <a:fld id="{64469DF2-2EC2-4F74-B7FC-DD7150BAA0C9}" type="slidenum">
              <a:rPr lang="en-US" altLang="en-US"/>
              <a:pPr/>
              <a:t>‹#›</a:t>
            </a:fld>
            <a:endParaRPr lang="en-US" altLang="en-US"/>
          </a:p>
        </p:txBody>
      </p:sp>
    </p:spTree>
    <p:extLst>
      <p:ext uri="{BB962C8B-B14F-4D97-AF65-F5344CB8AC3E}">
        <p14:creationId xmlns:p14="http://schemas.microsoft.com/office/powerpoint/2010/main" val="1781360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r>
              <a:rPr lang="en-US" altLang="en-US"/>
              <a:t>These slides are designed to accompany </a:t>
            </a:r>
            <a:r>
              <a:rPr lang="en-US" altLang="en-US" i="1"/>
              <a:t>Software Engineering: A Practitioner’s Approach, 7/e </a:t>
            </a:r>
            <a:r>
              <a:rPr lang="en-US" altLang="en-US"/>
              <a:t>(McGraw-Hill 2009). Slides copyright 2009 by Roger Pressman. </a:t>
            </a:r>
          </a:p>
        </p:txBody>
      </p:sp>
      <p:sp>
        <p:nvSpPr>
          <p:cNvPr id="8" name="Slide Number Placeholder 7"/>
          <p:cNvSpPr>
            <a:spLocks noGrp="1"/>
          </p:cNvSpPr>
          <p:nvPr>
            <p:ph type="sldNum" sz="quarter" idx="11"/>
          </p:nvPr>
        </p:nvSpPr>
        <p:spPr/>
        <p:txBody>
          <a:bodyPr/>
          <a:lstStyle>
            <a:lvl1pPr>
              <a:defRPr/>
            </a:lvl1pPr>
          </a:lstStyle>
          <a:p>
            <a:fld id="{7851E553-B0E6-472A-AA63-6C273495D944}" type="slidenum">
              <a:rPr lang="en-US" altLang="en-US"/>
              <a:pPr/>
              <a:t>‹#›</a:t>
            </a:fld>
            <a:endParaRPr lang="en-US" altLang="en-US"/>
          </a:p>
        </p:txBody>
      </p:sp>
    </p:spTree>
    <p:extLst>
      <p:ext uri="{BB962C8B-B14F-4D97-AF65-F5344CB8AC3E}">
        <p14:creationId xmlns:p14="http://schemas.microsoft.com/office/powerpoint/2010/main" val="151241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r>
              <a:rPr lang="en-US" altLang="en-US"/>
              <a:t>These slides are designed to accompany </a:t>
            </a:r>
            <a:r>
              <a:rPr lang="en-US" altLang="en-US" i="1"/>
              <a:t>Software Engineering: A Practitioner’s Approach, 7/e </a:t>
            </a:r>
            <a:r>
              <a:rPr lang="en-US" altLang="en-US"/>
              <a:t>(McGraw-Hill 2009). Slides copyright 2009 by Roger Pressman. </a:t>
            </a:r>
          </a:p>
        </p:txBody>
      </p:sp>
      <p:sp>
        <p:nvSpPr>
          <p:cNvPr id="4" name="Slide Number Placeholder 3"/>
          <p:cNvSpPr>
            <a:spLocks noGrp="1"/>
          </p:cNvSpPr>
          <p:nvPr>
            <p:ph type="sldNum" sz="quarter" idx="11"/>
          </p:nvPr>
        </p:nvSpPr>
        <p:spPr/>
        <p:txBody>
          <a:bodyPr/>
          <a:lstStyle>
            <a:lvl1pPr>
              <a:defRPr/>
            </a:lvl1pPr>
          </a:lstStyle>
          <a:p>
            <a:fld id="{AEE3D721-945E-42EB-B2F6-E2AA95398AD0}" type="slidenum">
              <a:rPr lang="en-US" altLang="en-US"/>
              <a:pPr/>
              <a:t>‹#›</a:t>
            </a:fld>
            <a:endParaRPr lang="en-US" altLang="en-US"/>
          </a:p>
        </p:txBody>
      </p:sp>
    </p:spTree>
    <p:extLst>
      <p:ext uri="{BB962C8B-B14F-4D97-AF65-F5344CB8AC3E}">
        <p14:creationId xmlns:p14="http://schemas.microsoft.com/office/powerpoint/2010/main" val="3363589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t>These slides are designed to accompany </a:t>
            </a:r>
            <a:r>
              <a:rPr lang="en-US" altLang="en-US" i="1"/>
              <a:t>Software Engineering: A Practitioner’s Approach, 7/e </a:t>
            </a:r>
            <a:r>
              <a:rPr lang="en-US" altLang="en-US"/>
              <a:t>(McGraw-Hill 2009). Slides copyright 2009 by Roger Pressman. </a:t>
            </a:r>
          </a:p>
        </p:txBody>
      </p:sp>
      <p:sp>
        <p:nvSpPr>
          <p:cNvPr id="3" name="Slide Number Placeholder 2"/>
          <p:cNvSpPr>
            <a:spLocks noGrp="1"/>
          </p:cNvSpPr>
          <p:nvPr>
            <p:ph type="sldNum" sz="quarter" idx="11"/>
          </p:nvPr>
        </p:nvSpPr>
        <p:spPr/>
        <p:txBody>
          <a:bodyPr/>
          <a:lstStyle>
            <a:lvl1pPr>
              <a:defRPr/>
            </a:lvl1pPr>
          </a:lstStyle>
          <a:p>
            <a:fld id="{A6B114C7-8452-45FC-81CC-80FD2AD74178}" type="slidenum">
              <a:rPr lang="en-US" altLang="en-US"/>
              <a:pPr/>
              <a:t>‹#›</a:t>
            </a:fld>
            <a:endParaRPr lang="en-US" altLang="en-US"/>
          </a:p>
        </p:txBody>
      </p:sp>
    </p:spTree>
    <p:extLst>
      <p:ext uri="{BB962C8B-B14F-4D97-AF65-F5344CB8AC3E}">
        <p14:creationId xmlns:p14="http://schemas.microsoft.com/office/powerpoint/2010/main" val="2054733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These slides are designed to accompany </a:t>
            </a:r>
            <a:r>
              <a:rPr lang="en-US" altLang="en-US" i="1"/>
              <a:t>Software Engineering: A Practitioner’s Approach, 7/e </a:t>
            </a:r>
            <a:r>
              <a:rPr lang="en-US" altLang="en-US"/>
              <a:t>(McGraw-Hill 2009). Slides copyright 2009 by Roger Pressman. </a:t>
            </a:r>
          </a:p>
        </p:txBody>
      </p:sp>
      <p:sp>
        <p:nvSpPr>
          <p:cNvPr id="6" name="Slide Number Placeholder 5"/>
          <p:cNvSpPr>
            <a:spLocks noGrp="1"/>
          </p:cNvSpPr>
          <p:nvPr>
            <p:ph type="sldNum" sz="quarter" idx="11"/>
          </p:nvPr>
        </p:nvSpPr>
        <p:spPr/>
        <p:txBody>
          <a:bodyPr/>
          <a:lstStyle>
            <a:lvl1pPr>
              <a:defRPr/>
            </a:lvl1pPr>
          </a:lstStyle>
          <a:p>
            <a:fld id="{33396951-113C-46FC-88B2-B627ACB81129}" type="slidenum">
              <a:rPr lang="en-US" altLang="en-US"/>
              <a:pPr/>
              <a:t>‹#›</a:t>
            </a:fld>
            <a:endParaRPr lang="en-US" altLang="en-US"/>
          </a:p>
        </p:txBody>
      </p:sp>
    </p:spTree>
    <p:extLst>
      <p:ext uri="{BB962C8B-B14F-4D97-AF65-F5344CB8AC3E}">
        <p14:creationId xmlns:p14="http://schemas.microsoft.com/office/powerpoint/2010/main" val="1207615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These slides are designed to accompany </a:t>
            </a:r>
            <a:r>
              <a:rPr lang="en-US" altLang="en-US" i="1"/>
              <a:t>Software Engineering: A Practitioner’s Approach, 7/e </a:t>
            </a:r>
            <a:r>
              <a:rPr lang="en-US" altLang="en-US"/>
              <a:t>(McGraw-Hill 2009). Slides copyright 2009 by Roger Pressman. </a:t>
            </a:r>
          </a:p>
        </p:txBody>
      </p:sp>
      <p:sp>
        <p:nvSpPr>
          <p:cNvPr id="6" name="Slide Number Placeholder 5"/>
          <p:cNvSpPr>
            <a:spLocks noGrp="1"/>
          </p:cNvSpPr>
          <p:nvPr>
            <p:ph type="sldNum" sz="quarter" idx="11"/>
          </p:nvPr>
        </p:nvSpPr>
        <p:spPr/>
        <p:txBody>
          <a:bodyPr/>
          <a:lstStyle>
            <a:lvl1pPr>
              <a:defRPr/>
            </a:lvl1pPr>
          </a:lstStyle>
          <a:p>
            <a:fld id="{B8A0B225-ACC8-4868-96DD-BD23DEB97AE5}" type="slidenum">
              <a:rPr lang="en-US" altLang="en-US"/>
              <a:pPr/>
              <a:t>‹#›</a:t>
            </a:fld>
            <a:endParaRPr lang="en-US" altLang="en-US"/>
          </a:p>
        </p:txBody>
      </p:sp>
    </p:spTree>
    <p:extLst>
      <p:ext uri="{BB962C8B-B14F-4D97-AF65-F5344CB8AC3E}">
        <p14:creationId xmlns:p14="http://schemas.microsoft.com/office/powerpoint/2010/main" val="731572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grpSp>
        <p:nvGrpSpPr>
          <p:cNvPr id="5122" name="Group 2"/>
          <p:cNvGrpSpPr>
            <a:grpSpLocks/>
          </p:cNvGrpSpPr>
          <p:nvPr/>
        </p:nvGrpSpPr>
        <p:grpSpPr bwMode="auto">
          <a:xfrm>
            <a:off x="1219200" y="-9525"/>
            <a:ext cx="7924800" cy="6867525"/>
            <a:chOff x="0" y="0"/>
            <a:chExt cx="5762" cy="4326"/>
          </a:xfrm>
        </p:grpSpPr>
        <p:sp>
          <p:nvSpPr>
            <p:cNvPr id="5123" name="Rectangle 3"/>
            <p:cNvSpPr>
              <a:spLocks noChangeArrowheads="1"/>
            </p:cNvSpPr>
            <p:nvPr/>
          </p:nvSpPr>
          <p:spPr bwMode="hidden">
            <a:xfrm>
              <a:off x="0" y="0"/>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 name="Rectangle 4"/>
            <p:cNvSpPr>
              <a:spLocks noChangeArrowheads="1"/>
            </p:cNvSpPr>
            <p:nvPr/>
          </p:nvSpPr>
          <p:spPr bwMode="hidden">
            <a:xfrm>
              <a:off x="9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5" name="Rectangle 5"/>
            <p:cNvSpPr>
              <a:spLocks noChangeArrowheads="1"/>
            </p:cNvSpPr>
            <p:nvPr/>
          </p:nvSpPr>
          <p:spPr bwMode="hidden">
            <a:xfrm>
              <a:off x="19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6" name="Rectangle 6"/>
            <p:cNvSpPr>
              <a:spLocks noChangeArrowheads="1"/>
            </p:cNvSpPr>
            <p:nvPr/>
          </p:nvSpPr>
          <p:spPr bwMode="hidden">
            <a:xfrm>
              <a:off x="28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7" name="Rectangle 7"/>
            <p:cNvSpPr>
              <a:spLocks noChangeArrowheads="1"/>
            </p:cNvSpPr>
            <p:nvPr/>
          </p:nvSpPr>
          <p:spPr bwMode="hidden">
            <a:xfrm>
              <a:off x="38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8" name="Rectangle 8"/>
            <p:cNvSpPr>
              <a:spLocks noChangeArrowheads="1"/>
            </p:cNvSpPr>
            <p:nvPr/>
          </p:nvSpPr>
          <p:spPr bwMode="hidden">
            <a:xfrm>
              <a:off x="48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9" name="Rectangle 9"/>
            <p:cNvSpPr>
              <a:spLocks noChangeArrowheads="1"/>
            </p:cNvSpPr>
            <p:nvPr/>
          </p:nvSpPr>
          <p:spPr bwMode="hidden">
            <a:xfrm>
              <a:off x="57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0" name="Rectangle 10"/>
            <p:cNvSpPr>
              <a:spLocks noChangeArrowheads="1"/>
            </p:cNvSpPr>
            <p:nvPr/>
          </p:nvSpPr>
          <p:spPr bwMode="hidden">
            <a:xfrm>
              <a:off x="67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1" name="Rectangle 11"/>
            <p:cNvSpPr>
              <a:spLocks noChangeArrowheads="1"/>
            </p:cNvSpPr>
            <p:nvPr/>
          </p:nvSpPr>
          <p:spPr bwMode="hidden">
            <a:xfrm>
              <a:off x="76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2" name="Rectangle 12"/>
            <p:cNvSpPr>
              <a:spLocks noChangeArrowheads="1"/>
            </p:cNvSpPr>
            <p:nvPr/>
          </p:nvSpPr>
          <p:spPr bwMode="hidden">
            <a:xfrm>
              <a:off x="86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3" name="Rectangle 13"/>
            <p:cNvSpPr>
              <a:spLocks noChangeArrowheads="1"/>
            </p:cNvSpPr>
            <p:nvPr/>
          </p:nvSpPr>
          <p:spPr bwMode="hidden">
            <a:xfrm>
              <a:off x="96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4" name="Rectangle 14"/>
            <p:cNvSpPr>
              <a:spLocks noChangeArrowheads="1"/>
            </p:cNvSpPr>
            <p:nvPr/>
          </p:nvSpPr>
          <p:spPr bwMode="hidden">
            <a:xfrm>
              <a:off x="105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5" name="Rectangle 15"/>
            <p:cNvSpPr>
              <a:spLocks noChangeArrowheads="1"/>
            </p:cNvSpPr>
            <p:nvPr/>
          </p:nvSpPr>
          <p:spPr bwMode="hidden">
            <a:xfrm>
              <a:off x="115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6" name="Rectangle 16"/>
            <p:cNvSpPr>
              <a:spLocks noChangeArrowheads="1"/>
            </p:cNvSpPr>
            <p:nvPr/>
          </p:nvSpPr>
          <p:spPr bwMode="hidden">
            <a:xfrm>
              <a:off x="124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7" name="Rectangle 17"/>
            <p:cNvSpPr>
              <a:spLocks noChangeArrowheads="1"/>
            </p:cNvSpPr>
            <p:nvPr/>
          </p:nvSpPr>
          <p:spPr bwMode="hidden">
            <a:xfrm>
              <a:off x="134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8" name="Rectangle 18"/>
            <p:cNvSpPr>
              <a:spLocks noChangeArrowheads="1"/>
            </p:cNvSpPr>
            <p:nvPr/>
          </p:nvSpPr>
          <p:spPr bwMode="hidden">
            <a:xfrm>
              <a:off x="144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9" name="Rectangle 19"/>
            <p:cNvSpPr>
              <a:spLocks noChangeArrowheads="1"/>
            </p:cNvSpPr>
            <p:nvPr/>
          </p:nvSpPr>
          <p:spPr bwMode="hidden">
            <a:xfrm>
              <a:off x="153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0" name="Rectangle 20"/>
            <p:cNvSpPr>
              <a:spLocks noChangeArrowheads="1"/>
            </p:cNvSpPr>
            <p:nvPr/>
          </p:nvSpPr>
          <p:spPr bwMode="hidden">
            <a:xfrm>
              <a:off x="163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1" name="Rectangle 21"/>
            <p:cNvSpPr>
              <a:spLocks noChangeArrowheads="1"/>
            </p:cNvSpPr>
            <p:nvPr/>
          </p:nvSpPr>
          <p:spPr bwMode="hidden">
            <a:xfrm>
              <a:off x="172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2" name="Rectangle 22"/>
            <p:cNvSpPr>
              <a:spLocks noChangeArrowheads="1"/>
            </p:cNvSpPr>
            <p:nvPr/>
          </p:nvSpPr>
          <p:spPr bwMode="hidden">
            <a:xfrm>
              <a:off x="182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3" name="Rectangle 23"/>
            <p:cNvSpPr>
              <a:spLocks noChangeArrowheads="1"/>
            </p:cNvSpPr>
            <p:nvPr/>
          </p:nvSpPr>
          <p:spPr bwMode="hidden">
            <a:xfrm>
              <a:off x="192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4" name="Rectangle 24"/>
            <p:cNvSpPr>
              <a:spLocks noChangeArrowheads="1"/>
            </p:cNvSpPr>
            <p:nvPr/>
          </p:nvSpPr>
          <p:spPr bwMode="hidden">
            <a:xfrm>
              <a:off x="201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5" name="Rectangle 25"/>
            <p:cNvSpPr>
              <a:spLocks noChangeArrowheads="1"/>
            </p:cNvSpPr>
            <p:nvPr/>
          </p:nvSpPr>
          <p:spPr bwMode="hidden">
            <a:xfrm>
              <a:off x="211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6" name="Rectangle 26"/>
            <p:cNvSpPr>
              <a:spLocks noChangeArrowheads="1"/>
            </p:cNvSpPr>
            <p:nvPr/>
          </p:nvSpPr>
          <p:spPr bwMode="hidden">
            <a:xfrm>
              <a:off x="220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7" name="Rectangle 27"/>
            <p:cNvSpPr>
              <a:spLocks noChangeArrowheads="1"/>
            </p:cNvSpPr>
            <p:nvPr/>
          </p:nvSpPr>
          <p:spPr bwMode="hidden">
            <a:xfrm>
              <a:off x="230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8" name="Rectangle 28"/>
            <p:cNvSpPr>
              <a:spLocks noChangeArrowheads="1"/>
            </p:cNvSpPr>
            <p:nvPr/>
          </p:nvSpPr>
          <p:spPr bwMode="hidden">
            <a:xfrm>
              <a:off x="240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9" name="Rectangle 29"/>
            <p:cNvSpPr>
              <a:spLocks noChangeArrowheads="1"/>
            </p:cNvSpPr>
            <p:nvPr/>
          </p:nvSpPr>
          <p:spPr bwMode="hidden">
            <a:xfrm>
              <a:off x="249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0" name="Rectangle 30"/>
            <p:cNvSpPr>
              <a:spLocks noChangeArrowheads="1"/>
            </p:cNvSpPr>
            <p:nvPr/>
          </p:nvSpPr>
          <p:spPr bwMode="hidden">
            <a:xfrm>
              <a:off x="259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1" name="Rectangle 31"/>
            <p:cNvSpPr>
              <a:spLocks noChangeArrowheads="1"/>
            </p:cNvSpPr>
            <p:nvPr/>
          </p:nvSpPr>
          <p:spPr bwMode="hidden">
            <a:xfrm>
              <a:off x="268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2" name="Rectangle 32"/>
            <p:cNvSpPr>
              <a:spLocks noChangeArrowheads="1"/>
            </p:cNvSpPr>
            <p:nvPr/>
          </p:nvSpPr>
          <p:spPr bwMode="hidden">
            <a:xfrm>
              <a:off x="278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3" name="Rectangle 33"/>
            <p:cNvSpPr>
              <a:spLocks noChangeArrowheads="1"/>
            </p:cNvSpPr>
            <p:nvPr/>
          </p:nvSpPr>
          <p:spPr bwMode="hidden">
            <a:xfrm>
              <a:off x="288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4" name="Rectangle 34"/>
            <p:cNvSpPr>
              <a:spLocks noChangeArrowheads="1"/>
            </p:cNvSpPr>
            <p:nvPr/>
          </p:nvSpPr>
          <p:spPr bwMode="hidden">
            <a:xfrm>
              <a:off x="297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5" name="Rectangle 35"/>
            <p:cNvSpPr>
              <a:spLocks noChangeArrowheads="1"/>
            </p:cNvSpPr>
            <p:nvPr/>
          </p:nvSpPr>
          <p:spPr bwMode="hidden">
            <a:xfrm>
              <a:off x="307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6" name="Rectangle 36"/>
            <p:cNvSpPr>
              <a:spLocks noChangeArrowheads="1"/>
            </p:cNvSpPr>
            <p:nvPr/>
          </p:nvSpPr>
          <p:spPr bwMode="hidden">
            <a:xfrm>
              <a:off x="316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7" name="Rectangle 37"/>
            <p:cNvSpPr>
              <a:spLocks noChangeArrowheads="1"/>
            </p:cNvSpPr>
            <p:nvPr/>
          </p:nvSpPr>
          <p:spPr bwMode="hidden">
            <a:xfrm>
              <a:off x="326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8" name="Rectangle 38"/>
            <p:cNvSpPr>
              <a:spLocks noChangeArrowheads="1"/>
            </p:cNvSpPr>
            <p:nvPr/>
          </p:nvSpPr>
          <p:spPr bwMode="hidden">
            <a:xfrm>
              <a:off x="336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9" name="Rectangle 39"/>
            <p:cNvSpPr>
              <a:spLocks noChangeArrowheads="1"/>
            </p:cNvSpPr>
            <p:nvPr/>
          </p:nvSpPr>
          <p:spPr bwMode="hidden">
            <a:xfrm>
              <a:off x="345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0" name="Rectangle 40"/>
            <p:cNvSpPr>
              <a:spLocks noChangeArrowheads="1"/>
            </p:cNvSpPr>
            <p:nvPr/>
          </p:nvSpPr>
          <p:spPr bwMode="hidden">
            <a:xfrm>
              <a:off x="355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 name="Rectangle 41"/>
            <p:cNvSpPr>
              <a:spLocks noChangeArrowheads="1"/>
            </p:cNvSpPr>
            <p:nvPr/>
          </p:nvSpPr>
          <p:spPr bwMode="hidden">
            <a:xfrm>
              <a:off x="364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2" name="Rectangle 42"/>
            <p:cNvSpPr>
              <a:spLocks noChangeArrowheads="1"/>
            </p:cNvSpPr>
            <p:nvPr/>
          </p:nvSpPr>
          <p:spPr bwMode="hidden">
            <a:xfrm>
              <a:off x="374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3" name="Rectangle 43"/>
            <p:cNvSpPr>
              <a:spLocks noChangeArrowheads="1"/>
            </p:cNvSpPr>
            <p:nvPr/>
          </p:nvSpPr>
          <p:spPr bwMode="hidden">
            <a:xfrm>
              <a:off x="384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4" name="Rectangle 44"/>
            <p:cNvSpPr>
              <a:spLocks noChangeArrowheads="1"/>
            </p:cNvSpPr>
            <p:nvPr/>
          </p:nvSpPr>
          <p:spPr bwMode="hidden">
            <a:xfrm>
              <a:off x="393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5" name="Rectangle 45"/>
            <p:cNvSpPr>
              <a:spLocks noChangeArrowheads="1"/>
            </p:cNvSpPr>
            <p:nvPr/>
          </p:nvSpPr>
          <p:spPr bwMode="hidden">
            <a:xfrm>
              <a:off x="403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6" name="Rectangle 46"/>
            <p:cNvSpPr>
              <a:spLocks noChangeArrowheads="1"/>
            </p:cNvSpPr>
            <p:nvPr/>
          </p:nvSpPr>
          <p:spPr bwMode="hidden">
            <a:xfrm>
              <a:off x="412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7" name="Rectangle 47"/>
            <p:cNvSpPr>
              <a:spLocks noChangeArrowheads="1"/>
            </p:cNvSpPr>
            <p:nvPr/>
          </p:nvSpPr>
          <p:spPr bwMode="hidden">
            <a:xfrm>
              <a:off x="422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8" name="Rectangle 48"/>
            <p:cNvSpPr>
              <a:spLocks noChangeArrowheads="1"/>
            </p:cNvSpPr>
            <p:nvPr/>
          </p:nvSpPr>
          <p:spPr bwMode="hidden">
            <a:xfrm>
              <a:off x="432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9" name="Rectangle 49"/>
            <p:cNvSpPr>
              <a:spLocks noChangeArrowheads="1"/>
            </p:cNvSpPr>
            <p:nvPr/>
          </p:nvSpPr>
          <p:spPr bwMode="hidden">
            <a:xfrm>
              <a:off x="441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0" name="Rectangle 50"/>
            <p:cNvSpPr>
              <a:spLocks noChangeArrowheads="1"/>
            </p:cNvSpPr>
            <p:nvPr/>
          </p:nvSpPr>
          <p:spPr bwMode="hidden">
            <a:xfrm>
              <a:off x="451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1" name="Rectangle 51"/>
            <p:cNvSpPr>
              <a:spLocks noChangeArrowheads="1"/>
            </p:cNvSpPr>
            <p:nvPr/>
          </p:nvSpPr>
          <p:spPr bwMode="hidden">
            <a:xfrm>
              <a:off x="460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2" name="Rectangle 52"/>
            <p:cNvSpPr>
              <a:spLocks noChangeArrowheads="1"/>
            </p:cNvSpPr>
            <p:nvPr/>
          </p:nvSpPr>
          <p:spPr bwMode="hidden">
            <a:xfrm>
              <a:off x="470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3" name="Rectangle 53"/>
            <p:cNvSpPr>
              <a:spLocks noChangeArrowheads="1"/>
            </p:cNvSpPr>
            <p:nvPr/>
          </p:nvSpPr>
          <p:spPr bwMode="hidden">
            <a:xfrm>
              <a:off x="480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4" name="Rectangle 54"/>
            <p:cNvSpPr>
              <a:spLocks noChangeArrowheads="1"/>
            </p:cNvSpPr>
            <p:nvPr/>
          </p:nvSpPr>
          <p:spPr bwMode="hidden">
            <a:xfrm>
              <a:off x="489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5" name="Rectangle 55"/>
            <p:cNvSpPr>
              <a:spLocks noChangeArrowheads="1"/>
            </p:cNvSpPr>
            <p:nvPr/>
          </p:nvSpPr>
          <p:spPr bwMode="hidden">
            <a:xfrm>
              <a:off x="499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6" name="Rectangle 56"/>
            <p:cNvSpPr>
              <a:spLocks noChangeArrowheads="1"/>
            </p:cNvSpPr>
            <p:nvPr/>
          </p:nvSpPr>
          <p:spPr bwMode="hidden">
            <a:xfrm>
              <a:off x="508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7" name="Rectangle 57"/>
            <p:cNvSpPr>
              <a:spLocks noChangeArrowheads="1"/>
            </p:cNvSpPr>
            <p:nvPr/>
          </p:nvSpPr>
          <p:spPr bwMode="hidden">
            <a:xfrm>
              <a:off x="518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8" name="Rectangle 58"/>
            <p:cNvSpPr>
              <a:spLocks noChangeArrowheads="1"/>
            </p:cNvSpPr>
            <p:nvPr/>
          </p:nvSpPr>
          <p:spPr bwMode="hidden">
            <a:xfrm>
              <a:off x="528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9" name="Rectangle 59"/>
            <p:cNvSpPr>
              <a:spLocks noChangeArrowheads="1"/>
            </p:cNvSpPr>
            <p:nvPr/>
          </p:nvSpPr>
          <p:spPr bwMode="hidden">
            <a:xfrm>
              <a:off x="537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0" name="Rectangle 60"/>
            <p:cNvSpPr>
              <a:spLocks noChangeArrowheads="1"/>
            </p:cNvSpPr>
            <p:nvPr/>
          </p:nvSpPr>
          <p:spPr bwMode="hidden">
            <a:xfrm>
              <a:off x="547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1" name="Rectangle 61"/>
            <p:cNvSpPr>
              <a:spLocks noChangeArrowheads="1"/>
            </p:cNvSpPr>
            <p:nvPr/>
          </p:nvSpPr>
          <p:spPr bwMode="hidden">
            <a:xfrm>
              <a:off x="556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2" name="Rectangle 62"/>
            <p:cNvSpPr>
              <a:spLocks noChangeArrowheads="1"/>
            </p:cNvSpPr>
            <p:nvPr/>
          </p:nvSpPr>
          <p:spPr bwMode="hidden">
            <a:xfrm>
              <a:off x="566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3" name="Rectangle 63"/>
            <p:cNvSpPr>
              <a:spLocks noChangeArrowheads="1"/>
            </p:cNvSpPr>
            <p:nvPr/>
          </p:nvSpPr>
          <p:spPr bwMode="hidden">
            <a:xfrm>
              <a:off x="431" y="0"/>
              <a:ext cx="5331" cy="4320"/>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4" name="Rectangle 64"/>
            <p:cNvSpPr>
              <a:spLocks noChangeArrowheads="1"/>
            </p:cNvSpPr>
            <p:nvPr/>
          </p:nvSpPr>
          <p:spPr bwMode="blackGray">
            <a:xfrm>
              <a:off x="0" y="1081"/>
              <a:ext cx="4378" cy="47"/>
            </a:xfrm>
            <a:prstGeom prst="rect">
              <a:avLst/>
            </a:prstGeom>
            <a:solidFill>
              <a:schemeClr va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85" name="Rectangle 65"/>
          <p:cNvSpPr>
            <a:spLocks noGrp="1" noChangeArrowheads="1"/>
          </p:cNvSpPr>
          <p:nvPr>
            <p:ph type="title"/>
          </p:nvPr>
        </p:nvSpPr>
        <p:spPr bwMode="auto">
          <a:xfrm>
            <a:off x="1219200" y="990600"/>
            <a:ext cx="67056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5186" name="Rectangle 66"/>
          <p:cNvSpPr>
            <a:spLocks noGrp="1" noChangeArrowheads="1"/>
          </p:cNvSpPr>
          <p:nvPr>
            <p:ph type="body" idx="1"/>
          </p:nvPr>
        </p:nvSpPr>
        <p:spPr bwMode="auto">
          <a:xfrm>
            <a:off x="1828800" y="1905000"/>
            <a:ext cx="6934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88" name="Rectangle 68"/>
          <p:cNvSpPr>
            <a:spLocks noGrp="1" noChangeArrowheads="1"/>
          </p:cNvSpPr>
          <p:nvPr>
            <p:ph type="ftr" sz="quarter" idx="3"/>
          </p:nvPr>
        </p:nvSpPr>
        <p:spPr bwMode="auto">
          <a:xfrm>
            <a:off x="1219200" y="6248400"/>
            <a:ext cx="548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000">
                <a:latin typeface="+mn-lt"/>
              </a:defRPr>
            </a:lvl1pPr>
          </a:lstStyle>
          <a:p>
            <a:r>
              <a:rPr lang="en-US" altLang="en-US"/>
              <a:t>These slides are designed to accompany </a:t>
            </a:r>
            <a:r>
              <a:rPr lang="en-US" altLang="en-US" i="1"/>
              <a:t>Software Engineering: A Practitioner’s Approach, 7/e </a:t>
            </a:r>
            <a:r>
              <a:rPr lang="en-US" altLang="en-US"/>
              <a:t>(McGraw-Hill 2009). Slides copyright 2009 by Roger Pressman. </a:t>
            </a:r>
          </a:p>
        </p:txBody>
      </p:sp>
      <p:sp>
        <p:nvSpPr>
          <p:cNvPr id="5189" name="Rectangle 69"/>
          <p:cNvSpPr>
            <a:spLocks noGrp="1" noChangeArrowheads="1"/>
          </p:cNvSpPr>
          <p:nvPr>
            <p:ph type="sldNum" sz="quarter" idx="4"/>
          </p:nvPr>
        </p:nvSpPr>
        <p:spPr bwMode="auto">
          <a:xfrm>
            <a:off x="7543800" y="62484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000">
                <a:latin typeface="+mn-lt"/>
              </a:defRPr>
            </a:lvl1pPr>
          </a:lstStyle>
          <a:p>
            <a:fld id="{A75CF3CC-F9DD-4E88-AC5A-866278C5BF4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hdr="0" dt="0"/>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Helvetica" panose="020B0604020202020204" pitchFamily="34" charset="0"/>
        </a:defRPr>
      </a:lvl2pPr>
      <a:lvl3pPr algn="l" rtl="0" fontAlgn="base">
        <a:spcBef>
          <a:spcPct val="0"/>
        </a:spcBef>
        <a:spcAft>
          <a:spcPct val="0"/>
        </a:spcAft>
        <a:defRPr sz="4000">
          <a:solidFill>
            <a:schemeClr val="tx2"/>
          </a:solidFill>
          <a:latin typeface="Helvetica" panose="020B0604020202020204" pitchFamily="34" charset="0"/>
        </a:defRPr>
      </a:lvl3pPr>
      <a:lvl4pPr algn="l" rtl="0" fontAlgn="base">
        <a:spcBef>
          <a:spcPct val="0"/>
        </a:spcBef>
        <a:spcAft>
          <a:spcPct val="0"/>
        </a:spcAft>
        <a:defRPr sz="4000">
          <a:solidFill>
            <a:schemeClr val="tx2"/>
          </a:solidFill>
          <a:latin typeface="Helvetica" panose="020B0604020202020204" pitchFamily="34" charset="0"/>
        </a:defRPr>
      </a:lvl4pPr>
      <a:lvl5pPr algn="l" rtl="0" fontAlgn="base">
        <a:spcBef>
          <a:spcPct val="0"/>
        </a:spcBef>
        <a:spcAft>
          <a:spcPct val="0"/>
        </a:spcAft>
        <a:defRPr sz="4000">
          <a:solidFill>
            <a:schemeClr val="tx2"/>
          </a:solidFill>
          <a:latin typeface="Helvetica" panose="020B0604020202020204" pitchFamily="34" charset="0"/>
        </a:defRPr>
      </a:lvl5pPr>
      <a:lvl6pPr marL="457200" algn="l" rtl="0" fontAlgn="base">
        <a:spcBef>
          <a:spcPct val="0"/>
        </a:spcBef>
        <a:spcAft>
          <a:spcPct val="0"/>
        </a:spcAft>
        <a:defRPr sz="4000">
          <a:solidFill>
            <a:schemeClr val="tx2"/>
          </a:solidFill>
          <a:latin typeface="Helvetica" panose="020B0604020202020204" pitchFamily="34" charset="0"/>
        </a:defRPr>
      </a:lvl6pPr>
      <a:lvl7pPr marL="914400" algn="l" rtl="0" fontAlgn="base">
        <a:spcBef>
          <a:spcPct val="0"/>
        </a:spcBef>
        <a:spcAft>
          <a:spcPct val="0"/>
        </a:spcAft>
        <a:defRPr sz="4000">
          <a:solidFill>
            <a:schemeClr val="tx2"/>
          </a:solidFill>
          <a:latin typeface="Helvetica" panose="020B0604020202020204" pitchFamily="34" charset="0"/>
        </a:defRPr>
      </a:lvl7pPr>
      <a:lvl8pPr marL="1371600" algn="l" rtl="0" fontAlgn="base">
        <a:spcBef>
          <a:spcPct val="0"/>
        </a:spcBef>
        <a:spcAft>
          <a:spcPct val="0"/>
        </a:spcAft>
        <a:defRPr sz="4000">
          <a:solidFill>
            <a:schemeClr val="tx2"/>
          </a:solidFill>
          <a:latin typeface="Helvetica" panose="020B0604020202020204" pitchFamily="34" charset="0"/>
        </a:defRPr>
      </a:lvl8pPr>
      <a:lvl9pPr marL="1828800" algn="l" rtl="0" fontAlgn="base">
        <a:spcBef>
          <a:spcPct val="0"/>
        </a:spcBef>
        <a:spcAft>
          <a:spcPct val="0"/>
        </a:spcAft>
        <a:defRPr sz="4000">
          <a:solidFill>
            <a:schemeClr val="tx2"/>
          </a:solidFill>
          <a:latin typeface="Helvetica" panose="020B0604020202020204" pitchFamily="34" charset="0"/>
        </a:defRPr>
      </a:lvl9pPr>
    </p:titleStyle>
    <p:bodyStyle>
      <a:lvl1pPr marL="342900" indent="-342900" algn="l" rtl="0" fontAlgn="base">
        <a:spcBef>
          <a:spcPct val="20000"/>
        </a:spcBef>
        <a:spcAft>
          <a:spcPct val="0"/>
        </a:spcAft>
        <a:buClr>
          <a:schemeClr val="folHlink"/>
        </a:buClr>
        <a:buSzPct val="75000"/>
        <a:buFont typeface="Wingdings" panose="05000000000000000000" pitchFamily="2" charset="2"/>
        <a:buChar char="n"/>
        <a:defRPr sz="2400" kern="1200">
          <a:solidFill>
            <a:schemeClr val="tx1"/>
          </a:solidFill>
          <a:latin typeface="+mn-lt"/>
          <a:ea typeface="+mn-ea"/>
          <a:cs typeface="+mn-cs"/>
        </a:defRPr>
      </a:lvl1pPr>
      <a:lvl2pPr marL="742950" indent="-285750" algn="l" rtl="0" fontAlgn="base">
        <a:spcBef>
          <a:spcPct val="20000"/>
        </a:spcBef>
        <a:spcAft>
          <a:spcPct val="0"/>
        </a:spcAft>
        <a:buClr>
          <a:schemeClr val="folHlink"/>
        </a:buClr>
        <a:buSzPct val="70000"/>
        <a:buFont typeface="Wingdings" panose="05000000000000000000" pitchFamily="2" charset="2"/>
        <a:buChar char="n"/>
        <a:defRPr sz="2000" kern="1200">
          <a:solidFill>
            <a:schemeClr val="tx1"/>
          </a:solidFill>
          <a:latin typeface="+mn-lt"/>
          <a:ea typeface="+mn-ea"/>
          <a:cs typeface="+mn-cs"/>
        </a:defRPr>
      </a:lvl2pPr>
      <a:lvl3pPr marL="1143000" indent="-228600" algn="l" rtl="0" fontAlgn="base">
        <a:spcBef>
          <a:spcPct val="20000"/>
        </a:spcBef>
        <a:spcAft>
          <a:spcPct val="0"/>
        </a:spcAft>
        <a:buClr>
          <a:schemeClr val="tx2"/>
        </a:buClr>
        <a:buChar char="•"/>
        <a:defRPr kern="1200">
          <a:solidFill>
            <a:schemeClr val="tx1"/>
          </a:solidFill>
          <a:latin typeface="+mn-lt"/>
          <a:ea typeface="+mn-ea"/>
          <a:cs typeface="+mn-cs"/>
        </a:defRPr>
      </a:lvl3pPr>
      <a:lvl4pPr marL="1600200" indent="-228600" algn="l" rtl="0" fontAlgn="base">
        <a:spcBef>
          <a:spcPct val="20000"/>
        </a:spcBef>
        <a:spcAft>
          <a:spcPct val="0"/>
        </a:spcAft>
        <a:buClr>
          <a:schemeClr val="hlink"/>
        </a:buClr>
        <a:buChar char="•"/>
        <a:defRPr sz="1600" kern="1200">
          <a:solidFill>
            <a:schemeClr val="tx1"/>
          </a:solidFill>
          <a:latin typeface="+mn-lt"/>
          <a:ea typeface="+mn-ea"/>
          <a:cs typeface="+mn-cs"/>
        </a:defRPr>
      </a:lvl4pPr>
      <a:lvl5pPr marL="2057400" indent="-228600" algn="l" rtl="0" fontAlgn="base">
        <a:spcBef>
          <a:spcPct val="20000"/>
        </a:spcBef>
        <a:spcAft>
          <a:spcPct val="0"/>
        </a:spcAft>
        <a:buClr>
          <a:schemeClr val="tx1"/>
        </a:buClr>
        <a:buSzPct val="8500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1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75518331-75A0-4554-AD9F-87C35E1FB75B}" type="slidenum">
              <a:rPr lang="en-US" altLang="en-US"/>
              <a:pPr/>
              <a:t>1</a:t>
            </a:fld>
            <a:endParaRPr lang="en-US" altLang="en-US"/>
          </a:p>
        </p:txBody>
      </p:sp>
      <p:sp>
        <p:nvSpPr>
          <p:cNvPr id="172035" name="Rectangle 3"/>
          <p:cNvSpPr>
            <a:spLocks noGrp="1" noChangeArrowheads="1"/>
          </p:cNvSpPr>
          <p:nvPr>
            <p:ph type="body" idx="1"/>
          </p:nvPr>
        </p:nvSpPr>
        <p:spPr>
          <a:xfrm>
            <a:off x="838200" y="2286000"/>
            <a:ext cx="7848600" cy="4191000"/>
          </a:xfrm>
        </p:spPr>
        <p:txBody>
          <a:bodyPr/>
          <a:lstStyle/>
          <a:p>
            <a:pPr marL="0" indent="0" algn="ctr">
              <a:buNone/>
            </a:pPr>
            <a:r>
              <a:rPr lang="en-US" altLang="en-US" sz="6000" b="1" dirty="0">
                <a:solidFill>
                  <a:schemeClr val="folHlink"/>
                </a:solidFill>
              </a:rPr>
              <a:t>Software Testing Strategies</a:t>
            </a:r>
          </a:p>
        </p:txBody>
      </p:sp>
      <p:sp>
        <p:nvSpPr>
          <p:cNvPr id="2" name="Title 1">
            <a:extLst>
              <a:ext uri="{FF2B5EF4-FFF2-40B4-BE49-F238E27FC236}">
                <a16:creationId xmlns:a16="http://schemas.microsoft.com/office/drawing/2014/main" id="{FBC477C4-9503-4579-AFFC-68D24C5F8BD3}"/>
              </a:ext>
            </a:extLst>
          </p:cNvPr>
          <p:cNvSpPr>
            <a:spLocks noGrp="1"/>
          </p:cNvSpPr>
          <p:nvPr>
            <p:ph type="title"/>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45293"/>
            <a:ext cx="6705600" cy="633413"/>
          </a:xfrm>
        </p:spPr>
        <p:txBody>
          <a:bodyPr/>
          <a:lstStyle/>
          <a:p>
            <a:r>
              <a:rPr lang="en-US" sz="3200" dirty="0"/>
              <a:t>Criteria for Completion of Testing</a:t>
            </a:r>
            <a:endParaRPr lang="en-US" dirty="0"/>
          </a:p>
        </p:txBody>
      </p:sp>
      <p:sp>
        <p:nvSpPr>
          <p:cNvPr id="3" name="Content Placeholder 2"/>
          <p:cNvSpPr>
            <a:spLocks noGrp="1"/>
          </p:cNvSpPr>
          <p:nvPr>
            <p:ph idx="1"/>
          </p:nvPr>
        </p:nvSpPr>
        <p:spPr>
          <a:xfrm>
            <a:off x="1219200" y="1905000"/>
            <a:ext cx="7543800" cy="4191000"/>
          </a:xfrm>
        </p:spPr>
        <p:txBody>
          <a:bodyPr/>
          <a:lstStyle/>
          <a:p>
            <a:r>
              <a:rPr lang="en-US" dirty="0"/>
              <a:t>When are we finished testing? : No definite answer for this question. </a:t>
            </a:r>
          </a:p>
          <a:p>
            <a:r>
              <a:rPr lang="en-US" dirty="0"/>
              <a:t>But few responses: </a:t>
            </a:r>
          </a:p>
          <a:p>
            <a:pPr lvl="1"/>
            <a:r>
              <a:rPr lang="en-US" dirty="0"/>
              <a:t>You are never done testing; the burden simply shifts from developer/tester to end user.</a:t>
            </a:r>
          </a:p>
          <a:p>
            <a:pPr lvl="1"/>
            <a:r>
              <a:rPr lang="en-US" dirty="0"/>
              <a:t>You are done testing when you run out of time or money.</a:t>
            </a:r>
          </a:p>
          <a:p>
            <a:r>
              <a:rPr lang="en-US" dirty="0"/>
              <a:t>Rigorous criteria: </a:t>
            </a:r>
            <a:r>
              <a:rPr lang="en-US" i="1" dirty="0"/>
              <a:t>Cleanroom software engineering approach.</a:t>
            </a:r>
          </a:p>
          <a:p>
            <a:pPr lvl="1"/>
            <a:r>
              <a:rPr lang="en-US" dirty="0"/>
              <a:t>Statistical testing method, executes the series of tests derived from a statistical sample of all possible program executions by all users</a:t>
            </a:r>
          </a:p>
        </p:txBody>
      </p:sp>
      <p:sp>
        <p:nvSpPr>
          <p:cNvPr id="5" name="Slide Number Placeholder 4"/>
          <p:cNvSpPr>
            <a:spLocks noGrp="1"/>
          </p:cNvSpPr>
          <p:nvPr>
            <p:ph type="sldNum" sz="quarter" idx="11"/>
          </p:nvPr>
        </p:nvSpPr>
        <p:spPr/>
        <p:txBody>
          <a:bodyPr/>
          <a:lstStyle/>
          <a:p>
            <a:fld id="{FD5BF856-9D65-4E23-AEC0-4A5D8D497108}" type="slidenum">
              <a:rPr lang="en-US" altLang="en-US" smtClean="0"/>
              <a:pPr/>
              <a:t>10</a:t>
            </a:fld>
            <a:endParaRPr lang="en-US" altLang="en-US"/>
          </a:p>
        </p:txBody>
      </p:sp>
    </p:spTree>
    <p:extLst>
      <p:ext uri="{BB962C8B-B14F-4D97-AF65-F5344CB8AC3E}">
        <p14:creationId xmlns:p14="http://schemas.microsoft.com/office/powerpoint/2010/main" val="897603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9B22D00-DFAD-4B3A-B9F4-15FEC522755D}" type="slidenum">
              <a:rPr lang="en-US" altLang="en-US"/>
              <a:pPr/>
              <a:t>11</a:t>
            </a:fld>
            <a:endParaRPr lang="en-US" altLang="en-US"/>
          </a:p>
        </p:txBody>
      </p:sp>
      <p:sp>
        <p:nvSpPr>
          <p:cNvPr id="177154" name="Rectangle 2"/>
          <p:cNvSpPr>
            <a:spLocks noGrp="1" noChangeArrowheads="1"/>
          </p:cNvSpPr>
          <p:nvPr>
            <p:ph type="title"/>
          </p:nvPr>
        </p:nvSpPr>
        <p:spPr>
          <a:xfrm>
            <a:off x="762000" y="533400"/>
            <a:ext cx="4826000" cy="633413"/>
          </a:xfrm>
        </p:spPr>
        <p:txBody>
          <a:bodyPr/>
          <a:lstStyle/>
          <a:p>
            <a:r>
              <a:rPr lang="en-US" altLang="en-US" dirty="0"/>
              <a:t>Testing Strategy</a:t>
            </a:r>
          </a:p>
        </p:txBody>
      </p:sp>
      <p:sp>
        <p:nvSpPr>
          <p:cNvPr id="177155" name="Rectangle 3"/>
          <p:cNvSpPr>
            <a:spLocks noGrp="1" noChangeArrowheads="1"/>
          </p:cNvSpPr>
          <p:nvPr>
            <p:ph type="body" idx="1"/>
          </p:nvPr>
        </p:nvSpPr>
        <p:spPr>
          <a:xfrm>
            <a:off x="990600" y="1905000"/>
            <a:ext cx="7772400" cy="4191000"/>
          </a:xfrm>
        </p:spPr>
        <p:txBody>
          <a:bodyPr/>
          <a:lstStyle/>
          <a:p>
            <a:pPr algn="just"/>
            <a:r>
              <a:rPr lang="en-US" altLang="en-US" dirty="0"/>
              <a:t>We begin by </a:t>
            </a:r>
            <a:r>
              <a:rPr lang="en-US" altLang="en-US" dirty="0">
                <a:solidFill>
                  <a:schemeClr val="folHlink"/>
                </a:solidFill>
              </a:rPr>
              <a:t>‘testing-in-the-small’</a:t>
            </a:r>
            <a:r>
              <a:rPr lang="en-US" altLang="en-US" dirty="0"/>
              <a:t> and move toward </a:t>
            </a:r>
            <a:r>
              <a:rPr lang="en-US" altLang="en-US" dirty="0">
                <a:solidFill>
                  <a:schemeClr val="folHlink"/>
                </a:solidFill>
              </a:rPr>
              <a:t>‘testing-in-the-large’</a:t>
            </a:r>
          </a:p>
          <a:p>
            <a:pPr algn="just"/>
            <a:r>
              <a:rPr lang="en-US" altLang="en-US" dirty="0"/>
              <a:t>For conventional software</a:t>
            </a:r>
          </a:p>
          <a:p>
            <a:pPr lvl="1" algn="just"/>
            <a:r>
              <a:rPr lang="en-US" altLang="en-US" dirty="0"/>
              <a:t>The module (component) is our initial focus</a:t>
            </a:r>
          </a:p>
          <a:p>
            <a:pPr lvl="1" algn="just"/>
            <a:r>
              <a:rPr lang="en-US" altLang="en-US" dirty="0"/>
              <a:t>Integration of modules follows</a:t>
            </a:r>
          </a:p>
          <a:p>
            <a:pPr algn="just"/>
            <a:r>
              <a:rPr lang="en-US" altLang="en-US" dirty="0"/>
              <a:t>For OO software</a:t>
            </a:r>
          </a:p>
          <a:p>
            <a:pPr lvl="1" algn="just"/>
            <a:r>
              <a:rPr lang="en-US" altLang="en-US" dirty="0"/>
              <a:t>our focus when “testing in the small” changes from an individual module (the conventional view) to an OO class that encompasses attributes and operations and implies communication and collaboration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FA89204-F7BD-486F-95C8-2ABE23AC312F}" type="slidenum">
              <a:rPr lang="en-US" altLang="en-US"/>
              <a:pPr/>
              <a:t>12</a:t>
            </a:fld>
            <a:endParaRPr lang="en-US" altLang="en-US"/>
          </a:p>
        </p:txBody>
      </p:sp>
      <p:sp>
        <p:nvSpPr>
          <p:cNvPr id="178178" name="Rectangle 2"/>
          <p:cNvSpPr>
            <a:spLocks noGrp="1" noChangeArrowheads="1"/>
          </p:cNvSpPr>
          <p:nvPr>
            <p:ph type="title"/>
          </p:nvPr>
        </p:nvSpPr>
        <p:spPr>
          <a:xfrm>
            <a:off x="914400" y="609600"/>
            <a:ext cx="4791075" cy="633413"/>
          </a:xfrm>
        </p:spPr>
        <p:txBody>
          <a:bodyPr/>
          <a:lstStyle/>
          <a:p>
            <a:r>
              <a:rPr lang="en-US" altLang="en-US" dirty="0"/>
              <a:t>Strategic Issues</a:t>
            </a:r>
          </a:p>
        </p:txBody>
      </p:sp>
      <p:sp>
        <p:nvSpPr>
          <p:cNvPr id="178179" name="Rectangle 3"/>
          <p:cNvSpPr>
            <a:spLocks noGrp="1" noChangeArrowheads="1"/>
          </p:cNvSpPr>
          <p:nvPr>
            <p:ph type="body" idx="1"/>
          </p:nvPr>
        </p:nvSpPr>
        <p:spPr>
          <a:xfrm>
            <a:off x="1066800" y="1905000"/>
            <a:ext cx="7696200" cy="4191000"/>
          </a:xfrm>
        </p:spPr>
        <p:txBody>
          <a:bodyPr/>
          <a:lstStyle/>
          <a:p>
            <a:pPr algn="just">
              <a:lnSpc>
                <a:spcPct val="90000"/>
              </a:lnSpc>
            </a:pPr>
            <a:r>
              <a:rPr lang="en-US" altLang="en-US" sz="2000" dirty="0"/>
              <a:t>Specify product requirements in a quantifiable manner long before testing commences. </a:t>
            </a:r>
          </a:p>
          <a:p>
            <a:pPr algn="just">
              <a:lnSpc>
                <a:spcPct val="90000"/>
              </a:lnSpc>
            </a:pPr>
            <a:r>
              <a:rPr lang="en-US" altLang="en-US" sz="2000" dirty="0"/>
              <a:t>State testing objectives explicitly. </a:t>
            </a:r>
          </a:p>
          <a:p>
            <a:pPr algn="just">
              <a:lnSpc>
                <a:spcPct val="90000"/>
              </a:lnSpc>
            </a:pPr>
            <a:r>
              <a:rPr lang="en-US" altLang="en-US" sz="2000" dirty="0"/>
              <a:t>Understand the users of the software and develop a profile for each user category.</a:t>
            </a:r>
          </a:p>
          <a:p>
            <a:pPr algn="just">
              <a:lnSpc>
                <a:spcPct val="90000"/>
              </a:lnSpc>
            </a:pPr>
            <a:r>
              <a:rPr lang="en-US" altLang="en-US" sz="2000" dirty="0"/>
              <a:t>Develop a testing plan that emphasizes “rapid cycle testing.”</a:t>
            </a:r>
          </a:p>
          <a:p>
            <a:pPr algn="just">
              <a:lnSpc>
                <a:spcPct val="90000"/>
              </a:lnSpc>
            </a:pPr>
            <a:r>
              <a:rPr lang="en-US" altLang="en-US" sz="2000" dirty="0"/>
              <a:t>Build “robust” software that is designed to test itself</a:t>
            </a:r>
          </a:p>
          <a:p>
            <a:pPr algn="just">
              <a:lnSpc>
                <a:spcPct val="90000"/>
              </a:lnSpc>
            </a:pPr>
            <a:r>
              <a:rPr lang="en-US" altLang="en-US" sz="2000" dirty="0"/>
              <a:t>Use effective technical reviews as a filter prior to testing</a:t>
            </a:r>
          </a:p>
          <a:p>
            <a:pPr algn="just">
              <a:lnSpc>
                <a:spcPct val="90000"/>
              </a:lnSpc>
            </a:pPr>
            <a:r>
              <a:rPr lang="en-US" altLang="en-US" sz="2000" dirty="0"/>
              <a:t>Conduct technical reviews to assess the test strategy and test cases themselves. </a:t>
            </a:r>
          </a:p>
          <a:p>
            <a:pPr algn="just">
              <a:lnSpc>
                <a:spcPct val="90000"/>
              </a:lnSpc>
            </a:pPr>
            <a:r>
              <a:rPr lang="en-US" altLang="en-US" sz="2000" dirty="0"/>
              <a:t>Develop a continuous improvement approach for the testing process.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6546" name="Rectangle 2"/>
          <p:cNvSpPr>
            <a:spLocks noGrp="1" noChangeArrowheads="1"/>
          </p:cNvSpPr>
          <p:nvPr>
            <p:ph type="ctrTitle"/>
          </p:nvPr>
        </p:nvSpPr>
        <p:spPr>
          <a:xfrm>
            <a:off x="838200" y="3200400"/>
            <a:ext cx="7772400" cy="1143000"/>
          </a:xfrm>
        </p:spPr>
        <p:txBody>
          <a:bodyPr anchor="ctr"/>
          <a:lstStyle/>
          <a:p>
            <a:pPr algn="ctr"/>
            <a:r>
              <a:rPr lang="en-US" altLang="en-US" sz="4400" dirty="0"/>
              <a:t>Test Strategies for </a:t>
            </a:r>
            <a:br>
              <a:rPr lang="en-US" altLang="en-US" sz="4400" dirty="0"/>
            </a:br>
            <a:r>
              <a:rPr lang="en-US" altLang="en-US" sz="4400" dirty="0"/>
              <a:t>Conventional Software</a:t>
            </a:r>
          </a:p>
        </p:txBody>
      </p:sp>
    </p:spTree>
    <p:extLst>
      <p:ext uri="{BB962C8B-B14F-4D97-AF65-F5344CB8AC3E}">
        <p14:creationId xmlns:p14="http://schemas.microsoft.com/office/powerpoint/2010/main" val="1498258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D5BF856-9D65-4E23-AEC0-4A5D8D497108}" type="slidenum">
              <a:rPr lang="en-US" altLang="en-US" smtClean="0"/>
              <a:pPr/>
              <a:t>14</a:t>
            </a:fld>
            <a:endParaRPr lang="en-US" altLang="en-US"/>
          </a:p>
        </p:txBody>
      </p:sp>
      <p:sp>
        <p:nvSpPr>
          <p:cNvPr id="7" name="Rectangle 2"/>
          <p:cNvSpPr>
            <a:spLocks noGrp="1" noChangeArrowheads="1"/>
          </p:cNvSpPr>
          <p:nvPr>
            <p:ph type="title"/>
          </p:nvPr>
        </p:nvSpPr>
        <p:spPr>
          <a:xfrm>
            <a:off x="685800" y="609600"/>
            <a:ext cx="7772400" cy="1143000"/>
          </a:xfrm>
        </p:spPr>
        <p:txBody>
          <a:bodyPr/>
          <a:lstStyle/>
          <a:p>
            <a:r>
              <a:rPr lang="en-US" altLang="en-US"/>
              <a:t>Unit Testing</a:t>
            </a:r>
          </a:p>
        </p:txBody>
      </p:sp>
      <p:sp>
        <p:nvSpPr>
          <p:cNvPr id="8" name="Rectangle 3"/>
          <p:cNvSpPr txBox="1">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75000"/>
              <a:buFont typeface="Wingdings" panose="05000000000000000000" pitchFamily="2" charset="2"/>
              <a:buChar char="n"/>
              <a:defRPr sz="2400" kern="1200">
                <a:solidFill>
                  <a:schemeClr val="tx1"/>
                </a:solidFill>
                <a:latin typeface="+mn-lt"/>
                <a:ea typeface="+mn-ea"/>
                <a:cs typeface="+mn-cs"/>
              </a:defRPr>
            </a:lvl1pPr>
            <a:lvl2pPr marL="742950" indent="-285750" algn="l" rtl="0" fontAlgn="base">
              <a:spcBef>
                <a:spcPct val="20000"/>
              </a:spcBef>
              <a:spcAft>
                <a:spcPct val="0"/>
              </a:spcAft>
              <a:buClr>
                <a:schemeClr val="folHlink"/>
              </a:buClr>
              <a:buSzPct val="70000"/>
              <a:buFont typeface="Wingdings" panose="05000000000000000000" pitchFamily="2" charset="2"/>
              <a:buChar char="n"/>
              <a:defRPr sz="2000" kern="1200">
                <a:solidFill>
                  <a:schemeClr val="tx1"/>
                </a:solidFill>
                <a:latin typeface="+mn-lt"/>
                <a:ea typeface="+mn-ea"/>
                <a:cs typeface="+mn-cs"/>
              </a:defRPr>
            </a:lvl2pPr>
            <a:lvl3pPr marL="1143000" indent="-228600" algn="l" rtl="0" fontAlgn="base">
              <a:spcBef>
                <a:spcPct val="20000"/>
              </a:spcBef>
              <a:spcAft>
                <a:spcPct val="0"/>
              </a:spcAft>
              <a:buClr>
                <a:schemeClr val="tx2"/>
              </a:buClr>
              <a:buChar char="•"/>
              <a:defRPr kern="1200">
                <a:solidFill>
                  <a:schemeClr val="tx1"/>
                </a:solidFill>
                <a:latin typeface="+mn-lt"/>
                <a:ea typeface="+mn-ea"/>
                <a:cs typeface="+mn-cs"/>
              </a:defRPr>
            </a:lvl3pPr>
            <a:lvl4pPr marL="1600200" indent="-228600" algn="l" rtl="0" fontAlgn="base">
              <a:spcBef>
                <a:spcPct val="20000"/>
              </a:spcBef>
              <a:spcAft>
                <a:spcPct val="0"/>
              </a:spcAft>
              <a:buClr>
                <a:schemeClr val="hlink"/>
              </a:buClr>
              <a:buChar char="•"/>
              <a:defRPr sz="1600" kern="1200">
                <a:solidFill>
                  <a:schemeClr val="tx1"/>
                </a:solidFill>
                <a:latin typeface="+mn-lt"/>
                <a:ea typeface="+mn-ea"/>
                <a:cs typeface="+mn-cs"/>
              </a:defRPr>
            </a:lvl4pPr>
            <a:lvl5pPr marL="2057400" indent="-228600" algn="l" rtl="0" fontAlgn="base">
              <a:spcBef>
                <a:spcPct val="20000"/>
              </a:spcBef>
              <a:spcAft>
                <a:spcPct val="0"/>
              </a:spcAft>
              <a:buClr>
                <a:schemeClr val="tx1"/>
              </a:buClr>
              <a:buSzPct val="8500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lnSpc>
                <a:spcPct val="90000"/>
              </a:lnSpc>
            </a:pPr>
            <a:r>
              <a:rPr lang="en-US" altLang="en-US" dirty="0"/>
              <a:t>Focuses testing on the function or software module</a:t>
            </a:r>
          </a:p>
          <a:p>
            <a:pPr algn="just" eaLnBrk="1" hangingPunct="1">
              <a:lnSpc>
                <a:spcPct val="90000"/>
              </a:lnSpc>
            </a:pPr>
            <a:r>
              <a:rPr lang="en-US" altLang="en-US" dirty="0"/>
              <a:t>Concentrates on the internal processing logic and data structures</a:t>
            </a:r>
          </a:p>
          <a:p>
            <a:pPr algn="just" eaLnBrk="1" hangingPunct="1">
              <a:lnSpc>
                <a:spcPct val="90000"/>
              </a:lnSpc>
            </a:pPr>
            <a:r>
              <a:rPr lang="en-US" altLang="en-US" dirty="0"/>
              <a:t>Is simplified when a module is designed with high cohesion</a:t>
            </a:r>
          </a:p>
          <a:p>
            <a:pPr lvl="1" algn="just" eaLnBrk="1" hangingPunct="1">
              <a:lnSpc>
                <a:spcPct val="90000"/>
              </a:lnSpc>
            </a:pPr>
            <a:r>
              <a:rPr lang="en-US" altLang="en-US" dirty="0"/>
              <a:t>Reduces the number of test cases</a:t>
            </a:r>
          </a:p>
          <a:p>
            <a:pPr lvl="1" algn="just" eaLnBrk="1" hangingPunct="1">
              <a:lnSpc>
                <a:spcPct val="90000"/>
              </a:lnSpc>
            </a:pPr>
            <a:r>
              <a:rPr lang="en-US" altLang="en-US" dirty="0"/>
              <a:t>Allows errors to be more easily predicted and uncovered</a:t>
            </a:r>
          </a:p>
          <a:p>
            <a:pPr algn="just" eaLnBrk="1" hangingPunct="1">
              <a:lnSpc>
                <a:spcPct val="90000"/>
              </a:lnSpc>
            </a:pPr>
            <a:r>
              <a:rPr lang="en-US" altLang="en-US" dirty="0"/>
              <a:t>Concentrates on critical modules and those with </a:t>
            </a:r>
            <a:r>
              <a:rPr lang="en-US" altLang="en-US" b="1" dirty="0"/>
              <a:t>high </a:t>
            </a:r>
            <a:r>
              <a:rPr lang="en-US" altLang="en-US" b="1" dirty="0" err="1"/>
              <a:t>cyclomatic</a:t>
            </a:r>
            <a:r>
              <a:rPr lang="en-US" altLang="en-US" b="1" dirty="0"/>
              <a:t> complexity</a:t>
            </a:r>
            <a:r>
              <a:rPr lang="en-US" altLang="en-US" dirty="0"/>
              <a:t> when testing resources are limited</a:t>
            </a:r>
          </a:p>
          <a:p>
            <a:pPr algn="just" eaLnBrk="1" hangingPunct="1">
              <a:lnSpc>
                <a:spcPct val="90000"/>
              </a:lnSpc>
            </a:pPr>
            <a:endParaRPr lang="en-US" altLang="en-US" dirty="0"/>
          </a:p>
        </p:txBody>
      </p:sp>
    </p:spTree>
    <p:extLst>
      <p:ext uri="{BB962C8B-B14F-4D97-AF65-F5344CB8AC3E}">
        <p14:creationId xmlns:p14="http://schemas.microsoft.com/office/powerpoint/2010/main" val="211255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Slide Number Placeholder 4"/>
          <p:cNvSpPr>
            <a:spLocks noGrp="1"/>
          </p:cNvSpPr>
          <p:nvPr>
            <p:ph type="sldNum" sz="quarter" idx="11"/>
          </p:nvPr>
        </p:nvSpPr>
        <p:spPr/>
        <p:txBody>
          <a:bodyPr/>
          <a:lstStyle/>
          <a:p>
            <a:fld id="{97FB1EB8-EA00-43DF-822E-F4152C355E89}" type="slidenum">
              <a:rPr lang="en-US" altLang="en-US"/>
              <a:pPr/>
              <a:t>15</a:t>
            </a:fld>
            <a:endParaRPr lang="en-US" altLang="en-US"/>
          </a:p>
        </p:txBody>
      </p:sp>
      <p:sp>
        <p:nvSpPr>
          <p:cNvPr id="179202" name="Rectangle 2"/>
          <p:cNvSpPr>
            <a:spLocks noGrp="1" noChangeArrowheads="1"/>
          </p:cNvSpPr>
          <p:nvPr>
            <p:ph type="title"/>
          </p:nvPr>
        </p:nvSpPr>
        <p:spPr>
          <a:xfrm>
            <a:off x="1219200" y="1066800"/>
            <a:ext cx="5295900" cy="55245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r>
              <a:rPr lang="en-US" altLang="en-US"/>
              <a:t>Unit Testing</a:t>
            </a:r>
          </a:p>
        </p:txBody>
      </p:sp>
      <p:pic>
        <p:nvPicPr>
          <p:cNvPr id="179203" name="Picture 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92313" y="1906588"/>
            <a:ext cx="2320925" cy="2451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pic>
        <p:nvPicPr>
          <p:cNvPr id="179204"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16675" y="2233613"/>
            <a:ext cx="2298700" cy="16256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pic>
        <p:nvPicPr>
          <p:cNvPr id="179205" name="Picture 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0425" y="4300538"/>
            <a:ext cx="1219200" cy="18637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179206" name="Rectangle 6"/>
          <p:cNvSpPr>
            <a:spLocks noChangeArrowheads="1"/>
          </p:cNvSpPr>
          <p:nvPr/>
        </p:nvSpPr>
        <p:spPr bwMode="auto">
          <a:xfrm>
            <a:off x="4770438" y="2552700"/>
            <a:ext cx="1447800" cy="1057275"/>
          </a:xfrm>
          <a:prstGeom prst="rect">
            <a:avLst/>
          </a:prstGeom>
          <a:solidFill>
            <a:schemeClr val="accent2"/>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79207" name="Rectangle 7"/>
          <p:cNvSpPr>
            <a:spLocks noChangeArrowheads="1"/>
          </p:cNvSpPr>
          <p:nvPr/>
        </p:nvSpPr>
        <p:spPr bwMode="auto">
          <a:xfrm>
            <a:off x="4876800" y="2590800"/>
            <a:ext cx="1265238" cy="9128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ctr">
              <a:lnSpc>
                <a:spcPct val="75000"/>
              </a:lnSpc>
            </a:pPr>
            <a:r>
              <a:rPr lang="en-US" altLang="en-US" b="1">
                <a:effectLst>
                  <a:outerShdw blurRad="38100" dist="38100" dir="2700000" algn="tl">
                    <a:srgbClr val="FFFFFF"/>
                  </a:outerShdw>
                </a:effectLst>
                <a:latin typeface="Helvetica" panose="020B0604020202020204" pitchFamily="34" charset="0"/>
              </a:rPr>
              <a:t>module</a:t>
            </a:r>
          </a:p>
          <a:p>
            <a:pPr algn="ctr">
              <a:lnSpc>
                <a:spcPct val="75000"/>
              </a:lnSpc>
            </a:pPr>
            <a:r>
              <a:rPr lang="en-US" altLang="en-US" b="1">
                <a:effectLst>
                  <a:outerShdw blurRad="38100" dist="38100" dir="2700000" algn="tl">
                    <a:srgbClr val="FFFFFF"/>
                  </a:outerShdw>
                </a:effectLst>
                <a:latin typeface="Helvetica" panose="020B0604020202020204" pitchFamily="34" charset="0"/>
              </a:rPr>
              <a:t>to be</a:t>
            </a:r>
          </a:p>
          <a:p>
            <a:pPr algn="ctr">
              <a:lnSpc>
                <a:spcPct val="75000"/>
              </a:lnSpc>
            </a:pPr>
            <a:r>
              <a:rPr lang="en-US" altLang="en-US" b="1">
                <a:effectLst>
                  <a:outerShdw blurRad="38100" dist="38100" dir="2700000" algn="tl">
                    <a:srgbClr val="FFFFFF"/>
                  </a:outerShdw>
                </a:effectLst>
                <a:latin typeface="Helvetica" panose="020B0604020202020204" pitchFamily="34" charset="0"/>
              </a:rPr>
              <a:t>tested</a:t>
            </a:r>
          </a:p>
        </p:txBody>
      </p:sp>
      <p:sp>
        <p:nvSpPr>
          <p:cNvPr id="179208" name="Rectangle 8"/>
          <p:cNvSpPr>
            <a:spLocks noChangeArrowheads="1"/>
          </p:cNvSpPr>
          <p:nvPr/>
        </p:nvSpPr>
        <p:spPr bwMode="auto">
          <a:xfrm>
            <a:off x="5956300" y="4843463"/>
            <a:ext cx="1409700"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2000" b="1">
                <a:effectLst>
                  <a:outerShdw blurRad="38100" dist="38100" dir="2700000" algn="tl">
                    <a:srgbClr val="FFFFFF"/>
                  </a:outerShdw>
                </a:effectLst>
                <a:latin typeface="Helvetica" panose="020B0604020202020204" pitchFamily="34" charset="0"/>
              </a:rPr>
              <a:t>test cases</a:t>
            </a:r>
          </a:p>
        </p:txBody>
      </p:sp>
      <p:sp>
        <p:nvSpPr>
          <p:cNvPr id="179209" name="AutoShape 9"/>
          <p:cNvSpPr>
            <a:spLocks noChangeArrowheads="1"/>
          </p:cNvSpPr>
          <p:nvPr/>
        </p:nvSpPr>
        <p:spPr bwMode="auto">
          <a:xfrm>
            <a:off x="4287838" y="3038475"/>
            <a:ext cx="419100" cy="371475"/>
          </a:xfrm>
          <a:prstGeom prst="rightArrow">
            <a:avLst>
              <a:gd name="adj1" fmla="val 50000"/>
              <a:gd name="adj2" fmla="val 56415"/>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79210" name="AutoShape 10"/>
          <p:cNvSpPr>
            <a:spLocks noChangeArrowheads="1"/>
          </p:cNvSpPr>
          <p:nvPr/>
        </p:nvSpPr>
        <p:spPr bwMode="auto">
          <a:xfrm>
            <a:off x="6408738" y="3009900"/>
            <a:ext cx="660400" cy="371475"/>
          </a:xfrm>
          <a:prstGeom prst="rightArrow">
            <a:avLst>
              <a:gd name="adj1" fmla="val 50000"/>
              <a:gd name="adj2" fmla="val 88897"/>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79211" name="Rectangle 11"/>
          <p:cNvSpPr>
            <a:spLocks noChangeArrowheads="1"/>
          </p:cNvSpPr>
          <p:nvPr/>
        </p:nvSpPr>
        <p:spPr bwMode="auto">
          <a:xfrm>
            <a:off x="7607300" y="3857625"/>
            <a:ext cx="1014413"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2000" b="1">
                <a:effectLst>
                  <a:outerShdw blurRad="38100" dist="38100" dir="2700000" algn="tl">
                    <a:srgbClr val="FFFFFF"/>
                  </a:outerShdw>
                </a:effectLst>
                <a:latin typeface="Helvetica" panose="020B0604020202020204" pitchFamily="34" charset="0"/>
              </a:rPr>
              <a:t>results</a:t>
            </a:r>
          </a:p>
        </p:txBody>
      </p:sp>
      <p:sp>
        <p:nvSpPr>
          <p:cNvPr id="179212" name="AutoShape 12"/>
          <p:cNvSpPr>
            <a:spLocks noChangeArrowheads="1"/>
          </p:cNvSpPr>
          <p:nvPr/>
        </p:nvSpPr>
        <p:spPr bwMode="auto">
          <a:xfrm rot="16200000">
            <a:off x="5118894" y="3790157"/>
            <a:ext cx="357187" cy="368300"/>
          </a:xfrm>
          <a:prstGeom prst="rightArrow">
            <a:avLst>
              <a:gd name="adj1" fmla="val 50000"/>
              <a:gd name="adj2" fmla="val 50005"/>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79213" name="Rectangle 13"/>
          <p:cNvSpPr>
            <a:spLocks noChangeArrowheads="1"/>
          </p:cNvSpPr>
          <p:nvPr/>
        </p:nvSpPr>
        <p:spPr bwMode="auto">
          <a:xfrm>
            <a:off x="2387600" y="4476750"/>
            <a:ext cx="1239838" cy="5778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nSpc>
                <a:spcPct val="80000"/>
              </a:lnSpc>
            </a:pPr>
            <a:r>
              <a:rPr lang="en-US" altLang="en-US" sz="2000" b="1">
                <a:effectLst>
                  <a:outerShdw blurRad="38100" dist="38100" dir="2700000" algn="tl">
                    <a:srgbClr val="FFFFFF"/>
                  </a:outerShdw>
                </a:effectLst>
                <a:latin typeface="Helvetica" panose="020B0604020202020204" pitchFamily="34" charset="0"/>
              </a:rPr>
              <a:t>software</a:t>
            </a:r>
          </a:p>
          <a:p>
            <a:pPr>
              <a:lnSpc>
                <a:spcPct val="80000"/>
              </a:lnSpc>
            </a:pPr>
            <a:r>
              <a:rPr lang="en-US" altLang="en-US" sz="2000" b="1">
                <a:effectLst>
                  <a:outerShdw blurRad="38100" dist="38100" dir="2700000" algn="tl">
                    <a:srgbClr val="FFFFFF"/>
                  </a:outerShdw>
                </a:effectLst>
                <a:latin typeface="Helvetica" panose="020B0604020202020204" pitchFamily="34" charset="0"/>
              </a:rPr>
              <a:t>engineer</a:t>
            </a:r>
          </a:p>
        </p:txBody>
      </p:sp>
    </p:spTree>
    <p:extLst>
      <p:ext uri="{BB962C8B-B14F-4D97-AF65-F5344CB8AC3E}">
        <p14:creationId xmlns:p14="http://schemas.microsoft.com/office/powerpoint/2010/main" val="189362922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Slide Number Placeholder 4"/>
          <p:cNvSpPr>
            <a:spLocks noGrp="1"/>
          </p:cNvSpPr>
          <p:nvPr>
            <p:ph type="sldNum" sz="quarter" idx="11"/>
          </p:nvPr>
        </p:nvSpPr>
        <p:spPr/>
        <p:txBody>
          <a:bodyPr/>
          <a:lstStyle/>
          <a:p>
            <a:fld id="{15B983CC-6139-4AD5-A011-9EBE8176BD80}" type="slidenum">
              <a:rPr lang="en-US" altLang="en-US"/>
              <a:pPr/>
              <a:t>16</a:t>
            </a:fld>
            <a:endParaRPr lang="en-US" altLang="en-US"/>
          </a:p>
        </p:txBody>
      </p:sp>
      <p:sp>
        <p:nvSpPr>
          <p:cNvPr id="180226" name="Rectangle 2"/>
          <p:cNvSpPr>
            <a:spLocks noChangeArrowheads="1"/>
          </p:cNvSpPr>
          <p:nvPr/>
        </p:nvSpPr>
        <p:spPr bwMode="auto">
          <a:xfrm>
            <a:off x="2751138" y="1838325"/>
            <a:ext cx="1498600" cy="1171575"/>
          </a:xfrm>
          <a:prstGeom prst="rect">
            <a:avLst/>
          </a:prstGeom>
          <a:solidFill>
            <a:schemeClr val="accent2"/>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0227" name="Rectangle 3"/>
          <p:cNvSpPr>
            <a:spLocks noGrp="1" noChangeArrowheads="1"/>
          </p:cNvSpPr>
          <p:nvPr>
            <p:ph type="title"/>
          </p:nvPr>
        </p:nvSpPr>
        <p:spPr>
          <a:xfrm>
            <a:off x="1295400" y="1066800"/>
            <a:ext cx="5727700" cy="479425"/>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r>
              <a:rPr lang="en-US" altLang="en-US"/>
              <a:t>Unit Testing</a:t>
            </a:r>
          </a:p>
        </p:txBody>
      </p:sp>
      <p:sp>
        <p:nvSpPr>
          <p:cNvPr id="180228" name="Rectangle 4"/>
          <p:cNvSpPr>
            <a:spLocks noChangeArrowheads="1"/>
          </p:cNvSpPr>
          <p:nvPr/>
        </p:nvSpPr>
        <p:spPr bwMode="auto">
          <a:xfrm>
            <a:off x="4725988" y="1697038"/>
            <a:ext cx="3568700" cy="32004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0229" name="Rectangle 5"/>
          <p:cNvSpPr>
            <a:spLocks noChangeArrowheads="1"/>
          </p:cNvSpPr>
          <p:nvPr/>
        </p:nvSpPr>
        <p:spPr bwMode="auto">
          <a:xfrm>
            <a:off x="4648200" y="2724150"/>
            <a:ext cx="1536700" cy="8191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interface </a:t>
            </a:r>
          </a:p>
          <a:p>
            <a:endParaRPr lang="en-US" altLang="en-US" b="1">
              <a:effectLst>
                <a:outerShdw blurRad="38100" dist="38100" dir="2700000" algn="tl">
                  <a:srgbClr val="FFFFFF"/>
                </a:outerShdw>
              </a:effectLst>
              <a:latin typeface="Helvetica" panose="020B0604020202020204" pitchFamily="34" charset="0"/>
            </a:endParaRPr>
          </a:p>
        </p:txBody>
      </p:sp>
      <p:sp>
        <p:nvSpPr>
          <p:cNvPr id="180230" name="Rectangle 6"/>
          <p:cNvSpPr>
            <a:spLocks noChangeArrowheads="1"/>
          </p:cNvSpPr>
          <p:nvPr/>
        </p:nvSpPr>
        <p:spPr bwMode="auto">
          <a:xfrm>
            <a:off x="4648200" y="1981200"/>
            <a:ext cx="180975" cy="8191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endParaRPr lang="en-US" altLang="en-US" b="1">
              <a:effectLst>
                <a:outerShdw blurRad="38100" dist="38100" dir="2700000" algn="tl">
                  <a:srgbClr val="FFFFFF"/>
                </a:outerShdw>
              </a:effectLst>
              <a:latin typeface="Helvetica" panose="020B0604020202020204" pitchFamily="34" charset="0"/>
            </a:endParaRPr>
          </a:p>
          <a:p>
            <a:endParaRPr lang="en-US" altLang="en-US" b="1">
              <a:effectLst>
                <a:outerShdw blurRad="38100" dist="38100" dir="2700000" algn="tl">
                  <a:srgbClr val="FFFFFF"/>
                </a:outerShdw>
              </a:effectLst>
              <a:latin typeface="Helvetica" panose="020B0604020202020204" pitchFamily="34" charset="0"/>
            </a:endParaRPr>
          </a:p>
        </p:txBody>
      </p:sp>
      <p:sp>
        <p:nvSpPr>
          <p:cNvPr id="180231" name="Rectangle 7"/>
          <p:cNvSpPr>
            <a:spLocks noChangeArrowheads="1"/>
          </p:cNvSpPr>
          <p:nvPr/>
        </p:nvSpPr>
        <p:spPr bwMode="auto">
          <a:xfrm>
            <a:off x="4648200" y="3167063"/>
            <a:ext cx="3162300" cy="8191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local data structures</a:t>
            </a:r>
          </a:p>
          <a:p>
            <a:endParaRPr lang="en-US" altLang="en-US" b="1">
              <a:effectLst>
                <a:outerShdw blurRad="38100" dist="38100" dir="2700000" algn="tl">
                  <a:srgbClr val="FFFFFF"/>
                </a:outerShdw>
              </a:effectLst>
              <a:latin typeface="Helvetica" panose="020B0604020202020204" pitchFamily="34" charset="0"/>
            </a:endParaRPr>
          </a:p>
        </p:txBody>
      </p:sp>
      <p:sp>
        <p:nvSpPr>
          <p:cNvPr id="180232" name="Rectangle 8"/>
          <p:cNvSpPr>
            <a:spLocks noChangeArrowheads="1"/>
          </p:cNvSpPr>
          <p:nvPr/>
        </p:nvSpPr>
        <p:spPr bwMode="auto">
          <a:xfrm>
            <a:off x="4648200" y="2695575"/>
            <a:ext cx="180975" cy="8191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endParaRPr lang="en-US" altLang="en-US" b="1">
              <a:effectLst>
                <a:outerShdw blurRad="38100" dist="38100" dir="2700000" algn="tl">
                  <a:srgbClr val="FFFFFF"/>
                </a:outerShdw>
              </a:effectLst>
              <a:latin typeface="Helvetica" panose="020B0604020202020204" pitchFamily="34" charset="0"/>
            </a:endParaRPr>
          </a:p>
          <a:p>
            <a:endParaRPr lang="en-US" altLang="en-US" b="1">
              <a:effectLst>
                <a:outerShdw blurRad="38100" dist="38100" dir="2700000" algn="tl">
                  <a:srgbClr val="FFFFFF"/>
                </a:outerShdw>
              </a:effectLst>
              <a:latin typeface="Helvetica" panose="020B0604020202020204" pitchFamily="34" charset="0"/>
            </a:endParaRPr>
          </a:p>
        </p:txBody>
      </p:sp>
      <p:sp>
        <p:nvSpPr>
          <p:cNvPr id="180233" name="Rectangle 9"/>
          <p:cNvSpPr>
            <a:spLocks noChangeArrowheads="1"/>
          </p:cNvSpPr>
          <p:nvPr/>
        </p:nvSpPr>
        <p:spPr bwMode="auto">
          <a:xfrm>
            <a:off x="4648200" y="3638550"/>
            <a:ext cx="3195638" cy="8191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boundary conditions</a:t>
            </a:r>
          </a:p>
          <a:p>
            <a:endParaRPr lang="en-US" altLang="en-US" b="1">
              <a:effectLst>
                <a:outerShdw blurRad="38100" dist="38100" dir="2700000" algn="tl">
                  <a:srgbClr val="FFFFFF"/>
                </a:outerShdw>
              </a:effectLst>
              <a:latin typeface="Helvetica" panose="020B0604020202020204" pitchFamily="34" charset="0"/>
            </a:endParaRPr>
          </a:p>
        </p:txBody>
      </p:sp>
      <p:sp>
        <p:nvSpPr>
          <p:cNvPr id="180234" name="Rectangle 10"/>
          <p:cNvSpPr>
            <a:spLocks noChangeArrowheads="1"/>
          </p:cNvSpPr>
          <p:nvPr/>
        </p:nvSpPr>
        <p:spPr bwMode="auto">
          <a:xfrm>
            <a:off x="4648200" y="3409950"/>
            <a:ext cx="180975" cy="8191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endParaRPr lang="en-US" altLang="en-US" b="1">
              <a:effectLst>
                <a:outerShdw blurRad="38100" dist="38100" dir="2700000" algn="tl">
                  <a:srgbClr val="FFFFFF"/>
                </a:outerShdw>
              </a:effectLst>
              <a:latin typeface="Helvetica" panose="020B0604020202020204" pitchFamily="34" charset="0"/>
            </a:endParaRPr>
          </a:p>
          <a:p>
            <a:endParaRPr lang="en-US" altLang="en-US" b="1">
              <a:effectLst>
                <a:outerShdw blurRad="38100" dist="38100" dir="2700000" algn="tl">
                  <a:srgbClr val="FFFFFF"/>
                </a:outerShdw>
              </a:effectLst>
              <a:latin typeface="Helvetica" panose="020B0604020202020204" pitchFamily="34" charset="0"/>
            </a:endParaRPr>
          </a:p>
        </p:txBody>
      </p:sp>
      <p:sp>
        <p:nvSpPr>
          <p:cNvPr id="180235" name="Rectangle 11"/>
          <p:cNvSpPr>
            <a:spLocks noChangeArrowheads="1"/>
          </p:cNvSpPr>
          <p:nvPr/>
        </p:nvSpPr>
        <p:spPr bwMode="auto">
          <a:xfrm>
            <a:off x="4648200" y="4067175"/>
            <a:ext cx="2890838" cy="8191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independent paths</a:t>
            </a:r>
          </a:p>
          <a:p>
            <a:endParaRPr lang="en-US" altLang="en-US" b="1">
              <a:effectLst>
                <a:outerShdw blurRad="38100" dist="38100" dir="2700000" algn="tl">
                  <a:srgbClr val="FFFFFF"/>
                </a:outerShdw>
              </a:effectLst>
              <a:latin typeface="Helvetica" panose="020B0604020202020204" pitchFamily="34" charset="0"/>
            </a:endParaRPr>
          </a:p>
        </p:txBody>
      </p:sp>
      <p:sp>
        <p:nvSpPr>
          <p:cNvPr id="180236" name="Rectangle 12"/>
          <p:cNvSpPr>
            <a:spLocks noChangeArrowheads="1"/>
          </p:cNvSpPr>
          <p:nvPr/>
        </p:nvSpPr>
        <p:spPr bwMode="auto">
          <a:xfrm>
            <a:off x="4648200" y="4352925"/>
            <a:ext cx="180975" cy="8191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endParaRPr lang="en-US" altLang="en-US" b="1">
              <a:effectLst>
                <a:outerShdw blurRad="38100" dist="38100" dir="2700000" algn="tl">
                  <a:srgbClr val="FFFFFF"/>
                </a:outerShdw>
              </a:effectLst>
              <a:latin typeface="Helvetica" panose="020B0604020202020204" pitchFamily="34" charset="0"/>
            </a:endParaRPr>
          </a:p>
          <a:p>
            <a:endParaRPr lang="en-US" altLang="en-US" b="1">
              <a:effectLst>
                <a:outerShdw blurRad="38100" dist="38100" dir="2700000" algn="tl">
                  <a:srgbClr val="FFFFFF"/>
                </a:outerShdw>
              </a:effectLst>
              <a:latin typeface="Helvetica" panose="020B0604020202020204" pitchFamily="34" charset="0"/>
            </a:endParaRPr>
          </a:p>
        </p:txBody>
      </p:sp>
      <p:sp>
        <p:nvSpPr>
          <p:cNvPr id="180237" name="Rectangle 13"/>
          <p:cNvSpPr>
            <a:spLocks noChangeArrowheads="1"/>
          </p:cNvSpPr>
          <p:nvPr/>
        </p:nvSpPr>
        <p:spPr bwMode="auto">
          <a:xfrm>
            <a:off x="4648200" y="4481513"/>
            <a:ext cx="3144838"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error handling paths</a:t>
            </a:r>
          </a:p>
        </p:txBody>
      </p:sp>
      <p:pic>
        <p:nvPicPr>
          <p:cNvPr id="180238"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2425" y="4492625"/>
            <a:ext cx="1219200" cy="18637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180239" name="Rectangle 15"/>
          <p:cNvSpPr>
            <a:spLocks noChangeArrowheads="1"/>
          </p:cNvSpPr>
          <p:nvPr/>
        </p:nvSpPr>
        <p:spPr bwMode="auto">
          <a:xfrm>
            <a:off x="2895600" y="1981200"/>
            <a:ext cx="1265238" cy="9128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ctr">
              <a:lnSpc>
                <a:spcPct val="75000"/>
              </a:lnSpc>
            </a:pPr>
            <a:r>
              <a:rPr lang="en-US" altLang="en-US" b="1">
                <a:effectLst>
                  <a:outerShdw blurRad="38100" dist="38100" dir="2700000" algn="tl">
                    <a:srgbClr val="FFFFFF"/>
                  </a:outerShdw>
                </a:effectLst>
                <a:latin typeface="Helvetica" panose="020B0604020202020204" pitchFamily="34" charset="0"/>
              </a:rPr>
              <a:t>module</a:t>
            </a:r>
          </a:p>
          <a:p>
            <a:pPr algn="ctr">
              <a:lnSpc>
                <a:spcPct val="75000"/>
              </a:lnSpc>
            </a:pPr>
            <a:r>
              <a:rPr lang="en-US" altLang="en-US" b="1">
                <a:effectLst>
                  <a:outerShdw blurRad="38100" dist="38100" dir="2700000" algn="tl">
                    <a:srgbClr val="FFFFFF"/>
                  </a:outerShdw>
                </a:effectLst>
                <a:latin typeface="Helvetica" panose="020B0604020202020204" pitchFamily="34" charset="0"/>
              </a:rPr>
              <a:t>to be</a:t>
            </a:r>
          </a:p>
          <a:p>
            <a:pPr algn="ctr">
              <a:lnSpc>
                <a:spcPct val="75000"/>
              </a:lnSpc>
            </a:pPr>
            <a:r>
              <a:rPr lang="en-US" altLang="en-US" b="1">
                <a:effectLst>
                  <a:outerShdw blurRad="38100" dist="38100" dir="2700000" algn="tl">
                    <a:srgbClr val="FFFFFF"/>
                  </a:outerShdw>
                </a:effectLst>
                <a:latin typeface="Helvetica" panose="020B0604020202020204" pitchFamily="34" charset="0"/>
              </a:rPr>
              <a:t>tested</a:t>
            </a:r>
          </a:p>
        </p:txBody>
      </p:sp>
      <p:sp>
        <p:nvSpPr>
          <p:cNvPr id="180240" name="Rectangle 16"/>
          <p:cNvSpPr>
            <a:spLocks noChangeArrowheads="1"/>
          </p:cNvSpPr>
          <p:nvPr/>
        </p:nvSpPr>
        <p:spPr bwMode="auto">
          <a:xfrm>
            <a:off x="4127500" y="5792788"/>
            <a:ext cx="1655763"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test cases</a:t>
            </a:r>
          </a:p>
        </p:txBody>
      </p:sp>
      <p:sp>
        <p:nvSpPr>
          <p:cNvPr id="180241" name="AutoShape 17"/>
          <p:cNvSpPr>
            <a:spLocks noChangeArrowheads="1"/>
          </p:cNvSpPr>
          <p:nvPr/>
        </p:nvSpPr>
        <p:spPr bwMode="auto">
          <a:xfrm rot="16200000">
            <a:off x="2806700" y="3525838"/>
            <a:ext cx="1285875" cy="381000"/>
          </a:xfrm>
          <a:prstGeom prst="rightArrow">
            <a:avLst>
              <a:gd name="adj1" fmla="val 50000"/>
              <a:gd name="adj2" fmla="val 168766"/>
            </a:avLst>
          </a:prstGeom>
          <a:solidFill>
            <a:schemeClr val="tx2"/>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0242" name="Line 18"/>
          <p:cNvSpPr>
            <a:spLocks noChangeShapeType="1"/>
          </p:cNvSpPr>
          <p:nvPr/>
        </p:nvSpPr>
        <p:spPr bwMode="auto">
          <a:xfrm flipV="1">
            <a:off x="3506788" y="2994025"/>
            <a:ext cx="1104900" cy="985838"/>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0243" name="Line 19"/>
          <p:cNvSpPr>
            <a:spLocks noChangeShapeType="1"/>
          </p:cNvSpPr>
          <p:nvPr/>
        </p:nvSpPr>
        <p:spPr bwMode="auto">
          <a:xfrm flipV="1">
            <a:off x="3544888" y="3422650"/>
            <a:ext cx="1054100" cy="557213"/>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0244" name="Line 20"/>
          <p:cNvSpPr>
            <a:spLocks noChangeShapeType="1"/>
          </p:cNvSpPr>
          <p:nvPr/>
        </p:nvSpPr>
        <p:spPr bwMode="auto">
          <a:xfrm flipV="1">
            <a:off x="3557588" y="3836988"/>
            <a:ext cx="1028700" cy="157162"/>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0245" name="Line 21"/>
          <p:cNvSpPr>
            <a:spLocks noChangeShapeType="1"/>
          </p:cNvSpPr>
          <p:nvPr/>
        </p:nvSpPr>
        <p:spPr bwMode="auto">
          <a:xfrm>
            <a:off x="3570288" y="4037013"/>
            <a:ext cx="1079500" cy="242887"/>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0246" name="Line 22"/>
          <p:cNvSpPr>
            <a:spLocks noChangeShapeType="1"/>
          </p:cNvSpPr>
          <p:nvPr/>
        </p:nvSpPr>
        <p:spPr bwMode="auto">
          <a:xfrm>
            <a:off x="3557588" y="3994150"/>
            <a:ext cx="1092200" cy="700088"/>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11255647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ltLang="en-US"/>
              <a:t>Targets for Unit Test Cases</a:t>
            </a:r>
          </a:p>
        </p:txBody>
      </p:sp>
      <p:sp>
        <p:nvSpPr>
          <p:cNvPr id="241667" name="Rectangle 3"/>
          <p:cNvSpPr>
            <a:spLocks noGrp="1" noChangeArrowheads="1"/>
          </p:cNvSpPr>
          <p:nvPr>
            <p:ph type="body" idx="1"/>
          </p:nvPr>
        </p:nvSpPr>
        <p:spPr>
          <a:xfrm>
            <a:off x="762000" y="1905000"/>
            <a:ext cx="8001000" cy="4191000"/>
          </a:xfrm>
        </p:spPr>
        <p:txBody>
          <a:bodyPr/>
          <a:lstStyle/>
          <a:p>
            <a:pPr>
              <a:lnSpc>
                <a:spcPct val="80000"/>
              </a:lnSpc>
            </a:pPr>
            <a:r>
              <a:rPr lang="en-US" altLang="en-US" sz="2000" dirty="0"/>
              <a:t>Module interface</a:t>
            </a:r>
          </a:p>
          <a:p>
            <a:pPr lvl="1">
              <a:lnSpc>
                <a:spcPct val="80000"/>
              </a:lnSpc>
            </a:pPr>
            <a:r>
              <a:rPr lang="en-US" altLang="en-US" sz="1800" dirty="0"/>
              <a:t>Ensure that information flows properly into and out of the module</a:t>
            </a:r>
          </a:p>
          <a:p>
            <a:pPr>
              <a:lnSpc>
                <a:spcPct val="80000"/>
              </a:lnSpc>
            </a:pPr>
            <a:r>
              <a:rPr lang="en-US" altLang="en-US" sz="2000" dirty="0"/>
              <a:t>Local data structures</a:t>
            </a:r>
          </a:p>
          <a:p>
            <a:pPr lvl="1">
              <a:lnSpc>
                <a:spcPct val="80000"/>
              </a:lnSpc>
            </a:pPr>
            <a:r>
              <a:rPr lang="en-US" altLang="en-US" sz="1800" dirty="0"/>
              <a:t>Ensure that data stored temporarily maintains its integrity during all steps in an algorithm execution</a:t>
            </a:r>
          </a:p>
          <a:p>
            <a:pPr>
              <a:lnSpc>
                <a:spcPct val="80000"/>
              </a:lnSpc>
            </a:pPr>
            <a:r>
              <a:rPr lang="en-US" altLang="en-US" sz="2000" dirty="0"/>
              <a:t>Boundary conditions</a:t>
            </a:r>
          </a:p>
          <a:p>
            <a:pPr lvl="1">
              <a:lnSpc>
                <a:spcPct val="80000"/>
              </a:lnSpc>
            </a:pPr>
            <a:r>
              <a:rPr lang="en-US" altLang="en-US" sz="1800" dirty="0"/>
              <a:t>Ensure that the module operates properly at boundary values established to limit or restrict processing</a:t>
            </a:r>
          </a:p>
          <a:p>
            <a:pPr>
              <a:lnSpc>
                <a:spcPct val="80000"/>
              </a:lnSpc>
            </a:pPr>
            <a:r>
              <a:rPr lang="en-US" altLang="en-US" sz="2000" dirty="0"/>
              <a:t>Independent paths (basis paths)</a:t>
            </a:r>
          </a:p>
          <a:p>
            <a:pPr lvl="1">
              <a:lnSpc>
                <a:spcPct val="80000"/>
              </a:lnSpc>
            </a:pPr>
            <a:r>
              <a:rPr lang="en-US" altLang="en-US" sz="1800" dirty="0"/>
              <a:t>Paths are exercised to ensure that all statements in a module have been executed at least once</a:t>
            </a:r>
          </a:p>
          <a:p>
            <a:pPr>
              <a:lnSpc>
                <a:spcPct val="80000"/>
              </a:lnSpc>
            </a:pPr>
            <a:r>
              <a:rPr lang="en-US" altLang="en-US" sz="2000" dirty="0"/>
              <a:t>Error handling paths</a:t>
            </a:r>
          </a:p>
          <a:p>
            <a:pPr lvl="1">
              <a:lnSpc>
                <a:spcPct val="80000"/>
              </a:lnSpc>
            </a:pPr>
            <a:r>
              <a:rPr lang="en-US" altLang="en-US" sz="1800" dirty="0"/>
              <a:t>Ensure that the algorithms respond correctly to specific error conditions</a:t>
            </a:r>
          </a:p>
          <a:p>
            <a:pPr>
              <a:lnSpc>
                <a:spcPct val="80000"/>
              </a:lnSpc>
              <a:buFontTx/>
              <a:buNone/>
            </a:pPr>
            <a:r>
              <a:rPr lang="en-US" altLang="en-US" sz="2000" dirty="0"/>
              <a:t> </a:t>
            </a:r>
          </a:p>
        </p:txBody>
      </p:sp>
    </p:spTree>
    <p:extLst>
      <p:ext uri="{BB962C8B-B14F-4D97-AF65-F5344CB8AC3E}">
        <p14:creationId xmlns:p14="http://schemas.microsoft.com/office/powerpoint/2010/main" val="340792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09600" y="609600"/>
            <a:ext cx="7620000" cy="1014413"/>
          </a:xfrm>
        </p:spPr>
        <p:txBody>
          <a:bodyPr/>
          <a:lstStyle/>
          <a:p>
            <a:r>
              <a:rPr lang="en-US" altLang="en-US" sz="3200" dirty="0"/>
              <a:t>Common Computational Errors in Execution Paths</a:t>
            </a:r>
          </a:p>
        </p:txBody>
      </p:sp>
      <p:sp>
        <p:nvSpPr>
          <p:cNvPr id="242691" name="Rectangle 3"/>
          <p:cNvSpPr>
            <a:spLocks noGrp="1" noChangeArrowheads="1"/>
          </p:cNvSpPr>
          <p:nvPr>
            <p:ph type="body" idx="1"/>
          </p:nvPr>
        </p:nvSpPr>
        <p:spPr>
          <a:xfrm>
            <a:off x="762000" y="2514600"/>
            <a:ext cx="7772400" cy="4114800"/>
          </a:xfrm>
        </p:spPr>
        <p:txBody>
          <a:bodyPr/>
          <a:lstStyle/>
          <a:p>
            <a:pPr>
              <a:lnSpc>
                <a:spcPct val="90000"/>
              </a:lnSpc>
            </a:pPr>
            <a:r>
              <a:rPr lang="en-US" altLang="en-US" sz="2000"/>
              <a:t>Misunderstood or incorrect arithmetic precedence</a:t>
            </a:r>
          </a:p>
          <a:p>
            <a:pPr>
              <a:lnSpc>
                <a:spcPct val="90000"/>
              </a:lnSpc>
            </a:pPr>
            <a:r>
              <a:rPr lang="en-US" altLang="en-US" sz="2000"/>
              <a:t>Mixed mode operations (e.g., int, float, char)</a:t>
            </a:r>
          </a:p>
          <a:p>
            <a:pPr>
              <a:lnSpc>
                <a:spcPct val="90000"/>
              </a:lnSpc>
            </a:pPr>
            <a:r>
              <a:rPr lang="en-US" altLang="en-US" sz="2000"/>
              <a:t>Incorrect initialization of values</a:t>
            </a:r>
          </a:p>
          <a:p>
            <a:pPr>
              <a:lnSpc>
                <a:spcPct val="90000"/>
              </a:lnSpc>
            </a:pPr>
            <a:r>
              <a:rPr lang="en-US" altLang="en-US" sz="2000"/>
              <a:t>Precision inaccuracy and round-off errors</a:t>
            </a:r>
          </a:p>
          <a:p>
            <a:pPr>
              <a:lnSpc>
                <a:spcPct val="90000"/>
              </a:lnSpc>
            </a:pPr>
            <a:r>
              <a:rPr lang="en-US" altLang="en-US" sz="2000"/>
              <a:t>Incorrect symbolic representation of an expression (int vs. float)</a:t>
            </a:r>
          </a:p>
        </p:txBody>
      </p:sp>
    </p:spTree>
    <p:extLst>
      <p:ext uri="{BB962C8B-B14F-4D97-AF65-F5344CB8AC3E}">
        <p14:creationId xmlns:p14="http://schemas.microsoft.com/office/powerpoint/2010/main" val="595135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553200" y="6248400"/>
            <a:ext cx="1905000" cy="457200"/>
          </a:xfrm>
          <a:prstGeom prst="rect">
            <a:avLst/>
          </a:prstGeom>
        </p:spPr>
        <p:txBody>
          <a:bodyPr/>
          <a:lstStyle/>
          <a:p>
            <a:fld id="{64084DCB-6442-4BCD-B0AD-9B3B51DF0AFB}" type="slidenum">
              <a:rPr lang="en-US" altLang="en-US"/>
              <a:pPr/>
              <a:t>19</a:t>
            </a:fld>
            <a:endParaRPr lang="en-US" altLang="en-US"/>
          </a:p>
        </p:txBody>
      </p:sp>
      <p:sp>
        <p:nvSpPr>
          <p:cNvPr id="243714" name="Rectangle 2"/>
          <p:cNvSpPr>
            <a:spLocks noGrp="1" noChangeArrowheads="1"/>
          </p:cNvSpPr>
          <p:nvPr>
            <p:ph type="title"/>
          </p:nvPr>
        </p:nvSpPr>
        <p:spPr/>
        <p:txBody>
          <a:bodyPr/>
          <a:lstStyle/>
          <a:p>
            <a:r>
              <a:rPr lang="en-US" altLang="en-US"/>
              <a:t>Other Errors to Uncover</a:t>
            </a:r>
          </a:p>
        </p:txBody>
      </p:sp>
      <p:sp>
        <p:nvSpPr>
          <p:cNvPr id="243715" name="Rectangle 3"/>
          <p:cNvSpPr>
            <a:spLocks noGrp="1" noChangeArrowheads="1"/>
          </p:cNvSpPr>
          <p:nvPr>
            <p:ph type="body" idx="1"/>
          </p:nvPr>
        </p:nvSpPr>
        <p:spPr>
          <a:xfrm>
            <a:off x="1371600" y="2057400"/>
            <a:ext cx="6934200" cy="4191000"/>
          </a:xfrm>
        </p:spPr>
        <p:txBody>
          <a:bodyPr/>
          <a:lstStyle/>
          <a:p>
            <a:pPr algn="just">
              <a:lnSpc>
                <a:spcPct val="80000"/>
              </a:lnSpc>
            </a:pPr>
            <a:r>
              <a:rPr lang="en-US" altLang="en-US" sz="2000" dirty="0"/>
              <a:t>Comparison of different data types</a:t>
            </a:r>
          </a:p>
          <a:p>
            <a:pPr algn="just">
              <a:lnSpc>
                <a:spcPct val="80000"/>
              </a:lnSpc>
            </a:pPr>
            <a:r>
              <a:rPr lang="en-US" altLang="en-US" sz="2000" dirty="0"/>
              <a:t>Incorrect logical operators or precedence</a:t>
            </a:r>
          </a:p>
          <a:p>
            <a:pPr algn="just">
              <a:lnSpc>
                <a:spcPct val="80000"/>
              </a:lnSpc>
            </a:pPr>
            <a:r>
              <a:rPr lang="en-US" altLang="en-US" sz="2000" dirty="0"/>
              <a:t>Expectation of equality when precision error makes equality unlikely (using </a:t>
            </a:r>
            <a:r>
              <a:rPr lang="en-US" altLang="en-US" sz="2000" dirty="0">
                <a:latin typeface="Courier New" panose="02070309020205020404" pitchFamily="49" charset="0"/>
              </a:rPr>
              <a:t>==</a:t>
            </a:r>
            <a:r>
              <a:rPr lang="en-US" altLang="en-US" sz="2000" dirty="0"/>
              <a:t> with float types)</a:t>
            </a:r>
          </a:p>
          <a:p>
            <a:pPr algn="just">
              <a:lnSpc>
                <a:spcPct val="80000"/>
              </a:lnSpc>
            </a:pPr>
            <a:r>
              <a:rPr lang="en-US" altLang="en-US" sz="2000" dirty="0"/>
              <a:t>Incorrect comparison of variables</a:t>
            </a:r>
          </a:p>
          <a:p>
            <a:pPr algn="just">
              <a:lnSpc>
                <a:spcPct val="80000"/>
              </a:lnSpc>
            </a:pPr>
            <a:r>
              <a:rPr lang="en-US" altLang="en-US" sz="2000" dirty="0"/>
              <a:t>Improper or nonexistent loop termination</a:t>
            </a:r>
          </a:p>
          <a:p>
            <a:pPr algn="just">
              <a:lnSpc>
                <a:spcPct val="80000"/>
              </a:lnSpc>
            </a:pPr>
            <a:r>
              <a:rPr lang="en-US" altLang="en-US" sz="2000" dirty="0"/>
              <a:t>Failure to exit when divergent iteration is encountered</a:t>
            </a:r>
          </a:p>
          <a:p>
            <a:pPr algn="just">
              <a:lnSpc>
                <a:spcPct val="80000"/>
              </a:lnSpc>
            </a:pPr>
            <a:r>
              <a:rPr lang="en-US" altLang="en-US" sz="2000" dirty="0"/>
              <a:t>Improperly modified loop variables</a:t>
            </a:r>
          </a:p>
          <a:p>
            <a:pPr algn="just">
              <a:lnSpc>
                <a:spcPct val="80000"/>
              </a:lnSpc>
            </a:pPr>
            <a:r>
              <a:rPr lang="en-US" altLang="en-US" sz="2000" dirty="0"/>
              <a:t>Boundary value violations</a:t>
            </a:r>
          </a:p>
        </p:txBody>
      </p:sp>
    </p:spTree>
    <p:extLst>
      <p:ext uri="{BB962C8B-B14F-4D97-AF65-F5344CB8AC3E}">
        <p14:creationId xmlns:p14="http://schemas.microsoft.com/office/powerpoint/2010/main" val="195985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181FE29-B842-4DAB-8927-A47D3DB7FAFC}" type="slidenum">
              <a:rPr lang="en-US" altLang="en-US"/>
              <a:pPr/>
              <a:t>2</a:t>
            </a:fld>
            <a:endParaRPr lang="en-US" altLang="en-US"/>
          </a:p>
        </p:txBody>
      </p:sp>
      <p:sp>
        <p:nvSpPr>
          <p:cNvPr id="173058" name="Rectangle 2"/>
          <p:cNvSpPr>
            <a:spLocks noGrp="1" noChangeArrowheads="1"/>
          </p:cNvSpPr>
          <p:nvPr>
            <p:ph type="title"/>
          </p:nvPr>
        </p:nvSpPr>
        <p:spPr>
          <a:xfrm>
            <a:off x="1295400" y="1066800"/>
            <a:ext cx="3938588" cy="660400"/>
          </a:xfrm>
          <a:noFill/>
          <a:ln/>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r>
              <a:rPr lang="en-US" altLang="en-US"/>
              <a:t>Software Testing</a:t>
            </a:r>
          </a:p>
        </p:txBody>
      </p:sp>
      <p:sp>
        <p:nvSpPr>
          <p:cNvPr id="173060" name="Rectangle 4"/>
          <p:cNvSpPr>
            <a:spLocks noChangeArrowheads="1"/>
          </p:cNvSpPr>
          <p:nvPr/>
        </p:nvSpPr>
        <p:spPr bwMode="auto">
          <a:xfrm>
            <a:off x="1219200" y="2438400"/>
            <a:ext cx="6415088" cy="119776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lIns="90487" tIns="44450" rIns="90487" bIns="44450">
            <a:spAutoFit/>
          </a:bodyPr>
          <a:lstStyle/>
          <a:p>
            <a:pPr algn="ctr"/>
            <a:r>
              <a:rPr lang="en-US" altLang="en-US" b="1" dirty="0">
                <a:solidFill>
                  <a:schemeClr val="folHlink"/>
                </a:solidFill>
                <a:latin typeface="Helvetica" panose="020B0604020202020204" pitchFamily="34" charset="0"/>
              </a:rPr>
              <a:t>Testing is the process of exercising a program with the specific intent of finding errors prior to delivery to the end user.</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553200" y="6248400"/>
            <a:ext cx="1905000" cy="457200"/>
          </a:xfrm>
          <a:prstGeom prst="rect">
            <a:avLst/>
          </a:prstGeom>
        </p:spPr>
        <p:txBody>
          <a:bodyPr/>
          <a:lstStyle/>
          <a:p>
            <a:fld id="{4508A2C5-771F-4720-B5DC-170D712B6A21}" type="slidenum">
              <a:rPr lang="en-US" altLang="en-US"/>
              <a:pPr/>
              <a:t>20</a:t>
            </a:fld>
            <a:endParaRPr lang="en-US" altLang="en-US"/>
          </a:p>
        </p:txBody>
      </p:sp>
      <p:sp>
        <p:nvSpPr>
          <p:cNvPr id="244738" name="Rectangle 2"/>
          <p:cNvSpPr>
            <a:spLocks noGrp="1" noChangeArrowheads="1"/>
          </p:cNvSpPr>
          <p:nvPr>
            <p:ph type="title"/>
          </p:nvPr>
        </p:nvSpPr>
        <p:spPr>
          <a:xfrm>
            <a:off x="1066800" y="381000"/>
            <a:ext cx="7391400" cy="1143000"/>
          </a:xfrm>
        </p:spPr>
        <p:txBody>
          <a:bodyPr/>
          <a:lstStyle/>
          <a:p>
            <a:r>
              <a:rPr lang="en-US" altLang="en-US" sz="3200" dirty="0"/>
              <a:t>Problems to uncover in Error Handling</a:t>
            </a:r>
          </a:p>
        </p:txBody>
      </p:sp>
      <p:sp>
        <p:nvSpPr>
          <p:cNvPr id="244739" name="Rectangle 3"/>
          <p:cNvSpPr>
            <a:spLocks noGrp="1" noChangeArrowheads="1"/>
          </p:cNvSpPr>
          <p:nvPr>
            <p:ph type="body" idx="1"/>
          </p:nvPr>
        </p:nvSpPr>
        <p:spPr>
          <a:xfrm>
            <a:off x="1295400" y="1905000"/>
            <a:ext cx="6934200" cy="4191000"/>
          </a:xfrm>
        </p:spPr>
        <p:txBody>
          <a:bodyPr/>
          <a:lstStyle/>
          <a:p>
            <a:pPr algn="just">
              <a:lnSpc>
                <a:spcPct val="90000"/>
              </a:lnSpc>
            </a:pPr>
            <a:r>
              <a:rPr lang="en-US" altLang="en-US" sz="2000" dirty="0"/>
              <a:t>Error description is unintelligible or ambiguous</a:t>
            </a:r>
          </a:p>
          <a:p>
            <a:pPr algn="just">
              <a:lnSpc>
                <a:spcPct val="90000"/>
              </a:lnSpc>
            </a:pPr>
            <a:r>
              <a:rPr lang="en-US" altLang="en-US" sz="2000" dirty="0"/>
              <a:t>Error noted does not correspond to error encountered</a:t>
            </a:r>
          </a:p>
          <a:p>
            <a:pPr algn="just">
              <a:lnSpc>
                <a:spcPct val="90000"/>
              </a:lnSpc>
            </a:pPr>
            <a:r>
              <a:rPr lang="en-US" altLang="en-US" sz="2000" dirty="0"/>
              <a:t>Error condition causes operating system intervention prior to error handling</a:t>
            </a:r>
          </a:p>
          <a:p>
            <a:pPr algn="just">
              <a:lnSpc>
                <a:spcPct val="90000"/>
              </a:lnSpc>
            </a:pPr>
            <a:r>
              <a:rPr lang="en-US" altLang="en-US" sz="2000" dirty="0"/>
              <a:t>Exception condition processing is incorrect</a:t>
            </a:r>
          </a:p>
          <a:p>
            <a:pPr algn="just">
              <a:lnSpc>
                <a:spcPct val="90000"/>
              </a:lnSpc>
            </a:pPr>
            <a:r>
              <a:rPr lang="en-US" altLang="en-US" sz="2000" dirty="0"/>
              <a:t>Error description does not provide enough information to assist in the location of the cause of the error</a:t>
            </a:r>
          </a:p>
        </p:txBody>
      </p:sp>
    </p:spTree>
    <p:extLst>
      <p:ext uri="{BB962C8B-B14F-4D97-AF65-F5344CB8AC3E}">
        <p14:creationId xmlns:p14="http://schemas.microsoft.com/office/powerpoint/2010/main" val="4105656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553200" y="6248400"/>
            <a:ext cx="1905000" cy="457200"/>
          </a:xfrm>
          <a:prstGeom prst="rect">
            <a:avLst/>
          </a:prstGeom>
        </p:spPr>
        <p:txBody>
          <a:bodyPr/>
          <a:lstStyle/>
          <a:p>
            <a:fld id="{0CAEC4E2-6CF0-4FFB-BEE8-FCA5D3E63D09}" type="slidenum">
              <a:rPr lang="en-US" altLang="en-US"/>
              <a:pPr/>
              <a:t>21</a:t>
            </a:fld>
            <a:endParaRPr lang="en-US" altLang="en-US"/>
          </a:p>
        </p:txBody>
      </p:sp>
      <p:sp>
        <p:nvSpPr>
          <p:cNvPr id="245762" name="Rectangle 2"/>
          <p:cNvSpPr>
            <a:spLocks noGrp="1" noChangeArrowheads="1"/>
          </p:cNvSpPr>
          <p:nvPr>
            <p:ph type="title"/>
          </p:nvPr>
        </p:nvSpPr>
        <p:spPr>
          <a:xfrm>
            <a:off x="685800" y="381000"/>
            <a:ext cx="8001000" cy="1143000"/>
          </a:xfrm>
        </p:spPr>
        <p:txBody>
          <a:bodyPr/>
          <a:lstStyle/>
          <a:p>
            <a:r>
              <a:rPr lang="en-US" altLang="en-US" sz="3200" dirty="0"/>
              <a:t>Drivers and Stubs for Unit Testing</a:t>
            </a:r>
          </a:p>
        </p:txBody>
      </p:sp>
      <p:sp>
        <p:nvSpPr>
          <p:cNvPr id="245763" name="Rectangle 3"/>
          <p:cNvSpPr>
            <a:spLocks noGrp="1" noChangeArrowheads="1"/>
          </p:cNvSpPr>
          <p:nvPr>
            <p:ph type="body" idx="1"/>
          </p:nvPr>
        </p:nvSpPr>
        <p:spPr>
          <a:xfrm>
            <a:off x="685800" y="2057400"/>
            <a:ext cx="7772400" cy="4114800"/>
          </a:xfrm>
        </p:spPr>
        <p:txBody>
          <a:bodyPr/>
          <a:lstStyle/>
          <a:p>
            <a:pPr algn="just">
              <a:lnSpc>
                <a:spcPct val="90000"/>
              </a:lnSpc>
            </a:pPr>
            <a:r>
              <a:rPr lang="en-US" altLang="en-US" sz="2000" dirty="0"/>
              <a:t>Driver</a:t>
            </a:r>
          </a:p>
          <a:p>
            <a:pPr lvl="1" algn="just">
              <a:lnSpc>
                <a:spcPct val="90000"/>
              </a:lnSpc>
            </a:pPr>
            <a:r>
              <a:rPr lang="en-US" altLang="en-US" sz="1800" dirty="0"/>
              <a:t>A simple main program that accepts test case data, passes such data to the component being tested, and prints the returned results</a:t>
            </a:r>
          </a:p>
          <a:p>
            <a:pPr algn="just">
              <a:lnSpc>
                <a:spcPct val="90000"/>
              </a:lnSpc>
            </a:pPr>
            <a:r>
              <a:rPr lang="en-US" altLang="en-US" sz="2000" dirty="0"/>
              <a:t>Stubs</a:t>
            </a:r>
          </a:p>
          <a:p>
            <a:pPr lvl="1" algn="just">
              <a:lnSpc>
                <a:spcPct val="90000"/>
              </a:lnSpc>
            </a:pPr>
            <a:r>
              <a:rPr lang="en-US" altLang="en-US" sz="1800" dirty="0"/>
              <a:t>Serve to replace modules that are subordinate to (called by) the component to be tested</a:t>
            </a:r>
          </a:p>
          <a:p>
            <a:pPr lvl="1" algn="just">
              <a:lnSpc>
                <a:spcPct val="90000"/>
              </a:lnSpc>
            </a:pPr>
            <a:r>
              <a:rPr lang="en-US" altLang="en-US" sz="1800" dirty="0"/>
              <a:t>It uses the module’s exact interface, may do minimal data manipulation, provides verification of entry, and returns control to the module undergoing testing</a:t>
            </a:r>
          </a:p>
          <a:p>
            <a:pPr algn="just">
              <a:lnSpc>
                <a:spcPct val="90000"/>
              </a:lnSpc>
            </a:pPr>
            <a:r>
              <a:rPr lang="en-US" altLang="en-US" sz="2000" dirty="0"/>
              <a:t>Drivers and stubs both represent overhead</a:t>
            </a:r>
          </a:p>
          <a:p>
            <a:pPr lvl="1" algn="just">
              <a:lnSpc>
                <a:spcPct val="90000"/>
              </a:lnSpc>
            </a:pPr>
            <a:r>
              <a:rPr lang="en-US" altLang="en-US" sz="1800" dirty="0"/>
              <a:t>Both must be written but don’t constitute part of the installed software product</a:t>
            </a:r>
          </a:p>
          <a:p>
            <a:pPr algn="just">
              <a:lnSpc>
                <a:spcPct val="90000"/>
              </a:lnSpc>
              <a:buFontTx/>
              <a:buNone/>
            </a:pPr>
            <a:endParaRPr lang="en-US" altLang="en-US" sz="2000" dirty="0"/>
          </a:p>
        </p:txBody>
      </p:sp>
    </p:spTree>
    <p:extLst>
      <p:ext uri="{BB962C8B-B14F-4D97-AF65-F5344CB8AC3E}">
        <p14:creationId xmlns:p14="http://schemas.microsoft.com/office/powerpoint/2010/main" val="2601547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Slide Number Placeholder 4"/>
          <p:cNvSpPr>
            <a:spLocks noGrp="1"/>
          </p:cNvSpPr>
          <p:nvPr>
            <p:ph type="sldNum" sz="quarter" idx="11"/>
          </p:nvPr>
        </p:nvSpPr>
        <p:spPr/>
        <p:txBody>
          <a:bodyPr/>
          <a:lstStyle/>
          <a:p>
            <a:fld id="{89079EEE-5EF7-4550-82D2-6461AD538BEF}" type="slidenum">
              <a:rPr lang="en-US" altLang="en-US"/>
              <a:pPr/>
              <a:t>22</a:t>
            </a:fld>
            <a:endParaRPr lang="en-US" altLang="en-US"/>
          </a:p>
        </p:txBody>
      </p:sp>
      <p:sp>
        <p:nvSpPr>
          <p:cNvPr id="181250" name="Rectangle 2"/>
          <p:cNvSpPr>
            <a:spLocks noGrp="1" noChangeArrowheads="1"/>
          </p:cNvSpPr>
          <p:nvPr>
            <p:ph type="title"/>
          </p:nvPr>
        </p:nvSpPr>
        <p:spPr>
          <a:xfrm>
            <a:off x="1304131" y="174342"/>
            <a:ext cx="6081713" cy="4572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r>
              <a:rPr lang="en-US" altLang="en-US" dirty="0"/>
              <a:t>Unit Test Environment</a:t>
            </a:r>
          </a:p>
        </p:txBody>
      </p:sp>
      <p:sp>
        <p:nvSpPr>
          <p:cNvPr id="181251" name="Rectangle 3"/>
          <p:cNvSpPr>
            <a:spLocks noChangeArrowheads="1"/>
          </p:cNvSpPr>
          <p:nvPr/>
        </p:nvSpPr>
        <p:spPr bwMode="auto">
          <a:xfrm>
            <a:off x="2586038" y="2890838"/>
            <a:ext cx="1143000" cy="942975"/>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1252" name="Rectangle 4"/>
          <p:cNvSpPr>
            <a:spLocks noChangeArrowheads="1"/>
          </p:cNvSpPr>
          <p:nvPr/>
        </p:nvSpPr>
        <p:spPr bwMode="auto">
          <a:xfrm>
            <a:off x="2628900" y="3175000"/>
            <a:ext cx="1069975"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2000" b="1">
                <a:solidFill>
                  <a:schemeClr val="bg1"/>
                </a:solidFill>
                <a:effectLst>
                  <a:outerShdw blurRad="38100" dist="38100" dir="2700000" algn="tl">
                    <a:srgbClr val="000000"/>
                  </a:outerShdw>
                </a:effectLst>
                <a:latin typeface="Helvetica" panose="020B0604020202020204" pitchFamily="34" charset="0"/>
              </a:rPr>
              <a:t>Module</a:t>
            </a:r>
          </a:p>
        </p:txBody>
      </p:sp>
      <p:sp>
        <p:nvSpPr>
          <p:cNvPr id="181253" name="Rectangle 5"/>
          <p:cNvSpPr>
            <a:spLocks noChangeArrowheads="1"/>
          </p:cNvSpPr>
          <p:nvPr/>
        </p:nvSpPr>
        <p:spPr bwMode="auto">
          <a:xfrm>
            <a:off x="2128838" y="4305300"/>
            <a:ext cx="863600" cy="771525"/>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1254" name="Rectangle 6"/>
          <p:cNvSpPr>
            <a:spLocks noChangeArrowheads="1"/>
          </p:cNvSpPr>
          <p:nvPr/>
        </p:nvSpPr>
        <p:spPr bwMode="auto">
          <a:xfrm>
            <a:off x="3182938" y="4305300"/>
            <a:ext cx="863600" cy="771525"/>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1255" name="Rectangle 7"/>
          <p:cNvSpPr>
            <a:spLocks noChangeArrowheads="1"/>
          </p:cNvSpPr>
          <p:nvPr/>
        </p:nvSpPr>
        <p:spPr bwMode="auto">
          <a:xfrm>
            <a:off x="3525838" y="1519238"/>
            <a:ext cx="1917700" cy="97155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1256" name="Line 8"/>
          <p:cNvSpPr>
            <a:spLocks noChangeShapeType="1"/>
          </p:cNvSpPr>
          <p:nvPr/>
        </p:nvSpPr>
        <p:spPr bwMode="auto">
          <a:xfrm flipH="1">
            <a:off x="3201988" y="2511425"/>
            <a:ext cx="876300" cy="3571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1257" name="Line 9"/>
          <p:cNvSpPr>
            <a:spLocks noChangeShapeType="1"/>
          </p:cNvSpPr>
          <p:nvPr/>
        </p:nvSpPr>
        <p:spPr bwMode="auto">
          <a:xfrm flipH="1">
            <a:off x="2541588" y="3854450"/>
            <a:ext cx="571500" cy="4429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1258" name="Line 10"/>
          <p:cNvSpPr>
            <a:spLocks noChangeShapeType="1"/>
          </p:cNvSpPr>
          <p:nvPr/>
        </p:nvSpPr>
        <p:spPr bwMode="auto">
          <a:xfrm>
            <a:off x="3214688" y="3854450"/>
            <a:ext cx="393700" cy="4429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1259" name="Rectangle 11"/>
          <p:cNvSpPr>
            <a:spLocks noChangeArrowheads="1"/>
          </p:cNvSpPr>
          <p:nvPr/>
        </p:nvSpPr>
        <p:spPr bwMode="auto">
          <a:xfrm>
            <a:off x="2184400" y="4481513"/>
            <a:ext cx="717550"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2000" b="1">
                <a:solidFill>
                  <a:schemeClr val="bg1"/>
                </a:solidFill>
                <a:effectLst>
                  <a:outerShdw blurRad="38100" dist="38100" dir="2700000" algn="tl">
                    <a:srgbClr val="000000"/>
                  </a:outerShdw>
                </a:effectLst>
                <a:latin typeface="Helvetica" panose="020B0604020202020204" pitchFamily="34" charset="0"/>
              </a:rPr>
              <a:t>stub</a:t>
            </a:r>
          </a:p>
        </p:txBody>
      </p:sp>
      <p:sp>
        <p:nvSpPr>
          <p:cNvPr id="181260" name="Rectangle 12"/>
          <p:cNvSpPr>
            <a:spLocks noChangeArrowheads="1"/>
          </p:cNvSpPr>
          <p:nvPr/>
        </p:nvSpPr>
        <p:spPr bwMode="auto">
          <a:xfrm>
            <a:off x="3263900" y="4467225"/>
            <a:ext cx="717550"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2000" b="1">
                <a:solidFill>
                  <a:schemeClr val="bg1"/>
                </a:solidFill>
                <a:effectLst>
                  <a:outerShdw blurRad="38100" dist="38100" dir="2700000" algn="tl">
                    <a:srgbClr val="000000"/>
                  </a:outerShdw>
                </a:effectLst>
                <a:latin typeface="Helvetica" panose="020B0604020202020204" pitchFamily="34" charset="0"/>
              </a:rPr>
              <a:t>stub</a:t>
            </a:r>
          </a:p>
        </p:txBody>
      </p:sp>
      <p:sp>
        <p:nvSpPr>
          <p:cNvPr id="181261" name="Rectangle 13"/>
          <p:cNvSpPr>
            <a:spLocks noChangeArrowheads="1"/>
          </p:cNvSpPr>
          <p:nvPr/>
        </p:nvSpPr>
        <p:spPr bwMode="auto">
          <a:xfrm>
            <a:off x="4038600" y="1752600"/>
            <a:ext cx="887413"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2000" b="1">
                <a:solidFill>
                  <a:schemeClr val="bg1"/>
                </a:solidFill>
                <a:effectLst>
                  <a:outerShdw blurRad="38100" dist="38100" dir="2700000" algn="tl">
                    <a:srgbClr val="000000"/>
                  </a:outerShdw>
                </a:effectLst>
                <a:latin typeface="Helvetica" panose="020B0604020202020204" pitchFamily="34" charset="0"/>
              </a:rPr>
              <a:t>driver</a:t>
            </a:r>
          </a:p>
        </p:txBody>
      </p:sp>
      <p:sp>
        <p:nvSpPr>
          <p:cNvPr id="181262" name="Rectangle 14"/>
          <p:cNvSpPr>
            <a:spLocks noChangeArrowheads="1"/>
          </p:cNvSpPr>
          <p:nvPr/>
        </p:nvSpPr>
        <p:spPr bwMode="auto">
          <a:xfrm>
            <a:off x="3340100" y="5924550"/>
            <a:ext cx="1603375"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i="1">
                <a:effectLst>
                  <a:outerShdw blurRad="38100" dist="38100" dir="2700000" algn="tl">
                    <a:srgbClr val="FFFFFF"/>
                  </a:outerShdw>
                </a:effectLst>
                <a:latin typeface="Helvetica" panose="020B0604020202020204" pitchFamily="34" charset="0"/>
              </a:rPr>
              <a:t>RESULTS</a:t>
            </a:r>
            <a:endParaRPr lang="en-US" altLang="en-US" b="1" i="1">
              <a:solidFill>
                <a:schemeClr val="bg1"/>
              </a:solidFill>
              <a:effectLst>
                <a:outerShdw blurRad="38100" dist="38100" dir="2700000" algn="tl">
                  <a:srgbClr val="000000"/>
                </a:outerShdw>
              </a:effectLst>
              <a:latin typeface="Helvetica" panose="020B0604020202020204" pitchFamily="34" charset="0"/>
            </a:endParaRPr>
          </a:p>
        </p:txBody>
      </p:sp>
      <p:sp>
        <p:nvSpPr>
          <p:cNvPr id="181263" name="Rectangle 15"/>
          <p:cNvSpPr>
            <a:spLocks noChangeArrowheads="1"/>
          </p:cNvSpPr>
          <p:nvPr/>
        </p:nvSpPr>
        <p:spPr bwMode="auto">
          <a:xfrm>
            <a:off x="5575300" y="1303338"/>
            <a:ext cx="3568700" cy="32004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1264" name="Rectangle 16"/>
          <p:cNvSpPr>
            <a:spLocks noChangeArrowheads="1"/>
          </p:cNvSpPr>
          <p:nvPr/>
        </p:nvSpPr>
        <p:spPr bwMode="auto">
          <a:xfrm>
            <a:off x="6413500" y="2257425"/>
            <a:ext cx="11969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effectLst>
                  <a:outerShdw blurRad="38100" dist="38100" dir="2700000" algn="tl">
                    <a:srgbClr val="FFFFFF"/>
                  </a:outerShdw>
                </a:effectLst>
                <a:latin typeface="Helvetica" panose="020B0604020202020204" pitchFamily="34" charset="0"/>
              </a:rPr>
              <a:t>interface </a:t>
            </a:r>
          </a:p>
          <a:p>
            <a:endParaRPr lang="en-US" altLang="en-US" sz="1800" b="1">
              <a:effectLst>
                <a:outerShdw blurRad="38100" dist="38100" dir="2700000" algn="tl">
                  <a:srgbClr val="FFFFFF"/>
                </a:outerShdw>
              </a:effectLst>
              <a:latin typeface="Helvetica" panose="020B0604020202020204" pitchFamily="34" charset="0"/>
            </a:endParaRPr>
          </a:p>
        </p:txBody>
      </p:sp>
      <p:sp>
        <p:nvSpPr>
          <p:cNvPr id="181265" name="Rectangle 17"/>
          <p:cNvSpPr>
            <a:spLocks noChangeArrowheads="1"/>
          </p:cNvSpPr>
          <p:nvPr/>
        </p:nvSpPr>
        <p:spPr bwMode="auto">
          <a:xfrm>
            <a:off x="6413500" y="2700338"/>
            <a:ext cx="2417763"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effectLst>
                  <a:outerShdw blurRad="38100" dist="38100" dir="2700000" algn="tl">
                    <a:srgbClr val="FFFFFF"/>
                  </a:outerShdw>
                </a:effectLst>
                <a:latin typeface="Helvetica" panose="020B0604020202020204" pitchFamily="34" charset="0"/>
              </a:rPr>
              <a:t>local data structures</a:t>
            </a:r>
          </a:p>
          <a:p>
            <a:endParaRPr lang="en-US" altLang="en-US" sz="1800" b="1">
              <a:effectLst>
                <a:outerShdw blurRad="38100" dist="38100" dir="2700000" algn="tl">
                  <a:srgbClr val="FFFFFF"/>
                </a:outerShdw>
              </a:effectLst>
              <a:latin typeface="Helvetica" panose="020B0604020202020204" pitchFamily="34" charset="0"/>
            </a:endParaRPr>
          </a:p>
        </p:txBody>
      </p:sp>
      <p:sp>
        <p:nvSpPr>
          <p:cNvPr id="181266" name="Rectangle 18"/>
          <p:cNvSpPr>
            <a:spLocks noChangeArrowheads="1"/>
          </p:cNvSpPr>
          <p:nvPr/>
        </p:nvSpPr>
        <p:spPr bwMode="auto">
          <a:xfrm>
            <a:off x="6413500" y="2228850"/>
            <a:ext cx="1809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endParaRPr lang="en-US" altLang="en-US" sz="1800" b="1">
              <a:effectLst>
                <a:outerShdw blurRad="38100" dist="38100" dir="2700000" algn="tl">
                  <a:srgbClr val="FFFFFF"/>
                </a:outerShdw>
              </a:effectLst>
              <a:latin typeface="Helvetica" panose="020B0604020202020204" pitchFamily="34" charset="0"/>
            </a:endParaRPr>
          </a:p>
          <a:p>
            <a:endParaRPr lang="en-US" altLang="en-US" sz="1800" b="1">
              <a:effectLst>
                <a:outerShdw blurRad="38100" dist="38100" dir="2700000" algn="tl">
                  <a:srgbClr val="FFFFFF"/>
                </a:outerShdw>
              </a:effectLst>
              <a:latin typeface="Helvetica" panose="020B0604020202020204" pitchFamily="34" charset="0"/>
            </a:endParaRPr>
          </a:p>
        </p:txBody>
      </p:sp>
      <p:sp>
        <p:nvSpPr>
          <p:cNvPr id="181267" name="Rectangle 19"/>
          <p:cNvSpPr>
            <a:spLocks noChangeArrowheads="1"/>
          </p:cNvSpPr>
          <p:nvPr/>
        </p:nvSpPr>
        <p:spPr bwMode="auto">
          <a:xfrm>
            <a:off x="6413500" y="3171825"/>
            <a:ext cx="24415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effectLst>
                  <a:outerShdw blurRad="38100" dist="38100" dir="2700000" algn="tl">
                    <a:srgbClr val="FFFFFF"/>
                  </a:outerShdw>
                </a:effectLst>
                <a:latin typeface="Helvetica" panose="020B0604020202020204" pitchFamily="34" charset="0"/>
              </a:rPr>
              <a:t>boundary conditions</a:t>
            </a:r>
          </a:p>
          <a:p>
            <a:endParaRPr lang="en-US" altLang="en-US" sz="1800" b="1">
              <a:effectLst>
                <a:outerShdw blurRad="38100" dist="38100" dir="2700000" algn="tl">
                  <a:srgbClr val="FFFFFF"/>
                </a:outerShdw>
              </a:effectLst>
              <a:latin typeface="Helvetica" panose="020B0604020202020204" pitchFamily="34" charset="0"/>
            </a:endParaRPr>
          </a:p>
        </p:txBody>
      </p:sp>
      <p:sp>
        <p:nvSpPr>
          <p:cNvPr id="181268" name="Rectangle 20"/>
          <p:cNvSpPr>
            <a:spLocks noChangeArrowheads="1"/>
          </p:cNvSpPr>
          <p:nvPr/>
        </p:nvSpPr>
        <p:spPr bwMode="auto">
          <a:xfrm>
            <a:off x="6413500" y="2943225"/>
            <a:ext cx="1809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endParaRPr lang="en-US" altLang="en-US" sz="1800" b="1">
              <a:effectLst>
                <a:outerShdw blurRad="38100" dist="38100" dir="2700000" algn="tl">
                  <a:srgbClr val="FFFFFF"/>
                </a:outerShdw>
              </a:effectLst>
              <a:latin typeface="Helvetica" panose="020B0604020202020204" pitchFamily="34" charset="0"/>
            </a:endParaRPr>
          </a:p>
          <a:p>
            <a:endParaRPr lang="en-US" altLang="en-US" sz="1800" b="1">
              <a:effectLst>
                <a:outerShdw blurRad="38100" dist="38100" dir="2700000" algn="tl">
                  <a:srgbClr val="FFFFFF"/>
                </a:outerShdw>
              </a:effectLst>
              <a:latin typeface="Helvetica" panose="020B0604020202020204" pitchFamily="34" charset="0"/>
            </a:endParaRPr>
          </a:p>
        </p:txBody>
      </p:sp>
      <p:sp>
        <p:nvSpPr>
          <p:cNvPr id="181269" name="Rectangle 21"/>
          <p:cNvSpPr>
            <a:spLocks noChangeArrowheads="1"/>
          </p:cNvSpPr>
          <p:nvPr/>
        </p:nvSpPr>
        <p:spPr bwMode="auto">
          <a:xfrm>
            <a:off x="6413500" y="3600450"/>
            <a:ext cx="22129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effectLst>
                  <a:outerShdw blurRad="38100" dist="38100" dir="2700000" algn="tl">
                    <a:srgbClr val="FFFFFF"/>
                  </a:outerShdw>
                </a:effectLst>
                <a:latin typeface="Helvetica" panose="020B0604020202020204" pitchFamily="34" charset="0"/>
              </a:rPr>
              <a:t>independent paths</a:t>
            </a:r>
          </a:p>
          <a:p>
            <a:endParaRPr lang="en-US" altLang="en-US" sz="1800" b="1">
              <a:effectLst>
                <a:outerShdw blurRad="38100" dist="38100" dir="2700000" algn="tl">
                  <a:srgbClr val="FFFFFF"/>
                </a:outerShdw>
              </a:effectLst>
              <a:latin typeface="Helvetica" panose="020B0604020202020204" pitchFamily="34" charset="0"/>
            </a:endParaRPr>
          </a:p>
        </p:txBody>
      </p:sp>
      <p:sp>
        <p:nvSpPr>
          <p:cNvPr id="181270" name="Rectangle 22"/>
          <p:cNvSpPr>
            <a:spLocks noChangeArrowheads="1"/>
          </p:cNvSpPr>
          <p:nvPr/>
        </p:nvSpPr>
        <p:spPr bwMode="auto">
          <a:xfrm>
            <a:off x="6413500" y="3886200"/>
            <a:ext cx="1809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endParaRPr lang="en-US" altLang="en-US" sz="1800" b="1">
              <a:effectLst>
                <a:outerShdw blurRad="38100" dist="38100" dir="2700000" algn="tl">
                  <a:srgbClr val="FFFFFF"/>
                </a:outerShdw>
              </a:effectLst>
              <a:latin typeface="Helvetica" panose="020B0604020202020204" pitchFamily="34" charset="0"/>
            </a:endParaRPr>
          </a:p>
          <a:p>
            <a:endParaRPr lang="en-US" altLang="en-US" sz="1800" b="1">
              <a:effectLst>
                <a:outerShdw blurRad="38100" dist="38100" dir="2700000" algn="tl">
                  <a:srgbClr val="FFFFFF"/>
                </a:outerShdw>
              </a:effectLst>
              <a:latin typeface="Helvetica" panose="020B0604020202020204" pitchFamily="34" charset="0"/>
            </a:endParaRPr>
          </a:p>
        </p:txBody>
      </p:sp>
      <p:sp>
        <p:nvSpPr>
          <p:cNvPr id="181271" name="Rectangle 23"/>
          <p:cNvSpPr>
            <a:spLocks noChangeArrowheads="1"/>
          </p:cNvSpPr>
          <p:nvPr/>
        </p:nvSpPr>
        <p:spPr bwMode="auto">
          <a:xfrm>
            <a:off x="6413500" y="4014788"/>
            <a:ext cx="24034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effectLst>
                  <a:outerShdw blurRad="38100" dist="38100" dir="2700000" algn="tl">
                    <a:srgbClr val="FFFFFF"/>
                  </a:outerShdw>
                </a:effectLst>
                <a:latin typeface="Helvetica" panose="020B0604020202020204" pitchFamily="34" charset="0"/>
              </a:rPr>
              <a:t>error handling paths</a:t>
            </a:r>
          </a:p>
        </p:txBody>
      </p:sp>
      <p:pic>
        <p:nvPicPr>
          <p:cNvPr id="181272" name="Picture 2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57725" y="3948113"/>
            <a:ext cx="1219200" cy="18637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181273" name="Rectangle 25"/>
          <p:cNvSpPr>
            <a:spLocks noChangeArrowheads="1"/>
          </p:cNvSpPr>
          <p:nvPr/>
        </p:nvSpPr>
        <p:spPr bwMode="auto">
          <a:xfrm>
            <a:off x="5892800" y="5248275"/>
            <a:ext cx="1655763"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test cases</a:t>
            </a:r>
          </a:p>
        </p:txBody>
      </p:sp>
      <p:sp>
        <p:nvSpPr>
          <p:cNvPr id="181274" name="AutoShape 26"/>
          <p:cNvSpPr>
            <a:spLocks noChangeArrowheads="1"/>
          </p:cNvSpPr>
          <p:nvPr/>
        </p:nvSpPr>
        <p:spPr bwMode="auto">
          <a:xfrm rot="16200000">
            <a:off x="4597400" y="2995613"/>
            <a:ext cx="1285875" cy="381000"/>
          </a:xfrm>
          <a:prstGeom prst="rightArrow">
            <a:avLst>
              <a:gd name="adj1" fmla="val 50000"/>
              <a:gd name="adj2" fmla="val 168766"/>
            </a:avLst>
          </a:prstGeom>
          <a:solidFill>
            <a:schemeClr val="tx2"/>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1275" name="Line 27"/>
          <p:cNvSpPr>
            <a:spLocks noChangeShapeType="1"/>
          </p:cNvSpPr>
          <p:nvPr/>
        </p:nvSpPr>
        <p:spPr bwMode="auto">
          <a:xfrm flipV="1">
            <a:off x="5272088" y="2449513"/>
            <a:ext cx="1104900" cy="985837"/>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1276" name="Line 28"/>
          <p:cNvSpPr>
            <a:spLocks noChangeShapeType="1"/>
          </p:cNvSpPr>
          <p:nvPr/>
        </p:nvSpPr>
        <p:spPr bwMode="auto">
          <a:xfrm flipV="1">
            <a:off x="5310188" y="2878138"/>
            <a:ext cx="1054100" cy="557212"/>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1277" name="Line 29"/>
          <p:cNvSpPr>
            <a:spLocks noChangeShapeType="1"/>
          </p:cNvSpPr>
          <p:nvPr/>
        </p:nvSpPr>
        <p:spPr bwMode="auto">
          <a:xfrm flipV="1">
            <a:off x="5322888" y="3292475"/>
            <a:ext cx="1028700" cy="157163"/>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1278" name="Line 30"/>
          <p:cNvSpPr>
            <a:spLocks noChangeShapeType="1"/>
          </p:cNvSpPr>
          <p:nvPr/>
        </p:nvSpPr>
        <p:spPr bwMode="auto">
          <a:xfrm>
            <a:off x="5335588" y="3492500"/>
            <a:ext cx="1079500" cy="242888"/>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1279" name="Line 31"/>
          <p:cNvSpPr>
            <a:spLocks noChangeShapeType="1"/>
          </p:cNvSpPr>
          <p:nvPr/>
        </p:nvSpPr>
        <p:spPr bwMode="auto">
          <a:xfrm>
            <a:off x="5322888" y="3449638"/>
            <a:ext cx="1092200" cy="700087"/>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1280" name="Line 32"/>
          <p:cNvSpPr>
            <a:spLocks noChangeShapeType="1"/>
          </p:cNvSpPr>
          <p:nvPr/>
        </p:nvSpPr>
        <p:spPr bwMode="auto">
          <a:xfrm>
            <a:off x="4344988" y="2535238"/>
            <a:ext cx="0" cy="3286125"/>
          </a:xfrm>
          <a:prstGeom prst="line">
            <a:avLst/>
          </a:prstGeom>
          <a:noFill/>
          <a:ln w="762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altLang="en-US"/>
              <a:t>Integration Testing</a:t>
            </a:r>
          </a:p>
        </p:txBody>
      </p:sp>
      <p:sp>
        <p:nvSpPr>
          <p:cNvPr id="246787" name="Rectangle 3"/>
          <p:cNvSpPr>
            <a:spLocks noGrp="1" noChangeArrowheads="1"/>
          </p:cNvSpPr>
          <p:nvPr>
            <p:ph type="body" idx="1"/>
          </p:nvPr>
        </p:nvSpPr>
        <p:spPr>
          <a:xfrm>
            <a:off x="1219200" y="2057400"/>
            <a:ext cx="6934200" cy="4191000"/>
          </a:xfrm>
        </p:spPr>
        <p:txBody>
          <a:bodyPr/>
          <a:lstStyle/>
          <a:p>
            <a:pPr algn="just"/>
            <a:r>
              <a:rPr lang="en-US" altLang="en-US" sz="2000" dirty="0"/>
              <a:t>Defined as a systematic technique for constructing the software architecture</a:t>
            </a:r>
          </a:p>
          <a:p>
            <a:pPr lvl="1" algn="just"/>
            <a:r>
              <a:rPr lang="en-US" altLang="en-US" sz="1800" dirty="0"/>
              <a:t>At the same time integration is occurring, conduct tests to uncover errors associated with interfaces</a:t>
            </a:r>
          </a:p>
          <a:p>
            <a:pPr algn="just"/>
            <a:r>
              <a:rPr lang="en-US" altLang="en-US" sz="2000" dirty="0"/>
              <a:t>Objective is to take unit tested modules and build a program structure based on the prescribed design</a:t>
            </a:r>
          </a:p>
          <a:p>
            <a:pPr algn="just"/>
            <a:r>
              <a:rPr lang="en-US" altLang="en-US" sz="2000" dirty="0"/>
              <a:t>Two Approaches</a:t>
            </a:r>
          </a:p>
          <a:p>
            <a:pPr lvl="1" algn="just"/>
            <a:r>
              <a:rPr lang="en-US" altLang="en-US" sz="1800" dirty="0"/>
              <a:t>Non-incremental Integration Testing</a:t>
            </a:r>
          </a:p>
          <a:p>
            <a:pPr lvl="1" algn="just"/>
            <a:r>
              <a:rPr lang="en-US" altLang="en-US" sz="1800" dirty="0"/>
              <a:t>Incremental Integration Testing</a:t>
            </a:r>
          </a:p>
        </p:txBody>
      </p:sp>
    </p:spTree>
    <p:extLst>
      <p:ext uri="{BB962C8B-B14F-4D97-AF65-F5344CB8AC3E}">
        <p14:creationId xmlns:p14="http://schemas.microsoft.com/office/powerpoint/2010/main" val="1800397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838200" y="914400"/>
            <a:ext cx="7239000" cy="633413"/>
          </a:xfrm>
        </p:spPr>
        <p:txBody>
          <a:bodyPr/>
          <a:lstStyle/>
          <a:p>
            <a:r>
              <a:rPr lang="en-US" altLang="en-US" sz="3200"/>
              <a:t>Non-incremental Integration Testing</a:t>
            </a:r>
          </a:p>
        </p:txBody>
      </p:sp>
      <p:sp>
        <p:nvSpPr>
          <p:cNvPr id="247811" name="Rectangle 3"/>
          <p:cNvSpPr>
            <a:spLocks noGrp="1" noChangeArrowheads="1"/>
          </p:cNvSpPr>
          <p:nvPr>
            <p:ph type="body" idx="1"/>
          </p:nvPr>
        </p:nvSpPr>
        <p:spPr>
          <a:xfrm>
            <a:off x="685800" y="2362200"/>
            <a:ext cx="8153400" cy="4114800"/>
          </a:xfrm>
        </p:spPr>
        <p:txBody>
          <a:bodyPr/>
          <a:lstStyle/>
          <a:p>
            <a:r>
              <a:rPr lang="en-US" altLang="en-US" sz="2000"/>
              <a:t>Commonly called the “Big Bang” approach</a:t>
            </a:r>
          </a:p>
          <a:p>
            <a:r>
              <a:rPr lang="en-US" altLang="en-US" sz="2000"/>
              <a:t>All components are combined in advance</a:t>
            </a:r>
          </a:p>
          <a:p>
            <a:r>
              <a:rPr lang="en-US" altLang="en-US" sz="2000"/>
              <a:t>The entire program is tested as a whole</a:t>
            </a:r>
          </a:p>
          <a:p>
            <a:r>
              <a:rPr lang="en-US" altLang="en-US" sz="2000"/>
              <a:t>Chaos results</a:t>
            </a:r>
          </a:p>
          <a:p>
            <a:r>
              <a:rPr lang="en-US" altLang="en-US" sz="2000"/>
              <a:t>Many seemingly-unrelated errors are encountered</a:t>
            </a:r>
          </a:p>
          <a:p>
            <a:r>
              <a:rPr lang="en-US" altLang="en-US" sz="2000"/>
              <a:t>Correction is difficult because isolation of causes is complicated</a:t>
            </a:r>
          </a:p>
          <a:p>
            <a:r>
              <a:rPr lang="en-US" altLang="en-US" sz="2000"/>
              <a:t>Once a set of errors are corrected, more errors occur, and testing appears to enter an endless loop</a:t>
            </a:r>
          </a:p>
        </p:txBody>
      </p:sp>
    </p:spTree>
    <p:extLst>
      <p:ext uri="{BB962C8B-B14F-4D97-AF65-F5344CB8AC3E}">
        <p14:creationId xmlns:p14="http://schemas.microsoft.com/office/powerpoint/2010/main" val="3861051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609600" y="838200"/>
            <a:ext cx="6705600" cy="633413"/>
          </a:xfrm>
        </p:spPr>
        <p:txBody>
          <a:bodyPr/>
          <a:lstStyle/>
          <a:p>
            <a:r>
              <a:rPr lang="en-US" altLang="en-US" sz="3600" dirty="0"/>
              <a:t>Incremental Integration Testing</a:t>
            </a:r>
          </a:p>
        </p:txBody>
      </p:sp>
      <p:sp>
        <p:nvSpPr>
          <p:cNvPr id="248835" name="Rectangle 3"/>
          <p:cNvSpPr>
            <a:spLocks noGrp="1" noChangeArrowheads="1"/>
          </p:cNvSpPr>
          <p:nvPr>
            <p:ph type="body" idx="1"/>
          </p:nvPr>
        </p:nvSpPr>
        <p:spPr>
          <a:xfrm>
            <a:off x="838200" y="2209800"/>
            <a:ext cx="7772400" cy="4114800"/>
          </a:xfrm>
        </p:spPr>
        <p:txBody>
          <a:bodyPr/>
          <a:lstStyle/>
          <a:p>
            <a:r>
              <a:rPr lang="en-US" altLang="en-US" sz="2000"/>
              <a:t>Three kinds </a:t>
            </a:r>
          </a:p>
          <a:p>
            <a:pPr lvl="1"/>
            <a:r>
              <a:rPr lang="en-US" altLang="en-US" sz="1800"/>
              <a:t>Top-down integration</a:t>
            </a:r>
          </a:p>
          <a:p>
            <a:pPr lvl="1"/>
            <a:r>
              <a:rPr lang="en-US" altLang="en-US" sz="1800"/>
              <a:t>Bottom-up integration</a:t>
            </a:r>
          </a:p>
          <a:p>
            <a:pPr lvl="1"/>
            <a:r>
              <a:rPr lang="en-US" altLang="en-US" sz="1800"/>
              <a:t>Sandwich integration</a:t>
            </a:r>
          </a:p>
          <a:p>
            <a:r>
              <a:rPr lang="en-US" altLang="en-US" sz="2000"/>
              <a:t>The program is constructed and tested in small increments</a:t>
            </a:r>
          </a:p>
          <a:p>
            <a:r>
              <a:rPr lang="en-US" altLang="en-US" sz="2000"/>
              <a:t>Errors are easier to isolate and correct</a:t>
            </a:r>
          </a:p>
          <a:p>
            <a:r>
              <a:rPr lang="en-US" altLang="en-US" sz="2000"/>
              <a:t>Interfaces are more likely to be tested completely</a:t>
            </a:r>
          </a:p>
          <a:p>
            <a:r>
              <a:rPr lang="en-US" altLang="en-US" sz="2000"/>
              <a:t>A systematic test approach is applied</a:t>
            </a:r>
          </a:p>
        </p:txBody>
      </p:sp>
    </p:spTree>
    <p:extLst>
      <p:ext uri="{BB962C8B-B14F-4D97-AF65-F5344CB8AC3E}">
        <p14:creationId xmlns:p14="http://schemas.microsoft.com/office/powerpoint/2010/main" val="67564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ltLang="en-US"/>
              <a:t>Top-down Integration</a:t>
            </a:r>
          </a:p>
        </p:txBody>
      </p:sp>
      <p:sp>
        <p:nvSpPr>
          <p:cNvPr id="249859" name="Rectangle 3"/>
          <p:cNvSpPr>
            <a:spLocks noGrp="1" noChangeArrowheads="1"/>
          </p:cNvSpPr>
          <p:nvPr>
            <p:ph type="body" idx="1"/>
          </p:nvPr>
        </p:nvSpPr>
        <p:spPr>
          <a:xfrm>
            <a:off x="762000" y="2133600"/>
            <a:ext cx="8001000" cy="4191000"/>
          </a:xfrm>
        </p:spPr>
        <p:txBody>
          <a:bodyPr/>
          <a:lstStyle/>
          <a:p>
            <a:pPr>
              <a:lnSpc>
                <a:spcPct val="80000"/>
              </a:lnSpc>
            </a:pPr>
            <a:r>
              <a:rPr lang="en-US" altLang="en-US" sz="2000" dirty="0"/>
              <a:t>Modules are integrated by moving downward through the control hierarchy, beginning with the main module</a:t>
            </a:r>
          </a:p>
          <a:p>
            <a:pPr>
              <a:lnSpc>
                <a:spcPct val="80000"/>
              </a:lnSpc>
            </a:pPr>
            <a:r>
              <a:rPr lang="en-US" altLang="en-US" sz="2000" dirty="0"/>
              <a:t>Subordinate modules are incorporated in either a depth-first or breadth-first fashion</a:t>
            </a:r>
          </a:p>
          <a:p>
            <a:pPr lvl="1">
              <a:lnSpc>
                <a:spcPct val="80000"/>
              </a:lnSpc>
            </a:pPr>
            <a:r>
              <a:rPr lang="en-US" altLang="en-US" sz="1800" dirty="0"/>
              <a:t>DF: All modules on a major control path are integrated</a:t>
            </a:r>
          </a:p>
          <a:p>
            <a:pPr lvl="1">
              <a:lnSpc>
                <a:spcPct val="80000"/>
              </a:lnSpc>
            </a:pPr>
            <a:r>
              <a:rPr lang="en-US" altLang="en-US" sz="1800" dirty="0"/>
              <a:t>BF: All modules directly subordinate at each level are integrated</a:t>
            </a:r>
          </a:p>
          <a:p>
            <a:pPr>
              <a:lnSpc>
                <a:spcPct val="80000"/>
              </a:lnSpc>
            </a:pPr>
            <a:r>
              <a:rPr lang="en-US" altLang="en-US" sz="2000" dirty="0"/>
              <a:t>Advantages</a:t>
            </a:r>
          </a:p>
          <a:p>
            <a:pPr lvl="1">
              <a:lnSpc>
                <a:spcPct val="80000"/>
              </a:lnSpc>
            </a:pPr>
            <a:r>
              <a:rPr lang="en-US" altLang="en-US" sz="1800" dirty="0"/>
              <a:t>This approach verifies major control or decision points early in the test process</a:t>
            </a:r>
          </a:p>
          <a:p>
            <a:pPr>
              <a:lnSpc>
                <a:spcPct val="80000"/>
              </a:lnSpc>
            </a:pPr>
            <a:r>
              <a:rPr lang="en-US" altLang="en-US" sz="2000" dirty="0"/>
              <a:t>Disadvantages</a:t>
            </a:r>
          </a:p>
          <a:p>
            <a:pPr lvl="1">
              <a:lnSpc>
                <a:spcPct val="80000"/>
              </a:lnSpc>
            </a:pPr>
            <a:r>
              <a:rPr lang="en-US" altLang="en-US" sz="1800" dirty="0"/>
              <a:t>Stubs need to be created to substitute for modules that have not been built or tested yet; this code is later discarded</a:t>
            </a:r>
          </a:p>
          <a:p>
            <a:pPr lvl="1">
              <a:lnSpc>
                <a:spcPct val="80000"/>
              </a:lnSpc>
            </a:pPr>
            <a:r>
              <a:rPr lang="en-US" altLang="en-US" sz="1800" dirty="0"/>
              <a:t>Because stubs are used to replace lower level modules, no significant data flow can occur until much later in the integration/testing process</a:t>
            </a:r>
          </a:p>
          <a:p>
            <a:pPr lvl="1">
              <a:lnSpc>
                <a:spcPct val="80000"/>
              </a:lnSpc>
            </a:pPr>
            <a:endParaRPr lang="en-US" altLang="en-US" sz="1800" dirty="0"/>
          </a:p>
        </p:txBody>
      </p:sp>
    </p:spTree>
    <p:extLst>
      <p:ext uri="{BB962C8B-B14F-4D97-AF65-F5344CB8AC3E}">
        <p14:creationId xmlns:p14="http://schemas.microsoft.com/office/powerpoint/2010/main" val="131650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Slide Number Placeholder 4"/>
          <p:cNvSpPr>
            <a:spLocks noGrp="1"/>
          </p:cNvSpPr>
          <p:nvPr>
            <p:ph type="sldNum" sz="quarter" idx="11"/>
          </p:nvPr>
        </p:nvSpPr>
        <p:spPr/>
        <p:txBody>
          <a:bodyPr/>
          <a:lstStyle/>
          <a:p>
            <a:fld id="{B54154F7-21CB-481A-862D-BB7FEFD3DB43}" type="slidenum">
              <a:rPr lang="en-US" altLang="en-US"/>
              <a:pPr/>
              <a:t>27</a:t>
            </a:fld>
            <a:endParaRPr lang="en-US" altLang="en-US"/>
          </a:p>
        </p:txBody>
      </p:sp>
      <p:sp>
        <p:nvSpPr>
          <p:cNvPr id="183298" name="Rectangle 2"/>
          <p:cNvSpPr>
            <a:spLocks noGrp="1" noChangeArrowheads="1"/>
          </p:cNvSpPr>
          <p:nvPr>
            <p:ph type="title"/>
          </p:nvPr>
        </p:nvSpPr>
        <p:spPr>
          <a:xfrm>
            <a:off x="1295400" y="1143000"/>
            <a:ext cx="5295900" cy="525463"/>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r>
              <a:rPr lang="en-US" altLang="en-US"/>
              <a:t>Top Down Integration</a:t>
            </a:r>
          </a:p>
        </p:txBody>
      </p:sp>
      <p:sp>
        <p:nvSpPr>
          <p:cNvPr id="183299" name="Rectangle 3"/>
          <p:cNvSpPr>
            <a:spLocks noChangeArrowheads="1"/>
          </p:cNvSpPr>
          <p:nvPr/>
        </p:nvSpPr>
        <p:spPr bwMode="auto">
          <a:xfrm>
            <a:off x="4040188" y="2025650"/>
            <a:ext cx="685800" cy="542925"/>
          </a:xfrm>
          <a:prstGeom prst="rect">
            <a:avLst/>
          </a:prstGeom>
          <a:solidFill>
            <a:schemeClr val="folHlink"/>
          </a:solidFill>
          <a:ln>
            <a:noFill/>
          </a:ln>
          <a:effectLst/>
          <a:extLs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3300" name="Rectangle 4"/>
          <p:cNvSpPr>
            <a:spLocks noChangeArrowheads="1"/>
          </p:cNvSpPr>
          <p:nvPr/>
        </p:nvSpPr>
        <p:spPr bwMode="auto">
          <a:xfrm>
            <a:off x="3290888" y="3111500"/>
            <a:ext cx="685800" cy="542925"/>
          </a:xfrm>
          <a:prstGeom prst="rect">
            <a:avLst/>
          </a:prstGeom>
          <a:solidFill>
            <a:schemeClr val="folHlink"/>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3301" name="Rectangle 5"/>
          <p:cNvSpPr>
            <a:spLocks noChangeArrowheads="1"/>
          </p:cNvSpPr>
          <p:nvPr/>
        </p:nvSpPr>
        <p:spPr bwMode="auto">
          <a:xfrm>
            <a:off x="2528888" y="4211638"/>
            <a:ext cx="685800" cy="542925"/>
          </a:xfrm>
          <a:prstGeom prst="rect">
            <a:avLst/>
          </a:prstGeom>
          <a:solidFill>
            <a:schemeClr val="folHlink"/>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3302" name="Rectangle 6"/>
          <p:cNvSpPr>
            <a:spLocks noChangeArrowheads="1"/>
          </p:cNvSpPr>
          <p:nvPr/>
        </p:nvSpPr>
        <p:spPr bwMode="auto">
          <a:xfrm>
            <a:off x="2046288" y="5297488"/>
            <a:ext cx="685800" cy="542925"/>
          </a:xfrm>
          <a:prstGeom prst="rect">
            <a:avLst/>
          </a:prstGeom>
          <a:solidFill>
            <a:schemeClr val="folHlink"/>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3303" name="Rectangle 7"/>
          <p:cNvSpPr>
            <a:spLocks noChangeArrowheads="1"/>
          </p:cNvSpPr>
          <p:nvPr/>
        </p:nvSpPr>
        <p:spPr bwMode="auto">
          <a:xfrm>
            <a:off x="2947988" y="5297488"/>
            <a:ext cx="685800" cy="542925"/>
          </a:xfrm>
          <a:prstGeom prst="rect">
            <a:avLst/>
          </a:prstGeom>
          <a:solidFill>
            <a:srgbClr val="00AE00"/>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3304" name="Rectangle 8"/>
          <p:cNvSpPr>
            <a:spLocks noChangeArrowheads="1"/>
          </p:cNvSpPr>
          <p:nvPr/>
        </p:nvSpPr>
        <p:spPr bwMode="auto">
          <a:xfrm>
            <a:off x="4154488" y="3111500"/>
            <a:ext cx="685800" cy="542925"/>
          </a:xfrm>
          <a:prstGeom prst="rect">
            <a:avLst/>
          </a:prstGeom>
          <a:solidFill>
            <a:srgbClr val="00AE00"/>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3305" name="Rectangle 9"/>
          <p:cNvSpPr>
            <a:spLocks noChangeArrowheads="1"/>
          </p:cNvSpPr>
          <p:nvPr/>
        </p:nvSpPr>
        <p:spPr bwMode="auto">
          <a:xfrm>
            <a:off x="5005388" y="3111500"/>
            <a:ext cx="685800" cy="542925"/>
          </a:xfrm>
          <a:prstGeom prst="rect">
            <a:avLst/>
          </a:prstGeom>
          <a:solidFill>
            <a:srgbClr val="00AE00"/>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3306" name="Line 10"/>
          <p:cNvSpPr>
            <a:spLocks noChangeShapeType="1"/>
          </p:cNvSpPr>
          <p:nvPr/>
        </p:nvSpPr>
        <p:spPr bwMode="auto">
          <a:xfrm>
            <a:off x="2859088" y="4768850"/>
            <a:ext cx="381000" cy="4857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3307" name="Line 11"/>
          <p:cNvSpPr>
            <a:spLocks noChangeShapeType="1"/>
          </p:cNvSpPr>
          <p:nvPr/>
        </p:nvSpPr>
        <p:spPr bwMode="auto">
          <a:xfrm>
            <a:off x="4408488" y="2582863"/>
            <a:ext cx="38100" cy="5286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3308" name="Line 12"/>
          <p:cNvSpPr>
            <a:spLocks noChangeShapeType="1"/>
          </p:cNvSpPr>
          <p:nvPr/>
        </p:nvSpPr>
        <p:spPr bwMode="auto">
          <a:xfrm>
            <a:off x="4383088" y="2611438"/>
            <a:ext cx="977900" cy="4857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3309" name="Rectangle 13"/>
          <p:cNvSpPr>
            <a:spLocks noChangeArrowheads="1"/>
          </p:cNvSpPr>
          <p:nvPr/>
        </p:nvSpPr>
        <p:spPr bwMode="auto">
          <a:xfrm>
            <a:off x="5143500" y="2200275"/>
            <a:ext cx="29876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effectLst>
                  <a:outerShdw blurRad="38100" dist="38100" dir="2700000" algn="tl">
                    <a:srgbClr val="FFFFFF"/>
                  </a:outerShdw>
                </a:effectLst>
                <a:latin typeface="Helvetica" panose="020B0604020202020204" pitchFamily="34" charset="0"/>
              </a:rPr>
              <a:t>top module is tested with </a:t>
            </a:r>
          </a:p>
        </p:txBody>
      </p:sp>
      <p:sp>
        <p:nvSpPr>
          <p:cNvPr id="183310" name="Rectangle 14"/>
          <p:cNvSpPr>
            <a:spLocks noChangeArrowheads="1"/>
          </p:cNvSpPr>
          <p:nvPr/>
        </p:nvSpPr>
        <p:spPr bwMode="auto">
          <a:xfrm>
            <a:off x="5143500" y="2457450"/>
            <a:ext cx="7905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effectLst>
                  <a:outerShdw blurRad="38100" dist="38100" dir="2700000" algn="tl">
                    <a:srgbClr val="FFFFFF"/>
                  </a:outerShdw>
                </a:effectLst>
                <a:latin typeface="Helvetica" panose="020B0604020202020204" pitchFamily="34" charset="0"/>
              </a:rPr>
              <a:t>stubs</a:t>
            </a:r>
          </a:p>
        </p:txBody>
      </p:sp>
      <p:sp>
        <p:nvSpPr>
          <p:cNvPr id="183311" name="Rectangle 15"/>
          <p:cNvSpPr>
            <a:spLocks noChangeArrowheads="1"/>
          </p:cNvSpPr>
          <p:nvPr/>
        </p:nvSpPr>
        <p:spPr bwMode="auto">
          <a:xfrm>
            <a:off x="3822700" y="3814763"/>
            <a:ext cx="3001963"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effectLst>
                  <a:outerShdw blurRad="38100" dist="38100" dir="2700000" algn="tl">
                    <a:srgbClr val="FFFFFF"/>
                  </a:outerShdw>
                </a:effectLst>
                <a:latin typeface="Helvetica" panose="020B0604020202020204" pitchFamily="34" charset="0"/>
              </a:rPr>
              <a:t>stubs are replaced one at </a:t>
            </a:r>
          </a:p>
        </p:txBody>
      </p:sp>
      <p:sp>
        <p:nvSpPr>
          <p:cNvPr id="183312" name="Rectangle 16"/>
          <p:cNvSpPr>
            <a:spLocks noChangeArrowheads="1"/>
          </p:cNvSpPr>
          <p:nvPr/>
        </p:nvSpPr>
        <p:spPr bwMode="auto">
          <a:xfrm>
            <a:off x="3822700" y="4071938"/>
            <a:ext cx="2303463"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effectLst>
                  <a:outerShdw blurRad="38100" dist="38100" dir="2700000" algn="tl">
                    <a:srgbClr val="FFFFFF"/>
                  </a:outerShdw>
                </a:effectLst>
                <a:latin typeface="Helvetica" panose="020B0604020202020204" pitchFamily="34" charset="0"/>
              </a:rPr>
              <a:t>a time, "depth first"</a:t>
            </a:r>
          </a:p>
        </p:txBody>
      </p:sp>
      <p:sp>
        <p:nvSpPr>
          <p:cNvPr id="183313" name="Rectangle 17"/>
          <p:cNvSpPr>
            <a:spLocks noChangeArrowheads="1"/>
          </p:cNvSpPr>
          <p:nvPr/>
        </p:nvSpPr>
        <p:spPr bwMode="auto">
          <a:xfrm>
            <a:off x="3797300" y="4729163"/>
            <a:ext cx="3649663"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effectLst>
                  <a:outerShdw blurRad="38100" dist="38100" dir="2700000" algn="tl">
                    <a:srgbClr val="FFFFFF"/>
                  </a:outerShdw>
                </a:effectLst>
                <a:latin typeface="Helvetica" panose="020B0604020202020204" pitchFamily="34" charset="0"/>
              </a:rPr>
              <a:t>as new modules are integrated, </a:t>
            </a:r>
          </a:p>
        </p:txBody>
      </p:sp>
      <p:sp>
        <p:nvSpPr>
          <p:cNvPr id="183314" name="Rectangle 18"/>
          <p:cNvSpPr>
            <a:spLocks noChangeArrowheads="1"/>
          </p:cNvSpPr>
          <p:nvPr/>
        </p:nvSpPr>
        <p:spPr bwMode="auto">
          <a:xfrm>
            <a:off x="3797300" y="4986338"/>
            <a:ext cx="3433763"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effectLst>
                  <a:outerShdw blurRad="38100" dist="38100" dir="2700000" algn="tl">
                    <a:srgbClr val="FFFFFF"/>
                  </a:outerShdw>
                </a:effectLst>
                <a:latin typeface="Helvetica" panose="020B0604020202020204" pitchFamily="34" charset="0"/>
              </a:rPr>
              <a:t>some subset of tests is re-run</a:t>
            </a:r>
          </a:p>
        </p:txBody>
      </p:sp>
      <p:sp>
        <p:nvSpPr>
          <p:cNvPr id="183315" name="Rectangle 19"/>
          <p:cNvSpPr>
            <a:spLocks noChangeArrowheads="1"/>
          </p:cNvSpPr>
          <p:nvPr/>
        </p:nvSpPr>
        <p:spPr bwMode="auto">
          <a:xfrm>
            <a:off x="4267200" y="2057400"/>
            <a:ext cx="3460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solidFill>
                  <a:schemeClr val="bg1"/>
                </a:solidFill>
                <a:effectLst>
                  <a:outerShdw blurRad="38100" dist="38100" dir="2700000" algn="tl">
                    <a:srgbClr val="000000"/>
                  </a:outerShdw>
                </a:effectLst>
                <a:latin typeface="Helvetica" panose="020B0604020202020204" pitchFamily="34" charset="0"/>
              </a:rPr>
              <a:t>A</a:t>
            </a:r>
          </a:p>
        </p:txBody>
      </p:sp>
      <p:sp>
        <p:nvSpPr>
          <p:cNvPr id="183316" name="Rectangle 20"/>
          <p:cNvSpPr>
            <a:spLocks noChangeArrowheads="1"/>
          </p:cNvSpPr>
          <p:nvPr/>
        </p:nvSpPr>
        <p:spPr bwMode="auto">
          <a:xfrm>
            <a:off x="3479800" y="3200400"/>
            <a:ext cx="3460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solidFill>
                  <a:schemeClr val="bg1"/>
                </a:solidFill>
                <a:effectLst>
                  <a:outerShdw blurRad="38100" dist="38100" dir="2700000" algn="tl">
                    <a:srgbClr val="000000"/>
                  </a:outerShdw>
                </a:effectLst>
                <a:latin typeface="Helvetica" panose="020B0604020202020204" pitchFamily="34" charset="0"/>
              </a:rPr>
              <a:t>B</a:t>
            </a:r>
          </a:p>
        </p:txBody>
      </p:sp>
      <p:sp>
        <p:nvSpPr>
          <p:cNvPr id="183317" name="Rectangle 21"/>
          <p:cNvSpPr>
            <a:spLocks noChangeArrowheads="1"/>
          </p:cNvSpPr>
          <p:nvPr/>
        </p:nvSpPr>
        <p:spPr bwMode="auto">
          <a:xfrm>
            <a:off x="2755900" y="4300538"/>
            <a:ext cx="3460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solidFill>
                  <a:schemeClr val="bg1"/>
                </a:solidFill>
                <a:effectLst>
                  <a:outerShdw blurRad="38100" dist="38100" dir="2700000" algn="tl">
                    <a:srgbClr val="000000"/>
                  </a:outerShdw>
                </a:effectLst>
                <a:latin typeface="Helvetica" panose="020B0604020202020204" pitchFamily="34" charset="0"/>
              </a:rPr>
              <a:t>C</a:t>
            </a:r>
          </a:p>
        </p:txBody>
      </p:sp>
      <p:sp>
        <p:nvSpPr>
          <p:cNvPr id="183318" name="Rectangle 22"/>
          <p:cNvSpPr>
            <a:spLocks noChangeArrowheads="1"/>
          </p:cNvSpPr>
          <p:nvPr/>
        </p:nvSpPr>
        <p:spPr bwMode="auto">
          <a:xfrm>
            <a:off x="2222500" y="5343525"/>
            <a:ext cx="3460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solidFill>
                  <a:schemeClr val="bg1"/>
                </a:solidFill>
                <a:effectLst>
                  <a:outerShdw blurRad="38100" dist="38100" dir="2700000" algn="tl">
                    <a:srgbClr val="000000"/>
                  </a:outerShdw>
                </a:effectLst>
                <a:latin typeface="Helvetica" panose="020B0604020202020204" pitchFamily="34" charset="0"/>
              </a:rPr>
              <a:t>D</a:t>
            </a:r>
          </a:p>
        </p:txBody>
      </p:sp>
      <p:sp>
        <p:nvSpPr>
          <p:cNvPr id="183319" name="Rectangle 23"/>
          <p:cNvSpPr>
            <a:spLocks noChangeArrowheads="1"/>
          </p:cNvSpPr>
          <p:nvPr/>
        </p:nvSpPr>
        <p:spPr bwMode="auto">
          <a:xfrm>
            <a:off x="3149600" y="5343525"/>
            <a:ext cx="3333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solidFill>
                  <a:schemeClr val="bg1"/>
                </a:solidFill>
                <a:effectLst>
                  <a:outerShdw blurRad="38100" dist="38100" dir="2700000" algn="tl">
                    <a:srgbClr val="000000"/>
                  </a:outerShdw>
                </a:effectLst>
                <a:latin typeface="Helvetica" panose="020B0604020202020204" pitchFamily="34" charset="0"/>
              </a:rPr>
              <a:t>E</a:t>
            </a:r>
          </a:p>
        </p:txBody>
      </p:sp>
      <p:sp>
        <p:nvSpPr>
          <p:cNvPr id="183320" name="Rectangle 24"/>
          <p:cNvSpPr>
            <a:spLocks noChangeArrowheads="1"/>
          </p:cNvSpPr>
          <p:nvPr/>
        </p:nvSpPr>
        <p:spPr bwMode="auto">
          <a:xfrm>
            <a:off x="4343400" y="3214688"/>
            <a:ext cx="3206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solidFill>
                  <a:schemeClr val="bg1"/>
                </a:solidFill>
                <a:effectLst>
                  <a:outerShdw blurRad="38100" dist="38100" dir="2700000" algn="tl">
                    <a:srgbClr val="000000"/>
                  </a:outerShdw>
                </a:effectLst>
                <a:latin typeface="Helvetica" panose="020B0604020202020204" pitchFamily="34" charset="0"/>
              </a:rPr>
              <a:t>F</a:t>
            </a:r>
          </a:p>
        </p:txBody>
      </p:sp>
      <p:sp>
        <p:nvSpPr>
          <p:cNvPr id="183321" name="Rectangle 25"/>
          <p:cNvSpPr>
            <a:spLocks noChangeArrowheads="1"/>
          </p:cNvSpPr>
          <p:nvPr/>
        </p:nvSpPr>
        <p:spPr bwMode="auto">
          <a:xfrm>
            <a:off x="5168900" y="3214688"/>
            <a:ext cx="3587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solidFill>
                  <a:schemeClr val="bg1"/>
                </a:solidFill>
                <a:effectLst>
                  <a:outerShdw blurRad="38100" dist="38100" dir="2700000" algn="tl">
                    <a:srgbClr val="000000"/>
                  </a:outerShdw>
                </a:effectLst>
                <a:latin typeface="Helvetica" panose="020B0604020202020204" pitchFamily="34" charset="0"/>
              </a:rPr>
              <a:t>G</a:t>
            </a:r>
          </a:p>
        </p:txBody>
      </p:sp>
      <p:sp>
        <p:nvSpPr>
          <p:cNvPr id="183322" name="Line 26"/>
          <p:cNvSpPr>
            <a:spLocks noChangeShapeType="1"/>
          </p:cNvSpPr>
          <p:nvPr/>
        </p:nvSpPr>
        <p:spPr bwMode="auto">
          <a:xfrm flipH="1">
            <a:off x="3659188" y="2597150"/>
            <a:ext cx="723900" cy="48577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3323" name="Line 27"/>
          <p:cNvSpPr>
            <a:spLocks noChangeShapeType="1"/>
          </p:cNvSpPr>
          <p:nvPr/>
        </p:nvSpPr>
        <p:spPr bwMode="auto">
          <a:xfrm flipH="1">
            <a:off x="2884488" y="3683000"/>
            <a:ext cx="723900" cy="48577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3324" name="Line 28"/>
          <p:cNvSpPr>
            <a:spLocks noChangeShapeType="1"/>
          </p:cNvSpPr>
          <p:nvPr/>
        </p:nvSpPr>
        <p:spPr bwMode="auto">
          <a:xfrm flipH="1">
            <a:off x="2401888" y="4783138"/>
            <a:ext cx="457200" cy="48577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r>
              <a:rPr lang="en-US" altLang="en-US"/>
              <a:t>Bottom-up Integration</a:t>
            </a:r>
          </a:p>
        </p:txBody>
      </p:sp>
      <p:sp>
        <p:nvSpPr>
          <p:cNvPr id="250883" name="Rectangle 3"/>
          <p:cNvSpPr>
            <a:spLocks noGrp="1" noChangeArrowheads="1"/>
          </p:cNvSpPr>
          <p:nvPr>
            <p:ph type="body" idx="1"/>
          </p:nvPr>
        </p:nvSpPr>
        <p:spPr>
          <a:xfrm>
            <a:off x="914400" y="2133600"/>
            <a:ext cx="7543800" cy="4191000"/>
          </a:xfrm>
        </p:spPr>
        <p:txBody>
          <a:bodyPr/>
          <a:lstStyle/>
          <a:p>
            <a:pPr algn="just">
              <a:lnSpc>
                <a:spcPct val="80000"/>
              </a:lnSpc>
            </a:pPr>
            <a:r>
              <a:rPr lang="en-US" altLang="en-US" sz="2000" dirty="0"/>
              <a:t>Integration and testing starts with the most atomic modules in the control hierarchy</a:t>
            </a:r>
          </a:p>
          <a:p>
            <a:pPr algn="just">
              <a:lnSpc>
                <a:spcPct val="80000"/>
              </a:lnSpc>
            </a:pPr>
            <a:r>
              <a:rPr lang="en-US" altLang="en-US" sz="2000" dirty="0"/>
              <a:t>Advantages</a:t>
            </a:r>
          </a:p>
          <a:p>
            <a:pPr lvl="1" algn="just">
              <a:lnSpc>
                <a:spcPct val="80000"/>
              </a:lnSpc>
            </a:pPr>
            <a:r>
              <a:rPr lang="en-US" altLang="en-US" sz="1800" dirty="0"/>
              <a:t>This approach verifies low-level data processing early in the testing process</a:t>
            </a:r>
          </a:p>
          <a:p>
            <a:pPr lvl="1" algn="just">
              <a:lnSpc>
                <a:spcPct val="80000"/>
              </a:lnSpc>
            </a:pPr>
            <a:r>
              <a:rPr lang="en-US" altLang="en-US" sz="1800" dirty="0"/>
              <a:t>Need for stubs is eliminated</a:t>
            </a:r>
          </a:p>
          <a:p>
            <a:pPr algn="just">
              <a:lnSpc>
                <a:spcPct val="80000"/>
              </a:lnSpc>
            </a:pPr>
            <a:r>
              <a:rPr lang="en-US" altLang="en-US" sz="2000" dirty="0"/>
              <a:t>Disadvantages</a:t>
            </a:r>
          </a:p>
          <a:p>
            <a:pPr lvl="1" algn="just">
              <a:lnSpc>
                <a:spcPct val="80000"/>
              </a:lnSpc>
            </a:pPr>
            <a:r>
              <a:rPr lang="en-US" altLang="en-US" sz="1800" dirty="0"/>
              <a:t>Driver modules need to be built to test the lower-level modules; this code is later discarded or expanded into a full-featured version</a:t>
            </a:r>
          </a:p>
          <a:p>
            <a:pPr lvl="1" algn="just">
              <a:lnSpc>
                <a:spcPct val="80000"/>
              </a:lnSpc>
            </a:pPr>
            <a:r>
              <a:rPr lang="en-US" altLang="en-US" sz="1800" dirty="0"/>
              <a:t>Drivers inherently do not contain the complete algorithms that will eventually use the services of the lower-level modules; consequently, testing may be incomplete or more testing may be needed later when the upper level modules are available</a:t>
            </a:r>
          </a:p>
        </p:txBody>
      </p:sp>
    </p:spTree>
    <p:extLst>
      <p:ext uri="{BB962C8B-B14F-4D97-AF65-F5344CB8AC3E}">
        <p14:creationId xmlns:p14="http://schemas.microsoft.com/office/powerpoint/2010/main" val="2033172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Slide Number Placeholder 4"/>
          <p:cNvSpPr>
            <a:spLocks noGrp="1"/>
          </p:cNvSpPr>
          <p:nvPr>
            <p:ph type="sldNum" sz="quarter" idx="11"/>
          </p:nvPr>
        </p:nvSpPr>
        <p:spPr/>
        <p:txBody>
          <a:bodyPr/>
          <a:lstStyle/>
          <a:p>
            <a:fld id="{0CFF09ED-742D-48D8-AA0C-B68D4060F654}" type="slidenum">
              <a:rPr lang="en-US" altLang="en-US"/>
              <a:pPr/>
              <a:t>29</a:t>
            </a:fld>
            <a:endParaRPr lang="en-US" altLang="en-US"/>
          </a:p>
        </p:txBody>
      </p:sp>
      <p:sp>
        <p:nvSpPr>
          <p:cNvPr id="184322" name="Rectangle 2"/>
          <p:cNvSpPr>
            <a:spLocks noGrp="1" noChangeArrowheads="1"/>
          </p:cNvSpPr>
          <p:nvPr>
            <p:ph type="title"/>
          </p:nvPr>
        </p:nvSpPr>
        <p:spPr>
          <a:xfrm>
            <a:off x="1219200" y="1066800"/>
            <a:ext cx="5654675" cy="506413"/>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r>
              <a:rPr lang="en-US" altLang="en-US"/>
              <a:t>Bottom-Up Integration</a:t>
            </a:r>
          </a:p>
        </p:txBody>
      </p:sp>
      <p:sp>
        <p:nvSpPr>
          <p:cNvPr id="184323" name="Freeform 3"/>
          <p:cNvSpPr>
            <a:spLocks/>
          </p:cNvSpPr>
          <p:nvPr/>
        </p:nvSpPr>
        <p:spPr bwMode="auto">
          <a:xfrm>
            <a:off x="2401888" y="3702050"/>
            <a:ext cx="2020887" cy="2416175"/>
          </a:xfrm>
          <a:custGeom>
            <a:avLst/>
            <a:gdLst>
              <a:gd name="T0" fmla="*/ 946 w 1273"/>
              <a:gd name="T1" fmla="*/ 111 h 1353"/>
              <a:gd name="T2" fmla="*/ 875 w 1273"/>
              <a:gd name="T3" fmla="*/ 80 h 1353"/>
              <a:gd name="T4" fmla="*/ 819 w 1273"/>
              <a:gd name="T5" fmla="*/ 56 h 1353"/>
              <a:gd name="T6" fmla="*/ 779 w 1273"/>
              <a:gd name="T7" fmla="*/ 40 h 1353"/>
              <a:gd name="T8" fmla="*/ 755 w 1273"/>
              <a:gd name="T9" fmla="*/ 24 h 1353"/>
              <a:gd name="T10" fmla="*/ 716 w 1273"/>
              <a:gd name="T11" fmla="*/ 8 h 1353"/>
              <a:gd name="T12" fmla="*/ 652 w 1273"/>
              <a:gd name="T13" fmla="*/ 0 h 1353"/>
              <a:gd name="T14" fmla="*/ 620 w 1273"/>
              <a:gd name="T15" fmla="*/ 0 h 1353"/>
              <a:gd name="T16" fmla="*/ 549 w 1273"/>
              <a:gd name="T17" fmla="*/ 16 h 1353"/>
              <a:gd name="T18" fmla="*/ 501 w 1273"/>
              <a:gd name="T19" fmla="*/ 40 h 1353"/>
              <a:gd name="T20" fmla="*/ 445 w 1273"/>
              <a:gd name="T21" fmla="*/ 72 h 1353"/>
              <a:gd name="T22" fmla="*/ 350 w 1273"/>
              <a:gd name="T23" fmla="*/ 119 h 1353"/>
              <a:gd name="T24" fmla="*/ 302 w 1273"/>
              <a:gd name="T25" fmla="*/ 135 h 1353"/>
              <a:gd name="T26" fmla="*/ 207 w 1273"/>
              <a:gd name="T27" fmla="*/ 191 h 1353"/>
              <a:gd name="T28" fmla="*/ 159 w 1273"/>
              <a:gd name="T29" fmla="*/ 239 h 1353"/>
              <a:gd name="T30" fmla="*/ 119 w 1273"/>
              <a:gd name="T31" fmla="*/ 286 h 1353"/>
              <a:gd name="T32" fmla="*/ 87 w 1273"/>
              <a:gd name="T33" fmla="*/ 358 h 1353"/>
              <a:gd name="T34" fmla="*/ 72 w 1273"/>
              <a:gd name="T35" fmla="*/ 390 h 1353"/>
              <a:gd name="T36" fmla="*/ 72 w 1273"/>
              <a:gd name="T37" fmla="*/ 469 h 1353"/>
              <a:gd name="T38" fmla="*/ 80 w 1273"/>
              <a:gd name="T39" fmla="*/ 557 h 1353"/>
              <a:gd name="T40" fmla="*/ 87 w 1273"/>
              <a:gd name="T41" fmla="*/ 604 h 1353"/>
              <a:gd name="T42" fmla="*/ 87 w 1273"/>
              <a:gd name="T43" fmla="*/ 660 h 1353"/>
              <a:gd name="T44" fmla="*/ 72 w 1273"/>
              <a:gd name="T45" fmla="*/ 732 h 1353"/>
              <a:gd name="T46" fmla="*/ 56 w 1273"/>
              <a:gd name="T47" fmla="*/ 787 h 1353"/>
              <a:gd name="T48" fmla="*/ 32 w 1273"/>
              <a:gd name="T49" fmla="*/ 851 h 1353"/>
              <a:gd name="T50" fmla="*/ 0 w 1273"/>
              <a:gd name="T51" fmla="*/ 970 h 1353"/>
              <a:gd name="T52" fmla="*/ 0 w 1273"/>
              <a:gd name="T53" fmla="*/ 1042 h 1353"/>
              <a:gd name="T54" fmla="*/ 8 w 1273"/>
              <a:gd name="T55" fmla="*/ 1113 h 1353"/>
              <a:gd name="T56" fmla="*/ 32 w 1273"/>
              <a:gd name="T57" fmla="*/ 1185 h 1353"/>
              <a:gd name="T58" fmla="*/ 48 w 1273"/>
              <a:gd name="T59" fmla="*/ 1217 h 1353"/>
              <a:gd name="T60" fmla="*/ 87 w 1273"/>
              <a:gd name="T61" fmla="*/ 1257 h 1353"/>
              <a:gd name="T62" fmla="*/ 127 w 1273"/>
              <a:gd name="T63" fmla="*/ 1280 h 1353"/>
              <a:gd name="T64" fmla="*/ 183 w 1273"/>
              <a:gd name="T65" fmla="*/ 1288 h 1353"/>
              <a:gd name="T66" fmla="*/ 254 w 1273"/>
              <a:gd name="T67" fmla="*/ 1288 h 1353"/>
              <a:gd name="T68" fmla="*/ 358 w 1273"/>
              <a:gd name="T69" fmla="*/ 1288 h 1353"/>
              <a:gd name="T70" fmla="*/ 445 w 1273"/>
              <a:gd name="T71" fmla="*/ 1288 h 1353"/>
              <a:gd name="T72" fmla="*/ 533 w 1273"/>
              <a:gd name="T73" fmla="*/ 1288 h 1353"/>
              <a:gd name="T74" fmla="*/ 636 w 1273"/>
              <a:gd name="T75" fmla="*/ 1288 h 1353"/>
              <a:gd name="T76" fmla="*/ 739 w 1273"/>
              <a:gd name="T77" fmla="*/ 1296 h 1353"/>
              <a:gd name="T78" fmla="*/ 811 w 1273"/>
              <a:gd name="T79" fmla="*/ 1312 h 1353"/>
              <a:gd name="T80" fmla="*/ 851 w 1273"/>
              <a:gd name="T81" fmla="*/ 1320 h 1353"/>
              <a:gd name="T82" fmla="*/ 954 w 1273"/>
              <a:gd name="T83" fmla="*/ 1336 h 1353"/>
              <a:gd name="T84" fmla="*/ 1034 w 1273"/>
              <a:gd name="T85" fmla="*/ 1352 h 1353"/>
              <a:gd name="T86" fmla="*/ 1097 w 1273"/>
              <a:gd name="T87" fmla="*/ 1352 h 1353"/>
              <a:gd name="T88" fmla="*/ 1169 w 1273"/>
              <a:gd name="T89" fmla="*/ 1344 h 1353"/>
              <a:gd name="T90" fmla="*/ 1200 w 1273"/>
              <a:gd name="T91" fmla="*/ 1328 h 1353"/>
              <a:gd name="T92" fmla="*/ 1248 w 1273"/>
              <a:gd name="T93" fmla="*/ 1280 h 1353"/>
              <a:gd name="T94" fmla="*/ 1264 w 1273"/>
              <a:gd name="T95" fmla="*/ 1233 h 1353"/>
              <a:gd name="T96" fmla="*/ 1272 w 1273"/>
              <a:gd name="T97" fmla="*/ 1169 h 1353"/>
              <a:gd name="T98" fmla="*/ 1256 w 1273"/>
              <a:gd name="T99" fmla="*/ 1082 h 1353"/>
              <a:gd name="T100" fmla="*/ 1240 w 1273"/>
              <a:gd name="T101" fmla="*/ 1034 h 1353"/>
              <a:gd name="T102" fmla="*/ 1208 w 1273"/>
              <a:gd name="T103" fmla="*/ 938 h 1353"/>
              <a:gd name="T104" fmla="*/ 1185 w 1273"/>
              <a:gd name="T105" fmla="*/ 875 h 1353"/>
              <a:gd name="T106" fmla="*/ 1161 w 1273"/>
              <a:gd name="T107" fmla="*/ 811 h 1353"/>
              <a:gd name="T108" fmla="*/ 1145 w 1273"/>
              <a:gd name="T109" fmla="*/ 708 h 1353"/>
              <a:gd name="T110" fmla="*/ 1145 w 1273"/>
              <a:gd name="T111" fmla="*/ 636 h 1353"/>
              <a:gd name="T112" fmla="*/ 1137 w 1273"/>
              <a:gd name="T113" fmla="*/ 477 h 1353"/>
              <a:gd name="T114" fmla="*/ 1129 w 1273"/>
              <a:gd name="T115" fmla="*/ 398 h 1353"/>
              <a:gd name="T116" fmla="*/ 1105 w 1273"/>
              <a:gd name="T117" fmla="*/ 310 h 1353"/>
              <a:gd name="T118" fmla="*/ 1089 w 1273"/>
              <a:gd name="T119" fmla="*/ 278 h 1353"/>
              <a:gd name="T120" fmla="*/ 1018 w 1273"/>
              <a:gd name="T121" fmla="*/ 183 h 1353"/>
              <a:gd name="T122" fmla="*/ 946 w 1273"/>
              <a:gd name="T123" fmla="*/ 111 h 1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73" h="1353">
                <a:moveTo>
                  <a:pt x="962" y="119"/>
                </a:moveTo>
                <a:lnTo>
                  <a:pt x="946" y="111"/>
                </a:lnTo>
                <a:lnTo>
                  <a:pt x="906" y="95"/>
                </a:lnTo>
                <a:lnTo>
                  <a:pt x="875" y="80"/>
                </a:lnTo>
                <a:lnTo>
                  <a:pt x="851" y="72"/>
                </a:lnTo>
                <a:lnTo>
                  <a:pt x="819" y="56"/>
                </a:lnTo>
                <a:lnTo>
                  <a:pt x="803" y="48"/>
                </a:lnTo>
                <a:lnTo>
                  <a:pt x="779" y="40"/>
                </a:lnTo>
                <a:lnTo>
                  <a:pt x="763" y="32"/>
                </a:lnTo>
                <a:lnTo>
                  <a:pt x="755" y="24"/>
                </a:lnTo>
                <a:lnTo>
                  <a:pt x="739" y="16"/>
                </a:lnTo>
                <a:lnTo>
                  <a:pt x="716" y="8"/>
                </a:lnTo>
                <a:lnTo>
                  <a:pt x="684" y="0"/>
                </a:lnTo>
                <a:lnTo>
                  <a:pt x="652" y="0"/>
                </a:lnTo>
                <a:lnTo>
                  <a:pt x="636" y="0"/>
                </a:lnTo>
                <a:lnTo>
                  <a:pt x="620" y="0"/>
                </a:lnTo>
                <a:lnTo>
                  <a:pt x="580" y="8"/>
                </a:lnTo>
                <a:lnTo>
                  <a:pt x="549" y="16"/>
                </a:lnTo>
                <a:lnTo>
                  <a:pt x="517" y="32"/>
                </a:lnTo>
                <a:lnTo>
                  <a:pt x="501" y="40"/>
                </a:lnTo>
                <a:lnTo>
                  <a:pt x="485" y="48"/>
                </a:lnTo>
                <a:lnTo>
                  <a:pt x="445" y="72"/>
                </a:lnTo>
                <a:lnTo>
                  <a:pt x="398" y="95"/>
                </a:lnTo>
                <a:lnTo>
                  <a:pt x="350" y="119"/>
                </a:lnTo>
                <a:lnTo>
                  <a:pt x="326" y="127"/>
                </a:lnTo>
                <a:lnTo>
                  <a:pt x="302" y="135"/>
                </a:lnTo>
                <a:lnTo>
                  <a:pt x="254" y="159"/>
                </a:lnTo>
                <a:lnTo>
                  <a:pt x="207" y="191"/>
                </a:lnTo>
                <a:lnTo>
                  <a:pt x="167" y="223"/>
                </a:lnTo>
                <a:lnTo>
                  <a:pt x="159" y="239"/>
                </a:lnTo>
                <a:lnTo>
                  <a:pt x="143" y="254"/>
                </a:lnTo>
                <a:lnTo>
                  <a:pt x="119" y="286"/>
                </a:lnTo>
                <a:lnTo>
                  <a:pt x="95" y="326"/>
                </a:lnTo>
                <a:lnTo>
                  <a:pt x="87" y="358"/>
                </a:lnTo>
                <a:lnTo>
                  <a:pt x="80" y="374"/>
                </a:lnTo>
                <a:lnTo>
                  <a:pt x="72" y="390"/>
                </a:lnTo>
                <a:lnTo>
                  <a:pt x="72" y="422"/>
                </a:lnTo>
                <a:lnTo>
                  <a:pt x="72" y="469"/>
                </a:lnTo>
                <a:lnTo>
                  <a:pt x="72" y="525"/>
                </a:lnTo>
                <a:lnTo>
                  <a:pt x="80" y="557"/>
                </a:lnTo>
                <a:lnTo>
                  <a:pt x="80" y="565"/>
                </a:lnTo>
                <a:lnTo>
                  <a:pt x="87" y="604"/>
                </a:lnTo>
                <a:lnTo>
                  <a:pt x="87" y="636"/>
                </a:lnTo>
                <a:lnTo>
                  <a:pt x="87" y="660"/>
                </a:lnTo>
                <a:lnTo>
                  <a:pt x="80" y="692"/>
                </a:lnTo>
                <a:lnTo>
                  <a:pt x="72" y="732"/>
                </a:lnTo>
                <a:lnTo>
                  <a:pt x="64" y="763"/>
                </a:lnTo>
                <a:lnTo>
                  <a:pt x="56" y="787"/>
                </a:lnTo>
                <a:lnTo>
                  <a:pt x="48" y="811"/>
                </a:lnTo>
                <a:lnTo>
                  <a:pt x="32" y="851"/>
                </a:lnTo>
                <a:lnTo>
                  <a:pt x="16" y="907"/>
                </a:lnTo>
                <a:lnTo>
                  <a:pt x="0" y="970"/>
                </a:lnTo>
                <a:lnTo>
                  <a:pt x="0" y="1018"/>
                </a:lnTo>
                <a:lnTo>
                  <a:pt x="0" y="1042"/>
                </a:lnTo>
                <a:lnTo>
                  <a:pt x="0" y="1066"/>
                </a:lnTo>
                <a:lnTo>
                  <a:pt x="8" y="1113"/>
                </a:lnTo>
                <a:lnTo>
                  <a:pt x="16" y="1153"/>
                </a:lnTo>
                <a:lnTo>
                  <a:pt x="32" y="1185"/>
                </a:lnTo>
                <a:lnTo>
                  <a:pt x="40" y="1201"/>
                </a:lnTo>
                <a:lnTo>
                  <a:pt x="48" y="1217"/>
                </a:lnTo>
                <a:lnTo>
                  <a:pt x="64" y="1233"/>
                </a:lnTo>
                <a:lnTo>
                  <a:pt x="87" y="1257"/>
                </a:lnTo>
                <a:lnTo>
                  <a:pt x="111" y="1272"/>
                </a:lnTo>
                <a:lnTo>
                  <a:pt x="127" y="1280"/>
                </a:lnTo>
                <a:lnTo>
                  <a:pt x="159" y="1288"/>
                </a:lnTo>
                <a:lnTo>
                  <a:pt x="183" y="1288"/>
                </a:lnTo>
                <a:lnTo>
                  <a:pt x="215" y="1288"/>
                </a:lnTo>
                <a:lnTo>
                  <a:pt x="254" y="1288"/>
                </a:lnTo>
                <a:lnTo>
                  <a:pt x="294" y="1288"/>
                </a:lnTo>
                <a:lnTo>
                  <a:pt x="358" y="1288"/>
                </a:lnTo>
                <a:lnTo>
                  <a:pt x="413" y="1288"/>
                </a:lnTo>
                <a:lnTo>
                  <a:pt x="445" y="1288"/>
                </a:lnTo>
                <a:lnTo>
                  <a:pt x="477" y="1288"/>
                </a:lnTo>
                <a:lnTo>
                  <a:pt x="533" y="1288"/>
                </a:lnTo>
                <a:lnTo>
                  <a:pt x="596" y="1288"/>
                </a:lnTo>
                <a:lnTo>
                  <a:pt x="636" y="1288"/>
                </a:lnTo>
                <a:lnTo>
                  <a:pt x="684" y="1288"/>
                </a:lnTo>
                <a:lnTo>
                  <a:pt x="739" y="1296"/>
                </a:lnTo>
                <a:lnTo>
                  <a:pt x="771" y="1304"/>
                </a:lnTo>
                <a:lnTo>
                  <a:pt x="811" y="1312"/>
                </a:lnTo>
                <a:lnTo>
                  <a:pt x="819" y="1312"/>
                </a:lnTo>
                <a:lnTo>
                  <a:pt x="851" y="1320"/>
                </a:lnTo>
                <a:lnTo>
                  <a:pt x="898" y="1328"/>
                </a:lnTo>
                <a:lnTo>
                  <a:pt x="954" y="1336"/>
                </a:lnTo>
                <a:lnTo>
                  <a:pt x="1010" y="1352"/>
                </a:lnTo>
                <a:lnTo>
                  <a:pt x="1034" y="1352"/>
                </a:lnTo>
                <a:lnTo>
                  <a:pt x="1049" y="1352"/>
                </a:lnTo>
                <a:lnTo>
                  <a:pt x="1097" y="1352"/>
                </a:lnTo>
                <a:lnTo>
                  <a:pt x="1129" y="1352"/>
                </a:lnTo>
                <a:lnTo>
                  <a:pt x="1169" y="1344"/>
                </a:lnTo>
                <a:lnTo>
                  <a:pt x="1185" y="1336"/>
                </a:lnTo>
                <a:lnTo>
                  <a:pt x="1200" y="1328"/>
                </a:lnTo>
                <a:lnTo>
                  <a:pt x="1232" y="1304"/>
                </a:lnTo>
                <a:lnTo>
                  <a:pt x="1248" y="1280"/>
                </a:lnTo>
                <a:lnTo>
                  <a:pt x="1264" y="1249"/>
                </a:lnTo>
                <a:lnTo>
                  <a:pt x="1264" y="1233"/>
                </a:lnTo>
                <a:lnTo>
                  <a:pt x="1272" y="1209"/>
                </a:lnTo>
                <a:lnTo>
                  <a:pt x="1272" y="1169"/>
                </a:lnTo>
                <a:lnTo>
                  <a:pt x="1264" y="1129"/>
                </a:lnTo>
                <a:lnTo>
                  <a:pt x="1256" y="1082"/>
                </a:lnTo>
                <a:lnTo>
                  <a:pt x="1248" y="1058"/>
                </a:lnTo>
                <a:lnTo>
                  <a:pt x="1240" y="1034"/>
                </a:lnTo>
                <a:lnTo>
                  <a:pt x="1224" y="986"/>
                </a:lnTo>
                <a:lnTo>
                  <a:pt x="1208" y="938"/>
                </a:lnTo>
                <a:lnTo>
                  <a:pt x="1193" y="899"/>
                </a:lnTo>
                <a:lnTo>
                  <a:pt x="1185" y="875"/>
                </a:lnTo>
                <a:lnTo>
                  <a:pt x="1177" y="859"/>
                </a:lnTo>
                <a:lnTo>
                  <a:pt x="1161" y="811"/>
                </a:lnTo>
                <a:lnTo>
                  <a:pt x="1153" y="763"/>
                </a:lnTo>
                <a:lnTo>
                  <a:pt x="1145" y="708"/>
                </a:lnTo>
                <a:lnTo>
                  <a:pt x="1145" y="684"/>
                </a:lnTo>
                <a:lnTo>
                  <a:pt x="1145" y="636"/>
                </a:lnTo>
                <a:lnTo>
                  <a:pt x="1137" y="533"/>
                </a:lnTo>
                <a:lnTo>
                  <a:pt x="1137" y="477"/>
                </a:lnTo>
                <a:lnTo>
                  <a:pt x="1137" y="453"/>
                </a:lnTo>
                <a:lnTo>
                  <a:pt x="1129" y="398"/>
                </a:lnTo>
                <a:lnTo>
                  <a:pt x="1121" y="350"/>
                </a:lnTo>
                <a:lnTo>
                  <a:pt x="1105" y="310"/>
                </a:lnTo>
                <a:lnTo>
                  <a:pt x="1097" y="294"/>
                </a:lnTo>
                <a:lnTo>
                  <a:pt x="1089" y="278"/>
                </a:lnTo>
                <a:lnTo>
                  <a:pt x="1057" y="231"/>
                </a:lnTo>
                <a:lnTo>
                  <a:pt x="1018" y="183"/>
                </a:lnTo>
                <a:lnTo>
                  <a:pt x="970" y="135"/>
                </a:lnTo>
                <a:lnTo>
                  <a:pt x="946" y="111"/>
                </a:lnTo>
                <a:lnTo>
                  <a:pt x="962" y="119"/>
                </a:lnTo>
              </a:path>
            </a:pathLst>
          </a:custGeom>
          <a:solidFill>
            <a:schemeClr val="tx2"/>
          </a:solidFill>
          <a:ln>
            <a:noFill/>
          </a:ln>
          <a:effectLst/>
          <a:extLst>
            <a:ext uri="{91240B29-F687-4F45-9708-019B960494DF}">
              <a14:hiddenLine xmlns:a14="http://schemas.microsoft.com/office/drawing/2010/main" w="12700" cap="rnd" cmpd="sng">
                <a:solidFill>
                  <a:schemeClr val="folHlink"/>
                </a:solidFill>
                <a:prstDash val="solid"/>
                <a:round/>
                <a:headEnd type="none" w="med" len="med"/>
                <a:tailEnd type="triangl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184324" name="Rectangle 4"/>
          <p:cNvSpPr>
            <a:spLocks noChangeArrowheads="1"/>
          </p:cNvSpPr>
          <p:nvPr/>
        </p:nvSpPr>
        <p:spPr bwMode="auto">
          <a:xfrm>
            <a:off x="4573588" y="1873250"/>
            <a:ext cx="685800" cy="542925"/>
          </a:xfrm>
          <a:prstGeom prst="rect">
            <a:avLst/>
          </a:prstGeom>
          <a:solidFill>
            <a:schemeClr val="folHlink"/>
          </a:solidFill>
          <a:ln>
            <a:noFill/>
          </a:ln>
          <a:effectLst/>
          <a:extLst>
            <a:ext uri="{91240B29-F687-4F45-9708-019B960494DF}">
              <a14:hiddenLine xmlns:a14="http://schemas.microsoft.com/office/drawing/2010/main" w="1270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4325" name="Rectangle 5"/>
          <p:cNvSpPr>
            <a:spLocks noChangeArrowheads="1"/>
          </p:cNvSpPr>
          <p:nvPr/>
        </p:nvSpPr>
        <p:spPr bwMode="auto">
          <a:xfrm>
            <a:off x="3811588" y="2959100"/>
            <a:ext cx="685800" cy="542925"/>
          </a:xfrm>
          <a:prstGeom prst="rect">
            <a:avLst/>
          </a:prstGeom>
          <a:solidFill>
            <a:schemeClr val="folHlink"/>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4326" name="Rectangle 6"/>
          <p:cNvSpPr>
            <a:spLocks noChangeArrowheads="1"/>
          </p:cNvSpPr>
          <p:nvPr/>
        </p:nvSpPr>
        <p:spPr bwMode="auto">
          <a:xfrm>
            <a:off x="3062288" y="4059238"/>
            <a:ext cx="685800" cy="542925"/>
          </a:xfrm>
          <a:prstGeom prst="rect">
            <a:avLst/>
          </a:prstGeom>
          <a:solidFill>
            <a:schemeClr val="folHlink"/>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4327" name="Rectangle 7"/>
          <p:cNvSpPr>
            <a:spLocks noChangeArrowheads="1"/>
          </p:cNvSpPr>
          <p:nvPr/>
        </p:nvSpPr>
        <p:spPr bwMode="auto">
          <a:xfrm>
            <a:off x="2579688" y="5145088"/>
            <a:ext cx="685800" cy="542925"/>
          </a:xfrm>
          <a:prstGeom prst="rect">
            <a:avLst/>
          </a:prstGeom>
          <a:solidFill>
            <a:schemeClr val="folHlink"/>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4328" name="Rectangle 8"/>
          <p:cNvSpPr>
            <a:spLocks noChangeArrowheads="1"/>
          </p:cNvSpPr>
          <p:nvPr/>
        </p:nvSpPr>
        <p:spPr bwMode="auto">
          <a:xfrm>
            <a:off x="3481388" y="5145088"/>
            <a:ext cx="685800" cy="542925"/>
          </a:xfrm>
          <a:prstGeom prst="rect">
            <a:avLst/>
          </a:prstGeom>
          <a:solidFill>
            <a:schemeClr val="folHlink"/>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4329" name="Rectangle 9"/>
          <p:cNvSpPr>
            <a:spLocks noChangeArrowheads="1"/>
          </p:cNvSpPr>
          <p:nvPr/>
        </p:nvSpPr>
        <p:spPr bwMode="auto">
          <a:xfrm>
            <a:off x="4675188" y="2959100"/>
            <a:ext cx="685800" cy="542925"/>
          </a:xfrm>
          <a:prstGeom prst="rect">
            <a:avLst/>
          </a:prstGeom>
          <a:solidFill>
            <a:srgbClr val="00AE00"/>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4330" name="Rectangle 10"/>
          <p:cNvSpPr>
            <a:spLocks noChangeArrowheads="1"/>
          </p:cNvSpPr>
          <p:nvPr/>
        </p:nvSpPr>
        <p:spPr bwMode="auto">
          <a:xfrm>
            <a:off x="5538788" y="2959100"/>
            <a:ext cx="685800" cy="542925"/>
          </a:xfrm>
          <a:prstGeom prst="rect">
            <a:avLst/>
          </a:prstGeom>
          <a:solidFill>
            <a:srgbClr val="00AE00"/>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nvGrpSpPr>
          <p:cNvPr id="184331" name="Group 11"/>
          <p:cNvGrpSpPr>
            <a:grpSpLocks/>
          </p:cNvGrpSpPr>
          <p:nvPr/>
        </p:nvGrpSpPr>
        <p:grpSpPr bwMode="auto">
          <a:xfrm>
            <a:off x="4192588" y="2430463"/>
            <a:ext cx="725487" cy="514350"/>
            <a:chOff x="2256" y="1056"/>
            <a:chExt cx="457" cy="288"/>
          </a:xfrm>
        </p:grpSpPr>
        <p:sp>
          <p:nvSpPr>
            <p:cNvPr id="184332" name="Freeform 12"/>
            <p:cNvSpPr>
              <a:spLocks/>
            </p:cNvSpPr>
            <p:nvPr/>
          </p:nvSpPr>
          <p:spPr bwMode="auto">
            <a:xfrm>
              <a:off x="2584" y="1056"/>
              <a:ext cx="129" cy="97"/>
            </a:xfrm>
            <a:custGeom>
              <a:avLst/>
              <a:gdLst>
                <a:gd name="T0" fmla="*/ 128 w 129"/>
                <a:gd name="T1" fmla="*/ 0 h 97"/>
                <a:gd name="T2" fmla="*/ 38 w 129"/>
                <a:gd name="T3" fmla="*/ 96 h 97"/>
                <a:gd name="T4" fmla="*/ 23 w 129"/>
                <a:gd name="T5" fmla="*/ 66 h 97"/>
                <a:gd name="T6" fmla="*/ 0 w 129"/>
                <a:gd name="T7" fmla="*/ 37 h 97"/>
                <a:gd name="T8" fmla="*/ 128 w 129"/>
                <a:gd name="T9" fmla="*/ 0 h 97"/>
              </a:gdLst>
              <a:ahLst/>
              <a:cxnLst>
                <a:cxn ang="0">
                  <a:pos x="T0" y="T1"/>
                </a:cxn>
                <a:cxn ang="0">
                  <a:pos x="T2" y="T3"/>
                </a:cxn>
                <a:cxn ang="0">
                  <a:pos x="T4" y="T5"/>
                </a:cxn>
                <a:cxn ang="0">
                  <a:pos x="T6" y="T7"/>
                </a:cxn>
                <a:cxn ang="0">
                  <a:pos x="T8" y="T9"/>
                </a:cxn>
              </a:cxnLst>
              <a:rect l="0" t="0" r="r" b="b"/>
              <a:pathLst>
                <a:path w="129" h="97">
                  <a:moveTo>
                    <a:pt x="128" y="0"/>
                  </a:moveTo>
                  <a:lnTo>
                    <a:pt x="38" y="96"/>
                  </a:lnTo>
                  <a:lnTo>
                    <a:pt x="23" y="66"/>
                  </a:lnTo>
                  <a:lnTo>
                    <a:pt x="0" y="37"/>
                  </a:lnTo>
                  <a:lnTo>
                    <a:pt x="128" y="0"/>
                  </a:lnTo>
                </a:path>
              </a:pathLst>
            </a:custGeom>
            <a:solidFill>
              <a:srgbClr val="000000"/>
            </a:solidFill>
            <a:ln w="12700" cap="rnd" cmpd="sng">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184333" name="Line 13"/>
            <p:cNvSpPr>
              <a:spLocks noChangeShapeType="1"/>
            </p:cNvSpPr>
            <p:nvPr/>
          </p:nvSpPr>
          <p:spPr bwMode="auto">
            <a:xfrm flipH="1">
              <a:off x="2256" y="1128"/>
              <a:ext cx="360" cy="2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nvGrpSpPr>
          <p:cNvPr id="184334" name="Group 14"/>
          <p:cNvGrpSpPr>
            <a:grpSpLocks/>
          </p:cNvGrpSpPr>
          <p:nvPr/>
        </p:nvGrpSpPr>
        <p:grpSpPr bwMode="auto">
          <a:xfrm>
            <a:off x="3417888" y="3516313"/>
            <a:ext cx="712787" cy="528637"/>
            <a:chOff x="1768" y="1664"/>
            <a:chExt cx="449" cy="296"/>
          </a:xfrm>
        </p:grpSpPr>
        <p:sp>
          <p:nvSpPr>
            <p:cNvPr id="184335" name="Freeform 15"/>
            <p:cNvSpPr>
              <a:spLocks/>
            </p:cNvSpPr>
            <p:nvPr/>
          </p:nvSpPr>
          <p:spPr bwMode="auto">
            <a:xfrm>
              <a:off x="2096" y="1664"/>
              <a:ext cx="121" cy="97"/>
            </a:xfrm>
            <a:custGeom>
              <a:avLst/>
              <a:gdLst>
                <a:gd name="T0" fmla="*/ 120 w 121"/>
                <a:gd name="T1" fmla="*/ 0 h 97"/>
                <a:gd name="T2" fmla="*/ 30 w 121"/>
                <a:gd name="T3" fmla="*/ 96 h 97"/>
                <a:gd name="T4" fmla="*/ 15 w 121"/>
                <a:gd name="T5" fmla="*/ 66 h 97"/>
                <a:gd name="T6" fmla="*/ 0 w 121"/>
                <a:gd name="T7" fmla="*/ 44 h 97"/>
                <a:gd name="T8" fmla="*/ 120 w 121"/>
                <a:gd name="T9" fmla="*/ 0 h 97"/>
              </a:gdLst>
              <a:ahLst/>
              <a:cxnLst>
                <a:cxn ang="0">
                  <a:pos x="T0" y="T1"/>
                </a:cxn>
                <a:cxn ang="0">
                  <a:pos x="T2" y="T3"/>
                </a:cxn>
                <a:cxn ang="0">
                  <a:pos x="T4" y="T5"/>
                </a:cxn>
                <a:cxn ang="0">
                  <a:pos x="T6" y="T7"/>
                </a:cxn>
                <a:cxn ang="0">
                  <a:pos x="T8" y="T9"/>
                </a:cxn>
              </a:cxnLst>
              <a:rect l="0" t="0" r="r" b="b"/>
              <a:pathLst>
                <a:path w="121" h="97">
                  <a:moveTo>
                    <a:pt x="120" y="0"/>
                  </a:moveTo>
                  <a:lnTo>
                    <a:pt x="30" y="96"/>
                  </a:lnTo>
                  <a:lnTo>
                    <a:pt x="15" y="66"/>
                  </a:lnTo>
                  <a:lnTo>
                    <a:pt x="0" y="44"/>
                  </a:lnTo>
                  <a:lnTo>
                    <a:pt x="120" y="0"/>
                  </a:lnTo>
                </a:path>
              </a:pathLst>
            </a:custGeom>
            <a:solidFill>
              <a:srgbClr val="000000"/>
            </a:solidFill>
            <a:ln w="12700" cap="rnd" cmpd="sng">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184336" name="Line 16"/>
            <p:cNvSpPr>
              <a:spLocks noChangeShapeType="1"/>
            </p:cNvSpPr>
            <p:nvPr/>
          </p:nvSpPr>
          <p:spPr bwMode="auto">
            <a:xfrm flipH="1">
              <a:off x="1768" y="1736"/>
              <a:ext cx="352" cy="2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sp>
        <p:nvSpPr>
          <p:cNvPr id="184337" name="Line 17"/>
          <p:cNvSpPr>
            <a:spLocks noChangeShapeType="1"/>
          </p:cNvSpPr>
          <p:nvPr/>
        </p:nvSpPr>
        <p:spPr bwMode="auto">
          <a:xfrm flipH="1">
            <a:off x="2897188" y="4616450"/>
            <a:ext cx="520700" cy="5286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4338" name="Line 18"/>
          <p:cNvSpPr>
            <a:spLocks noChangeShapeType="1"/>
          </p:cNvSpPr>
          <p:nvPr/>
        </p:nvSpPr>
        <p:spPr bwMode="auto">
          <a:xfrm>
            <a:off x="3392488" y="4616450"/>
            <a:ext cx="444500" cy="5429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4339" name="Line 19"/>
          <p:cNvSpPr>
            <a:spLocks noChangeShapeType="1"/>
          </p:cNvSpPr>
          <p:nvPr/>
        </p:nvSpPr>
        <p:spPr bwMode="auto">
          <a:xfrm>
            <a:off x="4941888" y="2430463"/>
            <a:ext cx="38100" cy="5286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4340" name="Line 20"/>
          <p:cNvSpPr>
            <a:spLocks noChangeShapeType="1"/>
          </p:cNvSpPr>
          <p:nvPr/>
        </p:nvSpPr>
        <p:spPr bwMode="auto">
          <a:xfrm>
            <a:off x="4916488" y="2459038"/>
            <a:ext cx="977900" cy="4857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4341" name="Rectangle 21"/>
          <p:cNvSpPr>
            <a:spLocks noChangeArrowheads="1"/>
          </p:cNvSpPr>
          <p:nvPr/>
        </p:nvSpPr>
        <p:spPr bwMode="auto">
          <a:xfrm>
            <a:off x="4495800" y="3719513"/>
            <a:ext cx="3344863"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effectLst>
                  <a:outerShdw blurRad="38100" dist="38100" dir="2700000" algn="tl">
                    <a:srgbClr val="FFFFFF"/>
                  </a:outerShdw>
                </a:effectLst>
                <a:latin typeface="Helvetica" panose="020B0604020202020204" pitchFamily="34" charset="0"/>
              </a:rPr>
              <a:t>drivers are replaced one at a </a:t>
            </a:r>
          </a:p>
        </p:txBody>
      </p:sp>
      <p:sp>
        <p:nvSpPr>
          <p:cNvPr id="184342" name="Rectangle 22"/>
          <p:cNvSpPr>
            <a:spLocks noChangeArrowheads="1"/>
          </p:cNvSpPr>
          <p:nvPr/>
        </p:nvSpPr>
        <p:spPr bwMode="auto">
          <a:xfrm>
            <a:off x="4495800" y="3976688"/>
            <a:ext cx="2112963"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effectLst>
                  <a:outerShdw blurRad="38100" dist="38100" dir="2700000" algn="tl">
                    <a:srgbClr val="FFFFFF"/>
                  </a:outerShdw>
                </a:effectLst>
                <a:latin typeface="Helvetica" panose="020B0604020202020204" pitchFamily="34" charset="0"/>
              </a:rPr>
              <a:t>time, "depth first"</a:t>
            </a:r>
          </a:p>
        </p:txBody>
      </p:sp>
      <p:sp>
        <p:nvSpPr>
          <p:cNvPr id="184343" name="Rectangle 23"/>
          <p:cNvSpPr>
            <a:spLocks noChangeArrowheads="1"/>
          </p:cNvSpPr>
          <p:nvPr/>
        </p:nvSpPr>
        <p:spPr bwMode="auto">
          <a:xfrm>
            <a:off x="4394200" y="4705350"/>
            <a:ext cx="38639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effectLst>
                  <a:outerShdw blurRad="38100" dist="38100" dir="2700000" algn="tl">
                    <a:srgbClr val="FFFFFF"/>
                  </a:outerShdw>
                </a:effectLst>
                <a:latin typeface="Helvetica" panose="020B0604020202020204" pitchFamily="34" charset="0"/>
              </a:rPr>
              <a:t>worker modules are grouped into </a:t>
            </a:r>
          </a:p>
        </p:txBody>
      </p:sp>
      <p:sp>
        <p:nvSpPr>
          <p:cNvPr id="184344" name="Rectangle 24"/>
          <p:cNvSpPr>
            <a:spLocks noChangeArrowheads="1"/>
          </p:cNvSpPr>
          <p:nvPr/>
        </p:nvSpPr>
        <p:spPr bwMode="auto">
          <a:xfrm>
            <a:off x="4394200" y="4962525"/>
            <a:ext cx="24923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effectLst>
                  <a:outerShdw blurRad="38100" dist="38100" dir="2700000" algn="tl">
                    <a:srgbClr val="FFFFFF"/>
                  </a:outerShdw>
                </a:effectLst>
                <a:latin typeface="Helvetica" panose="020B0604020202020204" pitchFamily="34" charset="0"/>
              </a:rPr>
              <a:t>builds and integrated</a:t>
            </a:r>
          </a:p>
        </p:txBody>
      </p:sp>
      <p:sp>
        <p:nvSpPr>
          <p:cNvPr id="184345" name="Rectangle 25"/>
          <p:cNvSpPr>
            <a:spLocks noChangeArrowheads="1"/>
          </p:cNvSpPr>
          <p:nvPr/>
        </p:nvSpPr>
        <p:spPr bwMode="auto">
          <a:xfrm>
            <a:off x="4800600" y="1905000"/>
            <a:ext cx="3460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solidFill>
                  <a:schemeClr val="bg1"/>
                </a:solidFill>
                <a:effectLst>
                  <a:outerShdw blurRad="38100" dist="38100" dir="2700000" algn="tl">
                    <a:srgbClr val="000000"/>
                  </a:outerShdw>
                </a:effectLst>
                <a:latin typeface="Helvetica" panose="020B0604020202020204" pitchFamily="34" charset="0"/>
              </a:rPr>
              <a:t>A</a:t>
            </a:r>
          </a:p>
        </p:txBody>
      </p:sp>
      <p:sp>
        <p:nvSpPr>
          <p:cNvPr id="184346" name="Rectangle 26"/>
          <p:cNvSpPr>
            <a:spLocks noChangeArrowheads="1"/>
          </p:cNvSpPr>
          <p:nvPr/>
        </p:nvSpPr>
        <p:spPr bwMode="auto">
          <a:xfrm>
            <a:off x="4013200" y="3048000"/>
            <a:ext cx="3460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solidFill>
                  <a:schemeClr val="bg1"/>
                </a:solidFill>
                <a:effectLst>
                  <a:outerShdw blurRad="38100" dist="38100" dir="2700000" algn="tl">
                    <a:srgbClr val="000000"/>
                  </a:outerShdw>
                </a:effectLst>
                <a:latin typeface="Helvetica" panose="020B0604020202020204" pitchFamily="34" charset="0"/>
              </a:rPr>
              <a:t>B</a:t>
            </a:r>
          </a:p>
        </p:txBody>
      </p:sp>
      <p:sp>
        <p:nvSpPr>
          <p:cNvPr id="184347" name="Rectangle 27"/>
          <p:cNvSpPr>
            <a:spLocks noChangeArrowheads="1"/>
          </p:cNvSpPr>
          <p:nvPr/>
        </p:nvSpPr>
        <p:spPr bwMode="auto">
          <a:xfrm>
            <a:off x="3289300" y="4148138"/>
            <a:ext cx="3460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solidFill>
                  <a:schemeClr val="bg1"/>
                </a:solidFill>
                <a:effectLst>
                  <a:outerShdw blurRad="38100" dist="38100" dir="2700000" algn="tl">
                    <a:srgbClr val="000000"/>
                  </a:outerShdw>
                </a:effectLst>
                <a:latin typeface="Helvetica" panose="020B0604020202020204" pitchFamily="34" charset="0"/>
              </a:rPr>
              <a:t>C</a:t>
            </a:r>
          </a:p>
        </p:txBody>
      </p:sp>
      <p:sp>
        <p:nvSpPr>
          <p:cNvPr id="184348" name="Rectangle 28"/>
          <p:cNvSpPr>
            <a:spLocks noChangeArrowheads="1"/>
          </p:cNvSpPr>
          <p:nvPr/>
        </p:nvSpPr>
        <p:spPr bwMode="auto">
          <a:xfrm>
            <a:off x="2755900" y="5191125"/>
            <a:ext cx="3460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solidFill>
                  <a:schemeClr val="bg1"/>
                </a:solidFill>
                <a:effectLst>
                  <a:outerShdw blurRad="38100" dist="38100" dir="2700000" algn="tl">
                    <a:srgbClr val="000000"/>
                  </a:outerShdw>
                </a:effectLst>
                <a:latin typeface="Helvetica" panose="020B0604020202020204" pitchFamily="34" charset="0"/>
              </a:rPr>
              <a:t>D</a:t>
            </a:r>
          </a:p>
        </p:txBody>
      </p:sp>
      <p:sp>
        <p:nvSpPr>
          <p:cNvPr id="184349" name="Rectangle 29"/>
          <p:cNvSpPr>
            <a:spLocks noChangeArrowheads="1"/>
          </p:cNvSpPr>
          <p:nvPr/>
        </p:nvSpPr>
        <p:spPr bwMode="auto">
          <a:xfrm>
            <a:off x="3683000" y="5191125"/>
            <a:ext cx="3333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solidFill>
                  <a:schemeClr val="bg1"/>
                </a:solidFill>
                <a:effectLst>
                  <a:outerShdw blurRad="38100" dist="38100" dir="2700000" algn="tl">
                    <a:srgbClr val="000000"/>
                  </a:outerShdw>
                </a:effectLst>
                <a:latin typeface="Helvetica" panose="020B0604020202020204" pitchFamily="34" charset="0"/>
              </a:rPr>
              <a:t>E</a:t>
            </a:r>
          </a:p>
        </p:txBody>
      </p:sp>
      <p:sp>
        <p:nvSpPr>
          <p:cNvPr id="184350" name="Rectangle 30"/>
          <p:cNvSpPr>
            <a:spLocks noChangeArrowheads="1"/>
          </p:cNvSpPr>
          <p:nvPr/>
        </p:nvSpPr>
        <p:spPr bwMode="auto">
          <a:xfrm>
            <a:off x="4876800" y="3062288"/>
            <a:ext cx="3206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solidFill>
                  <a:schemeClr val="bg1"/>
                </a:solidFill>
                <a:effectLst>
                  <a:outerShdw blurRad="38100" dist="38100" dir="2700000" algn="tl">
                    <a:srgbClr val="000000"/>
                  </a:outerShdw>
                </a:effectLst>
                <a:latin typeface="Helvetica" panose="020B0604020202020204" pitchFamily="34" charset="0"/>
              </a:rPr>
              <a:t>F</a:t>
            </a:r>
          </a:p>
        </p:txBody>
      </p:sp>
      <p:sp>
        <p:nvSpPr>
          <p:cNvPr id="184351" name="Rectangle 31"/>
          <p:cNvSpPr>
            <a:spLocks noChangeArrowheads="1"/>
          </p:cNvSpPr>
          <p:nvPr/>
        </p:nvSpPr>
        <p:spPr bwMode="auto">
          <a:xfrm>
            <a:off x="5702300" y="3062288"/>
            <a:ext cx="3587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solidFill>
                  <a:schemeClr val="bg1"/>
                </a:solidFill>
                <a:effectLst>
                  <a:outerShdw blurRad="38100" dist="38100" dir="2700000" algn="tl">
                    <a:srgbClr val="000000"/>
                  </a:outerShdw>
                </a:effectLst>
                <a:latin typeface="Helvetica" panose="020B0604020202020204" pitchFamily="34" charset="0"/>
              </a:rPr>
              <a:t>G</a:t>
            </a:r>
          </a:p>
        </p:txBody>
      </p:sp>
      <p:sp>
        <p:nvSpPr>
          <p:cNvPr id="184352" name="Rectangle 32"/>
          <p:cNvSpPr>
            <a:spLocks noChangeArrowheads="1"/>
          </p:cNvSpPr>
          <p:nvPr/>
        </p:nvSpPr>
        <p:spPr bwMode="auto">
          <a:xfrm>
            <a:off x="4419600" y="5638800"/>
            <a:ext cx="1181100"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cluster</a:t>
            </a:r>
          </a:p>
        </p:txBody>
      </p:sp>
      <p:sp>
        <p:nvSpPr>
          <p:cNvPr id="184353" name="Line 33"/>
          <p:cNvSpPr>
            <a:spLocks noChangeShapeType="1"/>
          </p:cNvSpPr>
          <p:nvPr/>
        </p:nvSpPr>
        <p:spPr bwMode="auto">
          <a:xfrm>
            <a:off x="4262438" y="3595688"/>
            <a:ext cx="279400" cy="257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D5BF856-9D65-4E23-AEC0-4A5D8D497108}" type="slidenum">
              <a:rPr lang="en-US" altLang="en-US" smtClean="0"/>
              <a:pPr/>
              <a:t>3</a:t>
            </a:fld>
            <a:endParaRPr lang="en-US" altLang="en-US"/>
          </a:p>
        </p:txBody>
      </p:sp>
      <p:sp>
        <p:nvSpPr>
          <p:cNvPr id="10" name="Rectangle 2"/>
          <p:cNvSpPr>
            <a:spLocks noGrp="1" noChangeArrowheads="1"/>
          </p:cNvSpPr>
          <p:nvPr>
            <p:ph type="title"/>
          </p:nvPr>
        </p:nvSpPr>
        <p:spPr>
          <a:xfrm>
            <a:off x="457200" y="152400"/>
            <a:ext cx="7772400" cy="838200"/>
          </a:xfrm>
        </p:spPr>
        <p:txBody>
          <a:bodyPr/>
          <a:lstStyle/>
          <a:p>
            <a:r>
              <a:rPr lang="en-US" altLang="en-US" dirty="0"/>
              <a:t>Introduction</a:t>
            </a:r>
          </a:p>
        </p:txBody>
      </p:sp>
      <p:sp>
        <p:nvSpPr>
          <p:cNvPr id="11" name="Rectangle 3"/>
          <p:cNvSpPr txBox="1">
            <a:spLocks noChangeArrowheads="1"/>
          </p:cNvSpPr>
          <p:nvPr/>
        </p:nvSpPr>
        <p:spPr bwMode="auto">
          <a:xfrm>
            <a:off x="457200" y="1371600"/>
            <a:ext cx="8229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75000"/>
              <a:buFont typeface="Wingdings" panose="05000000000000000000" pitchFamily="2" charset="2"/>
              <a:buChar char="n"/>
              <a:defRPr sz="2400" kern="1200">
                <a:solidFill>
                  <a:schemeClr val="tx1"/>
                </a:solidFill>
                <a:latin typeface="+mn-lt"/>
                <a:ea typeface="+mn-ea"/>
                <a:cs typeface="+mn-cs"/>
              </a:defRPr>
            </a:lvl1pPr>
            <a:lvl2pPr marL="742950" indent="-285750" algn="l" rtl="0" fontAlgn="base">
              <a:spcBef>
                <a:spcPct val="20000"/>
              </a:spcBef>
              <a:spcAft>
                <a:spcPct val="0"/>
              </a:spcAft>
              <a:buClr>
                <a:schemeClr val="folHlink"/>
              </a:buClr>
              <a:buSzPct val="70000"/>
              <a:buFont typeface="Wingdings" panose="05000000000000000000" pitchFamily="2" charset="2"/>
              <a:buChar char="n"/>
              <a:defRPr sz="2000" kern="1200">
                <a:solidFill>
                  <a:schemeClr val="tx1"/>
                </a:solidFill>
                <a:latin typeface="+mn-lt"/>
                <a:ea typeface="+mn-ea"/>
                <a:cs typeface="+mn-cs"/>
              </a:defRPr>
            </a:lvl2pPr>
            <a:lvl3pPr marL="1143000" indent="-228600" algn="l" rtl="0" fontAlgn="base">
              <a:spcBef>
                <a:spcPct val="20000"/>
              </a:spcBef>
              <a:spcAft>
                <a:spcPct val="0"/>
              </a:spcAft>
              <a:buClr>
                <a:schemeClr val="tx2"/>
              </a:buClr>
              <a:buChar char="•"/>
              <a:defRPr kern="1200">
                <a:solidFill>
                  <a:schemeClr val="tx1"/>
                </a:solidFill>
                <a:latin typeface="+mn-lt"/>
                <a:ea typeface="+mn-ea"/>
                <a:cs typeface="+mn-cs"/>
              </a:defRPr>
            </a:lvl3pPr>
            <a:lvl4pPr marL="1600200" indent="-228600" algn="l" rtl="0" fontAlgn="base">
              <a:spcBef>
                <a:spcPct val="20000"/>
              </a:spcBef>
              <a:spcAft>
                <a:spcPct val="0"/>
              </a:spcAft>
              <a:buClr>
                <a:schemeClr val="hlink"/>
              </a:buClr>
              <a:buChar char="•"/>
              <a:defRPr sz="1600" kern="1200">
                <a:solidFill>
                  <a:schemeClr val="tx1"/>
                </a:solidFill>
                <a:latin typeface="+mn-lt"/>
                <a:ea typeface="+mn-ea"/>
                <a:cs typeface="+mn-cs"/>
              </a:defRPr>
            </a:lvl4pPr>
            <a:lvl5pPr marL="2057400" indent="-228600" algn="l" rtl="0" fontAlgn="base">
              <a:spcBef>
                <a:spcPct val="20000"/>
              </a:spcBef>
              <a:spcAft>
                <a:spcPct val="0"/>
              </a:spcAft>
              <a:buClr>
                <a:schemeClr val="tx1"/>
              </a:buClr>
              <a:buSzPct val="8500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lnSpc>
                <a:spcPct val="90000"/>
              </a:lnSpc>
            </a:pPr>
            <a:r>
              <a:rPr lang="en-US" altLang="en-US" sz="2000" dirty="0"/>
              <a:t>A strategy for software testing integrates the design of software test cases into a well-planned series of steps that result in successful development of the software</a:t>
            </a:r>
          </a:p>
          <a:p>
            <a:pPr algn="just" eaLnBrk="1" hangingPunct="1">
              <a:lnSpc>
                <a:spcPct val="90000"/>
              </a:lnSpc>
            </a:pPr>
            <a:endParaRPr lang="en-US" altLang="en-US" sz="2000" dirty="0"/>
          </a:p>
          <a:p>
            <a:pPr algn="just" eaLnBrk="1" hangingPunct="1">
              <a:lnSpc>
                <a:spcPct val="90000"/>
              </a:lnSpc>
            </a:pPr>
            <a:r>
              <a:rPr lang="en-US" altLang="en-US" sz="2000" dirty="0"/>
              <a:t>The strategy provides a road map that describes the steps to be taken, when, and how much effort, time, and resources will be required</a:t>
            </a:r>
          </a:p>
          <a:p>
            <a:pPr algn="just" eaLnBrk="1" hangingPunct="1">
              <a:lnSpc>
                <a:spcPct val="90000"/>
              </a:lnSpc>
            </a:pPr>
            <a:endParaRPr lang="en-US" altLang="en-US" sz="2000" dirty="0"/>
          </a:p>
          <a:p>
            <a:pPr algn="just" eaLnBrk="1" hangingPunct="1">
              <a:lnSpc>
                <a:spcPct val="90000"/>
              </a:lnSpc>
            </a:pPr>
            <a:r>
              <a:rPr lang="en-US" altLang="en-US" sz="2000" dirty="0"/>
              <a:t>The strategy incorporates test planning, test case design, test execution, and test result collection and evaluation</a:t>
            </a:r>
          </a:p>
          <a:p>
            <a:pPr algn="just" eaLnBrk="1" hangingPunct="1">
              <a:lnSpc>
                <a:spcPct val="90000"/>
              </a:lnSpc>
            </a:pPr>
            <a:endParaRPr lang="en-US" altLang="en-US" sz="2000" dirty="0"/>
          </a:p>
          <a:p>
            <a:pPr algn="just" eaLnBrk="1" hangingPunct="1">
              <a:lnSpc>
                <a:spcPct val="90000"/>
              </a:lnSpc>
            </a:pPr>
            <a:r>
              <a:rPr lang="en-US" altLang="en-US" sz="2000" dirty="0"/>
              <a:t>The strategy provides guidance for the practitioner and a set of milestones for the manager</a:t>
            </a:r>
          </a:p>
          <a:p>
            <a:pPr algn="just" eaLnBrk="1" hangingPunct="1">
              <a:lnSpc>
                <a:spcPct val="90000"/>
              </a:lnSpc>
            </a:pPr>
            <a:endParaRPr lang="en-US" altLang="en-US" sz="2000" dirty="0"/>
          </a:p>
          <a:p>
            <a:pPr algn="just" eaLnBrk="1" hangingPunct="1">
              <a:lnSpc>
                <a:spcPct val="90000"/>
              </a:lnSpc>
            </a:pPr>
            <a:r>
              <a:rPr lang="en-US" altLang="en-US" sz="2000" dirty="0"/>
              <a:t>Because of time pressures, progress must be measurable and problems must surface as early as possible</a:t>
            </a:r>
          </a:p>
        </p:txBody>
      </p:sp>
    </p:spTree>
    <p:extLst>
      <p:ext uri="{BB962C8B-B14F-4D97-AF65-F5344CB8AC3E}">
        <p14:creationId xmlns:p14="http://schemas.microsoft.com/office/powerpoint/2010/main" val="38000944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838200" y="663677"/>
            <a:ext cx="6705600" cy="633413"/>
          </a:xfrm>
        </p:spPr>
        <p:txBody>
          <a:bodyPr/>
          <a:lstStyle/>
          <a:p>
            <a:r>
              <a:rPr lang="en-US" altLang="en-US" dirty="0"/>
              <a:t>Sandwich Integration</a:t>
            </a:r>
          </a:p>
        </p:txBody>
      </p:sp>
      <p:sp>
        <p:nvSpPr>
          <p:cNvPr id="254979" name="Rectangle 3"/>
          <p:cNvSpPr>
            <a:spLocks noGrp="1" noChangeArrowheads="1"/>
          </p:cNvSpPr>
          <p:nvPr>
            <p:ph type="body" idx="1"/>
          </p:nvPr>
        </p:nvSpPr>
        <p:spPr>
          <a:xfrm>
            <a:off x="685800" y="1981200"/>
            <a:ext cx="7772400" cy="4191000"/>
          </a:xfrm>
        </p:spPr>
        <p:txBody>
          <a:bodyPr/>
          <a:lstStyle/>
          <a:p>
            <a:pPr algn="just">
              <a:lnSpc>
                <a:spcPct val="80000"/>
              </a:lnSpc>
            </a:pPr>
            <a:r>
              <a:rPr lang="en-US" altLang="en-US" sz="2000" dirty="0"/>
              <a:t>Consists of a combination of both top-down and bottom-up integration</a:t>
            </a:r>
          </a:p>
          <a:p>
            <a:pPr algn="just">
              <a:lnSpc>
                <a:spcPct val="80000"/>
              </a:lnSpc>
            </a:pPr>
            <a:r>
              <a:rPr lang="en-US" altLang="en-US" sz="2000" dirty="0"/>
              <a:t>Occurs both at the highest-level modules and also at the lowest level modules</a:t>
            </a:r>
          </a:p>
          <a:p>
            <a:pPr algn="just">
              <a:lnSpc>
                <a:spcPct val="80000"/>
              </a:lnSpc>
            </a:pPr>
            <a:r>
              <a:rPr lang="en-US" altLang="en-US" sz="2000" dirty="0"/>
              <a:t>Proceeds using functional groups of modules, with each group completed before the next</a:t>
            </a:r>
          </a:p>
          <a:p>
            <a:pPr lvl="1" algn="just">
              <a:lnSpc>
                <a:spcPct val="80000"/>
              </a:lnSpc>
            </a:pPr>
            <a:r>
              <a:rPr lang="en-US" altLang="en-US" sz="1800" dirty="0"/>
              <a:t>High and low-level modules are grouped based on the control and data processing they provide for a specific program feature</a:t>
            </a:r>
          </a:p>
          <a:p>
            <a:pPr lvl="1" algn="just">
              <a:lnSpc>
                <a:spcPct val="80000"/>
              </a:lnSpc>
            </a:pPr>
            <a:r>
              <a:rPr lang="en-US" altLang="en-US" sz="1800" dirty="0"/>
              <a:t>Integration within the group progresses in alternating steps between the high and low level modules of the group</a:t>
            </a:r>
          </a:p>
          <a:p>
            <a:pPr lvl="1" algn="just">
              <a:lnSpc>
                <a:spcPct val="80000"/>
              </a:lnSpc>
            </a:pPr>
            <a:r>
              <a:rPr lang="en-US" altLang="en-US" sz="1800" dirty="0"/>
              <a:t>When integration for a certain functional group is complete, integration and testing moves onto the next group</a:t>
            </a:r>
          </a:p>
          <a:p>
            <a:pPr algn="just">
              <a:lnSpc>
                <a:spcPct val="80000"/>
              </a:lnSpc>
            </a:pPr>
            <a:r>
              <a:rPr lang="en-US" altLang="en-US" sz="2000" dirty="0"/>
              <a:t>Reaps the advantages of both types of integration while minimizing the need for drivers and stubs</a:t>
            </a:r>
          </a:p>
          <a:p>
            <a:pPr algn="just">
              <a:lnSpc>
                <a:spcPct val="80000"/>
              </a:lnSpc>
            </a:pPr>
            <a:r>
              <a:rPr lang="en-US" altLang="en-US" sz="2000" dirty="0"/>
              <a:t>Requires a disciplined approach so that integration doesn’t tend towards the “big bang” scenario</a:t>
            </a:r>
          </a:p>
        </p:txBody>
      </p:sp>
    </p:spTree>
    <p:extLst>
      <p:ext uri="{BB962C8B-B14F-4D97-AF65-F5344CB8AC3E}">
        <p14:creationId xmlns:p14="http://schemas.microsoft.com/office/powerpoint/2010/main" val="3834696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Slide Number Placeholder 4"/>
          <p:cNvSpPr>
            <a:spLocks noGrp="1"/>
          </p:cNvSpPr>
          <p:nvPr>
            <p:ph type="sldNum" sz="quarter" idx="11"/>
          </p:nvPr>
        </p:nvSpPr>
        <p:spPr/>
        <p:txBody>
          <a:bodyPr/>
          <a:lstStyle/>
          <a:p>
            <a:fld id="{4C6B0E73-D9E2-4DE0-BE61-1C2FD79069EC}" type="slidenum">
              <a:rPr lang="en-US" altLang="en-US"/>
              <a:pPr/>
              <a:t>31</a:t>
            </a:fld>
            <a:endParaRPr lang="en-US" altLang="en-US"/>
          </a:p>
        </p:txBody>
      </p:sp>
      <p:sp>
        <p:nvSpPr>
          <p:cNvPr id="185346" name="Rectangle 2"/>
          <p:cNvSpPr>
            <a:spLocks noGrp="1" noChangeArrowheads="1"/>
          </p:cNvSpPr>
          <p:nvPr>
            <p:ph type="title"/>
          </p:nvPr>
        </p:nvSpPr>
        <p:spPr>
          <a:xfrm>
            <a:off x="1291431" y="979867"/>
            <a:ext cx="5805488" cy="474663"/>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r>
              <a:rPr lang="en-US" altLang="en-US" dirty="0"/>
              <a:t>Sandwich Testing</a:t>
            </a:r>
          </a:p>
        </p:txBody>
      </p:sp>
      <p:sp>
        <p:nvSpPr>
          <p:cNvPr id="185347" name="Freeform 3"/>
          <p:cNvSpPr>
            <a:spLocks/>
          </p:cNvSpPr>
          <p:nvPr/>
        </p:nvSpPr>
        <p:spPr bwMode="auto">
          <a:xfrm>
            <a:off x="2173288" y="3702050"/>
            <a:ext cx="2020887" cy="2416175"/>
          </a:xfrm>
          <a:custGeom>
            <a:avLst/>
            <a:gdLst>
              <a:gd name="T0" fmla="*/ 946 w 1273"/>
              <a:gd name="T1" fmla="*/ 111 h 1353"/>
              <a:gd name="T2" fmla="*/ 875 w 1273"/>
              <a:gd name="T3" fmla="*/ 80 h 1353"/>
              <a:gd name="T4" fmla="*/ 819 w 1273"/>
              <a:gd name="T5" fmla="*/ 56 h 1353"/>
              <a:gd name="T6" fmla="*/ 779 w 1273"/>
              <a:gd name="T7" fmla="*/ 40 h 1353"/>
              <a:gd name="T8" fmla="*/ 755 w 1273"/>
              <a:gd name="T9" fmla="*/ 24 h 1353"/>
              <a:gd name="T10" fmla="*/ 716 w 1273"/>
              <a:gd name="T11" fmla="*/ 8 h 1353"/>
              <a:gd name="T12" fmla="*/ 652 w 1273"/>
              <a:gd name="T13" fmla="*/ 0 h 1353"/>
              <a:gd name="T14" fmla="*/ 620 w 1273"/>
              <a:gd name="T15" fmla="*/ 0 h 1353"/>
              <a:gd name="T16" fmla="*/ 549 w 1273"/>
              <a:gd name="T17" fmla="*/ 16 h 1353"/>
              <a:gd name="T18" fmla="*/ 501 w 1273"/>
              <a:gd name="T19" fmla="*/ 40 h 1353"/>
              <a:gd name="T20" fmla="*/ 445 w 1273"/>
              <a:gd name="T21" fmla="*/ 72 h 1353"/>
              <a:gd name="T22" fmla="*/ 350 w 1273"/>
              <a:gd name="T23" fmla="*/ 119 h 1353"/>
              <a:gd name="T24" fmla="*/ 302 w 1273"/>
              <a:gd name="T25" fmla="*/ 135 h 1353"/>
              <a:gd name="T26" fmla="*/ 207 w 1273"/>
              <a:gd name="T27" fmla="*/ 191 h 1353"/>
              <a:gd name="T28" fmla="*/ 159 w 1273"/>
              <a:gd name="T29" fmla="*/ 239 h 1353"/>
              <a:gd name="T30" fmla="*/ 119 w 1273"/>
              <a:gd name="T31" fmla="*/ 286 h 1353"/>
              <a:gd name="T32" fmla="*/ 87 w 1273"/>
              <a:gd name="T33" fmla="*/ 358 h 1353"/>
              <a:gd name="T34" fmla="*/ 72 w 1273"/>
              <a:gd name="T35" fmla="*/ 390 h 1353"/>
              <a:gd name="T36" fmla="*/ 72 w 1273"/>
              <a:gd name="T37" fmla="*/ 469 h 1353"/>
              <a:gd name="T38" fmla="*/ 80 w 1273"/>
              <a:gd name="T39" fmla="*/ 557 h 1353"/>
              <a:gd name="T40" fmla="*/ 87 w 1273"/>
              <a:gd name="T41" fmla="*/ 604 h 1353"/>
              <a:gd name="T42" fmla="*/ 87 w 1273"/>
              <a:gd name="T43" fmla="*/ 660 h 1353"/>
              <a:gd name="T44" fmla="*/ 72 w 1273"/>
              <a:gd name="T45" fmla="*/ 732 h 1353"/>
              <a:gd name="T46" fmla="*/ 56 w 1273"/>
              <a:gd name="T47" fmla="*/ 787 h 1353"/>
              <a:gd name="T48" fmla="*/ 32 w 1273"/>
              <a:gd name="T49" fmla="*/ 851 h 1353"/>
              <a:gd name="T50" fmla="*/ 0 w 1273"/>
              <a:gd name="T51" fmla="*/ 970 h 1353"/>
              <a:gd name="T52" fmla="*/ 0 w 1273"/>
              <a:gd name="T53" fmla="*/ 1042 h 1353"/>
              <a:gd name="T54" fmla="*/ 8 w 1273"/>
              <a:gd name="T55" fmla="*/ 1113 h 1353"/>
              <a:gd name="T56" fmla="*/ 32 w 1273"/>
              <a:gd name="T57" fmla="*/ 1185 h 1353"/>
              <a:gd name="T58" fmla="*/ 48 w 1273"/>
              <a:gd name="T59" fmla="*/ 1217 h 1353"/>
              <a:gd name="T60" fmla="*/ 87 w 1273"/>
              <a:gd name="T61" fmla="*/ 1257 h 1353"/>
              <a:gd name="T62" fmla="*/ 127 w 1273"/>
              <a:gd name="T63" fmla="*/ 1280 h 1353"/>
              <a:gd name="T64" fmla="*/ 183 w 1273"/>
              <a:gd name="T65" fmla="*/ 1288 h 1353"/>
              <a:gd name="T66" fmla="*/ 254 w 1273"/>
              <a:gd name="T67" fmla="*/ 1288 h 1353"/>
              <a:gd name="T68" fmla="*/ 358 w 1273"/>
              <a:gd name="T69" fmla="*/ 1288 h 1353"/>
              <a:gd name="T70" fmla="*/ 445 w 1273"/>
              <a:gd name="T71" fmla="*/ 1288 h 1353"/>
              <a:gd name="T72" fmla="*/ 533 w 1273"/>
              <a:gd name="T73" fmla="*/ 1288 h 1353"/>
              <a:gd name="T74" fmla="*/ 636 w 1273"/>
              <a:gd name="T75" fmla="*/ 1288 h 1353"/>
              <a:gd name="T76" fmla="*/ 739 w 1273"/>
              <a:gd name="T77" fmla="*/ 1296 h 1353"/>
              <a:gd name="T78" fmla="*/ 811 w 1273"/>
              <a:gd name="T79" fmla="*/ 1312 h 1353"/>
              <a:gd name="T80" fmla="*/ 851 w 1273"/>
              <a:gd name="T81" fmla="*/ 1320 h 1353"/>
              <a:gd name="T82" fmla="*/ 954 w 1273"/>
              <a:gd name="T83" fmla="*/ 1336 h 1353"/>
              <a:gd name="T84" fmla="*/ 1034 w 1273"/>
              <a:gd name="T85" fmla="*/ 1352 h 1353"/>
              <a:gd name="T86" fmla="*/ 1097 w 1273"/>
              <a:gd name="T87" fmla="*/ 1352 h 1353"/>
              <a:gd name="T88" fmla="*/ 1169 w 1273"/>
              <a:gd name="T89" fmla="*/ 1344 h 1353"/>
              <a:gd name="T90" fmla="*/ 1200 w 1273"/>
              <a:gd name="T91" fmla="*/ 1328 h 1353"/>
              <a:gd name="T92" fmla="*/ 1248 w 1273"/>
              <a:gd name="T93" fmla="*/ 1280 h 1353"/>
              <a:gd name="T94" fmla="*/ 1264 w 1273"/>
              <a:gd name="T95" fmla="*/ 1233 h 1353"/>
              <a:gd name="T96" fmla="*/ 1272 w 1273"/>
              <a:gd name="T97" fmla="*/ 1169 h 1353"/>
              <a:gd name="T98" fmla="*/ 1256 w 1273"/>
              <a:gd name="T99" fmla="*/ 1082 h 1353"/>
              <a:gd name="T100" fmla="*/ 1240 w 1273"/>
              <a:gd name="T101" fmla="*/ 1034 h 1353"/>
              <a:gd name="T102" fmla="*/ 1208 w 1273"/>
              <a:gd name="T103" fmla="*/ 938 h 1353"/>
              <a:gd name="T104" fmla="*/ 1185 w 1273"/>
              <a:gd name="T105" fmla="*/ 875 h 1353"/>
              <a:gd name="T106" fmla="*/ 1161 w 1273"/>
              <a:gd name="T107" fmla="*/ 811 h 1353"/>
              <a:gd name="T108" fmla="*/ 1145 w 1273"/>
              <a:gd name="T109" fmla="*/ 708 h 1353"/>
              <a:gd name="T110" fmla="*/ 1145 w 1273"/>
              <a:gd name="T111" fmla="*/ 636 h 1353"/>
              <a:gd name="T112" fmla="*/ 1137 w 1273"/>
              <a:gd name="T113" fmla="*/ 477 h 1353"/>
              <a:gd name="T114" fmla="*/ 1129 w 1273"/>
              <a:gd name="T115" fmla="*/ 398 h 1353"/>
              <a:gd name="T116" fmla="*/ 1105 w 1273"/>
              <a:gd name="T117" fmla="*/ 310 h 1353"/>
              <a:gd name="T118" fmla="*/ 1089 w 1273"/>
              <a:gd name="T119" fmla="*/ 278 h 1353"/>
              <a:gd name="T120" fmla="*/ 1018 w 1273"/>
              <a:gd name="T121" fmla="*/ 183 h 1353"/>
              <a:gd name="T122" fmla="*/ 946 w 1273"/>
              <a:gd name="T123" fmla="*/ 111 h 1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73" h="1353">
                <a:moveTo>
                  <a:pt x="962" y="119"/>
                </a:moveTo>
                <a:lnTo>
                  <a:pt x="946" y="111"/>
                </a:lnTo>
                <a:lnTo>
                  <a:pt x="906" y="95"/>
                </a:lnTo>
                <a:lnTo>
                  <a:pt x="875" y="80"/>
                </a:lnTo>
                <a:lnTo>
                  <a:pt x="851" y="72"/>
                </a:lnTo>
                <a:lnTo>
                  <a:pt x="819" y="56"/>
                </a:lnTo>
                <a:lnTo>
                  <a:pt x="803" y="48"/>
                </a:lnTo>
                <a:lnTo>
                  <a:pt x="779" y="40"/>
                </a:lnTo>
                <a:lnTo>
                  <a:pt x="763" y="32"/>
                </a:lnTo>
                <a:lnTo>
                  <a:pt x="755" y="24"/>
                </a:lnTo>
                <a:lnTo>
                  <a:pt x="739" y="16"/>
                </a:lnTo>
                <a:lnTo>
                  <a:pt x="716" y="8"/>
                </a:lnTo>
                <a:lnTo>
                  <a:pt x="684" y="0"/>
                </a:lnTo>
                <a:lnTo>
                  <a:pt x="652" y="0"/>
                </a:lnTo>
                <a:lnTo>
                  <a:pt x="636" y="0"/>
                </a:lnTo>
                <a:lnTo>
                  <a:pt x="620" y="0"/>
                </a:lnTo>
                <a:lnTo>
                  <a:pt x="580" y="8"/>
                </a:lnTo>
                <a:lnTo>
                  <a:pt x="549" y="16"/>
                </a:lnTo>
                <a:lnTo>
                  <a:pt x="517" y="32"/>
                </a:lnTo>
                <a:lnTo>
                  <a:pt x="501" y="40"/>
                </a:lnTo>
                <a:lnTo>
                  <a:pt x="485" y="48"/>
                </a:lnTo>
                <a:lnTo>
                  <a:pt x="445" y="72"/>
                </a:lnTo>
                <a:lnTo>
                  <a:pt x="398" y="95"/>
                </a:lnTo>
                <a:lnTo>
                  <a:pt x="350" y="119"/>
                </a:lnTo>
                <a:lnTo>
                  <a:pt x="326" y="127"/>
                </a:lnTo>
                <a:lnTo>
                  <a:pt x="302" y="135"/>
                </a:lnTo>
                <a:lnTo>
                  <a:pt x="254" y="159"/>
                </a:lnTo>
                <a:lnTo>
                  <a:pt x="207" y="191"/>
                </a:lnTo>
                <a:lnTo>
                  <a:pt x="167" y="223"/>
                </a:lnTo>
                <a:lnTo>
                  <a:pt x="159" y="239"/>
                </a:lnTo>
                <a:lnTo>
                  <a:pt x="143" y="254"/>
                </a:lnTo>
                <a:lnTo>
                  <a:pt x="119" y="286"/>
                </a:lnTo>
                <a:lnTo>
                  <a:pt x="95" y="326"/>
                </a:lnTo>
                <a:lnTo>
                  <a:pt x="87" y="358"/>
                </a:lnTo>
                <a:lnTo>
                  <a:pt x="80" y="374"/>
                </a:lnTo>
                <a:lnTo>
                  <a:pt x="72" y="390"/>
                </a:lnTo>
                <a:lnTo>
                  <a:pt x="72" y="422"/>
                </a:lnTo>
                <a:lnTo>
                  <a:pt x="72" y="469"/>
                </a:lnTo>
                <a:lnTo>
                  <a:pt x="72" y="525"/>
                </a:lnTo>
                <a:lnTo>
                  <a:pt x="80" y="557"/>
                </a:lnTo>
                <a:lnTo>
                  <a:pt x="80" y="565"/>
                </a:lnTo>
                <a:lnTo>
                  <a:pt x="87" y="604"/>
                </a:lnTo>
                <a:lnTo>
                  <a:pt x="87" y="636"/>
                </a:lnTo>
                <a:lnTo>
                  <a:pt x="87" y="660"/>
                </a:lnTo>
                <a:lnTo>
                  <a:pt x="80" y="692"/>
                </a:lnTo>
                <a:lnTo>
                  <a:pt x="72" y="732"/>
                </a:lnTo>
                <a:lnTo>
                  <a:pt x="64" y="763"/>
                </a:lnTo>
                <a:lnTo>
                  <a:pt x="56" y="787"/>
                </a:lnTo>
                <a:lnTo>
                  <a:pt x="48" y="811"/>
                </a:lnTo>
                <a:lnTo>
                  <a:pt x="32" y="851"/>
                </a:lnTo>
                <a:lnTo>
                  <a:pt x="16" y="907"/>
                </a:lnTo>
                <a:lnTo>
                  <a:pt x="0" y="970"/>
                </a:lnTo>
                <a:lnTo>
                  <a:pt x="0" y="1018"/>
                </a:lnTo>
                <a:lnTo>
                  <a:pt x="0" y="1042"/>
                </a:lnTo>
                <a:lnTo>
                  <a:pt x="0" y="1066"/>
                </a:lnTo>
                <a:lnTo>
                  <a:pt x="8" y="1113"/>
                </a:lnTo>
                <a:lnTo>
                  <a:pt x="16" y="1153"/>
                </a:lnTo>
                <a:lnTo>
                  <a:pt x="32" y="1185"/>
                </a:lnTo>
                <a:lnTo>
                  <a:pt x="40" y="1201"/>
                </a:lnTo>
                <a:lnTo>
                  <a:pt x="48" y="1217"/>
                </a:lnTo>
                <a:lnTo>
                  <a:pt x="64" y="1233"/>
                </a:lnTo>
                <a:lnTo>
                  <a:pt x="87" y="1257"/>
                </a:lnTo>
                <a:lnTo>
                  <a:pt x="111" y="1272"/>
                </a:lnTo>
                <a:lnTo>
                  <a:pt x="127" y="1280"/>
                </a:lnTo>
                <a:lnTo>
                  <a:pt x="159" y="1288"/>
                </a:lnTo>
                <a:lnTo>
                  <a:pt x="183" y="1288"/>
                </a:lnTo>
                <a:lnTo>
                  <a:pt x="215" y="1288"/>
                </a:lnTo>
                <a:lnTo>
                  <a:pt x="254" y="1288"/>
                </a:lnTo>
                <a:lnTo>
                  <a:pt x="294" y="1288"/>
                </a:lnTo>
                <a:lnTo>
                  <a:pt x="358" y="1288"/>
                </a:lnTo>
                <a:lnTo>
                  <a:pt x="413" y="1288"/>
                </a:lnTo>
                <a:lnTo>
                  <a:pt x="445" y="1288"/>
                </a:lnTo>
                <a:lnTo>
                  <a:pt x="477" y="1288"/>
                </a:lnTo>
                <a:lnTo>
                  <a:pt x="533" y="1288"/>
                </a:lnTo>
                <a:lnTo>
                  <a:pt x="596" y="1288"/>
                </a:lnTo>
                <a:lnTo>
                  <a:pt x="636" y="1288"/>
                </a:lnTo>
                <a:lnTo>
                  <a:pt x="684" y="1288"/>
                </a:lnTo>
                <a:lnTo>
                  <a:pt x="739" y="1296"/>
                </a:lnTo>
                <a:lnTo>
                  <a:pt x="771" y="1304"/>
                </a:lnTo>
                <a:lnTo>
                  <a:pt x="811" y="1312"/>
                </a:lnTo>
                <a:lnTo>
                  <a:pt x="819" y="1312"/>
                </a:lnTo>
                <a:lnTo>
                  <a:pt x="851" y="1320"/>
                </a:lnTo>
                <a:lnTo>
                  <a:pt x="898" y="1328"/>
                </a:lnTo>
                <a:lnTo>
                  <a:pt x="954" y="1336"/>
                </a:lnTo>
                <a:lnTo>
                  <a:pt x="1010" y="1352"/>
                </a:lnTo>
                <a:lnTo>
                  <a:pt x="1034" y="1352"/>
                </a:lnTo>
                <a:lnTo>
                  <a:pt x="1049" y="1352"/>
                </a:lnTo>
                <a:lnTo>
                  <a:pt x="1097" y="1352"/>
                </a:lnTo>
                <a:lnTo>
                  <a:pt x="1129" y="1352"/>
                </a:lnTo>
                <a:lnTo>
                  <a:pt x="1169" y="1344"/>
                </a:lnTo>
                <a:lnTo>
                  <a:pt x="1185" y="1336"/>
                </a:lnTo>
                <a:lnTo>
                  <a:pt x="1200" y="1328"/>
                </a:lnTo>
                <a:lnTo>
                  <a:pt x="1232" y="1304"/>
                </a:lnTo>
                <a:lnTo>
                  <a:pt x="1248" y="1280"/>
                </a:lnTo>
                <a:lnTo>
                  <a:pt x="1264" y="1249"/>
                </a:lnTo>
                <a:lnTo>
                  <a:pt x="1264" y="1233"/>
                </a:lnTo>
                <a:lnTo>
                  <a:pt x="1272" y="1209"/>
                </a:lnTo>
                <a:lnTo>
                  <a:pt x="1272" y="1169"/>
                </a:lnTo>
                <a:lnTo>
                  <a:pt x="1264" y="1129"/>
                </a:lnTo>
                <a:lnTo>
                  <a:pt x="1256" y="1082"/>
                </a:lnTo>
                <a:lnTo>
                  <a:pt x="1248" y="1058"/>
                </a:lnTo>
                <a:lnTo>
                  <a:pt x="1240" y="1034"/>
                </a:lnTo>
                <a:lnTo>
                  <a:pt x="1224" y="986"/>
                </a:lnTo>
                <a:lnTo>
                  <a:pt x="1208" y="938"/>
                </a:lnTo>
                <a:lnTo>
                  <a:pt x="1193" y="899"/>
                </a:lnTo>
                <a:lnTo>
                  <a:pt x="1185" y="875"/>
                </a:lnTo>
                <a:lnTo>
                  <a:pt x="1177" y="859"/>
                </a:lnTo>
                <a:lnTo>
                  <a:pt x="1161" y="811"/>
                </a:lnTo>
                <a:lnTo>
                  <a:pt x="1153" y="763"/>
                </a:lnTo>
                <a:lnTo>
                  <a:pt x="1145" y="708"/>
                </a:lnTo>
                <a:lnTo>
                  <a:pt x="1145" y="684"/>
                </a:lnTo>
                <a:lnTo>
                  <a:pt x="1145" y="636"/>
                </a:lnTo>
                <a:lnTo>
                  <a:pt x="1137" y="533"/>
                </a:lnTo>
                <a:lnTo>
                  <a:pt x="1137" y="477"/>
                </a:lnTo>
                <a:lnTo>
                  <a:pt x="1137" y="453"/>
                </a:lnTo>
                <a:lnTo>
                  <a:pt x="1129" y="398"/>
                </a:lnTo>
                <a:lnTo>
                  <a:pt x="1121" y="350"/>
                </a:lnTo>
                <a:lnTo>
                  <a:pt x="1105" y="310"/>
                </a:lnTo>
                <a:lnTo>
                  <a:pt x="1097" y="294"/>
                </a:lnTo>
                <a:lnTo>
                  <a:pt x="1089" y="278"/>
                </a:lnTo>
                <a:lnTo>
                  <a:pt x="1057" y="231"/>
                </a:lnTo>
                <a:lnTo>
                  <a:pt x="1018" y="183"/>
                </a:lnTo>
                <a:lnTo>
                  <a:pt x="970" y="135"/>
                </a:lnTo>
                <a:lnTo>
                  <a:pt x="946" y="111"/>
                </a:lnTo>
                <a:lnTo>
                  <a:pt x="962" y="119"/>
                </a:lnTo>
              </a:path>
            </a:pathLst>
          </a:custGeom>
          <a:solidFill>
            <a:schemeClr val="tx2"/>
          </a:solidFill>
          <a:ln>
            <a:noFill/>
          </a:ln>
          <a:effectLst/>
          <a:extLst>
            <a:ext uri="{91240B29-F687-4F45-9708-019B960494DF}">
              <a14:hiddenLine xmlns:a14="http://schemas.microsoft.com/office/drawing/2010/main" w="12700" cap="rnd" cmpd="sng">
                <a:solidFill>
                  <a:schemeClr val="folHlink"/>
                </a:solidFill>
                <a:prstDash val="solid"/>
                <a:round/>
                <a:headEnd type="none" w="med" len="med"/>
                <a:tailEnd type="triangl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185348" name="Rectangle 4"/>
          <p:cNvSpPr>
            <a:spLocks noChangeArrowheads="1"/>
          </p:cNvSpPr>
          <p:nvPr/>
        </p:nvSpPr>
        <p:spPr bwMode="auto">
          <a:xfrm>
            <a:off x="4344988" y="1873250"/>
            <a:ext cx="685800" cy="542925"/>
          </a:xfrm>
          <a:prstGeom prst="rect">
            <a:avLst/>
          </a:prstGeom>
          <a:solidFill>
            <a:schemeClr val="folHlink"/>
          </a:solidFill>
          <a:ln>
            <a:noFill/>
          </a:ln>
          <a:effectLst/>
          <a:extLst>
            <a:ext uri="{91240B29-F687-4F45-9708-019B960494DF}">
              <a14:hiddenLine xmlns:a14="http://schemas.microsoft.com/office/drawing/2010/main" w="1270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5349" name="Rectangle 5"/>
          <p:cNvSpPr>
            <a:spLocks noChangeArrowheads="1"/>
          </p:cNvSpPr>
          <p:nvPr/>
        </p:nvSpPr>
        <p:spPr bwMode="auto">
          <a:xfrm>
            <a:off x="3582988" y="2959100"/>
            <a:ext cx="685800" cy="542925"/>
          </a:xfrm>
          <a:prstGeom prst="rect">
            <a:avLst/>
          </a:prstGeom>
          <a:solidFill>
            <a:schemeClr val="folHlink"/>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5350" name="Rectangle 6"/>
          <p:cNvSpPr>
            <a:spLocks noChangeArrowheads="1"/>
          </p:cNvSpPr>
          <p:nvPr/>
        </p:nvSpPr>
        <p:spPr bwMode="auto">
          <a:xfrm>
            <a:off x="2833688" y="4059238"/>
            <a:ext cx="685800" cy="542925"/>
          </a:xfrm>
          <a:prstGeom prst="rect">
            <a:avLst/>
          </a:prstGeom>
          <a:solidFill>
            <a:schemeClr val="folHlink"/>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5351" name="Rectangle 7"/>
          <p:cNvSpPr>
            <a:spLocks noChangeArrowheads="1"/>
          </p:cNvSpPr>
          <p:nvPr/>
        </p:nvSpPr>
        <p:spPr bwMode="auto">
          <a:xfrm>
            <a:off x="2351088" y="5145088"/>
            <a:ext cx="685800" cy="542925"/>
          </a:xfrm>
          <a:prstGeom prst="rect">
            <a:avLst/>
          </a:prstGeom>
          <a:solidFill>
            <a:schemeClr val="folHlink"/>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5352" name="Rectangle 8"/>
          <p:cNvSpPr>
            <a:spLocks noChangeArrowheads="1"/>
          </p:cNvSpPr>
          <p:nvPr/>
        </p:nvSpPr>
        <p:spPr bwMode="auto">
          <a:xfrm>
            <a:off x="3252788" y="5145088"/>
            <a:ext cx="685800" cy="542925"/>
          </a:xfrm>
          <a:prstGeom prst="rect">
            <a:avLst/>
          </a:prstGeom>
          <a:solidFill>
            <a:schemeClr val="folHlink"/>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5353" name="Rectangle 9"/>
          <p:cNvSpPr>
            <a:spLocks noChangeArrowheads="1"/>
          </p:cNvSpPr>
          <p:nvPr/>
        </p:nvSpPr>
        <p:spPr bwMode="auto">
          <a:xfrm>
            <a:off x="4446588" y="2959100"/>
            <a:ext cx="685800" cy="542925"/>
          </a:xfrm>
          <a:prstGeom prst="rect">
            <a:avLst/>
          </a:prstGeom>
          <a:solidFill>
            <a:srgbClr val="00AE00"/>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5354" name="Rectangle 10"/>
          <p:cNvSpPr>
            <a:spLocks noChangeArrowheads="1"/>
          </p:cNvSpPr>
          <p:nvPr/>
        </p:nvSpPr>
        <p:spPr bwMode="auto">
          <a:xfrm>
            <a:off x="5310188" y="2959100"/>
            <a:ext cx="685800" cy="542925"/>
          </a:xfrm>
          <a:prstGeom prst="rect">
            <a:avLst/>
          </a:prstGeom>
          <a:solidFill>
            <a:srgbClr val="00AE00"/>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5355" name="Line 11"/>
          <p:cNvSpPr>
            <a:spLocks noChangeShapeType="1"/>
          </p:cNvSpPr>
          <p:nvPr/>
        </p:nvSpPr>
        <p:spPr bwMode="auto">
          <a:xfrm flipH="1">
            <a:off x="2668588" y="4616450"/>
            <a:ext cx="520700" cy="5286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5356" name="Line 12"/>
          <p:cNvSpPr>
            <a:spLocks noChangeShapeType="1"/>
          </p:cNvSpPr>
          <p:nvPr/>
        </p:nvSpPr>
        <p:spPr bwMode="auto">
          <a:xfrm>
            <a:off x="3163888" y="4616450"/>
            <a:ext cx="444500" cy="5429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5357" name="Line 13"/>
          <p:cNvSpPr>
            <a:spLocks noChangeShapeType="1"/>
          </p:cNvSpPr>
          <p:nvPr/>
        </p:nvSpPr>
        <p:spPr bwMode="auto">
          <a:xfrm>
            <a:off x="4713288" y="2430463"/>
            <a:ext cx="38100" cy="5286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5358" name="Line 14"/>
          <p:cNvSpPr>
            <a:spLocks noChangeShapeType="1"/>
          </p:cNvSpPr>
          <p:nvPr/>
        </p:nvSpPr>
        <p:spPr bwMode="auto">
          <a:xfrm>
            <a:off x="4687888" y="2459038"/>
            <a:ext cx="977900" cy="4857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5359" name="Rectangle 15"/>
          <p:cNvSpPr>
            <a:spLocks noChangeArrowheads="1"/>
          </p:cNvSpPr>
          <p:nvPr/>
        </p:nvSpPr>
        <p:spPr bwMode="auto">
          <a:xfrm>
            <a:off x="5499100" y="2090738"/>
            <a:ext cx="20478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effectLst>
                  <a:outerShdw blurRad="38100" dist="38100" dir="2700000" algn="tl">
                    <a:srgbClr val="FFFFFF"/>
                  </a:outerShdw>
                </a:effectLst>
                <a:latin typeface="Helvetica" panose="020B0604020202020204" pitchFamily="34" charset="0"/>
              </a:rPr>
              <a:t>Top modules are</a:t>
            </a:r>
          </a:p>
          <a:p>
            <a:r>
              <a:rPr lang="en-US" altLang="en-US" sz="1800" b="1">
                <a:effectLst>
                  <a:outerShdw blurRad="38100" dist="38100" dir="2700000" algn="tl">
                    <a:srgbClr val="FFFFFF"/>
                  </a:outerShdw>
                </a:effectLst>
                <a:latin typeface="Helvetica" panose="020B0604020202020204" pitchFamily="34" charset="0"/>
              </a:rPr>
              <a:t>tested with stubs</a:t>
            </a:r>
          </a:p>
        </p:txBody>
      </p:sp>
      <p:sp>
        <p:nvSpPr>
          <p:cNvPr id="185360" name="Rectangle 16"/>
          <p:cNvSpPr>
            <a:spLocks noChangeArrowheads="1"/>
          </p:cNvSpPr>
          <p:nvPr/>
        </p:nvSpPr>
        <p:spPr bwMode="auto">
          <a:xfrm>
            <a:off x="4165600" y="4705350"/>
            <a:ext cx="39020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effectLst>
                  <a:outerShdw blurRad="38100" dist="38100" dir="2700000" algn="tl">
                    <a:srgbClr val="FFFFFF"/>
                  </a:outerShdw>
                </a:effectLst>
                <a:latin typeface="Helvetica" panose="020B0604020202020204" pitchFamily="34" charset="0"/>
              </a:rPr>
              <a:t>Worker modules are grouped into </a:t>
            </a:r>
          </a:p>
        </p:txBody>
      </p:sp>
      <p:sp>
        <p:nvSpPr>
          <p:cNvPr id="185361" name="Rectangle 17"/>
          <p:cNvSpPr>
            <a:spLocks noChangeArrowheads="1"/>
          </p:cNvSpPr>
          <p:nvPr/>
        </p:nvSpPr>
        <p:spPr bwMode="auto">
          <a:xfrm>
            <a:off x="4165600" y="4962525"/>
            <a:ext cx="24923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effectLst>
                  <a:outerShdw blurRad="38100" dist="38100" dir="2700000" algn="tl">
                    <a:srgbClr val="FFFFFF"/>
                  </a:outerShdw>
                </a:effectLst>
                <a:latin typeface="Helvetica" panose="020B0604020202020204" pitchFamily="34" charset="0"/>
              </a:rPr>
              <a:t>builds and integrated</a:t>
            </a:r>
          </a:p>
        </p:txBody>
      </p:sp>
      <p:sp>
        <p:nvSpPr>
          <p:cNvPr id="185362" name="Rectangle 18"/>
          <p:cNvSpPr>
            <a:spLocks noChangeArrowheads="1"/>
          </p:cNvSpPr>
          <p:nvPr/>
        </p:nvSpPr>
        <p:spPr bwMode="auto">
          <a:xfrm>
            <a:off x="4572000" y="1905000"/>
            <a:ext cx="3460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solidFill>
                  <a:schemeClr val="bg1"/>
                </a:solidFill>
                <a:effectLst>
                  <a:outerShdw blurRad="38100" dist="38100" dir="2700000" algn="tl">
                    <a:srgbClr val="000000"/>
                  </a:outerShdw>
                </a:effectLst>
                <a:latin typeface="Helvetica" panose="020B0604020202020204" pitchFamily="34" charset="0"/>
              </a:rPr>
              <a:t>A</a:t>
            </a:r>
          </a:p>
        </p:txBody>
      </p:sp>
      <p:sp>
        <p:nvSpPr>
          <p:cNvPr id="185363" name="Rectangle 19"/>
          <p:cNvSpPr>
            <a:spLocks noChangeArrowheads="1"/>
          </p:cNvSpPr>
          <p:nvPr/>
        </p:nvSpPr>
        <p:spPr bwMode="auto">
          <a:xfrm>
            <a:off x="3784600" y="3048000"/>
            <a:ext cx="3460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solidFill>
                  <a:schemeClr val="bg1"/>
                </a:solidFill>
                <a:effectLst>
                  <a:outerShdw blurRad="38100" dist="38100" dir="2700000" algn="tl">
                    <a:srgbClr val="000000"/>
                  </a:outerShdw>
                </a:effectLst>
                <a:latin typeface="Helvetica" panose="020B0604020202020204" pitchFamily="34" charset="0"/>
              </a:rPr>
              <a:t>B</a:t>
            </a:r>
          </a:p>
        </p:txBody>
      </p:sp>
      <p:sp>
        <p:nvSpPr>
          <p:cNvPr id="185364" name="Rectangle 20"/>
          <p:cNvSpPr>
            <a:spLocks noChangeArrowheads="1"/>
          </p:cNvSpPr>
          <p:nvPr/>
        </p:nvSpPr>
        <p:spPr bwMode="auto">
          <a:xfrm>
            <a:off x="3060700" y="4148138"/>
            <a:ext cx="3460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solidFill>
                  <a:schemeClr val="bg1"/>
                </a:solidFill>
                <a:effectLst>
                  <a:outerShdw blurRad="38100" dist="38100" dir="2700000" algn="tl">
                    <a:srgbClr val="000000"/>
                  </a:outerShdw>
                </a:effectLst>
                <a:latin typeface="Helvetica" panose="020B0604020202020204" pitchFamily="34" charset="0"/>
              </a:rPr>
              <a:t>C</a:t>
            </a:r>
          </a:p>
        </p:txBody>
      </p:sp>
      <p:sp>
        <p:nvSpPr>
          <p:cNvPr id="185365" name="Rectangle 21"/>
          <p:cNvSpPr>
            <a:spLocks noChangeArrowheads="1"/>
          </p:cNvSpPr>
          <p:nvPr/>
        </p:nvSpPr>
        <p:spPr bwMode="auto">
          <a:xfrm>
            <a:off x="2527300" y="5191125"/>
            <a:ext cx="3460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solidFill>
                  <a:schemeClr val="bg1"/>
                </a:solidFill>
                <a:effectLst>
                  <a:outerShdw blurRad="38100" dist="38100" dir="2700000" algn="tl">
                    <a:srgbClr val="000000"/>
                  </a:outerShdw>
                </a:effectLst>
                <a:latin typeface="Helvetica" panose="020B0604020202020204" pitchFamily="34" charset="0"/>
              </a:rPr>
              <a:t>D</a:t>
            </a:r>
          </a:p>
        </p:txBody>
      </p:sp>
      <p:sp>
        <p:nvSpPr>
          <p:cNvPr id="185366" name="Rectangle 22"/>
          <p:cNvSpPr>
            <a:spLocks noChangeArrowheads="1"/>
          </p:cNvSpPr>
          <p:nvPr/>
        </p:nvSpPr>
        <p:spPr bwMode="auto">
          <a:xfrm>
            <a:off x="3454400" y="5191125"/>
            <a:ext cx="3333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solidFill>
                  <a:schemeClr val="bg1"/>
                </a:solidFill>
                <a:effectLst>
                  <a:outerShdw blurRad="38100" dist="38100" dir="2700000" algn="tl">
                    <a:srgbClr val="000000"/>
                  </a:outerShdw>
                </a:effectLst>
                <a:latin typeface="Helvetica" panose="020B0604020202020204" pitchFamily="34" charset="0"/>
              </a:rPr>
              <a:t>E</a:t>
            </a:r>
          </a:p>
        </p:txBody>
      </p:sp>
      <p:sp>
        <p:nvSpPr>
          <p:cNvPr id="185367" name="Rectangle 23"/>
          <p:cNvSpPr>
            <a:spLocks noChangeArrowheads="1"/>
          </p:cNvSpPr>
          <p:nvPr/>
        </p:nvSpPr>
        <p:spPr bwMode="auto">
          <a:xfrm>
            <a:off x="4648200" y="3062288"/>
            <a:ext cx="3206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solidFill>
                  <a:schemeClr val="bg1"/>
                </a:solidFill>
                <a:effectLst>
                  <a:outerShdw blurRad="38100" dist="38100" dir="2700000" algn="tl">
                    <a:srgbClr val="000000"/>
                  </a:outerShdw>
                </a:effectLst>
                <a:latin typeface="Helvetica" panose="020B0604020202020204" pitchFamily="34" charset="0"/>
              </a:rPr>
              <a:t>F</a:t>
            </a:r>
          </a:p>
        </p:txBody>
      </p:sp>
      <p:sp>
        <p:nvSpPr>
          <p:cNvPr id="185368" name="Rectangle 24"/>
          <p:cNvSpPr>
            <a:spLocks noChangeArrowheads="1"/>
          </p:cNvSpPr>
          <p:nvPr/>
        </p:nvSpPr>
        <p:spPr bwMode="auto">
          <a:xfrm>
            <a:off x="5473700" y="3062288"/>
            <a:ext cx="3587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solidFill>
                  <a:schemeClr val="bg1"/>
                </a:solidFill>
                <a:effectLst>
                  <a:outerShdw blurRad="38100" dist="38100" dir="2700000" algn="tl">
                    <a:srgbClr val="000000"/>
                  </a:outerShdw>
                </a:effectLst>
                <a:latin typeface="Helvetica" panose="020B0604020202020204" pitchFamily="34" charset="0"/>
              </a:rPr>
              <a:t>G</a:t>
            </a:r>
          </a:p>
        </p:txBody>
      </p:sp>
      <p:sp>
        <p:nvSpPr>
          <p:cNvPr id="185369" name="Rectangle 25"/>
          <p:cNvSpPr>
            <a:spLocks noChangeArrowheads="1"/>
          </p:cNvSpPr>
          <p:nvPr/>
        </p:nvSpPr>
        <p:spPr bwMode="auto">
          <a:xfrm>
            <a:off x="4114800" y="5791200"/>
            <a:ext cx="1181100"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cluster</a:t>
            </a:r>
            <a:endParaRPr lang="en-US" altLang="en-US" b="1">
              <a:solidFill>
                <a:schemeClr val="bg1"/>
              </a:solidFill>
              <a:effectLst>
                <a:outerShdw blurRad="38100" dist="38100" dir="2700000" algn="tl">
                  <a:srgbClr val="000000"/>
                </a:outerShdw>
              </a:effectLst>
              <a:latin typeface="Helvetica" panose="020B0604020202020204" pitchFamily="34" charset="0"/>
            </a:endParaRPr>
          </a:p>
        </p:txBody>
      </p:sp>
      <p:sp>
        <p:nvSpPr>
          <p:cNvPr id="185370" name="Line 26"/>
          <p:cNvSpPr>
            <a:spLocks noChangeShapeType="1"/>
          </p:cNvSpPr>
          <p:nvPr/>
        </p:nvSpPr>
        <p:spPr bwMode="auto">
          <a:xfrm flipH="1">
            <a:off x="4065588" y="2459038"/>
            <a:ext cx="609600" cy="47148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5371" name="Line 27"/>
          <p:cNvSpPr>
            <a:spLocks noChangeShapeType="1"/>
          </p:cNvSpPr>
          <p:nvPr/>
        </p:nvSpPr>
        <p:spPr bwMode="auto">
          <a:xfrm flipV="1">
            <a:off x="3265488" y="3516313"/>
            <a:ext cx="546100" cy="54292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914400" y="838200"/>
            <a:ext cx="6705600" cy="633413"/>
          </a:xfrm>
        </p:spPr>
        <p:txBody>
          <a:bodyPr/>
          <a:lstStyle/>
          <a:p>
            <a:r>
              <a:rPr lang="en-US" altLang="en-US" dirty="0"/>
              <a:t>Regression Testing</a:t>
            </a:r>
          </a:p>
        </p:txBody>
      </p:sp>
      <p:sp>
        <p:nvSpPr>
          <p:cNvPr id="251907" name="Rectangle 3"/>
          <p:cNvSpPr>
            <a:spLocks noGrp="1" noChangeArrowheads="1"/>
          </p:cNvSpPr>
          <p:nvPr>
            <p:ph type="body" idx="1"/>
          </p:nvPr>
        </p:nvSpPr>
        <p:spPr>
          <a:xfrm>
            <a:off x="838200" y="1905000"/>
            <a:ext cx="7924800" cy="4191000"/>
          </a:xfrm>
        </p:spPr>
        <p:txBody>
          <a:bodyPr/>
          <a:lstStyle/>
          <a:p>
            <a:pPr algn="just">
              <a:lnSpc>
                <a:spcPct val="80000"/>
              </a:lnSpc>
            </a:pPr>
            <a:r>
              <a:rPr lang="en-US" altLang="en-US" sz="2000" dirty="0"/>
              <a:t>Each new addition or change to </a:t>
            </a:r>
            <a:r>
              <a:rPr lang="en-US" altLang="en-US" sz="2000" dirty="0" err="1"/>
              <a:t>baselined</a:t>
            </a:r>
            <a:r>
              <a:rPr lang="en-US" altLang="en-US" sz="2000" dirty="0"/>
              <a:t> software may cause problems with functions that previously worked flawlessly</a:t>
            </a:r>
          </a:p>
          <a:p>
            <a:pPr algn="just">
              <a:lnSpc>
                <a:spcPct val="80000"/>
              </a:lnSpc>
            </a:pPr>
            <a:r>
              <a:rPr lang="en-US" altLang="en-US" sz="2000" dirty="0"/>
              <a:t>Regression testing re-executes a small subset of tests that have already been conducted</a:t>
            </a:r>
          </a:p>
          <a:p>
            <a:pPr lvl="1" algn="just">
              <a:lnSpc>
                <a:spcPct val="80000"/>
              </a:lnSpc>
            </a:pPr>
            <a:r>
              <a:rPr lang="en-US" altLang="en-US" sz="1800" dirty="0"/>
              <a:t>Ensures that changes have not propagated unintended side effects</a:t>
            </a:r>
          </a:p>
          <a:p>
            <a:pPr lvl="1" algn="just">
              <a:lnSpc>
                <a:spcPct val="80000"/>
              </a:lnSpc>
            </a:pPr>
            <a:r>
              <a:rPr lang="en-US" altLang="en-US" sz="1800" dirty="0"/>
              <a:t>Helps to ensure that changes do not introduce unintended behavior or additional errors</a:t>
            </a:r>
          </a:p>
          <a:p>
            <a:pPr lvl="1" algn="just">
              <a:lnSpc>
                <a:spcPct val="80000"/>
              </a:lnSpc>
            </a:pPr>
            <a:r>
              <a:rPr lang="en-US" altLang="en-US" sz="1800" dirty="0"/>
              <a:t>May be done manually or through the use of automated capture/playback tools</a:t>
            </a:r>
          </a:p>
          <a:p>
            <a:pPr algn="just">
              <a:lnSpc>
                <a:spcPct val="80000"/>
              </a:lnSpc>
            </a:pPr>
            <a:r>
              <a:rPr lang="en-US" altLang="en-US" sz="2000" dirty="0"/>
              <a:t>Regression test suite contains three different classes of test cases</a:t>
            </a:r>
          </a:p>
          <a:p>
            <a:pPr lvl="1" algn="just">
              <a:lnSpc>
                <a:spcPct val="80000"/>
              </a:lnSpc>
            </a:pPr>
            <a:r>
              <a:rPr lang="en-US" altLang="en-US" sz="1800" dirty="0"/>
              <a:t>A representative sample of tests that will exercise all software functions</a:t>
            </a:r>
          </a:p>
          <a:p>
            <a:pPr lvl="1" algn="just">
              <a:lnSpc>
                <a:spcPct val="80000"/>
              </a:lnSpc>
            </a:pPr>
            <a:r>
              <a:rPr lang="en-US" altLang="en-US" sz="1800" dirty="0"/>
              <a:t>Additional tests that focus on software functions that are likely to be affected by the change</a:t>
            </a:r>
          </a:p>
          <a:p>
            <a:pPr lvl="1" algn="just">
              <a:lnSpc>
                <a:spcPct val="80000"/>
              </a:lnSpc>
            </a:pPr>
            <a:r>
              <a:rPr lang="en-US" altLang="en-US" sz="1800" dirty="0"/>
              <a:t>Tests that focus on the actual software components that have been changed</a:t>
            </a:r>
          </a:p>
        </p:txBody>
      </p:sp>
    </p:spTree>
    <p:extLst>
      <p:ext uri="{BB962C8B-B14F-4D97-AF65-F5344CB8AC3E}">
        <p14:creationId xmlns:p14="http://schemas.microsoft.com/office/powerpoint/2010/main" val="3633498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115CDFE7-41A0-4814-878E-0EBF7F0BDCBC}" type="slidenum">
              <a:rPr lang="en-US" altLang="en-US"/>
              <a:pPr/>
              <a:t>33</a:t>
            </a:fld>
            <a:endParaRPr lang="en-US" altLang="en-US"/>
          </a:p>
        </p:txBody>
      </p:sp>
      <p:sp>
        <p:nvSpPr>
          <p:cNvPr id="190466" name="Rectangle 2"/>
          <p:cNvSpPr>
            <a:spLocks noGrp="1" noChangeArrowheads="1"/>
          </p:cNvSpPr>
          <p:nvPr>
            <p:ph type="title"/>
          </p:nvPr>
        </p:nvSpPr>
        <p:spPr>
          <a:xfrm>
            <a:off x="1219200" y="990600"/>
            <a:ext cx="4184650" cy="685800"/>
          </a:xfrm>
        </p:spPr>
        <p:txBody>
          <a:bodyPr/>
          <a:lstStyle/>
          <a:p>
            <a:r>
              <a:rPr lang="en-US" altLang="en-US"/>
              <a:t>Smoke Testing</a:t>
            </a:r>
          </a:p>
        </p:txBody>
      </p:sp>
      <p:sp>
        <p:nvSpPr>
          <p:cNvPr id="190467" name="Rectangle 3"/>
          <p:cNvSpPr>
            <a:spLocks noGrp="1" noChangeArrowheads="1"/>
          </p:cNvSpPr>
          <p:nvPr>
            <p:ph type="body" idx="1"/>
          </p:nvPr>
        </p:nvSpPr>
        <p:spPr>
          <a:xfrm>
            <a:off x="1066800" y="1905000"/>
            <a:ext cx="7239000" cy="4267200"/>
          </a:xfrm>
        </p:spPr>
        <p:txBody>
          <a:bodyPr/>
          <a:lstStyle/>
          <a:p>
            <a:pPr algn="just">
              <a:lnSpc>
                <a:spcPct val="90000"/>
              </a:lnSpc>
            </a:pPr>
            <a:r>
              <a:rPr lang="en-US" altLang="en-US" sz="2000" dirty="0"/>
              <a:t>A common approach for creating “daily builds” for product software</a:t>
            </a:r>
          </a:p>
          <a:p>
            <a:pPr algn="just">
              <a:lnSpc>
                <a:spcPct val="90000"/>
              </a:lnSpc>
            </a:pPr>
            <a:r>
              <a:rPr lang="en-US" altLang="en-US" sz="2000" dirty="0"/>
              <a:t>Smoke testing steps:</a:t>
            </a:r>
          </a:p>
          <a:p>
            <a:pPr lvl="1" algn="just">
              <a:lnSpc>
                <a:spcPct val="90000"/>
              </a:lnSpc>
              <a:spcBef>
                <a:spcPts val="300"/>
              </a:spcBef>
            </a:pPr>
            <a:r>
              <a:rPr lang="en-US" altLang="en-US" sz="1800" dirty="0"/>
              <a:t>Software components that have been translated into code are integrated into a “build.” </a:t>
            </a:r>
          </a:p>
          <a:p>
            <a:pPr lvl="2" algn="just">
              <a:lnSpc>
                <a:spcPct val="90000"/>
              </a:lnSpc>
              <a:spcBef>
                <a:spcPts val="300"/>
              </a:spcBef>
            </a:pPr>
            <a:r>
              <a:rPr lang="en-US" altLang="en-US" sz="1600" dirty="0"/>
              <a:t>A build includes all data files, libraries, reusable modules, and engineered components that are required to implement one or more product functions.</a:t>
            </a:r>
          </a:p>
          <a:p>
            <a:pPr lvl="1" algn="just">
              <a:lnSpc>
                <a:spcPct val="90000"/>
              </a:lnSpc>
            </a:pPr>
            <a:r>
              <a:rPr lang="en-US" altLang="en-US" sz="1800" dirty="0"/>
              <a:t>A series of tests is designed to expose errors that will keep the build from properly performing its function. </a:t>
            </a:r>
          </a:p>
          <a:p>
            <a:pPr lvl="2" algn="just">
              <a:lnSpc>
                <a:spcPct val="90000"/>
              </a:lnSpc>
            </a:pPr>
            <a:r>
              <a:rPr lang="en-US" altLang="en-US" sz="1600" dirty="0"/>
              <a:t>The intent should be to uncover “show stopper” errors that have the highest likelihood of throwing the software project behind schedule.</a:t>
            </a:r>
          </a:p>
          <a:p>
            <a:pPr lvl="1" algn="just">
              <a:lnSpc>
                <a:spcPct val="90000"/>
              </a:lnSpc>
            </a:pPr>
            <a:r>
              <a:rPr lang="en-US" altLang="en-US" sz="1800" dirty="0"/>
              <a:t>The build is integrated with other builds and the entire product (in its current form) is smoke tested daily. </a:t>
            </a:r>
          </a:p>
          <a:p>
            <a:pPr lvl="2" algn="just">
              <a:lnSpc>
                <a:spcPct val="90000"/>
              </a:lnSpc>
            </a:pPr>
            <a:r>
              <a:rPr lang="en-US" altLang="en-US" sz="1600" dirty="0"/>
              <a:t>The integration approach may be top down or bottom up.</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691487" y="762000"/>
            <a:ext cx="7772400" cy="762000"/>
          </a:xfrm>
        </p:spPr>
        <p:txBody>
          <a:bodyPr/>
          <a:lstStyle/>
          <a:p>
            <a:pPr algn="ctr"/>
            <a:r>
              <a:rPr lang="en-US" altLang="en-US" dirty="0"/>
              <a:t>Benefits of Smoke Testing </a:t>
            </a:r>
          </a:p>
        </p:txBody>
      </p:sp>
      <p:sp>
        <p:nvSpPr>
          <p:cNvPr id="258051" name="Rectangle 3"/>
          <p:cNvSpPr>
            <a:spLocks noGrp="1" noChangeArrowheads="1"/>
          </p:cNvSpPr>
          <p:nvPr>
            <p:ph type="body" idx="1"/>
          </p:nvPr>
        </p:nvSpPr>
        <p:spPr>
          <a:xfrm>
            <a:off x="691487" y="2057400"/>
            <a:ext cx="7772400" cy="4114800"/>
          </a:xfrm>
        </p:spPr>
        <p:txBody>
          <a:bodyPr/>
          <a:lstStyle/>
          <a:p>
            <a:pPr algn="just">
              <a:lnSpc>
                <a:spcPct val="80000"/>
              </a:lnSpc>
            </a:pPr>
            <a:r>
              <a:rPr lang="en-US" altLang="en-US" sz="2000" dirty="0"/>
              <a:t>Integration risk is minimized</a:t>
            </a:r>
          </a:p>
          <a:p>
            <a:pPr lvl="1" algn="just">
              <a:lnSpc>
                <a:spcPct val="80000"/>
              </a:lnSpc>
            </a:pPr>
            <a:r>
              <a:rPr lang="en-US" altLang="en-US" sz="1800" dirty="0"/>
              <a:t>Daily testing uncovers incompatibilities and show-stoppers early in the testing process, thereby reducing schedule impact</a:t>
            </a:r>
          </a:p>
          <a:p>
            <a:pPr algn="just">
              <a:lnSpc>
                <a:spcPct val="80000"/>
              </a:lnSpc>
            </a:pPr>
            <a:r>
              <a:rPr lang="en-US" altLang="en-US" sz="2000" dirty="0"/>
              <a:t>The quality of the end-product is improved</a:t>
            </a:r>
          </a:p>
          <a:p>
            <a:pPr lvl="1" algn="just">
              <a:lnSpc>
                <a:spcPct val="80000"/>
              </a:lnSpc>
            </a:pPr>
            <a:r>
              <a:rPr lang="en-US" altLang="en-US" sz="1800" dirty="0"/>
              <a:t>Smoke testing is likely to uncover both functional errors and architectural and component-level design errors</a:t>
            </a:r>
          </a:p>
          <a:p>
            <a:pPr algn="just">
              <a:lnSpc>
                <a:spcPct val="80000"/>
              </a:lnSpc>
            </a:pPr>
            <a:r>
              <a:rPr lang="en-US" altLang="en-US" sz="2000" dirty="0"/>
              <a:t>Error diagnosis and correction are simplified</a:t>
            </a:r>
          </a:p>
          <a:p>
            <a:pPr lvl="1" algn="just">
              <a:lnSpc>
                <a:spcPct val="80000"/>
              </a:lnSpc>
            </a:pPr>
            <a:r>
              <a:rPr lang="en-US" altLang="en-US" sz="1800" dirty="0"/>
              <a:t>Smoke testing will probably uncover errors in the newest components that were integrated</a:t>
            </a:r>
          </a:p>
          <a:p>
            <a:pPr algn="just">
              <a:lnSpc>
                <a:spcPct val="80000"/>
              </a:lnSpc>
            </a:pPr>
            <a:r>
              <a:rPr lang="en-US" altLang="en-US" sz="2000" dirty="0"/>
              <a:t>Progress is easier to assess</a:t>
            </a:r>
          </a:p>
          <a:p>
            <a:pPr lvl="1" algn="just">
              <a:lnSpc>
                <a:spcPct val="80000"/>
              </a:lnSpc>
            </a:pPr>
            <a:r>
              <a:rPr lang="en-US" altLang="en-US" sz="1800" dirty="0"/>
              <a:t>As integration testing progresses, more software has been integrated and more has been demonstrated to work</a:t>
            </a:r>
          </a:p>
          <a:p>
            <a:pPr lvl="1" algn="just">
              <a:lnSpc>
                <a:spcPct val="80000"/>
              </a:lnSpc>
            </a:pPr>
            <a:r>
              <a:rPr lang="en-US" altLang="en-US" sz="1800" dirty="0"/>
              <a:t>Managers get a good indication that progress is being made</a:t>
            </a:r>
          </a:p>
          <a:p>
            <a:pPr algn="just">
              <a:lnSpc>
                <a:spcPct val="80000"/>
              </a:lnSpc>
            </a:pPr>
            <a:endParaRPr lang="en-US" altLang="en-US" sz="2000" dirty="0"/>
          </a:p>
          <a:p>
            <a:pPr lvl="2" algn="just">
              <a:lnSpc>
                <a:spcPct val="80000"/>
              </a:lnSpc>
              <a:buFontTx/>
              <a:buNone/>
            </a:pPr>
            <a:r>
              <a:rPr lang="en-US" altLang="en-US" sz="1600" dirty="0"/>
              <a:t>					</a:t>
            </a:r>
          </a:p>
        </p:txBody>
      </p:sp>
    </p:spTree>
    <p:extLst>
      <p:ext uri="{BB962C8B-B14F-4D97-AF65-F5344CB8AC3E}">
        <p14:creationId xmlns:p14="http://schemas.microsoft.com/office/powerpoint/2010/main" val="32276550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3410" name="Rectangle 2"/>
          <p:cNvSpPr>
            <a:spLocks noGrp="1" noChangeArrowheads="1"/>
          </p:cNvSpPr>
          <p:nvPr>
            <p:ph type="ctrTitle"/>
          </p:nvPr>
        </p:nvSpPr>
        <p:spPr>
          <a:xfrm>
            <a:off x="685800" y="2971800"/>
            <a:ext cx="7772400" cy="1143000"/>
          </a:xfrm>
        </p:spPr>
        <p:txBody>
          <a:bodyPr anchor="ctr"/>
          <a:lstStyle/>
          <a:p>
            <a:pPr algn="ctr"/>
            <a:r>
              <a:rPr lang="en-US" altLang="en-US" sz="4400" dirty="0"/>
              <a:t>Test Strategies for </a:t>
            </a:r>
            <a:br>
              <a:rPr lang="en-US" altLang="en-US" sz="4400" dirty="0"/>
            </a:br>
            <a:r>
              <a:rPr lang="en-US" altLang="en-US" sz="4400" dirty="0"/>
              <a:t>Object-Oriented Software</a:t>
            </a:r>
          </a:p>
        </p:txBody>
      </p:sp>
    </p:spTree>
    <p:extLst>
      <p:ext uri="{BB962C8B-B14F-4D97-AF65-F5344CB8AC3E}">
        <p14:creationId xmlns:p14="http://schemas.microsoft.com/office/powerpoint/2010/main" val="36900821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609600" y="990600"/>
            <a:ext cx="7315200" cy="633413"/>
          </a:xfrm>
        </p:spPr>
        <p:txBody>
          <a:bodyPr/>
          <a:lstStyle/>
          <a:p>
            <a:pPr algn="ctr"/>
            <a:r>
              <a:rPr lang="en-US" altLang="en-US" sz="3600" dirty="0"/>
              <a:t>Test Strategies for Object-Oriented Software</a:t>
            </a:r>
          </a:p>
        </p:txBody>
      </p:sp>
      <p:sp>
        <p:nvSpPr>
          <p:cNvPr id="257027" name="Rectangle 3"/>
          <p:cNvSpPr>
            <a:spLocks noGrp="1" noChangeArrowheads="1"/>
          </p:cNvSpPr>
          <p:nvPr>
            <p:ph type="body" idx="1"/>
          </p:nvPr>
        </p:nvSpPr>
        <p:spPr>
          <a:xfrm>
            <a:off x="609600" y="1981200"/>
            <a:ext cx="8153400" cy="4114800"/>
          </a:xfrm>
        </p:spPr>
        <p:txBody>
          <a:bodyPr/>
          <a:lstStyle/>
          <a:p>
            <a:pPr algn="just">
              <a:lnSpc>
                <a:spcPct val="80000"/>
              </a:lnSpc>
            </a:pPr>
            <a:r>
              <a:rPr lang="en-US" altLang="en-US" sz="2000" dirty="0"/>
              <a:t>With object-oriented software, you can no longer test a single operation in isolation (conventional thinking)</a:t>
            </a:r>
          </a:p>
          <a:p>
            <a:pPr algn="just">
              <a:lnSpc>
                <a:spcPct val="80000"/>
              </a:lnSpc>
            </a:pPr>
            <a:r>
              <a:rPr lang="en-US" altLang="en-US" sz="2000" dirty="0"/>
              <a:t>Traditional top-down or bottom-up integration testing has little meaning</a:t>
            </a:r>
          </a:p>
          <a:p>
            <a:pPr algn="just">
              <a:lnSpc>
                <a:spcPct val="80000"/>
              </a:lnSpc>
            </a:pPr>
            <a:r>
              <a:rPr lang="en-US" altLang="en-US" sz="2000" dirty="0"/>
              <a:t>Class testing for object-oriented software is the equivalent of unit testing for conventional software</a:t>
            </a:r>
          </a:p>
          <a:p>
            <a:pPr lvl="1" algn="just">
              <a:lnSpc>
                <a:spcPct val="80000"/>
              </a:lnSpc>
            </a:pPr>
            <a:r>
              <a:rPr lang="en-US" altLang="en-US" sz="1800" dirty="0"/>
              <a:t>Focuses on operations encapsulated by the class and the state behavior of the class</a:t>
            </a:r>
          </a:p>
          <a:p>
            <a:pPr algn="just">
              <a:lnSpc>
                <a:spcPct val="80000"/>
              </a:lnSpc>
            </a:pPr>
            <a:r>
              <a:rPr lang="en-US" altLang="en-US" sz="2000" dirty="0"/>
              <a:t>Drivers can be used  </a:t>
            </a:r>
          </a:p>
          <a:p>
            <a:pPr lvl="1" algn="just">
              <a:lnSpc>
                <a:spcPct val="80000"/>
              </a:lnSpc>
            </a:pPr>
            <a:r>
              <a:rPr lang="en-US" altLang="en-US" sz="1800" dirty="0"/>
              <a:t>To test operations at the lowest level and for testing whole groups of classes</a:t>
            </a:r>
          </a:p>
          <a:p>
            <a:pPr lvl="1" algn="just">
              <a:lnSpc>
                <a:spcPct val="80000"/>
              </a:lnSpc>
            </a:pPr>
            <a:r>
              <a:rPr lang="en-US" altLang="en-US" sz="1800" dirty="0"/>
              <a:t>To replace the user interface so that tests of system functionality can be conducted prior to implementation of the actual interface</a:t>
            </a:r>
          </a:p>
          <a:p>
            <a:pPr algn="just">
              <a:lnSpc>
                <a:spcPct val="80000"/>
              </a:lnSpc>
            </a:pPr>
            <a:r>
              <a:rPr lang="en-US" altLang="en-US" sz="2000" dirty="0"/>
              <a:t>Stubs can be used </a:t>
            </a:r>
          </a:p>
          <a:p>
            <a:pPr lvl="1" algn="just">
              <a:lnSpc>
                <a:spcPct val="80000"/>
              </a:lnSpc>
            </a:pPr>
            <a:r>
              <a:rPr lang="en-US" altLang="en-US" sz="1800" dirty="0"/>
              <a:t>In situations in which collaboration between classes is required but one or more of the collaborating classes has not yet been fully implemented</a:t>
            </a:r>
          </a:p>
          <a:p>
            <a:pPr algn="just">
              <a:lnSpc>
                <a:spcPct val="80000"/>
              </a:lnSpc>
            </a:pPr>
            <a:endParaRPr lang="en-US" altLang="en-US" sz="2000" dirty="0"/>
          </a:p>
          <a:p>
            <a:pPr marL="0" indent="0" algn="just">
              <a:lnSpc>
                <a:spcPct val="80000"/>
              </a:lnSpc>
              <a:buNone/>
            </a:pPr>
            <a:endParaRPr lang="en-US" altLang="en-US" sz="2000" dirty="0"/>
          </a:p>
          <a:p>
            <a:pPr algn="just">
              <a:lnSpc>
                <a:spcPct val="80000"/>
              </a:lnSpc>
            </a:pPr>
            <a:endParaRPr lang="en-US" altLang="en-US" sz="2000" dirty="0"/>
          </a:p>
        </p:txBody>
      </p:sp>
    </p:spTree>
    <p:extLst>
      <p:ext uri="{BB962C8B-B14F-4D97-AF65-F5344CB8AC3E}">
        <p14:creationId xmlns:p14="http://schemas.microsoft.com/office/powerpoint/2010/main" val="33247767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1219200" y="990600"/>
            <a:ext cx="7086600" cy="633413"/>
          </a:xfrm>
        </p:spPr>
        <p:txBody>
          <a:bodyPr/>
          <a:lstStyle/>
          <a:p>
            <a:pPr algn="ctr"/>
            <a:r>
              <a:rPr lang="en-US" altLang="en-US" sz="3200" dirty="0"/>
              <a:t>Test Strategies for Object-Oriented Software (continued)</a:t>
            </a:r>
          </a:p>
        </p:txBody>
      </p:sp>
      <p:sp>
        <p:nvSpPr>
          <p:cNvPr id="259075" name="Rectangle 3"/>
          <p:cNvSpPr>
            <a:spLocks noGrp="1" noChangeArrowheads="1"/>
          </p:cNvSpPr>
          <p:nvPr>
            <p:ph type="body" idx="1"/>
          </p:nvPr>
        </p:nvSpPr>
        <p:spPr>
          <a:xfrm>
            <a:off x="533400" y="2057400"/>
            <a:ext cx="8153400" cy="4191000"/>
          </a:xfrm>
        </p:spPr>
        <p:txBody>
          <a:bodyPr/>
          <a:lstStyle/>
          <a:p>
            <a:r>
              <a:rPr lang="en-US" altLang="en-US" dirty="0"/>
              <a:t>Two different object-oriented testing strategies</a:t>
            </a:r>
          </a:p>
          <a:p>
            <a:pPr lvl="1"/>
            <a:r>
              <a:rPr lang="en-US" altLang="en-US" dirty="0"/>
              <a:t>Thread-based testing</a:t>
            </a:r>
          </a:p>
          <a:p>
            <a:pPr lvl="2"/>
            <a:r>
              <a:rPr lang="en-US" altLang="en-US" dirty="0"/>
              <a:t>Integrates the set of classes required to respond to one input or event for the system</a:t>
            </a:r>
          </a:p>
          <a:p>
            <a:pPr lvl="2"/>
            <a:r>
              <a:rPr lang="en-US" altLang="en-US" dirty="0"/>
              <a:t>Each thread is integrated and tested individually</a:t>
            </a:r>
          </a:p>
          <a:p>
            <a:pPr lvl="2"/>
            <a:r>
              <a:rPr lang="en-US" altLang="en-US" dirty="0"/>
              <a:t>Regression testing is applied to ensure that no side effects occur</a:t>
            </a:r>
          </a:p>
          <a:p>
            <a:pPr lvl="1"/>
            <a:r>
              <a:rPr lang="en-US" altLang="en-US" dirty="0"/>
              <a:t>Use-based testing</a:t>
            </a:r>
          </a:p>
          <a:p>
            <a:pPr lvl="2"/>
            <a:r>
              <a:rPr lang="en-US" altLang="en-US" dirty="0"/>
              <a:t>First tests the independent classes that use very few, if any, server classes</a:t>
            </a:r>
          </a:p>
          <a:p>
            <a:pPr lvl="2"/>
            <a:r>
              <a:rPr lang="en-US" altLang="en-US" dirty="0"/>
              <a:t>Then the next layer of classes, called dependent classes, are integrated</a:t>
            </a:r>
          </a:p>
          <a:p>
            <a:pPr lvl="2"/>
            <a:r>
              <a:rPr lang="en-US" altLang="en-US" dirty="0"/>
              <a:t>This sequence of testing layer of dependent classes continues until the entire system is constructed</a:t>
            </a:r>
          </a:p>
          <a:p>
            <a:endParaRPr lang="en-US" altLang="en-US" dirty="0"/>
          </a:p>
          <a:p>
            <a:endParaRPr lang="en-US" altLang="en-US" dirty="0"/>
          </a:p>
          <a:p>
            <a:endParaRPr lang="en-US" altLang="en-US" dirty="0"/>
          </a:p>
        </p:txBody>
      </p:sp>
    </p:spTree>
    <p:extLst>
      <p:ext uri="{BB962C8B-B14F-4D97-AF65-F5344CB8AC3E}">
        <p14:creationId xmlns:p14="http://schemas.microsoft.com/office/powerpoint/2010/main" val="34867624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7570" name="Rectangle 2"/>
          <p:cNvSpPr>
            <a:spLocks noGrp="1" noChangeArrowheads="1"/>
          </p:cNvSpPr>
          <p:nvPr>
            <p:ph type="ctrTitle"/>
          </p:nvPr>
        </p:nvSpPr>
        <p:spPr>
          <a:xfrm>
            <a:off x="685800" y="3124200"/>
            <a:ext cx="7772400" cy="1143000"/>
          </a:xfrm>
        </p:spPr>
        <p:txBody>
          <a:bodyPr anchor="ctr"/>
          <a:lstStyle/>
          <a:p>
            <a:pPr algn="ctr"/>
            <a:r>
              <a:rPr lang="en-US" altLang="en-US" sz="4400" dirty="0"/>
              <a:t>Validation Testing</a:t>
            </a:r>
          </a:p>
        </p:txBody>
      </p:sp>
    </p:spTree>
    <p:extLst>
      <p:ext uri="{BB962C8B-B14F-4D97-AF65-F5344CB8AC3E}">
        <p14:creationId xmlns:p14="http://schemas.microsoft.com/office/powerpoint/2010/main" val="36550429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685800" y="685800"/>
            <a:ext cx="7772400" cy="685800"/>
          </a:xfrm>
        </p:spPr>
        <p:txBody>
          <a:bodyPr/>
          <a:lstStyle/>
          <a:p>
            <a:r>
              <a:rPr lang="en-US" altLang="en-US" dirty="0"/>
              <a:t>Background</a:t>
            </a:r>
          </a:p>
        </p:txBody>
      </p:sp>
      <p:sp>
        <p:nvSpPr>
          <p:cNvPr id="6" name="Rectangle 3"/>
          <p:cNvSpPr txBox="1">
            <a:spLocks noChangeArrowheads="1"/>
          </p:cNvSpPr>
          <p:nvPr/>
        </p:nvSpPr>
        <p:spPr bwMode="auto">
          <a:xfrm>
            <a:off x="533400" y="2057400"/>
            <a:ext cx="7696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75000"/>
              <a:buFont typeface="Wingdings" panose="05000000000000000000" pitchFamily="2" charset="2"/>
              <a:buChar char="n"/>
              <a:defRPr sz="2400" kern="1200">
                <a:solidFill>
                  <a:schemeClr val="tx1"/>
                </a:solidFill>
                <a:latin typeface="+mn-lt"/>
                <a:ea typeface="+mn-ea"/>
                <a:cs typeface="+mn-cs"/>
              </a:defRPr>
            </a:lvl1pPr>
            <a:lvl2pPr marL="742950" indent="-285750" algn="l" rtl="0" fontAlgn="base">
              <a:spcBef>
                <a:spcPct val="20000"/>
              </a:spcBef>
              <a:spcAft>
                <a:spcPct val="0"/>
              </a:spcAft>
              <a:buClr>
                <a:schemeClr val="folHlink"/>
              </a:buClr>
              <a:buSzPct val="70000"/>
              <a:buFont typeface="Wingdings" panose="05000000000000000000" pitchFamily="2" charset="2"/>
              <a:buChar char="n"/>
              <a:defRPr sz="2000" kern="1200">
                <a:solidFill>
                  <a:schemeClr val="tx1"/>
                </a:solidFill>
                <a:latin typeface="+mn-lt"/>
                <a:ea typeface="+mn-ea"/>
                <a:cs typeface="+mn-cs"/>
              </a:defRPr>
            </a:lvl2pPr>
            <a:lvl3pPr marL="1143000" indent="-228600" algn="l" rtl="0" fontAlgn="base">
              <a:spcBef>
                <a:spcPct val="20000"/>
              </a:spcBef>
              <a:spcAft>
                <a:spcPct val="0"/>
              </a:spcAft>
              <a:buClr>
                <a:schemeClr val="tx2"/>
              </a:buClr>
              <a:buChar char="•"/>
              <a:defRPr kern="1200">
                <a:solidFill>
                  <a:schemeClr val="tx1"/>
                </a:solidFill>
                <a:latin typeface="+mn-lt"/>
                <a:ea typeface="+mn-ea"/>
                <a:cs typeface="+mn-cs"/>
              </a:defRPr>
            </a:lvl3pPr>
            <a:lvl4pPr marL="1600200" indent="-228600" algn="l" rtl="0" fontAlgn="base">
              <a:spcBef>
                <a:spcPct val="20000"/>
              </a:spcBef>
              <a:spcAft>
                <a:spcPct val="0"/>
              </a:spcAft>
              <a:buClr>
                <a:schemeClr val="hlink"/>
              </a:buClr>
              <a:buChar char="•"/>
              <a:defRPr sz="1600" kern="1200">
                <a:solidFill>
                  <a:schemeClr val="tx1"/>
                </a:solidFill>
                <a:latin typeface="+mn-lt"/>
                <a:ea typeface="+mn-ea"/>
                <a:cs typeface="+mn-cs"/>
              </a:defRPr>
            </a:lvl4pPr>
            <a:lvl5pPr marL="2057400" indent="-228600" algn="l" rtl="0" fontAlgn="base">
              <a:spcBef>
                <a:spcPct val="20000"/>
              </a:spcBef>
              <a:spcAft>
                <a:spcPct val="0"/>
              </a:spcAft>
              <a:buClr>
                <a:schemeClr val="tx1"/>
              </a:buClr>
              <a:buSzPct val="8500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lnSpc>
                <a:spcPct val="80000"/>
              </a:lnSpc>
            </a:pPr>
            <a:r>
              <a:rPr lang="en-US" altLang="en-US" dirty="0"/>
              <a:t>Validation testing follows integration testing</a:t>
            </a:r>
          </a:p>
          <a:p>
            <a:pPr algn="just" eaLnBrk="1" hangingPunct="1">
              <a:lnSpc>
                <a:spcPct val="80000"/>
              </a:lnSpc>
            </a:pPr>
            <a:r>
              <a:rPr lang="en-US" altLang="en-US" dirty="0"/>
              <a:t>The distinction between conventional and object-oriented software disappears</a:t>
            </a:r>
          </a:p>
          <a:p>
            <a:pPr algn="just" eaLnBrk="1" hangingPunct="1">
              <a:lnSpc>
                <a:spcPct val="80000"/>
              </a:lnSpc>
            </a:pPr>
            <a:r>
              <a:rPr lang="en-US" altLang="en-US" dirty="0"/>
              <a:t>Focuses on user-visible actions and user-recognizable output from the system</a:t>
            </a:r>
          </a:p>
          <a:p>
            <a:pPr algn="just" eaLnBrk="1" hangingPunct="1">
              <a:lnSpc>
                <a:spcPct val="80000"/>
              </a:lnSpc>
            </a:pPr>
            <a:r>
              <a:rPr lang="en-US" altLang="en-US" dirty="0"/>
              <a:t>Demonstrates conformity with requirements</a:t>
            </a:r>
          </a:p>
          <a:p>
            <a:pPr algn="just" eaLnBrk="1" hangingPunct="1">
              <a:lnSpc>
                <a:spcPct val="80000"/>
              </a:lnSpc>
            </a:pPr>
            <a:r>
              <a:rPr lang="en-US" altLang="en-US" dirty="0"/>
              <a:t>Designed to ensure that</a:t>
            </a:r>
          </a:p>
          <a:p>
            <a:pPr lvl="1" algn="just" eaLnBrk="1" hangingPunct="1">
              <a:lnSpc>
                <a:spcPct val="80000"/>
              </a:lnSpc>
            </a:pPr>
            <a:r>
              <a:rPr lang="en-US" altLang="en-US" dirty="0"/>
              <a:t>All functional requirements are satisfied</a:t>
            </a:r>
          </a:p>
          <a:p>
            <a:pPr lvl="1" algn="just" eaLnBrk="1" hangingPunct="1">
              <a:lnSpc>
                <a:spcPct val="80000"/>
              </a:lnSpc>
            </a:pPr>
            <a:r>
              <a:rPr lang="en-US" altLang="en-US" dirty="0"/>
              <a:t>All behavioral characteristics are achieved</a:t>
            </a:r>
          </a:p>
          <a:p>
            <a:pPr lvl="1" algn="just" eaLnBrk="1" hangingPunct="1">
              <a:lnSpc>
                <a:spcPct val="80000"/>
              </a:lnSpc>
            </a:pPr>
            <a:r>
              <a:rPr lang="en-US" altLang="en-US" dirty="0"/>
              <a:t>All performance requirements are attained</a:t>
            </a:r>
          </a:p>
          <a:p>
            <a:pPr lvl="1" algn="just" eaLnBrk="1" hangingPunct="1">
              <a:lnSpc>
                <a:spcPct val="80000"/>
              </a:lnSpc>
            </a:pPr>
            <a:r>
              <a:rPr lang="en-US" altLang="en-US" dirty="0"/>
              <a:t>Documentation is correct</a:t>
            </a:r>
          </a:p>
          <a:p>
            <a:pPr lvl="1" algn="just" eaLnBrk="1" hangingPunct="1">
              <a:lnSpc>
                <a:spcPct val="80000"/>
              </a:lnSpc>
            </a:pPr>
            <a:r>
              <a:rPr lang="en-US" altLang="en-US" dirty="0"/>
              <a:t>Usability and other requirements are met (e.g., transportability, compatibility, error recovery, maintainability)</a:t>
            </a:r>
          </a:p>
          <a:p>
            <a:pPr algn="just" eaLnBrk="1" hangingPunct="1">
              <a:lnSpc>
                <a:spcPct val="80000"/>
              </a:lnSpc>
            </a:pPr>
            <a:endParaRPr lang="en-US" altLang="en-US" dirty="0"/>
          </a:p>
          <a:p>
            <a:pPr algn="just" eaLnBrk="1" hangingPunct="1">
              <a:lnSpc>
                <a:spcPct val="80000"/>
              </a:lnSpc>
              <a:buFontTx/>
              <a:buNone/>
            </a:pPr>
            <a:endParaRPr lang="en-US" altLang="en-US" dirty="0"/>
          </a:p>
        </p:txBody>
      </p:sp>
    </p:spTree>
    <p:extLst>
      <p:ext uri="{BB962C8B-B14F-4D97-AF65-F5344CB8AC3E}">
        <p14:creationId xmlns:p14="http://schemas.microsoft.com/office/powerpoint/2010/main" val="536596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3646C791-6D7C-4337-B14D-534AA2FA3EF6}" type="slidenum">
              <a:rPr lang="en-US" altLang="en-US"/>
              <a:pPr/>
              <a:t>4</a:t>
            </a:fld>
            <a:endParaRPr lang="en-US" altLang="en-US"/>
          </a:p>
        </p:txBody>
      </p:sp>
      <p:sp>
        <p:nvSpPr>
          <p:cNvPr id="199682" name="Rectangle 2"/>
          <p:cNvSpPr>
            <a:spLocks noGrp="1" noChangeArrowheads="1"/>
          </p:cNvSpPr>
          <p:nvPr>
            <p:ph type="title"/>
          </p:nvPr>
        </p:nvSpPr>
        <p:spPr>
          <a:xfrm>
            <a:off x="533400" y="381000"/>
            <a:ext cx="6705600" cy="633413"/>
          </a:xfrm>
        </p:spPr>
        <p:txBody>
          <a:bodyPr/>
          <a:lstStyle/>
          <a:p>
            <a:r>
              <a:rPr lang="en-US" altLang="en-US"/>
              <a:t>Strategic Approach</a:t>
            </a:r>
          </a:p>
        </p:txBody>
      </p:sp>
      <p:sp>
        <p:nvSpPr>
          <p:cNvPr id="199683" name="Rectangle 3"/>
          <p:cNvSpPr>
            <a:spLocks noGrp="1" noChangeArrowheads="1"/>
          </p:cNvSpPr>
          <p:nvPr>
            <p:ph type="body" idx="1"/>
          </p:nvPr>
        </p:nvSpPr>
        <p:spPr>
          <a:xfrm>
            <a:off x="538316" y="1333500"/>
            <a:ext cx="8229600" cy="4838700"/>
          </a:xfrm>
        </p:spPr>
        <p:txBody>
          <a:bodyPr/>
          <a:lstStyle/>
          <a:p>
            <a:pPr algn="just">
              <a:lnSpc>
                <a:spcPct val="90000"/>
              </a:lnSpc>
              <a:spcBef>
                <a:spcPts val="600"/>
              </a:spcBef>
            </a:pPr>
            <a:r>
              <a:rPr lang="en-US" altLang="en-US" sz="2000" dirty="0">
                <a:latin typeface="Palatino" pitchFamily="-128" charset="0"/>
              </a:rPr>
              <a:t>To perform effective testing, conduct effective technical reviews. By doing this, many errors will be eliminated before testing commences.</a:t>
            </a:r>
          </a:p>
          <a:p>
            <a:pPr algn="just">
              <a:lnSpc>
                <a:spcPct val="90000"/>
              </a:lnSpc>
              <a:spcBef>
                <a:spcPts val="600"/>
              </a:spcBef>
            </a:pPr>
            <a:endParaRPr lang="en-US" altLang="en-US" sz="2000" dirty="0">
              <a:latin typeface="Palatino" pitchFamily="-128" charset="0"/>
            </a:endParaRPr>
          </a:p>
          <a:p>
            <a:pPr algn="just">
              <a:lnSpc>
                <a:spcPct val="90000"/>
              </a:lnSpc>
              <a:spcBef>
                <a:spcPts val="300"/>
              </a:spcBef>
            </a:pPr>
            <a:r>
              <a:rPr lang="en-US" altLang="en-US" sz="2000" dirty="0">
                <a:latin typeface="Palatino" pitchFamily="-128" charset="0"/>
              </a:rPr>
              <a:t>Testing begins at the component level and works "outward" toward the integration of the entire computer-based system.      </a:t>
            </a:r>
          </a:p>
          <a:p>
            <a:pPr algn="just">
              <a:lnSpc>
                <a:spcPct val="90000"/>
              </a:lnSpc>
            </a:pPr>
            <a:endParaRPr lang="en-US" altLang="en-US" sz="2000" dirty="0">
              <a:latin typeface="Palatino" pitchFamily="-128" charset="0"/>
            </a:endParaRPr>
          </a:p>
          <a:p>
            <a:pPr algn="just">
              <a:lnSpc>
                <a:spcPct val="90000"/>
              </a:lnSpc>
            </a:pPr>
            <a:r>
              <a:rPr lang="en-US" altLang="en-US" sz="2000" dirty="0">
                <a:latin typeface="Palatino" pitchFamily="-128" charset="0"/>
              </a:rPr>
              <a:t>Different testing techniques are appropriate for different software engineering approaches and at different points in time.</a:t>
            </a:r>
          </a:p>
          <a:p>
            <a:pPr algn="just">
              <a:lnSpc>
                <a:spcPct val="90000"/>
              </a:lnSpc>
            </a:pPr>
            <a:endParaRPr lang="en-US" altLang="en-US" sz="2000" dirty="0">
              <a:latin typeface="Palatino" pitchFamily="-128" charset="0"/>
            </a:endParaRPr>
          </a:p>
          <a:p>
            <a:pPr algn="just">
              <a:lnSpc>
                <a:spcPct val="90000"/>
              </a:lnSpc>
            </a:pPr>
            <a:r>
              <a:rPr lang="en-US" altLang="en-US" sz="2000" dirty="0">
                <a:latin typeface="Palatino" pitchFamily="-128" charset="0"/>
              </a:rPr>
              <a:t>Testing is conducted by the developer of the software and (for large projects) an independent test group.</a:t>
            </a:r>
          </a:p>
          <a:p>
            <a:pPr algn="just">
              <a:lnSpc>
                <a:spcPct val="90000"/>
              </a:lnSpc>
            </a:pPr>
            <a:endParaRPr lang="en-US" altLang="en-US" sz="2000" dirty="0">
              <a:latin typeface="Palatino" pitchFamily="-128" charset="0"/>
            </a:endParaRPr>
          </a:p>
          <a:p>
            <a:pPr algn="just">
              <a:lnSpc>
                <a:spcPct val="90000"/>
              </a:lnSpc>
            </a:pPr>
            <a:r>
              <a:rPr lang="en-US" altLang="en-US" sz="2000" dirty="0">
                <a:latin typeface="Palatino" pitchFamily="-128" charset="0"/>
              </a:rPr>
              <a:t>Testing and debugging are different activities, but debugging must be accommodated in any testing strategy.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990600" y="1905000"/>
            <a:ext cx="7772400" cy="4191000"/>
          </a:xfrm>
        </p:spPr>
        <p:txBody>
          <a:bodyPr/>
          <a:lstStyle/>
          <a:p>
            <a:pPr algn="just" eaLnBrk="1" hangingPunct="1">
              <a:lnSpc>
                <a:spcPct val="80000"/>
              </a:lnSpc>
            </a:pPr>
            <a:r>
              <a:rPr lang="en-US" altLang="en-US" dirty="0"/>
              <a:t>After each validation test</a:t>
            </a:r>
          </a:p>
          <a:p>
            <a:pPr lvl="1" algn="just" eaLnBrk="1" hangingPunct="1">
              <a:lnSpc>
                <a:spcPct val="80000"/>
              </a:lnSpc>
            </a:pPr>
            <a:r>
              <a:rPr lang="en-US" altLang="en-US" dirty="0"/>
              <a:t>The function or performance characteristic conforms to specification and is accepted</a:t>
            </a:r>
          </a:p>
          <a:p>
            <a:pPr lvl="1" algn="just" eaLnBrk="1" hangingPunct="1">
              <a:lnSpc>
                <a:spcPct val="80000"/>
              </a:lnSpc>
            </a:pPr>
            <a:r>
              <a:rPr lang="en-US" altLang="en-US" dirty="0"/>
              <a:t>A deviation from specification is uncovered and a deficiency list is created</a:t>
            </a:r>
          </a:p>
          <a:p>
            <a:pPr algn="just" eaLnBrk="1" hangingPunct="1">
              <a:lnSpc>
                <a:spcPct val="80000"/>
              </a:lnSpc>
            </a:pPr>
            <a:r>
              <a:rPr lang="en-US" altLang="en-US" dirty="0"/>
              <a:t>A configuration review or audit ensures that all elements of the software configuration have been properly developed, cataloged, and have the necessary detail for entering the support phase of the software life cycle</a:t>
            </a:r>
          </a:p>
          <a:p>
            <a:endParaRPr lang="en-US" sz="3200" dirty="0"/>
          </a:p>
        </p:txBody>
      </p:sp>
      <p:sp>
        <p:nvSpPr>
          <p:cNvPr id="5" name="Slide Number Placeholder 4"/>
          <p:cNvSpPr>
            <a:spLocks noGrp="1"/>
          </p:cNvSpPr>
          <p:nvPr>
            <p:ph type="sldNum" sz="quarter" idx="11"/>
          </p:nvPr>
        </p:nvSpPr>
        <p:spPr/>
        <p:txBody>
          <a:bodyPr/>
          <a:lstStyle/>
          <a:p>
            <a:fld id="{FD5BF856-9D65-4E23-AEC0-4A5D8D497108}" type="slidenum">
              <a:rPr lang="en-US" altLang="en-US" smtClean="0"/>
              <a:pPr/>
              <a:t>40</a:t>
            </a:fld>
            <a:endParaRPr lang="en-US" altLang="en-US"/>
          </a:p>
        </p:txBody>
      </p:sp>
    </p:spTree>
    <p:extLst>
      <p:ext uri="{BB962C8B-B14F-4D97-AF65-F5344CB8AC3E}">
        <p14:creationId xmlns:p14="http://schemas.microsoft.com/office/powerpoint/2010/main" val="6435138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789296" y="838200"/>
            <a:ext cx="6705600" cy="633413"/>
          </a:xfrm>
        </p:spPr>
        <p:txBody>
          <a:bodyPr/>
          <a:lstStyle/>
          <a:p>
            <a:r>
              <a:rPr lang="en-US" altLang="en-US" dirty="0"/>
              <a:t>Alpha and Beta Testing</a:t>
            </a:r>
          </a:p>
        </p:txBody>
      </p:sp>
      <p:sp>
        <p:nvSpPr>
          <p:cNvPr id="6" name="Rectangle 3"/>
          <p:cNvSpPr txBox="1">
            <a:spLocks noChangeArrowheads="1"/>
          </p:cNvSpPr>
          <p:nvPr/>
        </p:nvSpPr>
        <p:spPr bwMode="auto">
          <a:xfrm>
            <a:off x="762000" y="1905000"/>
            <a:ext cx="7924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75000"/>
              <a:buFont typeface="Wingdings" panose="05000000000000000000" pitchFamily="2" charset="2"/>
              <a:buChar char="n"/>
              <a:defRPr sz="2400" kern="1200">
                <a:solidFill>
                  <a:schemeClr val="tx1"/>
                </a:solidFill>
                <a:latin typeface="+mn-lt"/>
                <a:ea typeface="+mn-ea"/>
                <a:cs typeface="+mn-cs"/>
              </a:defRPr>
            </a:lvl1pPr>
            <a:lvl2pPr marL="742950" indent="-285750" algn="l" rtl="0" fontAlgn="base">
              <a:spcBef>
                <a:spcPct val="20000"/>
              </a:spcBef>
              <a:spcAft>
                <a:spcPct val="0"/>
              </a:spcAft>
              <a:buClr>
                <a:schemeClr val="folHlink"/>
              </a:buClr>
              <a:buSzPct val="70000"/>
              <a:buFont typeface="Wingdings" panose="05000000000000000000" pitchFamily="2" charset="2"/>
              <a:buChar char="n"/>
              <a:defRPr sz="2000" kern="1200">
                <a:solidFill>
                  <a:schemeClr val="tx1"/>
                </a:solidFill>
                <a:latin typeface="+mn-lt"/>
                <a:ea typeface="+mn-ea"/>
                <a:cs typeface="+mn-cs"/>
              </a:defRPr>
            </a:lvl2pPr>
            <a:lvl3pPr marL="1143000" indent="-228600" algn="l" rtl="0" fontAlgn="base">
              <a:spcBef>
                <a:spcPct val="20000"/>
              </a:spcBef>
              <a:spcAft>
                <a:spcPct val="0"/>
              </a:spcAft>
              <a:buClr>
                <a:schemeClr val="tx2"/>
              </a:buClr>
              <a:buChar char="•"/>
              <a:defRPr kern="1200">
                <a:solidFill>
                  <a:schemeClr val="tx1"/>
                </a:solidFill>
                <a:latin typeface="+mn-lt"/>
                <a:ea typeface="+mn-ea"/>
                <a:cs typeface="+mn-cs"/>
              </a:defRPr>
            </a:lvl3pPr>
            <a:lvl4pPr marL="1600200" indent="-228600" algn="l" rtl="0" fontAlgn="base">
              <a:spcBef>
                <a:spcPct val="20000"/>
              </a:spcBef>
              <a:spcAft>
                <a:spcPct val="0"/>
              </a:spcAft>
              <a:buClr>
                <a:schemeClr val="hlink"/>
              </a:buClr>
              <a:buChar char="•"/>
              <a:defRPr sz="1600" kern="1200">
                <a:solidFill>
                  <a:schemeClr val="tx1"/>
                </a:solidFill>
                <a:latin typeface="+mn-lt"/>
                <a:ea typeface="+mn-ea"/>
                <a:cs typeface="+mn-cs"/>
              </a:defRPr>
            </a:lvl4pPr>
            <a:lvl5pPr marL="2057400" indent="-228600" algn="l" rtl="0" fontAlgn="base">
              <a:spcBef>
                <a:spcPct val="20000"/>
              </a:spcBef>
              <a:spcAft>
                <a:spcPct val="0"/>
              </a:spcAft>
              <a:buClr>
                <a:schemeClr val="tx1"/>
              </a:buClr>
              <a:buSzPct val="8500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lnSpc>
                <a:spcPct val="80000"/>
              </a:lnSpc>
            </a:pPr>
            <a:r>
              <a:rPr lang="en-US" altLang="en-US" sz="2000" dirty="0"/>
              <a:t>Alpha testing</a:t>
            </a:r>
          </a:p>
          <a:p>
            <a:pPr lvl="1" algn="just" eaLnBrk="1" hangingPunct="1">
              <a:lnSpc>
                <a:spcPct val="80000"/>
              </a:lnSpc>
            </a:pPr>
            <a:r>
              <a:rPr lang="en-US" altLang="en-US" sz="1800" dirty="0"/>
              <a:t>Conducted at the developer’s site by end users</a:t>
            </a:r>
          </a:p>
          <a:p>
            <a:pPr lvl="1" algn="just" eaLnBrk="1" hangingPunct="1">
              <a:lnSpc>
                <a:spcPct val="80000"/>
              </a:lnSpc>
            </a:pPr>
            <a:r>
              <a:rPr lang="en-US" altLang="en-US" sz="1800" dirty="0"/>
              <a:t>Software is used in a natural setting with developers watching intently</a:t>
            </a:r>
          </a:p>
          <a:p>
            <a:pPr lvl="1" algn="just" eaLnBrk="1" hangingPunct="1">
              <a:lnSpc>
                <a:spcPct val="80000"/>
              </a:lnSpc>
            </a:pPr>
            <a:r>
              <a:rPr lang="en-US" altLang="en-US" sz="1800" dirty="0"/>
              <a:t>Testing is conducted in a controlled environment</a:t>
            </a:r>
          </a:p>
          <a:p>
            <a:pPr algn="just" eaLnBrk="1" hangingPunct="1">
              <a:lnSpc>
                <a:spcPct val="80000"/>
              </a:lnSpc>
            </a:pPr>
            <a:r>
              <a:rPr lang="en-US" altLang="en-US" sz="2000" dirty="0"/>
              <a:t>Beta testing</a:t>
            </a:r>
          </a:p>
          <a:p>
            <a:pPr lvl="1" algn="just" eaLnBrk="1" hangingPunct="1">
              <a:lnSpc>
                <a:spcPct val="80000"/>
              </a:lnSpc>
            </a:pPr>
            <a:r>
              <a:rPr lang="en-US" altLang="en-US" sz="1800" dirty="0"/>
              <a:t>Conducted at end-user sites</a:t>
            </a:r>
          </a:p>
          <a:p>
            <a:pPr lvl="1" algn="just" eaLnBrk="1" hangingPunct="1">
              <a:lnSpc>
                <a:spcPct val="80000"/>
              </a:lnSpc>
            </a:pPr>
            <a:r>
              <a:rPr lang="en-US" altLang="en-US" sz="1800" dirty="0"/>
              <a:t>Developer is generally not present</a:t>
            </a:r>
          </a:p>
          <a:p>
            <a:pPr lvl="1" algn="just" eaLnBrk="1" hangingPunct="1">
              <a:lnSpc>
                <a:spcPct val="80000"/>
              </a:lnSpc>
            </a:pPr>
            <a:r>
              <a:rPr lang="en-US" altLang="en-US" sz="1800" dirty="0"/>
              <a:t>It serves as a live application of the software in an environment that cannot be controlled by the developer</a:t>
            </a:r>
          </a:p>
          <a:p>
            <a:pPr lvl="1" algn="just" eaLnBrk="1" hangingPunct="1">
              <a:lnSpc>
                <a:spcPct val="80000"/>
              </a:lnSpc>
            </a:pPr>
            <a:r>
              <a:rPr lang="en-US" altLang="en-US" sz="1800" dirty="0"/>
              <a:t>The end-user records all problems that are encountered and reports these to the developers at regular intervals</a:t>
            </a:r>
          </a:p>
          <a:p>
            <a:pPr algn="just" eaLnBrk="1" hangingPunct="1">
              <a:lnSpc>
                <a:spcPct val="80000"/>
              </a:lnSpc>
            </a:pPr>
            <a:r>
              <a:rPr lang="en-US" altLang="en-US" sz="2000" dirty="0"/>
              <a:t>After beta testing is complete, software engineers make software modifications and prepare for release of the software product to the entire customer base</a:t>
            </a:r>
          </a:p>
        </p:txBody>
      </p:sp>
    </p:spTree>
    <p:extLst>
      <p:ext uri="{BB962C8B-B14F-4D97-AF65-F5344CB8AC3E}">
        <p14:creationId xmlns:p14="http://schemas.microsoft.com/office/powerpoint/2010/main" val="17745994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8594" name="Rectangle 2"/>
          <p:cNvSpPr>
            <a:spLocks noGrp="1" noChangeArrowheads="1"/>
          </p:cNvSpPr>
          <p:nvPr>
            <p:ph type="ctrTitle"/>
          </p:nvPr>
        </p:nvSpPr>
        <p:spPr>
          <a:xfrm>
            <a:off x="762000" y="2819400"/>
            <a:ext cx="7772400" cy="1143000"/>
          </a:xfrm>
        </p:spPr>
        <p:txBody>
          <a:bodyPr anchor="ctr"/>
          <a:lstStyle/>
          <a:p>
            <a:pPr algn="ctr"/>
            <a:r>
              <a:rPr lang="en-US" altLang="en-US" sz="4400" dirty="0"/>
              <a:t>System Testing</a:t>
            </a:r>
          </a:p>
        </p:txBody>
      </p:sp>
    </p:spTree>
    <p:extLst>
      <p:ext uri="{BB962C8B-B14F-4D97-AF65-F5344CB8AC3E}">
        <p14:creationId xmlns:p14="http://schemas.microsoft.com/office/powerpoint/2010/main" val="1058625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655093" y="381000"/>
            <a:ext cx="7772400" cy="1143000"/>
          </a:xfrm>
        </p:spPr>
        <p:txBody>
          <a:bodyPr/>
          <a:lstStyle/>
          <a:p>
            <a:r>
              <a:rPr lang="en-US" altLang="en-US" dirty="0"/>
              <a:t>Different Types</a:t>
            </a:r>
          </a:p>
        </p:txBody>
      </p:sp>
      <p:sp>
        <p:nvSpPr>
          <p:cNvPr id="264195" name="Rectangle 3"/>
          <p:cNvSpPr>
            <a:spLocks noGrp="1" noChangeArrowheads="1"/>
          </p:cNvSpPr>
          <p:nvPr>
            <p:ph type="body" idx="1"/>
          </p:nvPr>
        </p:nvSpPr>
        <p:spPr>
          <a:xfrm>
            <a:off x="685800" y="1981200"/>
            <a:ext cx="7772400" cy="4876800"/>
          </a:xfrm>
        </p:spPr>
        <p:txBody>
          <a:bodyPr/>
          <a:lstStyle/>
          <a:p>
            <a:pPr algn="just">
              <a:lnSpc>
                <a:spcPct val="80000"/>
              </a:lnSpc>
            </a:pPr>
            <a:r>
              <a:rPr lang="en-US" altLang="en-US" dirty="0"/>
              <a:t>Recovery testing</a:t>
            </a:r>
          </a:p>
          <a:p>
            <a:pPr lvl="1" algn="just">
              <a:lnSpc>
                <a:spcPct val="80000"/>
              </a:lnSpc>
            </a:pPr>
            <a:r>
              <a:rPr lang="en-US" altLang="en-US" dirty="0"/>
              <a:t>Tests for recovery from system faults</a:t>
            </a:r>
          </a:p>
          <a:p>
            <a:pPr lvl="1" algn="just">
              <a:lnSpc>
                <a:spcPct val="80000"/>
              </a:lnSpc>
            </a:pPr>
            <a:r>
              <a:rPr lang="en-US" altLang="en-US" dirty="0"/>
              <a:t>Forces the software to fail in a variety of ways and verifies that recovery is properly performed</a:t>
            </a:r>
          </a:p>
          <a:p>
            <a:pPr lvl="1" algn="just">
              <a:lnSpc>
                <a:spcPct val="80000"/>
              </a:lnSpc>
            </a:pPr>
            <a:r>
              <a:rPr lang="en-US" altLang="en-US" dirty="0"/>
              <a:t>Tests </a:t>
            </a:r>
            <a:r>
              <a:rPr lang="en-US" altLang="en-US" dirty="0" err="1"/>
              <a:t>reinitialization</a:t>
            </a:r>
            <a:r>
              <a:rPr lang="en-US" altLang="en-US" dirty="0"/>
              <a:t>, </a:t>
            </a:r>
            <a:r>
              <a:rPr lang="en-US" altLang="en-US" dirty="0" err="1"/>
              <a:t>checkpointing</a:t>
            </a:r>
            <a:r>
              <a:rPr lang="en-US" altLang="en-US" dirty="0"/>
              <a:t> mechanisms, data recovery, and restart for correctness</a:t>
            </a:r>
          </a:p>
          <a:p>
            <a:pPr marL="457200" lvl="1" indent="0" algn="just">
              <a:lnSpc>
                <a:spcPct val="80000"/>
              </a:lnSpc>
              <a:buNone/>
            </a:pPr>
            <a:endParaRPr lang="en-US" altLang="en-US" dirty="0"/>
          </a:p>
          <a:p>
            <a:pPr algn="just">
              <a:lnSpc>
                <a:spcPct val="80000"/>
              </a:lnSpc>
            </a:pPr>
            <a:r>
              <a:rPr lang="en-US" altLang="en-US" dirty="0"/>
              <a:t>Security testing</a:t>
            </a:r>
          </a:p>
          <a:p>
            <a:pPr lvl="1" algn="just">
              <a:lnSpc>
                <a:spcPct val="80000"/>
              </a:lnSpc>
            </a:pPr>
            <a:r>
              <a:rPr lang="en-US" altLang="en-US" dirty="0"/>
              <a:t>Verifies that protection mechanisms built into a system will, in fact, protect it from improper access</a:t>
            </a:r>
          </a:p>
        </p:txBody>
      </p:sp>
    </p:spTree>
    <p:extLst>
      <p:ext uri="{BB962C8B-B14F-4D97-AF65-F5344CB8AC3E}">
        <p14:creationId xmlns:p14="http://schemas.microsoft.com/office/powerpoint/2010/main" val="16564281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905000"/>
            <a:ext cx="8077200" cy="4191000"/>
          </a:xfrm>
        </p:spPr>
        <p:txBody>
          <a:bodyPr/>
          <a:lstStyle/>
          <a:p>
            <a:pPr algn="just">
              <a:lnSpc>
                <a:spcPct val="80000"/>
              </a:lnSpc>
            </a:pPr>
            <a:r>
              <a:rPr lang="en-US" altLang="en-US" dirty="0"/>
              <a:t>Stress testing</a:t>
            </a:r>
          </a:p>
          <a:p>
            <a:pPr lvl="1" algn="just">
              <a:lnSpc>
                <a:spcPct val="80000"/>
              </a:lnSpc>
            </a:pPr>
            <a:r>
              <a:rPr lang="en-US" altLang="en-US" dirty="0"/>
              <a:t>Executes a system in a manner that demands resources in abnormal quantity, frequency, or volume</a:t>
            </a:r>
          </a:p>
          <a:p>
            <a:pPr marL="457200" lvl="1" indent="0" algn="just">
              <a:lnSpc>
                <a:spcPct val="80000"/>
              </a:lnSpc>
              <a:buNone/>
            </a:pPr>
            <a:endParaRPr lang="en-US" altLang="en-US" dirty="0"/>
          </a:p>
          <a:p>
            <a:pPr algn="just">
              <a:lnSpc>
                <a:spcPct val="80000"/>
              </a:lnSpc>
            </a:pPr>
            <a:r>
              <a:rPr lang="en-US" altLang="en-US" dirty="0"/>
              <a:t>Performance testing</a:t>
            </a:r>
          </a:p>
          <a:p>
            <a:pPr lvl="1" algn="just">
              <a:lnSpc>
                <a:spcPct val="80000"/>
              </a:lnSpc>
            </a:pPr>
            <a:r>
              <a:rPr lang="en-US" altLang="en-US" dirty="0"/>
              <a:t>Tests the run-time performance of software within the context of an integrated system</a:t>
            </a:r>
          </a:p>
          <a:p>
            <a:pPr lvl="1" algn="just">
              <a:lnSpc>
                <a:spcPct val="80000"/>
              </a:lnSpc>
            </a:pPr>
            <a:r>
              <a:rPr lang="en-US" altLang="en-US" dirty="0"/>
              <a:t>Often coupled with stress testing and usually requires both hardware and software instrumentation</a:t>
            </a:r>
          </a:p>
          <a:p>
            <a:pPr lvl="1" algn="just">
              <a:lnSpc>
                <a:spcPct val="80000"/>
              </a:lnSpc>
            </a:pPr>
            <a:r>
              <a:rPr lang="en-US" altLang="en-US" dirty="0"/>
              <a:t>Can uncover situations that lead to degradation and possible system failure</a:t>
            </a:r>
          </a:p>
          <a:p>
            <a:endParaRPr lang="en-US" sz="3200" dirty="0"/>
          </a:p>
        </p:txBody>
      </p:sp>
      <p:sp>
        <p:nvSpPr>
          <p:cNvPr id="5" name="Slide Number Placeholder 4"/>
          <p:cNvSpPr>
            <a:spLocks noGrp="1"/>
          </p:cNvSpPr>
          <p:nvPr>
            <p:ph type="sldNum" sz="quarter" idx="11"/>
          </p:nvPr>
        </p:nvSpPr>
        <p:spPr/>
        <p:txBody>
          <a:bodyPr/>
          <a:lstStyle/>
          <a:p>
            <a:fld id="{FD5BF856-9D65-4E23-AEC0-4A5D8D497108}" type="slidenum">
              <a:rPr lang="en-US" altLang="en-US" smtClean="0"/>
              <a:pPr/>
              <a:t>44</a:t>
            </a:fld>
            <a:endParaRPr lang="en-US" altLang="en-US"/>
          </a:p>
        </p:txBody>
      </p:sp>
    </p:spTree>
    <p:extLst>
      <p:ext uri="{BB962C8B-B14F-4D97-AF65-F5344CB8AC3E}">
        <p14:creationId xmlns:p14="http://schemas.microsoft.com/office/powerpoint/2010/main" val="9450103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32B7F28-9CEB-424D-9F0B-83E0571C108A}" type="slidenum">
              <a:rPr lang="en-US" altLang="en-US"/>
              <a:pPr/>
              <a:t>45</a:t>
            </a:fld>
            <a:endParaRPr lang="en-US" altLang="en-US"/>
          </a:p>
        </p:txBody>
      </p:sp>
      <p:sp>
        <p:nvSpPr>
          <p:cNvPr id="192514" name="Rectangle 2"/>
          <p:cNvSpPr>
            <a:spLocks noGrp="1" noChangeArrowheads="1"/>
          </p:cNvSpPr>
          <p:nvPr>
            <p:ph type="title"/>
          </p:nvPr>
        </p:nvSpPr>
        <p:spPr>
          <a:xfrm>
            <a:off x="1219200" y="990600"/>
            <a:ext cx="7162800" cy="714375"/>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r>
              <a:rPr lang="en-US" altLang="en-US" sz="3600"/>
              <a:t>Debugging: A Diagnostic Process</a:t>
            </a:r>
            <a:endParaRPr lang="en-US" altLang="en-US"/>
          </a:p>
        </p:txBody>
      </p:sp>
      <p:pic>
        <p:nvPicPr>
          <p:cNvPr id="192515" name="Picture 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400" y="2133600"/>
            <a:ext cx="4248150" cy="35353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1FEC8D9-1CC2-477B-B254-60F143B33BD3}" type="slidenum">
              <a:rPr lang="en-US" altLang="en-US"/>
              <a:pPr/>
              <a:t>46</a:t>
            </a:fld>
            <a:endParaRPr lang="en-US" altLang="en-US"/>
          </a:p>
        </p:txBody>
      </p:sp>
      <p:sp>
        <p:nvSpPr>
          <p:cNvPr id="193545" name="Rectangle 9"/>
          <p:cNvSpPr>
            <a:spLocks noGrp="1" noChangeArrowheads="1"/>
          </p:cNvSpPr>
          <p:nvPr>
            <p:ph type="title"/>
          </p:nvPr>
        </p:nvSpPr>
        <p:spPr>
          <a:xfrm>
            <a:off x="1219200" y="1143000"/>
            <a:ext cx="6242050" cy="563563"/>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r>
              <a:rPr lang="en-US" altLang="en-US"/>
              <a:t>The Debugging Process</a:t>
            </a:r>
          </a:p>
        </p:txBody>
      </p:sp>
      <p:pic>
        <p:nvPicPr>
          <p:cNvPr id="193560" name="Picture 24" descr="Fig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981200"/>
            <a:ext cx="4876800" cy="39862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A6EA9F05-37B0-426A-A343-CE5112912B70}" type="slidenum">
              <a:rPr lang="en-US" altLang="en-US"/>
              <a:pPr/>
              <a:t>47</a:t>
            </a:fld>
            <a:endParaRPr lang="en-US" altLang="en-US"/>
          </a:p>
        </p:txBody>
      </p:sp>
      <p:sp>
        <p:nvSpPr>
          <p:cNvPr id="194562" name="Rectangle 2"/>
          <p:cNvSpPr>
            <a:spLocks noGrp="1" noChangeArrowheads="1"/>
          </p:cNvSpPr>
          <p:nvPr>
            <p:ph type="title"/>
          </p:nvPr>
        </p:nvSpPr>
        <p:spPr>
          <a:xfrm>
            <a:off x="1330325" y="1168400"/>
            <a:ext cx="6524625" cy="357188"/>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r>
              <a:rPr lang="en-US" altLang="en-US"/>
              <a:t>Debugging Effort</a:t>
            </a:r>
          </a:p>
        </p:txBody>
      </p:sp>
      <p:sp>
        <p:nvSpPr>
          <p:cNvPr id="194564" name="Freeform 4"/>
          <p:cNvSpPr>
            <a:spLocks/>
          </p:cNvSpPr>
          <p:nvPr/>
        </p:nvSpPr>
        <p:spPr bwMode="auto">
          <a:xfrm>
            <a:off x="3306763" y="4162425"/>
            <a:ext cx="3684587" cy="1754188"/>
          </a:xfrm>
          <a:custGeom>
            <a:avLst/>
            <a:gdLst>
              <a:gd name="T0" fmla="*/ 1190 w 2321"/>
              <a:gd name="T1" fmla="*/ 966 h 982"/>
              <a:gd name="T2" fmla="*/ 1254 w 2321"/>
              <a:gd name="T3" fmla="*/ 957 h 982"/>
              <a:gd name="T4" fmla="*/ 1303 w 2321"/>
              <a:gd name="T5" fmla="*/ 947 h 982"/>
              <a:gd name="T6" fmla="*/ 1356 w 2321"/>
              <a:gd name="T7" fmla="*/ 935 h 982"/>
              <a:gd name="T8" fmla="*/ 1406 w 2321"/>
              <a:gd name="T9" fmla="*/ 920 h 982"/>
              <a:gd name="T10" fmla="*/ 1467 w 2321"/>
              <a:gd name="T11" fmla="*/ 902 h 982"/>
              <a:gd name="T12" fmla="*/ 1524 w 2321"/>
              <a:gd name="T13" fmla="*/ 882 h 982"/>
              <a:gd name="T14" fmla="*/ 1580 w 2321"/>
              <a:gd name="T15" fmla="*/ 859 h 982"/>
              <a:gd name="T16" fmla="*/ 1626 w 2321"/>
              <a:gd name="T17" fmla="*/ 835 h 982"/>
              <a:gd name="T18" fmla="*/ 1675 w 2321"/>
              <a:gd name="T19" fmla="*/ 811 h 982"/>
              <a:gd name="T20" fmla="*/ 1728 w 2321"/>
              <a:gd name="T21" fmla="*/ 781 h 982"/>
              <a:gd name="T22" fmla="*/ 1774 w 2321"/>
              <a:gd name="T23" fmla="*/ 753 h 982"/>
              <a:gd name="T24" fmla="*/ 1845 w 2321"/>
              <a:gd name="T25" fmla="*/ 705 h 982"/>
              <a:gd name="T26" fmla="*/ 1911 w 2321"/>
              <a:gd name="T27" fmla="*/ 648 h 982"/>
              <a:gd name="T28" fmla="*/ 1962 w 2321"/>
              <a:gd name="T29" fmla="*/ 599 h 982"/>
              <a:gd name="T30" fmla="*/ 2016 w 2321"/>
              <a:gd name="T31" fmla="*/ 545 h 982"/>
              <a:gd name="T32" fmla="*/ 2070 w 2321"/>
              <a:gd name="T33" fmla="*/ 480 h 982"/>
              <a:gd name="T34" fmla="*/ 2075 w 2321"/>
              <a:gd name="T35" fmla="*/ 0 h 982"/>
              <a:gd name="T36" fmla="*/ 1548 w 2321"/>
              <a:gd name="T37" fmla="*/ 235 h 982"/>
              <a:gd name="T38" fmla="*/ 1502 w 2321"/>
              <a:gd name="T39" fmla="*/ 284 h 982"/>
              <a:gd name="T40" fmla="*/ 1454 w 2321"/>
              <a:gd name="T41" fmla="*/ 327 h 982"/>
              <a:gd name="T42" fmla="*/ 1413 w 2321"/>
              <a:gd name="T43" fmla="*/ 361 h 982"/>
              <a:gd name="T44" fmla="*/ 1362 w 2321"/>
              <a:gd name="T45" fmla="*/ 392 h 982"/>
              <a:gd name="T46" fmla="*/ 1305 w 2321"/>
              <a:gd name="T47" fmla="*/ 425 h 982"/>
              <a:gd name="T48" fmla="*/ 1249 w 2321"/>
              <a:gd name="T49" fmla="*/ 449 h 982"/>
              <a:gd name="T50" fmla="*/ 1194 w 2321"/>
              <a:gd name="T51" fmla="*/ 465 h 982"/>
              <a:gd name="T52" fmla="*/ 1128 w 2321"/>
              <a:gd name="T53" fmla="*/ 481 h 982"/>
              <a:gd name="T54" fmla="*/ 1051 w 2321"/>
              <a:gd name="T55" fmla="*/ 489 h 982"/>
              <a:gd name="T56" fmla="*/ 920 w 2321"/>
              <a:gd name="T57" fmla="*/ 492 h 982"/>
              <a:gd name="T58" fmla="*/ 812 w 2321"/>
              <a:gd name="T59" fmla="*/ 476 h 982"/>
              <a:gd name="T60" fmla="*/ 698 w 2321"/>
              <a:gd name="T61" fmla="*/ 444 h 982"/>
              <a:gd name="T62" fmla="*/ 597 w 2321"/>
              <a:gd name="T63" fmla="*/ 398 h 982"/>
              <a:gd name="T64" fmla="*/ 0 w 2321"/>
              <a:gd name="T65" fmla="*/ 620 h 982"/>
              <a:gd name="T66" fmla="*/ 55 w 2321"/>
              <a:gd name="T67" fmla="*/ 666 h 982"/>
              <a:gd name="T68" fmla="*/ 108 w 2321"/>
              <a:gd name="T69" fmla="*/ 707 h 982"/>
              <a:gd name="T70" fmla="*/ 165 w 2321"/>
              <a:gd name="T71" fmla="*/ 750 h 982"/>
              <a:gd name="T72" fmla="*/ 224 w 2321"/>
              <a:gd name="T73" fmla="*/ 785 h 982"/>
              <a:gd name="T74" fmla="*/ 290 w 2321"/>
              <a:gd name="T75" fmla="*/ 820 h 982"/>
              <a:gd name="T76" fmla="*/ 354 w 2321"/>
              <a:gd name="T77" fmla="*/ 851 h 982"/>
              <a:gd name="T78" fmla="*/ 414 w 2321"/>
              <a:gd name="T79" fmla="*/ 877 h 982"/>
              <a:gd name="T80" fmla="*/ 490 w 2321"/>
              <a:gd name="T81" fmla="*/ 905 h 982"/>
              <a:gd name="T82" fmla="*/ 564 w 2321"/>
              <a:gd name="T83" fmla="*/ 927 h 982"/>
              <a:gd name="T84" fmla="*/ 632 w 2321"/>
              <a:gd name="T85" fmla="*/ 945 h 982"/>
              <a:gd name="T86" fmla="*/ 701 w 2321"/>
              <a:gd name="T87" fmla="*/ 959 h 982"/>
              <a:gd name="T88" fmla="*/ 781 w 2321"/>
              <a:gd name="T89" fmla="*/ 971 h 982"/>
              <a:gd name="T90" fmla="*/ 865 w 2321"/>
              <a:gd name="T91" fmla="*/ 978 h 982"/>
              <a:gd name="T92" fmla="*/ 940 w 2321"/>
              <a:gd name="T93" fmla="*/ 981 h 982"/>
              <a:gd name="T94" fmla="*/ 1018 w 2321"/>
              <a:gd name="T95" fmla="*/ 980 h 982"/>
              <a:gd name="T96" fmla="*/ 1096 w 2321"/>
              <a:gd name="T97" fmla="*/ 977 h 982"/>
              <a:gd name="T98" fmla="*/ 1165 w 2321"/>
              <a:gd name="T99" fmla="*/ 969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21" h="982">
                <a:moveTo>
                  <a:pt x="1165" y="969"/>
                </a:moveTo>
                <a:lnTo>
                  <a:pt x="1190" y="966"/>
                </a:lnTo>
                <a:lnTo>
                  <a:pt x="1222" y="962"/>
                </a:lnTo>
                <a:lnTo>
                  <a:pt x="1254" y="957"/>
                </a:lnTo>
                <a:lnTo>
                  <a:pt x="1277" y="952"/>
                </a:lnTo>
                <a:lnTo>
                  <a:pt x="1303" y="947"/>
                </a:lnTo>
                <a:lnTo>
                  <a:pt x="1329" y="941"/>
                </a:lnTo>
                <a:lnTo>
                  <a:pt x="1356" y="935"/>
                </a:lnTo>
                <a:lnTo>
                  <a:pt x="1379" y="929"/>
                </a:lnTo>
                <a:lnTo>
                  <a:pt x="1406" y="920"/>
                </a:lnTo>
                <a:lnTo>
                  <a:pt x="1439" y="912"/>
                </a:lnTo>
                <a:lnTo>
                  <a:pt x="1467" y="902"/>
                </a:lnTo>
                <a:lnTo>
                  <a:pt x="1494" y="892"/>
                </a:lnTo>
                <a:lnTo>
                  <a:pt x="1524" y="882"/>
                </a:lnTo>
                <a:lnTo>
                  <a:pt x="1553" y="870"/>
                </a:lnTo>
                <a:lnTo>
                  <a:pt x="1580" y="859"/>
                </a:lnTo>
                <a:lnTo>
                  <a:pt x="1603" y="846"/>
                </a:lnTo>
                <a:lnTo>
                  <a:pt x="1626" y="835"/>
                </a:lnTo>
                <a:lnTo>
                  <a:pt x="1649" y="823"/>
                </a:lnTo>
                <a:lnTo>
                  <a:pt x="1675" y="811"/>
                </a:lnTo>
                <a:lnTo>
                  <a:pt x="1703" y="797"/>
                </a:lnTo>
                <a:lnTo>
                  <a:pt x="1728" y="781"/>
                </a:lnTo>
                <a:lnTo>
                  <a:pt x="1753" y="766"/>
                </a:lnTo>
                <a:lnTo>
                  <a:pt x="1774" y="753"/>
                </a:lnTo>
                <a:lnTo>
                  <a:pt x="1812" y="728"/>
                </a:lnTo>
                <a:lnTo>
                  <a:pt x="1845" y="705"/>
                </a:lnTo>
                <a:lnTo>
                  <a:pt x="1878" y="678"/>
                </a:lnTo>
                <a:lnTo>
                  <a:pt x="1911" y="648"/>
                </a:lnTo>
                <a:lnTo>
                  <a:pt x="1935" y="625"/>
                </a:lnTo>
                <a:lnTo>
                  <a:pt x="1962" y="599"/>
                </a:lnTo>
                <a:lnTo>
                  <a:pt x="1991" y="572"/>
                </a:lnTo>
                <a:lnTo>
                  <a:pt x="2016" y="545"/>
                </a:lnTo>
                <a:lnTo>
                  <a:pt x="2040" y="515"/>
                </a:lnTo>
                <a:lnTo>
                  <a:pt x="2070" y="480"/>
                </a:lnTo>
                <a:lnTo>
                  <a:pt x="2320" y="597"/>
                </a:lnTo>
                <a:lnTo>
                  <a:pt x="2075" y="0"/>
                </a:lnTo>
                <a:lnTo>
                  <a:pt x="1282" y="113"/>
                </a:lnTo>
                <a:lnTo>
                  <a:pt x="1548" y="235"/>
                </a:lnTo>
                <a:lnTo>
                  <a:pt x="1526" y="261"/>
                </a:lnTo>
                <a:lnTo>
                  <a:pt x="1502" y="284"/>
                </a:lnTo>
                <a:lnTo>
                  <a:pt x="1478" y="307"/>
                </a:lnTo>
                <a:lnTo>
                  <a:pt x="1454" y="327"/>
                </a:lnTo>
                <a:lnTo>
                  <a:pt x="1434" y="343"/>
                </a:lnTo>
                <a:lnTo>
                  <a:pt x="1413" y="361"/>
                </a:lnTo>
                <a:lnTo>
                  <a:pt x="1389" y="376"/>
                </a:lnTo>
                <a:lnTo>
                  <a:pt x="1362" y="392"/>
                </a:lnTo>
                <a:lnTo>
                  <a:pt x="1330" y="410"/>
                </a:lnTo>
                <a:lnTo>
                  <a:pt x="1305" y="425"/>
                </a:lnTo>
                <a:lnTo>
                  <a:pt x="1282" y="434"/>
                </a:lnTo>
                <a:lnTo>
                  <a:pt x="1249" y="449"/>
                </a:lnTo>
                <a:lnTo>
                  <a:pt x="1220" y="459"/>
                </a:lnTo>
                <a:lnTo>
                  <a:pt x="1194" y="465"/>
                </a:lnTo>
                <a:lnTo>
                  <a:pt x="1167" y="473"/>
                </a:lnTo>
                <a:lnTo>
                  <a:pt x="1128" y="481"/>
                </a:lnTo>
                <a:lnTo>
                  <a:pt x="1090" y="486"/>
                </a:lnTo>
                <a:lnTo>
                  <a:pt x="1051" y="489"/>
                </a:lnTo>
                <a:lnTo>
                  <a:pt x="995" y="491"/>
                </a:lnTo>
                <a:lnTo>
                  <a:pt x="920" y="492"/>
                </a:lnTo>
                <a:lnTo>
                  <a:pt x="863" y="486"/>
                </a:lnTo>
                <a:lnTo>
                  <a:pt x="812" y="476"/>
                </a:lnTo>
                <a:lnTo>
                  <a:pt x="752" y="462"/>
                </a:lnTo>
                <a:lnTo>
                  <a:pt x="698" y="444"/>
                </a:lnTo>
                <a:lnTo>
                  <a:pt x="645" y="423"/>
                </a:lnTo>
                <a:lnTo>
                  <a:pt x="597" y="398"/>
                </a:lnTo>
                <a:lnTo>
                  <a:pt x="550" y="364"/>
                </a:lnTo>
                <a:lnTo>
                  <a:pt x="0" y="620"/>
                </a:lnTo>
                <a:lnTo>
                  <a:pt x="23" y="641"/>
                </a:lnTo>
                <a:lnTo>
                  <a:pt x="55" y="666"/>
                </a:lnTo>
                <a:lnTo>
                  <a:pt x="81" y="686"/>
                </a:lnTo>
                <a:lnTo>
                  <a:pt x="108" y="707"/>
                </a:lnTo>
                <a:lnTo>
                  <a:pt x="134" y="727"/>
                </a:lnTo>
                <a:lnTo>
                  <a:pt x="165" y="750"/>
                </a:lnTo>
                <a:lnTo>
                  <a:pt x="194" y="768"/>
                </a:lnTo>
                <a:lnTo>
                  <a:pt x="224" y="785"/>
                </a:lnTo>
                <a:lnTo>
                  <a:pt x="257" y="802"/>
                </a:lnTo>
                <a:lnTo>
                  <a:pt x="290" y="820"/>
                </a:lnTo>
                <a:lnTo>
                  <a:pt x="323" y="838"/>
                </a:lnTo>
                <a:lnTo>
                  <a:pt x="354" y="851"/>
                </a:lnTo>
                <a:lnTo>
                  <a:pt x="384" y="865"/>
                </a:lnTo>
                <a:lnTo>
                  <a:pt x="414" y="877"/>
                </a:lnTo>
                <a:lnTo>
                  <a:pt x="453" y="892"/>
                </a:lnTo>
                <a:lnTo>
                  <a:pt x="490" y="905"/>
                </a:lnTo>
                <a:lnTo>
                  <a:pt x="532" y="918"/>
                </a:lnTo>
                <a:lnTo>
                  <a:pt x="564" y="927"/>
                </a:lnTo>
                <a:lnTo>
                  <a:pt x="596" y="936"/>
                </a:lnTo>
                <a:lnTo>
                  <a:pt x="632" y="945"/>
                </a:lnTo>
                <a:lnTo>
                  <a:pt x="666" y="952"/>
                </a:lnTo>
                <a:lnTo>
                  <a:pt x="701" y="959"/>
                </a:lnTo>
                <a:lnTo>
                  <a:pt x="741" y="965"/>
                </a:lnTo>
                <a:lnTo>
                  <a:pt x="781" y="971"/>
                </a:lnTo>
                <a:lnTo>
                  <a:pt x="822" y="975"/>
                </a:lnTo>
                <a:lnTo>
                  <a:pt x="865" y="978"/>
                </a:lnTo>
                <a:lnTo>
                  <a:pt x="897" y="979"/>
                </a:lnTo>
                <a:lnTo>
                  <a:pt x="940" y="981"/>
                </a:lnTo>
                <a:lnTo>
                  <a:pt x="984" y="981"/>
                </a:lnTo>
                <a:lnTo>
                  <a:pt x="1018" y="980"/>
                </a:lnTo>
                <a:lnTo>
                  <a:pt x="1055" y="979"/>
                </a:lnTo>
                <a:lnTo>
                  <a:pt x="1096" y="977"/>
                </a:lnTo>
                <a:lnTo>
                  <a:pt x="1133" y="973"/>
                </a:lnTo>
                <a:lnTo>
                  <a:pt x="1165" y="969"/>
                </a:lnTo>
              </a:path>
            </a:pathLst>
          </a:custGeom>
          <a:solidFill>
            <a:schemeClr val="folHlink"/>
          </a:solidFill>
          <a:ln>
            <a:noFill/>
          </a:ln>
          <a:effectLst/>
          <a:extLst>
            <a:ext uri="{91240B29-F687-4F45-9708-019B960494DF}">
              <a14:hiddenLine xmlns:a14="http://schemas.microsoft.com/office/drawing/2010/main" w="12700" cap="rnd" cmpd="sng">
                <a:solidFill>
                  <a:schemeClr val="folHlink"/>
                </a:solidFill>
                <a:prstDash val="solid"/>
                <a:round/>
                <a:headEnd type="none" w="med" len="med"/>
                <a:tailEnd type="triangl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194565" name="Freeform 5"/>
          <p:cNvSpPr>
            <a:spLocks/>
          </p:cNvSpPr>
          <p:nvPr/>
        </p:nvSpPr>
        <p:spPr bwMode="auto">
          <a:xfrm>
            <a:off x="2670175" y="2255838"/>
            <a:ext cx="1865313" cy="3132137"/>
          </a:xfrm>
          <a:custGeom>
            <a:avLst/>
            <a:gdLst>
              <a:gd name="T0" fmla="*/ 1149 w 1175"/>
              <a:gd name="T1" fmla="*/ 3 h 1754"/>
              <a:gd name="T2" fmla="*/ 1089 w 1175"/>
              <a:gd name="T3" fmla="*/ 13 h 1754"/>
              <a:gd name="T4" fmla="*/ 1037 w 1175"/>
              <a:gd name="T5" fmla="*/ 24 h 1754"/>
              <a:gd name="T6" fmla="*/ 985 w 1175"/>
              <a:gd name="T7" fmla="*/ 35 h 1754"/>
              <a:gd name="T8" fmla="*/ 935 w 1175"/>
              <a:gd name="T9" fmla="*/ 50 h 1754"/>
              <a:gd name="T10" fmla="*/ 875 w 1175"/>
              <a:gd name="T11" fmla="*/ 70 h 1754"/>
              <a:gd name="T12" fmla="*/ 818 w 1175"/>
              <a:gd name="T13" fmla="*/ 90 h 1754"/>
              <a:gd name="T14" fmla="*/ 763 w 1175"/>
              <a:gd name="T15" fmla="*/ 112 h 1754"/>
              <a:gd name="T16" fmla="*/ 715 w 1175"/>
              <a:gd name="T17" fmla="*/ 135 h 1754"/>
              <a:gd name="T18" fmla="*/ 666 w 1175"/>
              <a:gd name="T19" fmla="*/ 160 h 1754"/>
              <a:gd name="T20" fmla="*/ 614 w 1175"/>
              <a:gd name="T21" fmla="*/ 191 h 1754"/>
              <a:gd name="T22" fmla="*/ 567 w 1175"/>
              <a:gd name="T23" fmla="*/ 219 h 1754"/>
              <a:gd name="T24" fmla="*/ 494 w 1175"/>
              <a:gd name="T25" fmla="*/ 272 h 1754"/>
              <a:gd name="T26" fmla="*/ 430 w 1175"/>
              <a:gd name="T27" fmla="*/ 325 h 1754"/>
              <a:gd name="T28" fmla="*/ 380 w 1175"/>
              <a:gd name="T29" fmla="*/ 373 h 1754"/>
              <a:gd name="T30" fmla="*/ 327 w 1175"/>
              <a:gd name="T31" fmla="*/ 429 h 1754"/>
              <a:gd name="T32" fmla="*/ 278 w 1175"/>
              <a:gd name="T33" fmla="*/ 491 h 1754"/>
              <a:gd name="T34" fmla="*/ 234 w 1175"/>
              <a:gd name="T35" fmla="*/ 550 h 1754"/>
              <a:gd name="T36" fmla="*/ 197 w 1175"/>
              <a:gd name="T37" fmla="*/ 618 h 1754"/>
              <a:gd name="T38" fmla="*/ 165 w 1175"/>
              <a:gd name="T39" fmla="*/ 690 h 1754"/>
              <a:gd name="T40" fmla="*/ 132 w 1175"/>
              <a:gd name="T41" fmla="*/ 779 h 1754"/>
              <a:gd name="T42" fmla="*/ 112 w 1175"/>
              <a:gd name="T43" fmla="*/ 865 h 1754"/>
              <a:gd name="T44" fmla="*/ 96 w 1175"/>
              <a:gd name="T45" fmla="*/ 978 h 1754"/>
              <a:gd name="T46" fmla="*/ 96 w 1175"/>
              <a:gd name="T47" fmla="*/ 1075 h 1754"/>
              <a:gd name="T48" fmla="*/ 108 w 1175"/>
              <a:gd name="T49" fmla="*/ 1165 h 1754"/>
              <a:gd name="T50" fmla="*/ 127 w 1175"/>
              <a:gd name="T51" fmla="*/ 1255 h 1754"/>
              <a:gd name="T52" fmla="*/ 162 w 1175"/>
              <a:gd name="T53" fmla="*/ 1355 h 1754"/>
              <a:gd name="T54" fmla="*/ 205 w 1175"/>
              <a:gd name="T55" fmla="*/ 1448 h 1754"/>
              <a:gd name="T56" fmla="*/ 264 w 1175"/>
              <a:gd name="T57" fmla="*/ 1537 h 1754"/>
              <a:gd name="T58" fmla="*/ 805 w 1175"/>
              <a:gd name="T59" fmla="*/ 1753 h 1754"/>
              <a:gd name="T60" fmla="*/ 792 w 1175"/>
              <a:gd name="T61" fmla="*/ 1289 h 1754"/>
              <a:gd name="T62" fmla="*/ 743 w 1175"/>
              <a:gd name="T63" fmla="*/ 1216 h 1754"/>
              <a:gd name="T64" fmla="*/ 714 w 1175"/>
              <a:gd name="T65" fmla="*/ 1146 h 1754"/>
              <a:gd name="T66" fmla="*/ 703 w 1175"/>
              <a:gd name="T67" fmla="*/ 1078 h 1754"/>
              <a:gd name="T68" fmla="*/ 699 w 1175"/>
              <a:gd name="T69" fmla="*/ 1011 h 1754"/>
              <a:gd name="T70" fmla="*/ 707 w 1175"/>
              <a:gd name="T71" fmla="*/ 934 h 1754"/>
              <a:gd name="T72" fmla="*/ 730 w 1175"/>
              <a:gd name="T73" fmla="*/ 857 h 1754"/>
              <a:gd name="T74" fmla="*/ 764 w 1175"/>
              <a:gd name="T75" fmla="*/ 785 h 1754"/>
              <a:gd name="T76" fmla="*/ 805 w 1175"/>
              <a:gd name="T77" fmla="*/ 729 h 1754"/>
              <a:gd name="T78" fmla="*/ 842 w 1175"/>
              <a:gd name="T79" fmla="*/ 687 h 1754"/>
              <a:gd name="T80" fmla="*/ 887 w 1175"/>
              <a:gd name="T81" fmla="*/ 646 h 1754"/>
              <a:gd name="T82" fmla="*/ 929 w 1175"/>
              <a:gd name="T83" fmla="*/ 611 h 1754"/>
              <a:gd name="T84" fmla="*/ 977 w 1175"/>
              <a:gd name="T85" fmla="*/ 580 h 1754"/>
              <a:gd name="T86" fmla="*/ 1036 w 1175"/>
              <a:gd name="T87" fmla="*/ 549 h 1754"/>
              <a:gd name="T88" fmla="*/ 1092 w 1175"/>
              <a:gd name="T89" fmla="*/ 524 h 1754"/>
              <a:gd name="T90" fmla="*/ 1174 w 1175"/>
              <a:gd name="T91" fmla="*/ 502 h 1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75" h="1754">
                <a:moveTo>
                  <a:pt x="1174" y="0"/>
                </a:moveTo>
                <a:lnTo>
                  <a:pt x="1149" y="3"/>
                </a:lnTo>
                <a:lnTo>
                  <a:pt x="1123" y="6"/>
                </a:lnTo>
                <a:lnTo>
                  <a:pt x="1089" y="13"/>
                </a:lnTo>
                <a:lnTo>
                  <a:pt x="1064" y="17"/>
                </a:lnTo>
                <a:lnTo>
                  <a:pt x="1037" y="24"/>
                </a:lnTo>
                <a:lnTo>
                  <a:pt x="1012" y="30"/>
                </a:lnTo>
                <a:lnTo>
                  <a:pt x="985" y="35"/>
                </a:lnTo>
                <a:lnTo>
                  <a:pt x="960" y="42"/>
                </a:lnTo>
                <a:lnTo>
                  <a:pt x="935" y="50"/>
                </a:lnTo>
                <a:lnTo>
                  <a:pt x="903" y="60"/>
                </a:lnTo>
                <a:lnTo>
                  <a:pt x="875" y="70"/>
                </a:lnTo>
                <a:lnTo>
                  <a:pt x="847" y="79"/>
                </a:lnTo>
                <a:lnTo>
                  <a:pt x="818" y="90"/>
                </a:lnTo>
                <a:lnTo>
                  <a:pt x="789" y="102"/>
                </a:lnTo>
                <a:lnTo>
                  <a:pt x="763" y="112"/>
                </a:lnTo>
                <a:lnTo>
                  <a:pt x="738" y="124"/>
                </a:lnTo>
                <a:lnTo>
                  <a:pt x="715" y="135"/>
                </a:lnTo>
                <a:lnTo>
                  <a:pt x="692" y="148"/>
                </a:lnTo>
                <a:lnTo>
                  <a:pt x="666" y="160"/>
                </a:lnTo>
                <a:lnTo>
                  <a:pt x="639" y="175"/>
                </a:lnTo>
                <a:lnTo>
                  <a:pt x="614" y="191"/>
                </a:lnTo>
                <a:lnTo>
                  <a:pt x="590" y="206"/>
                </a:lnTo>
                <a:lnTo>
                  <a:pt x="567" y="219"/>
                </a:lnTo>
                <a:lnTo>
                  <a:pt x="530" y="243"/>
                </a:lnTo>
                <a:lnTo>
                  <a:pt x="494" y="272"/>
                </a:lnTo>
                <a:lnTo>
                  <a:pt x="465" y="294"/>
                </a:lnTo>
                <a:lnTo>
                  <a:pt x="430" y="325"/>
                </a:lnTo>
                <a:lnTo>
                  <a:pt x="406" y="347"/>
                </a:lnTo>
                <a:lnTo>
                  <a:pt x="380" y="373"/>
                </a:lnTo>
                <a:lnTo>
                  <a:pt x="351" y="402"/>
                </a:lnTo>
                <a:lnTo>
                  <a:pt x="327" y="429"/>
                </a:lnTo>
                <a:lnTo>
                  <a:pt x="304" y="461"/>
                </a:lnTo>
                <a:lnTo>
                  <a:pt x="278" y="491"/>
                </a:lnTo>
                <a:lnTo>
                  <a:pt x="254" y="523"/>
                </a:lnTo>
                <a:lnTo>
                  <a:pt x="234" y="550"/>
                </a:lnTo>
                <a:lnTo>
                  <a:pt x="216" y="584"/>
                </a:lnTo>
                <a:lnTo>
                  <a:pt x="197" y="618"/>
                </a:lnTo>
                <a:lnTo>
                  <a:pt x="181" y="652"/>
                </a:lnTo>
                <a:lnTo>
                  <a:pt x="165" y="690"/>
                </a:lnTo>
                <a:lnTo>
                  <a:pt x="145" y="737"/>
                </a:lnTo>
                <a:lnTo>
                  <a:pt x="132" y="779"/>
                </a:lnTo>
                <a:lnTo>
                  <a:pt x="119" y="823"/>
                </a:lnTo>
                <a:lnTo>
                  <a:pt x="112" y="865"/>
                </a:lnTo>
                <a:lnTo>
                  <a:pt x="103" y="916"/>
                </a:lnTo>
                <a:lnTo>
                  <a:pt x="96" y="978"/>
                </a:lnTo>
                <a:lnTo>
                  <a:pt x="95" y="1026"/>
                </a:lnTo>
                <a:lnTo>
                  <a:pt x="96" y="1075"/>
                </a:lnTo>
                <a:lnTo>
                  <a:pt x="101" y="1122"/>
                </a:lnTo>
                <a:lnTo>
                  <a:pt x="108" y="1165"/>
                </a:lnTo>
                <a:lnTo>
                  <a:pt x="115" y="1209"/>
                </a:lnTo>
                <a:lnTo>
                  <a:pt x="127" y="1255"/>
                </a:lnTo>
                <a:lnTo>
                  <a:pt x="142" y="1304"/>
                </a:lnTo>
                <a:lnTo>
                  <a:pt x="162" y="1355"/>
                </a:lnTo>
                <a:lnTo>
                  <a:pt x="182" y="1403"/>
                </a:lnTo>
                <a:lnTo>
                  <a:pt x="205" y="1448"/>
                </a:lnTo>
                <a:lnTo>
                  <a:pt x="232" y="1494"/>
                </a:lnTo>
                <a:lnTo>
                  <a:pt x="264" y="1537"/>
                </a:lnTo>
                <a:lnTo>
                  <a:pt x="0" y="1657"/>
                </a:lnTo>
                <a:lnTo>
                  <a:pt x="805" y="1753"/>
                </a:lnTo>
                <a:lnTo>
                  <a:pt x="1101" y="1156"/>
                </a:lnTo>
                <a:lnTo>
                  <a:pt x="792" y="1289"/>
                </a:lnTo>
                <a:lnTo>
                  <a:pt x="762" y="1250"/>
                </a:lnTo>
                <a:lnTo>
                  <a:pt x="743" y="1216"/>
                </a:lnTo>
                <a:lnTo>
                  <a:pt x="726" y="1182"/>
                </a:lnTo>
                <a:lnTo>
                  <a:pt x="714" y="1146"/>
                </a:lnTo>
                <a:lnTo>
                  <a:pt x="706" y="1112"/>
                </a:lnTo>
                <a:lnTo>
                  <a:pt x="703" y="1078"/>
                </a:lnTo>
                <a:lnTo>
                  <a:pt x="699" y="1045"/>
                </a:lnTo>
                <a:lnTo>
                  <a:pt x="699" y="1011"/>
                </a:lnTo>
                <a:lnTo>
                  <a:pt x="702" y="973"/>
                </a:lnTo>
                <a:lnTo>
                  <a:pt x="707" y="934"/>
                </a:lnTo>
                <a:lnTo>
                  <a:pt x="718" y="891"/>
                </a:lnTo>
                <a:lnTo>
                  <a:pt x="730" y="857"/>
                </a:lnTo>
                <a:lnTo>
                  <a:pt x="748" y="818"/>
                </a:lnTo>
                <a:lnTo>
                  <a:pt x="764" y="785"/>
                </a:lnTo>
                <a:lnTo>
                  <a:pt x="787" y="754"/>
                </a:lnTo>
                <a:lnTo>
                  <a:pt x="805" y="729"/>
                </a:lnTo>
                <a:lnTo>
                  <a:pt x="823" y="708"/>
                </a:lnTo>
                <a:lnTo>
                  <a:pt x="842" y="687"/>
                </a:lnTo>
                <a:lnTo>
                  <a:pt x="863" y="667"/>
                </a:lnTo>
                <a:lnTo>
                  <a:pt x="887" y="646"/>
                </a:lnTo>
                <a:lnTo>
                  <a:pt x="907" y="631"/>
                </a:lnTo>
                <a:lnTo>
                  <a:pt x="929" y="611"/>
                </a:lnTo>
                <a:lnTo>
                  <a:pt x="952" y="596"/>
                </a:lnTo>
                <a:lnTo>
                  <a:pt x="977" y="580"/>
                </a:lnTo>
                <a:lnTo>
                  <a:pt x="1009" y="563"/>
                </a:lnTo>
                <a:lnTo>
                  <a:pt x="1036" y="549"/>
                </a:lnTo>
                <a:lnTo>
                  <a:pt x="1058" y="539"/>
                </a:lnTo>
                <a:lnTo>
                  <a:pt x="1092" y="524"/>
                </a:lnTo>
                <a:lnTo>
                  <a:pt x="1123" y="514"/>
                </a:lnTo>
                <a:lnTo>
                  <a:pt x="1174" y="502"/>
                </a:lnTo>
                <a:lnTo>
                  <a:pt x="1174" y="0"/>
                </a:lnTo>
              </a:path>
            </a:pathLst>
          </a:custGeom>
          <a:solidFill>
            <a:srgbClr val="008000"/>
          </a:solidFill>
          <a:ln>
            <a:noFill/>
          </a:ln>
          <a:effectLst/>
          <a:extLst>
            <a:ext uri="{91240B29-F687-4F45-9708-019B960494DF}">
              <a14:hiddenLine xmlns:a14="http://schemas.microsoft.com/office/drawing/2010/main" w="12700" cap="rnd" cmpd="sng">
                <a:solidFill>
                  <a:schemeClr val="folHlink"/>
                </a:solidFill>
                <a:prstDash val="solid"/>
                <a:round/>
                <a:headEnd type="none" w="med" len="med"/>
                <a:tailEnd type="triangl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194566" name="Freeform 6"/>
          <p:cNvSpPr>
            <a:spLocks/>
          </p:cNvSpPr>
          <p:nvPr/>
        </p:nvSpPr>
        <p:spPr bwMode="auto">
          <a:xfrm>
            <a:off x="4114800" y="1828800"/>
            <a:ext cx="2774950" cy="2835275"/>
          </a:xfrm>
          <a:custGeom>
            <a:avLst/>
            <a:gdLst>
              <a:gd name="T0" fmla="*/ 690 w 1748"/>
              <a:gd name="T1" fmla="*/ 236 h 1588"/>
              <a:gd name="T2" fmla="*/ 754 w 1748"/>
              <a:gd name="T3" fmla="*/ 247 h 1588"/>
              <a:gd name="T4" fmla="*/ 802 w 1748"/>
              <a:gd name="T5" fmla="*/ 256 h 1588"/>
              <a:gd name="T6" fmla="*/ 854 w 1748"/>
              <a:gd name="T7" fmla="*/ 269 h 1588"/>
              <a:gd name="T8" fmla="*/ 906 w 1748"/>
              <a:gd name="T9" fmla="*/ 283 h 1588"/>
              <a:gd name="T10" fmla="*/ 966 w 1748"/>
              <a:gd name="T11" fmla="*/ 301 h 1588"/>
              <a:gd name="T12" fmla="*/ 1022 w 1748"/>
              <a:gd name="T13" fmla="*/ 322 h 1588"/>
              <a:gd name="T14" fmla="*/ 1078 w 1748"/>
              <a:gd name="T15" fmla="*/ 344 h 1588"/>
              <a:gd name="T16" fmla="*/ 1126 w 1748"/>
              <a:gd name="T17" fmla="*/ 368 h 1588"/>
              <a:gd name="T18" fmla="*/ 1175 w 1748"/>
              <a:gd name="T19" fmla="*/ 392 h 1588"/>
              <a:gd name="T20" fmla="*/ 1227 w 1748"/>
              <a:gd name="T21" fmla="*/ 423 h 1588"/>
              <a:gd name="T22" fmla="*/ 1273 w 1748"/>
              <a:gd name="T23" fmla="*/ 452 h 1588"/>
              <a:gd name="T24" fmla="*/ 1348 w 1748"/>
              <a:gd name="T25" fmla="*/ 504 h 1588"/>
              <a:gd name="T26" fmla="*/ 1411 w 1748"/>
              <a:gd name="T27" fmla="*/ 556 h 1588"/>
              <a:gd name="T28" fmla="*/ 1461 w 1748"/>
              <a:gd name="T29" fmla="*/ 606 h 1588"/>
              <a:gd name="T30" fmla="*/ 1514 w 1748"/>
              <a:gd name="T31" fmla="*/ 663 h 1588"/>
              <a:gd name="T32" fmla="*/ 1563 w 1748"/>
              <a:gd name="T33" fmla="*/ 723 h 1588"/>
              <a:gd name="T34" fmla="*/ 1607 w 1748"/>
              <a:gd name="T35" fmla="*/ 783 h 1588"/>
              <a:gd name="T36" fmla="*/ 1645 w 1748"/>
              <a:gd name="T37" fmla="*/ 850 h 1588"/>
              <a:gd name="T38" fmla="*/ 1676 w 1748"/>
              <a:gd name="T39" fmla="*/ 921 h 1588"/>
              <a:gd name="T40" fmla="*/ 1710 w 1748"/>
              <a:gd name="T41" fmla="*/ 1011 h 1588"/>
              <a:gd name="T42" fmla="*/ 1730 w 1748"/>
              <a:gd name="T43" fmla="*/ 1097 h 1588"/>
              <a:gd name="T44" fmla="*/ 1746 w 1748"/>
              <a:gd name="T45" fmla="*/ 1211 h 1588"/>
              <a:gd name="T46" fmla="*/ 1746 w 1748"/>
              <a:gd name="T47" fmla="*/ 1306 h 1588"/>
              <a:gd name="T48" fmla="*/ 1734 w 1748"/>
              <a:gd name="T49" fmla="*/ 1396 h 1588"/>
              <a:gd name="T50" fmla="*/ 1715 w 1748"/>
              <a:gd name="T51" fmla="*/ 1487 h 1588"/>
              <a:gd name="T52" fmla="*/ 1679 w 1748"/>
              <a:gd name="T53" fmla="*/ 1587 h 1588"/>
              <a:gd name="T54" fmla="*/ 1128 w 1748"/>
              <a:gd name="T55" fmla="*/ 1361 h 1588"/>
              <a:gd name="T56" fmla="*/ 1143 w 1748"/>
              <a:gd name="T57" fmla="*/ 1278 h 1588"/>
              <a:gd name="T58" fmla="*/ 1140 w 1748"/>
              <a:gd name="T59" fmla="*/ 1204 h 1588"/>
              <a:gd name="T60" fmla="*/ 1123 w 1748"/>
              <a:gd name="T61" fmla="*/ 1123 h 1588"/>
              <a:gd name="T62" fmla="*/ 1092 w 1748"/>
              <a:gd name="T63" fmla="*/ 1051 h 1588"/>
              <a:gd name="T64" fmla="*/ 1054 w 1748"/>
              <a:gd name="T65" fmla="*/ 985 h 1588"/>
              <a:gd name="T66" fmla="*/ 1017 w 1748"/>
              <a:gd name="T67" fmla="*/ 939 h 1588"/>
              <a:gd name="T68" fmla="*/ 978 w 1748"/>
              <a:gd name="T69" fmla="*/ 899 h 1588"/>
              <a:gd name="T70" fmla="*/ 934 w 1748"/>
              <a:gd name="T71" fmla="*/ 863 h 1588"/>
              <a:gd name="T72" fmla="*/ 889 w 1748"/>
              <a:gd name="T73" fmla="*/ 829 h 1588"/>
              <a:gd name="T74" fmla="*/ 830 w 1748"/>
              <a:gd name="T75" fmla="*/ 797 h 1588"/>
              <a:gd name="T76" fmla="*/ 781 w 1748"/>
              <a:gd name="T77" fmla="*/ 772 h 1588"/>
              <a:gd name="T78" fmla="*/ 720 w 1748"/>
              <a:gd name="T79" fmla="*/ 747 h 1588"/>
              <a:gd name="T80" fmla="*/ 667 w 1748"/>
              <a:gd name="T81" fmla="*/ 732 h 1588"/>
              <a:gd name="T82" fmla="*/ 589 w 1748"/>
              <a:gd name="T83" fmla="*/ 720 h 1588"/>
              <a:gd name="T84" fmla="*/ 513 w 1748"/>
              <a:gd name="T85" fmla="*/ 714 h 1588"/>
              <a:gd name="T86" fmla="*/ 492 w 1748"/>
              <a:gd name="T87" fmla="*/ 972 h 1588"/>
              <a:gd name="T88" fmla="*/ 491 w 1748"/>
              <a:gd name="T89" fmla="*/ 0 h 1588"/>
              <a:gd name="T90" fmla="*/ 517 w 1748"/>
              <a:gd name="T91" fmla="*/ 223 h 1588"/>
              <a:gd name="T92" fmla="*/ 595 w 1748"/>
              <a:gd name="T93" fmla="*/ 226 h 1588"/>
              <a:gd name="T94" fmla="*/ 665 w 1748"/>
              <a:gd name="T95" fmla="*/ 233 h 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8" h="1588">
                <a:moveTo>
                  <a:pt x="665" y="233"/>
                </a:moveTo>
                <a:lnTo>
                  <a:pt x="690" y="236"/>
                </a:lnTo>
                <a:lnTo>
                  <a:pt x="722" y="240"/>
                </a:lnTo>
                <a:lnTo>
                  <a:pt x="754" y="247"/>
                </a:lnTo>
                <a:lnTo>
                  <a:pt x="776" y="251"/>
                </a:lnTo>
                <a:lnTo>
                  <a:pt x="802" y="256"/>
                </a:lnTo>
                <a:lnTo>
                  <a:pt x="828" y="263"/>
                </a:lnTo>
                <a:lnTo>
                  <a:pt x="854" y="269"/>
                </a:lnTo>
                <a:lnTo>
                  <a:pt x="878" y="274"/>
                </a:lnTo>
                <a:lnTo>
                  <a:pt x="906" y="283"/>
                </a:lnTo>
                <a:lnTo>
                  <a:pt x="938" y="294"/>
                </a:lnTo>
                <a:lnTo>
                  <a:pt x="966" y="301"/>
                </a:lnTo>
                <a:lnTo>
                  <a:pt x="991" y="311"/>
                </a:lnTo>
                <a:lnTo>
                  <a:pt x="1022" y="322"/>
                </a:lnTo>
                <a:lnTo>
                  <a:pt x="1051" y="333"/>
                </a:lnTo>
                <a:lnTo>
                  <a:pt x="1078" y="344"/>
                </a:lnTo>
                <a:lnTo>
                  <a:pt x="1103" y="357"/>
                </a:lnTo>
                <a:lnTo>
                  <a:pt x="1126" y="368"/>
                </a:lnTo>
                <a:lnTo>
                  <a:pt x="1149" y="381"/>
                </a:lnTo>
                <a:lnTo>
                  <a:pt x="1175" y="392"/>
                </a:lnTo>
                <a:lnTo>
                  <a:pt x="1202" y="408"/>
                </a:lnTo>
                <a:lnTo>
                  <a:pt x="1227" y="423"/>
                </a:lnTo>
                <a:lnTo>
                  <a:pt x="1251" y="438"/>
                </a:lnTo>
                <a:lnTo>
                  <a:pt x="1273" y="452"/>
                </a:lnTo>
                <a:lnTo>
                  <a:pt x="1310" y="477"/>
                </a:lnTo>
                <a:lnTo>
                  <a:pt x="1348" y="504"/>
                </a:lnTo>
                <a:lnTo>
                  <a:pt x="1377" y="525"/>
                </a:lnTo>
                <a:lnTo>
                  <a:pt x="1411" y="556"/>
                </a:lnTo>
                <a:lnTo>
                  <a:pt x="1434" y="580"/>
                </a:lnTo>
                <a:lnTo>
                  <a:pt x="1461" y="606"/>
                </a:lnTo>
                <a:lnTo>
                  <a:pt x="1490" y="635"/>
                </a:lnTo>
                <a:lnTo>
                  <a:pt x="1514" y="663"/>
                </a:lnTo>
                <a:lnTo>
                  <a:pt x="1538" y="694"/>
                </a:lnTo>
                <a:lnTo>
                  <a:pt x="1563" y="723"/>
                </a:lnTo>
                <a:lnTo>
                  <a:pt x="1586" y="755"/>
                </a:lnTo>
                <a:lnTo>
                  <a:pt x="1607" y="783"/>
                </a:lnTo>
                <a:lnTo>
                  <a:pt x="1627" y="817"/>
                </a:lnTo>
                <a:lnTo>
                  <a:pt x="1645" y="850"/>
                </a:lnTo>
                <a:lnTo>
                  <a:pt x="1661" y="885"/>
                </a:lnTo>
                <a:lnTo>
                  <a:pt x="1676" y="921"/>
                </a:lnTo>
                <a:lnTo>
                  <a:pt x="1696" y="968"/>
                </a:lnTo>
                <a:lnTo>
                  <a:pt x="1710" y="1011"/>
                </a:lnTo>
                <a:lnTo>
                  <a:pt x="1723" y="1055"/>
                </a:lnTo>
                <a:lnTo>
                  <a:pt x="1730" y="1097"/>
                </a:lnTo>
                <a:lnTo>
                  <a:pt x="1739" y="1147"/>
                </a:lnTo>
                <a:lnTo>
                  <a:pt x="1746" y="1211"/>
                </a:lnTo>
                <a:lnTo>
                  <a:pt x="1747" y="1259"/>
                </a:lnTo>
                <a:lnTo>
                  <a:pt x="1746" y="1306"/>
                </a:lnTo>
                <a:lnTo>
                  <a:pt x="1740" y="1353"/>
                </a:lnTo>
                <a:lnTo>
                  <a:pt x="1734" y="1396"/>
                </a:lnTo>
                <a:lnTo>
                  <a:pt x="1727" y="1441"/>
                </a:lnTo>
                <a:lnTo>
                  <a:pt x="1715" y="1487"/>
                </a:lnTo>
                <a:lnTo>
                  <a:pt x="1699" y="1536"/>
                </a:lnTo>
                <a:lnTo>
                  <a:pt x="1679" y="1587"/>
                </a:lnTo>
                <a:lnTo>
                  <a:pt x="1565" y="1300"/>
                </a:lnTo>
                <a:lnTo>
                  <a:pt x="1128" y="1361"/>
                </a:lnTo>
                <a:lnTo>
                  <a:pt x="1139" y="1309"/>
                </a:lnTo>
                <a:lnTo>
                  <a:pt x="1143" y="1278"/>
                </a:lnTo>
                <a:lnTo>
                  <a:pt x="1143" y="1244"/>
                </a:lnTo>
                <a:lnTo>
                  <a:pt x="1140" y="1204"/>
                </a:lnTo>
                <a:lnTo>
                  <a:pt x="1133" y="1166"/>
                </a:lnTo>
                <a:lnTo>
                  <a:pt x="1123" y="1123"/>
                </a:lnTo>
                <a:lnTo>
                  <a:pt x="1111" y="1089"/>
                </a:lnTo>
                <a:lnTo>
                  <a:pt x="1092" y="1051"/>
                </a:lnTo>
                <a:lnTo>
                  <a:pt x="1075" y="1018"/>
                </a:lnTo>
                <a:lnTo>
                  <a:pt x="1054" y="985"/>
                </a:lnTo>
                <a:lnTo>
                  <a:pt x="1035" y="961"/>
                </a:lnTo>
                <a:lnTo>
                  <a:pt x="1017" y="939"/>
                </a:lnTo>
                <a:lnTo>
                  <a:pt x="998" y="919"/>
                </a:lnTo>
                <a:lnTo>
                  <a:pt x="978" y="899"/>
                </a:lnTo>
                <a:lnTo>
                  <a:pt x="954" y="878"/>
                </a:lnTo>
                <a:lnTo>
                  <a:pt x="934" y="863"/>
                </a:lnTo>
                <a:lnTo>
                  <a:pt x="911" y="845"/>
                </a:lnTo>
                <a:lnTo>
                  <a:pt x="889" y="829"/>
                </a:lnTo>
                <a:lnTo>
                  <a:pt x="862" y="813"/>
                </a:lnTo>
                <a:lnTo>
                  <a:pt x="830" y="797"/>
                </a:lnTo>
                <a:lnTo>
                  <a:pt x="804" y="782"/>
                </a:lnTo>
                <a:lnTo>
                  <a:pt x="781" y="772"/>
                </a:lnTo>
                <a:lnTo>
                  <a:pt x="749" y="756"/>
                </a:lnTo>
                <a:lnTo>
                  <a:pt x="720" y="747"/>
                </a:lnTo>
                <a:lnTo>
                  <a:pt x="694" y="740"/>
                </a:lnTo>
                <a:lnTo>
                  <a:pt x="667" y="732"/>
                </a:lnTo>
                <a:lnTo>
                  <a:pt x="627" y="725"/>
                </a:lnTo>
                <a:lnTo>
                  <a:pt x="589" y="720"/>
                </a:lnTo>
                <a:lnTo>
                  <a:pt x="551" y="716"/>
                </a:lnTo>
                <a:lnTo>
                  <a:pt x="513" y="714"/>
                </a:lnTo>
                <a:lnTo>
                  <a:pt x="492" y="713"/>
                </a:lnTo>
                <a:lnTo>
                  <a:pt x="492" y="972"/>
                </a:lnTo>
                <a:lnTo>
                  <a:pt x="0" y="493"/>
                </a:lnTo>
                <a:lnTo>
                  <a:pt x="491" y="0"/>
                </a:lnTo>
                <a:lnTo>
                  <a:pt x="491" y="222"/>
                </a:lnTo>
                <a:lnTo>
                  <a:pt x="517" y="223"/>
                </a:lnTo>
                <a:lnTo>
                  <a:pt x="555" y="224"/>
                </a:lnTo>
                <a:lnTo>
                  <a:pt x="595" y="226"/>
                </a:lnTo>
                <a:lnTo>
                  <a:pt x="633" y="229"/>
                </a:lnTo>
                <a:lnTo>
                  <a:pt x="665" y="233"/>
                </a:lnTo>
              </a:path>
            </a:pathLst>
          </a:custGeom>
          <a:solidFill>
            <a:schemeClr val="hlink"/>
          </a:solidFill>
          <a:ln>
            <a:noFill/>
          </a:ln>
          <a:effectLst/>
          <a:extLst>
            <a:ext uri="{91240B29-F687-4F45-9708-019B960494DF}">
              <a14:hiddenLine xmlns:a14="http://schemas.microsoft.com/office/drawing/2010/main" w="12700" cap="rnd" cmpd="sng">
                <a:solidFill>
                  <a:schemeClr val="folHlink"/>
                </a:solidFill>
                <a:prstDash val="solid"/>
                <a:round/>
                <a:headEnd type="none" w="med" len="med"/>
                <a:tailEnd type="triangl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194567" name="Rectangle 7"/>
          <p:cNvSpPr>
            <a:spLocks noChangeArrowheads="1"/>
          </p:cNvSpPr>
          <p:nvPr/>
        </p:nvSpPr>
        <p:spPr bwMode="auto">
          <a:xfrm>
            <a:off x="6032500" y="2249488"/>
            <a:ext cx="2433638" cy="15494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nSpc>
                <a:spcPct val="80000"/>
              </a:lnSpc>
            </a:pPr>
            <a:r>
              <a:rPr lang="en-US" altLang="en-US" b="1">
                <a:effectLst>
                  <a:outerShdw blurRad="38100" dist="38100" dir="2700000" algn="tl">
                    <a:srgbClr val="FFFFFF"/>
                  </a:outerShdw>
                </a:effectLst>
                <a:latin typeface="Helvetica" panose="020B0604020202020204" pitchFamily="34" charset="0"/>
              </a:rPr>
              <a:t>time required</a:t>
            </a:r>
          </a:p>
          <a:p>
            <a:pPr>
              <a:lnSpc>
                <a:spcPct val="80000"/>
              </a:lnSpc>
            </a:pPr>
            <a:r>
              <a:rPr lang="en-US" altLang="en-US" b="1">
                <a:effectLst>
                  <a:outerShdw blurRad="38100" dist="38100" dir="2700000" algn="tl">
                    <a:srgbClr val="FFFFFF"/>
                  </a:outerShdw>
                </a:effectLst>
                <a:latin typeface="Helvetica" panose="020B0604020202020204" pitchFamily="34" charset="0"/>
              </a:rPr>
              <a:t>to diagnose the</a:t>
            </a:r>
          </a:p>
          <a:p>
            <a:pPr>
              <a:lnSpc>
                <a:spcPct val="80000"/>
              </a:lnSpc>
            </a:pPr>
            <a:r>
              <a:rPr lang="en-US" altLang="en-US" b="1">
                <a:effectLst>
                  <a:outerShdw blurRad="38100" dist="38100" dir="2700000" algn="tl">
                    <a:srgbClr val="FFFFFF"/>
                  </a:outerShdw>
                </a:effectLst>
                <a:latin typeface="Helvetica" panose="020B0604020202020204" pitchFamily="34" charset="0"/>
              </a:rPr>
              <a:t>symptom and</a:t>
            </a:r>
          </a:p>
          <a:p>
            <a:pPr>
              <a:lnSpc>
                <a:spcPct val="80000"/>
              </a:lnSpc>
            </a:pPr>
            <a:r>
              <a:rPr lang="en-US" altLang="en-US" b="1">
                <a:effectLst>
                  <a:outerShdw blurRad="38100" dist="38100" dir="2700000" algn="tl">
                    <a:srgbClr val="FFFFFF"/>
                  </a:outerShdw>
                </a:effectLst>
                <a:latin typeface="Helvetica" panose="020B0604020202020204" pitchFamily="34" charset="0"/>
              </a:rPr>
              <a:t>determine the</a:t>
            </a:r>
          </a:p>
          <a:p>
            <a:pPr>
              <a:lnSpc>
                <a:spcPct val="80000"/>
              </a:lnSpc>
            </a:pPr>
            <a:r>
              <a:rPr lang="en-US" altLang="en-US" b="1">
                <a:effectLst>
                  <a:outerShdw blurRad="38100" dist="38100" dir="2700000" algn="tl">
                    <a:srgbClr val="FFFFFF"/>
                  </a:outerShdw>
                </a:effectLst>
                <a:latin typeface="Helvetica" panose="020B0604020202020204" pitchFamily="34" charset="0"/>
              </a:rPr>
              <a:t>cause</a:t>
            </a:r>
          </a:p>
        </p:txBody>
      </p:sp>
      <p:sp>
        <p:nvSpPr>
          <p:cNvPr id="194568" name="Rectangle 8"/>
          <p:cNvSpPr>
            <a:spLocks noChangeArrowheads="1"/>
          </p:cNvSpPr>
          <p:nvPr/>
        </p:nvSpPr>
        <p:spPr bwMode="auto">
          <a:xfrm>
            <a:off x="1549400" y="2992438"/>
            <a:ext cx="2924175" cy="12573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nSpc>
                <a:spcPct val="80000"/>
              </a:lnSpc>
            </a:pPr>
            <a:r>
              <a:rPr lang="en-US" altLang="en-US" b="1">
                <a:effectLst>
                  <a:outerShdw blurRad="38100" dist="38100" dir="2700000" algn="tl">
                    <a:srgbClr val="FFFFFF"/>
                  </a:outerShdw>
                </a:effectLst>
                <a:latin typeface="Helvetica" panose="020B0604020202020204" pitchFamily="34" charset="0"/>
              </a:rPr>
              <a:t>time required</a:t>
            </a:r>
          </a:p>
          <a:p>
            <a:pPr>
              <a:lnSpc>
                <a:spcPct val="80000"/>
              </a:lnSpc>
            </a:pPr>
            <a:r>
              <a:rPr lang="en-US" altLang="en-US" b="1">
                <a:effectLst>
                  <a:outerShdw blurRad="38100" dist="38100" dir="2700000" algn="tl">
                    <a:srgbClr val="FFFFFF"/>
                  </a:outerShdw>
                </a:effectLst>
                <a:latin typeface="Helvetica" panose="020B0604020202020204" pitchFamily="34" charset="0"/>
              </a:rPr>
              <a:t>to correct the error</a:t>
            </a:r>
          </a:p>
          <a:p>
            <a:pPr>
              <a:lnSpc>
                <a:spcPct val="80000"/>
              </a:lnSpc>
            </a:pPr>
            <a:r>
              <a:rPr lang="en-US" altLang="en-US" b="1">
                <a:effectLst>
                  <a:outerShdw blurRad="38100" dist="38100" dir="2700000" algn="tl">
                    <a:srgbClr val="FFFFFF"/>
                  </a:outerShdw>
                </a:effectLst>
                <a:latin typeface="Helvetica" panose="020B0604020202020204" pitchFamily="34" charset="0"/>
              </a:rPr>
              <a:t>and conduct</a:t>
            </a:r>
          </a:p>
          <a:p>
            <a:pPr>
              <a:lnSpc>
                <a:spcPct val="80000"/>
              </a:lnSpc>
            </a:pPr>
            <a:r>
              <a:rPr lang="en-US" altLang="en-US" b="1">
                <a:effectLst>
                  <a:outerShdw blurRad="38100" dist="38100" dir="2700000" algn="tl">
                    <a:srgbClr val="FFFFFF"/>
                  </a:outerShdw>
                </a:effectLst>
                <a:latin typeface="Helvetica" panose="020B0604020202020204" pitchFamily="34" charset="0"/>
              </a:rPr>
              <a:t>regression tests</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 name="Slide Number Placeholder 4"/>
          <p:cNvSpPr>
            <a:spLocks noGrp="1"/>
          </p:cNvSpPr>
          <p:nvPr>
            <p:ph type="sldNum" sz="quarter" idx="11"/>
          </p:nvPr>
        </p:nvSpPr>
        <p:spPr/>
        <p:txBody>
          <a:bodyPr/>
          <a:lstStyle/>
          <a:p>
            <a:fld id="{6431A330-DA62-43A3-95BA-766115596F44}" type="slidenum">
              <a:rPr lang="en-US" altLang="en-US"/>
              <a:pPr/>
              <a:t>48</a:t>
            </a:fld>
            <a:endParaRPr lang="en-US" altLang="en-US"/>
          </a:p>
        </p:txBody>
      </p:sp>
      <p:sp>
        <p:nvSpPr>
          <p:cNvPr id="195586" name="Rectangle 2"/>
          <p:cNvSpPr>
            <a:spLocks noGrp="1" noChangeArrowheads="1"/>
          </p:cNvSpPr>
          <p:nvPr>
            <p:ph type="title"/>
          </p:nvPr>
        </p:nvSpPr>
        <p:spPr>
          <a:xfrm>
            <a:off x="1295400" y="1143000"/>
            <a:ext cx="5816600" cy="474663"/>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r>
              <a:rPr lang="en-US" altLang="en-US"/>
              <a:t>Symptoms &amp; Causes</a:t>
            </a:r>
          </a:p>
        </p:txBody>
      </p:sp>
      <p:sp>
        <p:nvSpPr>
          <p:cNvPr id="195587" name="Rectangle 3"/>
          <p:cNvSpPr>
            <a:spLocks noChangeArrowheads="1"/>
          </p:cNvSpPr>
          <p:nvPr/>
        </p:nvSpPr>
        <p:spPr bwMode="auto">
          <a:xfrm>
            <a:off x="2986088" y="2125663"/>
            <a:ext cx="355600" cy="3429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folHlink"/>
                </a:solidFill>
                <a:miter lim="800000"/>
                <a:headEnd/>
                <a:tailEnd/>
              </a14:hiddenLine>
            </a:ext>
          </a:extLst>
        </p:spPr>
        <p:txBody>
          <a:bodyPr wrap="none" anchor="ctr"/>
          <a:lstStyle/>
          <a:p>
            <a:endParaRPr lang="en-US"/>
          </a:p>
        </p:txBody>
      </p:sp>
      <p:sp>
        <p:nvSpPr>
          <p:cNvPr id="195588" name="Rectangle 4"/>
          <p:cNvSpPr>
            <a:spLocks noChangeArrowheads="1"/>
          </p:cNvSpPr>
          <p:nvPr/>
        </p:nvSpPr>
        <p:spPr bwMode="auto">
          <a:xfrm>
            <a:off x="2465388" y="2854325"/>
            <a:ext cx="355600" cy="3429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folHlink"/>
                </a:solidFill>
                <a:miter lim="800000"/>
                <a:headEnd/>
                <a:tailEnd/>
              </a14:hiddenLine>
            </a:ext>
          </a:extLst>
        </p:spPr>
        <p:txBody>
          <a:bodyPr wrap="none" anchor="ctr"/>
          <a:lstStyle/>
          <a:p>
            <a:endParaRPr lang="en-US"/>
          </a:p>
        </p:txBody>
      </p:sp>
      <p:sp>
        <p:nvSpPr>
          <p:cNvPr id="195589" name="Rectangle 5"/>
          <p:cNvSpPr>
            <a:spLocks noChangeArrowheads="1"/>
          </p:cNvSpPr>
          <p:nvPr/>
        </p:nvSpPr>
        <p:spPr bwMode="auto">
          <a:xfrm>
            <a:off x="2973388" y="2854325"/>
            <a:ext cx="355600" cy="3429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folHlink"/>
                </a:solidFill>
                <a:miter lim="800000"/>
                <a:headEnd/>
                <a:tailEnd/>
              </a14:hiddenLine>
            </a:ext>
          </a:extLst>
        </p:spPr>
        <p:txBody>
          <a:bodyPr wrap="none" anchor="ctr"/>
          <a:lstStyle/>
          <a:p>
            <a:endParaRPr lang="en-US"/>
          </a:p>
        </p:txBody>
      </p:sp>
      <p:sp>
        <p:nvSpPr>
          <p:cNvPr id="195590" name="Rectangle 6"/>
          <p:cNvSpPr>
            <a:spLocks noChangeArrowheads="1"/>
          </p:cNvSpPr>
          <p:nvPr/>
        </p:nvSpPr>
        <p:spPr bwMode="auto">
          <a:xfrm>
            <a:off x="3468688" y="2854325"/>
            <a:ext cx="355600" cy="3429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folHlink"/>
                </a:solidFill>
                <a:miter lim="800000"/>
                <a:headEnd/>
                <a:tailEnd/>
              </a14:hiddenLine>
            </a:ext>
          </a:extLst>
        </p:spPr>
        <p:txBody>
          <a:bodyPr wrap="none" anchor="ctr"/>
          <a:lstStyle/>
          <a:p>
            <a:endParaRPr lang="en-US"/>
          </a:p>
        </p:txBody>
      </p:sp>
      <p:sp>
        <p:nvSpPr>
          <p:cNvPr id="195591" name="Rectangle 7"/>
          <p:cNvSpPr>
            <a:spLocks noChangeArrowheads="1"/>
          </p:cNvSpPr>
          <p:nvPr/>
        </p:nvSpPr>
        <p:spPr bwMode="auto">
          <a:xfrm>
            <a:off x="1982788" y="3711575"/>
            <a:ext cx="355600" cy="3429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folHlink"/>
                </a:solidFill>
                <a:miter lim="800000"/>
                <a:headEnd/>
                <a:tailEnd/>
              </a14:hiddenLine>
            </a:ext>
          </a:extLst>
        </p:spPr>
        <p:txBody>
          <a:bodyPr wrap="none" anchor="ctr"/>
          <a:lstStyle/>
          <a:p>
            <a:endParaRPr lang="en-US"/>
          </a:p>
        </p:txBody>
      </p:sp>
      <p:sp>
        <p:nvSpPr>
          <p:cNvPr id="195592" name="Rectangle 8"/>
          <p:cNvSpPr>
            <a:spLocks noChangeArrowheads="1"/>
          </p:cNvSpPr>
          <p:nvPr/>
        </p:nvSpPr>
        <p:spPr bwMode="auto">
          <a:xfrm>
            <a:off x="2490788" y="3711575"/>
            <a:ext cx="355600" cy="342900"/>
          </a:xfrm>
          <a:prstGeom prst="rect">
            <a:avLst/>
          </a:prstGeom>
          <a:solidFill>
            <a:schemeClr val="hlink"/>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folHlink"/>
                </a:solidFill>
                <a:miter lim="800000"/>
                <a:headEnd/>
                <a:tailEnd/>
              </a14:hiddenLine>
            </a:ext>
          </a:extLst>
        </p:spPr>
        <p:txBody>
          <a:bodyPr wrap="none" anchor="ctr"/>
          <a:lstStyle/>
          <a:p>
            <a:endParaRPr lang="en-US"/>
          </a:p>
        </p:txBody>
      </p:sp>
      <p:sp>
        <p:nvSpPr>
          <p:cNvPr id="195593" name="Rectangle 9"/>
          <p:cNvSpPr>
            <a:spLocks noChangeArrowheads="1"/>
          </p:cNvSpPr>
          <p:nvPr/>
        </p:nvSpPr>
        <p:spPr bwMode="auto">
          <a:xfrm>
            <a:off x="2973388" y="3697288"/>
            <a:ext cx="355600" cy="3429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folHlink"/>
                </a:solidFill>
                <a:miter lim="800000"/>
                <a:headEnd/>
                <a:tailEnd/>
              </a14:hiddenLine>
            </a:ext>
          </a:extLst>
        </p:spPr>
        <p:txBody>
          <a:bodyPr wrap="none" anchor="ctr"/>
          <a:lstStyle/>
          <a:p>
            <a:endParaRPr lang="en-US"/>
          </a:p>
        </p:txBody>
      </p:sp>
      <p:sp>
        <p:nvSpPr>
          <p:cNvPr id="195594" name="Rectangle 10"/>
          <p:cNvSpPr>
            <a:spLocks noChangeArrowheads="1"/>
          </p:cNvSpPr>
          <p:nvPr/>
        </p:nvSpPr>
        <p:spPr bwMode="auto">
          <a:xfrm>
            <a:off x="2465388" y="4554538"/>
            <a:ext cx="355600" cy="3429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folHlink"/>
                </a:solidFill>
                <a:miter lim="800000"/>
                <a:headEnd/>
                <a:tailEnd/>
              </a14:hiddenLine>
            </a:ext>
          </a:extLst>
        </p:spPr>
        <p:txBody>
          <a:bodyPr wrap="none" anchor="ctr"/>
          <a:lstStyle/>
          <a:p>
            <a:endParaRPr lang="en-US"/>
          </a:p>
        </p:txBody>
      </p:sp>
      <p:sp>
        <p:nvSpPr>
          <p:cNvPr id="195595" name="Rectangle 11"/>
          <p:cNvSpPr>
            <a:spLocks noChangeArrowheads="1"/>
          </p:cNvSpPr>
          <p:nvPr/>
        </p:nvSpPr>
        <p:spPr bwMode="auto">
          <a:xfrm>
            <a:off x="2973388" y="4554538"/>
            <a:ext cx="355600" cy="3429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folHlink"/>
                </a:solidFill>
                <a:miter lim="800000"/>
                <a:headEnd/>
                <a:tailEnd/>
              </a14:hiddenLine>
            </a:ext>
          </a:extLst>
        </p:spPr>
        <p:txBody>
          <a:bodyPr wrap="none" anchor="ctr"/>
          <a:lstStyle/>
          <a:p>
            <a:endParaRPr lang="en-US"/>
          </a:p>
        </p:txBody>
      </p:sp>
      <p:sp>
        <p:nvSpPr>
          <p:cNvPr id="195596" name="Rectangle 12"/>
          <p:cNvSpPr>
            <a:spLocks noChangeArrowheads="1"/>
          </p:cNvSpPr>
          <p:nvPr/>
        </p:nvSpPr>
        <p:spPr bwMode="auto">
          <a:xfrm>
            <a:off x="3468688" y="4554538"/>
            <a:ext cx="355600" cy="342900"/>
          </a:xfrm>
          <a:prstGeom prst="rect">
            <a:avLst/>
          </a:prstGeom>
          <a:solidFill>
            <a:schemeClr val="hlink"/>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folHlink"/>
                </a:solidFill>
                <a:miter lim="800000"/>
                <a:headEnd/>
                <a:tailEnd/>
              </a14:hiddenLine>
            </a:ext>
          </a:extLst>
        </p:spPr>
        <p:txBody>
          <a:bodyPr wrap="none" anchor="ctr"/>
          <a:lstStyle/>
          <a:p>
            <a:endParaRPr lang="en-US"/>
          </a:p>
        </p:txBody>
      </p:sp>
      <p:sp>
        <p:nvSpPr>
          <p:cNvPr id="195597" name="Rectangle 13"/>
          <p:cNvSpPr>
            <a:spLocks noChangeArrowheads="1"/>
          </p:cNvSpPr>
          <p:nvPr/>
        </p:nvSpPr>
        <p:spPr bwMode="auto">
          <a:xfrm>
            <a:off x="3494088" y="3697288"/>
            <a:ext cx="355600" cy="3429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folHlink"/>
                </a:solidFill>
                <a:miter lim="800000"/>
                <a:headEnd/>
                <a:tailEnd/>
              </a14:hiddenLine>
            </a:ext>
          </a:extLst>
        </p:spPr>
        <p:txBody>
          <a:bodyPr wrap="none" anchor="ctr"/>
          <a:lstStyle/>
          <a:p>
            <a:endParaRPr lang="en-US"/>
          </a:p>
        </p:txBody>
      </p:sp>
      <p:sp>
        <p:nvSpPr>
          <p:cNvPr id="195598" name="Rectangle 14"/>
          <p:cNvSpPr>
            <a:spLocks noChangeArrowheads="1"/>
          </p:cNvSpPr>
          <p:nvPr/>
        </p:nvSpPr>
        <p:spPr bwMode="auto">
          <a:xfrm>
            <a:off x="3989388" y="3683000"/>
            <a:ext cx="355600" cy="3429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folHlink"/>
                </a:solidFill>
                <a:miter lim="800000"/>
                <a:headEnd/>
                <a:tailEnd/>
              </a14:hiddenLine>
            </a:ext>
          </a:extLst>
        </p:spPr>
        <p:txBody>
          <a:bodyPr wrap="none" anchor="ctr"/>
          <a:lstStyle/>
          <a:p>
            <a:endParaRPr lang="en-US"/>
          </a:p>
        </p:txBody>
      </p:sp>
      <p:sp>
        <p:nvSpPr>
          <p:cNvPr id="195599" name="Line 15"/>
          <p:cNvSpPr>
            <a:spLocks noChangeShapeType="1"/>
          </p:cNvSpPr>
          <p:nvPr/>
        </p:nvSpPr>
        <p:spPr bwMode="auto">
          <a:xfrm flipH="1">
            <a:off x="2643188" y="2468563"/>
            <a:ext cx="520700" cy="4000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folHlink"/>
                </a:solidFill>
                <a:round/>
                <a:headEnd/>
                <a:tailEnd type="triangl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95600" name="Line 16"/>
          <p:cNvSpPr>
            <a:spLocks noChangeShapeType="1"/>
          </p:cNvSpPr>
          <p:nvPr/>
        </p:nvSpPr>
        <p:spPr bwMode="auto">
          <a:xfrm>
            <a:off x="3144838" y="2482850"/>
            <a:ext cx="12700" cy="3571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folHlink"/>
                </a:solidFill>
                <a:round/>
                <a:headEnd/>
                <a:tailEnd type="triangl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95601" name="Line 17"/>
          <p:cNvSpPr>
            <a:spLocks noChangeShapeType="1"/>
          </p:cNvSpPr>
          <p:nvPr/>
        </p:nvSpPr>
        <p:spPr bwMode="auto">
          <a:xfrm>
            <a:off x="3138488" y="2468563"/>
            <a:ext cx="508000" cy="3857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folHlink"/>
                </a:solidFill>
                <a:round/>
                <a:headEnd/>
                <a:tailEnd type="triangl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95602" name="Line 18"/>
          <p:cNvSpPr>
            <a:spLocks noChangeShapeType="1"/>
          </p:cNvSpPr>
          <p:nvPr/>
        </p:nvSpPr>
        <p:spPr bwMode="auto">
          <a:xfrm flipH="1">
            <a:off x="2173288" y="3211513"/>
            <a:ext cx="482600" cy="5000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folHlink"/>
                </a:solidFill>
                <a:round/>
                <a:headEnd/>
                <a:tailEnd type="triangl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95603" name="Line 19"/>
          <p:cNvSpPr>
            <a:spLocks noChangeShapeType="1"/>
          </p:cNvSpPr>
          <p:nvPr/>
        </p:nvSpPr>
        <p:spPr bwMode="auto">
          <a:xfrm>
            <a:off x="2649538" y="3211513"/>
            <a:ext cx="12700" cy="5000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folHlink"/>
                </a:solidFill>
                <a:round/>
                <a:headEnd/>
                <a:tailEnd type="triangl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95604" name="Line 20"/>
          <p:cNvSpPr>
            <a:spLocks noChangeShapeType="1"/>
          </p:cNvSpPr>
          <p:nvPr/>
        </p:nvSpPr>
        <p:spPr bwMode="auto">
          <a:xfrm flipH="1">
            <a:off x="3132138" y="3211513"/>
            <a:ext cx="25400" cy="4714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folHlink"/>
                </a:solidFill>
                <a:round/>
                <a:headEnd/>
                <a:tailEnd type="triangl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95605" name="Line 21"/>
          <p:cNvSpPr>
            <a:spLocks noChangeShapeType="1"/>
          </p:cNvSpPr>
          <p:nvPr/>
        </p:nvSpPr>
        <p:spPr bwMode="auto">
          <a:xfrm>
            <a:off x="3151188" y="3211513"/>
            <a:ext cx="546100" cy="5000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folHlink"/>
                </a:solidFill>
                <a:round/>
                <a:headEnd/>
                <a:tailEnd type="triangl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95606" name="Line 22"/>
          <p:cNvSpPr>
            <a:spLocks noChangeShapeType="1"/>
          </p:cNvSpPr>
          <p:nvPr/>
        </p:nvSpPr>
        <p:spPr bwMode="auto">
          <a:xfrm>
            <a:off x="3132138" y="4025900"/>
            <a:ext cx="12700" cy="5000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folHlink"/>
                </a:solidFill>
                <a:round/>
                <a:headEnd/>
                <a:tailEnd type="triangl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95607" name="Line 23"/>
          <p:cNvSpPr>
            <a:spLocks noChangeShapeType="1"/>
          </p:cNvSpPr>
          <p:nvPr/>
        </p:nvSpPr>
        <p:spPr bwMode="auto">
          <a:xfrm flipH="1">
            <a:off x="3189288" y="4054475"/>
            <a:ext cx="495300" cy="5000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folHlink"/>
                </a:solidFill>
                <a:round/>
                <a:headEnd/>
                <a:tailEnd type="triangl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95608" name="Line 24"/>
          <p:cNvSpPr>
            <a:spLocks noChangeShapeType="1"/>
          </p:cNvSpPr>
          <p:nvPr/>
        </p:nvSpPr>
        <p:spPr bwMode="auto">
          <a:xfrm>
            <a:off x="3697288" y="3211513"/>
            <a:ext cx="431800" cy="48577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folHlink"/>
                </a:solidFill>
                <a:round/>
                <a:headEnd/>
                <a:tailEnd type="triangl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95609" name="Line 25"/>
          <p:cNvSpPr>
            <a:spLocks noChangeShapeType="1"/>
          </p:cNvSpPr>
          <p:nvPr/>
        </p:nvSpPr>
        <p:spPr bwMode="auto">
          <a:xfrm flipH="1">
            <a:off x="3690938" y="4040188"/>
            <a:ext cx="25400" cy="48577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folHlink"/>
                </a:solidFill>
                <a:round/>
                <a:headEnd/>
                <a:tailEnd type="triangl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95610" name="Rectangle 26"/>
          <p:cNvSpPr>
            <a:spLocks noChangeArrowheads="1"/>
          </p:cNvSpPr>
          <p:nvPr/>
        </p:nvSpPr>
        <p:spPr bwMode="auto">
          <a:xfrm>
            <a:off x="1536700" y="4981575"/>
            <a:ext cx="1309688"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2000" b="1">
                <a:effectLst>
                  <a:outerShdw blurRad="38100" dist="38100" dir="2700000" algn="tl">
                    <a:srgbClr val="FFFFFF"/>
                  </a:outerShdw>
                </a:effectLst>
                <a:latin typeface="Helvetica" panose="020B0604020202020204" pitchFamily="34" charset="0"/>
              </a:rPr>
              <a:t>symptom</a:t>
            </a:r>
          </a:p>
        </p:txBody>
      </p:sp>
      <p:sp>
        <p:nvSpPr>
          <p:cNvPr id="195611" name="Line 27"/>
          <p:cNvSpPr>
            <a:spLocks noChangeShapeType="1"/>
          </p:cNvSpPr>
          <p:nvPr/>
        </p:nvSpPr>
        <p:spPr bwMode="auto">
          <a:xfrm flipH="1">
            <a:off x="3513138" y="4783138"/>
            <a:ext cx="139700" cy="7000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folHlink"/>
                </a:solidFill>
                <a:round/>
                <a:headEnd/>
                <a:tailEnd type="triangl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95612" name="Rectangle 28"/>
          <p:cNvSpPr>
            <a:spLocks noChangeArrowheads="1"/>
          </p:cNvSpPr>
          <p:nvPr/>
        </p:nvSpPr>
        <p:spPr bwMode="auto">
          <a:xfrm>
            <a:off x="3568700" y="5324475"/>
            <a:ext cx="901700"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2000" b="1">
                <a:effectLst>
                  <a:outerShdw blurRad="38100" dist="38100" dir="2700000" algn="tl">
                    <a:srgbClr val="FFFFFF"/>
                  </a:outerShdw>
                </a:effectLst>
                <a:latin typeface="Helvetica" panose="020B0604020202020204" pitchFamily="34" charset="0"/>
              </a:rPr>
              <a:t>cause</a:t>
            </a:r>
          </a:p>
        </p:txBody>
      </p:sp>
      <p:sp>
        <p:nvSpPr>
          <p:cNvPr id="195613" name="Rectangle 29"/>
          <p:cNvSpPr>
            <a:spLocks noChangeArrowheads="1"/>
          </p:cNvSpPr>
          <p:nvPr/>
        </p:nvSpPr>
        <p:spPr bwMode="auto">
          <a:xfrm>
            <a:off x="5029200" y="1828800"/>
            <a:ext cx="3294063"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effectLst>
                  <a:outerShdw blurRad="38100" dist="38100" dir="2700000" algn="tl">
                    <a:srgbClr val="FFFFFF"/>
                  </a:outerShdw>
                </a:effectLst>
                <a:latin typeface="Helvetica" panose="020B0604020202020204" pitchFamily="34" charset="0"/>
              </a:rPr>
              <a:t>symptom and cause may be </a:t>
            </a:r>
          </a:p>
        </p:txBody>
      </p:sp>
      <p:sp>
        <p:nvSpPr>
          <p:cNvPr id="195614" name="Rectangle 30"/>
          <p:cNvSpPr>
            <a:spLocks noChangeArrowheads="1"/>
          </p:cNvSpPr>
          <p:nvPr/>
        </p:nvSpPr>
        <p:spPr bwMode="auto">
          <a:xfrm>
            <a:off x="5029200" y="2085975"/>
            <a:ext cx="3001963"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effectLst>
                  <a:outerShdw blurRad="38100" dist="38100" dir="2700000" algn="tl">
                    <a:srgbClr val="FFFFFF"/>
                  </a:outerShdw>
                </a:effectLst>
                <a:latin typeface="Helvetica" panose="020B0604020202020204" pitchFamily="34" charset="0"/>
              </a:rPr>
              <a:t>geographically separated </a:t>
            </a:r>
          </a:p>
          <a:p>
            <a:endParaRPr lang="en-US" altLang="en-US" sz="1800" b="1">
              <a:effectLst>
                <a:outerShdw blurRad="38100" dist="38100" dir="2700000" algn="tl">
                  <a:srgbClr val="FFFFFF"/>
                </a:outerShdw>
              </a:effectLst>
              <a:latin typeface="Helvetica" panose="020B0604020202020204" pitchFamily="34" charset="0"/>
            </a:endParaRPr>
          </a:p>
        </p:txBody>
      </p:sp>
      <p:sp>
        <p:nvSpPr>
          <p:cNvPr id="195615" name="Rectangle 31"/>
          <p:cNvSpPr>
            <a:spLocks noChangeArrowheads="1"/>
          </p:cNvSpPr>
          <p:nvPr/>
        </p:nvSpPr>
        <p:spPr bwMode="auto">
          <a:xfrm>
            <a:off x="5029200" y="2343150"/>
            <a:ext cx="1809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endParaRPr lang="en-US" altLang="en-US" sz="1800" b="1">
              <a:effectLst>
                <a:outerShdw blurRad="38100" dist="38100" dir="2700000" algn="tl">
                  <a:srgbClr val="FFFFFF"/>
                </a:outerShdw>
              </a:effectLst>
              <a:latin typeface="Helvetica" panose="020B0604020202020204" pitchFamily="34" charset="0"/>
            </a:endParaRPr>
          </a:p>
          <a:p>
            <a:endParaRPr lang="en-US" altLang="en-US" sz="1800" b="1">
              <a:effectLst>
                <a:outerShdw blurRad="38100" dist="38100" dir="2700000" algn="tl">
                  <a:srgbClr val="FFFFFF"/>
                </a:outerShdw>
              </a:effectLst>
              <a:latin typeface="Helvetica" panose="020B0604020202020204" pitchFamily="34" charset="0"/>
            </a:endParaRPr>
          </a:p>
        </p:txBody>
      </p:sp>
      <p:sp>
        <p:nvSpPr>
          <p:cNvPr id="195616" name="Rectangle 32"/>
          <p:cNvSpPr>
            <a:spLocks noChangeArrowheads="1"/>
          </p:cNvSpPr>
          <p:nvPr/>
        </p:nvSpPr>
        <p:spPr bwMode="auto">
          <a:xfrm>
            <a:off x="5029200" y="2600325"/>
            <a:ext cx="3573463"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effectLst>
                  <a:outerShdw blurRad="38100" dist="38100" dir="2700000" algn="tl">
                    <a:srgbClr val="FFFFFF"/>
                  </a:outerShdw>
                </a:effectLst>
                <a:latin typeface="Helvetica" panose="020B0604020202020204" pitchFamily="34" charset="0"/>
              </a:rPr>
              <a:t>symptom may disappear when </a:t>
            </a:r>
          </a:p>
        </p:txBody>
      </p:sp>
      <p:sp>
        <p:nvSpPr>
          <p:cNvPr id="195617" name="Rectangle 33"/>
          <p:cNvSpPr>
            <a:spLocks noChangeArrowheads="1"/>
          </p:cNvSpPr>
          <p:nvPr/>
        </p:nvSpPr>
        <p:spPr bwMode="auto">
          <a:xfrm>
            <a:off x="5029200" y="2857500"/>
            <a:ext cx="28352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effectLst>
                  <a:outerShdw blurRad="38100" dist="38100" dir="2700000" algn="tl">
                    <a:srgbClr val="FFFFFF"/>
                  </a:outerShdw>
                </a:effectLst>
                <a:latin typeface="Helvetica" panose="020B0604020202020204" pitchFamily="34" charset="0"/>
              </a:rPr>
              <a:t>another problem is fixed</a:t>
            </a:r>
          </a:p>
          <a:p>
            <a:endParaRPr lang="en-US" altLang="en-US" sz="1800" b="1">
              <a:effectLst>
                <a:outerShdw blurRad="38100" dist="38100" dir="2700000" algn="tl">
                  <a:srgbClr val="FFFFFF"/>
                </a:outerShdw>
              </a:effectLst>
              <a:latin typeface="Helvetica" panose="020B0604020202020204" pitchFamily="34" charset="0"/>
            </a:endParaRPr>
          </a:p>
        </p:txBody>
      </p:sp>
      <p:sp>
        <p:nvSpPr>
          <p:cNvPr id="195618" name="Rectangle 34"/>
          <p:cNvSpPr>
            <a:spLocks noChangeArrowheads="1"/>
          </p:cNvSpPr>
          <p:nvPr/>
        </p:nvSpPr>
        <p:spPr bwMode="auto">
          <a:xfrm>
            <a:off x="5029200" y="3114675"/>
            <a:ext cx="1809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endParaRPr lang="en-US" altLang="en-US" sz="1800" b="1">
              <a:effectLst>
                <a:outerShdw blurRad="38100" dist="38100" dir="2700000" algn="tl">
                  <a:srgbClr val="FFFFFF"/>
                </a:outerShdw>
              </a:effectLst>
              <a:latin typeface="Helvetica" panose="020B0604020202020204" pitchFamily="34" charset="0"/>
            </a:endParaRPr>
          </a:p>
          <a:p>
            <a:endParaRPr lang="en-US" altLang="en-US" sz="1800" b="1">
              <a:effectLst>
                <a:outerShdw blurRad="38100" dist="38100" dir="2700000" algn="tl">
                  <a:srgbClr val="FFFFFF"/>
                </a:outerShdw>
              </a:effectLst>
              <a:latin typeface="Helvetica" panose="020B0604020202020204" pitchFamily="34" charset="0"/>
            </a:endParaRPr>
          </a:p>
        </p:txBody>
      </p:sp>
      <p:sp>
        <p:nvSpPr>
          <p:cNvPr id="195619" name="Rectangle 35"/>
          <p:cNvSpPr>
            <a:spLocks noChangeArrowheads="1"/>
          </p:cNvSpPr>
          <p:nvPr/>
        </p:nvSpPr>
        <p:spPr bwMode="auto">
          <a:xfrm>
            <a:off x="5029200" y="3371850"/>
            <a:ext cx="2684463"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effectLst>
                  <a:outerShdw blurRad="38100" dist="38100" dir="2700000" algn="tl">
                    <a:srgbClr val="FFFFFF"/>
                  </a:outerShdw>
                </a:effectLst>
                <a:latin typeface="Helvetica" panose="020B0604020202020204" pitchFamily="34" charset="0"/>
              </a:rPr>
              <a:t>cause may be due to a </a:t>
            </a:r>
          </a:p>
        </p:txBody>
      </p:sp>
      <p:sp>
        <p:nvSpPr>
          <p:cNvPr id="195620" name="Rectangle 36"/>
          <p:cNvSpPr>
            <a:spLocks noChangeArrowheads="1"/>
          </p:cNvSpPr>
          <p:nvPr/>
        </p:nvSpPr>
        <p:spPr bwMode="auto">
          <a:xfrm>
            <a:off x="5029200" y="3629025"/>
            <a:ext cx="31019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effectLst>
                  <a:outerShdw blurRad="38100" dist="38100" dir="2700000" algn="tl">
                    <a:srgbClr val="FFFFFF"/>
                  </a:outerShdw>
                </a:effectLst>
                <a:latin typeface="Helvetica" panose="020B0604020202020204" pitchFamily="34" charset="0"/>
              </a:rPr>
              <a:t>combination of non-errors </a:t>
            </a:r>
          </a:p>
          <a:p>
            <a:endParaRPr lang="en-US" altLang="en-US" sz="1800" b="1">
              <a:effectLst>
                <a:outerShdw blurRad="38100" dist="38100" dir="2700000" algn="tl">
                  <a:srgbClr val="FFFFFF"/>
                </a:outerShdw>
              </a:effectLst>
              <a:latin typeface="Helvetica" panose="020B0604020202020204" pitchFamily="34" charset="0"/>
            </a:endParaRPr>
          </a:p>
        </p:txBody>
      </p:sp>
      <p:sp>
        <p:nvSpPr>
          <p:cNvPr id="195621" name="Rectangle 37"/>
          <p:cNvSpPr>
            <a:spLocks noChangeArrowheads="1"/>
          </p:cNvSpPr>
          <p:nvPr/>
        </p:nvSpPr>
        <p:spPr bwMode="auto">
          <a:xfrm>
            <a:off x="5029200" y="3886200"/>
            <a:ext cx="1809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endParaRPr lang="en-US" altLang="en-US" sz="1800" b="1">
              <a:effectLst>
                <a:outerShdw blurRad="38100" dist="38100" dir="2700000" algn="tl">
                  <a:srgbClr val="FFFFFF"/>
                </a:outerShdw>
              </a:effectLst>
              <a:latin typeface="Helvetica" panose="020B0604020202020204" pitchFamily="34" charset="0"/>
            </a:endParaRPr>
          </a:p>
          <a:p>
            <a:endParaRPr lang="en-US" altLang="en-US" sz="1800" b="1">
              <a:effectLst>
                <a:outerShdw blurRad="38100" dist="38100" dir="2700000" algn="tl">
                  <a:srgbClr val="FFFFFF"/>
                </a:outerShdw>
              </a:effectLst>
              <a:latin typeface="Helvetica" panose="020B0604020202020204" pitchFamily="34" charset="0"/>
            </a:endParaRPr>
          </a:p>
        </p:txBody>
      </p:sp>
      <p:sp>
        <p:nvSpPr>
          <p:cNvPr id="195622" name="Rectangle 38"/>
          <p:cNvSpPr>
            <a:spLocks noChangeArrowheads="1"/>
          </p:cNvSpPr>
          <p:nvPr/>
        </p:nvSpPr>
        <p:spPr bwMode="auto">
          <a:xfrm>
            <a:off x="5029200" y="4143375"/>
            <a:ext cx="3535363"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effectLst>
                  <a:outerShdw blurRad="38100" dist="38100" dir="2700000" algn="tl">
                    <a:srgbClr val="FFFFFF"/>
                  </a:outerShdw>
                </a:effectLst>
                <a:latin typeface="Helvetica" panose="020B0604020202020204" pitchFamily="34" charset="0"/>
              </a:rPr>
              <a:t>cause may be due to a system </a:t>
            </a:r>
          </a:p>
        </p:txBody>
      </p:sp>
      <p:sp>
        <p:nvSpPr>
          <p:cNvPr id="195623" name="Rectangle 39"/>
          <p:cNvSpPr>
            <a:spLocks noChangeArrowheads="1"/>
          </p:cNvSpPr>
          <p:nvPr/>
        </p:nvSpPr>
        <p:spPr bwMode="auto">
          <a:xfrm>
            <a:off x="5029200" y="4400550"/>
            <a:ext cx="20224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effectLst>
                  <a:outerShdw blurRad="38100" dist="38100" dir="2700000" algn="tl">
                    <a:srgbClr val="FFFFFF"/>
                  </a:outerShdw>
                </a:effectLst>
                <a:latin typeface="Helvetica" panose="020B0604020202020204" pitchFamily="34" charset="0"/>
              </a:rPr>
              <a:t>or compiler error</a:t>
            </a:r>
          </a:p>
          <a:p>
            <a:endParaRPr lang="en-US" altLang="en-US" sz="1800" b="1">
              <a:effectLst>
                <a:outerShdw blurRad="38100" dist="38100" dir="2700000" algn="tl">
                  <a:srgbClr val="FFFFFF"/>
                </a:outerShdw>
              </a:effectLst>
              <a:latin typeface="Helvetica" panose="020B0604020202020204" pitchFamily="34" charset="0"/>
            </a:endParaRPr>
          </a:p>
        </p:txBody>
      </p:sp>
      <p:sp>
        <p:nvSpPr>
          <p:cNvPr id="195624" name="Rectangle 40"/>
          <p:cNvSpPr>
            <a:spLocks noChangeArrowheads="1"/>
          </p:cNvSpPr>
          <p:nvPr/>
        </p:nvSpPr>
        <p:spPr bwMode="auto">
          <a:xfrm>
            <a:off x="5029200" y="4657725"/>
            <a:ext cx="1809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endParaRPr lang="en-US" altLang="en-US" sz="1800" b="1">
              <a:effectLst>
                <a:outerShdw blurRad="38100" dist="38100" dir="2700000" algn="tl">
                  <a:srgbClr val="FFFFFF"/>
                </a:outerShdw>
              </a:effectLst>
              <a:latin typeface="Helvetica" panose="020B0604020202020204" pitchFamily="34" charset="0"/>
            </a:endParaRPr>
          </a:p>
          <a:p>
            <a:endParaRPr lang="en-US" altLang="en-US" sz="1800" b="1">
              <a:effectLst>
                <a:outerShdw blurRad="38100" dist="38100" dir="2700000" algn="tl">
                  <a:srgbClr val="FFFFFF"/>
                </a:outerShdw>
              </a:effectLst>
              <a:latin typeface="Helvetica" panose="020B0604020202020204" pitchFamily="34" charset="0"/>
            </a:endParaRPr>
          </a:p>
        </p:txBody>
      </p:sp>
      <p:sp>
        <p:nvSpPr>
          <p:cNvPr id="195625" name="Rectangle 41"/>
          <p:cNvSpPr>
            <a:spLocks noChangeArrowheads="1"/>
          </p:cNvSpPr>
          <p:nvPr/>
        </p:nvSpPr>
        <p:spPr bwMode="auto">
          <a:xfrm>
            <a:off x="5029200" y="4914900"/>
            <a:ext cx="2493963"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effectLst>
                  <a:outerShdw blurRad="38100" dist="38100" dir="2700000" algn="tl">
                    <a:srgbClr val="FFFFFF"/>
                  </a:outerShdw>
                </a:effectLst>
                <a:latin typeface="Helvetica" panose="020B0604020202020204" pitchFamily="34" charset="0"/>
              </a:rPr>
              <a:t>cause may be due to </a:t>
            </a:r>
          </a:p>
        </p:txBody>
      </p:sp>
      <p:sp>
        <p:nvSpPr>
          <p:cNvPr id="195626" name="Rectangle 42"/>
          <p:cNvSpPr>
            <a:spLocks noChangeArrowheads="1"/>
          </p:cNvSpPr>
          <p:nvPr/>
        </p:nvSpPr>
        <p:spPr bwMode="auto">
          <a:xfrm>
            <a:off x="5029200" y="5172075"/>
            <a:ext cx="3205163"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effectLst>
                  <a:outerShdw blurRad="38100" dist="38100" dir="2700000" algn="tl">
                    <a:srgbClr val="FFFFFF"/>
                  </a:outerShdw>
                </a:effectLst>
                <a:latin typeface="Helvetica" panose="020B0604020202020204" pitchFamily="34" charset="0"/>
              </a:rPr>
              <a:t>assumptions that everyone </a:t>
            </a:r>
          </a:p>
        </p:txBody>
      </p:sp>
      <p:sp>
        <p:nvSpPr>
          <p:cNvPr id="195627" name="Rectangle 43"/>
          <p:cNvSpPr>
            <a:spLocks noChangeArrowheads="1"/>
          </p:cNvSpPr>
          <p:nvPr/>
        </p:nvSpPr>
        <p:spPr bwMode="auto">
          <a:xfrm>
            <a:off x="5029200" y="5429250"/>
            <a:ext cx="10826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effectLst>
                  <a:outerShdw blurRad="38100" dist="38100" dir="2700000" algn="tl">
                    <a:srgbClr val="FFFFFF"/>
                  </a:outerShdw>
                </a:effectLst>
                <a:latin typeface="Helvetica" panose="020B0604020202020204" pitchFamily="34" charset="0"/>
              </a:rPr>
              <a:t>believes</a:t>
            </a:r>
          </a:p>
          <a:p>
            <a:endParaRPr lang="en-US" altLang="en-US" sz="1800" b="1">
              <a:effectLst>
                <a:outerShdw blurRad="38100" dist="38100" dir="2700000" algn="tl">
                  <a:srgbClr val="FFFFFF"/>
                </a:outerShdw>
              </a:effectLst>
              <a:latin typeface="Helvetica" panose="020B0604020202020204" pitchFamily="34" charset="0"/>
            </a:endParaRPr>
          </a:p>
        </p:txBody>
      </p:sp>
      <p:sp>
        <p:nvSpPr>
          <p:cNvPr id="195628" name="Rectangle 44"/>
          <p:cNvSpPr>
            <a:spLocks noChangeArrowheads="1"/>
          </p:cNvSpPr>
          <p:nvPr/>
        </p:nvSpPr>
        <p:spPr bwMode="auto">
          <a:xfrm>
            <a:off x="5029200" y="5686425"/>
            <a:ext cx="1809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endParaRPr lang="en-US" altLang="en-US" sz="1800" b="1">
              <a:effectLst>
                <a:outerShdw blurRad="38100" dist="38100" dir="2700000" algn="tl">
                  <a:srgbClr val="FFFFFF"/>
                </a:outerShdw>
              </a:effectLst>
              <a:latin typeface="Helvetica" panose="020B0604020202020204" pitchFamily="34" charset="0"/>
            </a:endParaRPr>
          </a:p>
          <a:p>
            <a:endParaRPr lang="en-US" altLang="en-US" sz="1800" b="1">
              <a:effectLst>
                <a:outerShdw blurRad="38100" dist="38100" dir="2700000" algn="tl">
                  <a:srgbClr val="FFFFFF"/>
                </a:outerShdw>
              </a:effectLst>
              <a:latin typeface="Helvetica" panose="020B0604020202020204" pitchFamily="34" charset="0"/>
            </a:endParaRPr>
          </a:p>
        </p:txBody>
      </p:sp>
      <p:sp>
        <p:nvSpPr>
          <p:cNvPr id="195629" name="Rectangle 45"/>
          <p:cNvSpPr>
            <a:spLocks noChangeArrowheads="1"/>
          </p:cNvSpPr>
          <p:nvPr/>
        </p:nvSpPr>
        <p:spPr bwMode="auto">
          <a:xfrm>
            <a:off x="5029200" y="5943600"/>
            <a:ext cx="33686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effectLst>
                  <a:outerShdw blurRad="38100" dist="38100" dir="2700000" algn="tl">
                    <a:srgbClr val="FFFFFF"/>
                  </a:outerShdw>
                </a:effectLst>
                <a:latin typeface="Helvetica" panose="020B0604020202020204" pitchFamily="34" charset="0"/>
              </a:rPr>
              <a:t>symptom may be intermittent</a:t>
            </a:r>
          </a:p>
        </p:txBody>
      </p:sp>
      <p:grpSp>
        <p:nvGrpSpPr>
          <p:cNvPr id="195630" name="Group 46"/>
          <p:cNvGrpSpPr>
            <a:grpSpLocks/>
          </p:cNvGrpSpPr>
          <p:nvPr/>
        </p:nvGrpSpPr>
        <p:grpSpPr bwMode="auto">
          <a:xfrm>
            <a:off x="4783138" y="1947863"/>
            <a:ext cx="152400" cy="185737"/>
            <a:chOff x="2700" y="724"/>
            <a:chExt cx="96" cy="104"/>
          </a:xfrm>
        </p:grpSpPr>
        <p:sp>
          <p:nvSpPr>
            <p:cNvPr id="195631" name="Rectangle 47"/>
            <p:cNvSpPr>
              <a:spLocks noChangeArrowheads="1"/>
            </p:cNvSpPr>
            <p:nvPr/>
          </p:nvSpPr>
          <p:spPr bwMode="auto">
            <a:xfrm>
              <a:off x="2716" y="740"/>
              <a:ext cx="80" cy="88"/>
            </a:xfrm>
            <a:prstGeom prst="rect">
              <a:avLst/>
            </a:prstGeom>
            <a:solidFill>
              <a:srgbClr val="000000"/>
            </a:solidFill>
            <a:ln w="12700">
              <a:solidFill>
                <a:srgbClr val="00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95632" name="Rectangle 48"/>
            <p:cNvSpPr>
              <a:spLocks noChangeArrowheads="1"/>
            </p:cNvSpPr>
            <p:nvPr/>
          </p:nvSpPr>
          <p:spPr bwMode="auto">
            <a:xfrm>
              <a:off x="2700" y="724"/>
              <a:ext cx="80" cy="88"/>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nvGrpSpPr>
          <p:cNvPr id="195633" name="Group 49"/>
          <p:cNvGrpSpPr>
            <a:grpSpLocks/>
          </p:cNvGrpSpPr>
          <p:nvPr/>
        </p:nvGrpSpPr>
        <p:grpSpPr bwMode="auto">
          <a:xfrm>
            <a:off x="4783138" y="2705100"/>
            <a:ext cx="152400" cy="200025"/>
            <a:chOff x="2700" y="1148"/>
            <a:chExt cx="96" cy="112"/>
          </a:xfrm>
        </p:grpSpPr>
        <p:sp>
          <p:nvSpPr>
            <p:cNvPr id="195634" name="Rectangle 50"/>
            <p:cNvSpPr>
              <a:spLocks noChangeArrowheads="1"/>
            </p:cNvSpPr>
            <p:nvPr/>
          </p:nvSpPr>
          <p:spPr bwMode="auto">
            <a:xfrm>
              <a:off x="2716" y="1172"/>
              <a:ext cx="80" cy="88"/>
            </a:xfrm>
            <a:prstGeom prst="rect">
              <a:avLst/>
            </a:prstGeom>
            <a:solidFill>
              <a:srgbClr val="000000"/>
            </a:solidFill>
            <a:ln w="12700">
              <a:solidFill>
                <a:srgbClr val="00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95635" name="Rectangle 51"/>
            <p:cNvSpPr>
              <a:spLocks noChangeArrowheads="1"/>
            </p:cNvSpPr>
            <p:nvPr/>
          </p:nvSpPr>
          <p:spPr bwMode="auto">
            <a:xfrm>
              <a:off x="2700" y="1148"/>
              <a:ext cx="80" cy="88"/>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nvGrpSpPr>
          <p:cNvPr id="195636" name="Group 52"/>
          <p:cNvGrpSpPr>
            <a:grpSpLocks/>
          </p:cNvGrpSpPr>
          <p:nvPr/>
        </p:nvGrpSpPr>
        <p:grpSpPr bwMode="auto">
          <a:xfrm>
            <a:off x="4783138" y="3476625"/>
            <a:ext cx="152400" cy="185738"/>
            <a:chOff x="2700" y="1580"/>
            <a:chExt cx="96" cy="104"/>
          </a:xfrm>
        </p:grpSpPr>
        <p:sp>
          <p:nvSpPr>
            <p:cNvPr id="195637" name="Rectangle 53"/>
            <p:cNvSpPr>
              <a:spLocks noChangeArrowheads="1"/>
            </p:cNvSpPr>
            <p:nvPr/>
          </p:nvSpPr>
          <p:spPr bwMode="auto">
            <a:xfrm>
              <a:off x="2716" y="1596"/>
              <a:ext cx="80" cy="88"/>
            </a:xfrm>
            <a:prstGeom prst="rect">
              <a:avLst/>
            </a:prstGeom>
            <a:solidFill>
              <a:srgbClr val="000000"/>
            </a:solidFill>
            <a:ln w="12700">
              <a:solidFill>
                <a:srgbClr val="00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95638" name="Rectangle 54"/>
            <p:cNvSpPr>
              <a:spLocks noChangeArrowheads="1"/>
            </p:cNvSpPr>
            <p:nvPr/>
          </p:nvSpPr>
          <p:spPr bwMode="auto">
            <a:xfrm>
              <a:off x="2700" y="1580"/>
              <a:ext cx="80" cy="88"/>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nvGrpSpPr>
          <p:cNvPr id="195639" name="Group 55"/>
          <p:cNvGrpSpPr>
            <a:grpSpLocks/>
          </p:cNvGrpSpPr>
          <p:nvPr/>
        </p:nvGrpSpPr>
        <p:grpSpPr bwMode="auto">
          <a:xfrm>
            <a:off x="4783138" y="4262438"/>
            <a:ext cx="152400" cy="185737"/>
            <a:chOff x="2700" y="2020"/>
            <a:chExt cx="96" cy="104"/>
          </a:xfrm>
        </p:grpSpPr>
        <p:sp>
          <p:nvSpPr>
            <p:cNvPr id="195640" name="Rectangle 56"/>
            <p:cNvSpPr>
              <a:spLocks noChangeArrowheads="1"/>
            </p:cNvSpPr>
            <p:nvPr/>
          </p:nvSpPr>
          <p:spPr bwMode="auto">
            <a:xfrm>
              <a:off x="2716" y="2036"/>
              <a:ext cx="80" cy="88"/>
            </a:xfrm>
            <a:prstGeom prst="rect">
              <a:avLst/>
            </a:prstGeom>
            <a:solidFill>
              <a:srgbClr val="000000"/>
            </a:solidFill>
            <a:ln w="12700">
              <a:solidFill>
                <a:srgbClr val="00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95641" name="Rectangle 57"/>
            <p:cNvSpPr>
              <a:spLocks noChangeArrowheads="1"/>
            </p:cNvSpPr>
            <p:nvPr/>
          </p:nvSpPr>
          <p:spPr bwMode="auto">
            <a:xfrm>
              <a:off x="2700" y="2020"/>
              <a:ext cx="80" cy="88"/>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nvGrpSpPr>
          <p:cNvPr id="195642" name="Group 58"/>
          <p:cNvGrpSpPr>
            <a:grpSpLocks/>
          </p:cNvGrpSpPr>
          <p:nvPr/>
        </p:nvGrpSpPr>
        <p:grpSpPr bwMode="auto">
          <a:xfrm>
            <a:off x="4783138" y="5019675"/>
            <a:ext cx="152400" cy="185738"/>
            <a:chOff x="2700" y="2444"/>
            <a:chExt cx="96" cy="104"/>
          </a:xfrm>
        </p:grpSpPr>
        <p:sp>
          <p:nvSpPr>
            <p:cNvPr id="195643" name="Rectangle 59"/>
            <p:cNvSpPr>
              <a:spLocks noChangeArrowheads="1"/>
            </p:cNvSpPr>
            <p:nvPr/>
          </p:nvSpPr>
          <p:spPr bwMode="auto">
            <a:xfrm>
              <a:off x="2716" y="2460"/>
              <a:ext cx="80" cy="88"/>
            </a:xfrm>
            <a:prstGeom prst="rect">
              <a:avLst/>
            </a:prstGeom>
            <a:solidFill>
              <a:srgbClr val="000000"/>
            </a:solidFill>
            <a:ln w="12700">
              <a:solidFill>
                <a:srgbClr val="00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95644" name="Rectangle 60"/>
            <p:cNvSpPr>
              <a:spLocks noChangeArrowheads="1"/>
            </p:cNvSpPr>
            <p:nvPr/>
          </p:nvSpPr>
          <p:spPr bwMode="auto">
            <a:xfrm>
              <a:off x="2700" y="2444"/>
              <a:ext cx="80" cy="88"/>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nvGrpSpPr>
          <p:cNvPr id="195645" name="Group 61"/>
          <p:cNvGrpSpPr>
            <a:grpSpLocks/>
          </p:cNvGrpSpPr>
          <p:nvPr/>
        </p:nvGrpSpPr>
        <p:grpSpPr bwMode="auto">
          <a:xfrm>
            <a:off x="4783138" y="6034088"/>
            <a:ext cx="152400" cy="200025"/>
            <a:chOff x="2700" y="3012"/>
            <a:chExt cx="96" cy="112"/>
          </a:xfrm>
        </p:grpSpPr>
        <p:sp>
          <p:nvSpPr>
            <p:cNvPr id="195646" name="Rectangle 62"/>
            <p:cNvSpPr>
              <a:spLocks noChangeArrowheads="1"/>
            </p:cNvSpPr>
            <p:nvPr/>
          </p:nvSpPr>
          <p:spPr bwMode="auto">
            <a:xfrm>
              <a:off x="2716" y="3036"/>
              <a:ext cx="80" cy="88"/>
            </a:xfrm>
            <a:prstGeom prst="rect">
              <a:avLst/>
            </a:prstGeom>
            <a:solidFill>
              <a:srgbClr val="000000"/>
            </a:solidFill>
            <a:ln w="12700">
              <a:solidFill>
                <a:srgbClr val="00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95647" name="Rectangle 63"/>
            <p:cNvSpPr>
              <a:spLocks noChangeArrowheads="1"/>
            </p:cNvSpPr>
            <p:nvPr/>
          </p:nvSpPr>
          <p:spPr bwMode="auto">
            <a:xfrm>
              <a:off x="2700" y="3012"/>
              <a:ext cx="80" cy="88"/>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sp>
        <p:nvSpPr>
          <p:cNvPr id="195648" name="Line 64"/>
          <p:cNvSpPr>
            <a:spLocks noChangeShapeType="1"/>
          </p:cNvSpPr>
          <p:nvPr/>
        </p:nvSpPr>
        <p:spPr bwMode="auto">
          <a:xfrm flipH="1">
            <a:off x="2681288" y="2497138"/>
            <a:ext cx="508000" cy="3286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95649" name="Line 65"/>
          <p:cNvSpPr>
            <a:spLocks noChangeShapeType="1"/>
          </p:cNvSpPr>
          <p:nvPr/>
        </p:nvSpPr>
        <p:spPr bwMode="auto">
          <a:xfrm>
            <a:off x="3189288" y="2482850"/>
            <a:ext cx="0" cy="342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95650" name="Line 66"/>
          <p:cNvSpPr>
            <a:spLocks noChangeShapeType="1"/>
          </p:cNvSpPr>
          <p:nvPr/>
        </p:nvSpPr>
        <p:spPr bwMode="auto">
          <a:xfrm>
            <a:off x="3189288" y="2511425"/>
            <a:ext cx="482600" cy="3286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95651" name="Line 67"/>
          <p:cNvSpPr>
            <a:spLocks noChangeShapeType="1"/>
          </p:cNvSpPr>
          <p:nvPr/>
        </p:nvSpPr>
        <p:spPr bwMode="auto">
          <a:xfrm flipH="1">
            <a:off x="2185988" y="3225800"/>
            <a:ext cx="457200" cy="4714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95652" name="Line 68"/>
          <p:cNvSpPr>
            <a:spLocks noChangeShapeType="1"/>
          </p:cNvSpPr>
          <p:nvPr/>
        </p:nvSpPr>
        <p:spPr bwMode="auto">
          <a:xfrm>
            <a:off x="2668588" y="3225800"/>
            <a:ext cx="25400" cy="4714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95653" name="Line 69"/>
          <p:cNvSpPr>
            <a:spLocks noChangeShapeType="1"/>
          </p:cNvSpPr>
          <p:nvPr/>
        </p:nvSpPr>
        <p:spPr bwMode="auto">
          <a:xfrm flipH="1">
            <a:off x="3151188" y="3225800"/>
            <a:ext cx="25400" cy="4429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95654" name="Line 70"/>
          <p:cNvSpPr>
            <a:spLocks noChangeShapeType="1"/>
          </p:cNvSpPr>
          <p:nvPr/>
        </p:nvSpPr>
        <p:spPr bwMode="auto">
          <a:xfrm>
            <a:off x="3176588" y="3225800"/>
            <a:ext cx="508000" cy="457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95655" name="Line 71"/>
          <p:cNvSpPr>
            <a:spLocks noChangeShapeType="1"/>
          </p:cNvSpPr>
          <p:nvPr/>
        </p:nvSpPr>
        <p:spPr bwMode="auto">
          <a:xfrm>
            <a:off x="3722688" y="3240088"/>
            <a:ext cx="406400" cy="4143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95656" name="Line 72"/>
          <p:cNvSpPr>
            <a:spLocks noChangeShapeType="1"/>
          </p:cNvSpPr>
          <p:nvPr/>
        </p:nvSpPr>
        <p:spPr bwMode="auto">
          <a:xfrm flipH="1">
            <a:off x="2655888" y="4083050"/>
            <a:ext cx="25400" cy="4429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95657" name="Line 73"/>
          <p:cNvSpPr>
            <a:spLocks noChangeShapeType="1"/>
          </p:cNvSpPr>
          <p:nvPr/>
        </p:nvSpPr>
        <p:spPr bwMode="auto">
          <a:xfrm>
            <a:off x="3138488" y="4068763"/>
            <a:ext cx="0" cy="4429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95658" name="Line 74"/>
          <p:cNvSpPr>
            <a:spLocks noChangeShapeType="1"/>
          </p:cNvSpPr>
          <p:nvPr/>
        </p:nvSpPr>
        <p:spPr bwMode="auto">
          <a:xfrm>
            <a:off x="3151188" y="4068763"/>
            <a:ext cx="520700" cy="4714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95659" name="Arc 75"/>
          <p:cNvSpPr>
            <a:spLocks/>
          </p:cNvSpPr>
          <p:nvPr/>
        </p:nvSpPr>
        <p:spPr bwMode="auto">
          <a:xfrm>
            <a:off x="2174875" y="3956050"/>
            <a:ext cx="444500" cy="1071563"/>
          </a:xfrm>
          <a:custGeom>
            <a:avLst/>
            <a:gdLst>
              <a:gd name="G0" fmla="+- 21600 0 0"/>
              <a:gd name="G1" fmla="+- 21599 0 0"/>
              <a:gd name="G2" fmla="+- 21600 0 0"/>
              <a:gd name="T0" fmla="*/ 0 w 21600"/>
              <a:gd name="T1" fmla="*/ 21599 h 21599"/>
              <a:gd name="T2" fmla="*/ 21523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699"/>
                  <a:pt x="9623" y="41"/>
                  <a:pt x="21522" y="-1"/>
                </a:cubicBezTo>
              </a:path>
              <a:path w="21600" h="21599" stroke="0" extrusionOk="0">
                <a:moveTo>
                  <a:pt x="0" y="21599"/>
                </a:moveTo>
                <a:cubicBezTo>
                  <a:pt x="0" y="9699"/>
                  <a:pt x="9623" y="41"/>
                  <a:pt x="21522" y="-1"/>
                </a:cubicBezTo>
                <a:lnTo>
                  <a:pt x="21600" y="21599"/>
                </a:lnTo>
                <a:close/>
              </a:path>
            </a:pathLst>
          </a:custGeom>
          <a:noFill/>
          <a:ln w="25400" cap="rnd">
            <a:solidFill>
              <a:schemeClr val="tx1"/>
            </a:solidFill>
            <a:round/>
            <a:headEn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95660" name="Arc 76"/>
          <p:cNvSpPr>
            <a:spLocks/>
          </p:cNvSpPr>
          <p:nvPr/>
        </p:nvSpPr>
        <p:spPr bwMode="auto">
          <a:xfrm>
            <a:off x="3722688" y="4784725"/>
            <a:ext cx="381000" cy="61436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triangle" w="med" len="me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Slide Number Placeholder 4"/>
          <p:cNvSpPr>
            <a:spLocks noGrp="1"/>
          </p:cNvSpPr>
          <p:nvPr>
            <p:ph type="sldNum" sz="quarter" idx="11"/>
          </p:nvPr>
        </p:nvSpPr>
        <p:spPr/>
        <p:txBody>
          <a:bodyPr/>
          <a:lstStyle/>
          <a:p>
            <a:fld id="{E7B08D1D-D822-48EE-AD28-34D0DDBB63A7}" type="slidenum">
              <a:rPr lang="en-US" altLang="en-US"/>
              <a:pPr/>
              <a:t>49</a:t>
            </a:fld>
            <a:endParaRPr lang="en-US" altLang="en-US"/>
          </a:p>
        </p:txBody>
      </p:sp>
      <p:sp>
        <p:nvSpPr>
          <p:cNvPr id="196610" name="Rectangle 2"/>
          <p:cNvSpPr>
            <a:spLocks noChangeArrowheads="1"/>
          </p:cNvSpPr>
          <p:nvPr/>
        </p:nvSpPr>
        <p:spPr bwMode="auto">
          <a:xfrm>
            <a:off x="2133600" y="1295400"/>
            <a:ext cx="6121400" cy="3814763"/>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folHlink"/>
                </a:solidFill>
                <a:miter lim="800000"/>
                <a:headEnd/>
                <a:tailEnd/>
              </a14:hiddenLine>
            </a:ext>
          </a:extLst>
        </p:spPr>
        <p:txBody>
          <a:bodyPr wrap="none" anchor="ctr"/>
          <a:lstStyle/>
          <a:p>
            <a:endParaRPr lang="en-US"/>
          </a:p>
        </p:txBody>
      </p:sp>
      <p:sp>
        <p:nvSpPr>
          <p:cNvPr id="196611" name="Rectangle 3"/>
          <p:cNvSpPr>
            <a:spLocks noGrp="1" noChangeArrowheads="1"/>
          </p:cNvSpPr>
          <p:nvPr>
            <p:ph type="title"/>
          </p:nvPr>
        </p:nvSpPr>
        <p:spPr>
          <a:xfrm>
            <a:off x="1219200" y="685800"/>
            <a:ext cx="6248400" cy="6096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r>
              <a:rPr lang="en-US" altLang="en-US"/>
              <a:t>Consequences of Bugs</a:t>
            </a:r>
          </a:p>
        </p:txBody>
      </p:sp>
      <p:sp>
        <p:nvSpPr>
          <p:cNvPr id="196612" name="Freeform 4"/>
          <p:cNvSpPr>
            <a:spLocks/>
          </p:cNvSpPr>
          <p:nvPr/>
        </p:nvSpPr>
        <p:spPr bwMode="auto">
          <a:xfrm>
            <a:off x="2933700" y="1952625"/>
            <a:ext cx="3938588" cy="2701925"/>
          </a:xfrm>
          <a:custGeom>
            <a:avLst/>
            <a:gdLst>
              <a:gd name="T0" fmla="*/ 0 w 2481"/>
              <a:gd name="T1" fmla="*/ 1512 h 1513"/>
              <a:gd name="T2" fmla="*/ 232 w 2481"/>
              <a:gd name="T3" fmla="*/ 1296 h 1513"/>
              <a:gd name="T4" fmla="*/ 648 w 2481"/>
              <a:gd name="T5" fmla="*/ 1224 h 1513"/>
              <a:gd name="T6" fmla="*/ 992 w 2481"/>
              <a:gd name="T7" fmla="*/ 984 h 1513"/>
              <a:gd name="T8" fmla="*/ 1400 w 2481"/>
              <a:gd name="T9" fmla="*/ 824 h 1513"/>
              <a:gd name="T10" fmla="*/ 1688 w 2481"/>
              <a:gd name="T11" fmla="*/ 592 h 1513"/>
              <a:gd name="T12" fmla="*/ 2000 w 2481"/>
              <a:gd name="T13" fmla="*/ 480 h 1513"/>
              <a:gd name="T14" fmla="*/ 2480 w 2481"/>
              <a:gd name="T15" fmla="*/ 0 h 15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1" h="1513">
                <a:moveTo>
                  <a:pt x="0" y="1512"/>
                </a:moveTo>
                <a:lnTo>
                  <a:pt x="232" y="1296"/>
                </a:lnTo>
                <a:lnTo>
                  <a:pt x="648" y="1224"/>
                </a:lnTo>
                <a:lnTo>
                  <a:pt x="992" y="984"/>
                </a:lnTo>
                <a:lnTo>
                  <a:pt x="1400" y="824"/>
                </a:lnTo>
                <a:lnTo>
                  <a:pt x="1688" y="592"/>
                </a:lnTo>
                <a:lnTo>
                  <a:pt x="2000" y="480"/>
                </a:lnTo>
                <a:lnTo>
                  <a:pt x="2480"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196613" name="Freeform 5"/>
          <p:cNvSpPr>
            <a:spLocks/>
          </p:cNvSpPr>
          <p:nvPr/>
        </p:nvSpPr>
        <p:spPr bwMode="auto">
          <a:xfrm>
            <a:off x="2921000" y="1938338"/>
            <a:ext cx="3938588" cy="2701925"/>
          </a:xfrm>
          <a:custGeom>
            <a:avLst/>
            <a:gdLst>
              <a:gd name="T0" fmla="*/ 0 w 2481"/>
              <a:gd name="T1" fmla="*/ 1512 h 1513"/>
              <a:gd name="T2" fmla="*/ 232 w 2481"/>
              <a:gd name="T3" fmla="*/ 1296 h 1513"/>
              <a:gd name="T4" fmla="*/ 648 w 2481"/>
              <a:gd name="T5" fmla="*/ 1224 h 1513"/>
              <a:gd name="T6" fmla="*/ 992 w 2481"/>
              <a:gd name="T7" fmla="*/ 984 h 1513"/>
              <a:gd name="T8" fmla="*/ 1400 w 2481"/>
              <a:gd name="T9" fmla="*/ 824 h 1513"/>
              <a:gd name="T10" fmla="*/ 1688 w 2481"/>
              <a:gd name="T11" fmla="*/ 592 h 1513"/>
              <a:gd name="T12" fmla="*/ 2000 w 2481"/>
              <a:gd name="T13" fmla="*/ 480 h 1513"/>
              <a:gd name="T14" fmla="*/ 2480 w 2481"/>
              <a:gd name="T15" fmla="*/ 0 h 15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1" h="1513">
                <a:moveTo>
                  <a:pt x="0" y="1512"/>
                </a:moveTo>
                <a:lnTo>
                  <a:pt x="232" y="1296"/>
                </a:lnTo>
                <a:lnTo>
                  <a:pt x="648" y="1224"/>
                </a:lnTo>
                <a:lnTo>
                  <a:pt x="992" y="984"/>
                </a:lnTo>
                <a:lnTo>
                  <a:pt x="1400" y="824"/>
                </a:lnTo>
                <a:lnTo>
                  <a:pt x="1688" y="592"/>
                </a:lnTo>
                <a:lnTo>
                  <a:pt x="2000" y="480"/>
                </a:lnTo>
                <a:lnTo>
                  <a:pt x="2480" y="0"/>
                </a:lnTo>
              </a:path>
            </a:pathLst>
          </a:custGeom>
          <a:noFill/>
          <a:ln w="254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grpSp>
        <p:nvGrpSpPr>
          <p:cNvPr id="196614" name="Group 6"/>
          <p:cNvGrpSpPr>
            <a:grpSpLocks/>
          </p:cNvGrpSpPr>
          <p:nvPr/>
        </p:nvGrpSpPr>
        <p:grpSpPr bwMode="auto">
          <a:xfrm>
            <a:off x="2832100" y="1466850"/>
            <a:ext cx="141288" cy="3100388"/>
            <a:chOff x="1424" y="744"/>
            <a:chExt cx="89" cy="1736"/>
          </a:xfrm>
        </p:grpSpPr>
        <p:sp>
          <p:nvSpPr>
            <p:cNvPr id="196615" name="Freeform 7"/>
            <p:cNvSpPr>
              <a:spLocks/>
            </p:cNvSpPr>
            <p:nvPr/>
          </p:nvSpPr>
          <p:spPr bwMode="auto">
            <a:xfrm>
              <a:off x="1424" y="744"/>
              <a:ext cx="89" cy="185"/>
            </a:xfrm>
            <a:custGeom>
              <a:avLst/>
              <a:gdLst>
                <a:gd name="T0" fmla="*/ 44 w 89"/>
                <a:gd name="T1" fmla="*/ 0 h 185"/>
                <a:gd name="T2" fmla="*/ 88 w 89"/>
                <a:gd name="T3" fmla="*/ 184 h 185"/>
                <a:gd name="T4" fmla="*/ 44 w 89"/>
                <a:gd name="T5" fmla="*/ 184 h 185"/>
                <a:gd name="T6" fmla="*/ 0 w 89"/>
                <a:gd name="T7" fmla="*/ 184 h 185"/>
                <a:gd name="T8" fmla="*/ 44 w 89"/>
                <a:gd name="T9" fmla="*/ 0 h 185"/>
              </a:gdLst>
              <a:ahLst/>
              <a:cxnLst>
                <a:cxn ang="0">
                  <a:pos x="T0" y="T1"/>
                </a:cxn>
                <a:cxn ang="0">
                  <a:pos x="T2" y="T3"/>
                </a:cxn>
                <a:cxn ang="0">
                  <a:pos x="T4" y="T5"/>
                </a:cxn>
                <a:cxn ang="0">
                  <a:pos x="T6" y="T7"/>
                </a:cxn>
                <a:cxn ang="0">
                  <a:pos x="T8" y="T9"/>
                </a:cxn>
              </a:cxnLst>
              <a:rect l="0" t="0" r="r" b="b"/>
              <a:pathLst>
                <a:path w="89" h="185">
                  <a:moveTo>
                    <a:pt x="44" y="0"/>
                  </a:moveTo>
                  <a:lnTo>
                    <a:pt x="88" y="184"/>
                  </a:lnTo>
                  <a:lnTo>
                    <a:pt x="44" y="184"/>
                  </a:lnTo>
                  <a:lnTo>
                    <a:pt x="0" y="184"/>
                  </a:lnTo>
                  <a:lnTo>
                    <a:pt x="44" y="0"/>
                  </a:lnTo>
                </a:path>
              </a:pathLst>
            </a:custGeom>
            <a:solidFill>
              <a:srgbClr val="000000"/>
            </a:solidFill>
            <a:ln w="25400" cap="rnd" cmpd="sng">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196616" name="Line 8"/>
            <p:cNvSpPr>
              <a:spLocks noChangeShapeType="1"/>
            </p:cNvSpPr>
            <p:nvPr/>
          </p:nvSpPr>
          <p:spPr bwMode="auto">
            <a:xfrm>
              <a:off x="1472" y="936"/>
              <a:ext cx="0" cy="1544"/>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nvGrpSpPr>
          <p:cNvPr id="196617" name="Group 9"/>
          <p:cNvGrpSpPr>
            <a:grpSpLocks/>
          </p:cNvGrpSpPr>
          <p:nvPr/>
        </p:nvGrpSpPr>
        <p:grpSpPr bwMode="auto">
          <a:xfrm>
            <a:off x="2908300" y="4538663"/>
            <a:ext cx="4903788" cy="158750"/>
            <a:chOff x="1472" y="2464"/>
            <a:chExt cx="3089" cy="89"/>
          </a:xfrm>
        </p:grpSpPr>
        <p:sp>
          <p:nvSpPr>
            <p:cNvPr id="196618" name="Freeform 10"/>
            <p:cNvSpPr>
              <a:spLocks/>
            </p:cNvSpPr>
            <p:nvPr/>
          </p:nvSpPr>
          <p:spPr bwMode="auto">
            <a:xfrm>
              <a:off x="4376" y="2464"/>
              <a:ext cx="185" cy="89"/>
            </a:xfrm>
            <a:custGeom>
              <a:avLst/>
              <a:gdLst>
                <a:gd name="T0" fmla="*/ 184 w 185"/>
                <a:gd name="T1" fmla="*/ 44 h 89"/>
                <a:gd name="T2" fmla="*/ 0 w 185"/>
                <a:gd name="T3" fmla="*/ 88 h 89"/>
                <a:gd name="T4" fmla="*/ 0 w 185"/>
                <a:gd name="T5" fmla="*/ 44 h 89"/>
                <a:gd name="T6" fmla="*/ 0 w 185"/>
                <a:gd name="T7" fmla="*/ 0 h 89"/>
                <a:gd name="T8" fmla="*/ 184 w 185"/>
                <a:gd name="T9" fmla="*/ 44 h 89"/>
              </a:gdLst>
              <a:ahLst/>
              <a:cxnLst>
                <a:cxn ang="0">
                  <a:pos x="T0" y="T1"/>
                </a:cxn>
                <a:cxn ang="0">
                  <a:pos x="T2" y="T3"/>
                </a:cxn>
                <a:cxn ang="0">
                  <a:pos x="T4" y="T5"/>
                </a:cxn>
                <a:cxn ang="0">
                  <a:pos x="T6" y="T7"/>
                </a:cxn>
                <a:cxn ang="0">
                  <a:pos x="T8" y="T9"/>
                </a:cxn>
              </a:cxnLst>
              <a:rect l="0" t="0" r="r" b="b"/>
              <a:pathLst>
                <a:path w="185" h="89">
                  <a:moveTo>
                    <a:pt x="184" y="44"/>
                  </a:moveTo>
                  <a:lnTo>
                    <a:pt x="0" y="88"/>
                  </a:lnTo>
                  <a:lnTo>
                    <a:pt x="0" y="44"/>
                  </a:lnTo>
                  <a:lnTo>
                    <a:pt x="0" y="0"/>
                  </a:lnTo>
                  <a:lnTo>
                    <a:pt x="184" y="44"/>
                  </a:lnTo>
                </a:path>
              </a:pathLst>
            </a:custGeom>
            <a:solidFill>
              <a:srgbClr val="000000"/>
            </a:solidFill>
            <a:ln w="25400" cap="rnd" cmpd="sng">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196619" name="Line 11"/>
            <p:cNvSpPr>
              <a:spLocks noChangeShapeType="1"/>
            </p:cNvSpPr>
            <p:nvPr/>
          </p:nvSpPr>
          <p:spPr bwMode="auto">
            <a:xfrm>
              <a:off x="1472" y="2512"/>
              <a:ext cx="2896" cy="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sp>
        <p:nvSpPr>
          <p:cNvPr id="196620" name="Rectangle 12"/>
          <p:cNvSpPr>
            <a:spLocks noChangeArrowheads="1"/>
          </p:cNvSpPr>
          <p:nvPr/>
        </p:nvSpPr>
        <p:spPr bwMode="auto">
          <a:xfrm>
            <a:off x="2895600" y="1981200"/>
            <a:ext cx="10445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solidFill>
                  <a:schemeClr val="accent1"/>
                </a:solidFill>
                <a:latin typeface="Helvetica" panose="020B0604020202020204" pitchFamily="34" charset="0"/>
              </a:rPr>
              <a:t>damage</a:t>
            </a:r>
          </a:p>
        </p:txBody>
      </p:sp>
      <p:sp>
        <p:nvSpPr>
          <p:cNvPr id="196621" name="Rectangle 13"/>
          <p:cNvSpPr>
            <a:spLocks noChangeArrowheads="1"/>
          </p:cNvSpPr>
          <p:nvPr/>
        </p:nvSpPr>
        <p:spPr bwMode="auto">
          <a:xfrm>
            <a:off x="3236913" y="4198938"/>
            <a:ext cx="6508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solidFill>
                  <a:schemeClr val="accent1"/>
                </a:solidFill>
                <a:latin typeface="Helvetica" panose="020B0604020202020204" pitchFamily="34" charset="0"/>
              </a:rPr>
              <a:t>mild</a:t>
            </a:r>
          </a:p>
        </p:txBody>
      </p:sp>
      <p:sp>
        <p:nvSpPr>
          <p:cNvPr id="196622" name="Rectangle 14"/>
          <p:cNvSpPr>
            <a:spLocks noChangeArrowheads="1"/>
          </p:cNvSpPr>
          <p:nvPr/>
        </p:nvSpPr>
        <p:spPr bwMode="auto">
          <a:xfrm>
            <a:off x="3871913" y="4056063"/>
            <a:ext cx="11969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solidFill>
                  <a:schemeClr val="accent1"/>
                </a:solidFill>
                <a:latin typeface="Helvetica" panose="020B0604020202020204" pitchFamily="34" charset="0"/>
              </a:rPr>
              <a:t>annoying</a:t>
            </a:r>
          </a:p>
        </p:txBody>
      </p:sp>
      <p:sp>
        <p:nvSpPr>
          <p:cNvPr id="196623" name="Rectangle 15"/>
          <p:cNvSpPr>
            <a:spLocks noChangeArrowheads="1"/>
          </p:cNvSpPr>
          <p:nvPr/>
        </p:nvSpPr>
        <p:spPr bwMode="auto">
          <a:xfrm>
            <a:off x="4443413" y="3584575"/>
            <a:ext cx="12985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solidFill>
                  <a:schemeClr val="accent1"/>
                </a:solidFill>
                <a:latin typeface="Helvetica" panose="020B0604020202020204" pitchFamily="34" charset="0"/>
              </a:rPr>
              <a:t>disturbing</a:t>
            </a:r>
          </a:p>
        </p:txBody>
      </p:sp>
      <p:sp>
        <p:nvSpPr>
          <p:cNvPr id="196624" name="Rectangle 16"/>
          <p:cNvSpPr>
            <a:spLocks noChangeArrowheads="1"/>
          </p:cNvSpPr>
          <p:nvPr/>
        </p:nvSpPr>
        <p:spPr bwMode="auto">
          <a:xfrm>
            <a:off x="5154613" y="3284538"/>
            <a:ext cx="9937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solidFill>
                  <a:schemeClr val="accent1"/>
                </a:solidFill>
                <a:latin typeface="Helvetica" panose="020B0604020202020204" pitchFamily="34" charset="0"/>
              </a:rPr>
              <a:t>serious</a:t>
            </a:r>
          </a:p>
        </p:txBody>
      </p:sp>
      <p:sp>
        <p:nvSpPr>
          <p:cNvPr id="196625" name="Rectangle 17"/>
          <p:cNvSpPr>
            <a:spLocks noChangeArrowheads="1"/>
          </p:cNvSpPr>
          <p:nvPr/>
        </p:nvSpPr>
        <p:spPr bwMode="auto">
          <a:xfrm>
            <a:off x="5522913" y="2927350"/>
            <a:ext cx="10572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solidFill>
                  <a:schemeClr val="accent1"/>
                </a:solidFill>
                <a:latin typeface="Helvetica" panose="020B0604020202020204" pitchFamily="34" charset="0"/>
              </a:rPr>
              <a:t>extreme</a:t>
            </a:r>
          </a:p>
        </p:txBody>
      </p:sp>
      <p:sp>
        <p:nvSpPr>
          <p:cNvPr id="196626" name="Rectangle 18"/>
          <p:cNvSpPr>
            <a:spLocks noChangeArrowheads="1"/>
          </p:cNvSpPr>
          <p:nvPr/>
        </p:nvSpPr>
        <p:spPr bwMode="auto">
          <a:xfrm>
            <a:off x="6081713" y="2641600"/>
            <a:ext cx="15398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solidFill>
                  <a:schemeClr val="accent1"/>
                </a:solidFill>
                <a:latin typeface="Helvetica" panose="020B0604020202020204" pitchFamily="34" charset="0"/>
              </a:rPr>
              <a:t>catastrophic</a:t>
            </a:r>
          </a:p>
        </p:txBody>
      </p:sp>
      <p:sp>
        <p:nvSpPr>
          <p:cNvPr id="196627" name="Rectangle 19"/>
          <p:cNvSpPr>
            <a:spLocks noChangeArrowheads="1"/>
          </p:cNvSpPr>
          <p:nvPr/>
        </p:nvSpPr>
        <p:spPr bwMode="auto">
          <a:xfrm>
            <a:off x="6869113" y="1755775"/>
            <a:ext cx="12604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solidFill>
                  <a:schemeClr val="accent1"/>
                </a:solidFill>
                <a:latin typeface="Helvetica" panose="020B0604020202020204" pitchFamily="34" charset="0"/>
              </a:rPr>
              <a:t>infectious</a:t>
            </a:r>
          </a:p>
        </p:txBody>
      </p:sp>
      <p:sp>
        <p:nvSpPr>
          <p:cNvPr id="196628" name="Oval 20"/>
          <p:cNvSpPr>
            <a:spLocks noChangeArrowheads="1"/>
          </p:cNvSpPr>
          <p:nvPr/>
        </p:nvSpPr>
        <p:spPr bwMode="auto">
          <a:xfrm>
            <a:off x="3232150" y="4203700"/>
            <a:ext cx="63500" cy="85725"/>
          </a:xfrm>
          <a:prstGeom prst="ellipse">
            <a:avLst/>
          </a:prstGeom>
          <a:solidFill>
            <a:schemeClr val="tx2"/>
          </a:solidFill>
          <a:ln w="12700">
            <a:solidFill>
              <a:srgbClr val="00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96629" name="Oval 21"/>
          <p:cNvSpPr>
            <a:spLocks noChangeArrowheads="1"/>
          </p:cNvSpPr>
          <p:nvPr/>
        </p:nvSpPr>
        <p:spPr bwMode="auto">
          <a:xfrm>
            <a:off x="3917950" y="4046538"/>
            <a:ext cx="63500" cy="85725"/>
          </a:xfrm>
          <a:prstGeom prst="ellipse">
            <a:avLst/>
          </a:prstGeom>
          <a:solidFill>
            <a:schemeClr val="tx2"/>
          </a:solidFill>
          <a:ln w="12700">
            <a:solidFill>
              <a:srgbClr val="00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96630" name="Oval 22"/>
          <p:cNvSpPr>
            <a:spLocks noChangeArrowheads="1"/>
          </p:cNvSpPr>
          <p:nvPr/>
        </p:nvSpPr>
        <p:spPr bwMode="auto">
          <a:xfrm>
            <a:off x="4451350" y="3632200"/>
            <a:ext cx="76200" cy="71438"/>
          </a:xfrm>
          <a:prstGeom prst="ellipse">
            <a:avLst/>
          </a:prstGeom>
          <a:solidFill>
            <a:schemeClr val="tx2"/>
          </a:solidFill>
          <a:ln w="12700">
            <a:solidFill>
              <a:srgbClr val="00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96631" name="Oval 23"/>
          <p:cNvSpPr>
            <a:spLocks noChangeArrowheads="1"/>
          </p:cNvSpPr>
          <p:nvPr/>
        </p:nvSpPr>
        <p:spPr bwMode="auto">
          <a:xfrm>
            <a:off x="5111750" y="3346450"/>
            <a:ext cx="76200" cy="71438"/>
          </a:xfrm>
          <a:prstGeom prst="ellipse">
            <a:avLst/>
          </a:prstGeom>
          <a:solidFill>
            <a:schemeClr val="tx2"/>
          </a:solidFill>
          <a:ln w="12700">
            <a:solidFill>
              <a:srgbClr val="00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96632" name="Oval 24"/>
          <p:cNvSpPr>
            <a:spLocks noChangeArrowheads="1"/>
          </p:cNvSpPr>
          <p:nvPr/>
        </p:nvSpPr>
        <p:spPr bwMode="auto">
          <a:xfrm>
            <a:off x="5543550" y="2960688"/>
            <a:ext cx="63500" cy="71437"/>
          </a:xfrm>
          <a:prstGeom prst="ellipse">
            <a:avLst/>
          </a:prstGeom>
          <a:solidFill>
            <a:schemeClr val="tx2"/>
          </a:solidFill>
          <a:ln w="12700">
            <a:solidFill>
              <a:srgbClr val="00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96633" name="Oval 25"/>
          <p:cNvSpPr>
            <a:spLocks noChangeArrowheads="1"/>
          </p:cNvSpPr>
          <p:nvPr/>
        </p:nvSpPr>
        <p:spPr bwMode="auto">
          <a:xfrm>
            <a:off x="6026150" y="2732088"/>
            <a:ext cx="76200" cy="71437"/>
          </a:xfrm>
          <a:prstGeom prst="ellipse">
            <a:avLst/>
          </a:prstGeom>
          <a:solidFill>
            <a:schemeClr val="tx2"/>
          </a:solidFill>
          <a:ln w="12700">
            <a:solidFill>
              <a:srgbClr val="00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96634" name="Oval 26"/>
          <p:cNvSpPr>
            <a:spLocks noChangeArrowheads="1"/>
          </p:cNvSpPr>
          <p:nvPr/>
        </p:nvSpPr>
        <p:spPr bwMode="auto">
          <a:xfrm>
            <a:off x="6800850" y="1889125"/>
            <a:ext cx="63500" cy="85725"/>
          </a:xfrm>
          <a:prstGeom prst="ellipse">
            <a:avLst/>
          </a:prstGeom>
          <a:solidFill>
            <a:schemeClr val="tx2"/>
          </a:solidFill>
          <a:ln w="12700">
            <a:solidFill>
              <a:srgbClr val="00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96635" name="Rectangle 27"/>
          <p:cNvSpPr>
            <a:spLocks noChangeArrowheads="1"/>
          </p:cNvSpPr>
          <p:nvPr/>
        </p:nvSpPr>
        <p:spPr bwMode="auto">
          <a:xfrm>
            <a:off x="5942013" y="4656138"/>
            <a:ext cx="12223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solidFill>
                  <a:schemeClr val="accent1"/>
                </a:solidFill>
                <a:latin typeface="Helvetica" panose="020B0604020202020204" pitchFamily="34" charset="0"/>
              </a:rPr>
              <a:t>Bug Type</a:t>
            </a:r>
          </a:p>
        </p:txBody>
      </p:sp>
      <p:sp>
        <p:nvSpPr>
          <p:cNvPr id="196636" name="Freeform 28"/>
          <p:cNvSpPr>
            <a:spLocks/>
          </p:cNvSpPr>
          <p:nvPr/>
        </p:nvSpPr>
        <p:spPr bwMode="auto">
          <a:xfrm>
            <a:off x="6223000" y="2081213"/>
            <a:ext cx="941388" cy="130175"/>
          </a:xfrm>
          <a:custGeom>
            <a:avLst/>
            <a:gdLst>
              <a:gd name="T0" fmla="*/ 0 w 593"/>
              <a:gd name="T1" fmla="*/ 0 h 73"/>
              <a:gd name="T2" fmla="*/ 248 w 593"/>
              <a:gd name="T3" fmla="*/ 0 h 73"/>
              <a:gd name="T4" fmla="*/ 144 w 593"/>
              <a:gd name="T5" fmla="*/ 72 h 73"/>
              <a:gd name="T6" fmla="*/ 592 w 593"/>
              <a:gd name="T7" fmla="*/ 72 h 73"/>
            </a:gdLst>
            <a:ahLst/>
            <a:cxnLst>
              <a:cxn ang="0">
                <a:pos x="T0" y="T1"/>
              </a:cxn>
              <a:cxn ang="0">
                <a:pos x="T2" y="T3"/>
              </a:cxn>
              <a:cxn ang="0">
                <a:pos x="T4" y="T5"/>
              </a:cxn>
              <a:cxn ang="0">
                <a:pos x="T6" y="T7"/>
              </a:cxn>
            </a:cxnLst>
            <a:rect l="0" t="0" r="r" b="b"/>
            <a:pathLst>
              <a:path w="593" h="73">
                <a:moveTo>
                  <a:pt x="0" y="0"/>
                </a:moveTo>
                <a:lnTo>
                  <a:pt x="248" y="0"/>
                </a:lnTo>
                <a:lnTo>
                  <a:pt x="144" y="72"/>
                </a:lnTo>
                <a:lnTo>
                  <a:pt x="592" y="72"/>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196637" name="Freeform 29"/>
          <p:cNvSpPr>
            <a:spLocks/>
          </p:cNvSpPr>
          <p:nvPr/>
        </p:nvSpPr>
        <p:spPr bwMode="auto">
          <a:xfrm>
            <a:off x="6210300" y="2066925"/>
            <a:ext cx="941388" cy="130175"/>
          </a:xfrm>
          <a:custGeom>
            <a:avLst/>
            <a:gdLst>
              <a:gd name="T0" fmla="*/ 0 w 593"/>
              <a:gd name="T1" fmla="*/ 0 h 73"/>
              <a:gd name="T2" fmla="*/ 248 w 593"/>
              <a:gd name="T3" fmla="*/ 0 h 73"/>
              <a:gd name="T4" fmla="*/ 144 w 593"/>
              <a:gd name="T5" fmla="*/ 72 h 73"/>
              <a:gd name="T6" fmla="*/ 592 w 593"/>
              <a:gd name="T7" fmla="*/ 72 h 73"/>
            </a:gdLst>
            <a:ahLst/>
            <a:cxnLst>
              <a:cxn ang="0">
                <a:pos x="T0" y="T1"/>
              </a:cxn>
              <a:cxn ang="0">
                <a:pos x="T2" y="T3"/>
              </a:cxn>
              <a:cxn ang="0">
                <a:pos x="T4" y="T5"/>
              </a:cxn>
              <a:cxn ang="0">
                <a:pos x="T6" y="T7"/>
              </a:cxn>
            </a:cxnLst>
            <a:rect l="0" t="0" r="r" b="b"/>
            <a:pathLst>
              <a:path w="593" h="73">
                <a:moveTo>
                  <a:pt x="0" y="0"/>
                </a:moveTo>
                <a:lnTo>
                  <a:pt x="248" y="0"/>
                </a:lnTo>
                <a:lnTo>
                  <a:pt x="144" y="72"/>
                </a:lnTo>
                <a:lnTo>
                  <a:pt x="592" y="72"/>
                </a:lnTo>
              </a:path>
            </a:pathLst>
          </a:custGeom>
          <a:noFill/>
          <a:ln w="254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196638" name="Freeform 30"/>
          <p:cNvSpPr>
            <a:spLocks/>
          </p:cNvSpPr>
          <p:nvPr/>
        </p:nvSpPr>
        <p:spPr bwMode="auto">
          <a:xfrm>
            <a:off x="6045200" y="2138363"/>
            <a:ext cx="941388" cy="130175"/>
          </a:xfrm>
          <a:custGeom>
            <a:avLst/>
            <a:gdLst>
              <a:gd name="T0" fmla="*/ 0 w 593"/>
              <a:gd name="T1" fmla="*/ 0 h 73"/>
              <a:gd name="T2" fmla="*/ 256 w 593"/>
              <a:gd name="T3" fmla="*/ 0 h 73"/>
              <a:gd name="T4" fmla="*/ 144 w 593"/>
              <a:gd name="T5" fmla="*/ 72 h 73"/>
              <a:gd name="T6" fmla="*/ 592 w 593"/>
              <a:gd name="T7" fmla="*/ 72 h 73"/>
            </a:gdLst>
            <a:ahLst/>
            <a:cxnLst>
              <a:cxn ang="0">
                <a:pos x="T0" y="T1"/>
              </a:cxn>
              <a:cxn ang="0">
                <a:pos x="T2" y="T3"/>
              </a:cxn>
              <a:cxn ang="0">
                <a:pos x="T4" y="T5"/>
              </a:cxn>
              <a:cxn ang="0">
                <a:pos x="T6" y="T7"/>
              </a:cxn>
            </a:cxnLst>
            <a:rect l="0" t="0" r="r" b="b"/>
            <a:pathLst>
              <a:path w="593" h="73">
                <a:moveTo>
                  <a:pt x="0" y="0"/>
                </a:moveTo>
                <a:lnTo>
                  <a:pt x="256" y="0"/>
                </a:lnTo>
                <a:lnTo>
                  <a:pt x="144" y="72"/>
                </a:lnTo>
                <a:lnTo>
                  <a:pt x="592" y="72"/>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196639" name="Freeform 31"/>
          <p:cNvSpPr>
            <a:spLocks/>
          </p:cNvSpPr>
          <p:nvPr/>
        </p:nvSpPr>
        <p:spPr bwMode="auto">
          <a:xfrm>
            <a:off x="6032500" y="2124075"/>
            <a:ext cx="941388" cy="130175"/>
          </a:xfrm>
          <a:custGeom>
            <a:avLst/>
            <a:gdLst>
              <a:gd name="T0" fmla="*/ 0 w 593"/>
              <a:gd name="T1" fmla="*/ 0 h 73"/>
              <a:gd name="T2" fmla="*/ 256 w 593"/>
              <a:gd name="T3" fmla="*/ 0 h 73"/>
              <a:gd name="T4" fmla="*/ 144 w 593"/>
              <a:gd name="T5" fmla="*/ 72 h 73"/>
              <a:gd name="T6" fmla="*/ 592 w 593"/>
              <a:gd name="T7" fmla="*/ 72 h 73"/>
            </a:gdLst>
            <a:ahLst/>
            <a:cxnLst>
              <a:cxn ang="0">
                <a:pos x="T0" y="T1"/>
              </a:cxn>
              <a:cxn ang="0">
                <a:pos x="T2" y="T3"/>
              </a:cxn>
              <a:cxn ang="0">
                <a:pos x="T4" y="T5"/>
              </a:cxn>
              <a:cxn ang="0">
                <a:pos x="T6" y="T7"/>
              </a:cxn>
            </a:cxnLst>
            <a:rect l="0" t="0" r="r" b="b"/>
            <a:pathLst>
              <a:path w="593" h="73">
                <a:moveTo>
                  <a:pt x="0" y="0"/>
                </a:moveTo>
                <a:lnTo>
                  <a:pt x="256" y="0"/>
                </a:lnTo>
                <a:lnTo>
                  <a:pt x="144" y="72"/>
                </a:lnTo>
                <a:lnTo>
                  <a:pt x="592" y="72"/>
                </a:lnTo>
              </a:path>
            </a:pathLst>
          </a:custGeom>
          <a:noFill/>
          <a:ln w="254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196640" name="Rectangle 32"/>
          <p:cNvSpPr>
            <a:spLocks noChangeArrowheads="1"/>
          </p:cNvSpPr>
          <p:nvPr/>
        </p:nvSpPr>
        <p:spPr bwMode="auto">
          <a:xfrm>
            <a:off x="2830513" y="5156200"/>
            <a:ext cx="19462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i="1" u="sng" dirty="0">
                <a:effectLst>
                  <a:outerShdw blurRad="38100" dist="38100" dir="2700000" algn="tl">
                    <a:srgbClr val="FFFFFF"/>
                  </a:outerShdw>
                </a:effectLst>
                <a:latin typeface="Helvetica" panose="020B0604020202020204" pitchFamily="34" charset="0"/>
              </a:rPr>
              <a:t>Bug Categories:</a:t>
            </a:r>
          </a:p>
        </p:txBody>
      </p:sp>
      <p:sp>
        <p:nvSpPr>
          <p:cNvPr id="196641" name="Rectangle 33"/>
          <p:cNvSpPr>
            <a:spLocks noChangeArrowheads="1"/>
          </p:cNvSpPr>
          <p:nvPr/>
        </p:nvSpPr>
        <p:spPr bwMode="auto">
          <a:xfrm>
            <a:off x="4621213" y="5156200"/>
            <a:ext cx="27717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effectLst>
                  <a:outerShdw blurRad="38100" dist="38100" dir="2700000" algn="tl">
                    <a:srgbClr val="FFFFFF"/>
                  </a:outerShdw>
                </a:effectLst>
                <a:latin typeface="Helvetica" panose="020B0604020202020204" pitchFamily="34" charset="0"/>
              </a:rPr>
              <a:t>  function-related bugs, </a:t>
            </a:r>
          </a:p>
        </p:txBody>
      </p:sp>
      <p:sp>
        <p:nvSpPr>
          <p:cNvPr id="196642" name="Rectangle 34"/>
          <p:cNvSpPr>
            <a:spLocks noChangeArrowheads="1"/>
          </p:cNvSpPr>
          <p:nvPr/>
        </p:nvSpPr>
        <p:spPr bwMode="auto">
          <a:xfrm>
            <a:off x="2817813" y="5427663"/>
            <a:ext cx="5224462"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dirty="0">
                <a:effectLst>
                  <a:outerShdw blurRad="38100" dist="38100" dir="2700000" algn="tl">
                    <a:srgbClr val="FFFFFF"/>
                  </a:outerShdw>
                </a:effectLst>
                <a:latin typeface="Helvetica" panose="020B0604020202020204" pitchFamily="34" charset="0"/>
              </a:rPr>
              <a:t>system-related bugs, data bugs, coding bugs, </a:t>
            </a:r>
          </a:p>
        </p:txBody>
      </p:sp>
      <p:sp>
        <p:nvSpPr>
          <p:cNvPr id="196643" name="Rectangle 35"/>
          <p:cNvSpPr>
            <a:spLocks noChangeArrowheads="1"/>
          </p:cNvSpPr>
          <p:nvPr/>
        </p:nvSpPr>
        <p:spPr bwMode="auto">
          <a:xfrm>
            <a:off x="2817813" y="5684838"/>
            <a:ext cx="51847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dirty="0">
                <a:effectLst>
                  <a:outerShdw blurRad="38100" dist="38100" dir="2700000" algn="tl">
                    <a:srgbClr val="FFFFFF"/>
                  </a:outerShdw>
                </a:effectLst>
                <a:latin typeface="Helvetica" panose="020B0604020202020204" pitchFamily="34" charset="0"/>
              </a:rPr>
              <a:t>design bugs, documentation bugs, standards </a:t>
            </a:r>
          </a:p>
        </p:txBody>
      </p:sp>
      <p:sp>
        <p:nvSpPr>
          <p:cNvPr id="196644" name="Rectangle 36"/>
          <p:cNvSpPr>
            <a:spLocks noChangeArrowheads="1"/>
          </p:cNvSpPr>
          <p:nvPr/>
        </p:nvSpPr>
        <p:spPr bwMode="auto">
          <a:xfrm>
            <a:off x="2817813" y="5942013"/>
            <a:ext cx="17684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effectLst>
                  <a:outerShdw blurRad="38100" dist="38100" dir="2700000" algn="tl">
                    <a:srgbClr val="FFFFFF"/>
                  </a:outerShdw>
                </a:effectLst>
                <a:latin typeface="Helvetica" panose="020B0604020202020204" pitchFamily="34" charset="0"/>
              </a:rPr>
              <a:t>violations, etc.</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EA8A0152-C646-4AFF-A6EF-1ADDF07AB689}" type="slidenum">
              <a:rPr lang="en-US" altLang="en-US"/>
              <a:pPr/>
              <a:t>5</a:t>
            </a:fld>
            <a:endParaRPr lang="en-US" altLang="en-US"/>
          </a:p>
        </p:txBody>
      </p:sp>
      <p:sp>
        <p:nvSpPr>
          <p:cNvPr id="174082" name="Rectangle 2"/>
          <p:cNvSpPr>
            <a:spLocks noGrp="1" noChangeArrowheads="1"/>
          </p:cNvSpPr>
          <p:nvPr>
            <p:ph type="title"/>
          </p:nvPr>
        </p:nvSpPr>
        <p:spPr>
          <a:xfrm>
            <a:off x="951271" y="475455"/>
            <a:ext cx="5305425" cy="506413"/>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r>
              <a:rPr lang="en-US" altLang="en-US" dirty="0"/>
              <a:t>What Testing Shows</a:t>
            </a:r>
          </a:p>
        </p:txBody>
      </p:sp>
      <p:pic>
        <p:nvPicPr>
          <p:cNvPr id="174083" name="Picture 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951037"/>
            <a:ext cx="7924800" cy="42973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174084" name="Rectangle 4"/>
          <p:cNvSpPr>
            <a:spLocks noChangeArrowheads="1"/>
          </p:cNvSpPr>
          <p:nvPr/>
        </p:nvSpPr>
        <p:spPr bwMode="auto">
          <a:xfrm>
            <a:off x="2895600" y="1828800"/>
            <a:ext cx="1062038"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errors</a:t>
            </a:r>
          </a:p>
        </p:txBody>
      </p:sp>
      <p:sp>
        <p:nvSpPr>
          <p:cNvPr id="174085" name="Rectangle 5"/>
          <p:cNvSpPr>
            <a:spLocks noChangeArrowheads="1"/>
          </p:cNvSpPr>
          <p:nvPr/>
        </p:nvSpPr>
        <p:spPr bwMode="auto">
          <a:xfrm>
            <a:off x="3962400" y="2438400"/>
            <a:ext cx="4110038"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requirements conformance</a:t>
            </a:r>
          </a:p>
        </p:txBody>
      </p:sp>
      <p:sp>
        <p:nvSpPr>
          <p:cNvPr id="174086" name="Rectangle 6"/>
          <p:cNvSpPr>
            <a:spLocks noChangeArrowheads="1"/>
          </p:cNvSpPr>
          <p:nvPr/>
        </p:nvSpPr>
        <p:spPr bwMode="auto">
          <a:xfrm>
            <a:off x="5562600" y="3200400"/>
            <a:ext cx="2027238"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performance</a:t>
            </a:r>
          </a:p>
        </p:txBody>
      </p:sp>
      <p:sp>
        <p:nvSpPr>
          <p:cNvPr id="174087" name="Rectangle 7"/>
          <p:cNvSpPr>
            <a:spLocks noChangeArrowheads="1"/>
          </p:cNvSpPr>
          <p:nvPr/>
        </p:nvSpPr>
        <p:spPr bwMode="auto">
          <a:xfrm>
            <a:off x="6705600" y="4876800"/>
            <a:ext cx="20605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ctr">
              <a:lnSpc>
                <a:spcPct val="75000"/>
              </a:lnSpc>
            </a:pPr>
            <a:r>
              <a:rPr lang="en-US" altLang="en-US" b="1">
                <a:effectLst>
                  <a:outerShdw blurRad="38100" dist="38100" dir="2700000" algn="tl">
                    <a:srgbClr val="FFFFFF"/>
                  </a:outerShdw>
                </a:effectLst>
                <a:latin typeface="Helvetica" panose="020B0604020202020204" pitchFamily="34" charset="0"/>
              </a:rPr>
              <a:t>an indication</a:t>
            </a:r>
          </a:p>
          <a:p>
            <a:pPr algn="ctr">
              <a:lnSpc>
                <a:spcPct val="75000"/>
              </a:lnSpc>
            </a:pPr>
            <a:r>
              <a:rPr lang="en-US" altLang="en-US" b="1">
                <a:effectLst>
                  <a:outerShdw blurRad="38100" dist="38100" dir="2700000" algn="tl">
                    <a:srgbClr val="FFFFFF"/>
                  </a:outerShdw>
                </a:effectLst>
                <a:latin typeface="Helvetica" panose="020B0604020202020204" pitchFamily="34" charset="0"/>
              </a:rPr>
              <a:t>of quality</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7635" name="Rectangle 3"/>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r>
              <a:rPr lang="en-US" altLang="en-US"/>
              <a:t>Debugging Techniques</a:t>
            </a:r>
          </a:p>
        </p:txBody>
      </p:sp>
      <p:sp>
        <p:nvSpPr>
          <p:cNvPr id="2" name="Content Placeholder 1"/>
          <p:cNvSpPr>
            <a:spLocks noGrp="1"/>
          </p:cNvSpPr>
          <p:nvPr>
            <p:ph idx="1"/>
          </p:nvPr>
        </p:nvSpPr>
        <p:spPr/>
        <p:txBody>
          <a:bodyPr/>
          <a:lstStyle/>
          <a:p>
            <a:r>
              <a:rPr lang="en-US" dirty="0"/>
              <a:t>Brute Force: Let computer find the error</a:t>
            </a:r>
          </a:p>
          <a:p>
            <a:r>
              <a:rPr lang="en-US" dirty="0"/>
              <a:t>Backtracking: Source code is traced backward until the cause or error will found</a:t>
            </a:r>
          </a:p>
          <a:p>
            <a:r>
              <a:rPr lang="en-US" dirty="0"/>
              <a:t>Cause Elimination: A cause hypothesis</a:t>
            </a:r>
          </a:p>
          <a:p>
            <a:pPr lvl="1"/>
            <a:r>
              <a:rPr lang="en-US" dirty="0"/>
              <a:t>Induction or Deduction</a:t>
            </a:r>
          </a:p>
          <a:p>
            <a:pPr lvl="1"/>
            <a:r>
              <a:rPr lang="en-US" dirty="0"/>
              <a:t>Data is used to prove or disprove the hypothesis</a:t>
            </a:r>
          </a:p>
          <a:p>
            <a:pPr marL="457200" lvl="1" indent="0">
              <a:buNone/>
            </a:pPr>
            <a:endParaRPr lang="en-US" dirty="0"/>
          </a:p>
        </p:txBody>
      </p:sp>
      <p:sp>
        <p:nvSpPr>
          <p:cNvPr id="24" name="Slide Number Placeholder 4"/>
          <p:cNvSpPr>
            <a:spLocks noGrp="1"/>
          </p:cNvSpPr>
          <p:nvPr>
            <p:ph type="sldNum" sz="quarter" idx="11"/>
          </p:nvPr>
        </p:nvSpPr>
        <p:spPr/>
        <p:txBody>
          <a:bodyPr/>
          <a:lstStyle/>
          <a:p>
            <a:fld id="{42E2B0E5-F6AE-4B62-9035-AA8139ED1497}" type="slidenum">
              <a:rPr lang="en-US" altLang="en-US"/>
              <a:pPr/>
              <a:t>50</a:t>
            </a:fld>
            <a:endParaRPr lang="en-US" alt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Debugging</a:t>
            </a:r>
          </a:p>
        </p:txBody>
      </p:sp>
      <p:sp>
        <p:nvSpPr>
          <p:cNvPr id="3" name="Content Placeholder 2"/>
          <p:cNvSpPr>
            <a:spLocks noGrp="1"/>
          </p:cNvSpPr>
          <p:nvPr>
            <p:ph idx="1"/>
          </p:nvPr>
        </p:nvSpPr>
        <p:spPr>
          <a:xfrm>
            <a:off x="1219200" y="1905000"/>
            <a:ext cx="7543800" cy="4191000"/>
          </a:xfrm>
        </p:spPr>
        <p:txBody>
          <a:bodyPr/>
          <a:lstStyle/>
          <a:p>
            <a:r>
              <a:rPr lang="en-US" dirty="0"/>
              <a:t>Different tools</a:t>
            </a:r>
          </a:p>
          <a:p>
            <a:r>
              <a:rPr lang="en-US" dirty="0"/>
              <a:t>Integrated Development Environments (IDEs) </a:t>
            </a:r>
          </a:p>
          <a:p>
            <a:r>
              <a:rPr lang="en-US" dirty="0"/>
              <a:t>Debugging compilers</a:t>
            </a:r>
          </a:p>
          <a:p>
            <a:r>
              <a:rPr lang="en-US" dirty="0"/>
              <a:t>Dynamic Debugging aids</a:t>
            </a:r>
          </a:p>
          <a:p>
            <a:r>
              <a:rPr lang="en-US" dirty="0"/>
              <a:t>Automated test case generators</a:t>
            </a:r>
          </a:p>
          <a:p>
            <a:r>
              <a:rPr lang="en-US" dirty="0"/>
              <a:t>Cross reference mapping tools</a:t>
            </a:r>
          </a:p>
        </p:txBody>
      </p:sp>
      <p:sp>
        <p:nvSpPr>
          <p:cNvPr id="5" name="Slide Number Placeholder 4"/>
          <p:cNvSpPr>
            <a:spLocks noGrp="1"/>
          </p:cNvSpPr>
          <p:nvPr>
            <p:ph type="sldNum" sz="quarter" idx="11"/>
          </p:nvPr>
        </p:nvSpPr>
        <p:spPr/>
        <p:txBody>
          <a:bodyPr/>
          <a:lstStyle/>
          <a:p>
            <a:fld id="{FD5BF856-9D65-4E23-AEC0-4A5D8D497108}" type="slidenum">
              <a:rPr lang="en-US" altLang="en-US" smtClean="0"/>
              <a:pPr/>
              <a:t>51</a:t>
            </a:fld>
            <a:endParaRPr lang="en-US" altLang="en-US"/>
          </a:p>
        </p:txBody>
      </p:sp>
    </p:spTree>
    <p:extLst>
      <p:ext uri="{BB962C8B-B14F-4D97-AF65-F5344CB8AC3E}">
        <p14:creationId xmlns:p14="http://schemas.microsoft.com/office/powerpoint/2010/main" val="32166954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3FF8D660-13BF-4C8F-AA2C-2C9AF6797F5D}" type="slidenum">
              <a:rPr lang="en-US" altLang="en-US"/>
              <a:pPr/>
              <a:t>52</a:t>
            </a:fld>
            <a:endParaRPr lang="en-US" altLang="en-US"/>
          </a:p>
        </p:txBody>
      </p:sp>
      <p:sp>
        <p:nvSpPr>
          <p:cNvPr id="208898" name="Rectangle 2"/>
          <p:cNvSpPr>
            <a:spLocks noGrp="1" noChangeArrowheads="1"/>
          </p:cNvSpPr>
          <p:nvPr>
            <p:ph type="title"/>
          </p:nvPr>
        </p:nvSpPr>
        <p:spPr/>
        <p:txBody>
          <a:bodyPr/>
          <a:lstStyle/>
          <a:p>
            <a:r>
              <a:rPr lang="en-US" altLang="en-US"/>
              <a:t>Correcting the Error</a:t>
            </a:r>
          </a:p>
        </p:txBody>
      </p:sp>
      <p:sp>
        <p:nvSpPr>
          <p:cNvPr id="208899" name="Rectangle 3"/>
          <p:cNvSpPr>
            <a:spLocks noGrp="1" noChangeArrowheads="1"/>
          </p:cNvSpPr>
          <p:nvPr>
            <p:ph type="body" idx="1"/>
          </p:nvPr>
        </p:nvSpPr>
        <p:spPr>
          <a:xfrm>
            <a:off x="914400" y="2057400"/>
            <a:ext cx="7315200" cy="4191000"/>
          </a:xfrm>
        </p:spPr>
        <p:txBody>
          <a:bodyPr/>
          <a:lstStyle/>
          <a:p>
            <a:pPr algn="just">
              <a:spcBef>
                <a:spcPts val="300"/>
              </a:spcBef>
            </a:pPr>
            <a:r>
              <a:rPr lang="en-US" altLang="en-US" sz="1800" i="1" dirty="0">
                <a:solidFill>
                  <a:schemeClr val="folHlink"/>
                </a:solidFill>
                <a:latin typeface="Palatino" pitchFamily="-128" charset="0"/>
              </a:rPr>
              <a:t>Is the cause of the bug reproduced in another part of the program? </a:t>
            </a:r>
            <a:r>
              <a:rPr lang="en-US" altLang="en-US" sz="1800" dirty="0">
                <a:latin typeface="Palatino" pitchFamily="-128" charset="0"/>
              </a:rPr>
              <a:t>In many situations, a program defect is caused by an erroneous pattern of logic that may be reproduced elsewhere. </a:t>
            </a:r>
          </a:p>
          <a:p>
            <a:pPr algn="just">
              <a:spcBef>
                <a:spcPts val="300"/>
              </a:spcBef>
            </a:pPr>
            <a:endParaRPr lang="en-US" altLang="en-US" sz="1800" dirty="0">
              <a:latin typeface="Palatino" pitchFamily="-128" charset="0"/>
            </a:endParaRPr>
          </a:p>
          <a:p>
            <a:pPr algn="just">
              <a:spcBef>
                <a:spcPts val="300"/>
              </a:spcBef>
            </a:pPr>
            <a:r>
              <a:rPr lang="en-US" altLang="en-US" sz="1800" i="1" dirty="0">
                <a:solidFill>
                  <a:schemeClr val="folHlink"/>
                </a:solidFill>
                <a:latin typeface="Palatino" pitchFamily="-128" charset="0"/>
              </a:rPr>
              <a:t>What "next bug" might be introduced by the fix I'm about to make?</a:t>
            </a:r>
            <a:r>
              <a:rPr lang="en-US" altLang="en-US" sz="1800" i="1" dirty="0">
                <a:latin typeface="Palatino" pitchFamily="-128" charset="0"/>
              </a:rPr>
              <a:t> </a:t>
            </a:r>
            <a:r>
              <a:rPr lang="en-US" altLang="en-US" sz="1800" dirty="0">
                <a:latin typeface="Palatino" pitchFamily="-128" charset="0"/>
              </a:rPr>
              <a:t>Before the correction is made, the source code (or, better, the design) should be evaluated to assess coupling of logic and data structures. </a:t>
            </a:r>
          </a:p>
          <a:p>
            <a:pPr algn="just">
              <a:spcBef>
                <a:spcPts val="300"/>
              </a:spcBef>
            </a:pPr>
            <a:endParaRPr lang="en-US" altLang="en-US" sz="1800" dirty="0">
              <a:latin typeface="Palatino" pitchFamily="-128" charset="0"/>
            </a:endParaRPr>
          </a:p>
          <a:p>
            <a:pPr algn="just">
              <a:spcBef>
                <a:spcPts val="300"/>
              </a:spcBef>
            </a:pPr>
            <a:r>
              <a:rPr lang="en-US" altLang="en-US" sz="1800" i="1" dirty="0">
                <a:solidFill>
                  <a:schemeClr val="folHlink"/>
                </a:solidFill>
                <a:latin typeface="Palatino" pitchFamily="-128" charset="0"/>
              </a:rPr>
              <a:t>What could we have done to prevent this bug in the first place?</a:t>
            </a:r>
            <a:r>
              <a:rPr lang="en-US" altLang="en-US" sz="1800" dirty="0">
                <a:latin typeface="Palatino" pitchFamily="-128" charset="0"/>
              </a:rPr>
              <a:t> This question is the first step toward establishing a statistical software quality assurance approach. If you correct the process as well as the product, the bug will be removed from the current program and may be eliminated from all future programs.</a:t>
            </a:r>
            <a:endParaRPr lang="en-US" altLang="en-US" sz="2000" dirty="0">
              <a:latin typeface="Palatino" pitchFamily="-12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7C670E7-686E-4398-ACF9-A64288DA9F73}" type="slidenum">
              <a:rPr lang="en-US" altLang="en-US"/>
              <a:pPr/>
              <a:t>53</a:t>
            </a:fld>
            <a:endParaRPr lang="en-US" altLang="en-US"/>
          </a:p>
        </p:txBody>
      </p:sp>
      <p:sp>
        <p:nvSpPr>
          <p:cNvPr id="209922" name="Rectangle 2"/>
          <p:cNvSpPr>
            <a:spLocks noGrp="1" noChangeArrowheads="1"/>
          </p:cNvSpPr>
          <p:nvPr>
            <p:ph type="title"/>
          </p:nvPr>
        </p:nvSpPr>
        <p:spPr/>
        <p:txBody>
          <a:bodyPr/>
          <a:lstStyle/>
          <a:p>
            <a:r>
              <a:rPr lang="en-US" altLang="en-US"/>
              <a:t>Final Thoughts</a:t>
            </a:r>
          </a:p>
        </p:txBody>
      </p:sp>
      <p:sp>
        <p:nvSpPr>
          <p:cNvPr id="209923" name="Rectangle 3"/>
          <p:cNvSpPr>
            <a:spLocks noGrp="1" noChangeArrowheads="1"/>
          </p:cNvSpPr>
          <p:nvPr>
            <p:ph type="body" idx="1"/>
          </p:nvPr>
        </p:nvSpPr>
        <p:spPr>
          <a:xfrm>
            <a:off x="1257300" y="2057400"/>
            <a:ext cx="6934200" cy="4191000"/>
          </a:xfrm>
        </p:spPr>
        <p:txBody>
          <a:bodyPr/>
          <a:lstStyle/>
          <a:p>
            <a:pPr algn="just"/>
            <a:r>
              <a:rPr lang="en-US" altLang="en-US" i="1" dirty="0"/>
              <a:t>Think</a:t>
            </a:r>
            <a:r>
              <a:rPr lang="en-US" altLang="en-US" dirty="0"/>
              <a:t> -- before you act to correct</a:t>
            </a:r>
          </a:p>
          <a:p>
            <a:pPr algn="just"/>
            <a:r>
              <a:rPr lang="en-US" altLang="en-US" dirty="0"/>
              <a:t>Use tools to gain additional insight</a:t>
            </a:r>
          </a:p>
          <a:p>
            <a:pPr algn="just"/>
            <a:r>
              <a:rPr lang="en-US" altLang="en-US" dirty="0"/>
              <a:t>If you’re at an impasse, get help from someone else</a:t>
            </a:r>
          </a:p>
          <a:p>
            <a:pPr algn="just"/>
            <a:r>
              <a:rPr lang="en-US" altLang="en-US" dirty="0"/>
              <a:t>Once you correct the bug, use regression testing to uncover any side effects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0EDFF18-2E72-4AE0-BD5D-6DCBD17F456F}" type="slidenum">
              <a:rPr lang="en-US" altLang="en-US"/>
              <a:pPr/>
              <a:t>6</a:t>
            </a:fld>
            <a:endParaRPr lang="en-US" altLang="en-US"/>
          </a:p>
        </p:txBody>
      </p:sp>
      <p:sp>
        <p:nvSpPr>
          <p:cNvPr id="200706" name="Rectangle 2"/>
          <p:cNvSpPr>
            <a:spLocks noGrp="1" noChangeArrowheads="1"/>
          </p:cNvSpPr>
          <p:nvPr>
            <p:ph type="title"/>
          </p:nvPr>
        </p:nvSpPr>
        <p:spPr>
          <a:xfrm>
            <a:off x="933451" y="533400"/>
            <a:ext cx="6705600" cy="633413"/>
          </a:xfrm>
        </p:spPr>
        <p:txBody>
          <a:bodyPr/>
          <a:lstStyle/>
          <a:p>
            <a:r>
              <a:rPr lang="en-US" altLang="en-US" dirty="0"/>
              <a:t>V &amp; V</a:t>
            </a:r>
          </a:p>
        </p:txBody>
      </p:sp>
      <p:sp>
        <p:nvSpPr>
          <p:cNvPr id="200707" name="Rectangle 3"/>
          <p:cNvSpPr>
            <a:spLocks noGrp="1" noChangeArrowheads="1"/>
          </p:cNvSpPr>
          <p:nvPr>
            <p:ph type="body" idx="1"/>
          </p:nvPr>
        </p:nvSpPr>
        <p:spPr>
          <a:xfrm>
            <a:off x="738034" y="1639144"/>
            <a:ext cx="7643966" cy="4456855"/>
          </a:xfrm>
        </p:spPr>
        <p:txBody>
          <a:bodyPr/>
          <a:lstStyle/>
          <a:p>
            <a:pPr algn="just">
              <a:spcBef>
                <a:spcPts val="300"/>
              </a:spcBef>
            </a:pPr>
            <a:r>
              <a:rPr lang="en-US" altLang="en-US" dirty="0"/>
              <a:t>Software testing is part of a broader group of activities called </a:t>
            </a:r>
            <a:r>
              <a:rPr lang="en-US" altLang="en-US" dirty="0">
                <a:solidFill>
                  <a:srgbClr val="FF0000"/>
                </a:solidFill>
              </a:rPr>
              <a:t>verification and validation </a:t>
            </a:r>
            <a:r>
              <a:rPr lang="en-US" altLang="en-US" dirty="0"/>
              <a:t>that are involved in software quality assurance</a:t>
            </a:r>
            <a:endParaRPr lang="en-US" altLang="en-US" i="1" dirty="0">
              <a:solidFill>
                <a:schemeClr val="folHlink"/>
              </a:solidFill>
              <a:latin typeface="Palatino" pitchFamily="-128" charset="0"/>
            </a:endParaRPr>
          </a:p>
          <a:p>
            <a:pPr algn="just">
              <a:spcBef>
                <a:spcPts val="300"/>
              </a:spcBef>
            </a:pPr>
            <a:r>
              <a:rPr lang="en-US" altLang="en-US" i="1" dirty="0">
                <a:solidFill>
                  <a:schemeClr val="folHlink"/>
                </a:solidFill>
                <a:latin typeface="Palatino" pitchFamily="-128" charset="0"/>
              </a:rPr>
              <a:t>Verification</a:t>
            </a:r>
            <a:r>
              <a:rPr lang="en-US" altLang="en-US" dirty="0">
                <a:latin typeface="Palatino" pitchFamily="-128" charset="0"/>
              </a:rPr>
              <a:t> refers to the set of tasks that ensure that software correctly implements a specific function. </a:t>
            </a:r>
          </a:p>
          <a:p>
            <a:pPr algn="just">
              <a:spcBef>
                <a:spcPts val="300"/>
              </a:spcBef>
            </a:pPr>
            <a:r>
              <a:rPr lang="en-US" altLang="en-US" i="1" dirty="0">
                <a:solidFill>
                  <a:schemeClr val="folHlink"/>
                </a:solidFill>
                <a:latin typeface="Palatino" pitchFamily="-128" charset="0"/>
              </a:rPr>
              <a:t>Validation</a:t>
            </a:r>
            <a:r>
              <a:rPr lang="en-US" altLang="en-US" dirty="0">
                <a:latin typeface="Palatino" pitchFamily="-128" charset="0"/>
              </a:rPr>
              <a:t> refers to a different set of tasks that ensure that the software that has been built is traceable to customer requirements. Boehm [Boe81] states this another way: </a:t>
            </a:r>
          </a:p>
          <a:p>
            <a:pPr lvl="1" algn="just">
              <a:spcBef>
                <a:spcPts val="600"/>
              </a:spcBef>
            </a:pPr>
            <a:r>
              <a:rPr lang="en-US" altLang="en-US" i="1" dirty="0">
                <a:solidFill>
                  <a:schemeClr val="folHlink"/>
                </a:solidFill>
                <a:latin typeface="Palatino" pitchFamily="-128" charset="0"/>
              </a:rPr>
              <a:t>Verification:</a:t>
            </a:r>
            <a:r>
              <a:rPr lang="en-US" altLang="en-US" dirty="0">
                <a:solidFill>
                  <a:schemeClr val="folHlink"/>
                </a:solidFill>
                <a:latin typeface="Palatino" pitchFamily="-128" charset="0"/>
              </a:rPr>
              <a:t>  "Are we building the product, right?" </a:t>
            </a:r>
          </a:p>
          <a:p>
            <a:pPr lvl="1" algn="just">
              <a:spcBef>
                <a:spcPts val="300"/>
              </a:spcBef>
            </a:pPr>
            <a:r>
              <a:rPr lang="en-US" altLang="en-US" i="1" dirty="0">
                <a:solidFill>
                  <a:schemeClr val="folHlink"/>
                </a:solidFill>
                <a:latin typeface="Palatino" pitchFamily="-128" charset="0"/>
              </a:rPr>
              <a:t>Validation: </a:t>
            </a:r>
            <a:r>
              <a:rPr lang="en-US" altLang="en-US" dirty="0">
                <a:solidFill>
                  <a:schemeClr val="folHlink"/>
                </a:solidFill>
                <a:latin typeface="Palatino" pitchFamily="-128" charset="0"/>
              </a:rPr>
              <a:t>  "Are we building the right product?"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Slide Number Placeholder 4"/>
          <p:cNvSpPr>
            <a:spLocks noGrp="1"/>
          </p:cNvSpPr>
          <p:nvPr>
            <p:ph type="sldNum" sz="quarter" idx="11"/>
          </p:nvPr>
        </p:nvSpPr>
        <p:spPr/>
        <p:txBody>
          <a:bodyPr/>
          <a:lstStyle/>
          <a:p>
            <a:fld id="{08D3C12F-A81B-4B78-8646-9896F5085E00}" type="slidenum">
              <a:rPr lang="en-US" altLang="en-US"/>
              <a:pPr/>
              <a:t>7</a:t>
            </a:fld>
            <a:endParaRPr lang="en-US" altLang="en-US"/>
          </a:p>
        </p:txBody>
      </p:sp>
      <p:sp>
        <p:nvSpPr>
          <p:cNvPr id="175106" name="Rectangle 2"/>
          <p:cNvSpPr>
            <a:spLocks noGrp="1" noChangeArrowheads="1"/>
          </p:cNvSpPr>
          <p:nvPr>
            <p:ph type="title"/>
          </p:nvPr>
        </p:nvSpPr>
        <p:spPr>
          <a:xfrm>
            <a:off x="1219200" y="990600"/>
            <a:ext cx="6469063" cy="808038"/>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r>
              <a:rPr lang="en-US" altLang="en-US"/>
              <a:t>Who Tests the Software?</a:t>
            </a:r>
          </a:p>
        </p:txBody>
      </p:sp>
      <p:sp>
        <p:nvSpPr>
          <p:cNvPr id="175107" name="Rectangle 3"/>
          <p:cNvSpPr>
            <a:spLocks noChangeArrowheads="1"/>
          </p:cNvSpPr>
          <p:nvPr/>
        </p:nvSpPr>
        <p:spPr bwMode="auto">
          <a:xfrm>
            <a:off x="2400300" y="4252913"/>
            <a:ext cx="1620838"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i="1">
                <a:effectLst>
                  <a:outerShdw blurRad="38100" dist="38100" dir="2700000" algn="tl">
                    <a:srgbClr val="FFFFFF"/>
                  </a:outerShdw>
                </a:effectLst>
                <a:latin typeface="Helvetica" panose="020B0604020202020204" pitchFamily="34" charset="0"/>
              </a:rPr>
              <a:t>developer</a:t>
            </a:r>
          </a:p>
        </p:txBody>
      </p:sp>
      <p:sp>
        <p:nvSpPr>
          <p:cNvPr id="175108" name="Rectangle 4"/>
          <p:cNvSpPr>
            <a:spLocks noChangeArrowheads="1"/>
          </p:cNvSpPr>
          <p:nvPr/>
        </p:nvSpPr>
        <p:spPr bwMode="auto">
          <a:xfrm>
            <a:off x="5486400" y="4267200"/>
            <a:ext cx="2908300"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i="1">
                <a:effectLst>
                  <a:outerShdw blurRad="38100" dist="38100" dir="2700000" algn="tl">
                    <a:srgbClr val="FFFFFF"/>
                  </a:outerShdw>
                </a:effectLst>
                <a:latin typeface="Helvetica" panose="020B0604020202020204" pitchFamily="34" charset="0"/>
              </a:rPr>
              <a:t>independent tester</a:t>
            </a:r>
          </a:p>
        </p:txBody>
      </p:sp>
      <p:sp>
        <p:nvSpPr>
          <p:cNvPr id="175109" name="Rectangle 5"/>
          <p:cNvSpPr>
            <a:spLocks noChangeArrowheads="1"/>
          </p:cNvSpPr>
          <p:nvPr/>
        </p:nvSpPr>
        <p:spPr bwMode="auto">
          <a:xfrm>
            <a:off x="1866900" y="4857750"/>
            <a:ext cx="2900363"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effectLst>
                  <a:outerShdw blurRad="38100" dist="38100" dir="2700000" algn="tl">
                    <a:srgbClr val="FFFFFF"/>
                  </a:outerShdw>
                </a:effectLst>
                <a:latin typeface="Helvetica" panose="020B0604020202020204" pitchFamily="34" charset="0"/>
              </a:rPr>
              <a:t>Understands the system </a:t>
            </a:r>
          </a:p>
          <a:p>
            <a:endParaRPr lang="en-US" altLang="en-US" sz="1800" b="1">
              <a:effectLst>
                <a:outerShdw blurRad="38100" dist="38100" dir="2700000" algn="tl">
                  <a:srgbClr val="FFFFFF"/>
                </a:outerShdw>
              </a:effectLst>
              <a:latin typeface="Helvetica" panose="020B0604020202020204" pitchFamily="34" charset="0"/>
            </a:endParaRPr>
          </a:p>
        </p:txBody>
      </p:sp>
      <p:sp>
        <p:nvSpPr>
          <p:cNvPr id="175111" name="Rectangle 7"/>
          <p:cNvSpPr>
            <a:spLocks noChangeArrowheads="1"/>
          </p:cNvSpPr>
          <p:nvPr/>
        </p:nvSpPr>
        <p:spPr bwMode="auto">
          <a:xfrm>
            <a:off x="1879600" y="5243513"/>
            <a:ext cx="2455863"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effectLst>
                  <a:outerShdw blurRad="38100" dist="38100" dir="2700000" algn="tl">
                    <a:srgbClr val="FFFFFF"/>
                  </a:outerShdw>
                </a:effectLst>
                <a:latin typeface="Helvetica" panose="020B0604020202020204" pitchFamily="34" charset="0"/>
              </a:rPr>
              <a:t>but, will test "gently"</a:t>
            </a:r>
          </a:p>
          <a:p>
            <a:endParaRPr lang="en-US" altLang="en-US" sz="1800" b="1">
              <a:effectLst>
                <a:outerShdw blurRad="38100" dist="38100" dir="2700000" algn="tl">
                  <a:srgbClr val="FFFFFF"/>
                </a:outerShdw>
              </a:effectLst>
              <a:latin typeface="Helvetica" panose="020B0604020202020204" pitchFamily="34" charset="0"/>
            </a:endParaRPr>
          </a:p>
        </p:txBody>
      </p:sp>
      <p:sp>
        <p:nvSpPr>
          <p:cNvPr id="175112" name="Rectangle 8"/>
          <p:cNvSpPr>
            <a:spLocks noChangeArrowheads="1"/>
          </p:cNvSpPr>
          <p:nvPr/>
        </p:nvSpPr>
        <p:spPr bwMode="auto">
          <a:xfrm>
            <a:off x="1282700" y="5986463"/>
            <a:ext cx="1809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endParaRPr lang="en-US" altLang="en-US" sz="1800" b="1">
              <a:effectLst>
                <a:outerShdw blurRad="38100" dist="38100" dir="2700000" algn="tl">
                  <a:srgbClr val="FFFFFF"/>
                </a:outerShdw>
              </a:effectLst>
              <a:latin typeface="Helvetica" panose="020B0604020202020204" pitchFamily="34" charset="0"/>
            </a:endParaRPr>
          </a:p>
          <a:p>
            <a:endParaRPr lang="en-US" altLang="en-US" sz="1800" b="1">
              <a:effectLst>
                <a:outerShdw blurRad="38100" dist="38100" dir="2700000" algn="tl">
                  <a:srgbClr val="FFFFFF"/>
                </a:outerShdw>
              </a:effectLst>
              <a:latin typeface="Helvetica" panose="020B0604020202020204" pitchFamily="34" charset="0"/>
            </a:endParaRPr>
          </a:p>
        </p:txBody>
      </p:sp>
      <p:sp>
        <p:nvSpPr>
          <p:cNvPr id="175113" name="Rectangle 9"/>
          <p:cNvSpPr>
            <a:spLocks noChangeArrowheads="1"/>
          </p:cNvSpPr>
          <p:nvPr/>
        </p:nvSpPr>
        <p:spPr bwMode="auto">
          <a:xfrm>
            <a:off x="1879600" y="5600700"/>
            <a:ext cx="3128963"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effectLst>
                  <a:outerShdw blurRad="38100" dist="38100" dir="2700000" algn="tl">
                    <a:srgbClr val="FFFFFF"/>
                  </a:outerShdw>
                </a:effectLst>
                <a:latin typeface="Helvetica" panose="020B0604020202020204" pitchFamily="34" charset="0"/>
              </a:rPr>
              <a:t>and, is driven by "delivery"</a:t>
            </a:r>
          </a:p>
        </p:txBody>
      </p:sp>
      <p:sp>
        <p:nvSpPr>
          <p:cNvPr id="175114" name="Rectangle 10"/>
          <p:cNvSpPr>
            <a:spLocks noChangeArrowheads="1"/>
          </p:cNvSpPr>
          <p:nvPr/>
        </p:nvSpPr>
        <p:spPr bwMode="auto">
          <a:xfrm>
            <a:off x="5549900" y="4914900"/>
            <a:ext cx="33305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effectLst>
                  <a:outerShdw blurRad="38100" dist="38100" dir="2700000" algn="tl">
                    <a:srgbClr val="FFFFFF"/>
                  </a:outerShdw>
                </a:effectLst>
                <a:latin typeface="Helvetica" panose="020B0604020202020204" pitchFamily="34" charset="0"/>
              </a:rPr>
              <a:t>Must learn about the system,</a:t>
            </a:r>
          </a:p>
          <a:p>
            <a:endParaRPr lang="en-US" altLang="en-US" sz="1800" b="1">
              <a:effectLst>
                <a:outerShdw blurRad="38100" dist="38100" dir="2700000" algn="tl">
                  <a:srgbClr val="FFFFFF"/>
                </a:outerShdw>
              </a:effectLst>
              <a:latin typeface="Helvetica" panose="020B0604020202020204" pitchFamily="34" charset="0"/>
            </a:endParaRPr>
          </a:p>
        </p:txBody>
      </p:sp>
      <p:sp>
        <p:nvSpPr>
          <p:cNvPr id="175115" name="Rectangle 11"/>
          <p:cNvSpPr>
            <a:spLocks noChangeArrowheads="1"/>
          </p:cNvSpPr>
          <p:nvPr/>
        </p:nvSpPr>
        <p:spPr bwMode="auto">
          <a:xfrm>
            <a:off x="5549900" y="5272088"/>
            <a:ext cx="1809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endParaRPr lang="en-US" altLang="en-US" sz="1800" b="1">
              <a:effectLst>
                <a:outerShdw blurRad="38100" dist="38100" dir="2700000" algn="tl">
                  <a:srgbClr val="FFFFFF"/>
                </a:outerShdw>
              </a:effectLst>
              <a:latin typeface="Helvetica" panose="020B0604020202020204" pitchFamily="34" charset="0"/>
            </a:endParaRPr>
          </a:p>
          <a:p>
            <a:endParaRPr lang="en-US" altLang="en-US" sz="1800" b="1">
              <a:effectLst>
                <a:outerShdw blurRad="38100" dist="38100" dir="2700000" algn="tl">
                  <a:srgbClr val="FFFFFF"/>
                </a:outerShdw>
              </a:effectLst>
              <a:latin typeface="Helvetica" panose="020B0604020202020204" pitchFamily="34" charset="0"/>
            </a:endParaRPr>
          </a:p>
        </p:txBody>
      </p:sp>
      <p:sp>
        <p:nvSpPr>
          <p:cNvPr id="175116" name="Rectangle 12"/>
          <p:cNvSpPr>
            <a:spLocks noChangeArrowheads="1"/>
          </p:cNvSpPr>
          <p:nvPr/>
        </p:nvSpPr>
        <p:spPr bwMode="auto">
          <a:xfrm>
            <a:off x="5562600" y="5243513"/>
            <a:ext cx="30765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effectLst>
                  <a:outerShdw blurRad="38100" dist="38100" dir="2700000" algn="tl">
                    <a:srgbClr val="FFFFFF"/>
                  </a:outerShdw>
                </a:effectLst>
                <a:latin typeface="Helvetica" panose="020B0604020202020204" pitchFamily="34" charset="0"/>
              </a:rPr>
              <a:t>but, will attempt to break it</a:t>
            </a:r>
          </a:p>
          <a:p>
            <a:endParaRPr lang="en-US" altLang="en-US" sz="1800" b="1">
              <a:effectLst>
                <a:outerShdw blurRad="38100" dist="38100" dir="2700000" algn="tl">
                  <a:srgbClr val="FFFFFF"/>
                </a:outerShdw>
              </a:effectLst>
              <a:latin typeface="Helvetica" panose="020B0604020202020204" pitchFamily="34" charset="0"/>
            </a:endParaRPr>
          </a:p>
        </p:txBody>
      </p:sp>
      <p:sp>
        <p:nvSpPr>
          <p:cNvPr id="175117" name="Rectangle 13"/>
          <p:cNvSpPr>
            <a:spLocks noChangeArrowheads="1"/>
          </p:cNvSpPr>
          <p:nvPr/>
        </p:nvSpPr>
        <p:spPr bwMode="auto">
          <a:xfrm>
            <a:off x="5219700" y="5986463"/>
            <a:ext cx="1809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endParaRPr lang="en-US" altLang="en-US" sz="1800" b="1">
              <a:effectLst>
                <a:outerShdw blurRad="38100" dist="38100" dir="2700000" algn="tl">
                  <a:srgbClr val="FFFFFF"/>
                </a:outerShdw>
              </a:effectLst>
              <a:latin typeface="Helvetica" panose="020B0604020202020204" pitchFamily="34" charset="0"/>
            </a:endParaRPr>
          </a:p>
          <a:p>
            <a:endParaRPr lang="en-US" altLang="en-US" sz="1800" b="1">
              <a:effectLst>
                <a:outerShdw blurRad="38100" dist="38100" dir="2700000" algn="tl">
                  <a:srgbClr val="FFFFFF"/>
                </a:outerShdw>
              </a:effectLst>
              <a:latin typeface="Helvetica" panose="020B0604020202020204" pitchFamily="34" charset="0"/>
            </a:endParaRPr>
          </a:p>
        </p:txBody>
      </p:sp>
      <p:sp>
        <p:nvSpPr>
          <p:cNvPr id="175118" name="Rectangle 14"/>
          <p:cNvSpPr>
            <a:spLocks noChangeArrowheads="1"/>
          </p:cNvSpPr>
          <p:nvPr/>
        </p:nvSpPr>
        <p:spPr bwMode="auto">
          <a:xfrm>
            <a:off x="5575300" y="5586413"/>
            <a:ext cx="27844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sz="1800" b="1">
                <a:effectLst>
                  <a:outerShdw blurRad="38100" dist="38100" dir="2700000" algn="tl">
                    <a:srgbClr val="FFFFFF"/>
                  </a:outerShdw>
                </a:effectLst>
                <a:latin typeface="Helvetica" panose="020B0604020202020204" pitchFamily="34" charset="0"/>
              </a:rPr>
              <a:t>and, is driven by quality</a:t>
            </a:r>
          </a:p>
        </p:txBody>
      </p:sp>
      <p:pic>
        <p:nvPicPr>
          <p:cNvPr id="175119"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0425" y="1995488"/>
            <a:ext cx="2120900" cy="2235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pic>
        <p:nvPicPr>
          <p:cNvPr id="175120" name="Picture 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9175" y="2122488"/>
            <a:ext cx="2019300" cy="209708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D5BF856-9D65-4E23-AEC0-4A5D8D497108}" type="slidenum">
              <a:rPr lang="en-US" altLang="en-US" smtClean="0"/>
              <a:pPr/>
              <a:t>8</a:t>
            </a:fld>
            <a:endParaRPr lang="en-US" altLang="en-US"/>
          </a:p>
        </p:txBody>
      </p:sp>
      <p:sp>
        <p:nvSpPr>
          <p:cNvPr id="7" name="Rectangle 2"/>
          <p:cNvSpPr>
            <a:spLocks noGrp="1" noChangeArrowheads="1"/>
          </p:cNvSpPr>
          <p:nvPr>
            <p:ph type="title"/>
          </p:nvPr>
        </p:nvSpPr>
        <p:spPr>
          <a:xfrm>
            <a:off x="685800" y="381000"/>
            <a:ext cx="7772400" cy="1143000"/>
          </a:xfrm>
        </p:spPr>
        <p:txBody>
          <a:bodyPr/>
          <a:lstStyle/>
          <a:p>
            <a:r>
              <a:rPr lang="en-US" altLang="en-US"/>
              <a:t>Organizing for Software Testing</a:t>
            </a:r>
          </a:p>
        </p:txBody>
      </p:sp>
      <p:sp>
        <p:nvSpPr>
          <p:cNvPr id="8" name="Rectangle 3"/>
          <p:cNvSpPr txBox="1">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75000"/>
              <a:buFont typeface="Wingdings" panose="05000000000000000000" pitchFamily="2" charset="2"/>
              <a:buChar char="n"/>
              <a:defRPr sz="2400" kern="1200">
                <a:solidFill>
                  <a:schemeClr val="tx1"/>
                </a:solidFill>
                <a:latin typeface="+mn-lt"/>
                <a:ea typeface="+mn-ea"/>
                <a:cs typeface="+mn-cs"/>
              </a:defRPr>
            </a:lvl1pPr>
            <a:lvl2pPr marL="742950" indent="-285750" algn="l" rtl="0" fontAlgn="base">
              <a:spcBef>
                <a:spcPct val="20000"/>
              </a:spcBef>
              <a:spcAft>
                <a:spcPct val="0"/>
              </a:spcAft>
              <a:buClr>
                <a:schemeClr val="folHlink"/>
              </a:buClr>
              <a:buSzPct val="70000"/>
              <a:buFont typeface="Wingdings" panose="05000000000000000000" pitchFamily="2" charset="2"/>
              <a:buChar char="n"/>
              <a:defRPr sz="2000" kern="1200">
                <a:solidFill>
                  <a:schemeClr val="tx1"/>
                </a:solidFill>
                <a:latin typeface="+mn-lt"/>
                <a:ea typeface="+mn-ea"/>
                <a:cs typeface="+mn-cs"/>
              </a:defRPr>
            </a:lvl2pPr>
            <a:lvl3pPr marL="1143000" indent="-228600" algn="l" rtl="0" fontAlgn="base">
              <a:spcBef>
                <a:spcPct val="20000"/>
              </a:spcBef>
              <a:spcAft>
                <a:spcPct val="0"/>
              </a:spcAft>
              <a:buClr>
                <a:schemeClr val="tx2"/>
              </a:buClr>
              <a:buChar char="•"/>
              <a:defRPr kern="1200">
                <a:solidFill>
                  <a:schemeClr val="tx1"/>
                </a:solidFill>
                <a:latin typeface="+mn-lt"/>
                <a:ea typeface="+mn-ea"/>
                <a:cs typeface="+mn-cs"/>
              </a:defRPr>
            </a:lvl3pPr>
            <a:lvl4pPr marL="1600200" indent="-228600" algn="l" rtl="0" fontAlgn="base">
              <a:spcBef>
                <a:spcPct val="20000"/>
              </a:spcBef>
              <a:spcAft>
                <a:spcPct val="0"/>
              </a:spcAft>
              <a:buClr>
                <a:schemeClr val="hlink"/>
              </a:buClr>
              <a:buChar char="•"/>
              <a:defRPr sz="1600" kern="1200">
                <a:solidFill>
                  <a:schemeClr val="tx1"/>
                </a:solidFill>
                <a:latin typeface="+mn-lt"/>
                <a:ea typeface="+mn-ea"/>
                <a:cs typeface="+mn-cs"/>
              </a:defRPr>
            </a:lvl4pPr>
            <a:lvl5pPr marL="2057400" indent="-228600" algn="l" rtl="0" fontAlgn="base">
              <a:spcBef>
                <a:spcPct val="20000"/>
              </a:spcBef>
              <a:spcAft>
                <a:spcPct val="0"/>
              </a:spcAft>
              <a:buClr>
                <a:schemeClr val="tx1"/>
              </a:buClr>
              <a:buSzPct val="8500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lnSpc>
                <a:spcPct val="90000"/>
              </a:lnSpc>
            </a:pPr>
            <a:r>
              <a:rPr lang="en-US" altLang="en-US" sz="2000" dirty="0"/>
              <a:t>Testing should aim at "breaking" the software</a:t>
            </a:r>
          </a:p>
          <a:p>
            <a:pPr algn="just" eaLnBrk="1" hangingPunct="1">
              <a:lnSpc>
                <a:spcPct val="90000"/>
              </a:lnSpc>
            </a:pPr>
            <a:r>
              <a:rPr lang="en-US" altLang="en-US" sz="2000" dirty="0"/>
              <a:t>Common misconceptions</a:t>
            </a:r>
          </a:p>
          <a:p>
            <a:pPr lvl="1" algn="just" eaLnBrk="1" hangingPunct="1">
              <a:lnSpc>
                <a:spcPct val="90000"/>
              </a:lnSpc>
            </a:pPr>
            <a:r>
              <a:rPr lang="en-US" altLang="en-US" sz="1800" dirty="0"/>
              <a:t>The developer of software should do no testing at all</a:t>
            </a:r>
          </a:p>
          <a:p>
            <a:pPr lvl="1" algn="just" eaLnBrk="1" hangingPunct="1">
              <a:lnSpc>
                <a:spcPct val="90000"/>
              </a:lnSpc>
            </a:pPr>
            <a:r>
              <a:rPr lang="en-US" altLang="en-US" sz="1800" dirty="0"/>
              <a:t>The software should be given to a secret team of testers who will test it unmercifully</a:t>
            </a:r>
          </a:p>
          <a:p>
            <a:pPr lvl="1" algn="just" eaLnBrk="1" hangingPunct="1">
              <a:lnSpc>
                <a:spcPct val="90000"/>
              </a:lnSpc>
            </a:pPr>
            <a:r>
              <a:rPr lang="en-US" altLang="en-US" sz="1800" dirty="0"/>
              <a:t>The testers get involved with the project only when the testing steps are about to begin</a:t>
            </a:r>
          </a:p>
          <a:p>
            <a:pPr algn="just" eaLnBrk="1" hangingPunct="1">
              <a:lnSpc>
                <a:spcPct val="90000"/>
              </a:lnSpc>
            </a:pPr>
            <a:r>
              <a:rPr lang="en-US" altLang="en-US" sz="2000" dirty="0"/>
              <a:t>Reality: Independent test group</a:t>
            </a:r>
          </a:p>
          <a:p>
            <a:pPr lvl="1" algn="just" eaLnBrk="1" hangingPunct="1">
              <a:lnSpc>
                <a:spcPct val="90000"/>
              </a:lnSpc>
            </a:pPr>
            <a:r>
              <a:rPr lang="en-US" altLang="en-US" sz="1800" dirty="0"/>
              <a:t>Removes the inherent problems associated with letting the builder test the software that has been built</a:t>
            </a:r>
          </a:p>
          <a:p>
            <a:pPr lvl="1" algn="just" eaLnBrk="1" hangingPunct="1">
              <a:lnSpc>
                <a:spcPct val="90000"/>
              </a:lnSpc>
            </a:pPr>
            <a:r>
              <a:rPr lang="en-US" altLang="en-US" sz="1800" dirty="0"/>
              <a:t>Removes the conflict of interest that may otherwise be present</a:t>
            </a:r>
          </a:p>
          <a:p>
            <a:pPr lvl="1" algn="just" eaLnBrk="1" hangingPunct="1">
              <a:lnSpc>
                <a:spcPct val="90000"/>
              </a:lnSpc>
            </a:pPr>
            <a:r>
              <a:rPr lang="en-US" altLang="en-US" sz="1800" dirty="0"/>
              <a:t>Works closely with the software developer during analysis and design to ensure that thorough testing occurs</a:t>
            </a:r>
          </a:p>
        </p:txBody>
      </p:sp>
    </p:spTree>
    <p:extLst>
      <p:ext uri="{BB962C8B-B14F-4D97-AF65-F5344CB8AC3E}">
        <p14:creationId xmlns:p14="http://schemas.microsoft.com/office/powerpoint/2010/main" val="433094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Slide Number Placeholder 4"/>
          <p:cNvSpPr>
            <a:spLocks noGrp="1"/>
          </p:cNvSpPr>
          <p:nvPr>
            <p:ph type="sldNum" sz="quarter" idx="11"/>
          </p:nvPr>
        </p:nvSpPr>
        <p:spPr/>
        <p:txBody>
          <a:bodyPr/>
          <a:lstStyle/>
          <a:p>
            <a:fld id="{B7B0160A-9C63-4A12-AE73-9AE1B0449A87}" type="slidenum">
              <a:rPr lang="en-US" altLang="en-US"/>
              <a:pPr/>
              <a:t>9</a:t>
            </a:fld>
            <a:endParaRPr lang="en-US" altLang="en-US"/>
          </a:p>
        </p:txBody>
      </p:sp>
      <p:sp>
        <p:nvSpPr>
          <p:cNvPr id="176130" name="Rectangle 2"/>
          <p:cNvSpPr>
            <a:spLocks noGrp="1" noChangeArrowheads="1"/>
          </p:cNvSpPr>
          <p:nvPr>
            <p:ph type="title"/>
          </p:nvPr>
        </p:nvSpPr>
        <p:spPr>
          <a:xfrm>
            <a:off x="1295400" y="990600"/>
            <a:ext cx="5589588" cy="5715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r>
              <a:rPr lang="en-US" altLang="en-US"/>
              <a:t>Testing Strategy</a:t>
            </a:r>
          </a:p>
        </p:txBody>
      </p:sp>
      <p:grpSp>
        <p:nvGrpSpPr>
          <p:cNvPr id="15" name="Group 22"/>
          <p:cNvGrpSpPr>
            <a:grpSpLocks/>
          </p:cNvGrpSpPr>
          <p:nvPr/>
        </p:nvGrpSpPr>
        <p:grpSpPr bwMode="auto">
          <a:xfrm>
            <a:off x="1828800" y="2438400"/>
            <a:ext cx="5715000" cy="3505200"/>
            <a:chOff x="1152" y="1536"/>
            <a:chExt cx="3600" cy="2208"/>
          </a:xfrm>
        </p:grpSpPr>
        <p:grpSp>
          <p:nvGrpSpPr>
            <p:cNvPr id="16" name="Group 21"/>
            <p:cNvGrpSpPr>
              <a:grpSpLocks/>
            </p:cNvGrpSpPr>
            <p:nvPr/>
          </p:nvGrpSpPr>
          <p:grpSpPr bwMode="auto">
            <a:xfrm>
              <a:off x="1152" y="1536"/>
              <a:ext cx="3600" cy="2208"/>
              <a:chOff x="1152" y="1536"/>
              <a:chExt cx="3600" cy="2208"/>
            </a:xfrm>
          </p:grpSpPr>
          <p:sp>
            <p:nvSpPr>
              <p:cNvPr id="25" name="Oval 7"/>
              <p:cNvSpPr>
                <a:spLocks noChangeArrowheads="1"/>
              </p:cNvSpPr>
              <p:nvPr/>
            </p:nvSpPr>
            <p:spPr bwMode="auto">
              <a:xfrm>
                <a:off x="1152" y="1536"/>
                <a:ext cx="3600" cy="2208"/>
              </a:xfrm>
              <a:prstGeom prst="ellipse">
                <a:avLst/>
              </a:prstGeom>
              <a:solidFill>
                <a:srgbClr val="FF99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6"/>
              <p:cNvSpPr>
                <a:spLocks noChangeArrowheads="1"/>
              </p:cNvSpPr>
              <p:nvPr/>
            </p:nvSpPr>
            <p:spPr bwMode="auto">
              <a:xfrm>
                <a:off x="1488" y="1776"/>
                <a:ext cx="2976" cy="168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Oval 5"/>
              <p:cNvSpPr>
                <a:spLocks noChangeArrowheads="1"/>
              </p:cNvSpPr>
              <p:nvPr/>
            </p:nvSpPr>
            <p:spPr bwMode="auto">
              <a:xfrm>
                <a:off x="1728" y="2016"/>
                <a:ext cx="2496" cy="115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Oval 4"/>
              <p:cNvSpPr>
                <a:spLocks noChangeArrowheads="1"/>
              </p:cNvSpPr>
              <p:nvPr/>
            </p:nvSpPr>
            <p:spPr bwMode="auto">
              <a:xfrm>
                <a:off x="2016" y="2256"/>
                <a:ext cx="1920" cy="72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8"/>
              <p:cNvSpPr>
                <a:spLocks noChangeShapeType="1"/>
              </p:cNvSpPr>
              <p:nvPr/>
            </p:nvSpPr>
            <p:spPr bwMode="auto">
              <a:xfrm>
                <a:off x="1200" y="2640"/>
                <a:ext cx="3552"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 name="Text Box 10"/>
            <p:cNvSpPr txBox="1">
              <a:spLocks noChangeArrowheads="1"/>
            </p:cNvSpPr>
            <p:nvPr/>
          </p:nvSpPr>
          <p:spPr bwMode="auto">
            <a:xfrm>
              <a:off x="2784" y="2688"/>
              <a:ext cx="4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u="none"/>
                <a:t>Code</a:t>
              </a:r>
            </a:p>
          </p:txBody>
        </p:sp>
        <p:sp>
          <p:nvSpPr>
            <p:cNvPr id="18" name="Text Box 11"/>
            <p:cNvSpPr txBox="1">
              <a:spLocks noChangeArrowheads="1"/>
            </p:cNvSpPr>
            <p:nvPr/>
          </p:nvSpPr>
          <p:spPr bwMode="auto">
            <a:xfrm>
              <a:off x="2732" y="2928"/>
              <a:ext cx="5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u="none"/>
                <a:t>Design</a:t>
              </a:r>
            </a:p>
          </p:txBody>
        </p:sp>
        <p:sp>
          <p:nvSpPr>
            <p:cNvPr id="19" name="Text Box 12"/>
            <p:cNvSpPr txBox="1">
              <a:spLocks noChangeArrowheads="1"/>
            </p:cNvSpPr>
            <p:nvPr/>
          </p:nvSpPr>
          <p:spPr bwMode="auto">
            <a:xfrm>
              <a:off x="2636" y="3216"/>
              <a:ext cx="9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u="none"/>
                <a:t>Requirements</a:t>
              </a:r>
            </a:p>
          </p:txBody>
        </p:sp>
        <p:sp>
          <p:nvSpPr>
            <p:cNvPr id="20" name="Text Box 13"/>
            <p:cNvSpPr txBox="1">
              <a:spLocks noChangeArrowheads="1"/>
            </p:cNvSpPr>
            <p:nvPr/>
          </p:nvSpPr>
          <p:spPr bwMode="auto">
            <a:xfrm>
              <a:off x="2458" y="3465"/>
              <a:ext cx="12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u="none"/>
                <a:t>System Engineering</a:t>
              </a:r>
            </a:p>
          </p:txBody>
        </p:sp>
        <p:sp>
          <p:nvSpPr>
            <p:cNvPr id="21" name="Text Box 14"/>
            <p:cNvSpPr txBox="1">
              <a:spLocks noChangeArrowheads="1"/>
            </p:cNvSpPr>
            <p:nvPr/>
          </p:nvSpPr>
          <p:spPr bwMode="auto">
            <a:xfrm>
              <a:off x="2574" y="2352"/>
              <a:ext cx="8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u="none"/>
                <a:t>Unit Testing</a:t>
              </a:r>
            </a:p>
          </p:txBody>
        </p:sp>
        <p:sp>
          <p:nvSpPr>
            <p:cNvPr id="22" name="Text Box 15"/>
            <p:cNvSpPr txBox="1">
              <a:spLocks noChangeArrowheads="1"/>
            </p:cNvSpPr>
            <p:nvPr/>
          </p:nvSpPr>
          <p:spPr bwMode="auto">
            <a:xfrm>
              <a:off x="2380" y="2073"/>
              <a:ext cx="12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u="none"/>
                <a:t>Integration Testing</a:t>
              </a:r>
            </a:p>
          </p:txBody>
        </p:sp>
        <p:sp>
          <p:nvSpPr>
            <p:cNvPr id="23" name="Text Box 16"/>
            <p:cNvSpPr txBox="1">
              <a:spLocks noChangeArrowheads="1"/>
            </p:cNvSpPr>
            <p:nvPr/>
          </p:nvSpPr>
          <p:spPr bwMode="auto">
            <a:xfrm>
              <a:off x="2412" y="1824"/>
              <a:ext cx="1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u="none"/>
                <a:t>Validation Testing</a:t>
              </a:r>
            </a:p>
          </p:txBody>
        </p:sp>
        <p:sp>
          <p:nvSpPr>
            <p:cNvPr id="24" name="Text Box 17"/>
            <p:cNvSpPr txBox="1">
              <a:spLocks noChangeArrowheads="1"/>
            </p:cNvSpPr>
            <p:nvPr/>
          </p:nvSpPr>
          <p:spPr bwMode="auto">
            <a:xfrm>
              <a:off x="2492" y="1545"/>
              <a:ext cx="10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u="none"/>
                <a:t>System Testing</a:t>
              </a:r>
            </a:p>
          </p:txBody>
        </p:sp>
      </p:grpSp>
    </p:spTree>
  </p:cSld>
  <p:clrMapOvr>
    <a:masterClrMapping/>
  </p:clrMapOvr>
  <p:transition/>
</p:sld>
</file>

<file path=ppt/theme/theme1.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1B81E70C83D3E4F8A2761CC33C211F1" ma:contentTypeVersion="2" ma:contentTypeDescription="Create a new document." ma:contentTypeScope="" ma:versionID="0791096e721ae45fe32b8201b26efbc9">
  <xsd:schema xmlns:xsd="http://www.w3.org/2001/XMLSchema" xmlns:xs="http://www.w3.org/2001/XMLSchema" xmlns:p="http://schemas.microsoft.com/office/2006/metadata/properties" xmlns:ns2="0281dc26-35a0-459a-b68c-dc14e44fe09c" targetNamespace="http://schemas.microsoft.com/office/2006/metadata/properties" ma:root="true" ma:fieldsID="79cf758526aaf503efb33c51bc86ff1b" ns2:_="">
    <xsd:import namespace="0281dc26-35a0-459a-b68c-dc14e44fe09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81dc26-35a0-459a-b68c-dc14e44fe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1D3DBA-37BF-48B5-B6B2-2BE19BDBA883}">
  <ds:schemaRefs>
    <ds:schemaRef ds:uri="http://schemas.microsoft.com/sharepoint/v3/contenttype/forms"/>
  </ds:schemaRefs>
</ds:datastoreItem>
</file>

<file path=customXml/itemProps2.xml><?xml version="1.0" encoding="utf-8"?>
<ds:datastoreItem xmlns:ds="http://schemas.openxmlformats.org/officeDocument/2006/customXml" ds:itemID="{2EE9A799-7560-409E-A6BA-9256D0BCDEB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E8602B9-CFC5-404C-A12E-06C865BE46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81dc26-35a0-459a-b68c-dc14e44fe0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2004:Templates:Presentations:Designs:Bold Stripes</Template>
  <TotalTime>16352</TotalTime>
  <Words>3119</Words>
  <Application>Microsoft Office PowerPoint</Application>
  <PresentationFormat>On-screen Show (4:3)</PresentationFormat>
  <Paragraphs>453</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Bold Stripes</vt:lpstr>
      <vt:lpstr>PowerPoint Presentation</vt:lpstr>
      <vt:lpstr>Software Testing</vt:lpstr>
      <vt:lpstr>Introduction</vt:lpstr>
      <vt:lpstr>Strategic Approach</vt:lpstr>
      <vt:lpstr>What Testing Shows</vt:lpstr>
      <vt:lpstr>V &amp; V</vt:lpstr>
      <vt:lpstr>Who Tests the Software?</vt:lpstr>
      <vt:lpstr>Organizing for Software Testing</vt:lpstr>
      <vt:lpstr>Testing Strategy</vt:lpstr>
      <vt:lpstr>Criteria for Completion of Testing</vt:lpstr>
      <vt:lpstr>Testing Strategy</vt:lpstr>
      <vt:lpstr>Strategic Issues</vt:lpstr>
      <vt:lpstr>Test Strategies for  Conventional Software</vt:lpstr>
      <vt:lpstr>Unit Testing</vt:lpstr>
      <vt:lpstr>Unit Testing</vt:lpstr>
      <vt:lpstr>Unit Testing</vt:lpstr>
      <vt:lpstr>Targets for Unit Test Cases</vt:lpstr>
      <vt:lpstr>Common Computational Errors in Execution Paths</vt:lpstr>
      <vt:lpstr>Other Errors to Uncover</vt:lpstr>
      <vt:lpstr>Problems to uncover in Error Handling</vt:lpstr>
      <vt:lpstr>Drivers and Stubs for Unit Testing</vt:lpstr>
      <vt:lpstr>Unit Test Environment</vt:lpstr>
      <vt:lpstr>Integration Testing</vt:lpstr>
      <vt:lpstr>Non-incremental Integration Testing</vt:lpstr>
      <vt:lpstr>Incremental Integration Testing</vt:lpstr>
      <vt:lpstr>Top-down Integration</vt:lpstr>
      <vt:lpstr>Top Down Integration</vt:lpstr>
      <vt:lpstr>Bottom-up Integration</vt:lpstr>
      <vt:lpstr>Bottom-Up Integration</vt:lpstr>
      <vt:lpstr>Sandwich Integration</vt:lpstr>
      <vt:lpstr>Sandwich Testing</vt:lpstr>
      <vt:lpstr>Regression Testing</vt:lpstr>
      <vt:lpstr>Smoke Testing</vt:lpstr>
      <vt:lpstr>Benefits of Smoke Testing </vt:lpstr>
      <vt:lpstr>Test Strategies for  Object-Oriented Software</vt:lpstr>
      <vt:lpstr>Test Strategies for Object-Oriented Software</vt:lpstr>
      <vt:lpstr>Test Strategies for Object-Oriented Software (continued)</vt:lpstr>
      <vt:lpstr>Validation Testing</vt:lpstr>
      <vt:lpstr>Background</vt:lpstr>
      <vt:lpstr>PowerPoint Presentation</vt:lpstr>
      <vt:lpstr>Alpha and Beta Testing</vt:lpstr>
      <vt:lpstr>System Testing</vt:lpstr>
      <vt:lpstr>Different Types</vt:lpstr>
      <vt:lpstr>PowerPoint Presentation</vt:lpstr>
      <vt:lpstr>Debugging: A Diagnostic Process</vt:lpstr>
      <vt:lpstr>The Debugging Process</vt:lpstr>
      <vt:lpstr>Debugging Effort</vt:lpstr>
      <vt:lpstr>Symptoms &amp; Causes</vt:lpstr>
      <vt:lpstr>Consequences of Bugs</vt:lpstr>
      <vt:lpstr>Debugging Techniques</vt:lpstr>
      <vt:lpstr>Automated Debugging</vt:lpstr>
      <vt:lpstr>Correcting the Error</vt:lpstr>
      <vt:lpstr>Final Thoughts</vt:lpstr>
    </vt:vector>
  </TitlesOfParts>
  <Company>RS Pressman &amp; Associates,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Sucheta V Kolekar [MAHE-MIT]</cp:lastModifiedBy>
  <cp:revision>98</cp:revision>
  <dcterms:created xsi:type="dcterms:W3CDTF">2008-02-08T18:09:54Z</dcterms:created>
  <dcterms:modified xsi:type="dcterms:W3CDTF">2020-11-17T11:09:25Z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0x01010071B81E70C83D3E4F8A2761CC33C211F1</vt:lpwstr>
  </property>
</Properties>
</file>