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77" r:id="rId2"/>
    <p:sldId id="274" r:id="rId3"/>
    <p:sldId id="478" r:id="rId4"/>
    <p:sldId id="479" r:id="rId5"/>
    <p:sldId id="480" r:id="rId6"/>
    <p:sldId id="481" r:id="rId7"/>
    <p:sldId id="482" r:id="rId8"/>
    <p:sldId id="417" r:id="rId9"/>
    <p:sldId id="267" r:id="rId10"/>
    <p:sldId id="269" r:id="rId11"/>
    <p:sldId id="426" r:id="rId12"/>
    <p:sldId id="427" r:id="rId13"/>
    <p:sldId id="428" r:id="rId14"/>
    <p:sldId id="429" r:id="rId15"/>
    <p:sldId id="434" r:id="rId16"/>
    <p:sldId id="266" r:id="rId17"/>
    <p:sldId id="496" r:id="rId18"/>
    <p:sldId id="497" r:id="rId19"/>
    <p:sldId id="268" r:id="rId20"/>
    <p:sldId id="261" r:id="rId21"/>
    <p:sldId id="272" r:id="rId22"/>
    <p:sldId id="262" r:id="rId23"/>
    <p:sldId id="273" r:id="rId24"/>
    <p:sldId id="263" r:id="rId25"/>
    <p:sldId id="438" r:id="rId26"/>
    <p:sldId id="270" r:id="rId27"/>
    <p:sldId id="257" r:id="rId28"/>
    <p:sldId id="258" r:id="rId29"/>
    <p:sldId id="259" r:id="rId30"/>
    <p:sldId id="474" r:id="rId31"/>
    <p:sldId id="475" r:id="rId32"/>
    <p:sldId id="476" r:id="rId33"/>
    <p:sldId id="494" r:id="rId34"/>
    <p:sldId id="495" r:id="rId35"/>
    <p:sldId id="491" r:id="rId36"/>
    <p:sldId id="493" r:id="rId37"/>
    <p:sldId id="492" r:id="rId38"/>
    <p:sldId id="489" r:id="rId39"/>
    <p:sldId id="490" r:id="rId40"/>
    <p:sldId id="487" r:id="rId41"/>
    <p:sldId id="483" r:id="rId42"/>
    <p:sldId id="484" r:id="rId43"/>
    <p:sldId id="485" r:id="rId44"/>
    <p:sldId id="486"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mn-cs"/>
      </a:defRPr>
    </a:lvl5pPr>
    <a:lvl6pPr marL="2286000" algn="l" defTabSz="914400" rtl="0" eaLnBrk="1" latinLnBrk="0" hangingPunct="1">
      <a:defRPr kern="1200">
        <a:solidFill>
          <a:schemeClr val="tx1"/>
        </a:solidFill>
        <a:latin typeface="Times New Roman" panose="02020603050405020304" pitchFamily="18" charset="0"/>
        <a:ea typeface="+mn-ea"/>
        <a:cs typeface="+mn-cs"/>
      </a:defRPr>
    </a:lvl6pPr>
    <a:lvl7pPr marL="2743200" algn="l" defTabSz="914400" rtl="0" eaLnBrk="1" latinLnBrk="0" hangingPunct="1">
      <a:defRPr kern="1200">
        <a:solidFill>
          <a:schemeClr val="tx1"/>
        </a:solidFill>
        <a:latin typeface="Times New Roman" panose="02020603050405020304" pitchFamily="18" charset="0"/>
        <a:ea typeface="+mn-ea"/>
        <a:cs typeface="+mn-cs"/>
      </a:defRPr>
    </a:lvl7pPr>
    <a:lvl8pPr marL="3200400" algn="l" defTabSz="914400" rtl="0" eaLnBrk="1" latinLnBrk="0" hangingPunct="1">
      <a:defRPr kern="1200">
        <a:solidFill>
          <a:schemeClr val="tx1"/>
        </a:solidFill>
        <a:latin typeface="Times New Roman" panose="02020603050405020304" pitchFamily="18" charset="0"/>
        <a:ea typeface="+mn-ea"/>
        <a:cs typeface="+mn-cs"/>
      </a:defRPr>
    </a:lvl8pPr>
    <a:lvl9pPr marL="3657600" algn="l" defTabSz="914400" rtl="0" eaLnBrk="1" latinLnBrk="0" hangingPunct="1">
      <a:defRPr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54" autoAdjust="0"/>
    <p:restoredTop sz="90929"/>
  </p:normalViewPr>
  <p:slideViewPr>
    <p:cSldViewPr>
      <p:cViewPr varScale="1">
        <p:scale>
          <a:sx n="75" d="100"/>
          <a:sy n="75" d="100"/>
        </p:scale>
        <p:origin x="123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12" tIns="45705" rIns="91412" bIns="45705" numCol="1" anchor="t" anchorCtr="0" compatLnSpc="1">
            <a:prstTxWarp prst="textNoShape">
              <a:avLst/>
            </a:prstTxWarp>
          </a:bodyPr>
          <a:lstStyle>
            <a:lvl1pPr>
              <a:defRPr sz="1200">
                <a:latin typeface="Times New Roman" charset="0"/>
              </a:defRPr>
            </a:lvl1pPr>
          </a:lstStyle>
          <a:p>
            <a:pPr>
              <a:defRPr/>
            </a:pPr>
            <a:endParaRPr lang="en-US"/>
          </a:p>
        </p:txBody>
      </p:sp>
      <p:sp>
        <p:nvSpPr>
          <p:cNvPr id="665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12" tIns="45705" rIns="91412" bIns="45705"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665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12" tIns="45705" rIns="91412" bIns="45705" numCol="1" anchor="b" anchorCtr="0" compatLnSpc="1">
            <a:prstTxWarp prst="textNoShape">
              <a:avLst/>
            </a:prstTxWarp>
          </a:bodyPr>
          <a:lstStyle>
            <a:lvl1pPr>
              <a:defRPr sz="1200">
                <a:latin typeface="Times New Roman" charset="0"/>
              </a:defRPr>
            </a:lvl1pPr>
          </a:lstStyle>
          <a:p>
            <a:pPr>
              <a:defRPr/>
            </a:pPr>
            <a:endParaRPr lang="en-US"/>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12" tIns="45705" rIns="91412" bIns="45705" numCol="1" anchor="b" anchorCtr="0" compatLnSpc="1">
            <a:prstTxWarp prst="textNoShape">
              <a:avLst/>
            </a:prstTxWarp>
          </a:bodyPr>
          <a:lstStyle>
            <a:lvl1pPr algn="r">
              <a:defRPr sz="1200"/>
            </a:lvl1pPr>
          </a:lstStyle>
          <a:p>
            <a:fld id="{EA4E4207-652A-4A85-9D77-3ABECCDF8C8A}" type="slidenum">
              <a:rPr lang="en-US" altLang="en-US"/>
              <a:pPr/>
              <a:t>‹#›</a:t>
            </a:fld>
            <a:endParaRPr lang="en-US" altLang="en-US"/>
          </a:p>
        </p:txBody>
      </p:sp>
    </p:spTree>
    <p:extLst>
      <p:ext uri="{BB962C8B-B14F-4D97-AF65-F5344CB8AC3E}">
        <p14:creationId xmlns:p14="http://schemas.microsoft.com/office/powerpoint/2010/main" val="1499060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386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6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6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386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6D3A8B-0663-4D81-B285-DA6D7B56DECE}" type="slidenum">
              <a:rPr lang="en-US" altLang="en-US"/>
              <a:pPr/>
              <a:t>‹#›</a:t>
            </a:fld>
            <a:endParaRPr lang="en-US" altLang="en-US"/>
          </a:p>
        </p:txBody>
      </p:sp>
    </p:spTree>
    <p:extLst>
      <p:ext uri="{BB962C8B-B14F-4D97-AF65-F5344CB8AC3E}">
        <p14:creationId xmlns:p14="http://schemas.microsoft.com/office/powerpoint/2010/main" val="38046586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B9CFAC9-BBEF-4500-8A3B-8809775DB086}" type="slidenum">
              <a:rPr lang="en-US" altLang="en-US"/>
              <a:pPr eaLnBrk="1" hangingPunct="1"/>
              <a:t>8</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05442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284879-DDBF-428A-9C3F-2A04E29BD15D}"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DC07AB44-B991-4BCC-824D-52B6E1A48046}" type="slidenum">
              <a:rPr lang="en-US" altLang="en-US"/>
              <a:pPr eaLnBrk="1" hangingPunct="1"/>
              <a:t>11</a:t>
            </a:fld>
            <a:endParaRPr lang="en-US"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385984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01511599-840B-4DEF-93C4-19D18234BF64}" type="slidenum">
              <a:rPr lang="en-US" altLang="en-US"/>
              <a:pPr eaLnBrk="1" hangingPunct="1"/>
              <a:t>12</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38257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9D0762CD-E910-4676-B7CF-C699B5820C02}" type="slidenum">
              <a:rPr lang="en-US" altLang="en-US"/>
              <a:pPr eaLnBrk="1" hangingPunct="1"/>
              <a:t>13</a:t>
            </a:fld>
            <a:endParaRPr lang="en-US"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735707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A8849368-BA0D-442B-9846-B224EEF66596}" type="slidenum">
              <a:rPr lang="en-US" altLang="en-US"/>
              <a:pPr eaLnBrk="1" hangingPunct="1"/>
              <a:t>14</a:t>
            </a:fld>
            <a:endParaRPr lang="en-US" alt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006366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B450B379-EC02-4AC7-9BEB-E8A26A2432A9}" type="slidenum">
              <a:rPr lang="en-US" altLang="en-US"/>
              <a:pPr eaLnBrk="1" hangingPunct="1"/>
              <a:t>15</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4270925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fld id="{F0631EEF-7776-49F6-906B-03D8E36B78D6}" type="slidenum">
              <a:rPr lang="en-US" altLang="en-US"/>
              <a:pPr eaLnBrk="1" hangingPunct="1"/>
              <a:t>25</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422028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074" name="Rectangle 1026"/>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3075" name="Rectangle 1027"/>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A8DD561F-A1A6-4923-AE0C-12B8CCFCC98B}" type="slidenum">
              <a:rPr lang="en-US" altLang="en-US"/>
              <a:pPr/>
              <a:t>‹#›</a:t>
            </a:fld>
            <a:endParaRPr lang="en-US" altLang="en-US"/>
          </a:p>
        </p:txBody>
      </p:sp>
    </p:spTree>
    <p:extLst>
      <p:ext uri="{BB962C8B-B14F-4D97-AF65-F5344CB8AC3E}">
        <p14:creationId xmlns:p14="http://schemas.microsoft.com/office/powerpoint/2010/main" val="1374373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03EE382-9447-475F-912E-B12855119C19}" type="slidenum">
              <a:rPr lang="en-US" altLang="en-US"/>
              <a:pPr/>
              <a:t>‹#›</a:t>
            </a:fld>
            <a:endParaRPr lang="en-US" altLang="en-US"/>
          </a:p>
        </p:txBody>
      </p:sp>
    </p:spTree>
    <p:extLst>
      <p:ext uri="{BB962C8B-B14F-4D97-AF65-F5344CB8AC3E}">
        <p14:creationId xmlns:p14="http://schemas.microsoft.com/office/powerpoint/2010/main" val="4009087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F437FAF-326F-4681-AD9A-E030622EEBB2}" type="slidenum">
              <a:rPr lang="en-US" altLang="en-US"/>
              <a:pPr/>
              <a:t>‹#›</a:t>
            </a:fld>
            <a:endParaRPr lang="en-US" altLang="en-US"/>
          </a:p>
        </p:txBody>
      </p:sp>
    </p:spTree>
    <p:extLst>
      <p:ext uri="{BB962C8B-B14F-4D97-AF65-F5344CB8AC3E}">
        <p14:creationId xmlns:p14="http://schemas.microsoft.com/office/powerpoint/2010/main" val="732747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27A98F7-6437-486E-B911-D121D3956E4A}" type="slidenum">
              <a:rPr lang="en-US" altLang="en-US"/>
              <a:pPr/>
              <a:t>‹#›</a:t>
            </a:fld>
            <a:endParaRPr lang="en-US" altLang="en-US"/>
          </a:p>
        </p:txBody>
      </p:sp>
    </p:spTree>
    <p:extLst>
      <p:ext uri="{BB962C8B-B14F-4D97-AF65-F5344CB8AC3E}">
        <p14:creationId xmlns:p14="http://schemas.microsoft.com/office/powerpoint/2010/main" val="1248071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EA73852-1EB8-4CC6-90E6-9457FBB34F7B}" type="slidenum">
              <a:rPr lang="en-US" altLang="en-US"/>
              <a:pPr/>
              <a:t>‹#›</a:t>
            </a:fld>
            <a:endParaRPr lang="en-US" altLang="en-US"/>
          </a:p>
        </p:txBody>
      </p:sp>
    </p:spTree>
    <p:extLst>
      <p:ext uri="{BB962C8B-B14F-4D97-AF65-F5344CB8AC3E}">
        <p14:creationId xmlns:p14="http://schemas.microsoft.com/office/powerpoint/2010/main" val="3604476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D97CC745-0AC2-4861-B643-2CAA7268D668}" type="slidenum">
              <a:rPr lang="en-US" altLang="en-US"/>
              <a:pPr/>
              <a:t>‹#›</a:t>
            </a:fld>
            <a:endParaRPr lang="en-US" altLang="en-US"/>
          </a:p>
        </p:txBody>
      </p:sp>
    </p:spTree>
    <p:extLst>
      <p:ext uri="{BB962C8B-B14F-4D97-AF65-F5344CB8AC3E}">
        <p14:creationId xmlns:p14="http://schemas.microsoft.com/office/powerpoint/2010/main" val="1875686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F85A582-4976-45F4-BEF2-3E0FA00BDF50}" type="slidenum">
              <a:rPr lang="en-US" altLang="en-US"/>
              <a:pPr/>
              <a:t>‹#›</a:t>
            </a:fld>
            <a:endParaRPr lang="en-US" altLang="en-US"/>
          </a:p>
        </p:txBody>
      </p:sp>
    </p:spTree>
    <p:extLst>
      <p:ext uri="{BB962C8B-B14F-4D97-AF65-F5344CB8AC3E}">
        <p14:creationId xmlns:p14="http://schemas.microsoft.com/office/powerpoint/2010/main" val="928249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63DD1B69-52A0-4CF4-A6E6-195B3AEBA25F}" type="slidenum">
              <a:rPr lang="en-US" altLang="en-US"/>
              <a:pPr/>
              <a:t>‹#›</a:t>
            </a:fld>
            <a:endParaRPr lang="en-US" altLang="en-US"/>
          </a:p>
        </p:txBody>
      </p:sp>
    </p:spTree>
    <p:extLst>
      <p:ext uri="{BB962C8B-B14F-4D97-AF65-F5344CB8AC3E}">
        <p14:creationId xmlns:p14="http://schemas.microsoft.com/office/powerpoint/2010/main" val="148329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2D7241D2-EF5C-4551-A3D0-AD375582B636}" type="slidenum">
              <a:rPr lang="en-US" altLang="en-US"/>
              <a:pPr/>
              <a:t>‹#›</a:t>
            </a:fld>
            <a:endParaRPr lang="en-US" altLang="en-US"/>
          </a:p>
        </p:txBody>
      </p:sp>
    </p:spTree>
    <p:extLst>
      <p:ext uri="{BB962C8B-B14F-4D97-AF65-F5344CB8AC3E}">
        <p14:creationId xmlns:p14="http://schemas.microsoft.com/office/powerpoint/2010/main" val="1948937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30DEF34-4293-4830-8FCC-748C6AB75FD2}" type="slidenum">
              <a:rPr lang="en-US" altLang="en-US"/>
              <a:pPr/>
              <a:t>‹#›</a:t>
            </a:fld>
            <a:endParaRPr lang="en-US" altLang="en-US"/>
          </a:p>
        </p:txBody>
      </p:sp>
    </p:spTree>
    <p:extLst>
      <p:ext uri="{BB962C8B-B14F-4D97-AF65-F5344CB8AC3E}">
        <p14:creationId xmlns:p14="http://schemas.microsoft.com/office/powerpoint/2010/main" val="31977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FC2C4B3D-5BB9-4387-B58F-57ADC8C13441}" type="slidenum">
              <a:rPr lang="en-US" altLang="en-US"/>
              <a:pPr/>
              <a:t>‹#›</a:t>
            </a:fld>
            <a:endParaRPr lang="en-US" altLang="en-US"/>
          </a:p>
        </p:txBody>
      </p:sp>
    </p:spTree>
    <p:extLst>
      <p:ext uri="{BB962C8B-B14F-4D97-AF65-F5344CB8AC3E}">
        <p14:creationId xmlns:p14="http://schemas.microsoft.com/office/powerpoint/2010/main" val="11873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charset="0"/>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ADCF4B5-CA5E-4F11-9632-EABB7395BF8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2800">
          <a:solidFill>
            <a:schemeClr val="tx2"/>
          </a:solidFill>
          <a:latin typeface="+mj-lt"/>
          <a:ea typeface="+mj-ea"/>
          <a:cs typeface="+mj-cs"/>
        </a:defRPr>
      </a:lvl1pPr>
      <a:lvl2pPr algn="ctr" rtl="0" eaLnBrk="0" fontAlgn="base" hangingPunct="0">
        <a:spcBef>
          <a:spcPct val="0"/>
        </a:spcBef>
        <a:spcAft>
          <a:spcPct val="0"/>
        </a:spcAft>
        <a:defRPr sz="2800">
          <a:solidFill>
            <a:schemeClr val="tx2"/>
          </a:solidFill>
          <a:latin typeface="Times New Roman" charset="0"/>
        </a:defRPr>
      </a:lvl2pPr>
      <a:lvl3pPr algn="ctr" rtl="0" eaLnBrk="0" fontAlgn="base" hangingPunct="0">
        <a:spcBef>
          <a:spcPct val="0"/>
        </a:spcBef>
        <a:spcAft>
          <a:spcPct val="0"/>
        </a:spcAft>
        <a:defRPr sz="2800">
          <a:solidFill>
            <a:schemeClr val="tx2"/>
          </a:solidFill>
          <a:latin typeface="Times New Roman" charset="0"/>
        </a:defRPr>
      </a:lvl3pPr>
      <a:lvl4pPr algn="ctr" rtl="0" eaLnBrk="0" fontAlgn="base" hangingPunct="0">
        <a:spcBef>
          <a:spcPct val="0"/>
        </a:spcBef>
        <a:spcAft>
          <a:spcPct val="0"/>
        </a:spcAft>
        <a:defRPr sz="2800">
          <a:solidFill>
            <a:schemeClr val="tx2"/>
          </a:solidFill>
          <a:latin typeface="Times New Roman" charset="0"/>
        </a:defRPr>
      </a:lvl4pPr>
      <a:lvl5pPr algn="ctr" rtl="0" eaLnBrk="0" fontAlgn="base" hangingPunct="0">
        <a:spcBef>
          <a:spcPct val="0"/>
        </a:spcBef>
        <a:spcAft>
          <a:spcPct val="0"/>
        </a:spcAft>
        <a:defRPr sz="2800">
          <a:solidFill>
            <a:schemeClr val="tx2"/>
          </a:solidFill>
          <a:latin typeface="Times New Roman" charset="0"/>
        </a:defRPr>
      </a:lvl5pPr>
      <a:lvl6pPr marL="457200" algn="ctr" rtl="0" fontAlgn="base">
        <a:spcBef>
          <a:spcPct val="0"/>
        </a:spcBef>
        <a:spcAft>
          <a:spcPct val="0"/>
        </a:spcAft>
        <a:defRPr sz="2800">
          <a:solidFill>
            <a:schemeClr val="tx2"/>
          </a:solidFill>
          <a:latin typeface="Times New Roman" charset="0"/>
        </a:defRPr>
      </a:lvl6pPr>
      <a:lvl7pPr marL="914400" algn="ctr" rtl="0" fontAlgn="base">
        <a:spcBef>
          <a:spcPct val="0"/>
        </a:spcBef>
        <a:spcAft>
          <a:spcPct val="0"/>
        </a:spcAft>
        <a:defRPr sz="2800">
          <a:solidFill>
            <a:schemeClr val="tx2"/>
          </a:solidFill>
          <a:latin typeface="Times New Roman" charset="0"/>
        </a:defRPr>
      </a:lvl7pPr>
      <a:lvl8pPr marL="1371600" algn="ctr" rtl="0" fontAlgn="base">
        <a:spcBef>
          <a:spcPct val="0"/>
        </a:spcBef>
        <a:spcAft>
          <a:spcPct val="0"/>
        </a:spcAft>
        <a:defRPr sz="2800">
          <a:solidFill>
            <a:schemeClr val="tx2"/>
          </a:solidFill>
          <a:latin typeface="Times New Roman" charset="0"/>
        </a:defRPr>
      </a:lvl8pPr>
      <a:lvl9pPr marL="1828800" algn="ctr" rtl="0" fontAlgn="base">
        <a:spcBef>
          <a:spcPct val="0"/>
        </a:spcBef>
        <a:spcAft>
          <a:spcPct val="0"/>
        </a:spcAft>
        <a:defRPr sz="28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6600" dirty="0"/>
              <a:t>State Diagram</a:t>
            </a:r>
            <a:br>
              <a:rPr lang="en-US" sz="6600" dirty="0"/>
            </a:br>
            <a:endParaRPr lang="en-US" dirty="0"/>
          </a:p>
        </p:txBody>
      </p:sp>
      <p:sp>
        <p:nvSpPr>
          <p:cNvPr id="5" name="Subtitle 4"/>
          <p:cNvSpPr>
            <a:spLocks noGrp="1"/>
          </p:cNvSpPr>
          <p:nvPr>
            <p:ph type="subTitle" idx="1"/>
          </p:nvPr>
        </p:nvSpPr>
        <p:spPr/>
        <p:txBody>
          <a:bodyPr/>
          <a:lstStyle/>
          <a:p>
            <a:r>
              <a:rPr lang="en-US" dirty="0"/>
              <a:t>State Chart Diagram</a:t>
            </a:r>
          </a:p>
          <a:p>
            <a:r>
              <a:rPr lang="en-US" dirty="0"/>
              <a:t>State </a:t>
            </a:r>
            <a:r>
              <a:rPr lang="en-US"/>
              <a:t>Transition Diagram</a:t>
            </a:r>
          </a:p>
        </p:txBody>
      </p:sp>
    </p:spTree>
    <p:extLst>
      <p:ext uri="{BB962C8B-B14F-4D97-AF65-F5344CB8AC3E}">
        <p14:creationId xmlns:p14="http://schemas.microsoft.com/office/powerpoint/2010/main" val="1659897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Naming Conventions for a state</a:t>
            </a:r>
          </a:p>
        </p:txBody>
      </p:sp>
      <p:sp>
        <p:nvSpPr>
          <p:cNvPr id="3" name="Content Placeholder 2"/>
          <p:cNvSpPr>
            <a:spLocks noGrp="1"/>
          </p:cNvSpPr>
          <p:nvPr>
            <p:ph idx="1"/>
          </p:nvPr>
        </p:nvSpPr>
        <p:spPr>
          <a:xfrm>
            <a:off x="685800" y="1828800"/>
            <a:ext cx="7772400" cy="4267200"/>
          </a:xfrm>
        </p:spPr>
        <p:txBody>
          <a:bodyPr/>
          <a:lstStyle/>
          <a:p>
            <a:r>
              <a:rPr lang="en-US" sz="3200" dirty="0"/>
              <a:t>Each unique state has a unique name</a:t>
            </a:r>
          </a:p>
          <a:p>
            <a:r>
              <a:rPr lang="en-US" sz="3200" dirty="0"/>
              <a:t>State Names are </a:t>
            </a:r>
            <a:r>
              <a:rPr lang="en-US" sz="3200" b="1" dirty="0"/>
              <a:t>verb</a:t>
            </a:r>
            <a:r>
              <a:rPr lang="en-US" sz="3200" dirty="0"/>
              <a:t> phrases </a:t>
            </a:r>
          </a:p>
          <a:p>
            <a:r>
              <a:rPr lang="en-US" sz="3200" dirty="0"/>
              <a:t>A noun to name a state – </a:t>
            </a:r>
            <a:r>
              <a:rPr lang="en-US" sz="3200" b="1" dirty="0"/>
              <a:t>incorrect </a:t>
            </a:r>
          </a:p>
          <a:p>
            <a:endParaRPr lang="en-US" sz="3200" dirty="0"/>
          </a:p>
          <a:p>
            <a:endParaRPr lang="en-US" sz="3200" dirty="0"/>
          </a:p>
        </p:txBody>
      </p:sp>
    </p:spTree>
    <p:extLst>
      <p:ext uri="{BB962C8B-B14F-4D97-AF65-F5344CB8AC3E}">
        <p14:creationId xmlns:p14="http://schemas.microsoft.com/office/powerpoint/2010/main" val="235233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04800"/>
            <a:ext cx="7772400" cy="609600"/>
          </a:xfrm>
        </p:spPr>
        <p:txBody>
          <a:bodyPr/>
          <a:lstStyle/>
          <a:p>
            <a:pPr eaLnBrk="1" hangingPunct="1"/>
            <a:r>
              <a:rPr lang="en-US" altLang="en-US" sz="4000" b="1" dirty="0"/>
              <a:t>State Diagrams: States</a:t>
            </a:r>
          </a:p>
        </p:txBody>
      </p:sp>
      <p:sp>
        <p:nvSpPr>
          <p:cNvPr id="3075" name="Rectangle 3"/>
          <p:cNvSpPr>
            <a:spLocks noGrp="1" noChangeArrowheads="1"/>
          </p:cNvSpPr>
          <p:nvPr>
            <p:ph type="body" idx="1"/>
          </p:nvPr>
        </p:nvSpPr>
        <p:spPr>
          <a:xfrm>
            <a:off x="304800" y="1371600"/>
            <a:ext cx="8077200" cy="4953000"/>
          </a:xfrm>
        </p:spPr>
        <p:txBody>
          <a:bodyPr/>
          <a:lstStyle/>
          <a:p>
            <a:pPr algn="just" eaLnBrk="1" hangingPunct="1">
              <a:lnSpc>
                <a:spcPct val="90000"/>
              </a:lnSpc>
            </a:pPr>
            <a:r>
              <a:rPr lang="en-US" altLang="en-US" dirty="0"/>
              <a:t>States are represented as rounded boxes which contain:</a:t>
            </a:r>
          </a:p>
          <a:p>
            <a:pPr lvl="1" algn="just" eaLnBrk="1" hangingPunct="1">
              <a:lnSpc>
                <a:spcPct val="90000"/>
              </a:lnSpc>
            </a:pPr>
            <a:r>
              <a:rPr lang="en-US" altLang="en-US" dirty="0"/>
              <a:t>the </a:t>
            </a:r>
            <a:r>
              <a:rPr lang="en-US" altLang="en-US" b="1" dirty="0"/>
              <a:t>state name</a:t>
            </a:r>
          </a:p>
          <a:p>
            <a:pPr lvl="1" algn="just" eaLnBrk="1" hangingPunct="1">
              <a:lnSpc>
                <a:spcPct val="90000"/>
              </a:lnSpc>
            </a:pPr>
            <a:r>
              <a:rPr lang="en-US" altLang="en-US" dirty="0"/>
              <a:t>and the following optional fields</a:t>
            </a:r>
          </a:p>
          <a:p>
            <a:pPr lvl="2" algn="just" eaLnBrk="1" hangingPunct="1">
              <a:lnSpc>
                <a:spcPct val="90000"/>
              </a:lnSpc>
            </a:pPr>
            <a:r>
              <a:rPr lang="en-US" altLang="en-US" b="1" dirty="0"/>
              <a:t>entry and</a:t>
            </a:r>
            <a:r>
              <a:rPr lang="en-US" altLang="en-US" dirty="0"/>
              <a:t> </a:t>
            </a:r>
            <a:r>
              <a:rPr lang="en-US" altLang="en-US" b="1" dirty="0"/>
              <a:t>exit actions</a:t>
            </a:r>
            <a:r>
              <a:rPr lang="en-US" altLang="en-US" dirty="0"/>
              <a:t>: entry and exit actions are executed whenever the state is entered or exited, respectively</a:t>
            </a:r>
          </a:p>
          <a:p>
            <a:pPr lvl="2" algn="just" eaLnBrk="1" hangingPunct="1">
              <a:lnSpc>
                <a:spcPct val="90000"/>
              </a:lnSpc>
            </a:pPr>
            <a:r>
              <a:rPr lang="en-US" altLang="en-US" b="1" dirty="0"/>
              <a:t>Internal transitions</a:t>
            </a:r>
            <a:r>
              <a:rPr lang="en-US" altLang="en-US" dirty="0"/>
              <a:t>: A response  to an event that causes the execution of an action but does not cause a change of state or execution of exit or entry actions.</a:t>
            </a:r>
          </a:p>
          <a:p>
            <a:pPr lvl="2" algn="just" eaLnBrk="1" hangingPunct="1">
              <a:lnSpc>
                <a:spcPct val="90000"/>
              </a:lnSpc>
            </a:pPr>
            <a:r>
              <a:rPr lang="en-US" altLang="en-US" b="1" dirty="0"/>
              <a:t>External transition</a:t>
            </a:r>
            <a:r>
              <a:rPr lang="en-US" altLang="en-US" dirty="0"/>
              <a:t>: A response to an event that causes a change of state or a self-transition, together with a specified action.</a:t>
            </a:r>
          </a:p>
          <a:p>
            <a:pPr lvl="2" algn="just" eaLnBrk="1" hangingPunct="1">
              <a:lnSpc>
                <a:spcPct val="90000"/>
              </a:lnSpc>
            </a:pPr>
            <a:r>
              <a:rPr lang="en-US" altLang="en-US" b="1" dirty="0"/>
              <a:t>Activities</a:t>
            </a:r>
            <a:r>
              <a:rPr lang="en-US" altLang="en-US" dirty="0"/>
              <a:t>: Typically, once the system enters a state it sits idle until an event triggers a transition. Activities help you to model situations where while in a state, the object does some work that will continue until it is interrupted by an event</a:t>
            </a:r>
          </a:p>
          <a:p>
            <a:pPr lvl="2" algn="just" eaLnBrk="1" hangingPunct="1">
              <a:lnSpc>
                <a:spcPct val="90000"/>
              </a:lnSpc>
              <a:buFontTx/>
              <a:buNone/>
            </a:pPr>
            <a:endParaRPr lang="en-US" altLang="en-US" dirty="0"/>
          </a:p>
          <a:p>
            <a:pPr lvl="2" algn="just" eaLnBrk="1" hangingPunct="1">
              <a:lnSpc>
                <a:spcPct val="90000"/>
              </a:lnSpc>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z="4000" b="1" dirty="0"/>
              <a:t>State Diagrams: States</a:t>
            </a:r>
          </a:p>
        </p:txBody>
      </p:sp>
      <p:sp>
        <p:nvSpPr>
          <p:cNvPr id="4099" name="AutoShape 4"/>
          <p:cNvSpPr>
            <a:spLocks noChangeArrowheads="1"/>
          </p:cNvSpPr>
          <p:nvPr/>
        </p:nvSpPr>
        <p:spPr bwMode="auto">
          <a:xfrm>
            <a:off x="2971800" y="1905000"/>
            <a:ext cx="3124200" cy="2057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4100" name="Text Box 5"/>
          <p:cNvSpPr txBox="1">
            <a:spLocks noChangeArrowheads="1"/>
          </p:cNvSpPr>
          <p:nvPr/>
        </p:nvSpPr>
        <p:spPr bwMode="auto">
          <a:xfrm>
            <a:off x="3886200" y="1905000"/>
            <a:ext cx="985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a:t>Tracking</a:t>
            </a:r>
          </a:p>
        </p:txBody>
      </p:sp>
      <p:sp>
        <p:nvSpPr>
          <p:cNvPr id="4101" name="Line 6"/>
          <p:cNvSpPr>
            <a:spLocks noChangeShapeType="1"/>
          </p:cNvSpPr>
          <p:nvPr/>
        </p:nvSpPr>
        <p:spPr bwMode="auto">
          <a:xfrm>
            <a:off x="2971800" y="2286000"/>
            <a:ext cx="3124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Text Box 7"/>
          <p:cNvSpPr txBox="1">
            <a:spLocks noChangeArrowheads="1"/>
          </p:cNvSpPr>
          <p:nvPr/>
        </p:nvSpPr>
        <p:spPr bwMode="auto">
          <a:xfrm>
            <a:off x="3184525" y="2424113"/>
            <a:ext cx="2960688"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entry / setMode(on Track)</a:t>
            </a:r>
          </a:p>
          <a:p>
            <a:pPr eaLnBrk="1" hangingPunct="1"/>
            <a:r>
              <a:rPr lang="en-US" altLang="en-US" sz="1600"/>
              <a:t>exit / setMode(off Track)</a:t>
            </a:r>
          </a:p>
          <a:p>
            <a:pPr eaLnBrk="1" hangingPunct="1"/>
            <a:r>
              <a:rPr lang="en-US" altLang="en-US" sz="1600"/>
              <a:t>Tracking / tracker.Acquire()</a:t>
            </a:r>
          </a:p>
          <a:p>
            <a:pPr eaLnBrk="1" hangingPunct="1"/>
            <a:r>
              <a:rPr lang="en-US" altLang="en-US" sz="1600"/>
              <a:t>newTarget/tracker.ChangeTrack()</a:t>
            </a:r>
          </a:p>
          <a:p>
            <a:pPr eaLnBrk="1" hangingPunct="1"/>
            <a:r>
              <a:rPr lang="en-US" altLang="en-US" sz="1600"/>
              <a:t>do / followTarget</a:t>
            </a:r>
          </a:p>
          <a:p>
            <a:pPr eaLnBrk="1" hangingPunct="1"/>
            <a:endParaRPr lang="en-US" altLang="en-US" sz="1600"/>
          </a:p>
        </p:txBody>
      </p:sp>
      <p:sp>
        <p:nvSpPr>
          <p:cNvPr id="4103" name="Text Box 8"/>
          <p:cNvSpPr txBox="1">
            <a:spLocks noChangeArrowheads="1"/>
          </p:cNvSpPr>
          <p:nvPr/>
        </p:nvSpPr>
        <p:spPr bwMode="auto">
          <a:xfrm>
            <a:off x="762000" y="2133600"/>
            <a:ext cx="1152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entry action</a:t>
            </a:r>
          </a:p>
        </p:txBody>
      </p:sp>
      <p:sp>
        <p:nvSpPr>
          <p:cNvPr id="4104" name="Text Box 9"/>
          <p:cNvSpPr txBox="1">
            <a:spLocks noChangeArrowheads="1"/>
          </p:cNvSpPr>
          <p:nvPr/>
        </p:nvSpPr>
        <p:spPr bwMode="auto">
          <a:xfrm>
            <a:off x="609600" y="2590800"/>
            <a:ext cx="103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exit action</a:t>
            </a:r>
          </a:p>
        </p:txBody>
      </p:sp>
      <p:sp>
        <p:nvSpPr>
          <p:cNvPr id="4105" name="Text Box 10"/>
          <p:cNvSpPr txBox="1">
            <a:spLocks noChangeArrowheads="1"/>
          </p:cNvSpPr>
          <p:nvPr/>
        </p:nvSpPr>
        <p:spPr bwMode="auto">
          <a:xfrm>
            <a:off x="304800" y="2971800"/>
            <a:ext cx="1630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internal transition</a:t>
            </a:r>
          </a:p>
        </p:txBody>
      </p:sp>
      <p:sp>
        <p:nvSpPr>
          <p:cNvPr id="4106" name="Text Box 11"/>
          <p:cNvSpPr txBox="1">
            <a:spLocks noChangeArrowheads="1"/>
          </p:cNvSpPr>
          <p:nvPr/>
        </p:nvSpPr>
        <p:spPr bwMode="auto">
          <a:xfrm>
            <a:off x="762000" y="3581400"/>
            <a:ext cx="796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activity</a:t>
            </a:r>
          </a:p>
        </p:txBody>
      </p:sp>
      <p:sp>
        <p:nvSpPr>
          <p:cNvPr id="4107" name="Line 13"/>
          <p:cNvSpPr>
            <a:spLocks noChangeShapeType="1"/>
          </p:cNvSpPr>
          <p:nvPr/>
        </p:nvSpPr>
        <p:spPr bwMode="auto">
          <a:xfrm>
            <a:off x="1905000" y="2362200"/>
            <a:ext cx="1295400" cy="228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8" name="Line 14"/>
          <p:cNvSpPr>
            <a:spLocks noChangeShapeType="1"/>
          </p:cNvSpPr>
          <p:nvPr/>
        </p:nvSpPr>
        <p:spPr bwMode="auto">
          <a:xfrm>
            <a:off x="1676400" y="2819400"/>
            <a:ext cx="1524000"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09" name="Line 15"/>
          <p:cNvSpPr>
            <a:spLocks noChangeShapeType="1"/>
          </p:cNvSpPr>
          <p:nvPr/>
        </p:nvSpPr>
        <p:spPr bwMode="auto">
          <a:xfrm flipV="1">
            <a:off x="1981200" y="3124200"/>
            <a:ext cx="1219200" cy="76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0" name="Line 16"/>
          <p:cNvSpPr>
            <a:spLocks noChangeShapeType="1"/>
          </p:cNvSpPr>
          <p:nvPr/>
        </p:nvSpPr>
        <p:spPr bwMode="auto">
          <a:xfrm flipV="1">
            <a:off x="1600200" y="3581400"/>
            <a:ext cx="1676400" cy="152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1" name="Text Box 18"/>
          <p:cNvSpPr txBox="1">
            <a:spLocks noChangeArrowheads="1"/>
          </p:cNvSpPr>
          <p:nvPr/>
        </p:nvSpPr>
        <p:spPr bwMode="auto">
          <a:xfrm>
            <a:off x="1203324" y="4648199"/>
            <a:ext cx="59594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2400" dirty="0"/>
              <a:t>Note that, “entry”, “exit”, “do” are keywords</a:t>
            </a:r>
          </a:p>
        </p:txBody>
      </p:sp>
      <p:sp>
        <p:nvSpPr>
          <p:cNvPr id="4112" name="Line 19"/>
          <p:cNvSpPr>
            <a:spLocks noChangeShapeType="1"/>
          </p:cNvSpPr>
          <p:nvPr/>
        </p:nvSpPr>
        <p:spPr bwMode="auto">
          <a:xfrm flipV="1">
            <a:off x="1600200" y="3352800"/>
            <a:ext cx="1676400" cy="1524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13" name="Text Box 20"/>
          <p:cNvSpPr txBox="1">
            <a:spLocks noChangeArrowheads="1"/>
          </p:cNvSpPr>
          <p:nvPr/>
        </p:nvSpPr>
        <p:spPr bwMode="auto">
          <a:xfrm>
            <a:off x="0" y="3276600"/>
            <a:ext cx="16637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external transition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381001"/>
            <a:ext cx="7772400" cy="609600"/>
          </a:xfrm>
        </p:spPr>
        <p:txBody>
          <a:bodyPr/>
          <a:lstStyle/>
          <a:p>
            <a:pPr eaLnBrk="1" hangingPunct="1"/>
            <a:r>
              <a:rPr lang="en-US" altLang="en-US" sz="4000" b="1" dirty="0"/>
              <a:t>State Diagrams: Transitions</a:t>
            </a:r>
          </a:p>
        </p:txBody>
      </p:sp>
      <p:sp>
        <p:nvSpPr>
          <p:cNvPr id="5123" name="Rectangle 3"/>
          <p:cNvSpPr>
            <a:spLocks noGrp="1" noChangeArrowheads="1"/>
          </p:cNvSpPr>
          <p:nvPr>
            <p:ph type="body" idx="1"/>
          </p:nvPr>
        </p:nvSpPr>
        <p:spPr/>
        <p:txBody>
          <a:bodyPr/>
          <a:lstStyle/>
          <a:p>
            <a:pPr algn="just" eaLnBrk="1" hangingPunct="1"/>
            <a:r>
              <a:rPr lang="en-US" altLang="en-US" dirty="0"/>
              <a:t>Transitions</a:t>
            </a:r>
          </a:p>
          <a:p>
            <a:pPr lvl="1" algn="just" eaLnBrk="1" hangingPunct="1"/>
            <a:r>
              <a:rPr lang="en-US" altLang="en-US" b="1" dirty="0"/>
              <a:t>source state</a:t>
            </a:r>
            <a:r>
              <a:rPr lang="en-US" altLang="en-US" dirty="0"/>
              <a:t> and </a:t>
            </a:r>
            <a:r>
              <a:rPr lang="en-US" altLang="en-US" b="1" dirty="0"/>
              <a:t>target state</a:t>
            </a:r>
            <a:r>
              <a:rPr lang="en-US" altLang="en-US" dirty="0"/>
              <a:t>: shown by the arrow representing the transition</a:t>
            </a:r>
          </a:p>
          <a:p>
            <a:pPr lvl="1" algn="just" eaLnBrk="1" hangingPunct="1"/>
            <a:r>
              <a:rPr lang="en-US" altLang="en-US" b="1" dirty="0"/>
              <a:t>trigger event</a:t>
            </a:r>
            <a:r>
              <a:rPr lang="en-US" altLang="en-US" dirty="0"/>
              <a:t>: the event that makes the transition fire</a:t>
            </a:r>
            <a:endParaRPr lang="en-US" altLang="en-US" b="1" dirty="0"/>
          </a:p>
          <a:p>
            <a:pPr lvl="1" algn="just" eaLnBrk="1" hangingPunct="1"/>
            <a:r>
              <a:rPr lang="en-US" altLang="en-US" b="1" dirty="0"/>
              <a:t>guard condition</a:t>
            </a:r>
            <a:r>
              <a:rPr lang="en-US" altLang="en-US" dirty="0"/>
              <a:t>: a Boolean expression that is evaluated when the trigger event occurs, the transition can fire only if the guard condition evaluates to true</a:t>
            </a:r>
          </a:p>
          <a:p>
            <a:pPr lvl="1" algn="just" eaLnBrk="1" hangingPunct="1"/>
            <a:r>
              <a:rPr lang="en-US" altLang="en-US" b="1" dirty="0"/>
              <a:t>action</a:t>
            </a:r>
            <a:r>
              <a:rPr lang="en-US" altLang="en-US" dirty="0"/>
              <a:t>: an executable atomic computation that can directly act on the object that owns the state machine or indirectly on other objects that are visible to the object</a:t>
            </a:r>
          </a:p>
          <a:p>
            <a:pPr lvl="1" algn="just" eaLnBrk="1" hangingPunct="1"/>
            <a:r>
              <a:rPr lang="en-US" altLang="en-US" b="1" dirty="0"/>
              <a:t>initial and final states</a:t>
            </a:r>
            <a:r>
              <a:rPr lang="en-US" altLang="en-US" dirty="0"/>
              <a:t>: shown as filled black circle and a filled black circle surrounded by an unfilled circle, respectively</a:t>
            </a:r>
          </a:p>
        </p:txBody>
      </p:sp>
      <p:sp>
        <p:nvSpPr>
          <p:cNvPr id="5124" name="Line 4"/>
          <p:cNvSpPr>
            <a:spLocks noChangeShapeType="1"/>
          </p:cNvSpPr>
          <p:nvPr/>
        </p:nvSpPr>
        <p:spPr bwMode="auto">
          <a:xfrm>
            <a:off x="1905000" y="6172200"/>
            <a:ext cx="3886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25" name="AutoShape 5"/>
          <p:cNvSpPr>
            <a:spLocks noChangeArrowheads="1"/>
          </p:cNvSpPr>
          <p:nvPr/>
        </p:nvSpPr>
        <p:spPr bwMode="auto">
          <a:xfrm>
            <a:off x="609600" y="5562600"/>
            <a:ext cx="1295400" cy="1066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5126" name="AutoShape 6"/>
          <p:cNvSpPr>
            <a:spLocks noChangeArrowheads="1"/>
          </p:cNvSpPr>
          <p:nvPr/>
        </p:nvSpPr>
        <p:spPr bwMode="auto">
          <a:xfrm>
            <a:off x="5791200" y="5562600"/>
            <a:ext cx="1295400" cy="10668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5127" name="Line 7"/>
          <p:cNvSpPr>
            <a:spLocks noChangeShapeType="1"/>
          </p:cNvSpPr>
          <p:nvPr/>
        </p:nvSpPr>
        <p:spPr bwMode="auto">
          <a:xfrm>
            <a:off x="609600" y="5943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Text Box 9"/>
          <p:cNvSpPr txBox="1">
            <a:spLocks noChangeArrowheads="1"/>
          </p:cNvSpPr>
          <p:nvPr/>
        </p:nvSpPr>
        <p:spPr bwMode="auto">
          <a:xfrm>
            <a:off x="2057400" y="5791200"/>
            <a:ext cx="360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trigger-event[guard-condition]/action</a:t>
            </a:r>
          </a:p>
        </p:txBody>
      </p:sp>
      <p:sp>
        <p:nvSpPr>
          <p:cNvPr id="5129" name="Text Box 10"/>
          <p:cNvSpPr txBox="1">
            <a:spLocks noChangeArrowheads="1"/>
          </p:cNvSpPr>
          <p:nvPr/>
        </p:nvSpPr>
        <p:spPr bwMode="auto">
          <a:xfrm>
            <a:off x="685800" y="5562600"/>
            <a:ext cx="1257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source state</a:t>
            </a:r>
          </a:p>
        </p:txBody>
      </p:sp>
      <p:sp>
        <p:nvSpPr>
          <p:cNvPr id="5130" name="Text Box 11"/>
          <p:cNvSpPr txBox="1">
            <a:spLocks noChangeArrowheads="1"/>
          </p:cNvSpPr>
          <p:nvPr/>
        </p:nvSpPr>
        <p:spPr bwMode="auto">
          <a:xfrm>
            <a:off x="5867400" y="5562600"/>
            <a:ext cx="1181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a:t>target state</a:t>
            </a:r>
          </a:p>
        </p:txBody>
      </p:sp>
      <p:sp>
        <p:nvSpPr>
          <p:cNvPr id="5131" name="Line 12"/>
          <p:cNvSpPr>
            <a:spLocks noChangeShapeType="1"/>
          </p:cNvSpPr>
          <p:nvPr/>
        </p:nvSpPr>
        <p:spPr bwMode="auto">
          <a:xfrm>
            <a:off x="5791200" y="59436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19138" y="471903"/>
            <a:ext cx="7772400" cy="609600"/>
          </a:xfrm>
        </p:spPr>
        <p:txBody>
          <a:bodyPr/>
          <a:lstStyle/>
          <a:p>
            <a:pPr eaLnBrk="1" hangingPunct="1"/>
            <a:r>
              <a:rPr lang="en-US" altLang="en-US" sz="4800" b="1" dirty="0"/>
              <a:t>State Diagrams</a:t>
            </a:r>
          </a:p>
        </p:txBody>
      </p:sp>
      <p:sp>
        <p:nvSpPr>
          <p:cNvPr id="6147" name="AutoShape 4"/>
          <p:cNvSpPr>
            <a:spLocks noChangeArrowheads="1"/>
          </p:cNvSpPr>
          <p:nvPr/>
        </p:nvSpPr>
        <p:spPr bwMode="auto">
          <a:xfrm>
            <a:off x="3810000" y="2895600"/>
            <a:ext cx="1752600" cy="13716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6148" name="Text Box 5"/>
          <p:cNvSpPr txBox="1">
            <a:spLocks noChangeArrowheads="1"/>
          </p:cNvSpPr>
          <p:nvPr/>
        </p:nvSpPr>
        <p:spPr bwMode="auto">
          <a:xfrm>
            <a:off x="4191000" y="28956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b="1"/>
              <a:t>Checking</a:t>
            </a:r>
          </a:p>
        </p:txBody>
      </p:sp>
      <p:sp>
        <p:nvSpPr>
          <p:cNvPr id="6149" name="Line 6"/>
          <p:cNvSpPr>
            <a:spLocks noChangeShapeType="1"/>
          </p:cNvSpPr>
          <p:nvPr/>
        </p:nvSpPr>
        <p:spPr bwMode="auto">
          <a:xfrm>
            <a:off x="3810000" y="3276600"/>
            <a:ext cx="1752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Text Box 7"/>
          <p:cNvSpPr txBox="1">
            <a:spLocks noChangeArrowheads="1"/>
          </p:cNvSpPr>
          <p:nvPr/>
        </p:nvSpPr>
        <p:spPr bwMode="auto">
          <a:xfrm>
            <a:off x="4038600" y="3505200"/>
            <a:ext cx="13954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do / checkItem</a:t>
            </a:r>
          </a:p>
        </p:txBody>
      </p:sp>
      <p:sp>
        <p:nvSpPr>
          <p:cNvPr id="6151" name="Oval 8"/>
          <p:cNvSpPr>
            <a:spLocks noChangeArrowheads="1"/>
          </p:cNvSpPr>
          <p:nvPr/>
        </p:nvSpPr>
        <p:spPr bwMode="auto">
          <a:xfrm>
            <a:off x="4495800" y="1905000"/>
            <a:ext cx="304800" cy="3048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6152" name="Line 9"/>
          <p:cNvSpPr>
            <a:spLocks noChangeShapeType="1"/>
          </p:cNvSpPr>
          <p:nvPr/>
        </p:nvSpPr>
        <p:spPr bwMode="auto">
          <a:xfrm>
            <a:off x="4648200" y="2209800"/>
            <a:ext cx="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3" name="Freeform 11"/>
          <p:cNvSpPr>
            <a:spLocks/>
          </p:cNvSpPr>
          <p:nvPr/>
        </p:nvSpPr>
        <p:spPr bwMode="auto">
          <a:xfrm>
            <a:off x="2895600" y="3505200"/>
            <a:ext cx="914400" cy="381000"/>
          </a:xfrm>
          <a:custGeom>
            <a:avLst/>
            <a:gdLst>
              <a:gd name="T0" fmla="*/ 914400 w 576"/>
              <a:gd name="T1" fmla="*/ 0 h 240"/>
              <a:gd name="T2" fmla="*/ 0 w 576"/>
              <a:gd name="T3" fmla="*/ 0 h 240"/>
              <a:gd name="T4" fmla="*/ 0 w 576"/>
              <a:gd name="T5" fmla="*/ 381000 h 240"/>
              <a:gd name="T6" fmla="*/ 914400 w 576"/>
              <a:gd name="T7" fmla="*/ 381000 h 240"/>
              <a:gd name="T8" fmla="*/ 0 60000 65536"/>
              <a:gd name="T9" fmla="*/ 0 60000 65536"/>
              <a:gd name="T10" fmla="*/ 0 60000 65536"/>
              <a:gd name="T11" fmla="*/ 0 60000 65536"/>
              <a:gd name="T12" fmla="*/ 0 w 576"/>
              <a:gd name="T13" fmla="*/ 0 h 240"/>
              <a:gd name="T14" fmla="*/ 576 w 576"/>
              <a:gd name="T15" fmla="*/ 240 h 240"/>
            </a:gdLst>
            <a:ahLst/>
            <a:cxnLst>
              <a:cxn ang="T8">
                <a:pos x="T0" y="T1"/>
              </a:cxn>
              <a:cxn ang="T9">
                <a:pos x="T2" y="T3"/>
              </a:cxn>
              <a:cxn ang="T10">
                <a:pos x="T4" y="T5"/>
              </a:cxn>
              <a:cxn ang="T11">
                <a:pos x="T6" y="T7"/>
              </a:cxn>
            </a:cxnLst>
            <a:rect l="T12" t="T13" r="T14" b="T15"/>
            <a:pathLst>
              <a:path w="576" h="240">
                <a:moveTo>
                  <a:pt x="576" y="0"/>
                </a:moveTo>
                <a:lnTo>
                  <a:pt x="0" y="0"/>
                </a:lnTo>
                <a:lnTo>
                  <a:pt x="0" y="240"/>
                </a:lnTo>
                <a:lnTo>
                  <a:pt x="576" y="24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6154" name="Line 12"/>
          <p:cNvSpPr>
            <a:spLocks noChangeShapeType="1"/>
          </p:cNvSpPr>
          <p:nvPr/>
        </p:nvSpPr>
        <p:spPr bwMode="auto">
          <a:xfrm>
            <a:off x="4648200" y="4267200"/>
            <a:ext cx="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5" name="Text Box 13"/>
          <p:cNvSpPr txBox="1">
            <a:spLocks noChangeArrowheads="1"/>
          </p:cNvSpPr>
          <p:nvPr/>
        </p:nvSpPr>
        <p:spPr bwMode="auto">
          <a:xfrm>
            <a:off x="4708525" y="2347913"/>
            <a:ext cx="123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 getFirstItem</a:t>
            </a:r>
          </a:p>
        </p:txBody>
      </p:sp>
      <p:sp>
        <p:nvSpPr>
          <p:cNvPr id="6156" name="Text Box 14"/>
          <p:cNvSpPr txBox="1">
            <a:spLocks noChangeArrowheads="1"/>
          </p:cNvSpPr>
          <p:nvPr/>
        </p:nvSpPr>
        <p:spPr bwMode="auto">
          <a:xfrm>
            <a:off x="5791200" y="1524000"/>
            <a:ext cx="2700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shows the initial (default) state</a:t>
            </a:r>
          </a:p>
        </p:txBody>
      </p:sp>
      <p:sp>
        <p:nvSpPr>
          <p:cNvPr id="6157" name="Line 15"/>
          <p:cNvSpPr>
            <a:spLocks noChangeShapeType="1"/>
          </p:cNvSpPr>
          <p:nvPr/>
        </p:nvSpPr>
        <p:spPr bwMode="auto">
          <a:xfrm flipH="1">
            <a:off x="4876800" y="1752600"/>
            <a:ext cx="914400" cy="2286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58" name="Text Box 16"/>
          <p:cNvSpPr txBox="1">
            <a:spLocks noChangeArrowheads="1"/>
          </p:cNvSpPr>
          <p:nvPr/>
        </p:nvSpPr>
        <p:spPr bwMode="auto">
          <a:xfrm>
            <a:off x="4648200" y="4495800"/>
            <a:ext cx="954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cancelled</a:t>
            </a:r>
          </a:p>
        </p:txBody>
      </p:sp>
      <p:sp>
        <p:nvSpPr>
          <p:cNvPr id="6159" name="Text Box 17"/>
          <p:cNvSpPr txBox="1">
            <a:spLocks noChangeArrowheads="1"/>
          </p:cNvSpPr>
          <p:nvPr/>
        </p:nvSpPr>
        <p:spPr bwMode="auto">
          <a:xfrm>
            <a:off x="1447800" y="2895600"/>
            <a:ext cx="2047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t>getNextItem</a:t>
            </a:r>
          </a:p>
          <a:p>
            <a:pPr eaLnBrk="1" hangingPunct="1"/>
            <a:r>
              <a:rPr lang="en-US" altLang="en-US" sz="1600"/>
              <a:t>[not all items checked]</a:t>
            </a:r>
          </a:p>
        </p:txBody>
      </p:sp>
      <p:sp>
        <p:nvSpPr>
          <p:cNvPr id="6160" name="Oval 18"/>
          <p:cNvSpPr>
            <a:spLocks noChangeArrowheads="1"/>
          </p:cNvSpPr>
          <p:nvPr/>
        </p:nvSpPr>
        <p:spPr bwMode="auto">
          <a:xfrm>
            <a:off x="4495800" y="5181600"/>
            <a:ext cx="304800" cy="3048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6161" name="Oval 19"/>
          <p:cNvSpPr>
            <a:spLocks noChangeArrowheads="1"/>
          </p:cNvSpPr>
          <p:nvPr/>
        </p:nvSpPr>
        <p:spPr bwMode="auto">
          <a:xfrm>
            <a:off x="4419600" y="5105400"/>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6162" name="Rectangle 20"/>
          <p:cNvSpPr>
            <a:spLocks noChangeArrowheads="1"/>
          </p:cNvSpPr>
          <p:nvPr/>
        </p:nvSpPr>
        <p:spPr bwMode="auto">
          <a:xfrm>
            <a:off x="5867400" y="5257800"/>
            <a:ext cx="1981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600">
                <a:solidFill>
                  <a:srgbClr val="FF3300"/>
                </a:solidFill>
              </a:rPr>
              <a:t>shows the final state</a:t>
            </a:r>
          </a:p>
        </p:txBody>
      </p:sp>
      <p:sp>
        <p:nvSpPr>
          <p:cNvPr id="6163" name="Line 21"/>
          <p:cNvSpPr>
            <a:spLocks noChangeShapeType="1"/>
          </p:cNvSpPr>
          <p:nvPr/>
        </p:nvSpPr>
        <p:spPr bwMode="auto">
          <a:xfrm flipH="1" flipV="1">
            <a:off x="4953000" y="5334000"/>
            <a:ext cx="914400" cy="7620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b="1" dirty="0"/>
              <a:t>State Diagram Example: States of an Order object</a:t>
            </a:r>
          </a:p>
        </p:txBody>
      </p:sp>
      <p:sp>
        <p:nvSpPr>
          <p:cNvPr id="7171" name="AutoShape 4"/>
          <p:cNvSpPr>
            <a:spLocks noChangeArrowheads="1"/>
          </p:cNvSpPr>
          <p:nvPr/>
        </p:nvSpPr>
        <p:spPr bwMode="auto">
          <a:xfrm>
            <a:off x="2133600" y="2057400"/>
            <a:ext cx="10668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72" name="Text Box 5"/>
          <p:cNvSpPr txBox="1">
            <a:spLocks noChangeArrowheads="1"/>
          </p:cNvSpPr>
          <p:nvPr/>
        </p:nvSpPr>
        <p:spPr bwMode="auto">
          <a:xfrm>
            <a:off x="2209800" y="2057400"/>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b="1"/>
              <a:t>Checking</a:t>
            </a:r>
          </a:p>
        </p:txBody>
      </p:sp>
      <p:sp>
        <p:nvSpPr>
          <p:cNvPr id="7173" name="Line 6"/>
          <p:cNvSpPr>
            <a:spLocks noChangeShapeType="1"/>
          </p:cNvSpPr>
          <p:nvPr/>
        </p:nvSpPr>
        <p:spPr bwMode="auto">
          <a:xfrm>
            <a:off x="2133600" y="2362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 name="Text Box 7"/>
          <p:cNvSpPr txBox="1">
            <a:spLocks noChangeArrowheads="1"/>
          </p:cNvSpPr>
          <p:nvPr/>
        </p:nvSpPr>
        <p:spPr bwMode="auto">
          <a:xfrm>
            <a:off x="2133600" y="2438400"/>
            <a:ext cx="1152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do/checkItem</a:t>
            </a:r>
          </a:p>
        </p:txBody>
      </p:sp>
      <p:sp>
        <p:nvSpPr>
          <p:cNvPr id="7175" name="Freeform 10"/>
          <p:cNvSpPr>
            <a:spLocks/>
          </p:cNvSpPr>
          <p:nvPr/>
        </p:nvSpPr>
        <p:spPr bwMode="auto">
          <a:xfrm>
            <a:off x="1219200" y="2514600"/>
            <a:ext cx="914400" cy="228600"/>
          </a:xfrm>
          <a:custGeom>
            <a:avLst/>
            <a:gdLst>
              <a:gd name="T0" fmla="*/ 914400 w 576"/>
              <a:gd name="T1" fmla="*/ 0 h 240"/>
              <a:gd name="T2" fmla="*/ 0 w 576"/>
              <a:gd name="T3" fmla="*/ 0 h 240"/>
              <a:gd name="T4" fmla="*/ 0 w 576"/>
              <a:gd name="T5" fmla="*/ 228600 h 240"/>
              <a:gd name="T6" fmla="*/ 914400 w 576"/>
              <a:gd name="T7" fmla="*/ 228600 h 240"/>
              <a:gd name="T8" fmla="*/ 0 60000 65536"/>
              <a:gd name="T9" fmla="*/ 0 60000 65536"/>
              <a:gd name="T10" fmla="*/ 0 60000 65536"/>
              <a:gd name="T11" fmla="*/ 0 60000 65536"/>
              <a:gd name="T12" fmla="*/ 0 w 576"/>
              <a:gd name="T13" fmla="*/ 0 h 240"/>
              <a:gd name="T14" fmla="*/ 576 w 576"/>
              <a:gd name="T15" fmla="*/ 240 h 240"/>
            </a:gdLst>
            <a:ahLst/>
            <a:cxnLst>
              <a:cxn ang="T8">
                <a:pos x="T0" y="T1"/>
              </a:cxn>
              <a:cxn ang="T9">
                <a:pos x="T2" y="T3"/>
              </a:cxn>
              <a:cxn ang="T10">
                <a:pos x="T4" y="T5"/>
              </a:cxn>
              <a:cxn ang="T11">
                <a:pos x="T6" y="T7"/>
              </a:cxn>
            </a:cxnLst>
            <a:rect l="T12" t="T13" r="T14" b="T15"/>
            <a:pathLst>
              <a:path w="576" h="240">
                <a:moveTo>
                  <a:pt x="576" y="0"/>
                </a:moveTo>
                <a:lnTo>
                  <a:pt x="0" y="0"/>
                </a:lnTo>
                <a:lnTo>
                  <a:pt x="0" y="240"/>
                </a:lnTo>
                <a:lnTo>
                  <a:pt x="576" y="24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76" name="Text Box 12"/>
          <p:cNvSpPr txBox="1">
            <a:spLocks noChangeArrowheads="1"/>
          </p:cNvSpPr>
          <p:nvPr/>
        </p:nvSpPr>
        <p:spPr bwMode="auto">
          <a:xfrm>
            <a:off x="2743200" y="1600200"/>
            <a:ext cx="10525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getFirstItem</a:t>
            </a:r>
          </a:p>
        </p:txBody>
      </p:sp>
      <p:sp>
        <p:nvSpPr>
          <p:cNvPr id="7177" name="Text Box 15"/>
          <p:cNvSpPr txBox="1">
            <a:spLocks noChangeArrowheads="1"/>
          </p:cNvSpPr>
          <p:nvPr/>
        </p:nvSpPr>
        <p:spPr bwMode="auto">
          <a:xfrm>
            <a:off x="304800" y="1981200"/>
            <a:ext cx="1809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getNextItem</a:t>
            </a:r>
          </a:p>
          <a:p>
            <a:pPr eaLnBrk="1" hangingPunct="1"/>
            <a:r>
              <a:rPr lang="en-US" altLang="en-US" sz="1400"/>
              <a:t>[not all items checked]</a:t>
            </a:r>
          </a:p>
        </p:txBody>
      </p:sp>
      <p:sp>
        <p:nvSpPr>
          <p:cNvPr id="7178" name="Line 16"/>
          <p:cNvSpPr>
            <a:spLocks noChangeShapeType="1"/>
          </p:cNvSpPr>
          <p:nvPr/>
        </p:nvSpPr>
        <p:spPr bwMode="auto">
          <a:xfrm>
            <a:off x="2667000" y="152400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79" name="Oval 18"/>
          <p:cNvSpPr>
            <a:spLocks noChangeArrowheads="1"/>
          </p:cNvSpPr>
          <p:nvPr/>
        </p:nvSpPr>
        <p:spPr bwMode="auto">
          <a:xfrm>
            <a:off x="2590800" y="1371600"/>
            <a:ext cx="152400" cy="152400"/>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80" name="AutoShape 19"/>
          <p:cNvSpPr>
            <a:spLocks noChangeArrowheads="1"/>
          </p:cNvSpPr>
          <p:nvPr/>
        </p:nvSpPr>
        <p:spPr bwMode="auto">
          <a:xfrm>
            <a:off x="6629400" y="2057400"/>
            <a:ext cx="10668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81" name="Text Box 20"/>
          <p:cNvSpPr txBox="1">
            <a:spLocks noChangeArrowheads="1"/>
          </p:cNvSpPr>
          <p:nvPr/>
        </p:nvSpPr>
        <p:spPr bwMode="auto">
          <a:xfrm>
            <a:off x="6629400" y="2057400"/>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b="1"/>
              <a:t>Dispatching</a:t>
            </a:r>
          </a:p>
        </p:txBody>
      </p:sp>
      <p:sp>
        <p:nvSpPr>
          <p:cNvPr id="7182" name="Line 21"/>
          <p:cNvSpPr>
            <a:spLocks noChangeShapeType="1"/>
          </p:cNvSpPr>
          <p:nvPr/>
        </p:nvSpPr>
        <p:spPr bwMode="auto">
          <a:xfrm>
            <a:off x="6629400" y="23622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3" name="Text Box 22"/>
          <p:cNvSpPr txBox="1">
            <a:spLocks noChangeArrowheads="1"/>
          </p:cNvSpPr>
          <p:nvPr/>
        </p:nvSpPr>
        <p:spPr bwMode="auto">
          <a:xfrm>
            <a:off x="6629400" y="2362200"/>
            <a:ext cx="16764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do/initiate</a:t>
            </a:r>
          </a:p>
          <a:p>
            <a:pPr eaLnBrk="1" hangingPunct="1"/>
            <a:r>
              <a:rPr lang="en-US" altLang="en-US" sz="1400"/>
              <a:t>    Delivery</a:t>
            </a:r>
          </a:p>
        </p:txBody>
      </p:sp>
      <p:sp>
        <p:nvSpPr>
          <p:cNvPr id="7184" name="AutoShape 23"/>
          <p:cNvSpPr>
            <a:spLocks noChangeArrowheads="1"/>
          </p:cNvSpPr>
          <p:nvPr/>
        </p:nvSpPr>
        <p:spPr bwMode="auto">
          <a:xfrm>
            <a:off x="2133600" y="3962400"/>
            <a:ext cx="10668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85" name="Text Box 24"/>
          <p:cNvSpPr txBox="1">
            <a:spLocks noChangeArrowheads="1"/>
          </p:cNvSpPr>
          <p:nvPr/>
        </p:nvSpPr>
        <p:spPr bwMode="auto">
          <a:xfrm>
            <a:off x="2209800" y="4267200"/>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b="1"/>
              <a:t>Waiting</a:t>
            </a:r>
          </a:p>
        </p:txBody>
      </p:sp>
      <p:sp>
        <p:nvSpPr>
          <p:cNvPr id="7186" name="AutoShape 27"/>
          <p:cNvSpPr>
            <a:spLocks noChangeArrowheads="1"/>
          </p:cNvSpPr>
          <p:nvPr/>
        </p:nvSpPr>
        <p:spPr bwMode="auto">
          <a:xfrm>
            <a:off x="4191000" y="5105400"/>
            <a:ext cx="10668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87" name="Text Box 28"/>
          <p:cNvSpPr txBox="1">
            <a:spLocks noChangeArrowheads="1"/>
          </p:cNvSpPr>
          <p:nvPr/>
        </p:nvSpPr>
        <p:spPr bwMode="auto">
          <a:xfrm>
            <a:off x="4267200" y="5410200"/>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b="1"/>
              <a:t>Cancelled</a:t>
            </a:r>
          </a:p>
        </p:txBody>
      </p:sp>
      <p:sp>
        <p:nvSpPr>
          <p:cNvPr id="7188" name="AutoShape 31"/>
          <p:cNvSpPr>
            <a:spLocks noChangeArrowheads="1"/>
          </p:cNvSpPr>
          <p:nvPr/>
        </p:nvSpPr>
        <p:spPr bwMode="auto">
          <a:xfrm>
            <a:off x="6629400" y="4038600"/>
            <a:ext cx="1066800" cy="9144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89" name="Text Box 32"/>
          <p:cNvSpPr txBox="1">
            <a:spLocks noChangeArrowheads="1"/>
          </p:cNvSpPr>
          <p:nvPr/>
        </p:nvSpPr>
        <p:spPr bwMode="auto">
          <a:xfrm>
            <a:off x="6705600" y="4343400"/>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b="1"/>
              <a:t>Delivered</a:t>
            </a:r>
          </a:p>
        </p:txBody>
      </p:sp>
      <p:sp>
        <p:nvSpPr>
          <p:cNvPr id="7190" name="Line 35"/>
          <p:cNvSpPr>
            <a:spLocks noChangeShapeType="1"/>
          </p:cNvSpPr>
          <p:nvPr/>
        </p:nvSpPr>
        <p:spPr bwMode="auto">
          <a:xfrm>
            <a:off x="3200400" y="2590800"/>
            <a:ext cx="3429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1" name="Line 36"/>
          <p:cNvSpPr>
            <a:spLocks noChangeShapeType="1"/>
          </p:cNvSpPr>
          <p:nvPr/>
        </p:nvSpPr>
        <p:spPr bwMode="auto">
          <a:xfrm>
            <a:off x="3124200" y="2971800"/>
            <a:ext cx="1600200" cy="213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2" name="Line 37"/>
          <p:cNvSpPr>
            <a:spLocks noChangeShapeType="1"/>
          </p:cNvSpPr>
          <p:nvPr/>
        </p:nvSpPr>
        <p:spPr bwMode="auto">
          <a:xfrm flipH="1">
            <a:off x="4876800" y="2971800"/>
            <a:ext cx="1981200" cy="213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3" name="Line 38"/>
          <p:cNvSpPr>
            <a:spLocks noChangeShapeType="1"/>
          </p:cNvSpPr>
          <p:nvPr/>
        </p:nvSpPr>
        <p:spPr bwMode="auto">
          <a:xfrm>
            <a:off x="7162800" y="29718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4" name="Line 39"/>
          <p:cNvSpPr>
            <a:spLocks noChangeShapeType="1"/>
          </p:cNvSpPr>
          <p:nvPr/>
        </p:nvSpPr>
        <p:spPr bwMode="auto">
          <a:xfrm>
            <a:off x="3200400" y="4572000"/>
            <a:ext cx="9906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5" name="Line 41"/>
          <p:cNvSpPr>
            <a:spLocks noChangeShapeType="1"/>
          </p:cNvSpPr>
          <p:nvPr/>
        </p:nvSpPr>
        <p:spPr bwMode="auto">
          <a:xfrm flipV="1">
            <a:off x="2971800" y="2819400"/>
            <a:ext cx="3657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6" name="Line 42"/>
          <p:cNvSpPr>
            <a:spLocks noChangeShapeType="1"/>
          </p:cNvSpPr>
          <p:nvPr/>
        </p:nvSpPr>
        <p:spPr bwMode="auto">
          <a:xfrm>
            <a:off x="2667000" y="29718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97" name="Freeform 43"/>
          <p:cNvSpPr>
            <a:spLocks/>
          </p:cNvSpPr>
          <p:nvPr/>
        </p:nvSpPr>
        <p:spPr bwMode="auto">
          <a:xfrm>
            <a:off x="1219200" y="4343400"/>
            <a:ext cx="914400" cy="228600"/>
          </a:xfrm>
          <a:custGeom>
            <a:avLst/>
            <a:gdLst>
              <a:gd name="T0" fmla="*/ 914400 w 576"/>
              <a:gd name="T1" fmla="*/ 0 h 240"/>
              <a:gd name="T2" fmla="*/ 0 w 576"/>
              <a:gd name="T3" fmla="*/ 0 h 240"/>
              <a:gd name="T4" fmla="*/ 0 w 576"/>
              <a:gd name="T5" fmla="*/ 228600 h 240"/>
              <a:gd name="T6" fmla="*/ 914400 w 576"/>
              <a:gd name="T7" fmla="*/ 228600 h 240"/>
              <a:gd name="T8" fmla="*/ 0 60000 65536"/>
              <a:gd name="T9" fmla="*/ 0 60000 65536"/>
              <a:gd name="T10" fmla="*/ 0 60000 65536"/>
              <a:gd name="T11" fmla="*/ 0 60000 65536"/>
              <a:gd name="T12" fmla="*/ 0 w 576"/>
              <a:gd name="T13" fmla="*/ 0 h 240"/>
              <a:gd name="T14" fmla="*/ 576 w 576"/>
              <a:gd name="T15" fmla="*/ 240 h 240"/>
            </a:gdLst>
            <a:ahLst/>
            <a:cxnLst>
              <a:cxn ang="T8">
                <a:pos x="T0" y="T1"/>
              </a:cxn>
              <a:cxn ang="T9">
                <a:pos x="T2" y="T3"/>
              </a:cxn>
              <a:cxn ang="T10">
                <a:pos x="T4" y="T5"/>
              </a:cxn>
              <a:cxn ang="T11">
                <a:pos x="T6" y="T7"/>
              </a:cxn>
            </a:cxnLst>
            <a:rect l="T12" t="T13" r="T14" b="T15"/>
            <a:pathLst>
              <a:path w="576" h="240">
                <a:moveTo>
                  <a:pt x="576" y="0"/>
                </a:moveTo>
                <a:lnTo>
                  <a:pt x="0" y="0"/>
                </a:lnTo>
                <a:lnTo>
                  <a:pt x="0" y="240"/>
                </a:lnTo>
                <a:lnTo>
                  <a:pt x="576" y="24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endParaRPr lang="en-US" altLang="en-US"/>
          </a:p>
        </p:txBody>
      </p:sp>
      <p:sp>
        <p:nvSpPr>
          <p:cNvPr id="7198" name="Text Box 44"/>
          <p:cNvSpPr txBox="1">
            <a:spLocks noChangeArrowheads="1"/>
          </p:cNvSpPr>
          <p:nvPr/>
        </p:nvSpPr>
        <p:spPr bwMode="auto">
          <a:xfrm>
            <a:off x="152400" y="3810000"/>
            <a:ext cx="19827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itemsReceived</a:t>
            </a:r>
          </a:p>
          <a:p>
            <a:pPr eaLnBrk="1" hangingPunct="1"/>
            <a:r>
              <a:rPr lang="en-US" altLang="en-US" sz="1400"/>
              <a:t>[some items not in stock]</a:t>
            </a:r>
          </a:p>
        </p:txBody>
      </p:sp>
      <p:sp>
        <p:nvSpPr>
          <p:cNvPr id="7199" name="Text Box 45"/>
          <p:cNvSpPr txBox="1">
            <a:spLocks noChangeArrowheads="1"/>
          </p:cNvSpPr>
          <p:nvPr/>
        </p:nvSpPr>
        <p:spPr bwMode="auto">
          <a:xfrm>
            <a:off x="762000" y="3048000"/>
            <a:ext cx="19240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[all items checked and</a:t>
            </a:r>
          </a:p>
          <a:p>
            <a:pPr eaLnBrk="1" hangingPunct="1"/>
            <a:r>
              <a:rPr lang="en-US" altLang="en-US" sz="1400"/>
              <a:t>some items not in stock]</a:t>
            </a:r>
          </a:p>
        </p:txBody>
      </p:sp>
      <p:sp>
        <p:nvSpPr>
          <p:cNvPr id="7200" name="Text Box 46"/>
          <p:cNvSpPr txBox="1">
            <a:spLocks noChangeArrowheads="1"/>
          </p:cNvSpPr>
          <p:nvPr/>
        </p:nvSpPr>
        <p:spPr bwMode="auto">
          <a:xfrm>
            <a:off x="3810000" y="2743200"/>
            <a:ext cx="22860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ItemReceived</a:t>
            </a:r>
          </a:p>
          <a:p>
            <a:pPr eaLnBrk="1" hangingPunct="1"/>
            <a:r>
              <a:rPr lang="en-US" altLang="en-US" sz="1400"/>
              <a:t>and all items available</a:t>
            </a:r>
          </a:p>
        </p:txBody>
      </p:sp>
      <p:sp>
        <p:nvSpPr>
          <p:cNvPr id="7201" name="Text Box 47"/>
          <p:cNvSpPr txBox="1">
            <a:spLocks noChangeArrowheads="1"/>
          </p:cNvSpPr>
          <p:nvPr/>
        </p:nvSpPr>
        <p:spPr bwMode="auto">
          <a:xfrm>
            <a:off x="4419600" y="2057400"/>
            <a:ext cx="17811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[all items checked and</a:t>
            </a:r>
          </a:p>
          <a:p>
            <a:pPr eaLnBrk="1" hangingPunct="1"/>
            <a:r>
              <a:rPr lang="en-US" altLang="en-US" sz="1400"/>
              <a:t> all items available]</a:t>
            </a:r>
          </a:p>
        </p:txBody>
      </p:sp>
      <p:sp>
        <p:nvSpPr>
          <p:cNvPr id="7202" name="Text Box 48"/>
          <p:cNvSpPr txBox="1">
            <a:spLocks noChangeArrowheads="1"/>
          </p:cNvSpPr>
          <p:nvPr/>
        </p:nvSpPr>
        <p:spPr bwMode="auto">
          <a:xfrm>
            <a:off x="2895600" y="5054600"/>
            <a:ext cx="857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cancelled</a:t>
            </a:r>
          </a:p>
        </p:txBody>
      </p:sp>
      <p:sp>
        <p:nvSpPr>
          <p:cNvPr id="7203" name="Text Box 49"/>
          <p:cNvSpPr txBox="1">
            <a:spLocks noChangeArrowheads="1"/>
          </p:cNvSpPr>
          <p:nvPr/>
        </p:nvSpPr>
        <p:spPr bwMode="auto">
          <a:xfrm>
            <a:off x="4114800" y="4140200"/>
            <a:ext cx="857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cancelled</a:t>
            </a:r>
          </a:p>
        </p:txBody>
      </p:sp>
      <p:sp>
        <p:nvSpPr>
          <p:cNvPr id="7204" name="Text Box 50"/>
          <p:cNvSpPr txBox="1">
            <a:spLocks noChangeArrowheads="1"/>
          </p:cNvSpPr>
          <p:nvPr/>
        </p:nvSpPr>
        <p:spPr bwMode="auto">
          <a:xfrm>
            <a:off x="5410200" y="3429000"/>
            <a:ext cx="857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1" hangingPunct="1"/>
            <a:r>
              <a:rPr lang="en-US" altLang="en-US" sz="1400"/>
              <a:t>cancelled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4000" b="1" dirty="0"/>
              <a:t>Types of State Machine Diagram</a:t>
            </a:r>
            <a:endParaRPr lang="en-US" sz="4000" b="1" dirty="0"/>
          </a:p>
        </p:txBody>
      </p:sp>
      <p:sp>
        <p:nvSpPr>
          <p:cNvPr id="3" name="Content Placeholder 2"/>
          <p:cNvSpPr>
            <a:spLocks noGrp="1"/>
          </p:cNvSpPr>
          <p:nvPr>
            <p:ph idx="1"/>
          </p:nvPr>
        </p:nvSpPr>
        <p:spPr>
          <a:xfrm>
            <a:off x="685800" y="1905000"/>
            <a:ext cx="7772400" cy="4191000"/>
          </a:xfrm>
        </p:spPr>
        <p:txBody>
          <a:bodyPr>
            <a:normAutofit/>
          </a:bodyPr>
          <a:lstStyle/>
          <a:p>
            <a:pPr algn="just"/>
            <a:r>
              <a:rPr lang="en-US" sz="2400" dirty="0">
                <a:latin typeface="+mj-lt"/>
              </a:rPr>
              <a:t>Protocol State Machines: </a:t>
            </a:r>
            <a:r>
              <a:rPr lang="en-US" sz="2400" b="0" i="0" dirty="0">
                <a:effectLst/>
                <a:latin typeface="+mj-lt"/>
              </a:rPr>
              <a:t> These are used to express a </a:t>
            </a:r>
            <a:r>
              <a:rPr lang="en-US" sz="2400" b="1" i="0" dirty="0">
                <a:effectLst/>
                <a:latin typeface="+mj-lt"/>
              </a:rPr>
              <a:t>usage protocol</a:t>
            </a:r>
            <a:r>
              <a:rPr lang="en-US" sz="2400" b="0" i="0" dirty="0">
                <a:effectLst/>
                <a:latin typeface="+mj-lt"/>
              </a:rPr>
              <a:t> or a </a:t>
            </a:r>
            <a:r>
              <a:rPr lang="en-US" sz="2400" b="1" i="0" dirty="0">
                <a:effectLst/>
                <a:latin typeface="+mj-lt"/>
              </a:rPr>
              <a:t>lifecycle</a:t>
            </a:r>
            <a:r>
              <a:rPr lang="en-US" sz="2400" b="0" i="0" dirty="0">
                <a:effectLst/>
                <a:latin typeface="+mj-lt"/>
              </a:rPr>
              <a:t> of some </a:t>
            </a:r>
            <a:r>
              <a:rPr lang="en-US" sz="2400" b="1" i="0" strike="noStrike" dirty="0">
                <a:effectLst/>
                <a:latin typeface="+mj-lt"/>
              </a:rPr>
              <a:t>classifier</a:t>
            </a:r>
            <a:r>
              <a:rPr lang="en-US" sz="2400" b="0" i="0" dirty="0">
                <a:effectLst/>
                <a:latin typeface="+mj-lt"/>
              </a:rPr>
              <a:t>. It shows which operations of the classifier may be called in each state of the classifier, under which specific conditions, and satisfying some optional postconditions after the classifier transitions to a target state.</a:t>
            </a:r>
            <a:r>
              <a:rPr lang="en-US" sz="2400" dirty="0">
                <a:latin typeface="+mj-lt"/>
              </a:rPr>
              <a:t> </a:t>
            </a:r>
          </a:p>
          <a:p>
            <a:pPr algn="just"/>
            <a:r>
              <a:rPr lang="en-US" sz="2400" dirty="0">
                <a:latin typeface="+mj-lt"/>
              </a:rPr>
              <a:t>Behavioral State Machines: These are specialization of behavior and is used to specify discrete behavior of a part of designed system through finite state transitions.</a:t>
            </a:r>
          </a:p>
        </p:txBody>
      </p:sp>
      <p:pic>
        <p:nvPicPr>
          <p:cNvPr id="4" name="Picture 3">
            <a:extLst>
              <a:ext uri="{FF2B5EF4-FFF2-40B4-BE49-F238E27FC236}">
                <a16:creationId xmlns:a16="http://schemas.microsoft.com/office/drawing/2014/main" id="{80BAF946-0D5B-40A4-8418-83613FE468F9}"/>
              </a:ext>
            </a:extLst>
          </p:cNvPr>
          <p:cNvPicPr>
            <a:picLocks noChangeAspect="1"/>
          </p:cNvPicPr>
          <p:nvPr/>
        </p:nvPicPr>
        <p:blipFill>
          <a:blip r:embed="rId2"/>
          <a:stretch>
            <a:fillRect/>
          </a:stretch>
        </p:blipFill>
        <p:spPr>
          <a:xfrm>
            <a:off x="6019800" y="5486082"/>
            <a:ext cx="1428750" cy="1028700"/>
          </a:xfrm>
          <a:prstGeom prst="rect">
            <a:avLst/>
          </a:prstGeom>
        </p:spPr>
      </p:pic>
      <p:pic>
        <p:nvPicPr>
          <p:cNvPr id="5" name="Picture 4">
            <a:extLst>
              <a:ext uri="{FF2B5EF4-FFF2-40B4-BE49-F238E27FC236}">
                <a16:creationId xmlns:a16="http://schemas.microsoft.com/office/drawing/2014/main" id="{059F88BF-1660-43D2-A8BF-B42F086AD550}"/>
              </a:ext>
            </a:extLst>
          </p:cNvPr>
          <p:cNvPicPr>
            <a:picLocks noChangeAspect="1"/>
          </p:cNvPicPr>
          <p:nvPr/>
        </p:nvPicPr>
        <p:blipFill>
          <a:blip r:embed="rId3"/>
          <a:stretch>
            <a:fillRect/>
          </a:stretch>
        </p:blipFill>
        <p:spPr>
          <a:xfrm>
            <a:off x="1143000" y="5614987"/>
            <a:ext cx="3000375" cy="962025"/>
          </a:xfrm>
          <a:prstGeom prst="rect">
            <a:avLst/>
          </a:prstGeom>
        </p:spPr>
      </p:pic>
    </p:spTree>
    <p:extLst>
      <p:ext uri="{BB962C8B-B14F-4D97-AF65-F5344CB8AC3E}">
        <p14:creationId xmlns:p14="http://schemas.microsoft.com/office/powerpoint/2010/main" val="160813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A882-137F-474B-BCA1-D90A17DFDE50}"/>
              </a:ext>
            </a:extLst>
          </p:cNvPr>
          <p:cNvSpPr>
            <a:spLocks noGrp="1"/>
          </p:cNvSpPr>
          <p:nvPr>
            <p:ph type="title"/>
          </p:nvPr>
        </p:nvSpPr>
        <p:spPr>
          <a:xfrm>
            <a:off x="685800" y="239406"/>
            <a:ext cx="7772400" cy="1143000"/>
          </a:xfrm>
        </p:spPr>
        <p:txBody>
          <a:bodyPr/>
          <a:lstStyle/>
          <a:p>
            <a:r>
              <a:rPr lang="en-US" sz="3600" b="1" dirty="0"/>
              <a:t>Example of Protocol State Machines</a:t>
            </a:r>
            <a:endParaRPr lang="en-IN" sz="3600" b="1" dirty="0"/>
          </a:p>
        </p:txBody>
      </p:sp>
      <p:pic>
        <p:nvPicPr>
          <p:cNvPr id="1026" name="Picture 2">
            <a:extLst>
              <a:ext uri="{FF2B5EF4-FFF2-40B4-BE49-F238E27FC236}">
                <a16:creationId xmlns:a16="http://schemas.microsoft.com/office/drawing/2014/main" id="{EB0B04FF-1EEA-494A-8114-45498972A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60350"/>
            <a:ext cx="1828800" cy="20496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A10E8C7-CEBC-458A-9FA6-7AF86BB88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2120" y="1889761"/>
            <a:ext cx="5820604"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59A51E7-CAF6-430F-B20E-EBC62747E77D}"/>
              </a:ext>
            </a:extLst>
          </p:cNvPr>
          <p:cNvSpPr txBox="1"/>
          <p:nvPr/>
        </p:nvSpPr>
        <p:spPr>
          <a:xfrm>
            <a:off x="609600" y="3768329"/>
            <a:ext cx="2382520" cy="369332"/>
          </a:xfrm>
          <a:prstGeom prst="rect">
            <a:avLst/>
          </a:prstGeom>
          <a:noFill/>
        </p:spPr>
        <p:txBody>
          <a:bodyPr wrap="square" rtlCol="0">
            <a:spAutoFit/>
          </a:bodyPr>
          <a:lstStyle/>
          <a:p>
            <a:r>
              <a:rPr lang="en-US" dirty="0"/>
              <a:t>Soda Vending Machine</a:t>
            </a:r>
            <a:endParaRPr lang="en-IN" dirty="0"/>
          </a:p>
        </p:txBody>
      </p:sp>
    </p:spTree>
    <p:extLst>
      <p:ext uri="{BB962C8B-B14F-4D97-AF65-F5344CB8AC3E}">
        <p14:creationId xmlns:p14="http://schemas.microsoft.com/office/powerpoint/2010/main" val="2887872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9FC1-D3CB-4624-BCD1-98F2F4905419}"/>
              </a:ext>
            </a:extLst>
          </p:cNvPr>
          <p:cNvSpPr>
            <a:spLocks noGrp="1"/>
          </p:cNvSpPr>
          <p:nvPr>
            <p:ph type="title"/>
          </p:nvPr>
        </p:nvSpPr>
        <p:spPr>
          <a:xfrm>
            <a:off x="665480" y="152400"/>
            <a:ext cx="7772400" cy="1066800"/>
          </a:xfrm>
        </p:spPr>
        <p:txBody>
          <a:bodyPr/>
          <a:lstStyle/>
          <a:p>
            <a:r>
              <a:rPr lang="en-US" sz="3600" b="1" dirty="0"/>
              <a:t>Example of Behavioral State Machines</a:t>
            </a:r>
            <a:endParaRPr lang="en-IN" sz="3600" dirty="0"/>
          </a:p>
        </p:txBody>
      </p:sp>
      <p:pic>
        <p:nvPicPr>
          <p:cNvPr id="2050" name="Picture 2">
            <a:extLst>
              <a:ext uri="{FF2B5EF4-FFF2-40B4-BE49-F238E27FC236}">
                <a16:creationId xmlns:a16="http://schemas.microsoft.com/office/drawing/2014/main" id="{765B4D26-A324-4719-87C4-4F0BFEC6E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39" y="1313180"/>
            <a:ext cx="1966722" cy="2209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A7681F1-AEBE-472B-90DE-C2C4FAAEE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6953" y="1371600"/>
            <a:ext cx="5440927" cy="5105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85B3511-3DB2-4937-A285-DE8EFD1A92F1}"/>
              </a:ext>
            </a:extLst>
          </p:cNvPr>
          <p:cNvSpPr txBox="1"/>
          <p:nvPr/>
        </p:nvSpPr>
        <p:spPr>
          <a:xfrm>
            <a:off x="304801" y="3657600"/>
            <a:ext cx="2438399" cy="381000"/>
          </a:xfrm>
          <a:prstGeom prst="rect">
            <a:avLst/>
          </a:prstGeom>
          <a:noFill/>
        </p:spPr>
        <p:txBody>
          <a:bodyPr wrap="square" rtlCol="0">
            <a:spAutoFit/>
          </a:bodyPr>
          <a:lstStyle/>
          <a:p>
            <a:r>
              <a:rPr lang="en-IN" b="0" i="0" dirty="0">
                <a:solidFill>
                  <a:srgbClr val="444444"/>
                </a:solidFill>
                <a:effectLst/>
                <a:latin typeface="Open Sans"/>
              </a:rPr>
              <a:t>Anti-Aircraft (AA) Gun</a:t>
            </a:r>
            <a:endParaRPr lang="en-IN" dirty="0"/>
          </a:p>
        </p:txBody>
      </p:sp>
    </p:spTree>
    <p:extLst>
      <p:ext uri="{BB962C8B-B14F-4D97-AF65-F5344CB8AC3E}">
        <p14:creationId xmlns:p14="http://schemas.microsoft.com/office/powerpoint/2010/main" val="13111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Advanced State Machine Modeling</a:t>
            </a:r>
          </a:p>
        </p:txBody>
      </p:sp>
      <p:sp>
        <p:nvSpPr>
          <p:cNvPr id="3" name="Content Placeholder 2"/>
          <p:cNvSpPr>
            <a:spLocks noGrp="1"/>
          </p:cNvSpPr>
          <p:nvPr>
            <p:ph idx="1"/>
          </p:nvPr>
        </p:nvSpPr>
        <p:spPr>
          <a:xfrm>
            <a:off x="706120" y="1905000"/>
            <a:ext cx="7772400" cy="3581400"/>
          </a:xfrm>
        </p:spPr>
        <p:txBody>
          <a:bodyPr/>
          <a:lstStyle/>
          <a:p>
            <a:r>
              <a:rPr lang="en-US" sz="2800" dirty="0"/>
              <a:t>Nested states </a:t>
            </a:r>
          </a:p>
          <a:p>
            <a:r>
              <a:rPr lang="en-US" sz="2800" dirty="0"/>
              <a:t>Concurrent states</a:t>
            </a:r>
          </a:p>
        </p:txBody>
      </p:sp>
    </p:spTree>
    <p:extLst>
      <p:ext uri="{BB962C8B-B14F-4D97-AF65-F5344CB8AC3E}">
        <p14:creationId xmlns:p14="http://schemas.microsoft.com/office/powerpoint/2010/main" val="161034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4400" b="1" dirty="0"/>
              <a:t>Introduction</a:t>
            </a:r>
            <a:endParaRPr lang="en-US" sz="4400" b="1" dirty="0"/>
          </a:p>
        </p:txBody>
      </p:sp>
      <p:sp>
        <p:nvSpPr>
          <p:cNvPr id="3" name="Content Placeholder 2"/>
          <p:cNvSpPr>
            <a:spLocks noGrp="1"/>
          </p:cNvSpPr>
          <p:nvPr>
            <p:ph idx="1"/>
          </p:nvPr>
        </p:nvSpPr>
        <p:spPr>
          <a:xfrm>
            <a:off x="457200" y="1600200"/>
            <a:ext cx="8001000" cy="4876800"/>
          </a:xfrm>
        </p:spPr>
        <p:txBody>
          <a:bodyPr>
            <a:normAutofit/>
          </a:bodyPr>
          <a:lstStyle/>
          <a:p>
            <a:pPr algn="just"/>
            <a:r>
              <a:rPr lang="en-US" sz="2800" dirty="0"/>
              <a:t>Two interaction diagrams with objects of the same class receiving the same messages may respond differently</a:t>
            </a:r>
          </a:p>
          <a:p>
            <a:pPr algn="just"/>
            <a:endParaRPr lang="en-US" sz="2800" dirty="0"/>
          </a:p>
          <a:p>
            <a:pPr algn="just"/>
            <a:r>
              <a:rPr lang="en-US" sz="2800" dirty="0"/>
              <a:t>This is because an object’s behavior is affected by the values of its attributes</a:t>
            </a:r>
          </a:p>
          <a:p>
            <a:pPr marL="0" indent="0" algn="just">
              <a:buNone/>
            </a:pPr>
            <a:endParaRPr lang="en-US" sz="2800" dirty="0"/>
          </a:p>
          <a:p>
            <a:pPr algn="just"/>
            <a:r>
              <a:rPr lang="en-US" sz="2800" dirty="0"/>
              <a:t>UML State Machine Diagram records these dependencies</a:t>
            </a:r>
          </a:p>
        </p:txBody>
      </p:sp>
    </p:spTree>
    <p:extLst>
      <p:ext uri="{BB962C8B-B14F-4D97-AF65-F5344CB8AC3E}">
        <p14:creationId xmlns:p14="http://schemas.microsoft.com/office/powerpoint/2010/main" val="222852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State Machine- Telephone</a:t>
            </a:r>
          </a:p>
        </p:txBody>
      </p:sp>
      <p:pic>
        <p:nvPicPr>
          <p:cNvPr id="4" name="Content Placeholder 3"/>
          <p:cNvPicPr>
            <a:picLocks noGrp="1" noChangeAspect="1" noChangeArrowheads="1"/>
          </p:cNvPicPr>
          <p:nvPr>
            <p:ph idx="1"/>
          </p:nvPr>
        </p:nvPicPr>
        <p:blipFill>
          <a:blip r:embed="rId2"/>
          <a:srcRect/>
          <a:stretch>
            <a:fillRect/>
          </a:stretch>
        </p:blipFill>
        <p:spPr bwMode="auto">
          <a:xfrm>
            <a:off x="457200" y="1744514"/>
            <a:ext cx="8229600" cy="4237334"/>
          </a:xfrm>
          <a:prstGeom prst="rect">
            <a:avLst/>
          </a:prstGeom>
          <a:noFill/>
          <a:ln w="9525">
            <a:noFill/>
            <a:miter lim="800000"/>
            <a:headEnd/>
            <a:tailEnd/>
          </a:ln>
          <a:effectLst/>
        </p:spPr>
      </p:pic>
    </p:spTree>
    <p:extLst>
      <p:ext uri="{BB962C8B-B14F-4D97-AF65-F5344CB8AC3E}">
        <p14:creationId xmlns:p14="http://schemas.microsoft.com/office/powerpoint/2010/main" val="1722261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Nested State Machine- Printer</a:t>
            </a:r>
          </a:p>
        </p:txBody>
      </p:sp>
      <p:sp>
        <p:nvSpPr>
          <p:cNvPr id="3" name="Content Placeholder 2"/>
          <p:cNvSpPr>
            <a:spLocks noGrp="1"/>
          </p:cNvSpPr>
          <p:nvPr>
            <p:ph idx="1"/>
          </p:nvPr>
        </p:nvSpPr>
        <p:spPr>
          <a:xfrm>
            <a:off x="685800" y="1752600"/>
            <a:ext cx="7772400" cy="4343400"/>
          </a:xfrm>
        </p:spPr>
        <p:txBody>
          <a:bodyPr>
            <a:normAutofit/>
          </a:bodyPr>
          <a:lstStyle/>
          <a:p>
            <a:pPr algn="just"/>
            <a:r>
              <a:rPr lang="en-US" dirty="0"/>
              <a:t>Example: When the printer is in On state, it may also be in Idle or Working</a:t>
            </a:r>
          </a:p>
          <a:p>
            <a:pPr algn="just"/>
            <a:r>
              <a:rPr lang="en-US" dirty="0"/>
              <a:t>To show these two states, draw lower level state diagrams within On state</a:t>
            </a:r>
          </a:p>
          <a:p>
            <a:pPr algn="just"/>
            <a:r>
              <a:rPr lang="en-US" dirty="0"/>
              <a:t>When the printer is on, it begins at Idle state, so printer is in both On and Idle state</a:t>
            </a:r>
          </a:p>
          <a:p>
            <a:pPr algn="just"/>
            <a:r>
              <a:rPr lang="en-US" dirty="0"/>
              <a:t>When print message is received, it moves to working state and also remains in On state</a:t>
            </a:r>
          </a:p>
          <a:p>
            <a:pPr algn="just"/>
            <a:endParaRPr lang="en-US" dirty="0"/>
          </a:p>
          <a:p>
            <a:pPr algn="just"/>
            <a:endParaRPr lang="en-US" dirty="0"/>
          </a:p>
        </p:txBody>
      </p:sp>
    </p:spTree>
    <p:extLst>
      <p:ext uri="{BB962C8B-B14F-4D97-AF65-F5344CB8AC3E}">
        <p14:creationId xmlns:p14="http://schemas.microsoft.com/office/powerpoint/2010/main" val="2619180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Nested State Machine- Printer</a:t>
            </a:r>
          </a:p>
        </p:txBody>
      </p:sp>
      <p:pic>
        <p:nvPicPr>
          <p:cNvPr id="4" name="Content Placeholder 3"/>
          <p:cNvPicPr>
            <a:picLocks noGrp="1" noChangeAspect="1" noChangeArrowheads="1"/>
          </p:cNvPicPr>
          <p:nvPr>
            <p:ph idx="1"/>
          </p:nvPr>
        </p:nvPicPr>
        <p:blipFill>
          <a:blip r:embed="rId2"/>
          <a:srcRect/>
          <a:stretch>
            <a:fillRect/>
          </a:stretch>
        </p:blipFill>
        <p:spPr bwMode="auto">
          <a:xfrm>
            <a:off x="457200" y="1989810"/>
            <a:ext cx="8229600" cy="3746742"/>
          </a:xfrm>
          <a:prstGeom prst="rect">
            <a:avLst/>
          </a:prstGeom>
          <a:noFill/>
          <a:ln w="9525">
            <a:noFill/>
            <a:miter lim="800000"/>
            <a:headEnd/>
            <a:tailEnd/>
          </a:ln>
          <a:effectLst/>
        </p:spPr>
      </p:pic>
    </p:spTree>
    <p:extLst>
      <p:ext uri="{BB962C8B-B14F-4D97-AF65-F5344CB8AC3E}">
        <p14:creationId xmlns:p14="http://schemas.microsoft.com/office/powerpoint/2010/main" val="950933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b="1" dirty="0"/>
              <a:t>Concurrent states</a:t>
            </a:r>
          </a:p>
        </p:txBody>
      </p:sp>
      <p:sp>
        <p:nvSpPr>
          <p:cNvPr id="3" name="Content Placeholder 2"/>
          <p:cNvSpPr>
            <a:spLocks noGrp="1"/>
          </p:cNvSpPr>
          <p:nvPr>
            <p:ph idx="1"/>
          </p:nvPr>
        </p:nvSpPr>
        <p:spPr>
          <a:xfrm>
            <a:off x="457200" y="1752600"/>
            <a:ext cx="8229600" cy="4373563"/>
          </a:xfrm>
        </p:spPr>
        <p:txBody>
          <a:bodyPr>
            <a:normAutofit/>
          </a:bodyPr>
          <a:lstStyle/>
          <a:p>
            <a:r>
              <a:rPr lang="en-US" dirty="0"/>
              <a:t>A Printer object cycles between two separate paths. The two independent paths are;</a:t>
            </a:r>
          </a:p>
          <a:p>
            <a:pPr lvl="1">
              <a:buFont typeface="Wingdings" panose="05000000000000000000" pitchFamily="2" charset="2"/>
              <a:buChar char="Ø"/>
            </a:pPr>
            <a:r>
              <a:rPr lang="en-US" dirty="0"/>
              <a:t>Representing states of the work cycle.</a:t>
            </a:r>
          </a:p>
          <a:p>
            <a:pPr lvl="1">
              <a:buFont typeface="Wingdings" panose="05000000000000000000" pitchFamily="2" charset="2"/>
              <a:buChar char="Ø"/>
            </a:pPr>
            <a:r>
              <a:rPr lang="en-US" dirty="0"/>
              <a:t>Representing states of the input paper tray</a:t>
            </a:r>
          </a:p>
        </p:txBody>
      </p:sp>
    </p:spTree>
    <p:extLst>
      <p:ext uri="{BB962C8B-B14F-4D97-AF65-F5344CB8AC3E}">
        <p14:creationId xmlns:p14="http://schemas.microsoft.com/office/powerpoint/2010/main" val="3228334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Concurrent State Machine- Printer</a:t>
            </a:r>
          </a:p>
        </p:txBody>
      </p:sp>
      <p:pic>
        <p:nvPicPr>
          <p:cNvPr id="4" name="Picture 2"/>
          <p:cNvPicPr>
            <a:picLocks noGrp="1" noChangeAspect="1" noChangeArrowheads="1"/>
          </p:cNvPicPr>
          <p:nvPr>
            <p:ph idx="1"/>
          </p:nvPr>
        </p:nvPicPr>
        <p:blipFill>
          <a:blip r:embed="rId2"/>
          <a:srcRect/>
          <a:stretch>
            <a:fillRect/>
          </a:stretch>
        </p:blipFill>
        <p:spPr bwMode="auto">
          <a:xfrm>
            <a:off x="457200" y="2057401"/>
            <a:ext cx="8229600" cy="3352800"/>
          </a:xfrm>
          <a:prstGeom prst="rect">
            <a:avLst/>
          </a:prstGeom>
          <a:noFill/>
          <a:ln w="9525">
            <a:noFill/>
            <a:miter lim="800000"/>
            <a:headEnd/>
            <a:tailEnd/>
          </a:ln>
          <a:effectLst/>
        </p:spPr>
      </p:pic>
    </p:spTree>
    <p:extLst>
      <p:ext uri="{BB962C8B-B14F-4D97-AF65-F5344CB8AC3E}">
        <p14:creationId xmlns:p14="http://schemas.microsoft.com/office/powerpoint/2010/main" val="1925446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4400" b="1" dirty="0"/>
              <a:t>State Diagrams </a:t>
            </a:r>
            <a:r>
              <a:rPr lang="en-US" altLang="en-US" sz="4400" b="1" dirty="0" err="1"/>
              <a:t>Importants</a:t>
            </a:r>
            <a:endParaRPr lang="en-US" altLang="en-US" sz="4400" b="1" dirty="0"/>
          </a:p>
        </p:txBody>
      </p:sp>
      <p:sp>
        <p:nvSpPr>
          <p:cNvPr id="11267" name="Rectangle 3"/>
          <p:cNvSpPr>
            <a:spLocks noGrp="1" noChangeArrowheads="1"/>
          </p:cNvSpPr>
          <p:nvPr>
            <p:ph type="body" idx="1"/>
          </p:nvPr>
        </p:nvSpPr>
        <p:spPr/>
        <p:txBody>
          <a:bodyPr/>
          <a:lstStyle/>
          <a:p>
            <a:pPr algn="just" eaLnBrk="1" hangingPunct="1">
              <a:buFontTx/>
              <a:buNone/>
            </a:pPr>
            <a:endParaRPr lang="en-US" altLang="en-US" sz="2800" dirty="0"/>
          </a:p>
          <a:p>
            <a:pPr algn="just" eaLnBrk="1" hangingPunct="1"/>
            <a:r>
              <a:rPr lang="en-US" altLang="en-US" sz="2800" dirty="0"/>
              <a:t>Use them to show the behavior of a single object not many objects</a:t>
            </a:r>
          </a:p>
          <a:p>
            <a:pPr lvl="1" algn="just" eaLnBrk="1" hangingPunct="1"/>
            <a:r>
              <a:rPr lang="en-US" altLang="en-US" sz="2800" dirty="0"/>
              <a:t>for many objects use interaction diagrams</a:t>
            </a:r>
          </a:p>
          <a:p>
            <a:pPr lvl="1" algn="just" eaLnBrk="1" hangingPunct="1"/>
            <a:endParaRPr lang="en-US" altLang="en-US" sz="2800" dirty="0"/>
          </a:p>
          <a:p>
            <a:pPr algn="just" eaLnBrk="1" hangingPunct="1"/>
            <a:r>
              <a:rPr lang="en-US" altLang="en-US" sz="2800" dirty="0"/>
              <a:t>Do not try to draw state diagrams for every class in the system, use them to show interesting behavior and increase understanding</a:t>
            </a:r>
          </a:p>
          <a:p>
            <a:pPr algn="just" eaLnBrk="1" hangingPunct="1"/>
            <a:endParaRPr lang="en-US"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CRC for Copy &amp; Book</a:t>
            </a:r>
          </a:p>
        </p:txBody>
      </p:sp>
      <p:pic>
        <p:nvPicPr>
          <p:cNvPr id="2050" name="Picture 2" descr="C:\Users\ACER\Desktop\CR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1"/>
            <a:ext cx="8229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901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State Machine Diagram for class </a:t>
            </a:r>
            <a:r>
              <a:rPr lang="en-US" sz="3600" b="1" i="1" dirty="0"/>
              <a:t>Book</a:t>
            </a:r>
          </a:p>
        </p:txBody>
      </p:sp>
      <p:sp>
        <p:nvSpPr>
          <p:cNvPr id="3" name="Content Placeholder 2"/>
          <p:cNvSpPr>
            <a:spLocks noGrp="1"/>
          </p:cNvSpPr>
          <p:nvPr>
            <p:ph idx="1"/>
          </p:nvPr>
        </p:nvSpPr>
        <p:spPr/>
        <p:txBody>
          <a:bodyPr>
            <a:normAutofit/>
          </a:bodyPr>
          <a:lstStyle/>
          <a:p>
            <a:pPr marL="0" indent="0">
              <a:buNone/>
            </a:pPr>
            <a:r>
              <a:rPr lang="en-US" sz="800" dirty="0"/>
              <a:t>.</a:t>
            </a:r>
          </a:p>
        </p:txBody>
      </p:sp>
      <p:pic>
        <p:nvPicPr>
          <p:cNvPr id="1026" name="Picture 2" descr="C:\Users\ACER\Desktop\S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79248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408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State Machine Diagram for class </a:t>
            </a:r>
            <a:r>
              <a:rPr lang="en-US" b="1" i="1" dirty="0"/>
              <a:t>Copy</a:t>
            </a:r>
            <a:endParaRPr lang="en-US" b="1" dirty="0"/>
          </a:p>
        </p:txBody>
      </p:sp>
      <p:pic>
        <p:nvPicPr>
          <p:cNvPr id="2050" name="Picture 2" descr="C:\Users\ACER\Desktop\SM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219200"/>
            <a:ext cx="7078063" cy="199161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ACER\Desktop\SM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038600"/>
            <a:ext cx="7078663"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 y="3500735"/>
            <a:ext cx="8534400" cy="523220"/>
          </a:xfrm>
          <a:prstGeom prst="rect">
            <a:avLst/>
          </a:prstGeom>
        </p:spPr>
        <p:txBody>
          <a:bodyPr wrap="square">
            <a:spAutoFit/>
          </a:bodyPr>
          <a:lstStyle/>
          <a:p>
            <a:r>
              <a:rPr lang="en-US" sz="2800" b="1" dirty="0"/>
              <a:t>State Machine Diagram for class </a:t>
            </a:r>
            <a:r>
              <a:rPr lang="en-US" sz="2800" b="1" i="1" dirty="0"/>
              <a:t>Copy </a:t>
            </a:r>
            <a:r>
              <a:rPr lang="en-US" sz="2800" b="1" dirty="0"/>
              <a:t>with actions</a:t>
            </a:r>
          </a:p>
        </p:txBody>
      </p:sp>
    </p:spTree>
    <p:extLst>
      <p:ext uri="{BB962C8B-B14F-4D97-AF65-F5344CB8AC3E}">
        <p14:creationId xmlns:p14="http://schemas.microsoft.com/office/powerpoint/2010/main" val="1514050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State Machine Diagram for class </a:t>
            </a:r>
            <a:r>
              <a:rPr lang="en-US" b="1" i="1" dirty="0"/>
              <a:t>Copy </a:t>
            </a:r>
            <a:r>
              <a:rPr lang="en-US" b="1" dirty="0"/>
              <a:t>with entry actions</a:t>
            </a:r>
          </a:p>
        </p:txBody>
      </p:sp>
      <p:pic>
        <p:nvPicPr>
          <p:cNvPr id="4" name="Picture 4" descr="C:\Users\ACER\Desktop\SM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7178" y="1600200"/>
            <a:ext cx="7649643" cy="173379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48640" y="3684512"/>
            <a:ext cx="8153400" cy="954107"/>
          </a:xfrm>
          <a:prstGeom prst="rect">
            <a:avLst/>
          </a:prstGeom>
        </p:spPr>
        <p:txBody>
          <a:bodyPr wrap="square">
            <a:spAutoFit/>
          </a:bodyPr>
          <a:lstStyle/>
          <a:p>
            <a:pPr algn="ctr"/>
            <a:r>
              <a:rPr lang="en-US" sz="2800" b="1" dirty="0"/>
              <a:t>State Machine Diagram for class </a:t>
            </a:r>
            <a:r>
              <a:rPr lang="en-US" sz="2800" b="1" i="1" dirty="0"/>
              <a:t>Copy </a:t>
            </a:r>
            <a:r>
              <a:rPr lang="en-US" sz="2800" b="1" dirty="0"/>
              <a:t>with exit actions</a:t>
            </a:r>
          </a:p>
        </p:txBody>
      </p:sp>
      <p:pic>
        <p:nvPicPr>
          <p:cNvPr id="1027" name="Picture 3" descr="C:\Users\ACER\Desktop\SM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4653859"/>
            <a:ext cx="8459787"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35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a:xfrm>
            <a:off x="1485899" y="533400"/>
            <a:ext cx="6172200" cy="479822"/>
          </a:xfrm>
        </p:spPr>
        <p:txBody>
          <a:bodyPr/>
          <a:lstStyle/>
          <a:p>
            <a:r>
              <a:rPr lang="en-US" altLang="en-US" sz="3600" b="1" dirty="0">
                <a:solidFill>
                  <a:srgbClr val="0000FF"/>
                </a:solidFill>
              </a:rPr>
              <a:t>State Transition Diagram</a:t>
            </a:r>
          </a:p>
        </p:txBody>
      </p:sp>
      <p:sp>
        <p:nvSpPr>
          <p:cNvPr id="2053" name="Rectangle 5"/>
          <p:cNvSpPr>
            <a:spLocks noGrp="1" noChangeArrowheads="1"/>
          </p:cNvSpPr>
          <p:nvPr>
            <p:ph type="body" idx="1"/>
          </p:nvPr>
        </p:nvSpPr>
        <p:spPr>
          <a:xfrm>
            <a:off x="609599" y="1371600"/>
            <a:ext cx="7924800" cy="3257550"/>
          </a:xfrm>
        </p:spPr>
        <p:txBody>
          <a:bodyPr/>
          <a:lstStyle/>
          <a:p>
            <a:pPr marL="457200" indent="-457200" algn="just"/>
            <a:r>
              <a:rPr lang="en-US" altLang="en-US" b="1" dirty="0"/>
              <a:t>A state transition diagram is a technique to depict:</a:t>
            </a:r>
          </a:p>
          <a:p>
            <a:pPr marL="457200" indent="-457200" algn="just">
              <a:buNone/>
            </a:pPr>
            <a:endParaRPr lang="en-US" altLang="en-US" b="1" dirty="0"/>
          </a:p>
          <a:p>
            <a:pPr lvl="1" indent="-400050" algn="just">
              <a:buFontTx/>
              <a:buAutoNum type="arabicPeriod"/>
            </a:pPr>
            <a:r>
              <a:rPr lang="en-US" altLang="en-US" b="1" dirty="0"/>
              <a:t>The </a:t>
            </a:r>
            <a:r>
              <a:rPr lang="en-US" altLang="en-US" b="1" u="sng" dirty="0"/>
              <a:t>states</a:t>
            </a:r>
            <a:r>
              <a:rPr lang="en-US" altLang="en-US" b="1" dirty="0"/>
              <a:t> of an entity</a:t>
            </a:r>
          </a:p>
          <a:p>
            <a:pPr lvl="1" indent="-400050" algn="just">
              <a:buFontTx/>
              <a:buAutoNum type="arabicPeriod"/>
            </a:pPr>
            <a:r>
              <a:rPr lang="en-US" altLang="en-US" b="1" dirty="0"/>
              <a:t>The </a:t>
            </a:r>
            <a:r>
              <a:rPr lang="en-US" altLang="en-US" b="1" u="sng" dirty="0"/>
              <a:t>transitions of states</a:t>
            </a:r>
            <a:r>
              <a:rPr lang="en-US" altLang="en-US" b="1" dirty="0"/>
              <a:t> of the entity</a:t>
            </a:r>
          </a:p>
          <a:p>
            <a:pPr lvl="1" indent="-400050" algn="just">
              <a:buFontTx/>
              <a:buAutoNum type="arabicPeriod"/>
            </a:pPr>
            <a:r>
              <a:rPr lang="en-US" altLang="en-US" b="1" dirty="0"/>
              <a:t>The </a:t>
            </a:r>
            <a:r>
              <a:rPr lang="en-US" altLang="en-US" b="1" u="sng" dirty="0"/>
              <a:t>trigger or the event that caused the transition</a:t>
            </a:r>
            <a:r>
              <a:rPr lang="en-US" altLang="en-US" b="1" dirty="0"/>
              <a:t> of state of the entity</a:t>
            </a:r>
          </a:p>
          <a:p>
            <a:pPr lvl="1" indent="-400050" algn="just"/>
            <a:endParaRPr lang="en-US" altLang="en-US" sz="1600" b="1" dirty="0"/>
          </a:p>
          <a:p>
            <a:pPr marL="457200" indent="-457200" algn="just"/>
            <a:r>
              <a:rPr lang="en-US" altLang="en-US" b="1" dirty="0"/>
              <a:t>The </a:t>
            </a:r>
            <a:r>
              <a:rPr lang="en-US" altLang="en-US" sz="2400" b="1" i="1" dirty="0">
                <a:solidFill>
                  <a:srgbClr val="0000FF"/>
                </a:solidFill>
              </a:rPr>
              <a:t>entity</a:t>
            </a:r>
            <a:r>
              <a:rPr lang="en-US" altLang="en-US" b="1" dirty="0"/>
              <a:t> may be a </a:t>
            </a:r>
            <a:r>
              <a:rPr lang="en-US" altLang="en-US" b="1" u="sng" dirty="0">
                <a:solidFill>
                  <a:srgbClr val="3399FF"/>
                </a:solidFill>
              </a:rPr>
              <a:t>physical device</a:t>
            </a:r>
            <a:r>
              <a:rPr lang="en-US" altLang="en-US" b="1" dirty="0"/>
              <a:t> such as a light switch or a vending machine; it may be a </a:t>
            </a:r>
            <a:r>
              <a:rPr lang="en-US" altLang="en-US" b="1" u="sng" dirty="0">
                <a:solidFill>
                  <a:srgbClr val="3399FF"/>
                </a:solidFill>
              </a:rPr>
              <a:t>software</a:t>
            </a:r>
            <a:r>
              <a:rPr lang="en-US" altLang="en-US" b="1" dirty="0">
                <a:solidFill>
                  <a:srgbClr val="3399FF"/>
                </a:solidFill>
              </a:rPr>
              <a:t> </a:t>
            </a:r>
            <a:r>
              <a:rPr lang="en-US" altLang="en-US" b="1" u="sng" dirty="0">
                <a:solidFill>
                  <a:srgbClr val="3399FF"/>
                </a:solidFill>
              </a:rPr>
              <a:t>system</a:t>
            </a:r>
            <a:r>
              <a:rPr lang="en-US" altLang="zh-TW" b="1" u="sng" dirty="0">
                <a:solidFill>
                  <a:srgbClr val="3399FF"/>
                </a:solidFill>
                <a:ea typeface="新細明體" panose="02020500000000000000" pitchFamily="18" charset="-120"/>
              </a:rPr>
              <a:t> or component</a:t>
            </a:r>
            <a:r>
              <a:rPr lang="en-US" altLang="zh-TW" b="1" dirty="0">
                <a:ea typeface="新細明體" panose="02020500000000000000" pitchFamily="18" charset="-120"/>
              </a:rPr>
              <a:t> </a:t>
            </a:r>
            <a:r>
              <a:rPr lang="en-US" altLang="en-US" b="1" dirty="0"/>
              <a:t>such as a word processor or an operating system; it may be a </a:t>
            </a:r>
            <a:r>
              <a:rPr lang="en-US" altLang="en-US" b="1" u="sng" dirty="0">
                <a:solidFill>
                  <a:srgbClr val="3399FF"/>
                </a:solidFill>
              </a:rPr>
              <a:t>biological system</a:t>
            </a:r>
            <a:r>
              <a:rPr lang="en-US" altLang="en-US" b="1" dirty="0"/>
              <a:t> such as a cell or a human; or  - - - - </a:t>
            </a:r>
          </a:p>
        </p:txBody>
      </p:sp>
      <p:sp>
        <p:nvSpPr>
          <p:cNvPr id="2054" name="Text Box 6"/>
          <p:cNvSpPr txBox="1">
            <a:spLocks noChangeArrowheads="1"/>
          </p:cNvSpPr>
          <p:nvPr/>
        </p:nvSpPr>
        <p:spPr bwMode="auto">
          <a:xfrm>
            <a:off x="118280" y="5791200"/>
            <a:ext cx="8907438" cy="707886"/>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t>This modeling technique came from a more formal area called </a:t>
            </a:r>
            <a:r>
              <a:rPr lang="en-US" altLang="en-US" sz="2000" b="1" dirty="0">
                <a:solidFill>
                  <a:srgbClr val="0000FF"/>
                </a:solidFill>
              </a:rPr>
              <a:t>automata theory</a:t>
            </a:r>
            <a:r>
              <a:rPr lang="en-US" altLang="en-US" sz="2000" b="1" dirty="0"/>
              <a:t>.</a:t>
            </a:r>
          </a:p>
          <a:p>
            <a:r>
              <a:rPr lang="en-US" altLang="en-US" sz="2000" b="1" dirty="0"/>
              <a:t>State transition diagram depicted a </a:t>
            </a:r>
            <a:r>
              <a:rPr lang="en-US" altLang="en-US" sz="2000" b="1" i="1" dirty="0">
                <a:solidFill>
                  <a:srgbClr val="0000FF"/>
                </a:solidFill>
              </a:rPr>
              <a:t>Finite State Machine</a:t>
            </a:r>
            <a:r>
              <a:rPr lang="en-US" altLang="en-US" sz="2000" b="1" dirty="0"/>
              <a:t>.</a:t>
            </a:r>
          </a:p>
        </p:txBody>
      </p:sp>
    </p:spTree>
    <p:extLst>
      <p:ext uri="{BB962C8B-B14F-4D97-AF65-F5344CB8AC3E}">
        <p14:creationId xmlns:p14="http://schemas.microsoft.com/office/powerpoint/2010/main" val="3041235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 y="457200"/>
            <a:ext cx="82518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85763"/>
            <a:ext cx="6477000" cy="631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42900"/>
            <a:ext cx="6858000"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228600" y="1371600"/>
            <a:ext cx="8229600" cy="3785652"/>
          </a:xfrm>
          <a:prstGeom prst="rect">
            <a:avLst/>
          </a:prstGeom>
        </p:spPr>
        <p:txBody>
          <a:bodyPr wrap="square">
            <a:spAutoFit/>
          </a:bodyPr>
          <a:lstStyle/>
          <a:p>
            <a:pPr marL="266700" marR="0" indent="190500" algn="just">
              <a:spcBef>
                <a:spcPts val="0"/>
              </a:spcBef>
              <a:spcAft>
                <a:spcPts val="0"/>
              </a:spcAft>
            </a:pPr>
            <a:r>
              <a:rPr lang="en-GB" sz="2400" dirty="0">
                <a:ea typeface="Times New Roman" panose="02020603050405020304" pitchFamily="18" charset="0"/>
              </a:rPr>
              <a:t>Librarians categorize the library books into loanable and non-loanable books. The non-loanable books are the reference books. However, the loanable books are the non-reference books. After cataloguing the books, the books are available for loan. Students who borrow the library books should return them back before the due date. Books that are 12 months over the due date would be considered as a lost state. However, if those books are found in the future, they must be returned back to the library. When the books are found not required in the library or have been damaged, the book would be disposed.</a:t>
            </a:r>
            <a:endParaRPr lang="en-US" sz="1600" dirty="0">
              <a:ea typeface="Times New Roman" panose="02020603050405020304" pitchFamily="18" charset="0"/>
            </a:endParaRPr>
          </a:p>
        </p:txBody>
      </p:sp>
    </p:spTree>
    <p:extLst>
      <p:ext uri="{BB962C8B-B14F-4D97-AF65-F5344CB8AC3E}">
        <p14:creationId xmlns:p14="http://schemas.microsoft.com/office/powerpoint/2010/main" val="1972727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8229600" cy="5715000"/>
          </a:xfrm>
          <a:prstGeom prst="rect">
            <a:avLst/>
          </a:prstGeom>
          <a:noFill/>
          <a:ln>
            <a:noFill/>
          </a:ln>
        </p:spPr>
      </p:pic>
    </p:spTree>
    <p:extLst>
      <p:ext uri="{BB962C8B-B14F-4D97-AF65-F5344CB8AC3E}">
        <p14:creationId xmlns:p14="http://schemas.microsoft.com/office/powerpoint/2010/main" val="37106659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9100" y="304800"/>
            <a:ext cx="8305800" cy="609600"/>
          </a:xfrm>
        </p:spPr>
        <p:txBody>
          <a:bodyPr/>
          <a:lstStyle/>
          <a:p>
            <a:r>
              <a:rPr lang="en-US" b="1" dirty="0"/>
              <a:t>Difference between Activity and State Chart Diagram</a:t>
            </a:r>
            <a:endParaRPr lang="en-US" sz="3200" b="1" dirty="0"/>
          </a:p>
        </p:txBody>
      </p:sp>
      <p:sp>
        <p:nvSpPr>
          <p:cNvPr id="5" name="Content Placeholder 4"/>
          <p:cNvSpPr>
            <a:spLocks noGrp="1"/>
          </p:cNvSpPr>
          <p:nvPr>
            <p:ph idx="1"/>
          </p:nvPr>
        </p:nvSpPr>
        <p:spPr/>
        <p:txBody>
          <a:bodyPr/>
          <a:lstStyle/>
          <a:p>
            <a:pPr marL="0" indent="0">
              <a:buNone/>
            </a:pPr>
            <a:r>
              <a:rPr lang="en-US" dirty="0"/>
              <a:t>State diagram shows the object undergoing a process. It gives a clear picture of the changes in the object's state in this process. </a:t>
            </a:r>
            <a:br>
              <a:rPr lang="en-US" dirty="0"/>
            </a:br>
            <a:r>
              <a:rPr lang="en-US" dirty="0" err="1"/>
              <a:t>e.g</a:t>
            </a:r>
            <a:r>
              <a:rPr lang="en-US" dirty="0"/>
              <a:t>: ATM withdraw </a:t>
            </a:r>
            <a:br>
              <a:rPr lang="en-US" dirty="0"/>
            </a:br>
            <a:r>
              <a:rPr lang="en-US" dirty="0"/>
              <a:t>Card object state: Checking, Approving, Rejecting </a:t>
            </a:r>
            <a:br>
              <a:rPr lang="en-US" dirty="0"/>
            </a:br>
            <a:br>
              <a:rPr lang="en-US" dirty="0"/>
            </a:br>
            <a:r>
              <a:rPr lang="en-US" dirty="0"/>
              <a:t>Activity diagram is a fancy flow chart which shows the flow of activity of a process. </a:t>
            </a:r>
            <a:br>
              <a:rPr lang="en-US" dirty="0"/>
            </a:br>
            <a:br>
              <a:rPr lang="en-US" dirty="0"/>
            </a:br>
            <a:r>
              <a:rPr lang="en-US" dirty="0" err="1"/>
              <a:t>e.g</a:t>
            </a:r>
            <a:r>
              <a:rPr lang="en-US" dirty="0"/>
              <a:t>: ATM withdraw </a:t>
            </a:r>
            <a:br>
              <a:rPr lang="en-US" dirty="0"/>
            </a:br>
            <a:r>
              <a:rPr lang="en-US" dirty="0" err="1"/>
              <a:t>Withdraw</a:t>
            </a:r>
            <a:r>
              <a:rPr lang="en-US" dirty="0"/>
              <a:t> activity: Insert Card, Enter PIN, Check balance, with draw money, get card </a:t>
            </a:r>
            <a:br>
              <a:rPr lang="en-US" dirty="0"/>
            </a:br>
            <a:endParaRPr lang="en-US" dirty="0"/>
          </a:p>
          <a:p>
            <a:pPr marL="0" indent="0">
              <a:buNone/>
            </a:pPr>
            <a:r>
              <a:rPr lang="en-US" b="1" dirty="0"/>
              <a:t>State chart</a:t>
            </a:r>
            <a:r>
              <a:rPr lang="en-US" dirty="0"/>
              <a:t> shows the dynamic behavior of an object. </a:t>
            </a:r>
            <a:br>
              <a:rPr lang="en-US" dirty="0"/>
            </a:br>
            <a:r>
              <a:rPr lang="en-US" b="1" dirty="0"/>
              <a:t>Activity diagram</a:t>
            </a:r>
            <a:r>
              <a:rPr lang="en-US" dirty="0"/>
              <a:t> shows the workflow behavior of an operation as set of actions </a:t>
            </a:r>
          </a:p>
        </p:txBody>
      </p:sp>
    </p:spTree>
    <p:extLst>
      <p:ext uri="{BB962C8B-B14F-4D97-AF65-F5344CB8AC3E}">
        <p14:creationId xmlns:p14="http://schemas.microsoft.com/office/powerpoint/2010/main" val="1061184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914400" y="457200"/>
            <a:ext cx="6934200" cy="5791200"/>
          </a:xfrm>
          <a:prstGeom prst="rect">
            <a:avLst/>
          </a:prstGeom>
        </p:spPr>
      </p:pic>
    </p:spTree>
    <p:extLst>
      <p:ext uri="{BB962C8B-B14F-4D97-AF65-F5344CB8AC3E}">
        <p14:creationId xmlns:p14="http://schemas.microsoft.com/office/powerpoint/2010/main" val="274743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685800" y="838200"/>
            <a:ext cx="8001000" cy="5715000"/>
          </a:xfrm>
          <a:prstGeom prst="rect">
            <a:avLst/>
          </a:prstGeom>
        </p:spPr>
      </p:pic>
    </p:spTree>
    <p:extLst>
      <p:ext uri="{BB962C8B-B14F-4D97-AF65-F5344CB8AC3E}">
        <p14:creationId xmlns:p14="http://schemas.microsoft.com/office/powerpoint/2010/main" val="3125412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Shopping System</a:t>
            </a:r>
          </a:p>
        </p:txBody>
      </p:sp>
      <p:pic>
        <p:nvPicPr>
          <p:cNvPr id="3" name="Picture 2"/>
          <p:cNvPicPr>
            <a:picLocks noChangeAspect="1" noChangeArrowheads="1"/>
          </p:cNvPicPr>
          <p:nvPr/>
        </p:nvPicPr>
        <p:blipFill>
          <a:blip r:embed="rId2"/>
          <a:srcRect/>
          <a:stretch>
            <a:fillRect/>
          </a:stretch>
        </p:blipFill>
        <p:spPr bwMode="auto">
          <a:xfrm>
            <a:off x="-381000" y="1524001"/>
            <a:ext cx="9753600" cy="3962400"/>
          </a:xfrm>
          <a:prstGeom prst="rect">
            <a:avLst/>
          </a:prstGeom>
          <a:noFill/>
          <a:ln w="9525">
            <a:noFill/>
            <a:miter lim="800000"/>
            <a:headEnd/>
            <a:tailEnd/>
          </a:ln>
          <a:effectLst/>
        </p:spPr>
      </p:pic>
    </p:spTree>
    <p:extLst>
      <p:ext uri="{BB962C8B-B14F-4D97-AF65-F5344CB8AC3E}">
        <p14:creationId xmlns:p14="http://schemas.microsoft.com/office/powerpoint/2010/main" val="3181511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140946" y="236981"/>
            <a:ext cx="9022983" cy="6621019"/>
          </a:xfrm>
          <a:prstGeom prst="rect">
            <a:avLst/>
          </a:prstGeom>
        </p:spPr>
      </p:pic>
      <p:sp>
        <p:nvSpPr>
          <p:cNvPr id="4" name="TextBox 3"/>
          <p:cNvSpPr txBox="1"/>
          <p:nvPr/>
        </p:nvSpPr>
        <p:spPr>
          <a:xfrm>
            <a:off x="76200" y="76200"/>
            <a:ext cx="2209800" cy="369332"/>
          </a:xfrm>
          <a:prstGeom prst="rect">
            <a:avLst/>
          </a:prstGeom>
          <a:noFill/>
        </p:spPr>
        <p:txBody>
          <a:bodyPr wrap="square" rtlCol="0">
            <a:spAutoFit/>
          </a:bodyPr>
          <a:lstStyle/>
          <a:p>
            <a:r>
              <a:rPr lang="en-US" dirty="0"/>
              <a:t>Music Player System</a:t>
            </a:r>
          </a:p>
        </p:txBody>
      </p:sp>
    </p:spTree>
    <p:extLst>
      <p:ext uri="{BB962C8B-B14F-4D97-AF65-F5344CB8AC3E}">
        <p14:creationId xmlns:p14="http://schemas.microsoft.com/office/powerpoint/2010/main" val="1089234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609600"/>
            <a:ext cx="6172200" cy="594122"/>
          </a:xfrm>
        </p:spPr>
        <p:txBody>
          <a:bodyPr/>
          <a:lstStyle/>
          <a:p>
            <a:r>
              <a:rPr lang="en-US" altLang="en-US" sz="3200" b="1" dirty="0"/>
              <a:t>Software Program View</a:t>
            </a:r>
          </a:p>
        </p:txBody>
      </p:sp>
      <p:sp>
        <p:nvSpPr>
          <p:cNvPr id="26627" name="Rectangle 3"/>
          <p:cNvSpPr>
            <a:spLocks noGrp="1" noChangeArrowheads="1"/>
          </p:cNvSpPr>
          <p:nvPr>
            <p:ph type="body" idx="1"/>
          </p:nvPr>
        </p:nvSpPr>
        <p:spPr>
          <a:xfrm>
            <a:off x="685800" y="1474498"/>
            <a:ext cx="7696200" cy="2457450"/>
          </a:xfrm>
        </p:spPr>
        <p:txBody>
          <a:bodyPr/>
          <a:lstStyle/>
          <a:p>
            <a:pPr algn="just">
              <a:lnSpc>
                <a:spcPct val="80000"/>
              </a:lnSpc>
            </a:pPr>
            <a:r>
              <a:rPr lang="en-US" altLang="en-US" b="1" dirty="0"/>
              <a:t>The end product of a software is a program which executes. In depicting the program (or an object) we can consider:</a:t>
            </a:r>
          </a:p>
          <a:p>
            <a:pPr algn="just">
              <a:lnSpc>
                <a:spcPct val="80000"/>
              </a:lnSpc>
              <a:buFontTx/>
              <a:buNone/>
            </a:pPr>
            <a:endParaRPr lang="en-US" altLang="en-US" b="1" dirty="0"/>
          </a:p>
          <a:p>
            <a:pPr lvl="1" algn="just">
              <a:lnSpc>
                <a:spcPct val="80000"/>
              </a:lnSpc>
            </a:pPr>
            <a:r>
              <a:rPr lang="en-US" altLang="en-US" b="1" u="sng" dirty="0">
                <a:solidFill>
                  <a:srgbClr val="0000FF"/>
                </a:solidFill>
              </a:rPr>
              <a:t>Variables</a:t>
            </a:r>
            <a:r>
              <a:rPr lang="en-US" altLang="en-US" b="1" u="sng" dirty="0"/>
              <a:t> </a:t>
            </a:r>
            <a:r>
              <a:rPr lang="en-US" altLang="en-US" b="1" dirty="0"/>
              <a:t>which take on different values</a:t>
            </a:r>
          </a:p>
          <a:p>
            <a:pPr lvl="1" algn="just">
              <a:lnSpc>
                <a:spcPct val="80000"/>
              </a:lnSpc>
            </a:pPr>
            <a:r>
              <a:rPr lang="en-US" altLang="en-US" b="1" u="sng" dirty="0">
                <a:solidFill>
                  <a:srgbClr val="0000FF"/>
                </a:solidFill>
              </a:rPr>
              <a:t>Control structure and assignment statements</a:t>
            </a:r>
            <a:r>
              <a:rPr lang="en-US" altLang="en-US" b="1" dirty="0"/>
              <a:t> </a:t>
            </a:r>
            <a:r>
              <a:rPr lang="en-US" altLang="en-US" b="1" dirty="0">
                <a:solidFill>
                  <a:srgbClr val="0000FF"/>
                </a:solidFill>
              </a:rPr>
              <a:t>(events)</a:t>
            </a:r>
            <a:r>
              <a:rPr lang="en-US" altLang="en-US" b="1" dirty="0"/>
              <a:t> in the program that change the values of the variables</a:t>
            </a:r>
            <a:endParaRPr lang="en-US" altLang="en-US" b="1" u="sng" dirty="0"/>
          </a:p>
        </p:txBody>
      </p:sp>
      <p:sp>
        <p:nvSpPr>
          <p:cNvPr id="26628" name="Text Box 4"/>
          <p:cNvSpPr txBox="1">
            <a:spLocks noChangeArrowheads="1"/>
          </p:cNvSpPr>
          <p:nvPr/>
        </p:nvSpPr>
        <p:spPr bwMode="auto">
          <a:xfrm>
            <a:off x="990600" y="4191000"/>
            <a:ext cx="7696200" cy="147732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lgn="just">
              <a:buFontTx/>
              <a:buAutoNum type="arabicPeriod"/>
            </a:pPr>
            <a:r>
              <a:rPr lang="en-US" altLang="en-US" b="1" i="1" dirty="0"/>
              <a:t>Combination of </a:t>
            </a:r>
            <a:r>
              <a:rPr lang="en-US" altLang="en-US" b="1" i="1" dirty="0">
                <a:solidFill>
                  <a:srgbClr val="0000FF"/>
                </a:solidFill>
              </a:rPr>
              <a:t>values of the data (variables &amp; constants)</a:t>
            </a:r>
            <a:r>
              <a:rPr lang="en-US" altLang="en-US" b="1" i="1" dirty="0"/>
              <a:t> at any point of  the program represent the </a:t>
            </a:r>
            <a:r>
              <a:rPr lang="en-US" altLang="en-US" b="1" i="1" u="sng" dirty="0">
                <a:solidFill>
                  <a:srgbClr val="0000FF"/>
                </a:solidFill>
              </a:rPr>
              <a:t>program</a:t>
            </a:r>
            <a:r>
              <a:rPr lang="en-US" altLang="en-US" b="1" i="1" dirty="0">
                <a:solidFill>
                  <a:srgbClr val="0000FF"/>
                </a:solidFill>
              </a:rPr>
              <a:t> </a:t>
            </a:r>
            <a:r>
              <a:rPr lang="en-US" altLang="en-US" b="1" i="1" u="sng" dirty="0">
                <a:solidFill>
                  <a:srgbClr val="0000FF"/>
                </a:solidFill>
              </a:rPr>
              <a:t>state</a:t>
            </a:r>
            <a:r>
              <a:rPr lang="en-US" altLang="en-US" b="1" i="1" dirty="0"/>
              <a:t> at that point.</a:t>
            </a:r>
          </a:p>
          <a:p>
            <a:pPr algn="just"/>
            <a:endParaRPr lang="en-US" altLang="en-US" b="1" i="1" dirty="0"/>
          </a:p>
          <a:p>
            <a:pPr algn="just"/>
            <a:r>
              <a:rPr lang="en-US" altLang="en-US" b="1" i="1" dirty="0"/>
              <a:t>2. The </a:t>
            </a:r>
            <a:r>
              <a:rPr lang="en-US" altLang="en-US" b="1" i="1" dirty="0">
                <a:solidFill>
                  <a:srgbClr val="0000FF"/>
                </a:solidFill>
              </a:rPr>
              <a:t>change made to the values of the variables</a:t>
            </a:r>
            <a:r>
              <a:rPr lang="en-US" altLang="en-US" b="1" i="1" dirty="0"/>
              <a:t> through assignment statements represent a </a:t>
            </a:r>
            <a:r>
              <a:rPr lang="en-US" altLang="en-US" b="1" i="1" u="sng" dirty="0">
                <a:solidFill>
                  <a:srgbClr val="0000FF"/>
                </a:solidFill>
              </a:rPr>
              <a:t>transition of state</a:t>
            </a:r>
          </a:p>
        </p:txBody>
      </p:sp>
    </p:spTree>
    <p:extLst>
      <p:ext uri="{BB962C8B-B14F-4D97-AF65-F5344CB8AC3E}">
        <p14:creationId xmlns:p14="http://schemas.microsoft.com/office/powerpoint/2010/main" val="3811053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4.bp.blogspot.com/-X7xkxpUUNWI/T26v6BHDnTI/AAAAAAAAANM/uUG5U0QFxwU/s400/uml+state+diagram+for+library+mgmt+Librari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
            <a:ext cx="7391400"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76200" y="304800"/>
            <a:ext cx="3124200" cy="369332"/>
          </a:xfrm>
          <a:prstGeom prst="rect">
            <a:avLst/>
          </a:prstGeom>
          <a:noFill/>
        </p:spPr>
        <p:txBody>
          <a:bodyPr wrap="square" rtlCol="0">
            <a:spAutoFit/>
          </a:bodyPr>
          <a:lstStyle/>
          <a:p>
            <a:r>
              <a:rPr lang="en-US" dirty="0"/>
              <a:t>Library Management System</a:t>
            </a:r>
          </a:p>
        </p:txBody>
      </p:sp>
    </p:spTree>
    <p:extLst>
      <p:ext uri="{BB962C8B-B14F-4D97-AF65-F5344CB8AC3E}">
        <p14:creationId xmlns:p14="http://schemas.microsoft.com/office/powerpoint/2010/main" val="3032695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457200"/>
            <a:ext cx="7772400" cy="609600"/>
          </a:xfrm>
        </p:spPr>
        <p:txBody>
          <a:bodyPr/>
          <a:lstStyle/>
          <a:p>
            <a:r>
              <a:rPr lang="en-US" altLang="en-US" sz="3600" b="1" dirty="0"/>
              <a:t>Problem # 1</a:t>
            </a:r>
          </a:p>
        </p:txBody>
      </p:sp>
      <p:sp>
        <p:nvSpPr>
          <p:cNvPr id="54275" name="Rectangle 3"/>
          <p:cNvSpPr>
            <a:spLocks noGrp="1" noChangeArrowheads="1"/>
          </p:cNvSpPr>
          <p:nvPr>
            <p:ph type="body" idx="1"/>
          </p:nvPr>
        </p:nvSpPr>
        <p:spPr/>
        <p:txBody>
          <a:bodyPr/>
          <a:lstStyle/>
          <a:p>
            <a:pPr algn="just">
              <a:lnSpc>
                <a:spcPct val="80000"/>
              </a:lnSpc>
            </a:pPr>
            <a:r>
              <a:rPr lang="en-US" altLang="en-US" sz="2400" dirty="0"/>
              <a:t>A simple digital watch has a display and two buttons to set it, the A button and the B button. The watch has two modes of operation, display time and set time. </a:t>
            </a:r>
          </a:p>
          <a:p>
            <a:pPr algn="just">
              <a:lnSpc>
                <a:spcPct val="80000"/>
              </a:lnSpc>
            </a:pPr>
            <a:r>
              <a:rPr lang="en-US" altLang="en-US" sz="2400" dirty="0"/>
              <a:t>In the display time mode, the watch displays hours and minutes, separated by a flashing colon. </a:t>
            </a:r>
          </a:p>
          <a:p>
            <a:pPr algn="just">
              <a:lnSpc>
                <a:spcPct val="80000"/>
              </a:lnSpc>
            </a:pPr>
            <a:r>
              <a:rPr lang="en-US" altLang="en-US" sz="2400" dirty="0"/>
              <a:t>The set time mode has two </a:t>
            </a:r>
            <a:r>
              <a:rPr lang="en-US" altLang="en-US" sz="2400" dirty="0" err="1"/>
              <a:t>submodes</a:t>
            </a:r>
            <a:r>
              <a:rPr lang="en-US" altLang="en-US" sz="2400" dirty="0"/>
              <a:t>, set hours and set minutes. The A button selects modes. Each time it is pressed, the mode advances in the sequence: display, set hours, set minutes, display, etc.</a:t>
            </a:r>
          </a:p>
          <a:p>
            <a:pPr algn="just">
              <a:lnSpc>
                <a:spcPct val="80000"/>
              </a:lnSpc>
            </a:pPr>
            <a:r>
              <a:rPr lang="en-US" altLang="en-US" sz="2400" dirty="0"/>
              <a:t>Within the </a:t>
            </a:r>
            <a:r>
              <a:rPr lang="en-US" altLang="en-US" sz="2400" dirty="0" err="1"/>
              <a:t>submodes</a:t>
            </a:r>
            <a:r>
              <a:rPr lang="en-US" altLang="en-US" sz="2400" dirty="0"/>
              <a:t>, the B button advances the hours or minutes once each time it is pressed. Buttons must be released before they can generate another event. </a:t>
            </a:r>
          </a:p>
          <a:p>
            <a:pPr algn="just">
              <a:lnSpc>
                <a:spcPct val="80000"/>
              </a:lnSpc>
            </a:pPr>
            <a:r>
              <a:rPr lang="en-US" altLang="en-US" sz="2400" dirty="0"/>
              <a:t>Prepare a state diagram of the watch. </a:t>
            </a:r>
          </a:p>
        </p:txBody>
      </p:sp>
    </p:spTree>
    <p:extLst>
      <p:ext uri="{BB962C8B-B14F-4D97-AF65-F5344CB8AC3E}">
        <p14:creationId xmlns:p14="http://schemas.microsoft.com/office/powerpoint/2010/main" val="3464488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3200" b="1" dirty="0"/>
              <a:t>Solution of Problem # 1</a:t>
            </a:r>
          </a:p>
        </p:txBody>
      </p:sp>
      <p:sp>
        <p:nvSpPr>
          <p:cNvPr id="55299" name="Rectangle 3"/>
          <p:cNvSpPr>
            <a:spLocks noChangeArrowheads="1"/>
          </p:cNvSpPr>
          <p:nvPr/>
        </p:nvSpPr>
        <p:spPr bwMode="auto">
          <a:xfrm>
            <a:off x="1547812" y="2025254"/>
            <a:ext cx="6101954" cy="378023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0" name="AutoShape 4"/>
          <p:cNvSpPr>
            <a:spLocks noChangeArrowheads="1"/>
          </p:cNvSpPr>
          <p:nvPr/>
        </p:nvSpPr>
        <p:spPr bwMode="auto">
          <a:xfrm rot="10800000">
            <a:off x="1547814" y="2025255"/>
            <a:ext cx="1350169" cy="269081"/>
          </a:xfrm>
          <a:prstGeom prst="flowChartPunchedCar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1" name="Text Box 5"/>
          <p:cNvSpPr txBox="1">
            <a:spLocks noChangeArrowheads="1"/>
          </p:cNvSpPr>
          <p:nvPr/>
        </p:nvSpPr>
        <p:spPr bwMode="auto">
          <a:xfrm>
            <a:off x="1601390" y="2025254"/>
            <a:ext cx="14466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a:cs typeface="Times New Roman" panose="02020603050405020304" pitchFamily="18" charset="0"/>
              </a:rPr>
              <a:t>DigitalWatch</a:t>
            </a:r>
          </a:p>
        </p:txBody>
      </p:sp>
      <p:sp>
        <p:nvSpPr>
          <p:cNvPr id="55302" name="AutoShape 6"/>
          <p:cNvSpPr>
            <a:spLocks noChangeArrowheads="1"/>
          </p:cNvSpPr>
          <p:nvPr/>
        </p:nvSpPr>
        <p:spPr bwMode="auto">
          <a:xfrm>
            <a:off x="3977880" y="3158730"/>
            <a:ext cx="1782365" cy="810815"/>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3" name="AutoShape 7"/>
          <p:cNvSpPr>
            <a:spLocks noChangeArrowheads="1"/>
          </p:cNvSpPr>
          <p:nvPr/>
        </p:nvSpPr>
        <p:spPr bwMode="auto">
          <a:xfrm>
            <a:off x="5760244" y="4076700"/>
            <a:ext cx="1782366" cy="81081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4" name="AutoShape 8"/>
          <p:cNvSpPr>
            <a:spLocks noChangeArrowheads="1"/>
          </p:cNvSpPr>
          <p:nvPr/>
        </p:nvSpPr>
        <p:spPr bwMode="auto">
          <a:xfrm>
            <a:off x="1763317" y="4131469"/>
            <a:ext cx="1782365" cy="81081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05" name="Line 9"/>
          <p:cNvSpPr>
            <a:spLocks noChangeShapeType="1"/>
          </p:cNvSpPr>
          <p:nvPr/>
        </p:nvSpPr>
        <p:spPr bwMode="auto">
          <a:xfrm flipV="1">
            <a:off x="2627711" y="3429001"/>
            <a:ext cx="1350169" cy="7024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6" name="Line 10"/>
          <p:cNvSpPr>
            <a:spLocks noChangeShapeType="1"/>
          </p:cNvSpPr>
          <p:nvPr/>
        </p:nvSpPr>
        <p:spPr bwMode="auto">
          <a:xfrm>
            <a:off x="5760245" y="3429000"/>
            <a:ext cx="1026319"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Text Box 11"/>
          <p:cNvSpPr txBox="1">
            <a:spLocks noChangeArrowheads="1"/>
          </p:cNvSpPr>
          <p:nvPr/>
        </p:nvSpPr>
        <p:spPr bwMode="auto">
          <a:xfrm>
            <a:off x="1818085" y="4185048"/>
            <a:ext cx="161925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cs typeface="Times New Roman" panose="02020603050405020304" pitchFamily="18" charset="0"/>
              </a:rPr>
              <a:t>Display time</a:t>
            </a:r>
          </a:p>
          <a:p>
            <a:pPr>
              <a:spcBef>
                <a:spcPct val="50000"/>
              </a:spcBef>
            </a:pPr>
            <a:r>
              <a:rPr lang="en-US" altLang="en-US" sz="1200">
                <a:cs typeface="Times New Roman" panose="02020603050405020304" pitchFamily="18" charset="0"/>
              </a:rPr>
              <a:t> </a:t>
            </a:r>
            <a:r>
              <a:rPr lang="en-US" altLang="en-US" sz="1200" i="1">
                <a:cs typeface="Times New Roman" panose="02020603050405020304" pitchFamily="18" charset="0"/>
              </a:rPr>
              <a:t>do </a:t>
            </a:r>
            <a:r>
              <a:rPr lang="en-US" altLang="en-US" sz="1200">
                <a:cs typeface="Times New Roman" panose="02020603050405020304" pitchFamily="18" charset="0"/>
              </a:rPr>
              <a:t>/ show hours and minutes</a:t>
            </a:r>
          </a:p>
        </p:txBody>
      </p:sp>
      <p:sp>
        <p:nvSpPr>
          <p:cNvPr id="55308" name="Text Box 12"/>
          <p:cNvSpPr txBox="1">
            <a:spLocks noChangeArrowheads="1"/>
          </p:cNvSpPr>
          <p:nvPr/>
        </p:nvSpPr>
        <p:spPr bwMode="auto">
          <a:xfrm>
            <a:off x="4139805" y="3213497"/>
            <a:ext cx="145851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200" b="1">
                <a:cs typeface="Times New Roman" panose="02020603050405020304" pitchFamily="18" charset="0"/>
              </a:rPr>
              <a:t>Set hours</a:t>
            </a:r>
          </a:p>
          <a:p>
            <a:pPr>
              <a:spcBef>
                <a:spcPct val="50000"/>
              </a:spcBef>
            </a:pPr>
            <a:r>
              <a:rPr lang="en-US" altLang="en-US" sz="1200" i="1">
                <a:cs typeface="Times New Roman" panose="02020603050405020304" pitchFamily="18" charset="0"/>
              </a:rPr>
              <a:t> do</a:t>
            </a:r>
            <a:r>
              <a:rPr lang="en-US" altLang="en-US" sz="1200">
                <a:cs typeface="Times New Roman" panose="02020603050405020304" pitchFamily="18" charset="0"/>
              </a:rPr>
              <a:t> / show hours</a:t>
            </a:r>
          </a:p>
        </p:txBody>
      </p:sp>
      <p:sp>
        <p:nvSpPr>
          <p:cNvPr id="55309" name="Text Box 13"/>
          <p:cNvSpPr txBox="1">
            <a:spLocks noChangeArrowheads="1"/>
          </p:cNvSpPr>
          <p:nvPr/>
        </p:nvSpPr>
        <p:spPr bwMode="auto">
          <a:xfrm>
            <a:off x="5813822" y="4131469"/>
            <a:ext cx="1566863"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cs typeface="Times New Roman" panose="02020603050405020304" pitchFamily="18" charset="0"/>
              </a:rPr>
              <a:t> Set  minutes</a:t>
            </a:r>
          </a:p>
          <a:p>
            <a:pPr>
              <a:spcBef>
                <a:spcPct val="50000"/>
              </a:spcBef>
            </a:pPr>
            <a:r>
              <a:rPr lang="en-US" altLang="en-US" sz="1200">
                <a:cs typeface="Times New Roman" panose="02020603050405020304" pitchFamily="18" charset="0"/>
              </a:rPr>
              <a:t> do / show minutes</a:t>
            </a:r>
            <a:r>
              <a:rPr lang="en-US" altLang="en-US">
                <a:cs typeface="Times New Roman" panose="02020603050405020304" pitchFamily="18" charset="0"/>
              </a:rPr>
              <a:t> </a:t>
            </a:r>
          </a:p>
        </p:txBody>
      </p:sp>
      <p:cxnSp>
        <p:nvCxnSpPr>
          <p:cNvPr id="55310" name="AutoShape 14"/>
          <p:cNvCxnSpPr>
            <a:cxnSpLocks noChangeShapeType="1"/>
            <a:stCxn id="55302" idx="3"/>
            <a:endCxn id="55302" idx="2"/>
          </p:cNvCxnSpPr>
          <p:nvPr/>
        </p:nvCxnSpPr>
        <p:spPr bwMode="auto">
          <a:xfrm flipH="1">
            <a:off x="4869656" y="3564731"/>
            <a:ext cx="890588" cy="404813"/>
          </a:xfrm>
          <a:prstGeom prst="curvedConnector4">
            <a:avLst>
              <a:gd name="adj1" fmla="val -19116"/>
              <a:gd name="adj2" fmla="val 14206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1" name="AutoShape 15"/>
          <p:cNvCxnSpPr>
            <a:cxnSpLocks noChangeShapeType="1"/>
            <a:stCxn id="55303" idx="3"/>
            <a:endCxn id="55303" idx="2"/>
          </p:cNvCxnSpPr>
          <p:nvPr/>
        </p:nvCxnSpPr>
        <p:spPr bwMode="auto">
          <a:xfrm flipH="1">
            <a:off x="6652022" y="4482703"/>
            <a:ext cx="890588" cy="404813"/>
          </a:xfrm>
          <a:prstGeom prst="curvedConnector4">
            <a:avLst>
              <a:gd name="adj1" fmla="val -19116"/>
              <a:gd name="adj2" fmla="val 14206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12" name="Text Box 16"/>
          <p:cNvSpPr txBox="1">
            <a:spLocks noChangeArrowheads="1"/>
          </p:cNvSpPr>
          <p:nvPr/>
        </p:nvSpPr>
        <p:spPr bwMode="auto">
          <a:xfrm>
            <a:off x="5651898" y="5103020"/>
            <a:ext cx="19978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i="1" dirty="0">
                <a:cs typeface="Times New Roman" panose="02020603050405020304" pitchFamily="18" charset="0"/>
              </a:rPr>
              <a:t>B</a:t>
            </a:r>
            <a:r>
              <a:rPr lang="en-US" altLang="en-US" dirty="0">
                <a:cs typeface="Times New Roman" panose="02020603050405020304" pitchFamily="18" charset="0"/>
              </a:rPr>
              <a:t> / advance minute</a:t>
            </a:r>
          </a:p>
        </p:txBody>
      </p:sp>
      <p:sp>
        <p:nvSpPr>
          <p:cNvPr id="55313" name="Text Box 17"/>
          <p:cNvSpPr txBox="1">
            <a:spLocks noChangeArrowheads="1"/>
          </p:cNvSpPr>
          <p:nvPr/>
        </p:nvSpPr>
        <p:spPr bwMode="auto">
          <a:xfrm>
            <a:off x="3761188" y="4238625"/>
            <a:ext cx="18907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i="1" dirty="0">
                <a:cs typeface="Times New Roman" panose="02020603050405020304" pitchFamily="18" charset="0"/>
              </a:rPr>
              <a:t>B</a:t>
            </a:r>
            <a:r>
              <a:rPr lang="en-US" altLang="en-US" dirty="0">
                <a:cs typeface="Times New Roman" panose="02020603050405020304" pitchFamily="18" charset="0"/>
              </a:rPr>
              <a:t> / advance hour</a:t>
            </a:r>
          </a:p>
        </p:txBody>
      </p:sp>
      <p:sp>
        <p:nvSpPr>
          <p:cNvPr id="55314" name="Text Box 18"/>
          <p:cNvSpPr txBox="1">
            <a:spLocks noChangeArrowheads="1"/>
          </p:cNvSpPr>
          <p:nvPr/>
        </p:nvSpPr>
        <p:spPr bwMode="auto">
          <a:xfrm>
            <a:off x="4301730" y="2943226"/>
            <a:ext cx="11346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cs typeface="Times New Roman" panose="02020603050405020304" pitchFamily="18" charset="0"/>
              </a:rPr>
              <a:t>A</a:t>
            </a:r>
          </a:p>
        </p:txBody>
      </p:sp>
      <p:sp>
        <p:nvSpPr>
          <p:cNvPr id="55315" name="Text Box 19"/>
          <p:cNvSpPr txBox="1">
            <a:spLocks noChangeArrowheads="1"/>
          </p:cNvSpPr>
          <p:nvPr/>
        </p:nvSpPr>
        <p:spPr bwMode="auto">
          <a:xfrm>
            <a:off x="2195513" y="3752851"/>
            <a:ext cx="9727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cs typeface="Times New Roman" panose="02020603050405020304" pitchFamily="18" charset="0"/>
              </a:rPr>
              <a:t>A</a:t>
            </a:r>
          </a:p>
        </p:txBody>
      </p:sp>
      <p:sp>
        <p:nvSpPr>
          <p:cNvPr id="55316" name="Text Box 20"/>
          <p:cNvSpPr txBox="1">
            <a:spLocks noChangeArrowheads="1"/>
          </p:cNvSpPr>
          <p:nvPr/>
        </p:nvSpPr>
        <p:spPr bwMode="auto">
          <a:xfrm>
            <a:off x="6354367" y="3482579"/>
            <a:ext cx="5393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i="1">
                <a:cs typeface="Times New Roman" panose="02020603050405020304" pitchFamily="18" charset="0"/>
              </a:rPr>
              <a:t>A</a:t>
            </a:r>
          </a:p>
        </p:txBody>
      </p:sp>
    </p:spTree>
    <p:extLst>
      <p:ext uri="{BB962C8B-B14F-4D97-AF65-F5344CB8AC3E}">
        <p14:creationId xmlns:p14="http://schemas.microsoft.com/office/powerpoint/2010/main" val="3065433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0" y="381000"/>
            <a:ext cx="7772400" cy="609600"/>
          </a:xfrm>
        </p:spPr>
        <p:txBody>
          <a:bodyPr/>
          <a:lstStyle/>
          <a:p>
            <a:r>
              <a:rPr lang="en-US" altLang="en-US" sz="3200" b="1" dirty="0"/>
              <a:t>Problem # 2</a:t>
            </a:r>
          </a:p>
        </p:txBody>
      </p:sp>
      <p:sp>
        <p:nvSpPr>
          <p:cNvPr id="56323" name="Rectangle 3"/>
          <p:cNvSpPr>
            <a:spLocks noGrp="1" noChangeArrowheads="1"/>
          </p:cNvSpPr>
          <p:nvPr>
            <p:ph type="body" idx="1"/>
          </p:nvPr>
        </p:nvSpPr>
        <p:spPr>
          <a:xfrm>
            <a:off x="533400" y="1219200"/>
            <a:ext cx="8229600" cy="4724400"/>
          </a:xfrm>
        </p:spPr>
        <p:txBody>
          <a:bodyPr/>
          <a:lstStyle/>
          <a:p>
            <a:pPr algn="just">
              <a:lnSpc>
                <a:spcPct val="80000"/>
              </a:lnSpc>
            </a:pPr>
            <a:r>
              <a:rPr lang="en-US" altLang="en-US" dirty="0"/>
              <a:t>A separate </a:t>
            </a:r>
            <a:r>
              <a:rPr lang="en-US" altLang="en-US" i="1" dirty="0"/>
              <a:t>appliance control</a:t>
            </a:r>
            <a:r>
              <a:rPr lang="en-US" altLang="en-US" dirty="0"/>
              <a:t> determines when the motor should be on and continuously asserts on as an input to the motor control when the motor should be running. </a:t>
            </a:r>
          </a:p>
          <a:p>
            <a:pPr algn="just">
              <a:lnSpc>
                <a:spcPct val="80000"/>
              </a:lnSpc>
            </a:pPr>
            <a:r>
              <a:rPr lang="en-US" altLang="en-US" dirty="0"/>
              <a:t>When on is asserted, the motor control should start and run the motor. </a:t>
            </a:r>
          </a:p>
          <a:p>
            <a:pPr algn="just">
              <a:lnSpc>
                <a:spcPct val="80000"/>
              </a:lnSpc>
            </a:pPr>
            <a:r>
              <a:rPr lang="en-US" altLang="en-US" dirty="0"/>
              <a:t>The motor starts by applying power to both the start and the run windings. A sensor, called a starting relay, determines when the motor has started, at which point the start winding is turned off, leaving only the run winding powered. Both winding are shut off when on is not asserted.</a:t>
            </a:r>
          </a:p>
          <a:p>
            <a:pPr algn="just">
              <a:lnSpc>
                <a:spcPct val="80000"/>
              </a:lnSpc>
            </a:pPr>
            <a:r>
              <a:rPr lang="en-US" altLang="en-US" dirty="0"/>
              <a:t>Appliance motors could be damaged by overheating if they are overloaded or fail to start. To protect against thermal damage, the motor control often includes an over-temperature sensor. If the motor becomes too hot, the motor control removes power from both windings and ignores any on assertion until a reset button is pressed and the motor has cooled off.</a:t>
            </a:r>
          </a:p>
          <a:p>
            <a:pPr algn="just">
              <a:lnSpc>
                <a:spcPct val="80000"/>
              </a:lnSpc>
            </a:pPr>
            <a:r>
              <a:rPr lang="en-US" altLang="en-US" b="1" dirty="0"/>
              <a:t>Add the following to the diagram</a:t>
            </a:r>
            <a:r>
              <a:rPr lang="en-US" altLang="en-US" dirty="0"/>
              <a:t>. </a:t>
            </a:r>
          </a:p>
          <a:p>
            <a:pPr lvl="1" algn="just">
              <a:lnSpc>
                <a:spcPct val="80000"/>
              </a:lnSpc>
            </a:pPr>
            <a:r>
              <a:rPr lang="en-US" altLang="en-US" sz="1400" i="1" dirty="0"/>
              <a:t>Activities</a:t>
            </a:r>
            <a:r>
              <a:rPr lang="en-US" altLang="en-US" sz="1400" dirty="0"/>
              <a:t>: apply power to run winding, apply power to start winding. </a:t>
            </a:r>
          </a:p>
          <a:p>
            <a:pPr lvl="1" algn="just">
              <a:lnSpc>
                <a:spcPct val="80000"/>
              </a:lnSpc>
            </a:pPr>
            <a:r>
              <a:rPr lang="en-US" altLang="en-US" sz="1400" i="1" dirty="0"/>
              <a:t>Events</a:t>
            </a:r>
            <a:r>
              <a:rPr lang="en-US" altLang="en-US" sz="1400" dirty="0"/>
              <a:t>: motor is overheated, on is asserted, on is no longer asserted,  motor is running, reset. </a:t>
            </a:r>
          </a:p>
          <a:p>
            <a:pPr lvl="1" algn="just">
              <a:lnSpc>
                <a:spcPct val="80000"/>
              </a:lnSpc>
            </a:pPr>
            <a:r>
              <a:rPr lang="en-US" altLang="en-US" sz="1400" i="1" dirty="0"/>
              <a:t>Condition</a:t>
            </a:r>
            <a:r>
              <a:rPr lang="en-US" altLang="en-US" sz="1400" dirty="0"/>
              <a:t>: motor is not overheated. </a:t>
            </a:r>
          </a:p>
        </p:txBody>
      </p:sp>
    </p:spTree>
    <p:extLst>
      <p:ext uri="{BB962C8B-B14F-4D97-AF65-F5344CB8AC3E}">
        <p14:creationId xmlns:p14="http://schemas.microsoft.com/office/powerpoint/2010/main" val="35390976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endParaRPr lang="en-US" altLang="en-US"/>
          </a:p>
        </p:txBody>
      </p:sp>
      <p:sp>
        <p:nvSpPr>
          <p:cNvPr id="57347" name="Rectangle 3"/>
          <p:cNvSpPr>
            <a:spLocks noChangeArrowheads="1"/>
          </p:cNvSpPr>
          <p:nvPr/>
        </p:nvSpPr>
        <p:spPr bwMode="auto">
          <a:xfrm>
            <a:off x="1763316" y="1600201"/>
            <a:ext cx="6390084" cy="37730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8" name="AutoShape 4"/>
          <p:cNvSpPr>
            <a:spLocks noChangeArrowheads="1"/>
          </p:cNvSpPr>
          <p:nvPr/>
        </p:nvSpPr>
        <p:spPr bwMode="auto">
          <a:xfrm rot="10800000">
            <a:off x="1763317" y="2132411"/>
            <a:ext cx="1350169" cy="325040"/>
          </a:xfrm>
          <a:prstGeom prst="flowChartPunchedCar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49" name="Text Box 5"/>
          <p:cNvSpPr txBox="1">
            <a:spLocks noChangeArrowheads="1"/>
          </p:cNvSpPr>
          <p:nvPr/>
        </p:nvSpPr>
        <p:spPr bwMode="auto">
          <a:xfrm>
            <a:off x="1818086" y="2187179"/>
            <a:ext cx="15347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err="1">
                <a:cs typeface="Times New Roman" panose="02020603050405020304" pitchFamily="18" charset="0"/>
              </a:rPr>
              <a:t>MotorControl</a:t>
            </a:r>
            <a:endParaRPr lang="en-US" altLang="en-US" dirty="0">
              <a:cs typeface="Times New Roman" panose="02020603050405020304" pitchFamily="18" charset="0"/>
            </a:endParaRPr>
          </a:p>
        </p:txBody>
      </p:sp>
      <p:sp>
        <p:nvSpPr>
          <p:cNvPr id="57350" name="AutoShape 6"/>
          <p:cNvSpPr>
            <a:spLocks noChangeArrowheads="1"/>
          </p:cNvSpPr>
          <p:nvPr/>
        </p:nvSpPr>
        <p:spPr bwMode="auto">
          <a:xfrm>
            <a:off x="3762375" y="3429000"/>
            <a:ext cx="971550" cy="377429"/>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1" name="AutoShape 7"/>
          <p:cNvSpPr>
            <a:spLocks noChangeArrowheads="1"/>
          </p:cNvSpPr>
          <p:nvPr/>
        </p:nvSpPr>
        <p:spPr bwMode="auto">
          <a:xfrm>
            <a:off x="2033588" y="3429000"/>
            <a:ext cx="971550" cy="377429"/>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2" name="AutoShape 8"/>
          <p:cNvSpPr>
            <a:spLocks noChangeArrowheads="1"/>
          </p:cNvSpPr>
          <p:nvPr/>
        </p:nvSpPr>
        <p:spPr bwMode="auto">
          <a:xfrm>
            <a:off x="5760244" y="3429001"/>
            <a:ext cx="971550" cy="378619"/>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3" name="AutoShape 9"/>
          <p:cNvSpPr>
            <a:spLocks noChangeArrowheads="1"/>
          </p:cNvSpPr>
          <p:nvPr/>
        </p:nvSpPr>
        <p:spPr bwMode="auto">
          <a:xfrm>
            <a:off x="5760244" y="4508898"/>
            <a:ext cx="971550" cy="378619"/>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354" name="Text Box 10"/>
          <p:cNvSpPr txBox="1">
            <a:spLocks noChangeArrowheads="1"/>
          </p:cNvSpPr>
          <p:nvPr/>
        </p:nvSpPr>
        <p:spPr bwMode="auto">
          <a:xfrm>
            <a:off x="2087167" y="3482579"/>
            <a:ext cx="8643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Times New Roman" panose="02020603050405020304" pitchFamily="18" charset="0"/>
              </a:rPr>
              <a:t>Off</a:t>
            </a:r>
          </a:p>
        </p:txBody>
      </p:sp>
      <p:sp>
        <p:nvSpPr>
          <p:cNvPr id="57355" name="Text Box 11"/>
          <p:cNvSpPr txBox="1">
            <a:spLocks noChangeArrowheads="1"/>
          </p:cNvSpPr>
          <p:nvPr/>
        </p:nvSpPr>
        <p:spPr bwMode="auto">
          <a:xfrm>
            <a:off x="3815954" y="3482579"/>
            <a:ext cx="9715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a:cs typeface="Times New Roman" panose="02020603050405020304" pitchFamily="18" charset="0"/>
              </a:rPr>
              <a:t>Starting</a:t>
            </a:r>
          </a:p>
        </p:txBody>
      </p:sp>
      <p:sp>
        <p:nvSpPr>
          <p:cNvPr id="57356" name="Text Box 12"/>
          <p:cNvSpPr txBox="1">
            <a:spLocks noChangeArrowheads="1"/>
          </p:cNvSpPr>
          <p:nvPr/>
        </p:nvSpPr>
        <p:spPr bwMode="auto">
          <a:xfrm>
            <a:off x="5813822" y="3429001"/>
            <a:ext cx="9727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cs typeface="Times New Roman" panose="02020603050405020304" pitchFamily="18" charset="0"/>
              </a:rPr>
              <a:t>Running</a:t>
            </a:r>
          </a:p>
        </p:txBody>
      </p:sp>
      <p:sp>
        <p:nvSpPr>
          <p:cNvPr id="57357" name="Text Box 13"/>
          <p:cNvSpPr txBox="1">
            <a:spLocks noChangeArrowheads="1"/>
          </p:cNvSpPr>
          <p:nvPr/>
        </p:nvSpPr>
        <p:spPr bwMode="auto">
          <a:xfrm>
            <a:off x="5760245" y="4508897"/>
            <a:ext cx="9179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cs typeface="Times New Roman" panose="02020603050405020304" pitchFamily="18" charset="0"/>
              </a:rPr>
              <a:t>Too hot</a:t>
            </a:r>
          </a:p>
        </p:txBody>
      </p:sp>
      <p:sp>
        <p:nvSpPr>
          <p:cNvPr id="57358" name="Line 14"/>
          <p:cNvSpPr>
            <a:spLocks noChangeShapeType="1"/>
          </p:cNvSpPr>
          <p:nvPr/>
        </p:nvSpPr>
        <p:spPr bwMode="auto">
          <a:xfrm flipV="1">
            <a:off x="6192441" y="3050382"/>
            <a:ext cx="0" cy="37861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59" name="Line 15"/>
          <p:cNvSpPr>
            <a:spLocks noChangeShapeType="1"/>
          </p:cNvSpPr>
          <p:nvPr/>
        </p:nvSpPr>
        <p:spPr bwMode="auto">
          <a:xfrm flipH="1">
            <a:off x="2574132" y="3050381"/>
            <a:ext cx="36183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0" name="Line 16"/>
          <p:cNvSpPr>
            <a:spLocks noChangeShapeType="1"/>
          </p:cNvSpPr>
          <p:nvPr/>
        </p:nvSpPr>
        <p:spPr bwMode="auto">
          <a:xfrm>
            <a:off x="2564606" y="3050382"/>
            <a:ext cx="0" cy="37861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1" name="Line 17"/>
          <p:cNvSpPr>
            <a:spLocks noChangeShapeType="1"/>
          </p:cNvSpPr>
          <p:nvPr/>
        </p:nvSpPr>
        <p:spPr bwMode="auto">
          <a:xfrm>
            <a:off x="3006328" y="3644504"/>
            <a:ext cx="75604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2" name="Line 18"/>
          <p:cNvSpPr>
            <a:spLocks noChangeShapeType="1"/>
          </p:cNvSpPr>
          <p:nvPr/>
        </p:nvSpPr>
        <p:spPr bwMode="auto">
          <a:xfrm>
            <a:off x="4733926" y="3644504"/>
            <a:ext cx="10263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3" name="Line 19"/>
          <p:cNvSpPr>
            <a:spLocks noChangeShapeType="1"/>
          </p:cNvSpPr>
          <p:nvPr/>
        </p:nvSpPr>
        <p:spPr bwMode="auto">
          <a:xfrm>
            <a:off x="6206729" y="3807619"/>
            <a:ext cx="0" cy="7012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4" name="Line 20"/>
          <p:cNvSpPr>
            <a:spLocks noChangeShapeType="1"/>
          </p:cNvSpPr>
          <p:nvPr/>
        </p:nvSpPr>
        <p:spPr bwMode="auto">
          <a:xfrm flipH="1">
            <a:off x="2574131" y="4716066"/>
            <a:ext cx="31861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5" name="Line 21"/>
          <p:cNvSpPr>
            <a:spLocks noChangeShapeType="1"/>
          </p:cNvSpPr>
          <p:nvPr/>
        </p:nvSpPr>
        <p:spPr bwMode="auto">
          <a:xfrm>
            <a:off x="3977879" y="3807619"/>
            <a:ext cx="0" cy="70127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6" name="Line 22"/>
          <p:cNvSpPr>
            <a:spLocks noChangeShapeType="1"/>
          </p:cNvSpPr>
          <p:nvPr/>
        </p:nvSpPr>
        <p:spPr bwMode="auto">
          <a:xfrm flipH="1">
            <a:off x="2681288" y="4508897"/>
            <a:ext cx="12965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7" name="Line 23"/>
          <p:cNvSpPr>
            <a:spLocks noChangeShapeType="1"/>
          </p:cNvSpPr>
          <p:nvPr/>
        </p:nvSpPr>
        <p:spPr bwMode="auto">
          <a:xfrm flipV="1">
            <a:off x="2681288" y="3807619"/>
            <a:ext cx="0" cy="70127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8" name="Line 24"/>
          <p:cNvSpPr>
            <a:spLocks noChangeShapeType="1"/>
          </p:cNvSpPr>
          <p:nvPr/>
        </p:nvSpPr>
        <p:spPr bwMode="auto">
          <a:xfrm flipV="1">
            <a:off x="2574131" y="3807620"/>
            <a:ext cx="0" cy="9179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69" name="Line 25"/>
          <p:cNvSpPr>
            <a:spLocks noChangeShapeType="1"/>
          </p:cNvSpPr>
          <p:nvPr/>
        </p:nvSpPr>
        <p:spPr bwMode="auto">
          <a:xfrm>
            <a:off x="4463654" y="3807619"/>
            <a:ext cx="0" cy="809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370" name="Line 26"/>
          <p:cNvSpPr>
            <a:spLocks noChangeShapeType="1"/>
          </p:cNvSpPr>
          <p:nvPr/>
        </p:nvSpPr>
        <p:spPr bwMode="auto">
          <a:xfrm>
            <a:off x="4463655" y="4617244"/>
            <a:ext cx="129659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9548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1453368" y="514351"/>
            <a:ext cx="6172200" cy="708422"/>
          </a:xfrm>
        </p:spPr>
        <p:txBody>
          <a:bodyPr/>
          <a:lstStyle/>
          <a:p>
            <a:r>
              <a:rPr lang="en-US" altLang="en-US" sz="4000" b="1" dirty="0"/>
              <a:t>A very simple example </a:t>
            </a:r>
            <a:br>
              <a:rPr lang="en-US" altLang="en-US" sz="4000" b="1" dirty="0"/>
            </a:br>
            <a:r>
              <a:rPr lang="en-US" altLang="en-US" sz="4000" b="1" u="sng" dirty="0">
                <a:solidFill>
                  <a:srgbClr val="660033"/>
                </a:solidFill>
              </a:rPr>
              <a:t>light switch</a:t>
            </a:r>
            <a:r>
              <a:rPr lang="en-US" altLang="en-US" sz="4000" dirty="0"/>
              <a:t>  </a:t>
            </a:r>
          </a:p>
        </p:txBody>
      </p:sp>
      <p:sp>
        <p:nvSpPr>
          <p:cNvPr id="4101" name="Rectangle 5"/>
          <p:cNvSpPr>
            <a:spLocks noChangeArrowheads="1"/>
          </p:cNvSpPr>
          <p:nvPr/>
        </p:nvSpPr>
        <p:spPr bwMode="auto">
          <a:xfrm>
            <a:off x="1428750" y="2000250"/>
            <a:ext cx="2343150" cy="1543050"/>
          </a:xfrm>
          <a:prstGeom prst="rect">
            <a:avLst/>
          </a:prstGeom>
          <a:solidFill>
            <a:schemeClr val="bg1"/>
          </a:solidFill>
          <a:ln w="158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800"/>
          </a:p>
        </p:txBody>
      </p:sp>
      <p:sp>
        <p:nvSpPr>
          <p:cNvPr id="4102" name="AutoShape 6"/>
          <p:cNvSpPr>
            <a:spLocks noChangeArrowheads="1"/>
          </p:cNvSpPr>
          <p:nvPr/>
        </p:nvSpPr>
        <p:spPr bwMode="auto">
          <a:xfrm>
            <a:off x="1428750" y="2000250"/>
            <a:ext cx="571500" cy="171450"/>
          </a:xfrm>
          <a:prstGeom prst="foldedCorner">
            <a:avLst>
              <a:gd name="adj" fmla="val 12500"/>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100" b="1">
                <a:ea typeface="新細明體" panose="02020500000000000000" pitchFamily="18" charset="-120"/>
              </a:rPr>
              <a:t>Alt</a:t>
            </a:r>
            <a:endParaRPr lang="en-US" altLang="en-US" sz="1100" b="1"/>
          </a:p>
        </p:txBody>
      </p:sp>
      <p:sp>
        <p:nvSpPr>
          <p:cNvPr id="4104" name="Rectangle 8"/>
          <p:cNvSpPr>
            <a:spLocks noChangeArrowheads="1"/>
          </p:cNvSpPr>
          <p:nvPr/>
        </p:nvSpPr>
        <p:spPr bwMode="auto">
          <a:xfrm>
            <a:off x="2057400" y="2343150"/>
            <a:ext cx="685800" cy="1714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b="1"/>
              <a:t>switch</a:t>
            </a:r>
          </a:p>
        </p:txBody>
      </p:sp>
      <p:sp>
        <p:nvSpPr>
          <p:cNvPr id="4106" name="Rectangle 10"/>
          <p:cNvSpPr>
            <a:spLocks noChangeArrowheads="1"/>
          </p:cNvSpPr>
          <p:nvPr/>
        </p:nvSpPr>
        <p:spPr bwMode="auto">
          <a:xfrm>
            <a:off x="2971800" y="2343150"/>
            <a:ext cx="685800" cy="1714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100" b="1"/>
              <a:t>light</a:t>
            </a:r>
          </a:p>
        </p:txBody>
      </p:sp>
      <p:sp>
        <p:nvSpPr>
          <p:cNvPr id="4107" name="Line 11"/>
          <p:cNvSpPr>
            <a:spLocks noChangeShapeType="1"/>
          </p:cNvSpPr>
          <p:nvPr/>
        </p:nvSpPr>
        <p:spPr bwMode="auto">
          <a:xfrm>
            <a:off x="2286000" y="2514600"/>
            <a:ext cx="0" cy="10287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08" name="Line 12"/>
          <p:cNvSpPr>
            <a:spLocks noChangeShapeType="1"/>
          </p:cNvSpPr>
          <p:nvPr/>
        </p:nvSpPr>
        <p:spPr bwMode="auto">
          <a:xfrm>
            <a:off x="2343150" y="2514600"/>
            <a:ext cx="0" cy="102870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0" name="Text Box 14"/>
          <p:cNvSpPr txBox="1">
            <a:spLocks noChangeArrowheads="1"/>
          </p:cNvSpPr>
          <p:nvPr/>
        </p:nvSpPr>
        <p:spPr bwMode="auto">
          <a:xfrm>
            <a:off x="2286001" y="2514601"/>
            <a:ext cx="71686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a:t>[l_st=on]</a:t>
            </a:r>
          </a:p>
        </p:txBody>
      </p:sp>
      <p:sp>
        <p:nvSpPr>
          <p:cNvPr id="4111" name="Line 15"/>
          <p:cNvSpPr>
            <a:spLocks noChangeShapeType="1"/>
          </p:cNvSpPr>
          <p:nvPr/>
        </p:nvSpPr>
        <p:spPr bwMode="auto">
          <a:xfrm>
            <a:off x="3371850" y="2514600"/>
            <a:ext cx="0" cy="1028700"/>
          </a:xfrm>
          <a:prstGeom prst="line">
            <a:avLst/>
          </a:prstGeom>
          <a:noFill/>
          <a:ln w="158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2" name="Line 16"/>
          <p:cNvSpPr>
            <a:spLocks noChangeShapeType="1"/>
          </p:cNvSpPr>
          <p:nvPr/>
        </p:nvSpPr>
        <p:spPr bwMode="auto">
          <a:xfrm>
            <a:off x="2343150" y="2857500"/>
            <a:ext cx="10287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3" name="Text Box 17"/>
          <p:cNvSpPr txBox="1">
            <a:spLocks noChangeArrowheads="1"/>
          </p:cNvSpPr>
          <p:nvPr/>
        </p:nvSpPr>
        <p:spPr bwMode="auto">
          <a:xfrm>
            <a:off x="2286001" y="2971801"/>
            <a:ext cx="731290"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a:t>[l_st=off]</a:t>
            </a:r>
          </a:p>
        </p:txBody>
      </p:sp>
      <p:sp>
        <p:nvSpPr>
          <p:cNvPr id="4114" name="Line 18"/>
          <p:cNvSpPr>
            <a:spLocks noChangeShapeType="1"/>
          </p:cNvSpPr>
          <p:nvPr/>
        </p:nvSpPr>
        <p:spPr bwMode="auto">
          <a:xfrm>
            <a:off x="2343150" y="3371850"/>
            <a:ext cx="102870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5" name="Text Box 19"/>
          <p:cNvSpPr txBox="1">
            <a:spLocks noChangeArrowheads="1"/>
          </p:cNvSpPr>
          <p:nvPr/>
        </p:nvSpPr>
        <p:spPr bwMode="auto">
          <a:xfrm>
            <a:off x="2514601" y="2686051"/>
            <a:ext cx="86433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a:t>TurnOff ( )</a:t>
            </a:r>
          </a:p>
        </p:txBody>
      </p:sp>
      <p:sp>
        <p:nvSpPr>
          <p:cNvPr id="4116" name="Text Box 20"/>
          <p:cNvSpPr txBox="1">
            <a:spLocks noChangeArrowheads="1"/>
          </p:cNvSpPr>
          <p:nvPr/>
        </p:nvSpPr>
        <p:spPr bwMode="auto">
          <a:xfrm>
            <a:off x="2571751" y="3200401"/>
            <a:ext cx="849913"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a:t>TurnOn ( )</a:t>
            </a:r>
          </a:p>
        </p:txBody>
      </p:sp>
      <p:sp>
        <p:nvSpPr>
          <p:cNvPr id="4117" name="Line 21"/>
          <p:cNvSpPr>
            <a:spLocks noChangeShapeType="1"/>
          </p:cNvSpPr>
          <p:nvPr/>
        </p:nvSpPr>
        <p:spPr bwMode="auto">
          <a:xfrm>
            <a:off x="5086350" y="2343150"/>
            <a:ext cx="200025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8" name="Line 22"/>
          <p:cNvSpPr>
            <a:spLocks noChangeShapeType="1"/>
          </p:cNvSpPr>
          <p:nvPr/>
        </p:nvSpPr>
        <p:spPr bwMode="auto">
          <a:xfrm>
            <a:off x="5657850" y="2114550"/>
            <a:ext cx="0" cy="1257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19" name="Line 23"/>
          <p:cNvSpPr>
            <a:spLocks noChangeShapeType="1"/>
          </p:cNvSpPr>
          <p:nvPr/>
        </p:nvSpPr>
        <p:spPr bwMode="auto">
          <a:xfrm>
            <a:off x="6457950" y="2114550"/>
            <a:ext cx="0" cy="12573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800"/>
          </a:p>
        </p:txBody>
      </p:sp>
      <p:sp>
        <p:nvSpPr>
          <p:cNvPr id="4120" name="Text Box 24"/>
          <p:cNvSpPr txBox="1">
            <a:spLocks noChangeArrowheads="1"/>
          </p:cNvSpPr>
          <p:nvPr/>
        </p:nvSpPr>
        <p:spPr bwMode="auto">
          <a:xfrm>
            <a:off x="4857750" y="1742986"/>
            <a:ext cx="899464"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100" b="1" u="sng" dirty="0">
                <a:solidFill>
                  <a:srgbClr val="660033"/>
                </a:solidFill>
              </a:rPr>
              <a:t>From </a:t>
            </a:r>
          </a:p>
          <a:p>
            <a:r>
              <a:rPr lang="en-US" altLang="en-US" sz="1100" b="1" dirty="0">
                <a:solidFill>
                  <a:srgbClr val="660033"/>
                </a:solidFill>
              </a:rPr>
              <a:t>State</a:t>
            </a:r>
          </a:p>
          <a:p>
            <a:r>
              <a:rPr lang="en-US" altLang="en-US" sz="1100" b="1" dirty="0">
                <a:solidFill>
                  <a:srgbClr val="660033"/>
                </a:solidFill>
              </a:rPr>
              <a:t>(light)</a:t>
            </a:r>
          </a:p>
        </p:txBody>
      </p:sp>
      <p:sp>
        <p:nvSpPr>
          <p:cNvPr id="4121" name="Text Box 25"/>
          <p:cNvSpPr txBox="1">
            <a:spLocks noChangeArrowheads="1"/>
          </p:cNvSpPr>
          <p:nvPr/>
        </p:nvSpPr>
        <p:spPr bwMode="auto">
          <a:xfrm>
            <a:off x="6557313" y="1714850"/>
            <a:ext cx="55015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u="sng" dirty="0">
                <a:solidFill>
                  <a:srgbClr val="660033"/>
                </a:solidFill>
              </a:rPr>
              <a:t>To </a:t>
            </a:r>
          </a:p>
          <a:p>
            <a:r>
              <a:rPr lang="en-US" altLang="en-US" sz="1100" b="1" dirty="0">
                <a:solidFill>
                  <a:srgbClr val="660033"/>
                </a:solidFill>
              </a:rPr>
              <a:t>State</a:t>
            </a:r>
          </a:p>
          <a:p>
            <a:r>
              <a:rPr lang="en-US" altLang="en-US" sz="1100" b="1" dirty="0">
                <a:solidFill>
                  <a:srgbClr val="660033"/>
                </a:solidFill>
              </a:rPr>
              <a:t>(light)</a:t>
            </a:r>
          </a:p>
        </p:txBody>
      </p:sp>
      <p:sp>
        <p:nvSpPr>
          <p:cNvPr id="4122" name="Text Box 26"/>
          <p:cNvSpPr txBox="1">
            <a:spLocks noChangeArrowheads="1"/>
          </p:cNvSpPr>
          <p:nvPr/>
        </p:nvSpPr>
        <p:spPr bwMode="auto">
          <a:xfrm>
            <a:off x="5716955" y="1870531"/>
            <a:ext cx="6607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100" b="1" dirty="0"/>
              <a:t>Event</a:t>
            </a:r>
          </a:p>
          <a:p>
            <a:r>
              <a:rPr lang="en-US" altLang="en-US" sz="1100" b="1" dirty="0"/>
              <a:t>(switch)</a:t>
            </a:r>
          </a:p>
        </p:txBody>
      </p:sp>
      <p:sp>
        <p:nvSpPr>
          <p:cNvPr id="4123" name="Text Box 27"/>
          <p:cNvSpPr txBox="1">
            <a:spLocks noChangeArrowheads="1"/>
          </p:cNvSpPr>
          <p:nvPr/>
        </p:nvSpPr>
        <p:spPr bwMode="auto">
          <a:xfrm>
            <a:off x="5074444" y="2465785"/>
            <a:ext cx="24693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400" b="1" dirty="0"/>
              <a:t>on         </a:t>
            </a:r>
            <a:r>
              <a:rPr lang="en-US" altLang="en-US" sz="1400" b="1" dirty="0" err="1"/>
              <a:t>turnOff</a:t>
            </a:r>
            <a:r>
              <a:rPr lang="en-US" altLang="en-US" sz="1400" b="1" dirty="0"/>
              <a:t>        off</a:t>
            </a:r>
          </a:p>
        </p:txBody>
      </p:sp>
      <p:sp>
        <p:nvSpPr>
          <p:cNvPr id="4124" name="Text Box 28"/>
          <p:cNvSpPr txBox="1">
            <a:spLocks noChangeArrowheads="1"/>
          </p:cNvSpPr>
          <p:nvPr/>
        </p:nvSpPr>
        <p:spPr bwMode="auto">
          <a:xfrm>
            <a:off x="5086350" y="2914650"/>
            <a:ext cx="230504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400" b="1" dirty="0"/>
              <a:t>off         </a:t>
            </a:r>
            <a:r>
              <a:rPr lang="en-US" altLang="en-US" sz="1400" b="1" dirty="0" err="1"/>
              <a:t>turnOn</a:t>
            </a:r>
            <a:r>
              <a:rPr lang="en-US" altLang="en-US" sz="1400" b="1" dirty="0"/>
              <a:t>        on</a:t>
            </a:r>
          </a:p>
        </p:txBody>
      </p:sp>
      <p:sp>
        <p:nvSpPr>
          <p:cNvPr id="4125" name="Text Box 29"/>
          <p:cNvSpPr txBox="1">
            <a:spLocks noChangeArrowheads="1"/>
          </p:cNvSpPr>
          <p:nvPr/>
        </p:nvSpPr>
        <p:spPr bwMode="auto">
          <a:xfrm>
            <a:off x="1143000" y="3600450"/>
            <a:ext cx="3200400" cy="156966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i="1" dirty="0"/>
              <a:t>1. “</a:t>
            </a:r>
            <a:r>
              <a:rPr lang="en-US" altLang="en-US" sz="2400" b="1" i="1" dirty="0">
                <a:solidFill>
                  <a:srgbClr val="660033"/>
                </a:solidFill>
              </a:rPr>
              <a:t>Sequence diagram</a:t>
            </a:r>
            <a:r>
              <a:rPr lang="en-US" altLang="en-US" sz="2400" b="1" i="1" dirty="0"/>
              <a:t>”</a:t>
            </a:r>
            <a:r>
              <a:rPr lang="en-US" altLang="zh-TW" sz="2400" i="1" dirty="0">
                <a:ea typeface="新細明體" panose="02020500000000000000" pitchFamily="18" charset="-120"/>
              </a:rPr>
              <a:t> (alternative fragment) </a:t>
            </a:r>
            <a:r>
              <a:rPr lang="en-US" altLang="en-US" sz="2400" i="1" dirty="0"/>
              <a:t>for</a:t>
            </a:r>
            <a:r>
              <a:rPr lang="en-US" altLang="zh-TW" sz="2400" i="1" dirty="0">
                <a:ea typeface="新細明體" panose="02020500000000000000" pitchFamily="18" charset="-120"/>
              </a:rPr>
              <a:t> </a:t>
            </a:r>
            <a:r>
              <a:rPr lang="en-US" altLang="en-US" sz="2400" i="1" u="sng" dirty="0"/>
              <a:t>switch</a:t>
            </a:r>
            <a:r>
              <a:rPr lang="en-US" altLang="en-US" sz="2400" i="1" dirty="0"/>
              <a:t> and </a:t>
            </a:r>
            <a:r>
              <a:rPr lang="en-US" altLang="en-US" sz="2400" i="1" u="sng" dirty="0"/>
              <a:t>light</a:t>
            </a:r>
            <a:r>
              <a:rPr lang="en-US" altLang="en-US" sz="2400" i="1" dirty="0"/>
              <a:t> interaction</a:t>
            </a:r>
          </a:p>
        </p:txBody>
      </p:sp>
      <p:sp>
        <p:nvSpPr>
          <p:cNvPr id="4126" name="Text Box 30"/>
          <p:cNvSpPr txBox="1">
            <a:spLocks noChangeArrowheads="1"/>
          </p:cNvSpPr>
          <p:nvPr/>
        </p:nvSpPr>
        <p:spPr bwMode="auto">
          <a:xfrm>
            <a:off x="5314950" y="3429001"/>
            <a:ext cx="3496470" cy="83099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t>2. “</a:t>
            </a:r>
            <a:r>
              <a:rPr lang="en-US" altLang="en-US" sz="2400" b="1" i="1" dirty="0">
                <a:solidFill>
                  <a:srgbClr val="660033"/>
                </a:solidFill>
              </a:rPr>
              <a:t>State transition table</a:t>
            </a:r>
            <a:r>
              <a:rPr lang="en-US" altLang="en-US" sz="2400" b="1" i="1" dirty="0"/>
              <a:t>”</a:t>
            </a:r>
          </a:p>
          <a:p>
            <a:r>
              <a:rPr lang="en-US" altLang="en-US" sz="2400" i="1" dirty="0"/>
              <a:t>for </a:t>
            </a:r>
            <a:r>
              <a:rPr lang="en-US" altLang="en-US" sz="2400" i="1" u="sng" dirty="0"/>
              <a:t>light with switch events</a:t>
            </a:r>
          </a:p>
        </p:txBody>
      </p:sp>
      <p:sp>
        <p:nvSpPr>
          <p:cNvPr id="4127" name="Oval 31"/>
          <p:cNvSpPr>
            <a:spLocks noChangeArrowheads="1"/>
          </p:cNvSpPr>
          <p:nvPr/>
        </p:nvSpPr>
        <p:spPr bwMode="auto">
          <a:xfrm>
            <a:off x="3943350" y="462915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t>light</a:t>
            </a:r>
          </a:p>
          <a:p>
            <a:pPr algn="ctr"/>
            <a:r>
              <a:rPr lang="en-US" altLang="en-US" sz="1400" b="1"/>
              <a:t>on</a:t>
            </a:r>
          </a:p>
        </p:txBody>
      </p:sp>
      <p:sp>
        <p:nvSpPr>
          <p:cNvPr id="4129" name="Oval 33"/>
          <p:cNvSpPr>
            <a:spLocks noChangeArrowheads="1"/>
          </p:cNvSpPr>
          <p:nvPr/>
        </p:nvSpPr>
        <p:spPr bwMode="auto">
          <a:xfrm>
            <a:off x="5257800" y="462915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b="1"/>
              <a:t>light</a:t>
            </a:r>
          </a:p>
          <a:p>
            <a:pPr algn="ctr"/>
            <a:r>
              <a:rPr lang="en-US" altLang="en-US" sz="1400" b="1"/>
              <a:t>off</a:t>
            </a:r>
          </a:p>
        </p:txBody>
      </p:sp>
      <p:sp>
        <p:nvSpPr>
          <p:cNvPr id="4130" name="AutoShape 34"/>
          <p:cNvSpPr>
            <a:spLocks noChangeArrowheads="1"/>
          </p:cNvSpPr>
          <p:nvPr/>
        </p:nvSpPr>
        <p:spPr bwMode="auto">
          <a:xfrm>
            <a:off x="4343400" y="4457700"/>
            <a:ext cx="1028700" cy="342900"/>
          </a:xfrm>
          <a:custGeom>
            <a:avLst/>
            <a:gdLst>
              <a:gd name="G0" fmla="+- -335917 0 0"/>
              <a:gd name="G1" fmla="+- 11735236 0 0"/>
              <a:gd name="G2" fmla="+- -335917 0 11735236"/>
              <a:gd name="G3" fmla="+- 10800 0 0"/>
              <a:gd name="G4" fmla="+- 0 0 -335917"/>
              <a:gd name="T0" fmla="*/ 360 256 1"/>
              <a:gd name="T1" fmla="*/ 0 256 1"/>
              <a:gd name="G5" fmla="+- G2 T0 T1"/>
              <a:gd name="G6" fmla="?: G2 G2 G5"/>
              <a:gd name="G7" fmla="+- 0 0 G6"/>
              <a:gd name="G8" fmla="+- 10790 0 0"/>
              <a:gd name="G9" fmla="+- 0 0 11735236"/>
              <a:gd name="G10" fmla="+- 10790 0 2700"/>
              <a:gd name="G11" fmla="cos G10 -335917"/>
              <a:gd name="G12" fmla="sin G10 -335917"/>
              <a:gd name="G13" fmla="cos 13500 -335917"/>
              <a:gd name="G14" fmla="sin 13500 -335917"/>
              <a:gd name="G15" fmla="+- G11 10800 0"/>
              <a:gd name="G16" fmla="+- G12 10800 0"/>
              <a:gd name="G17" fmla="+- G13 10800 0"/>
              <a:gd name="G18" fmla="+- G14 10800 0"/>
              <a:gd name="G19" fmla="*/ 10790 1 2"/>
              <a:gd name="G20" fmla="+- G19 5400 0"/>
              <a:gd name="G21" fmla="cos G20 -335917"/>
              <a:gd name="G22" fmla="sin G20 -335917"/>
              <a:gd name="G23" fmla="+- G21 10800 0"/>
              <a:gd name="G24" fmla="+- G12 G23 G22"/>
              <a:gd name="G25" fmla="+- G22 G23 G11"/>
              <a:gd name="G26" fmla="cos 10800 -335917"/>
              <a:gd name="G27" fmla="sin 10800 -335917"/>
              <a:gd name="G28" fmla="cos 10790 -335917"/>
              <a:gd name="G29" fmla="sin 10790 -335917"/>
              <a:gd name="G30" fmla="+- G26 10800 0"/>
              <a:gd name="G31" fmla="+- G27 10800 0"/>
              <a:gd name="G32" fmla="+- G28 10800 0"/>
              <a:gd name="G33" fmla="+- G29 10800 0"/>
              <a:gd name="G34" fmla="+- G19 5400 0"/>
              <a:gd name="G35" fmla="cos G34 11735236"/>
              <a:gd name="G36" fmla="sin G34 11735236"/>
              <a:gd name="G37" fmla="+/ 11735236 -335917 2"/>
              <a:gd name="T2" fmla="*/ 180 256 1"/>
              <a:gd name="T3" fmla="*/ 0 256 1"/>
              <a:gd name="G38" fmla="+- G37 T2 T3"/>
              <a:gd name="G39" fmla="?: G2 G37 G38"/>
              <a:gd name="G40" fmla="cos 10800 G39"/>
              <a:gd name="G41" fmla="sin 10800 G39"/>
              <a:gd name="G42" fmla="cos 10790 G39"/>
              <a:gd name="G43" fmla="sin 10790 G39"/>
              <a:gd name="G44" fmla="+- G40 10800 0"/>
              <a:gd name="G45" fmla="+- G41 10800 0"/>
              <a:gd name="G46" fmla="+- G42 10800 0"/>
              <a:gd name="G47" fmla="+- G43 10800 0"/>
              <a:gd name="G48" fmla="+- G35 10800 0"/>
              <a:gd name="G49" fmla="+- G36 10800 0"/>
              <a:gd name="T4" fmla="*/ 10229 w 21600"/>
              <a:gd name="T5" fmla="*/ 15 h 21600"/>
              <a:gd name="T6" fmla="*/ 6 w 21600"/>
              <a:gd name="T7" fmla="*/ 10976 h 21600"/>
              <a:gd name="T8" fmla="*/ 10229 w 21600"/>
              <a:gd name="T9" fmla="*/ 25 h 21600"/>
              <a:gd name="T10" fmla="*/ 24246 w 21600"/>
              <a:gd name="T11" fmla="*/ 9593 h 21600"/>
              <a:gd name="T12" fmla="*/ 21793 w 21600"/>
              <a:gd name="T13" fmla="*/ 12529 h 21600"/>
              <a:gd name="T14" fmla="*/ 18857 w 21600"/>
              <a:gd name="T15" fmla="*/ 1007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46" y="9836"/>
                </a:moveTo>
                <a:cubicBezTo>
                  <a:pt x="21047" y="4272"/>
                  <a:pt x="16385" y="10"/>
                  <a:pt x="10800" y="10"/>
                </a:cubicBezTo>
                <a:cubicBezTo>
                  <a:pt x="4840" y="10"/>
                  <a:pt x="10" y="4840"/>
                  <a:pt x="10" y="10800"/>
                </a:cubicBezTo>
                <a:cubicBezTo>
                  <a:pt x="10" y="10858"/>
                  <a:pt x="10" y="10917"/>
                  <a:pt x="11" y="10975"/>
                </a:cubicBezTo>
                <a:lnTo>
                  <a:pt x="1" y="10976"/>
                </a:lnTo>
                <a:cubicBezTo>
                  <a:pt x="0" y="10917"/>
                  <a:pt x="0" y="10858"/>
                  <a:pt x="0" y="10800"/>
                </a:cubicBezTo>
                <a:cubicBezTo>
                  <a:pt x="0" y="4835"/>
                  <a:pt x="4835" y="0"/>
                  <a:pt x="10800" y="0"/>
                </a:cubicBezTo>
                <a:cubicBezTo>
                  <a:pt x="16390" y="0"/>
                  <a:pt x="21057" y="4266"/>
                  <a:pt x="21556" y="9835"/>
                </a:cubicBezTo>
                <a:lnTo>
                  <a:pt x="24246" y="9593"/>
                </a:lnTo>
                <a:lnTo>
                  <a:pt x="21793" y="12529"/>
                </a:lnTo>
                <a:lnTo>
                  <a:pt x="18857" y="10077"/>
                </a:lnTo>
                <a:lnTo>
                  <a:pt x="21546" y="9836"/>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100" b="1"/>
          </a:p>
        </p:txBody>
      </p:sp>
      <p:sp>
        <p:nvSpPr>
          <p:cNvPr id="4131" name="AutoShape 35"/>
          <p:cNvSpPr>
            <a:spLocks noChangeArrowheads="1"/>
          </p:cNvSpPr>
          <p:nvPr/>
        </p:nvSpPr>
        <p:spPr bwMode="auto">
          <a:xfrm rot="11116267">
            <a:off x="4451747" y="4744641"/>
            <a:ext cx="1027509" cy="623888"/>
          </a:xfrm>
          <a:custGeom>
            <a:avLst/>
            <a:gdLst>
              <a:gd name="G0" fmla="+- -238212 0 0"/>
              <a:gd name="G1" fmla="+- 10471171 0 0"/>
              <a:gd name="G2" fmla="+- -238212 0 10471171"/>
              <a:gd name="G3" fmla="+- 10800 0 0"/>
              <a:gd name="G4" fmla="+- 0 0 -238212"/>
              <a:gd name="T0" fmla="*/ 360 256 1"/>
              <a:gd name="T1" fmla="*/ 0 256 1"/>
              <a:gd name="G5" fmla="+- G2 T0 T1"/>
              <a:gd name="G6" fmla="?: G2 G2 G5"/>
              <a:gd name="G7" fmla="+- 0 0 G6"/>
              <a:gd name="G8" fmla="+- 10800 0 0"/>
              <a:gd name="G9" fmla="+- 0 0 10471171"/>
              <a:gd name="G10" fmla="+- 10800 0 2700"/>
              <a:gd name="G11" fmla="cos G10 -238212"/>
              <a:gd name="G12" fmla="sin G10 -238212"/>
              <a:gd name="G13" fmla="cos 13500 -238212"/>
              <a:gd name="G14" fmla="sin 13500 -238212"/>
              <a:gd name="G15" fmla="+- G11 10800 0"/>
              <a:gd name="G16" fmla="+- G12 10800 0"/>
              <a:gd name="G17" fmla="+- G13 10800 0"/>
              <a:gd name="G18" fmla="+- G14 10800 0"/>
              <a:gd name="G19" fmla="*/ 10800 1 2"/>
              <a:gd name="G20" fmla="+- G19 5400 0"/>
              <a:gd name="G21" fmla="cos G20 -238212"/>
              <a:gd name="G22" fmla="sin G20 -238212"/>
              <a:gd name="G23" fmla="+- G21 10800 0"/>
              <a:gd name="G24" fmla="+- G12 G23 G22"/>
              <a:gd name="G25" fmla="+- G22 G23 G11"/>
              <a:gd name="G26" fmla="cos 10800 -238212"/>
              <a:gd name="G27" fmla="sin 10800 -238212"/>
              <a:gd name="G28" fmla="cos 10800 -238212"/>
              <a:gd name="G29" fmla="sin 10800 -238212"/>
              <a:gd name="G30" fmla="+- G26 10800 0"/>
              <a:gd name="G31" fmla="+- G27 10800 0"/>
              <a:gd name="G32" fmla="+- G28 10800 0"/>
              <a:gd name="G33" fmla="+- G29 10800 0"/>
              <a:gd name="G34" fmla="+- G19 5400 0"/>
              <a:gd name="G35" fmla="cos G34 10471171"/>
              <a:gd name="G36" fmla="sin G34 10471171"/>
              <a:gd name="G37" fmla="+/ 10471171 -23821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8567 w 21600"/>
              <a:gd name="T5" fmla="*/ 233 h 21600"/>
              <a:gd name="T6" fmla="*/ 665 w 21600"/>
              <a:gd name="T7" fmla="*/ 14533 h 21600"/>
              <a:gd name="T8" fmla="*/ 8567 w 21600"/>
              <a:gd name="T9" fmla="*/ 233 h 21600"/>
              <a:gd name="T10" fmla="*/ 24272 w 21600"/>
              <a:gd name="T11" fmla="*/ 9944 h 21600"/>
              <a:gd name="T12" fmla="*/ 21749 w 21600"/>
              <a:gd name="T13" fmla="*/ 12810 h 21600"/>
              <a:gd name="T14" fmla="*/ 18883 w 21600"/>
              <a:gd name="T15" fmla="*/ 102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78" y="10115"/>
                </a:moveTo>
                <a:cubicBezTo>
                  <a:pt x="21216" y="4427"/>
                  <a:pt x="16498" y="0"/>
                  <a:pt x="10800" y="0"/>
                </a:cubicBezTo>
                <a:cubicBezTo>
                  <a:pt x="4835" y="0"/>
                  <a:pt x="0" y="4835"/>
                  <a:pt x="0" y="10800"/>
                </a:cubicBezTo>
                <a:cubicBezTo>
                  <a:pt x="0" y="12073"/>
                  <a:pt x="225" y="13337"/>
                  <a:pt x="665" y="14533"/>
                </a:cubicBezTo>
                <a:cubicBezTo>
                  <a:pt x="225" y="13337"/>
                  <a:pt x="0" y="12073"/>
                  <a:pt x="0" y="10800"/>
                </a:cubicBezTo>
                <a:cubicBezTo>
                  <a:pt x="0" y="4835"/>
                  <a:pt x="4835" y="0"/>
                  <a:pt x="10800" y="0"/>
                </a:cubicBezTo>
                <a:cubicBezTo>
                  <a:pt x="16498" y="0"/>
                  <a:pt x="21216" y="4427"/>
                  <a:pt x="21578" y="10115"/>
                </a:cubicBezTo>
                <a:lnTo>
                  <a:pt x="24272" y="9944"/>
                </a:lnTo>
                <a:lnTo>
                  <a:pt x="21749" y="12810"/>
                </a:lnTo>
                <a:lnTo>
                  <a:pt x="18883" y="10286"/>
                </a:lnTo>
                <a:lnTo>
                  <a:pt x="21578" y="10115"/>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p>
        </p:txBody>
      </p:sp>
      <p:sp>
        <p:nvSpPr>
          <p:cNvPr id="4133" name="Text Box 37"/>
          <p:cNvSpPr txBox="1">
            <a:spLocks noChangeArrowheads="1"/>
          </p:cNvSpPr>
          <p:nvPr/>
        </p:nvSpPr>
        <p:spPr bwMode="auto">
          <a:xfrm>
            <a:off x="4514851" y="4286251"/>
            <a:ext cx="78098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turnOff</a:t>
            </a:r>
          </a:p>
        </p:txBody>
      </p:sp>
      <p:sp>
        <p:nvSpPr>
          <p:cNvPr id="4134" name="Text Box 38"/>
          <p:cNvSpPr txBox="1">
            <a:spLocks noChangeArrowheads="1"/>
          </p:cNvSpPr>
          <p:nvPr/>
        </p:nvSpPr>
        <p:spPr bwMode="auto">
          <a:xfrm>
            <a:off x="4686300" y="5143501"/>
            <a:ext cx="76174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t>turnOn</a:t>
            </a:r>
          </a:p>
        </p:txBody>
      </p:sp>
      <p:sp>
        <p:nvSpPr>
          <p:cNvPr id="4135" name="Text Box 39"/>
          <p:cNvSpPr txBox="1">
            <a:spLocks noChangeArrowheads="1"/>
          </p:cNvSpPr>
          <p:nvPr/>
        </p:nvSpPr>
        <p:spPr bwMode="auto">
          <a:xfrm>
            <a:off x="4858628" y="5622729"/>
            <a:ext cx="3876382" cy="83099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dirty="0"/>
              <a:t>3. “</a:t>
            </a:r>
            <a:r>
              <a:rPr lang="en-US" altLang="en-US" sz="2400" b="1" i="1" dirty="0">
                <a:solidFill>
                  <a:srgbClr val="660033"/>
                </a:solidFill>
              </a:rPr>
              <a:t>State transition diagram</a:t>
            </a:r>
            <a:r>
              <a:rPr lang="en-US" altLang="en-US" sz="2400" b="1" i="1" dirty="0"/>
              <a:t>”</a:t>
            </a:r>
          </a:p>
          <a:p>
            <a:r>
              <a:rPr lang="en-US" altLang="en-US" sz="2400" i="1" dirty="0"/>
              <a:t>for </a:t>
            </a:r>
            <a:r>
              <a:rPr lang="en-US" altLang="en-US" sz="2400" i="1" u="sng" dirty="0"/>
              <a:t>light with switch events</a:t>
            </a:r>
          </a:p>
        </p:txBody>
      </p:sp>
    </p:spTree>
    <p:extLst>
      <p:ext uri="{BB962C8B-B14F-4D97-AF65-F5344CB8AC3E}">
        <p14:creationId xmlns:p14="http://schemas.microsoft.com/office/powerpoint/2010/main" val="114781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z="3200" b="1" u="sng" dirty="0"/>
              <a:t>A little “more” on the light switch</a:t>
            </a:r>
          </a:p>
        </p:txBody>
      </p:sp>
      <p:sp>
        <p:nvSpPr>
          <p:cNvPr id="6148" name="Oval 4"/>
          <p:cNvSpPr>
            <a:spLocks noChangeArrowheads="1"/>
          </p:cNvSpPr>
          <p:nvPr/>
        </p:nvSpPr>
        <p:spPr bwMode="auto">
          <a:xfrm>
            <a:off x="3143250" y="274320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50" b="1"/>
              <a:t>off</a:t>
            </a:r>
          </a:p>
        </p:txBody>
      </p:sp>
      <p:sp>
        <p:nvSpPr>
          <p:cNvPr id="6149" name="AutoShape 5"/>
          <p:cNvSpPr>
            <a:spLocks noChangeArrowheads="1"/>
          </p:cNvSpPr>
          <p:nvPr/>
        </p:nvSpPr>
        <p:spPr bwMode="auto">
          <a:xfrm>
            <a:off x="2228850" y="2571750"/>
            <a:ext cx="1028700" cy="342900"/>
          </a:xfrm>
          <a:custGeom>
            <a:avLst/>
            <a:gdLst>
              <a:gd name="G0" fmla="+- -335917 0 0"/>
              <a:gd name="G1" fmla="+- 11735236 0 0"/>
              <a:gd name="G2" fmla="+- -335917 0 11735236"/>
              <a:gd name="G3" fmla="+- 10800 0 0"/>
              <a:gd name="G4" fmla="+- 0 0 -335917"/>
              <a:gd name="T0" fmla="*/ 360 256 1"/>
              <a:gd name="T1" fmla="*/ 0 256 1"/>
              <a:gd name="G5" fmla="+- G2 T0 T1"/>
              <a:gd name="G6" fmla="?: G2 G2 G5"/>
              <a:gd name="G7" fmla="+- 0 0 G6"/>
              <a:gd name="G8" fmla="+- 10790 0 0"/>
              <a:gd name="G9" fmla="+- 0 0 11735236"/>
              <a:gd name="G10" fmla="+- 10790 0 2700"/>
              <a:gd name="G11" fmla="cos G10 -335917"/>
              <a:gd name="G12" fmla="sin G10 -335917"/>
              <a:gd name="G13" fmla="cos 13500 -335917"/>
              <a:gd name="G14" fmla="sin 13500 -335917"/>
              <a:gd name="G15" fmla="+- G11 10800 0"/>
              <a:gd name="G16" fmla="+- G12 10800 0"/>
              <a:gd name="G17" fmla="+- G13 10800 0"/>
              <a:gd name="G18" fmla="+- G14 10800 0"/>
              <a:gd name="G19" fmla="*/ 10790 1 2"/>
              <a:gd name="G20" fmla="+- G19 5400 0"/>
              <a:gd name="G21" fmla="cos G20 -335917"/>
              <a:gd name="G22" fmla="sin G20 -335917"/>
              <a:gd name="G23" fmla="+- G21 10800 0"/>
              <a:gd name="G24" fmla="+- G12 G23 G22"/>
              <a:gd name="G25" fmla="+- G22 G23 G11"/>
              <a:gd name="G26" fmla="cos 10800 -335917"/>
              <a:gd name="G27" fmla="sin 10800 -335917"/>
              <a:gd name="G28" fmla="cos 10790 -335917"/>
              <a:gd name="G29" fmla="sin 10790 -335917"/>
              <a:gd name="G30" fmla="+- G26 10800 0"/>
              <a:gd name="G31" fmla="+- G27 10800 0"/>
              <a:gd name="G32" fmla="+- G28 10800 0"/>
              <a:gd name="G33" fmla="+- G29 10800 0"/>
              <a:gd name="G34" fmla="+- G19 5400 0"/>
              <a:gd name="G35" fmla="cos G34 11735236"/>
              <a:gd name="G36" fmla="sin G34 11735236"/>
              <a:gd name="G37" fmla="+/ 11735236 -335917 2"/>
              <a:gd name="T2" fmla="*/ 180 256 1"/>
              <a:gd name="T3" fmla="*/ 0 256 1"/>
              <a:gd name="G38" fmla="+- G37 T2 T3"/>
              <a:gd name="G39" fmla="?: G2 G37 G38"/>
              <a:gd name="G40" fmla="cos 10800 G39"/>
              <a:gd name="G41" fmla="sin 10800 G39"/>
              <a:gd name="G42" fmla="cos 10790 G39"/>
              <a:gd name="G43" fmla="sin 10790 G39"/>
              <a:gd name="G44" fmla="+- G40 10800 0"/>
              <a:gd name="G45" fmla="+- G41 10800 0"/>
              <a:gd name="G46" fmla="+- G42 10800 0"/>
              <a:gd name="G47" fmla="+- G43 10800 0"/>
              <a:gd name="G48" fmla="+- G35 10800 0"/>
              <a:gd name="G49" fmla="+- G36 10800 0"/>
              <a:gd name="T4" fmla="*/ 10229 w 21600"/>
              <a:gd name="T5" fmla="*/ 15 h 21600"/>
              <a:gd name="T6" fmla="*/ 6 w 21600"/>
              <a:gd name="T7" fmla="*/ 10976 h 21600"/>
              <a:gd name="T8" fmla="*/ 10229 w 21600"/>
              <a:gd name="T9" fmla="*/ 25 h 21600"/>
              <a:gd name="T10" fmla="*/ 24246 w 21600"/>
              <a:gd name="T11" fmla="*/ 9593 h 21600"/>
              <a:gd name="T12" fmla="*/ 21793 w 21600"/>
              <a:gd name="T13" fmla="*/ 12529 h 21600"/>
              <a:gd name="T14" fmla="*/ 18857 w 21600"/>
              <a:gd name="T15" fmla="*/ 1007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46" y="9836"/>
                </a:moveTo>
                <a:cubicBezTo>
                  <a:pt x="21047" y="4272"/>
                  <a:pt x="16385" y="10"/>
                  <a:pt x="10800" y="10"/>
                </a:cubicBezTo>
                <a:cubicBezTo>
                  <a:pt x="4840" y="10"/>
                  <a:pt x="10" y="4840"/>
                  <a:pt x="10" y="10800"/>
                </a:cubicBezTo>
                <a:cubicBezTo>
                  <a:pt x="10" y="10858"/>
                  <a:pt x="10" y="10917"/>
                  <a:pt x="11" y="10975"/>
                </a:cubicBezTo>
                <a:lnTo>
                  <a:pt x="1" y="10976"/>
                </a:lnTo>
                <a:cubicBezTo>
                  <a:pt x="0" y="10917"/>
                  <a:pt x="0" y="10858"/>
                  <a:pt x="0" y="10800"/>
                </a:cubicBezTo>
                <a:cubicBezTo>
                  <a:pt x="0" y="4835"/>
                  <a:pt x="4835" y="0"/>
                  <a:pt x="10800" y="0"/>
                </a:cubicBezTo>
                <a:cubicBezTo>
                  <a:pt x="16390" y="0"/>
                  <a:pt x="21057" y="4266"/>
                  <a:pt x="21556" y="9835"/>
                </a:cubicBezTo>
                <a:lnTo>
                  <a:pt x="24246" y="9593"/>
                </a:lnTo>
                <a:lnTo>
                  <a:pt x="21793" y="12529"/>
                </a:lnTo>
                <a:lnTo>
                  <a:pt x="18857" y="10077"/>
                </a:lnTo>
                <a:lnTo>
                  <a:pt x="21546" y="9836"/>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b="1"/>
          </a:p>
        </p:txBody>
      </p:sp>
      <p:sp>
        <p:nvSpPr>
          <p:cNvPr id="6150" name="AutoShape 6"/>
          <p:cNvSpPr>
            <a:spLocks noChangeArrowheads="1"/>
          </p:cNvSpPr>
          <p:nvPr/>
        </p:nvSpPr>
        <p:spPr bwMode="auto">
          <a:xfrm rot="11116267">
            <a:off x="2337197" y="2858691"/>
            <a:ext cx="1027509" cy="623888"/>
          </a:xfrm>
          <a:custGeom>
            <a:avLst/>
            <a:gdLst>
              <a:gd name="G0" fmla="+- -238212 0 0"/>
              <a:gd name="G1" fmla="+- 10471171 0 0"/>
              <a:gd name="G2" fmla="+- -238212 0 10471171"/>
              <a:gd name="G3" fmla="+- 10800 0 0"/>
              <a:gd name="G4" fmla="+- 0 0 -238212"/>
              <a:gd name="T0" fmla="*/ 360 256 1"/>
              <a:gd name="T1" fmla="*/ 0 256 1"/>
              <a:gd name="G5" fmla="+- G2 T0 T1"/>
              <a:gd name="G6" fmla="?: G2 G2 G5"/>
              <a:gd name="G7" fmla="+- 0 0 G6"/>
              <a:gd name="G8" fmla="+- 10800 0 0"/>
              <a:gd name="G9" fmla="+- 0 0 10471171"/>
              <a:gd name="G10" fmla="+- 10800 0 2700"/>
              <a:gd name="G11" fmla="cos G10 -238212"/>
              <a:gd name="G12" fmla="sin G10 -238212"/>
              <a:gd name="G13" fmla="cos 13500 -238212"/>
              <a:gd name="G14" fmla="sin 13500 -238212"/>
              <a:gd name="G15" fmla="+- G11 10800 0"/>
              <a:gd name="G16" fmla="+- G12 10800 0"/>
              <a:gd name="G17" fmla="+- G13 10800 0"/>
              <a:gd name="G18" fmla="+- G14 10800 0"/>
              <a:gd name="G19" fmla="*/ 10800 1 2"/>
              <a:gd name="G20" fmla="+- G19 5400 0"/>
              <a:gd name="G21" fmla="cos G20 -238212"/>
              <a:gd name="G22" fmla="sin G20 -238212"/>
              <a:gd name="G23" fmla="+- G21 10800 0"/>
              <a:gd name="G24" fmla="+- G12 G23 G22"/>
              <a:gd name="G25" fmla="+- G22 G23 G11"/>
              <a:gd name="G26" fmla="cos 10800 -238212"/>
              <a:gd name="G27" fmla="sin 10800 -238212"/>
              <a:gd name="G28" fmla="cos 10800 -238212"/>
              <a:gd name="G29" fmla="sin 10800 -238212"/>
              <a:gd name="G30" fmla="+- G26 10800 0"/>
              <a:gd name="G31" fmla="+- G27 10800 0"/>
              <a:gd name="G32" fmla="+- G28 10800 0"/>
              <a:gd name="G33" fmla="+- G29 10800 0"/>
              <a:gd name="G34" fmla="+- G19 5400 0"/>
              <a:gd name="G35" fmla="cos G34 10471171"/>
              <a:gd name="G36" fmla="sin G34 10471171"/>
              <a:gd name="G37" fmla="+/ 10471171 -23821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8567 w 21600"/>
              <a:gd name="T5" fmla="*/ 233 h 21600"/>
              <a:gd name="T6" fmla="*/ 665 w 21600"/>
              <a:gd name="T7" fmla="*/ 14533 h 21600"/>
              <a:gd name="T8" fmla="*/ 8567 w 21600"/>
              <a:gd name="T9" fmla="*/ 233 h 21600"/>
              <a:gd name="T10" fmla="*/ 24272 w 21600"/>
              <a:gd name="T11" fmla="*/ 9944 h 21600"/>
              <a:gd name="T12" fmla="*/ 21749 w 21600"/>
              <a:gd name="T13" fmla="*/ 12810 h 21600"/>
              <a:gd name="T14" fmla="*/ 18883 w 21600"/>
              <a:gd name="T15" fmla="*/ 102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78" y="10115"/>
                </a:moveTo>
                <a:cubicBezTo>
                  <a:pt x="21216" y="4427"/>
                  <a:pt x="16498" y="0"/>
                  <a:pt x="10800" y="0"/>
                </a:cubicBezTo>
                <a:cubicBezTo>
                  <a:pt x="4835" y="0"/>
                  <a:pt x="0" y="4835"/>
                  <a:pt x="0" y="10800"/>
                </a:cubicBezTo>
                <a:cubicBezTo>
                  <a:pt x="0" y="12073"/>
                  <a:pt x="225" y="13337"/>
                  <a:pt x="665" y="14533"/>
                </a:cubicBezTo>
                <a:cubicBezTo>
                  <a:pt x="225" y="13337"/>
                  <a:pt x="0" y="12073"/>
                  <a:pt x="0" y="10800"/>
                </a:cubicBezTo>
                <a:cubicBezTo>
                  <a:pt x="0" y="4835"/>
                  <a:pt x="4835" y="0"/>
                  <a:pt x="10800" y="0"/>
                </a:cubicBezTo>
                <a:cubicBezTo>
                  <a:pt x="16498" y="0"/>
                  <a:pt x="21216" y="4427"/>
                  <a:pt x="21578" y="10115"/>
                </a:cubicBezTo>
                <a:lnTo>
                  <a:pt x="24272" y="9944"/>
                </a:lnTo>
                <a:lnTo>
                  <a:pt x="21749" y="12810"/>
                </a:lnTo>
                <a:lnTo>
                  <a:pt x="18883" y="10286"/>
                </a:lnTo>
                <a:lnTo>
                  <a:pt x="21578" y="10115"/>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 name="Text Box 7"/>
          <p:cNvSpPr txBox="1">
            <a:spLocks noChangeArrowheads="1"/>
          </p:cNvSpPr>
          <p:nvPr/>
        </p:nvSpPr>
        <p:spPr bwMode="auto">
          <a:xfrm>
            <a:off x="2400301" y="2400301"/>
            <a:ext cx="63350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turnOff</a:t>
            </a:r>
          </a:p>
        </p:txBody>
      </p:sp>
      <p:sp>
        <p:nvSpPr>
          <p:cNvPr id="6152" name="Text Box 8"/>
          <p:cNvSpPr txBox="1">
            <a:spLocks noChangeArrowheads="1"/>
          </p:cNvSpPr>
          <p:nvPr/>
        </p:nvSpPr>
        <p:spPr bwMode="auto">
          <a:xfrm>
            <a:off x="2571750" y="3257551"/>
            <a:ext cx="61908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turnOn</a:t>
            </a:r>
          </a:p>
        </p:txBody>
      </p:sp>
      <p:sp>
        <p:nvSpPr>
          <p:cNvPr id="6153" name="Oval 9"/>
          <p:cNvSpPr>
            <a:spLocks noChangeArrowheads="1"/>
          </p:cNvSpPr>
          <p:nvPr/>
        </p:nvSpPr>
        <p:spPr bwMode="auto">
          <a:xfrm>
            <a:off x="1828800" y="274320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50" b="1"/>
              <a:t>on</a:t>
            </a:r>
          </a:p>
        </p:txBody>
      </p:sp>
      <p:sp>
        <p:nvSpPr>
          <p:cNvPr id="6154" name="Oval 10"/>
          <p:cNvSpPr>
            <a:spLocks noChangeArrowheads="1"/>
          </p:cNvSpPr>
          <p:nvPr/>
        </p:nvSpPr>
        <p:spPr bwMode="auto">
          <a:xfrm>
            <a:off x="6743700" y="285750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50" b="1"/>
              <a:t>off</a:t>
            </a:r>
          </a:p>
        </p:txBody>
      </p:sp>
      <p:sp>
        <p:nvSpPr>
          <p:cNvPr id="6155" name="AutoShape 11"/>
          <p:cNvSpPr>
            <a:spLocks noChangeArrowheads="1"/>
          </p:cNvSpPr>
          <p:nvPr/>
        </p:nvSpPr>
        <p:spPr bwMode="auto">
          <a:xfrm>
            <a:off x="5829300" y="2686050"/>
            <a:ext cx="1028700" cy="342900"/>
          </a:xfrm>
          <a:custGeom>
            <a:avLst/>
            <a:gdLst>
              <a:gd name="G0" fmla="+- -335917 0 0"/>
              <a:gd name="G1" fmla="+- 11735236 0 0"/>
              <a:gd name="G2" fmla="+- -335917 0 11735236"/>
              <a:gd name="G3" fmla="+- 10800 0 0"/>
              <a:gd name="G4" fmla="+- 0 0 -335917"/>
              <a:gd name="T0" fmla="*/ 360 256 1"/>
              <a:gd name="T1" fmla="*/ 0 256 1"/>
              <a:gd name="G5" fmla="+- G2 T0 T1"/>
              <a:gd name="G6" fmla="?: G2 G2 G5"/>
              <a:gd name="G7" fmla="+- 0 0 G6"/>
              <a:gd name="G8" fmla="+- 10790 0 0"/>
              <a:gd name="G9" fmla="+- 0 0 11735236"/>
              <a:gd name="G10" fmla="+- 10790 0 2700"/>
              <a:gd name="G11" fmla="cos G10 -335917"/>
              <a:gd name="G12" fmla="sin G10 -335917"/>
              <a:gd name="G13" fmla="cos 13500 -335917"/>
              <a:gd name="G14" fmla="sin 13500 -335917"/>
              <a:gd name="G15" fmla="+- G11 10800 0"/>
              <a:gd name="G16" fmla="+- G12 10800 0"/>
              <a:gd name="G17" fmla="+- G13 10800 0"/>
              <a:gd name="G18" fmla="+- G14 10800 0"/>
              <a:gd name="G19" fmla="*/ 10790 1 2"/>
              <a:gd name="G20" fmla="+- G19 5400 0"/>
              <a:gd name="G21" fmla="cos G20 -335917"/>
              <a:gd name="G22" fmla="sin G20 -335917"/>
              <a:gd name="G23" fmla="+- G21 10800 0"/>
              <a:gd name="G24" fmla="+- G12 G23 G22"/>
              <a:gd name="G25" fmla="+- G22 G23 G11"/>
              <a:gd name="G26" fmla="cos 10800 -335917"/>
              <a:gd name="G27" fmla="sin 10800 -335917"/>
              <a:gd name="G28" fmla="cos 10790 -335917"/>
              <a:gd name="G29" fmla="sin 10790 -335917"/>
              <a:gd name="G30" fmla="+- G26 10800 0"/>
              <a:gd name="G31" fmla="+- G27 10800 0"/>
              <a:gd name="G32" fmla="+- G28 10800 0"/>
              <a:gd name="G33" fmla="+- G29 10800 0"/>
              <a:gd name="G34" fmla="+- G19 5400 0"/>
              <a:gd name="G35" fmla="cos G34 11735236"/>
              <a:gd name="G36" fmla="sin G34 11735236"/>
              <a:gd name="G37" fmla="+/ 11735236 -335917 2"/>
              <a:gd name="T2" fmla="*/ 180 256 1"/>
              <a:gd name="T3" fmla="*/ 0 256 1"/>
              <a:gd name="G38" fmla="+- G37 T2 T3"/>
              <a:gd name="G39" fmla="?: G2 G37 G38"/>
              <a:gd name="G40" fmla="cos 10800 G39"/>
              <a:gd name="G41" fmla="sin 10800 G39"/>
              <a:gd name="G42" fmla="cos 10790 G39"/>
              <a:gd name="G43" fmla="sin 10790 G39"/>
              <a:gd name="G44" fmla="+- G40 10800 0"/>
              <a:gd name="G45" fmla="+- G41 10800 0"/>
              <a:gd name="G46" fmla="+- G42 10800 0"/>
              <a:gd name="G47" fmla="+- G43 10800 0"/>
              <a:gd name="G48" fmla="+- G35 10800 0"/>
              <a:gd name="G49" fmla="+- G36 10800 0"/>
              <a:gd name="T4" fmla="*/ 10229 w 21600"/>
              <a:gd name="T5" fmla="*/ 15 h 21600"/>
              <a:gd name="T6" fmla="*/ 6 w 21600"/>
              <a:gd name="T7" fmla="*/ 10976 h 21600"/>
              <a:gd name="T8" fmla="*/ 10229 w 21600"/>
              <a:gd name="T9" fmla="*/ 25 h 21600"/>
              <a:gd name="T10" fmla="*/ 24246 w 21600"/>
              <a:gd name="T11" fmla="*/ 9593 h 21600"/>
              <a:gd name="T12" fmla="*/ 21793 w 21600"/>
              <a:gd name="T13" fmla="*/ 12529 h 21600"/>
              <a:gd name="T14" fmla="*/ 18857 w 21600"/>
              <a:gd name="T15" fmla="*/ 10077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46" y="9836"/>
                </a:moveTo>
                <a:cubicBezTo>
                  <a:pt x="21047" y="4272"/>
                  <a:pt x="16385" y="10"/>
                  <a:pt x="10800" y="10"/>
                </a:cubicBezTo>
                <a:cubicBezTo>
                  <a:pt x="4840" y="10"/>
                  <a:pt x="10" y="4840"/>
                  <a:pt x="10" y="10800"/>
                </a:cubicBezTo>
                <a:cubicBezTo>
                  <a:pt x="10" y="10858"/>
                  <a:pt x="10" y="10917"/>
                  <a:pt x="11" y="10975"/>
                </a:cubicBezTo>
                <a:lnTo>
                  <a:pt x="1" y="10976"/>
                </a:lnTo>
                <a:cubicBezTo>
                  <a:pt x="0" y="10917"/>
                  <a:pt x="0" y="10858"/>
                  <a:pt x="0" y="10800"/>
                </a:cubicBezTo>
                <a:cubicBezTo>
                  <a:pt x="0" y="4835"/>
                  <a:pt x="4835" y="0"/>
                  <a:pt x="10800" y="0"/>
                </a:cubicBezTo>
                <a:cubicBezTo>
                  <a:pt x="16390" y="0"/>
                  <a:pt x="21057" y="4266"/>
                  <a:pt x="21556" y="9835"/>
                </a:cubicBezTo>
                <a:lnTo>
                  <a:pt x="24246" y="9593"/>
                </a:lnTo>
                <a:lnTo>
                  <a:pt x="21793" y="12529"/>
                </a:lnTo>
                <a:lnTo>
                  <a:pt x="18857" y="10077"/>
                </a:lnTo>
                <a:lnTo>
                  <a:pt x="21546" y="9836"/>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900" b="1"/>
          </a:p>
        </p:txBody>
      </p:sp>
      <p:sp>
        <p:nvSpPr>
          <p:cNvPr id="6156" name="AutoShape 12"/>
          <p:cNvSpPr>
            <a:spLocks noChangeArrowheads="1"/>
          </p:cNvSpPr>
          <p:nvPr/>
        </p:nvSpPr>
        <p:spPr bwMode="auto">
          <a:xfrm rot="11116267">
            <a:off x="5937647" y="2972991"/>
            <a:ext cx="1027509" cy="623888"/>
          </a:xfrm>
          <a:custGeom>
            <a:avLst/>
            <a:gdLst>
              <a:gd name="G0" fmla="+- -238212 0 0"/>
              <a:gd name="G1" fmla="+- 10471171 0 0"/>
              <a:gd name="G2" fmla="+- -238212 0 10471171"/>
              <a:gd name="G3" fmla="+- 10800 0 0"/>
              <a:gd name="G4" fmla="+- 0 0 -238212"/>
              <a:gd name="T0" fmla="*/ 360 256 1"/>
              <a:gd name="T1" fmla="*/ 0 256 1"/>
              <a:gd name="G5" fmla="+- G2 T0 T1"/>
              <a:gd name="G6" fmla="?: G2 G2 G5"/>
              <a:gd name="G7" fmla="+- 0 0 G6"/>
              <a:gd name="G8" fmla="+- 10800 0 0"/>
              <a:gd name="G9" fmla="+- 0 0 10471171"/>
              <a:gd name="G10" fmla="+- 10800 0 2700"/>
              <a:gd name="G11" fmla="cos G10 -238212"/>
              <a:gd name="G12" fmla="sin G10 -238212"/>
              <a:gd name="G13" fmla="cos 13500 -238212"/>
              <a:gd name="G14" fmla="sin 13500 -238212"/>
              <a:gd name="G15" fmla="+- G11 10800 0"/>
              <a:gd name="G16" fmla="+- G12 10800 0"/>
              <a:gd name="G17" fmla="+- G13 10800 0"/>
              <a:gd name="G18" fmla="+- G14 10800 0"/>
              <a:gd name="G19" fmla="*/ 10800 1 2"/>
              <a:gd name="G20" fmla="+- G19 5400 0"/>
              <a:gd name="G21" fmla="cos G20 -238212"/>
              <a:gd name="G22" fmla="sin G20 -238212"/>
              <a:gd name="G23" fmla="+- G21 10800 0"/>
              <a:gd name="G24" fmla="+- G12 G23 G22"/>
              <a:gd name="G25" fmla="+- G22 G23 G11"/>
              <a:gd name="G26" fmla="cos 10800 -238212"/>
              <a:gd name="G27" fmla="sin 10800 -238212"/>
              <a:gd name="G28" fmla="cos 10800 -238212"/>
              <a:gd name="G29" fmla="sin 10800 -238212"/>
              <a:gd name="G30" fmla="+- G26 10800 0"/>
              <a:gd name="G31" fmla="+- G27 10800 0"/>
              <a:gd name="G32" fmla="+- G28 10800 0"/>
              <a:gd name="G33" fmla="+- G29 10800 0"/>
              <a:gd name="G34" fmla="+- G19 5400 0"/>
              <a:gd name="G35" fmla="cos G34 10471171"/>
              <a:gd name="G36" fmla="sin G34 10471171"/>
              <a:gd name="G37" fmla="+/ 10471171 -23821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8567 w 21600"/>
              <a:gd name="T5" fmla="*/ 233 h 21600"/>
              <a:gd name="T6" fmla="*/ 665 w 21600"/>
              <a:gd name="T7" fmla="*/ 14533 h 21600"/>
              <a:gd name="T8" fmla="*/ 8567 w 21600"/>
              <a:gd name="T9" fmla="*/ 233 h 21600"/>
              <a:gd name="T10" fmla="*/ 24272 w 21600"/>
              <a:gd name="T11" fmla="*/ 9944 h 21600"/>
              <a:gd name="T12" fmla="*/ 21749 w 21600"/>
              <a:gd name="T13" fmla="*/ 12810 h 21600"/>
              <a:gd name="T14" fmla="*/ 18883 w 21600"/>
              <a:gd name="T15" fmla="*/ 102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78" y="10115"/>
                </a:moveTo>
                <a:cubicBezTo>
                  <a:pt x="21216" y="4427"/>
                  <a:pt x="16498" y="0"/>
                  <a:pt x="10800" y="0"/>
                </a:cubicBezTo>
                <a:cubicBezTo>
                  <a:pt x="4835" y="0"/>
                  <a:pt x="0" y="4835"/>
                  <a:pt x="0" y="10800"/>
                </a:cubicBezTo>
                <a:cubicBezTo>
                  <a:pt x="0" y="12073"/>
                  <a:pt x="225" y="13337"/>
                  <a:pt x="665" y="14533"/>
                </a:cubicBezTo>
                <a:cubicBezTo>
                  <a:pt x="225" y="13337"/>
                  <a:pt x="0" y="12073"/>
                  <a:pt x="0" y="10800"/>
                </a:cubicBezTo>
                <a:cubicBezTo>
                  <a:pt x="0" y="4835"/>
                  <a:pt x="4835" y="0"/>
                  <a:pt x="10800" y="0"/>
                </a:cubicBezTo>
                <a:cubicBezTo>
                  <a:pt x="16498" y="0"/>
                  <a:pt x="21216" y="4427"/>
                  <a:pt x="21578" y="10115"/>
                </a:cubicBezTo>
                <a:lnTo>
                  <a:pt x="24272" y="9944"/>
                </a:lnTo>
                <a:lnTo>
                  <a:pt x="21749" y="12810"/>
                </a:lnTo>
                <a:lnTo>
                  <a:pt x="18883" y="10286"/>
                </a:lnTo>
                <a:lnTo>
                  <a:pt x="21578" y="10115"/>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 name="Text Box 13"/>
          <p:cNvSpPr txBox="1">
            <a:spLocks noChangeArrowheads="1"/>
          </p:cNvSpPr>
          <p:nvPr/>
        </p:nvSpPr>
        <p:spPr bwMode="auto">
          <a:xfrm>
            <a:off x="6000751" y="2514601"/>
            <a:ext cx="63350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turnOff</a:t>
            </a:r>
          </a:p>
        </p:txBody>
      </p:sp>
      <p:sp>
        <p:nvSpPr>
          <p:cNvPr id="6158" name="Text Box 14"/>
          <p:cNvSpPr txBox="1">
            <a:spLocks noChangeArrowheads="1"/>
          </p:cNvSpPr>
          <p:nvPr/>
        </p:nvSpPr>
        <p:spPr bwMode="auto">
          <a:xfrm>
            <a:off x="6172200" y="3371851"/>
            <a:ext cx="61908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turnOn</a:t>
            </a:r>
          </a:p>
        </p:txBody>
      </p:sp>
      <p:sp>
        <p:nvSpPr>
          <p:cNvPr id="6159" name="Oval 15"/>
          <p:cNvSpPr>
            <a:spLocks noChangeArrowheads="1"/>
          </p:cNvSpPr>
          <p:nvPr/>
        </p:nvSpPr>
        <p:spPr bwMode="auto">
          <a:xfrm>
            <a:off x="5429250" y="2857500"/>
            <a:ext cx="628650" cy="342900"/>
          </a:xfrm>
          <a:prstGeom prst="ellipse">
            <a:avLst/>
          </a:prstGeom>
          <a:solidFill>
            <a:schemeClr val="bg1"/>
          </a:solidFill>
          <a:ln w="158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50" b="1"/>
              <a:t>on</a:t>
            </a:r>
          </a:p>
        </p:txBody>
      </p:sp>
      <p:sp>
        <p:nvSpPr>
          <p:cNvPr id="6160" name="Text Box 16"/>
          <p:cNvSpPr txBox="1">
            <a:spLocks noChangeArrowheads="1"/>
          </p:cNvSpPr>
          <p:nvPr/>
        </p:nvSpPr>
        <p:spPr bwMode="auto">
          <a:xfrm>
            <a:off x="1657351" y="3943351"/>
            <a:ext cx="2935419" cy="646331"/>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What happens if we turn on</a:t>
            </a:r>
          </a:p>
          <a:p>
            <a:r>
              <a:rPr lang="en-US" altLang="en-US" b="1"/>
              <a:t>a light that is already on?</a:t>
            </a:r>
          </a:p>
        </p:txBody>
      </p:sp>
      <p:sp>
        <p:nvSpPr>
          <p:cNvPr id="6161" name="AutoShape 17"/>
          <p:cNvSpPr>
            <a:spLocks noChangeArrowheads="1"/>
          </p:cNvSpPr>
          <p:nvPr/>
        </p:nvSpPr>
        <p:spPr bwMode="auto">
          <a:xfrm rot="14340085">
            <a:off x="5327452" y="2844999"/>
            <a:ext cx="341710" cy="571500"/>
          </a:xfrm>
          <a:custGeom>
            <a:avLst/>
            <a:gdLst>
              <a:gd name="G0" fmla="+- -238212 0 0"/>
              <a:gd name="G1" fmla="+- 10038764 0 0"/>
              <a:gd name="G2" fmla="+- -238212 0 10038764"/>
              <a:gd name="G3" fmla="+- 10800 0 0"/>
              <a:gd name="G4" fmla="+- 0 0 -238212"/>
              <a:gd name="T0" fmla="*/ 360 256 1"/>
              <a:gd name="T1" fmla="*/ 0 256 1"/>
              <a:gd name="G5" fmla="+- G2 T0 T1"/>
              <a:gd name="G6" fmla="?: G2 G2 G5"/>
              <a:gd name="G7" fmla="+- 0 0 G6"/>
              <a:gd name="G8" fmla="+- 10800 0 0"/>
              <a:gd name="G9" fmla="+- 0 0 10038764"/>
              <a:gd name="G10" fmla="+- 10800 0 2700"/>
              <a:gd name="G11" fmla="cos G10 -238212"/>
              <a:gd name="G12" fmla="sin G10 -238212"/>
              <a:gd name="G13" fmla="cos 13500 -238212"/>
              <a:gd name="G14" fmla="sin 13500 -238212"/>
              <a:gd name="G15" fmla="+- G11 10800 0"/>
              <a:gd name="G16" fmla="+- G12 10800 0"/>
              <a:gd name="G17" fmla="+- G13 10800 0"/>
              <a:gd name="G18" fmla="+- G14 10800 0"/>
              <a:gd name="G19" fmla="*/ 10800 1 2"/>
              <a:gd name="G20" fmla="+- G19 5400 0"/>
              <a:gd name="G21" fmla="cos G20 -238212"/>
              <a:gd name="G22" fmla="sin G20 -238212"/>
              <a:gd name="G23" fmla="+- G21 10800 0"/>
              <a:gd name="G24" fmla="+- G12 G23 G22"/>
              <a:gd name="G25" fmla="+- G22 G23 G11"/>
              <a:gd name="G26" fmla="cos 10800 -238212"/>
              <a:gd name="G27" fmla="sin 10800 -238212"/>
              <a:gd name="G28" fmla="cos 10800 -238212"/>
              <a:gd name="G29" fmla="sin 10800 -238212"/>
              <a:gd name="G30" fmla="+- G26 10800 0"/>
              <a:gd name="G31" fmla="+- G27 10800 0"/>
              <a:gd name="G32" fmla="+- G28 10800 0"/>
              <a:gd name="G33" fmla="+- G29 10800 0"/>
              <a:gd name="G34" fmla="+- G19 5400 0"/>
              <a:gd name="G35" fmla="cos G34 10038764"/>
              <a:gd name="G36" fmla="sin G34 10038764"/>
              <a:gd name="G37" fmla="+/ 10038764 -23821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7963 w 21600"/>
              <a:gd name="T5" fmla="*/ 379 h 21600"/>
              <a:gd name="T6" fmla="*/ 1161 w 21600"/>
              <a:gd name="T7" fmla="*/ 15672 h 21600"/>
              <a:gd name="T8" fmla="*/ 7963 w 21600"/>
              <a:gd name="T9" fmla="*/ 379 h 21600"/>
              <a:gd name="T10" fmla="*/ 24272 w 21600"/>
              <a:gd name="T11" fmla="*/ 9944 h 21600"/>
              <a:gd name="T12" fmla="*/ 21749 w 21600"/>
              <a:gd name="T13" fmla="*/ 12810 h 21600"/>
              <a:gd name="T14" fmla="*/ 18883 w 21600"/>
              <a:gd name="T15" fmla="*/ 102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78" y="10115"/>
                </a:moveTo>
                <a:cubicBezTo>
                  <a:pt x="21216" y="4427"/>
                  <a:pt x="16498" y="0"/>
                  <a:pt x="10800" y="0"/>
                </a:cubicBezTo>
                <a:cubicBezTo>
                  <a:pt x="4835" y="0"/>
                  <a:pt x="0" y="4835"/>
                  <a:pt x="0" y="10800"/>
                </a:cubicBezTo>
                <a:cubicBezTo>
                  <a:pt x="0" y="12492"/>
                  <a:pt x="397" y="14162"/>
                  <a:pt x="1161" y="15672"/>
                </a:cubicBezTo>
                <a:cubicBezTo>
                  <a:pt x="397" y="14162"/>
                  <a:pt x="0" y="12492"/>
                  <a:pt x="0" y="10800"/>
                </a:cubicBezTo>
                <a:cubicBezTo>
                  <a:pt x="0" y="4835"/>
                  <a:pt x="4835" y="0"/>
                  <a:pt x="10800" y="0"/>
                </a:cubicBezTo>
                <a:cubicBezTo>
                  <a:pt x="16498" y="0"/>
                  <a:pt x="21216" y="4427"/>
                  <a:pt x="21578" y="10115"/>
                </a:cubicBezTo>
                <a:lnTo>
                  <a:pt x="24272" y="9944"/>
                </a:lnTo>
                <a:lnTo>
                  <a:pt x="21749" y="12810"/>
                </a:lnTo>
                <a:lnTo>
                  <a:pt x="18883" y="10286"/>
                </a:lnTo>
                <a:lnTo>
                  <a:pt x="21578" y="10115"/>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Text Box 18"/>
          <p:cNvSpPr txBox="1">
            <a:spLocks noChangeArrowheads="1"/>
          </p:cNvSpPr>
          <p:nvPr/>
        </p:nvSpPr>
        <p:spPr bwMode="auto">
          <a:xfrm>
            <a:off x="5029200" y="3314701"/>
            <a:ext cx="619080"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turnOn</a:t>
            </a:r>
          </a:p>
        </p:txBody>
      </p:sp>
      <p:sp>
        <p:nvSpPr>
          <p:cNvPr id="6163" name="AutoShape 19"/>
          <p:cNvSpPr>
            <a:spLocks noChangeArrowheads="1"/>
          </p:cNvSpPr>
          <p:nvPr/>
        </p:nvSpPr>
        <p:spPr bwMode="auto">
          <a:xfrm rot="25230212">
            <a:off x="7144346" y="2628305"/>
            <a:ext cx="341710" cy="571500"/>
          </a:xfrm>
          <a:custGeom>
            <a:avLst/>
            <a:gdLst>
              <a:gd name="G0" fmla="+- -238212 0 0"/>
              <a:gd name="G1" fmla="+- 10038764 0 0"/>
              <a:gd name="G2" fmla="+- -238212 0 10038764"/>
              <a:gd name="G3" fmla="+- 10800 0 0"/>
              <a:gd name="G4" fmla="+- 0 0 -238212"/>
              <a:gd name="T0" fmla="*/ 360 256 1"/>
              <a:gd name="T1" fmla="*/ 0 256 1"/>
              <a:gd name="G5" fmla="+- G2 T0 T1"/>
              <a:gd name="G6" fmla="?: G2 G2 G5"/>
              <a:gd name="G7" fmla="+- 0 0 G6"/>
              <a:gd name="G8" fmla="+- 10800 0 0"/>
              <a:gd name="G9" fmla="+- 0 0 10038764"/>
              <a:gd name="G10" fmla="+- 10800 0 2700"/>
              <a:gd name="G11" fmla="cos G10 -238212"/>
              <a:gd name="G12" fmla="sin G10 -238212"/>
              <a:gd name="G13" fmla="cos 13500 -238212"/>
              <a:gd name="G14" fmla="sin 13500 -238212"/>
              <a:gd name="G15" fmla="+- G11 10800 0"/>
              <a:gd name="G16" fmla="+- G12 10800 0"/>
              <a:gd name="G17" fmla="+- G13 10800 0"/>
              <a:gd name="G18" fmla="+- G14 10800 0"/>
              <a:gd name="G19" fmla="*/ 10800 1 2"/>
              <a:gd name="G20" fmla="+- G19 5400 0"/>
              <a:gd name="G21" fmla="cos G20 -238212"/>
              <a:gd name="G22" fmla="sin G20 -238212"/>
              <a:gd name="G23" fmla="+- G21 10800 0"/>
              <a:gd name="G24" fmla="+- G12 G23 G22"/>
              <a:gd name="G25" fmla="+- G22 G23 G11"/>
              <a:gd name="G26" fmla="cos 10800 -238212"/>
              <a:gd name="G27" fmla="sin 10800 -238212"/>
              <a:gd name="G28" fmla="cos 10800 -238212"/>
              <a:gd name="G29" fmla="sin 10800 -238212"/>
              <a:gd name="G30" fmla="+- G26 10800 0"/>
              <a:gd name="G31" fmla="+- G27 10800 0"/>
              <a:gd name="G32" fmla="+- G28 10800 0"/>
              <a:gd name="G33" fmla="+- G29 10800 0"/>
              <a:gd name="G34" fmla="+- G19 5400 0"/>
              <a:gd name="G35" fmla="cos G34 10038764"/>
              <a:gd name="G36" fmla="sin G34 10038764"/>
              <a:gd name="G37" fmla="+/ 10038764 -238212 2"/>
              <a:gd name="T2" fmla="*/ 180 256 1"/>
              <a:gd name="T3" fmla="*/ 0 256 1"/>
              <a:gd name="G38" fmla="+- G37 T2 T3"/>
              <a:gd name="G39" fmla="?: G2 G37 G38"/>
              <a:gd name="G40" fmla="cos 10800 G39"/>
              <a:gd name="G41" fmla="sin 10800 G39"/>
              <a:gd name="G42" fmla="cos 10800 G39"/>
              <a:gd name="G43" fmla="sin 10800 G39"/>
              <a:gd name="G44" fmla="+- G40 10800 0"/>
              <a:gd name="G45" fmla="+- G41 10800 0"/>
              <a:gd name="G46" fmla="+- G42 10800 0"/>
              <a:gd name="G47" fmla="+- G43 10800 0"/>
              <a:gd name="G48" fmla="+- G35 10800 0"/>
              <a:gd name="G49" fmla="+- G36 10800 0"/>
              <a:gd name="T4" fmla="*/ 7963 w 21600"/>
              <a:gd name="T5" fmla="*/ 379 h 21600"/>
              <a:gd name="T6" fmla="*/ 1161 w 21600"/>
              <a:gd name="T7" fmla="*/ 15672 h 21600"/>
              <a:gd name="T8" fmla="*/ 7963 w 21600"/>
              <a:gd name="T9" fmla="*/ 379 h 21600"/>
              <a:gd name="T10" fmla="*/ 24272 w 21600"/>
              <a:gd name="T11" fmla="*/ 9944 h 21600"/>
              <a:gd name="T12" fmla="*/ 21749 w 21600"/>
              <a:gd name="T13" fmla="*/ 12810 h 21600"/>
              <a:gd name="T14" fmla="*/ 18883 w 21600"/>
              <a:gd name="T15" fmla="*/ 10286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578" y="10115"/>
                </a:moveTo>
                <a:cubicBezTo>
                  <a:pt x="21216" y="4427"/>
                  <a:pt x="16498" y="0"/>
                  <a:pt x="10800" y="0"/>
                </a:cubicBezTo>
                <a:cubicBezTo>
                  <a:pt x="4835" y="0"/>
                  <a:pt x="0" y="4835"/>
                  <a:pt x="0" y="10800"/>
                </a:cubicBezTo>
                <a:cubicBezTo>
                  <a:pt x="0" y="12492"/>
                  <a:pt x="397" y="14162"/>
                  <a:pt x="1161" y="15672"/>
                </a:cubicBezTo>
                <a:cubicBezTo>
                  <a:pt x="397" y="14162"/>
                  <a:pt x="0" y="12492"/>
                  <a:pt x="0" y="10800"/>
                </a:cubicBezTo>
                <a:cubicBezTo>
                  <a:pt x="0" y="4835"/>
                  <a:pt x="4835" y="0"/>
                  <a:pt x="10800" y="0"/>
                </a:cubicBezTo>
                <a:cubicBezTo>
                  <a:pt x="16498" y="0"/>
                  <a:pt x="21216" y="4427"/>
                  <a:pt x="21578" y="10115"/>
                </a:cubicBezTo>
                <a:lnTo>
                  <a:pt x="24272" y="9944"/>
                </a:lnTo>
                <a:lnTo>
                  <a:pt x="21749" y="12810"/>
                </a:lnTo>
                <a:lnTo>
                  <a:pt x="18883" y="10286"/>
                </a:lnTo>
                <a:lnTo>
                  <a:pt x="21578" y="10115"/>
                </a:lnTo>
                <a:close/>
              </a:path>
            </a:pathLst>
          </a:cu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4" name="Text Box 20"/>
          <p:cNvSpPr txBox="1">
            <a:spLocks noChangeArrowheads="1"/>
          </p:cNvSpPr>
          <p:nvPr/>
        </p:nvSpPr>
        <p:spPr bwMode="auto">
          <a:xfrm>
            <a:off x="7200901" y="2514601"/>
            <a:ext cx="633507"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b="1"/>
              <a:t>turnOff</a:t>
            </a:r>
          </a:p>
        </p:txBody>
      </p:sp>
      <p:sp>
        <p:nvSpPr>
          <p:cNvPr id="6165" name="Text Box 21"/>
          <p:cNvSpPr txBox="1">
            <a:spLocks noChangeArrowheads="1"/>
          </p:cNvSpPr>
          <p:nvPr/>
        </p:nvSpPr>
        <p:spPr bwMode="auto">
          <a:xfrm>
            <a:off x="5200651" y="4057651"/>
            <a:ext cx="2839239" cy="646331"/>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state can “transition” to its</a:t>
            </a:r>
          </a:p>
          <a:p>
            <a:r>
              <a:rPr lang="en-US" altLang="en-US" b="1"/>
              <a:t>current state</a:t>
            </a:r>
          </a:p>
        </p:txBody>
      </p:sp>
      <p:sp>
        <p:nvSpPr>
          <p:cNvPr id="6166" name="AutoShape 22"/>
          <p:cNvSpPr>
            <a:spLocks noChangeArrowheads="1"/>
          </p:cNvSpPr>
          <p:nvPr/>
        </p:nvSpPr>
        <p:spPr bwMode="auto">
          <a:xfrm>
            <a:off x="4171951" y="2628900"/>
            <a:ext cx="732235" cy="1600200"/>
          </a:xfrm>
          <a:prstGeom prst="rightArrow">
            <a:avLst>
              <a:gd name="adj1" fmla="val 50000"/>
              <a:gd name="adj2" fmla="val 25000"/>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83249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460109" y="672702"/>
            <a:ext cx="6172200" cy="479822"/>
          </a:xfrm>
        </p:spPr>
        <p:txBody>
          <a:bodyPr/>
          <a:lstStyle/>
          <a:p>
            <a:r>
              <a:rPr lang="en-US" altLang="en-US" sz="3200" b="1" dirty="0">
                <a:solidFill>
                  <a:srgbClr val="660033"/>
                </a:solidFill>
              </a:rPr>
              <a:t>Using State Transition Diagram</a:t>
            </a:r>
          </a:p>
        </p:txBody>
      </p:sp>
      <p:sp>
        <p:nvSpPr>
          <p:cNvPr id="8195" name="Rectangle 3"/>
          <p:cNvSpPr>
            <a:spLocks noGrp="1" noChangeArrowheads="1"/>
          </p:cNvSpPr>
          <p:nvPr>
            <p:ph type="body" idx="1"/>
          </p:nvPr>
        </p:nvSpPr>
        <p:spPr>
          <a:xfrm>
            <a:off x="850509" y="1490662"/>
            <a:ext cx="7391400" cy="3028950"/>
          </a:xfrm>
        </p:spPr>
        <p:txBody>
          <a:bodyPr/>
          <a:lstStyle/>
          <a:p>
            <a:pPr marL="457200" indent="-457200" algn="just"/>
            <a:r>
              <a:rPr lang="en-US" altLang="en-US" sz="2800" b="1" dirty="0">
                <a:solidFill>
                  <a:srgbClr val="0000FF"/>
                </a:solidFill>
              </a:rPr>
              <a:t>Model the entity </a:t>
            </a:r>
            <a:r>
              <a:rPr lang="en-US" altLang="en-US" sz="2800" b="1" u="sng" dirty="0">
                <a:solidFill>
                  <a:srgbClr val="660033"/>
                </a:solidFill>
              </a:rPr>
              <a:t>at the “abstraction” level</a:t>
            </a:r>
            <a:r>
              <a:rPr lang="en-US" altLang="en-US" sz="2800" b="1" dirty="0">
                <a:solidFill>
                  <a:srgbClr val="0000FF"/>
                </a:solidFill>
              </a:rPr>
              <a:t> where the </a:t>
            </a:r>
            <a:r>
              <a:rPr lang="en-US" altLang="en-US" sz="2800" b="1" i="1" u="sng" dirty="0">
                <a:solidFill>
                  <a:srgbClr val="0000FF"/>
                </a:solidFill>
              </a:rPr>
              <a:t>number of states is</a:t>
            </a:r>
            <a:r>
              <a:rPr lang="en-US" altLang="en-US" sz="2800" b="1" i="1" dirty="0">
                <a:solidFill>
                  <a:srgbClr val="0000FF"/>
                </a:solidFill>
              </a:rPr>
              <a:t> “</a:t>
            </a:r>
            <a:r>
              <a:rPr lang="en-US" altLang="en-US" sz="2800" b="1" i="1" u="sng" dirty="0">
                <a:solidFill>
                  <a:srgbClr val="660033"/>
                </a:solidFill>
              </a:rPr>
              <a:t>manageable</a:t>
            </a:r>
            <a:r>
              <a:rPr lang="en-US" altLang="en-US" sz="2800" b="1" i="1" u="sng" dirty="0">
                <a:solidFill>
                  <a:srgbClr val="0000FF"/>
                </a:solidFill>
              </a:rPr>
              <a:t>.”</a:t>
            </a:r>
          </a:p>
          <a:p>
            <a:pPr marL="457200" indent="-457200" algn="just">
              <a:buNone/>
            </a:pPr>
            <a:endParaRPr lang="en-US" altLang="en-US" sz="2800" b="1" i="1" dirty="0">
              <a:solidFill>
                <a:srgbClr val="0000FF"/>
              </a:solidFill>
            </a:endParaRPr>
          </a:p>
          <a:p>
            <a:pPr lvl="1" indent="-400050" algn="just">
              <a:buFontTx/>
              <a:buAutoNum type="arabicPeriod"/>
            </a:pPr>
            <a:r>
              <a:rPr lang="en-US" altLang="en-US" sz="1800" b="1" dirty="0"/>
              <a:t>List (design) the </a:t>
            </a:r>
            <a:r>
              <a:rPr lang="en-US" altLang="en-US" sz="1800" b="1" i="1" u="sng" dirty="0">
                <a:solidFill>
                  <a:srgbClr val="006600"/>
                </a:solidFill>
              </a:rPr>
              <a:t>states</a:t>
            </a:r>
            <a:r>
              <a:rPr lang="en-US" altLang="zh-TW" sz="1800" b="1" i="1" u="sng" dirty="0">
                <a:ea typeface="新細明體" panose="02020500000000000000" pitchFamily="18" charset="-120"/>
              </a:rPr>
              <a:t> </a:t>
            </a:r>
            <a:r>
              <a:rPr lang="en-US" altLang="zh-TW" sz="1800" b="1" dirty="0">
                <a:ea typeface="新細明體" panose="02020500000000000000" pitchFamily="18" charset="-120"/>
              </a:rPr>
              <a:t> (</a:t>
            </a:r>
            <a:r>
              <a:rPr lang="en-US" altLang="en-US" sz="1800" b="1" dirty="0"/>
              <a:t>should not be large</a:t>
            </a:r>
            <a:r>
              <a:rPr lang="en-US" altLang="zh-TW" sz="1800" b="1" dirty="0">
                <a:ea typeface="新細明體" panose="02020500000000000000" pitchFamily="18" charset="-120"/>
              </a:rPr>
              <a:t>)</a:t>
            </a:r>
            <a:endParaRPr lang="en-US" altLang="en-US" sz="1800" b="1" dirty="0"/>
          </a:p>
          <a:p>
            <a:pPr lvl="1" indent="-400050" algn="just">
              <a:buFontTx/>
              <a:buAutoNum type="arabicPeriod"/>
            </a:pPr>
            <a:r>
              <a:rPr lang="en-US" altLang="zh-TW" sz="1800" b="1" dirty="0">
                <a:ea typeface="新細明體" panose="02020500000000000000" pitchFamily="18" charset="-120"/>
              </a:rPr>
              <a:t>List </a:t>
            </a:r>
            <a:r>
              <a:rPr lang="en-US" altLang="en-US" sz="1800" b="1" i="1" u="sng" dirty="0">
                <a:solidFill>
                  <a:srgbClr val="006600"/>
                </a:solidFill>
              </a:rPr>
              <a:t>events</a:t>
            </a:r>
            <a:r>
              <a:rPr lang="en-US" altLang="en-US" sz="1800" b="1" dirty="0">
                <a:solidFill>
                  <a:srgbClr val="006600"/>
                </a:solidFill>
              </a:rPr>
              <a:t> </a:t>
            </a:r>
            <a:r>
              <a:rPr lang="en-US" altLang="en-US" sz="1800" b="1" dirty="0"/>
              <a:t>that will trigger the state transition </a:t>
            </a:r>
            <a:r>
              <a:rPr lang="en-US" altLang="zh-TW" sz="1800" b="1" dirty="0">
                <a:ea typeface="新細明體" panose="02020500000000000000" pitchFamily="18" charset="-120"/>
              </a:rPr>
              <a:t> (</a:t>
            </a:r>
            <a:r>
              <a:rPr lang="en-US" altLang="en-US" sz="1800" b="1" dirty="0"/>
              <a:t>should not be big</a:t>
            </a:r>
            <a:r>
              <a:rPr lang="en-US" altLang="zh-TW" sz="1800" b="1" dirty="0">
                <a:ea typeface="新細明體" panose="02020500000000000000" pitchFamily="18" charset="-120"/>
              </a:rPr>
              <a:t>)</a:t>
            </a:r>
            <a:endParaRPr lang="en-US" altLang="en-US" sz="1800" b="1" dirty="0"/>
          </a:p>
          <a:p>
            <a:pPr lvl="1" indent="-400050" algn="just">
              <a:buFontTx/>
              <a:buAutoNum type="arabicPeriod"/>
            </a:pPr>
            <a:r>
              <a:rPr lang="en-US" altLang="en-US" sz="1800" b="1" dirty="0"/>
              <a:t>There must be a </a:t>
            </a:r>
            <a:r>
              <a:rPr lang="en-US" altLang="en-US" sz="1800" b="1" i="1" u="sng" dirty="0">
                <a:solidFill>
                  <a:srgbClr val="006600"/>
                </a:solidFill>
              </a:rPr>
              <a:t>starting state</a:t>
            </a:r>
          </a:p>
          <a:p>
            <a:pPr lvl="1" indent="-400050" algn="just">
              <a:buFontTx/>
              <a:buAutoNum type="arabicPeriod"/>
            </a:pPr>
            <a:r>
              <a:rPr lang="en-US" altLang="en-US" sz="1800" b="1" dirty="0"/>
              <a:t>There must be a </a:t>
            </a:r>
            <a:r>
              <a:rPr lang="en-US" altLang="en-US" sz="1800" b="1" i="1" u="sng" dirty="0">
                <a:solidFill>
                  <a:srgbClr val="006600"/>
                </a:solidFill>
              </a:rPr>
              <a:t>terminating state or states</a:t>
            </a:r>
            <a:endParaRPr lang="en-US" altLang="zh-TW" sz="1800" b="1" i="1" u="sng" dirty="0">
              <a:solidFill>
                <a:srgbClr val="006600"/>
              </a:solidFill>
              <a:ea typeface="新細明體" panose="02020500000000000000" pitchFamily="18" charset="-120"/>
            </a:endParaRPr>
          </a:p>
          <a:p>
            <a:pPr lvl="1" indent="-400050" algn="just">
              <a:buFontTx/>
              <a:buAutoNum type="arabicPeriod"/>
            </a:pPr>
            <a:r>
              <a:rPr lang="en-US" altLang="zh-TW" sz="1800" b="1" dirty="0">
                <a:ea typeface="新細明體" panose="02020500000000000000" pitchFamily="18" charset="-120"/>
              </a:rPr>
              <a:t>Design the </a:t>
            </a:r>
            <a:r>
              <a:rPr lang="en-US" altLang="zh-TW" sz="1800" b="1" i="1" u="sng" dirty="0">
                <a:solidFill>
                  <a:srgbClr val="006600"/>
                </a:solidFill>
                <a:ea typeface="新細明體" panose="02020500000000000000" pitchFamily="18" charset="-120"/>
              </a:rPr>
              <a:t>transition rules</a:t>
            </a:r>
            <a:r>
              <a:rPr lang="en-US" altLang="zh-TW" sz="1800" b="1" dirty="0">
                <a:ea typeface="新細明體" panose="02020500000000000000" pitchFamily="18" charset="-120"/>
              </a:rPr>
              <a:t>  </a:t>
            </a:r>
            <a:r>
              <a:rPr lang="en-US" altLang="zh-TW" sz="1800" b="1" i="1" u="sng" dirty="0">
                <a:ea typeface="新細明體" panose="02020500000000000000" pitchFamily="18" charset="-120"/>
              </a:rPr>
              <a:t>(</a:t>
            </a:r>
            <a:r>
              <a:rPr lang="en-US" altLang="zh-TW" sz="1800" b="1" i="1" u="sng" dirty="0">
                <a:solidFill>
                  <a:srgbClr val="660033"/>
                </a:solidFill>
                <a:ea typeface="新細明體" panose="02020500000000000000" pitchFamily="18" charset="-120"/>
              </a:rPr>
              <a:t>the bulk of your design work is thinking through the transition rules</a:t>
            </a:r>
            <a:r>
              <a:rPr lang="en-US" altLang="zh-TW" sz="1800" b="1" i="1" u="sng" dirty="0">
                <a:ea typeface="新細明體" panose="02020500000000000000" pitchFamily="18" charset="-120"/>
              </a:rPr>
              <a:t>)</a:t>
            </a:r>
            <a:endParaRPr lang="en-US" altLang="en-US" sz="1800" b="1" i="1" u="sng" dirty="0"/>
          </a:p>
        </p:txBody>
      </p:sp>
      <p:sp>
        <p:nvSpPr>
          <p:cNvPr id="8196" name="Text Box 4"/>
          <p:cNvSpPr txBox="1">
            <a:spLocks noChangeArrowheads="1"/>
          </p:cNvSpPr>
          <p:nvPr/>
        </p:nvSpPr>
        <p:spPr bwMode="auto">
          <a:xfrm>
            <a:off x="594312" y="5181600"/>
            <a:ext cx="7787688" cy="1200329"/>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b="1" dirty="0">
                <a:ea typeface="新細明體" panose="02020500000000000000" pitchFamily="18" charset="-120"/>
              </a:rPr>
              <a:t>1.The above is not necessarily performed in sequence; </a:t>
            </a:r>
            <a:r>
              <a:rPr lang="en-US" altLang="zh-TW" b="1" u="sng" dirty="0">
                <a:ea typeface="新細明體" panose="02020500000000000000" pitchFamily="18" charset="-120"/>
              </a:rPr>
              <a:t>iterate through these</a:t>
            </a:r>
            <a:r>
              <a:rPr lang="en-US" altLang="zh-TW" b="1" dirty="0">
                <a:ea typeface="新細明體" panose="02020500000000000000" pitchFamily="18" charset="-120"/>
              </a:rPr>
              <a:t>.</a:t>
            </a:r>
          </a:p>
          <a:p>
            <a:pPr algn="just"/>
            <a:endParaRPr lang="en-US" altLang="zh-TW" b="1" dirty="0">
              <a:ea typeface="新細明體" panose="02020500000000000000" pitchFamily="18" charset="-120"/>
            </a:endParaRPr>
          </a:p>
          <a:p>
            <a:pPr algn="just"/>
            <a:r>
              <a:rPr lang="en-US" altLang="zh-TW" b="1" dirty="0">
                <a:ea typeface="新細明體" panose="02020500000000000000" pitchFamily="18" charset="-120"/>
              </a:rPr>
              <a:t>2. </a:t>
            </a:r>
            <a:r>
              <a:rPr lang="en-US" altLang="en-US" b="1" dirty="0"/>
              <a:t>Even with a modest number of states and events, the </a:t>
            </a:r>
            <a:r>
              <a:rPr lang="en-US" altLang="en-US" b="1" i="1" u="sng" dirty="0"/>
              <a:t>state transition</a:t>
            </a:r>
          </a:p>
          <a:p>
            <a:pPr algn="just"/>
            <a:r>
              <a:rPr lang="en-US" altLang="en-US" b="1" u="sng" dirty="0"/>
              <a:t>diagram, which really depicts the transition rules</a:t>
            </a:r>
            <a:r>
              <a:rPr lang="en-US" altLang="en-US" b="1" dirty="0"/>
              <a:t>, can be enormous.</a:t>
            </a:r>
          </a:p>
        </p:txBody>
      </p:sp>
    </p:spTree>
    <p:extLst>
      <p:ext uri="{BB962C8B-B14F-4D97-AF65-F5344CB8AC3E}">
        <p14:creationId xmlns:p14="http://schemas.microsoft.com/office/powerpoint/2010/main" val="3813469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en-US" altLang="en-US" sz="4400" b="1" dirty="0"/>
              <a:t>State Diagrams</a:t>
            </a:r>
          </a:p>
        </p:txBody>
      </p:sp>
      <p:sp>
        <p:nvSpPr>
          <p:cNvPr id="2051" name="Rectangle 3"/>
          <p:cNvSpPr>
            <a:spLocks noGrp="1" noChangeArrowheads="1"/>
          </p:cNvSpPr>
          <p:nvPr>
            <p:ph type="body" idx="1"/>
          </p:nvPr>
        </p:nvSpPr>
        <p:spPr>
          <a:xfrm>
            <a:off x="685800" y="1828800"/>
            <a:ext cx="7772400" cy="3200400"/>
          </a:xfrm>
        </p:spPr>
        <p:txBody>
          <a:bodyPr/>
          <a:lstStyle/>
          <a:p>
            <a:pPr eaLnBrk="1" hangingPunct="1"/>
            <a:r>
              <a:rPr lang="en-US" altLang="en-US" sz="2800" dirty="0"/>
              <a:t>State diagrams are used to show possible states a single object can get into</a:t>
            </a:r>
          </a:p>
          <a:p>
            <a:pPr lvl="1" eaLnBrk="1" hangingPunct="1"/>
            <a:r>
              <a:rPr lang="en-US" altLang="en-US" sz="2800" dirty="0"/>
              <a:t>shows states of an object</a:t>
            </a:r>
          </a:p>
          <a:p>
            <a:pPr lvl="1" eaLnBrk="1" hangingPunct="1"/>
            <a:endParaRPr lang="en-US" altLang="en-US" sz="2800" dirty="0"/>
          </a:p>
          <a:p>
            <a:pPr eaLnBrk="1" hangingPunct="1"/>
            <a:r>
              <a:rPr lang="en-US" altLang="en-US" sz="2800" dirty="0"/>
              <a:t>How object changes state in response to events</a:t>
            </a:r>
          </a:p>
          <a:p>
            <a:pPr lvl="1" eaLnBrk="1" hangingPunct="1"/>
            <a:r>
              <a:rPr lang="en-US" altLang="en-US" sz="2800" dirty="0"/>
              <a:t>shows transitions between states</a:t>
            </a:r>
          </a:p>
          <a:p>
            <a:pPr lvl="1" eaLnBrk="1" hangingPunct="1"/>
            <a:endParaRPr lang="en-US" altLang="en-US" sz="2800" dirty="0"/>
          </a:p>
          <a:p>
            <a:pPr eaLnBrk="1" hangingPunct="1">
              <a:buFontTx/>
              <a:buNone/>
            </a:pPr>
            <a:endParaRPr lang="en-US" altLang="en-US" sz="2800" dirty="0"/>
          </a:p>
          <a:p>
            <a:pPr lvl="1" eaLnBrk="1" hangingPunct="1">
              <a:buFontTx/>
              <a:buNone/>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4400" b="1" dirty="0"/>
              <a:t>Elements of State Diagram</a:t>
            </a:r>
          </a:p>
        </p:txBody>
      </p:sp>
      <p:sp>
        <p:nvSpPr>
          <p:cNvPr id="3" name="Content Placeholder 2"/>
          <p:cNvSpPr>
            <a:spLocks noGrp="1"/>
          </p:cNvSpPr>
          <p:nvPr>
            <p:ph idx="1"/>
          </p:nvPr>
        </p:nvSpPr>
        <p:spPr>
          <a:xfrm>
            <a:off x="457200" y="1371600"/>
            <a:ext cx="8229600" cy="5105400"/>
          </a:xfrm>
        </p:spPr>
        <p:txBody>
          <a:bodyPr>
            <a:normAutofit/>
          </a:bodyPr>
          <a:lstStyle/>
          <a:p>
            <a:r>
              <a:rPr lang="en-US" sz="3200" dirty="0"/>
              <a:t>Start marker</a:t>
            </a:r>
          </a:p>
          <a:p>
            <a:r>
              <a:rPr lang="en-US" sz="3200" dirty="0"/>
              <a:t>Stop marker</a:t>
            </a:r>
          </a:p>
          <a:p>
            <a:r>
              <a:rPr lang="en-US" sz="3200" dirty="0"/>
              <a:t>States – box with rounded corners</a:t>
            </a:r>
          </a:p>
          <a:p>
            <a:r>
              <a:rPr lang="en-US" sz="3200" dirty="0"/>
              <a:t>Transitions – shown as arrows between states</a:t>
            </a:r>
          </a:p>
          <a:p>
            <a:r>
              <a:rPr lang="en-US" sz="3200" dirty="0"/>
              <a:t>Events – that cause transition between states</a:t>
            </a:r>
          </a:p>
          <a:p>
            <a:r>
              <a:rPr lang="en-US" sz="3200" dirty="0"/>
              <a:t>Action – an object’s reaction to  an event </a:t>
            </a:r>
          </a:p>
          <a:p>
            <a:r>
              <a:rPr lang="en-US" sz="3200" dirty="0"/>
              <a:t>Guard </a:t>
            </a:r>
          </a:p>
        </p:txBody>
      </p:sp>
    </p:spTree>
    <p:extLst>
      <p:ext uri="{BB962C8B-B14F-4D97-AF65-F5344CB8AC3E}">
        <p14:creationId xmlns:p14="http://schemas.microsoft.com/office/powerpoint/2010/main" val="2354440369"/>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3D53A53-9B61-4CA0-B0D7-D2AE6D601C20}"/>
</file>

<file path=customXml/itemProps2.xml><?xml version="1.0" encoding="utf-8"?>
<ds:datastoreItem xmlns:ds="http://schemas.openxmlformats.org/officeDocument/2006/customXml" ds:itemID="{5F6BE1B0-6E5E-4EDA-80D7-3FD53129BBC5}"/>
</file>

<file path=customXml/itemProps3.xml><?xml version="1.0" encoding="utf-8"?>
<ds:datastoreItem xmlns:ds="http://schemas.openxmlformats.org/officeDocument/2006/customXml" ds:itemID="{35F699E7-67F0-4742-839B-F5116C5E3699}"/>
</file>

<file path=docProps/app.xml><?xml version="1.0" encoding="utf-8"?>
<Properties xmlns="http://schemas.openxmlformats.org/officeDocument/2006/extended-properties" xmlns:vt="http://schemas.openxmlformats.org/officeDocument/2006/docPropsVTypes">
  <TotalTime>6787</TotalTime>
  <Words>1998</Words>
  <Application>Microsoft Office PowerPoint</Application>
  <PresentationFormat>On-screen Show (4:3)</PresentationFormat>
  <Paragraphs>248</Paragraphs>
  <Slides>44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Open Sans</vt:lpstr>
      <vt:lpstr>Times New Roman</vt:lpstr>
      <vt:lpstr>Wingdings</vt:lpstr>
      <vt:lpstr>Default Design</vt:lpstr>
      <vt:lpstr>State Diagram </vt:lpstr>
      <vt:lpstr>Introduction</vt:lpstr>
      <vt:lpstr>State Transition Diagram</vt:lpstr>
      <vt:lpstr>Software Program View</vt:lpstr>
      <vt:lpstr>A very simple example  light switch  </vt:lpstr>
      <vt:lpstr>A little “more” on the light switch</vt:lpstr>
      <vt:lpstr>Using State Transition Diagram</vt:lpstr>
      <vt:lpstr>State Diagrams</vt:lpstr>
      <vt:lpstr>Elements of State Diagram</vt:lpstr>
      <vt:lpstr>Naming Conventions for a state</vt:lpstr>
      <vt:lpstr>State Diagrams: States</vt:lpstr>
      <vt:lpstr>State Diagrams: States</vt:lpstr>
      <vt:lpstr>State Diagrams: Transitions</vt:lpstr>
      <vt:lpstr>State Diagrams</vt:lpstr>
      <vt:lpstr>State Diagram Example: States of an Order object</vt:lpstr>
      <vt:lpstr>Types of State Machine Diagram</vt:lpstr>
      <vt:lpstr>Example of Protocol State Machines</vt:lpstr>
      <vt:lpstr>Example of Behavioral State Machines</vt:lpstr>
      <vt:lpstr>Advanced State Machine Modeling</vt:lpstr>
      <vt:lpstr>Nested State Machine- Telephone</vt:lpstr>
      <vt:lpstr>Nested State Machine- Printer</vt:lpstr>
      <vt:lpstr>Nested State Machine- Printer</vt:lpstr>
      <vt:lpstr>Concurrent states</vt:lpstr>
      <vt:lpstr>Concurrent State Machine- Printer</vt:lpstr>
      <vt:lpstr>State Diagrams Importants</vt:lpstr>
      <vt:lpstr>CRC for Copy &amp; Book</vt:lpstr>
      <vt:lpstr>State Machine Diagram for class Book</vt:lpstr>
      <vt:lpstr>State Machine Diagram for class Copy</vt:lpstr>
      <vt:lpstr>State Machine Diagram for class Copy with entry actions</vt:lpstr>
      <vt:lpstr>PowerPoint Presentation</vt:lpstr>
      <vt:lpstr>PowerPoint Presentation</vt:lpstr>
      <vt:lpstr>PowerPoint Presentation</vt:lpstr>
      <vt:lpstr>PowerPoint Presentation</vt:lpstr>
      <vt:lpstr>PowerPoint Presentation</vt:lpstr>
      <vt:lpstr>Difference between Activity and State Chart Diagram</vt:lpstr>
      <vt:lpstr>PowerPoint Presentation</vt:lpstr>
      <vt:lpstr>PowerPoint Presentation</vt:lpstr>
      <vt:lpstr>Online Shopping System</vt:lpstr>
      <vt:lpstr>PowerPoint Presentation</vt:lpstr>
      <vt:lpstr>PowerPoint Presentation</vt:lpstr>
      <vt:lpstr>Problem # 1</vt:lpstr>
      <vt:lpstr>Solution of Problem # 1</vt:lpstr>
      <vt:lpstr>Problem # 2</vt:lpstr>
      <vt:lpstr>PowerPoint Presentation</vt:lpstr>
    </vt:vector>
  </TitlesOfParts>
  <Company>University of California, Santa Barbara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Tevfik Bultan</dc:creator>
  <cp:lastModifiedBy>Sucheta V Kolekar [MAHE-MIT]</cp:lastModifiedBy>
  <cp:revision>723</cp:revision>
  <dcterms:created xsi:type="dcterms:W3CDTF">2000-09-25T20:15:58Z</dcterms:created>
  <dcterms:modified xsi:type="dcterms:W3CDTF">2020-09-23T09:27:37Z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