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70"/>
  </p:notesMasterIdLst>
  <p:handoutMasterIdLst>
    <p:handoutMasterId r:id="rId71"/>
  </p:handoutMasterIdLst>
  <p:sldIdLst>
    <p:sldId id="600" r:id="rId2"/>
    <p:sldId id="435" r:id="rId3"/>
    <p:sldId id="594" r:id="rId4"/>
    <p:sldId id="595" r:id="rId5"/>
    <p:sldId id="596" r:id="rId6"/>
    <p:sldId id="597" r:id="rId7"/>
    <p:sldId id="598" r:id="rId8"/>
    <p:sldId id="599" r:id="rId9"/>
    <p:sldId id="536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9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601" r:id="rId39"/>
    <p:sldId id="602" r:id="rId40"/>
    <p:sldId id="603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0" r:id="rId55"/>
    <p:sldId id="581" r:id="rId56"/>
    <p:sldId id="582" r:id="rId57"/>
    <p:sldId id="583" r:id="rId58"/>
    <p:sldId id="584" r:id="rId59"/>
    <p:sldId id="585" r:id="rId60"/>
    <p:sldId id="586" r:id="rId61"/>
    <p:sldId id="587" r:id="rId62"/>
    <p:sldId id="588" r:id="rId63"/>
    <p:sldId id="589" r:id="rId64"/>
    <p:sldId id="590" r:id="rId65"/>
    <p:sldId id="591" r:id="rId66"/>
    <p:sldId id="592" r:id="rId67"/>
    <p:sldId id="604" r:id="rId68"/>
    <p:sldId id="605" r:id="rId69"/>
  </p:sldIdLst>
  <p:sldSz cx="9144000" cy="6858000" type="screen4x3"/>
  <p:notesSz cx="6985000" cy="9271000"/>
  <p:custDataLst>
    <p:tags r:id="rId7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FF00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26" autoAdjust="0"/>
  </p:normalViewPr>
  <p:slideViewPr>
    <p:cSldViewPr>
      <p:cViewPr varScale="1">
        <p:scale>
          <a:sx n="72" d="100"/>
          <a:sy n="72" d="100"/>
        </p:scale>
        <p:origin x="169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79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9" rIns="91435" bIns="4571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9" rIns="91435" bIns="4571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9" rIns="91435" bIns="4571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745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9" rIns="91435" bIns="4571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793EAFD-63D8-448E-B564-19DC195E1D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809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6-03-22T10:09:07.5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661 174,'-23'0,"1"0,22-25,-23 25,23-25,-22 25,22-24,-23 24,0 0,23-25,0 25,-22 0,-1 0,23-25,-22 25,-1 0,23-25,-23 25,1 0,22 0,-23-25,23 25,-22 0,22 0,-23 0,0 0,23 0,-22 0,22 0,0 0,-23 0,23 0,-22 0,22 0,-23 25,0-25,23 0,-22 0,22 0,-23 25,23-25,-22 0,22 0,-23 0,23 0,0 25,0-25,-23 0,23 0,0 25,-22-25,22 0,0 24,0-24,0 25,0-25,0 25,0-25,0 25,0 0,0-25,0 25,0-25,0 24,0-24,0 25,0 0,0-25,0 25,0-25,0 25,0-25,0 0,0 25,0-25,0 24,0-24,0 25,0-25,0 25,0 0,0-25,0 25,0-25,0 25,0-25,0 24,0 1,0-25,0 25,0-25,0 25,0-25,0 25,0 0,0-25,0 24,0-24,0 25,0-25,0 25,0 0,0-25,0 25,0-25,0 25,0-25,0 24,0 1,0-25,0 25,0-25,0 25,0-25,0 25,0-25,0 0,0 25,0-25,0 24,0-24,0 25,0-25,0 25,0 0,0-25,0 25,0-25,0 25,0-25,0 24,0 1,0-25,0 25,0-25,0 25,0-25,0 25,0 0,0-25,0 24,0-24,0 25,0-25,0 25,0 0,0-25,0 25,0-25,0 25,0-25,0 24,0 1,0-25,0 25,0-25,0 25,0-25,0 25,0 0,0-25,0 0,0 24,0-24,0 0,22 0,-22 25,23-25,-23 0,0 0,23 0,-23 0,0 0,22 0,-22 0,23 0,-23 0,22 0,-22 0,23 0,-23-25,0 25,23 0,-23 0,22 0,-22 0,0-24,0 24,23 0,-23 0,22 0,-22 0,23-25,-23 25,23 0,-1 0,-22-25,0 25,0-25,0 25,23 0,-23-25,0 25,0-25,0 1,0 24,22 0,-22-25,0 25,23 0,-23-25,0 25,0-25,0 25,23 0,-23-25,0 25,22 0,-22 0,0-25,0 25,23 0,-23-24,0 24,22 0,-22-25,23 25,-23-50,0 50,-23-25,23 25,23 0,-23 0,23-25,-23 25,0-24,0 24,0-25,0 25,0-25,0 25,0-25,0 25,22 0,-22-25,0 25,0-25,0 25,0-24,0 24,23-25,-23 0,22 25,-22-25,23 25,-23-25,0 25,23 0,-23-25,0 25,0-24,0 24,22-25,-22 25,0-25,0 25,0-25,0 25,23-25,-23 25,0-25,0 25,0-24,0 24,0-25,0 0,0 25,0-25,0 25,0-25,0 25,0-25,0 25,0-24,0-1,0 25,0-25,0 25,0-25,0 25,0-25,0 0,0 25,0-24,0 24,0-25,0 25,-23 0,23-25,-22 25,22-25,-23 25,23-25,0 0,-23 25,23-24,-22 24,22-25,-23 25,23-25,-22 25,22-25,-23 25,23-25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6-03-22T10:09:28.756"/>
    </inkml:context>
    <inkml:brush xml:id="br0">
      <inkml:brushProperty name="width" value="0.05292" units="cm"/>
      <inkml:brushProperty name="height" value="0.05292" units="cm"/>
      <inkml:brushProperty name="color" value="#800080"/>
      <inkml:brushProperty name="fitToCurve" value="1"/>
      <inkml:brushProperty name="ignorePressure" value="1"/>
    </inkml:brush>
  </inkml:definitions>
  <inkml:trace contextRef="#ctx0" brushRef="#br0">1167 495,'0'-25,"0"0,0 25,0-24,0 24,-25 0,25-25,0 0,-25 25,25-24,0-1,0 25,-24 0,24-25,-25 25,25-24,-24 24,24-25,0 0,-25 25,25-24,-25 24,25-25,-24 25,24-25,-25 25,25-24,-24 24,-1 0,25-25,-25 25,1 0,24 0,-25 0,25-25,-24 25,-1 0,25 0,-25 0,25 0,-24 0,24-24,-25 24,1 0,24 0,0-25,-25 25,25-25,-25 25,1 0,24 0,-25 0,25 0,-24 0,24 0,-25 0,0 0,25 0,-24 0,24 0,-25 0,25 0,-24 0,-1 0,25 0,-25 0,25 0,0 0,-24 0,-1 0,25 0,0 0,-24 25,-1-25,25 0,-25 0,1 0,24 0,-25 0,25 0,-24 0,-1 0,25 0,-25 0,25 0,-24 0,24 0,-25 0,25 0,-24 0,24 0,0 25,-25-25,25 24,-25-24,25 0,0 25,0-25,0 25,0-25,0 24,0-24,0 0,0 0,0 25,0-25,0 0,0 0,0 25,0-25,0 0,0 24,0-24,0 0,0 0,0 25,0-25,0 0,0 25,0-25,0 0,0 0,0 24,0-24,0 0,0 0,0 0,0 0,0 0,0 25,0-25,0 0,0 0,0 0,0 0,0 0,0 0,0 0,0 0,0 0,0 25,0-25,0 0,0 0,0 0,0 0,0 24,0-24,0 0,0 0,0 0,0 0,0 25,0-25,0 0,0 0,0 0,0 25,0-25,25 0,-25 0,0 0,0 0,0 0,0 0,0 24,0-24,0 25,0-25,0 0,0 0,0 0,0 25,0-25,0 0,25 0,-25 25,0-25,24 0,-24 0,0 0,0 0,0 0,25 0,-25 0,0 0,0 0,0 0,0 0,24 0,-24 0,0 0,0 0,0 0,0 0,25 0,-25 24,25-24,-25 0,24 25,-24-25,25 0,-1 25,-24-25,25 0,-25 0,25 0,-25 0,0 24,24-24,-24 0,25 0,-25 0,0 25,24-25,-24 0,25 0,-25 0,0 25,25-25,-25 0,0 0,24 0,-24 0,0 0,0 24,25-24,-25 0,24 25,-24-25,25 0,-25 25,25-25,-25 0,0 0,24 0,-24 0,0 0,0 0,25 0,-25 24,49-24,-24 0,24 0,-25 25,1 0,0-25,-1 0,-24 0,0 0,0 0,25 0,-25 0,0 0,24 0,-24 0,0 0,25 0,-25 0,25 0,-25 0,0 0,24 0,-24 0,25 0,-25 0,24 0,-24 0,25 0,0 0,-25 0,24 0,-24 0,25 0,-25 0,24 0,1 0,-25 0,25 0,-1 0,1 0,-25-25,0 0,0 25,0-24,-25 24,25-25,0 0,-24 25,24-24,0 24,-25 0,25-25,0 0,-25 25,25-24,0 24,-24-25,24 25,0-25,0 1,0 24,0-25,0 25,0-25,0 25,0-25,0 25,24 0,-24 0,0-24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6-03-22T10:09:49.647"/>
    </inkml:context>
    <inkml:brush xml:id="br0">
      <inkml:brushProperty name="width" value="0.05292" units="cm"/>
      <inkml:brushProperty name="height" value="0.05292" units="cm"/>
      <inkml:brushProperty name="color" value="#339966"/>
      <inkml:brushProperty name="fitToCurve" value="1"/>
      <inkml:brushProperty name="ignorePressure" value="1"/>
    </inkml:brush>
  </inkml:definitions>
  <inkml:trace contextRef="#ctx0" brushRef="#br0">5070 284,'-25'-25,"25"25,-25 0,25-24,-24 24,-1-25,25 25,-25-25,1 1,-1 24,-24 0,49-25,-25 0,25 25,-24 0,24-25,-25 25,0 0,25-24,-24 24,-1 0,25 0,-25 0,25 0,-24 0,24 0,-25 0,25-25,-25 25,1 0,24 0,-25 0,25 0,-25 0,25 0,-24 0,-1 0,25 0,-25 0,25 0,-24 0,24 0,-25 0,1 0,24 0,-25 0,0 0,1 0,-1 0,25 0,-25 0,25 0,-49 0,49 0,-25 0,1 0,-1 0,0 0,25 0,-24 0,-1 0,25 0,-25 0,25 0,-24 0,24 0,-25 0,25 0,-25 0,1 0,24 0,-25 0,25 0,-24 0,24 0,-25 0,0 0,25 0,-24 0,-1 0,25 0,-25 0,25 0,-24 0,24 0,-25 0,25 0,-49 0,49 0,-25 0,0 0,25 0,0 0,-24 0,-1 0,25 0,-25 0,1 0,-1 25,25-25,-25 0,25 0,-49 0,49 0,-24 0,24 0,-25 0,0 0,25 24,-24-24,-1 0,25 0,-25 25,25-25,-24 25,-1-25,0 25,25-1,-49-24,49 25,-25-25,1 25,-1-25,25 24,-25 1,1-25,24 25,0 0,-50-1,26 1,24 0,-25-1,25 1,-49 0,49 0,-49 24,24-24,25-1,-49 1,49 25,-25-50,0 24,25 26,-24-50,24 49,-25-49,0 25,1 0,24-1,-25 1,0-25,25 25,-24-25,24 49,-25-49,0 25,1 0,24-1,-25-24,1 25,-1 25,0-26,1 1,-1 0,25 24,-25-49,1 50,-1-26,0 1,1 0,-1 24,0-49,25 50,-24-26,-26 1,50 25,-24-26,-1 26,0-26,1 1,-1 25,-24-26,24 26,-24-1,24 1,1-26,-26 26,26-1,-1-24,0 24,1-24,-1 24,0 1,25-1,-49-24,24 24,1-24,-1 25,25 24,-24-25,-1-24,0 24,25 26,-24-51,-26 26,50-1,-24 1,-1-26,25 26,0-1,-25-24,1 0,24 24,-25-24,0-1,25 26,-49-25,49-1,-25 26,1-1,24-24,0 24,-25 1,25-25,-25-1,25 26,-24-26,-1 1,25 25,0-1,-24-24,-1-1,0 26,25-25,-24-1,-1 1,25 0,-49 24,49-24,-25 0,0 24,25-24,-49-1,49 26,-25-25,1-1,24 26,0-1,-25 1,25-26,-25 26,25 24,-24-25,24 1,-25-1,25 1,-25-1,25 25,0-24,-24-1,-1 1,25-1,-24 0,24 26,-25-51,25 26,-25-25,25 49,0-50,-24 26,24-25,0 24,0 0,0 1,0-25,0 24,0 0,0 1,0 24,0-49,0-1,-25 26,25-1,-25-24,25 0,0 24,0-24,0 0,0-1,0 26,0-1,0-24,0 24,0-24,0 0,0 24,0 1,0-50,0 24,0 26,0-50,0 25,0-25,0 49,0-49,0 25,0-1,0-24,0 25,-24 0,24-25,0 25,0-25,-25 24,25 1,0 0,-25-1,25 1,0 0,0 0,0-1,0 26,-24-25,24-1,0 26,0-1,0-24,-25 0,25 24,-25 0,25 1,0-25,-24 24,24 0,-25-24,25 0,0 24,-25-24,25 24,0-24,-24 25,24-26,0 1,-25 24,25 1,0-25,0-1,0 51,0-51,0 1,0 24,0 1,0-1,0-24,0 24,0 1,0-25,0 24,0 0,0-24,0 25,0-1,0-24,0 24,0 1,0-26,0 26,0-1,0-24,0 0,0 24,0-24,0 24,0-24,0 24,0-24,0 25,0-26,0 26,0-26,0 1,0 0,0 24,0-49,0 25,0 24,0-24,0 0,0 0,0-1,0 1,0 0,0-1,0 1,0 0,0 0,0 24,0-24,0-1,0 1,25 0,-25 0,24 24,-24-49,0 50,25-1,-25-49,0-25,-49 50,49 0,0-1,0 26,0-1,24 1,1-1,-25 1,25-1,-1-24,1 24,-25 1,25-1,-1-24,-24 24,25-24,0 24,-25-24,0 0,0 0,24 24,26-24,-1 24,-49-24,25 0,-1 24,25-49,-24 25,0-1,24 1,-49 0,49-25,-49 25,25-25,0 24,-1 1,1-25,0 0,-1 0,26 0,-26 0,1 0,24 0,0 0,-24 0,0 0,24 0,0 0,-24 0,24 0,1 0,-26 0,26 0,-1 0,0 0,50 0,-50 25,25-25,0 0,0 24,0-24,0 0,0 0,24 0,-24 0,-24 0,48 0,-24 0,0 0,0 0,0 0,25 0,-25 0,0 0,-1 0,26 0,-25 0,25 0,-25 0,24 0,1 0,-25 0,24 0,1 0,-25 0,24-24,-24 24,25 0,-25 0,25 0,-25 0,24 0,-24-25,0 0,49 1,-49 24,25-25,-25 0,0 0,24 25,-24-24,0-1,0 25,0-25,25 1,-25 24,-25-50,0 25,25 1,-24 24,73-50,-49 50,-25-24,25-1,-25 25,1-25,-1 0,25 1,0-1,-25 0,0 0,1 1,24-1,-25 0,0 1,0-1,1 0,24 25,-50-25,26-24,-1 49,25-25,-49 1,24 24,-24-25,24 0,-25 25,26-25,-26 1,26-1,-26 25,50-49,-49 49,24-25,1-25,24 50,-25-24,0-1,0 0,1 1,-26-1,1 0,49-24,-49 49,24-50,-49 50,25-25,24 1,-24-1,-1 0,1 1,-1-1,-24 25,50-25,-50 25,24-25,-24 1,25-1,-25 25,25-49,-1 24,-24 0,50 0,-26 1,-24-1,25 0,-25 1,25 24,-25-25,24 0,1 0,-25 25,0-24,25-1,-25 0,24 1,1-1,-25 0,25 0,-1-24,-24 24,49 1,-49-26,0 25,0-24,25-1,0 26,-25-1,24-24,1 24,-25 0,0-24,0 49,25-50,-25 26,0-1,24-25,1 26,-25-1,25-24,-1-1,-24 25,0 1,25-26,-25 26,0-1,0-25,0 26,0-26,0 26,0-26,0 25,0 1,0-26,0 25,0 1,0-1,0-49,0 24,0 26,0-26,0 1,0-1,0-24,0 25,0-1,0-24,0 0,0 25,-25-25,25 24,-24 1,24-26,-25 26,25 0,-25-1,25 1,0-1,-24-24,-1 25,25-1,-25 1,25-1,-24 1,-1 0,0-1,25 25,-49-24,49-25,-49 49,49-24,-49-1,49 1,-50-1,50 1,-49-1,24 1,25-25,-49 24,24-24,1 0,-26 0,26 0,-1 24,-24 1,49-25,-49-25,24 49,0-24,1 25,-1-1,0-24,25 25,-49-1,24-24,25 25,-49-1,24-24,25 0,-49 49,24-49,25 0,-49 25,24-26,25 26,-24 0,-1-1,-24-24,24 25,1-1,-26 1,1-25,24 24,-24 1,24-1,-24 1,24-1,-24 26,24-51,-24 26,25 24,-26-49,1 25,24 24,-24-49,24 24,1 26,-1-26,0 26,25-26,-24 1,-1-1,0 26,1-1,-1-25,-24 26,24-51,1 51,-26-26,26 1,-1-1,0 26,-24-26,24 26,1-1,-1-49,-24 24,24 26,0-26,1 1,-26-1,26 1,-25 24,49-24,-50-1,50 26,-49-1,49 0,-49 0,49-24,-50 24,50 0,-49-24,24 24,25-24,-49 49,49-50,-25 26,1-1,-1 0,1 1,24-1,-25 0,0 0,25 25,-24-49,24 49,0-25,-25 1,0-1,25 25,0-25,-49 25,49-25,-25 1,1 24,24-25,0 25,-25-25,25 25,0-49,-25 49,1-25,24 25,-25 0,0-25,25 1,-24 24,24-25,-25 25,0 0,25-25,-24 25,24-25,-25 1,25 24,0-25,-24 25,24-25,-25 25,0-24,25 24,-24 0,24-25,-25 25,25-25,-25 25,25-25,-24 25,-1 0,25-24,0-1,-25 25,25-25,-24 25,24-24,-25 24,25-25,-25 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5" tIns="47968" rIns="95935" bIns="47968" numCol="1" anchor="t" anchorCtr="0" compatLnSpc="1">
            <a:prstTxWarp prst="textNoShape">
              <a:avLst/>
            </a:prstTxWarp>
          </a:bodyPr>
          <a:lstStyle>
            <a:lvl1pPr defTabSz="96043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5" tIns="47968" rIns="95935" bIns="47968" numCol="1" anchor="t" anchorCtr="0" compatLnSpc="1">
            <a:prstTxWarp prst="textNoShape">
              <a:avLst/>
            </a:prstTxWarp>
          </a:bodyPr>
          <a:lstStyle>
            <a:lvl1pPr algn="r" defTabSz="96043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5" tIns="47968" rIns="95935" bIns="47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745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5" tIns="47968" rIns="95935" bIns="47968" numCol="1" anchor="b" anchorCtr="0" compatLnSpc="1">
            <a:prstTxWarp prst="textNoShape">
              <a:avLst/>
            </a:prstTxWarp>
          </a:bodyPr>
          <a:lstStyle>
            <a:lvl1pPr defTabSz="96043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7450"/>
            <a:ext cx="3027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35" tIns="47968" rIns="95935" bIns="47968" numCol="1" anchor="b" anchorCtr="0" compatLnSpc="1">
            <a:prstTxWarp prst="textNoShape">
              <a:avLst/>
            </a:prstTxWarp>
          </a:bodyPr>
          <a:lstStyle>
            <a:lvl1pPr algn="r" defTabSz="960438">
              <a:defRPr sz="1300"/>
            </a:lvl1pPr>
          </a:lstStyle>
          <a:p>
            <a:fld id="{4787DAED-D026-42BD-9588-ABD5364CAB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038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BCB57C-CB24-4023-88D1-98EED3E17367}" type="slidenum">
              <a:rPr lang="en-US" altLang="en-US" sz="1300"/>
              <a:pPr eaLnBrk="1" hangingPunct="1"/>
              <a:t>2</a:t>
            </a:fld>
            <a:endParaRPr lang="en-US" altLang="en-US" sz="13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46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B89BF5-63AF-483B-B583-488FA667DFC1}" type="slidenum">
              <a:rPr lang="en-US" altLang="en-US" sz="1300"/>
              <a:pPr eaLnBrk="1" hangingPunct="1"/>
              <a:t>17</a:t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0533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68B58B-2B98-443B-B9B9-05B1465AA61F}" type="slidenum">
              <a:rPr lang="en-US" altLang="en-US" sz="1300"/>
              <a:pPr eaLnBrk="1" hangingPunct="1"/>
              <a:t>18</a:t>
            </a:fld>
            <a:endParaRPr lang="en-US" altLang="en-US" sz="13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862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5BA211-2165-4AA4-A629-3C59DC10B922}" type="slidenum">
              <a:rPr lang="en-US" altLang="en-US" sz="1300"/>
              <a:pPr eaLnBrk="1" hangingPunct="1"/>
              <a:t>19</a:t>
            </a:fld>
            <a:endParaRPr lang="en-US" altLang="en-US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35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493F93-B299-415C-AC6B-82EFFF17C0AD}" type="slidenum">
              <a:rPr lang="en-US" altLang="en-US" sz="1300"/>
              <a:pPr eaLnBrk="1" hangingPunct="1"/>
              <a:t>20</a:t>
            </a:fld>
            <a:endParaRPr lang="en-US" altLang="en-US" sz="13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614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6D4D0F-FA42-4286-AA86-9939FDF7D8D3}" type="slidenum">
              <a:rPr lang="en-US" altLang="en-US" sz="1300"/>
              <a:pPr eaLnBrk="1" hangingPunct="1"/>
              <a:t>21</a:t>
            </a:fld>
            <a:endParaRPr lang="en-US" altLang="en-US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059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634BA3-E650-48B6-84EE-92D8539976E6}" type="slidenum">
              <a:rPr lang="en-US" altLang="en-US" sz="1300"/>
              <a:pPr eaLnBrk="1" hangingPunct="1"/>
              <a:t>22</a:t>
            </a:fld>
            <a:endParaRPr lang="en-US" altLang="en-US" sz="13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983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2D1550-6323-49B6-8A34-2EA056A68F40}" type="slidenum">
              <a:rPr lang="en-US" altLang="en-US" sz="1300"/>
              <a:pPr eaLnBrk="1" hangingPunct="1"/>
              <a:t>23</a:t>
            </a:fld>
            <a:endParaRPr lang="en-US" altLang="en-US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044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70FB90-F280-499C-A52F-8CA64CD54549}" type="slidenum">
              <a:rPr lang="en-US" altLang="en-US" sz="1300"/>
              <a:pPr eaLnBrk="1" hangingPunct="1"/>
              <a:t>25</a:t>
            </a:fld>
            <a:endParaRPr lang="en-US" altLang="en-US" sz="13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Dirichlet Principle: Given n boxes and m&gt;n objects, at least one box must contain more than one object. </a:t>
            </a:r>
          </a:p>
          <a:p>
            <a:pPr eaLnBrk="1" hangingPunct="1"/>
            <a:r>
              <a:rPr lang="en-US" altLang="en-US"/>
              <a:t>Example: Lamar elevator: Given Lamar University Library building, if there are 8 people in the elevator at the ground floor, then there exists a floor where two people will get off. (knowing that the Lamar University Library building has 8 floors – including ground floor).</a:t>
            </a:r>
          </a:p>
        </p:txBody>
      </p:sp>
    </p:spTree>
    <p:extLst>
      <p:ext uri="{BB962C8B-B14F-4D97-AF65-F5344CB8AC3E}">
        <p14:creationId xmlns:p14="http://schemas.microsoft.com/office/powerpoint/2010/main" val="1034251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711175-7587-4B8D-9D2D-D37506AF2156}" type="slidenum">
              <a:rPr lang="en-US" altLang="en-US" sz="1300"/>
              <a:pPr eaLnBrk="1" hangingPunct="1"/>
              <a:t>26</a:t>
            </a:fld>
            <a:endParaRPr lang="en-US" alt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302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47AC276-4EF8-483F-99AE-09B27F123DD6}" type="slidenum">
              <a:rPr lang="en-US" altLang="en-US" sz="1300"/>
              <a:pPr eaLnBrk="1" hangingPunct="1"/>
              <a:t>27</a:t>
            </a:fld>
            <a:endParaRPr lang="en-US" altLang="en-US" sz="13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850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78583-902B-4087-A7BE-4CC383708FA2}" type="slidenum">
              <a:rPr lang="en-US" altLang="en-US" sz="1300"/>
              <a:pPr eaLnBrk="1" hangingPunct="1"/>
              <a:t>9</a:t>
            </a:fld>
            <a:endParaRPr lang="en-US" altLang="en-US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348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8901B5-429C-4EDB-B2A7-51AA77EFADCF}" type="slidenum">
              <a:rPr lang="en-US" altLang="en-US" sz="1300"/>
              <a:pPr eaLnBrk="1" hangingPunct="1"/>
              <a:t>28</a:t>
            </a:fld>
            <a:endParaRPr lang="en-US" altLang="en-US" sz="13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878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C1F458-B687-4234-AC28-EAABFBC154FD}" type="slidenum">
              <a:rPr lang="en-US" altLang="en-US" sz="1300"/>
              <a:pPr eaLnBrk="1" hangingPunct="1"/>
              <a:t>29</a:t>
            </a:fld>
            <a:endParaRPr lang="en-US" altLang="en-US" sz="13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193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862A2C-B3FA-4956-BB8B-01C26787CCB8}" type="slidenum">
              <a:rPr lang="en-US" altLang="en-US" sz="1300"/>
              <a:pPr eaLnBrk="1" hangingPunct="1"/>
              <a:t>30</a:t>
            </a:fld>
            <a:endParaRPr lang="en-US" alt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087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6FA1C5-2304-4446-A26C-0F3EB6B40EC1}" type="slidenum">
              <a:rPr lang="en-US" altLang="en-US" sz="1300"/>
              <a:pPr eaLnBrk="1" hangingPunct="1"/>
              <a:t>31</a:t>
            </a:fld>
            <a:endParaRPr lang="en-US" altLang="en-US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185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242FDD-AB00-4BC5-BDF4-3E981E27A6ED}" type="slidenum">
              <a:rPr lang="en-US" altLang="en-US" sz="1300"/>
              <a:pPr eaLnBrk="1" hangingPunct="1"/>
              <a:t>32</a:t>
            </a:fld>
            <a:endParaRPr lang="en-US" altLang="en-US" sz="13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8733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D682CB6-03FF-4097-8BDA-C723F7803F78}" type="slidenum">
              <a:rPr lang="en-US" altLang="en-US" sz="1300"/>
              <a:pPr eaLnBrk="1" hangingPunct="1"/>
              <a:t>33</a:t>
            </a:fld>
            <a:endParaRPr lang="en-US" altLang="en-US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073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370702-62C0-41F4-B205-1F75A4E9FCAD}" type="slidenum">
              <a:rPr lang="en-US" altLang="en-US" sz="1300"/>
              <a:pPr eaLnBrk="1" hangingPunct="1"/>
              <a:t>34</a:t>
            </a:fld>
            <a:endParaRPr lang="en-US" altLang="en-US" sz="13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7351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D2D05E-A95A-4182-8CB8-C31DBA489ED9}" type="slidenum">
              <a:rPr lang="en-US" altLang="en-US" sz="1300"/>
              <a:pPr eaLnBrk="1" hangingPunct="1"/>
              <a:t>35</a:t>
            </a:fld>
            <a:endParaRPr lang="en-US" altLang="en-US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7660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36CF25-19FD-4D99-AD82-884625EE0797}" type="slidenum">
              <a:rPr lang="en-US" altLang="en-US" sz="1300"/>
              <a:pPr eaLnBrk="1" hangingPunct="1"/>
              <a:t>36</a:t>
            </a:fld>
            <a:endParaRPr lang="en-US" altLang="en-US" sz="13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2508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A6757B-6239-4C18-8DC9-74C0655BCC63}" type="slidenum">
              <a:rPr lang="en-US" altLang="en-US" sz="1300"/>
              <a:pPr eaLnBrk="1" hangingPunct="1"/>
              <a:t>37</a:t>
            </a:fld>
            <a:endParaRPr lang="en-US" altLang="en-US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056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D58439-EED6-4628-A88F-A91B8D8340DB}" type="slidenum">
              <a:rPr lang="en-US" altLang="en-US" sz="1300"/>
              <a:pPr eaLnBrk="1" hangingPunct="1"/>
              <a:t>10</a:t>
            </a:fld>
            <a:endParaRPr lang="en-US" altLang="en-US" sz="13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479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41602E-71E0-4C64-8675-4A30B95DA691}" type="slidenum">
              <a:rPr lang="en-US" altLang="en-US" sz="1300"/>
              <a:pPr eaLnBrk="1" hangingPunct="1"/>
              <a:t>41</a:t>
            </a:fld>
            <a:endParaRPr lang="en-US" altLang="en-US" sz="13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858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2C9BF0-BC64-49F4-8BCE-44ED7B147EBA}" type="slidenum">
              <a:rPr lang="en-US" altLang="en-US" sz="1300"/>
              <a:pPr eaLnBrk="1" hangingPunct="1"/>
              <a:t>42</a:t>
            </a:fld>
            <a:endParaRPr lang="en-US" altLang="en-US" sz="13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802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B99433-A0B6-49D3-9463-BD9E0E6D0C6D}" type="slidenum">
              <a:rPr lang="en-US" altLang="en-US" sz="1300"/>
              <a:pPr eaLnBrk="1" hangingPunct="1"/>
              <a:t>43</a:t>
            </a:fld>
            <a:endParaRPr lang="en-US" altLang="en-US" sz="13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6815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AE18E3-6E61-4BD5-86B0-612B73C2D39D}" type="slidenum">
              <a:rPr lang="en-US" altLang="en-US" sz="1300"/>
              <a:pPr eaLnBrk="1" hangingPunct="1"/>
              <a:t>44</a:t>
            </a:fld>
            <a:endParaRPr lang="en-US" altLang="en-US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0187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853E85-CEBE-4171-8960-EC097DC4DB36}" type="slidenum">
              <a:rPr lang="en-US" altLang="en-US" sz="1300"/>
              <a:pPr eaLnBrk="1" hangingPunct="1"/>
              <a:t>45</a:t>
            </a:fld>
            <a:endParaRPr lang="en-US" altLang="en-US" sz="13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7466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23DDC4-9641-42A5-B1D7-ABFBF4B61F45}" type="slidenum">
              <a:rPr lang="en-US" altLang="en-US" sz="1300"/>
              <a:pPr eaLnBrk="1" hangingPunct="1"/>
              <a:t>46</a:t>
            </a:fld>
            <a:endParaRPr lang="en-US" altLang="en-US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1791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68CE02-52D5-422E-A34E-449519101476}" type="slidenum">
              <a:rPr lang="en-US" altLang="en-US" sz="1300"/>
              <a:pPr eaLnBrk="1" hangingPunct="1"/>
              <a:t>47</a:t>
            </a:fld>
            <a:endParaRPr lang="en-US" altLang="en-US" sz="13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268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17081E-FEEE-4892-B41B-0925B38B129B}" type="slidenum">
              <a:rPr lang="en-US" altLang="en-US" sz="1300"/>
              <a:pPr eaLnBrk="1" hangingPunct="1"/>
              <a:t>48</a:t>
            </a:fld>
            <a:endParaRPr lang="en-US" altLang="en-US" sz="13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471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0359D4-6EE1-48CF-882E-891132FE65C3}" type="slidenum">
              <a:rPr lang="en-US" altLang="en-US" sz="1300"/>
              <a:pPr eaLnBrk="1" hangingPunct="1"/>
              <a:t>49</a:t>
            </a:fld>
            <a:endParaRPr lang="en-US" altLang="en-US" sz="13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7592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47C98D-28B2-48BF-B081-B278446A824A}" type="slidenum">
              <a:rPr lang="en-US" altLang="en-US" sz="1300"/>
              <a:pPr eaLnBrk="1" hangingPunct="1"/>
              <a:t>50</a:t>
            </a:fld>
            <a:endParaRPr lang="en-US" altLang="en-US" sz="13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67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1CC9C0-2D4E-4DA0-9490-BA9F32501BA3}" type="slidenum">
              <a:rPr lang="en-US" altLang="en-US" sz="1300"/>
              <a:pPr eaLnBrk="1" hangingPunct="1"/>
              <a:t>11</a:t>
            </a:fld>
            <a:endParaRPr lang="en-US" alt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501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E44638-E67F-475C-9350-AA56187FDF18}" type="slidenum">
              <a:rPr lang="en-US" altLang="en-US" sz="1300"/>
              <a:pPr eaLnBrk="1" hangingPunct="1"/>
              <a:t>51</a:t>
            </a:fld>
            <a:endParaRPr lang="en-US" altLang="en-US" sz="13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3958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400FA8-E2B4-48E2-9255-26179327AE4D}" type="slidenum">
              <a:rPr lang="en-US" altLang="en-US" sz="1300"/>
              <a:pPr eaLnBrk="1" hangingPunct="1"/>
              <a:t>52</a:t>
            </a:fld>
            <a:endParaRPr lang="en-US" altLang="en-US" sz="13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5850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63C6BA-E254-4326-98B7-DF76EED36639}" type="slidenum">
              <a:rPr lang="en-US" altLang="en-US" sz="1300"/>
              <a:pPr eaLnBrk="1" hangingPunct="1"/>
              <a:t>53</a:t>
            </a:fld>
            <a:endParaRPr lang="en-US" altLang="en-US" sz="13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8628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5A3575-767D-446E-AAB6-23A44D859827}" type="slidenum">
              <a:rPr lang="en-US" altLang="en-US" sz="1300"/>
              <a:pPr eaLnBrk="1" hangingPunct="1"/>
              <a:t>54</a:t>
            </a:fld>
            <a:endParaRPr lang="en-US" altLang="en-US" sz="13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698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4A4E0D-DDC2-4497-ADFF-B94447E46B6D}" type="slidenum">
              <a:rPr lang="en-US" altLang="en-US" sz="1300"/>
              <a:pPr eaLnBrk="1" hangingPunct="1"/>
              <a:t>55</a:t>
            </a:fld>
            <a:endParaRPr lang="en-US" altLang="en-US" sz="13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3349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35D613-2546-4788-B52E-ED448ED50A5A}" type="slidenum">
              <a:rPr lang="en-US" altLang="en-US" sz="1300"/>
              <a:pPr eaLnBrk="1" hangingPunct="1"/>
              <a:t>56</a:t>
            </a:fld>
            <a:endParaRPr lang="en-US" altLang="en-US" sz="13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0962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DAA098-8F2B-4605-9294-E0C7233284B8}" type="slidenum">
              <a:rPr lang="en-US" altLang="en-US" sz="1300"/>
              <a:pPr eaLnBrk="1" hangingPunct="1"/>
              <a:t>57</a:t>
            </a:fld>
            <a:endParaRPr lang="en-US" altLang="en-US" sz="13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385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039727-99D3-4345-9A7D-46BCEEB8F517}" type="slidenum">
              <a:rPr lang="en-US" altLang="en-US" sz="1300"/>
              <a:pPr eaLnBrk="1" hangingPunct="1"/>
              <a:t>58</a:t>
            </a:fld>
            <a:endParaRPr lang="en-US" altLang="en-US" sz="13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4777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89DEB2-45C4-46FF-AA84-02619A2510D1}" type="slidenum">
              <a:rPr lang="en-US" altLang="en-US" sz="1300"/>
              <a:pPr eaLnBrk="1" hangingPunct="1"/>
              <a:t>59</a:t>
            </a:fld>
            <a:endParaRPr lang="en-US" altLang="en-US" sz="13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9466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4BDB28-5DAE-43B3-9E63-BA92437CD85B}" type="slidenum">
              <a:rPr lang="en-US" altLang="en-US" sz="1300"/>
              <a:pPr eaLnBrk="1" hangingPunct="1"/>
              <a:t>60</a:t>
            </a:fld>
            <a:endParaRPr lang="en-US" altLang="en-US" sz="13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547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3A4425-1B79-4ADE-96A9-CDEB905A2E1D}" type="slidenum">
              <a:rPr lang="en-US" altLang="en-US" sz="1300"/>
              <a:pPr eaLnBrk="1" hangingPunct="1"/>
              <a:t>12</a:t>
            </a:fld>
            <a:endParaRPr lang="en-US" altLang="en-US" sz="13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8487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245468-414A-4678-90DE-F625B8ACA8A2}" type="slidenum">
              <a:rPr lang="en-US" altLang="en-US" sz="1300"/>
              <a:pPr eaLnBrk="1" hangingPunct="1"/>
              <a:t>61</a:t>
            </a:fld>
            <a:endParaRPr lang="en-US" altLang="en-US" sz="13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7810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743461-2AC5-4370-B08F-28DA715A00BD}" type="slidenum">
              <a:rPr lang="en-US" altLang="en-US" sz="1300"/>
              <a:pPr eaLnBrk="1" hangingPunct="1"/>
              <a:t>62</a:t>
            </a:fld>
            <a:endParaRPr lang="en-US" altLang="en-US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2495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B35ABC-4D7A-4DC3-A12C-3C4033FE74D0}" type="slidenum">
              <a:rPr lang="en-US" altLang="en-US" sz="1300"/>
              <a:pPr eaLnBrk="1" hangingPunct="1"/>
              <a:t>63</a:t>
            </a:fld>
            <a:endParaRPr lang="en-US" altLang="en-US" sz="13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7198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2CDB2A-21AC-4F70-A17B-D7AC5FF55942}" type="slidenum">
              <a:rPr lang="en-US" altLang="en-US" sz="1300"/>
              <a:pPr eaLnBrk="1" hangingPunct="1"/>
              <a:t>64</a:t>
            </a:fld>
            <a:endParaRPr lang="en-US" altLang="en-US" sz="13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62739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BA3886-B947-4B52-9CAB-6A56A24FCB4F}" type="slidenum">
              <a:rPr lang="en-US" altLang="en-US" sz="1300"/>
              <a:pPr eaLnBrk="1" hangingPunct="1"/>
              <a:t>65</a:t>
            </a:fld>
            <a:endParaRPr lang="en-US" altLang="en-US" sz="13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554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409EF1-60F5-4639-BF01-D605D8D6A709}" type="slidenum">
              <a:rPr lang="en-US" altLang="en-US" sz="1300"/>
              <a:pPr eaLnBrk="1" hangingPunct="1"/>
              <a:t>66</a:t>
            </a:fld>
            <a:endParaRPr lang="en-US" altLang="en-US" sz="13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586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5D62B5-6081-4975-992A-1E7298526C65}" type="slidenum">
              <a:rPr lang="en-US" altLang="en-US" sz="1300"/>
              <a:pPr eaLnBrk="1" hangingPunct="1"/>
              <a:t>13</a:t>
            </a:fld>
            <a:endParaRPr lang="en-US" altLang="en-US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4125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565FE1-1D6F-4E4D-ACB3-756B1A4D4802}" type="slidenum">
              <a:rPr lang="en-US" altLang="en-US" sz="1300"/>
              <a:pPr eaLnBrk="1" hangingPunct="1"/>
              <a:t>14</a:t>
            </a:fld>
            <a:endParaRPr lang="en-US" altLang="en-US" sz="13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44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1C479C-C82A-4819-B72F-0D5F822BB1B4}" type="slidenum">
              <a:rPr lang="en-US" altLang="en-US" sz="1300"/>
              <a:pPr eaLnBrk="1" hangingPunct="1"/>
              <a:t>15</a:t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964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0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04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1E5DB3-85A9-4A66-B254-FAF947C3420F}" type="slidenum">
              <a:rPr lang="en-US" altLang="en-US" sz="1300"/>
              <a:pPr eaLnBrk="1" hangingPunct="1"/>
              <a:t>16</a:t>
            </a:fld>
            <a:endParaRPr lang="en-US" altLang="en-US" sz="13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28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6DAAC-64E3-4DBB-99C1-D7E26E5ADD77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94D7F-334E-4E87-B9E5-ABAB0FB5D6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56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CDA87-8FA0-4950-8A3C-3DAC61234829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6AC92-F007-4FEC-BB7F-12FD6CE21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11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434C8-BE02-4A27-B341-A1644E3848D0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7E290E-0395-4685-B2BA-247FB8115F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962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E5539-FC2C-4598-AF33-F9D36958E36F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83EC7-D9D4-40DC-8439-3D7B656F3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882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E511E6-3DEB-47C8-9194-027256765BFB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12BB74-8616-4D9E-87DE-EBA234D490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04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D0D36-9BFC-44C6-8584-F144E463DBCE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84B9E-21B0-4DE4-B5F6-87712ADEF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85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49C7A-4791-4093-BDDD-BA96483BBA51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8608FD-3189-4D0D-9BF3-80547B2B49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58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F7FB-5258-4B68-A76C-3E63AC7615CE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85DEEC-D530-42CE-9847-7727CBD49F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65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FC4EB-7753-454C-A522-6E33513B13BE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A32C5-F257-4B7F-97C0-47FA0F8296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747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B207F-C85B-4F53-A2D9-AD97342BEF71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5D2E1-A39A-4C91-9F46-C7703EDA09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28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673EA-5FC7-44B0-8BFE-159306AD2656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C9CE0-49C1-446C-AB9B-658531F0E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4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DECE5-4683-493E-930B-FCFAC45C4F37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761FE-8FD7-4121-AA62-548A53A396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909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6D531-68FE-4C08-B910-47A1A2323E8E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DFAE3E-D419-444D-A2DD-630EAD5F7D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8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1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fld id="{4AFAB78C-46B4-4B32-8AFB-59CBD076FCBC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241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034E2454-6CD2-4FA8-A2DF-8AB398AA9B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167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167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customXml" Target="../ink/ink2.xml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4800" dirty="0">
                <a:latin typeface="Arial" panose="020B0604020202020204" pitchFamily="34" charset="0"/>
              </a:rPr>
              <a:t>Software Testing Techniques</a:t>
            </a:r>
            <a:br>
              <a:rPr lang="en-US" altLang="en-US" sz="4800" dirty="0"/>
            </a:br>
            <a:br>
              <a:rPr lang="en-US" altLang="en-US" sz="1800" dirty="0">
                <a:latin typeface="Arial" panose="020B0604020202020204" pitchFamily="34" charset="0"/>
              </a:rPr>
            </a:b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</a:rPr>
              <a:t>  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1535113" y="6507163"/>
            <a:ext cx="60086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1200" i="0" u="none"/>
              <a:t>(Source: Pressman, R. </a:t>
            </a:r>
            <a:r>
              <a:rPr lang="en-US" altLang="en-US" sz="1200" u="none"/>
              <a:t>Software Engineering: A Practitioner’s Approach</a:t>
            </a:r>
            <a:r>
              <a:rPr lang="en-US" altLang="en-US" sz="1200" i="0" u="none"/>
              <a:t>.  McGraw-Hill, 2005)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090AF733-E33C-484D-8A92-673A6A018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63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02106D-D1C0-47A1-B940-F010C1C16EE5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9D75AB-7C37-479A-ABAE-7F771B1B3547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Testing: Introduction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eaLnBrk="1" hangingPunct="1"/>
            <a:r>
              <a:rPr lang="en-US" altLang="en-US" sz="2600"/>
              <a:t>Test Engineers have access to the source code.</a:t>
            </a:r>
          </a:p>
          <a:p>
            <a:pPr eaLnBrk="1" hangingPunct="1"/>
            <a:r>
              <a:rPr lang="en-US" altLang="en-US" sz="2600"/>
              <a:t>Typical at the Unit Test level as the programmers have knowledge of the internal logic of code.</a:t>
            </a:r>
          </a:p>
          <a:p>
            <a:pPr eaLnBrk="1" hangingPunct="1"/>
            <a:r>
              <a:rPr lang="en-US" altLang="en-US" sz="2600"/>
              <a:t>Tests are based on coverage of:</a:t>
            </a:r>
          </a:p>
          <a:p>
            <a:pPr lvl="1" eaLnBrk="1" hangingPunct="1"/>
            <a:r>
              <a:rPr lang="en-US" altLang="en-US" sz="2200"/>
              <a:t>Code statements;</a:t>
            </a:r>
          </a:p>
          <a:p>
            <a:pPr lvl="1" eaLnBrk="1" hangingPunct="1"/>
            <a:r>
              <a:rPr lang="en-US" altLang="en-US" sz="2200"/>
              <a:t>Branches;</a:t>
            </a:r>
          </a:p>
          <a:p>
            <a:pPr lvl="1" eaLnBrk="1" hangingPunct="1"/>
            <a:r>
              <a:rPr lang="en-US" altLang="en-US" sz="2200"/>
              <a:t>Paths;</a:t>
            </a:r>
          </a:p>
          <a:p>
            <a:pPr lvl="1" eaLnBrk="1" hangingPunct="1"/>
            <a:r>
              <a:rPr lang="en-US" altLang="en-US" sz="2200"/>
              <a:t>Conditions.</a:t>
            </a:r>
          </a:p>
          <a:p>
            <a:pPr eaLnBrk="1" hangingPunct="1"/>
            <a:r>
              <a:rPr lang="en-US" altLang="en-US" sz="2600"/>
              <a:t>Most of the testing techniques are based on </a:t>
            </a:r>
            <a:r>
              <a:rPr lang="en-US" altLang="en-US" sz="2600" i="1"/>
              <a:t>Control Flow Graph</a:t>
            </a:r>
            <a:r>
              <a:rPr lang="en-US" altLang="en-US" sz="2600"/>
              <a:t> (denoted as CFG) of a code fragment.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F9D87BD-0909-4125-96CE-D22BE9683857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951C6E-AC81-4551-81EB-A28DB2103EF6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Flow Graph: Introduction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en-US" sz="2600"/>
              <a:t>An abstract representation of a structured program/function/method.</a:t>
            </a:r>
          </a:p>
          <a:p>
            <a:pPr eaLnBrk="1" hangingPunct="1"/>
            <a:r>
              <a:rPr lang="en-US" altLang="en-US" sz="2600"/>
              <a:t>Consists of two major components:</a:t>
            </a:r>
          </a:p>
          <a:p>
            <a:pPr lvl="1" eaLnBrk="1" hangingPunct="1"/>
            <a:r>
              <a:rPr lang="en-US" altLang="en-US" sz="2200" i="1"/>
              <a:t>Node</a:t>
            </a:r>
            <a:r>
              <a:rPr lang="en-US" altLang="en-US" sz="2200"/>
              <a:t>:</a:t>
            </a:r>
          </a:p>
          <a:p>
            <a:pPr lvl="2" eaLnBrk="1" hangingPunct="1"/>
            <a:r>
              <a:rPr lang="en-US" altLang="en-US" sz="2000"/>
              <a:t>Represents a stretch of sequential code statements with no branches.</a:t>
            </a:r>
          </a:p>
          <a:p>
            <a:pPr lvl="1" eaLnBrk="1" hangingPunct="1"/>
            <a:r>
              <a:rPr lang="en-US" altLang="en-US" sz="2200" i="1"/>
              <a:t>Directed Edge</a:t>
            </a:r>
            <a:r>
              <a:rPr lang="en-US" altLang="en-US" sz="2200"/>
              <a:t> (also called </a:t>
            </a:r>
            <a:r>
              <a:rPr lang="en-US" altLang="en-US" sz="2200" i="1"/>
              <a:t>arc</a:t>
            </a:r>
            <a:r>
              <a:rPr lang="en-US" altLang="en-US" sz="2200"/>
              <a:t>):</a:t>
            </a:r>
          </a:p>
          <a:p>
            <a:pPr lvl="2" eaLnBrk="1" hangingPunct="1"/>
            <a:r>
              <a:rPr lang="en-US" altLang="en-US" sz="2000"/>
              <a:t>Represents a branch, alternative path in execution.</a:t>
            </a:r>
          </a:p>
          <a:p>
            <a:pPr eaLnBrk="1" hangingPunct="1"/>
            <a:r>
              <a:rPr lang="en-US" altLang="en-US" sz="2600"/>
              <a:t>Path:</a:t>
            </a:r>
          </a:p>
          <a:p>
            <a:pPr lvl="1" eaLnBrk="1" hangingPunct="1"/>
            <a:r>
              <a:rPr lang="en-US" altLang="en-US" sz="2200"/>
              <a:t>A collection of </a:t>
            </a:r>
            <a:r>
              <a:rPr lang="en-US" altLang="en-US" sz="2200" i="1"/>
              <a:t>Nodes </a:t>
            </a:r>
            <a:r>
              <a:rPr lang="en-US" altLang="en-US" sz="2200"/>
              <a:t>linked with </a:t>
            </a:r>
            <a:r>
              <a:rPr lang="en-US" altLang="en-US" sz="2200" i="1"/>
              <a:t>Directed Edges.</a:t>
            </a:r>
            <a:endParaRPr lang="en-US" altLang="en-US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0A115D8-E589-42E1-9308-5A7B3FD5F652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3C97103-A089-4720-820F-CC17566B27AF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4876800" y="4038600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6172200" y="1676400"/>
            <a:ext cx="1755775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Examples</a:t>
            </a:r>
          </a:p>
        </p:txBody>
      </p:sp>
      <p:sp>
        <p:nvSpPr>
          <p:cNvPr id="12296" name="Text Box 5"/>
          <p:cNvSpPr txBox="1">
            <a:spLocks noChangeArrowheads="1"/>
          </p:cNvSpPr>
          <p:nvPr/>
        </p:nvSpPr>
        <p:spPr bwMode="auto">
          <a:xfrm>
            <a:off x="914400" y="4038600"/>
            <a:ext cx="2667000" cy="2027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47856" rIns="95713" bIns="47856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Statement1;</a:t>
            </a:r>
          </a:p>
          <a:p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Statement2;</a:t>
            </a:r>
          </a:p>
          <a:p>
            <a:endParaRPr lang="en-US" altLang="en-US" sz="18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if X &lt; 10 then</a:t>
            </a:r>
          </a:p>
          <a:p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Statement3;</a:t>
            </a:r>
          </a:p>
          <a:p>
            <a:endParaRPr lang="en-US" altLang="en-US" sz="18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Statement4;</a:t>
            </a:r>
          </a:p>
        </p:txBody>
      </p:sp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990600" y="1828800"/>
            <a:ext cx="2286000" cy="120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47856" rIns="95713" bIns="47856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Statement1;</a:t>
            </a:r>
          </a:p>
          <a:p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Statement2;</a:t>
            </a:r>
          </a:p>
          <a:p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Statement3;</a:t>
            </a:r>
          </a:p>
          <a:p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Statement4;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6781800" y="2286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99" name="Line 8"/>
          <p:cNvSpPr>
            <a:spLocks noChangeShapeType="1"/>
          </p:cNvSpPr>
          <p:nvPr/>
        </p:nvSpPr>
        <p:spPr bwMode="auto">
          <a:xfrm>
            <a:off x="7086600" y="18288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7086600" y="27432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AutoShape 10"/>
          <p:cNvSpPr>
            <a:spLocks/>
          </p:cNvSpPr>
          <p:nvPr/>
        </p:nvSpPr>
        <p:spPr bwMode="auto">
          <a:xfrm>
            <a:off x="3276600" y="19812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3505200" y="1905000"/>
            <a:ext cx="1905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/>
              <a:t>Can be represented as </a:t>
            </a:r>
            <a:r>
              <a:rPr lang="en-US" altLang="en-US" sz="1600" b="1"/>
              <a:t>one </a:t>
            </a:r>
            <a:r>
              <a:rPr lang="en-US" altLang="en-US" sz="1600"/>
              <a:t>node as there is no branch.</a:t>
            </a:r>
          </a:p>
        </p:txBody>
      </p:sp>
      <p:sp>
        <p:nvSpPr>
          <p:cNvPr id="12303" name="Text Box 12"/>
          <p:cNvSpPr txBox="1">
            <a:spLocks noChangeArrowheads="1"/>
          </p:cNvSpPr>
          <p:nvPr/>
        </p:nvSpPr>
        <p:spPr bwMode="auto">
          <a:xfrm>
            <a:off x="6172200" y="3200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2304" name="AutoShape 13"/>
          <p:cNvSpPr>
            <a:spLocks/>
          </p:cNvSpPr>
          <p:nvPr/>
        </p:nvSpPr>
        <p:spPr bwMode="auto">
          <a:xfrm>
            <a:off x="3581400" y="4114800"/>
            <a:ext cx="228600" cy="457200"/>
          </a:xfrm>
          <a:prstGeom prst="righ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5" name="Line 14"/>
          <p:cNvSpPr>
            <a:spLocks noChangeShapeType="1"/>
          </p:cNvSpPr>
          <p:nvPr/>
        </p:nvSpPr>
        <p:spPr bwMode="auto">
          <a:xfrm>
            <a:off x="762000" y="37338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Text Box 15"/>
          <p:cNvSpPr txBox="1">
            <a:spLocks noChangeArrowheads="1"/>
          </p:cNvSpPr>
          <p:nvPr/>
        </p:nvSpPr>
        <p:spPr bwMode="auto">
          <a:xfrm>
            <a:off x="3886200" y="4114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2307" name="AutoShape 16"/>
          <p:cNvSpPr>
            <a:spLocks/>
          </p:cNvSpPr>
          <p:nvPr/>
        </p:nvSpPr>
        <p:spPr bwMode="auto">
          <a:xfrm>
            <a:off x="3581400" y="48768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08" name="Text Box 17"/>
          <p:cNvSpPr txBox="1">
            <a:spLocks noChangeArrowheads="1"/>
          </p:cNvSpPr>
          <p:nvPr/>
        </p:nvSpPr>
        <p:spPr bwMode="auto">
          <a:xfrm>
            <a:off x="3886200" y="4800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2309" name="AutoShape 18"/>
          <p:cNvSpPr>
            <a:spLocks/>
          </p:cNvSpPr>
          <p:nvPr/>
        </p:nvSpPr>
        <p:spPr bwMode="auto">
          <a:xfrm>
            <a:off x="3581400" y="5181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0" name="Text Box 19"/>
          <p:cNvSpPr txBox="1">
            <a:spLocks noChangeArrowheads="1"/>
          </p:cNvSpPr>
          <p:nvPr/>
        </p:nvSpPr>
        <p:spPr bwMode="auto">
          <a:xfrm>
            <a:off x="3886200" y="5181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2311" name="AutoShape 20"/>
          <p:cNvSpPr>
            <a:spLocks/>
          </p:cNvSpPr>
          <p:nvPr/>
        </p:nvSpPr>
        <p:spPr bwMode="auto">
          <a:xfrm>
            <a:off x="3581400" y="57150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2" name="Text Box 21"/>
          <p:cNvSpPr txBox="1">
            <a:spLocks noChangeArrowheads="1"/>
          </p:cNvSpPr>
          <p:nvPr/>
        </p:nvSpPr>
        <p:spPr bwMode="auto">
          <a:xfrm>
            <a:off x="3886200" y="5715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4</a:t>
            </a:r>
          </a:p>
        </p:txBody>
      </p:sp>
      <p:sp>
        <p:nvSpPr>
          <p:cNvPr id="12313" name="Oval 22"/>
          <p:cNvSpPr>
            <a:spLocks noChangeArrowheads="1"/>
          </p:cNvSpPr>
          <p:nvPr/>
        </p:nvSpPr>
        <p:spPr bwMode="auto">
          <a:xfrm>
            <a:off x="5181600" y="4495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314" name="Line 23"/>
          <p:cNvSpPr>
            <a:spLocks noChangeShapeType="1"/>
          </p:cNvSpPr>
          <p:nvPr/>
        </p:nvSpPr>
        <p:spPr bwMode="auto">
          <a:xfrm>
            <a:off x="4986338" y="42243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4"/>
          <p:cNvSpPr>
            <a:spLocks noChangeShapeType="1"/>
          </p:cNvSpPr>
          <p:nvPr/>
        </p:nvSpPr>
        <p:spPr bwMode="auto">
          <a:xfrm>
            <a:off x="5791200" y="472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Text Box 25"/>
          <p:cNvSpPr txBox="1">
            <a:spLocks noChangeArrowheads="1"/>
          </p:cNvSpPr>
          <p:nvPr/>
        </p:nvSpPr>
        <p:spPr bwMode="auto">
          <a:xfrm>
            <a:off x="4953000" y="55626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2317" name="Oval 26"/>
          <p:cNvSpPr>
            <a:spLocks noChangeArrowheads="1"/>
          </p:cNvSpPr>
          <p:nvPr/>
        </p:nvSpPr>
        <p:spPr bwMode="auto">
          <a:xfrm>
            <a:off x="6324600" y="4495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2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318" name="Oval 27"/>
          <p:cNvSpPr>
            <a:spLocks noChangeArrowheads="1"/>
          </p:cNvSpPr>
          <p:nvPr/>
        </p:nvSpPr>
        <p:spPr bwMode="auto">
          <a:xfrm>
            <a:off x="7467600" y="4191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3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319" name="Line 28"/>
          <p:cNvSpPr>
            <a:spLocks noChangeShapeType="1"/>
          </p:cNvSpPr>
          <p:nvPr/>
        </p:nvSpPr>
        <p:spPr bwMode="auto">
          <a:xfrm flipV="1">
            <a:off x="6858000" y="44196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0" name="Oval 29"/>
          <p:cNvSpPr>
            <a:spLocks noChangeArrowheads="1"/>
          </p:cNvSpPr>
          <p:nvPr/>
        </p:nvSpPr>
        <p:spPr bwMode="auto">
          <a:xfrm>
            <a:off x="7467600" y="5181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4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321" name="Line 30"/>
          <p:cNvSpPr>
            <a:spLocks noChangeShapeType="1"/>
          </p:cNvSpPr>
          <p:nvPr/>
        </p:nvSpPr>
        <p:spPr bwMode="auto">
          <a:xfrm>
            <a:off x="6858000" y="49530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Line 31"/>
          <p:cNvSpPr>
            <a:spLocks noChangeShapeType="1"/>
          </p:cNvSpPr>
          <p:nvPr/>
        </p:nvSpPr>
        <p:spPr bwMode="auto">
          <a:xfrm>
            <a:off x="7772400" y="4648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3" name="Line 32"/>
          <p:cNvSpPr>
            <a:spLocks noChangeShapeType="1"/>
          </p:cNvSpPr>
          <p:nvPr/>
        </p:nvSpPr>
        <p:spPr bwMode="auto">
          <a:xfrm>
            <a:off x="8077200" y="541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Text Box 33"/>
          <p:cNvSpPr txBox="1">
            <a:spLocks noChangeArrowheads="1"/>
          </p:cNvSpPr>
          <p:nvPr/>
        </p:nvSpPr>
        <p:spPr bwMode="auto">
          <a:xfrm>
            <a:off x="7010400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2325" name="Text Box 34"/>
          <p:cNvSpPr txBox="1">
            <a:spLocks noChangeArrowheads="1"/>
          </p:cNvSpPr>
          <p:nvPr/>
        </p:nvSpPr>
        <p:spPr bwMode="auto">
          <a:xfrm>
            <a:off x="6934200" y="5181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380CA6-DE7E-42B9-A6BA-7D4B8CEE80D4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9C96AA-87A7-4CC1-AF22-91B4FD27A0E5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Examples</a:t>
            </a:r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762000" y="1828800"/>
            <a:ext cx="2667000" cy="1292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if X &gt; 0 then</a:t>
            </a:r>
          </a:p>
          <a:p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Statement1;</a:t>
            </a:r>
            <a:b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else</a:t>
            </a:r>
            <a:b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Statement2;</a:t>
            </a:r>
          </a:p>
        </p:txBody>
      </p:sp>
      <p:sp>
        <p:nvSpPr>
          <p:cNvPr id="13319" name="AutoShape 4"/>
          <p:cNvSpPr>
            <a:spLocks/>
          </p:cNvSpPr>
          <p:nvPr/>
        </p:nvSpPr>
        <p:spPr bwMode="auto">
          <a:xfrm>
            <a:off x="3429000" y="19050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3657600" y="1828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3321" name="AutoShape 6"/>
          <p:cNvSpPr>
            <a:spLocks/>
          </p:cNvSpPr>
          <p:nvPr/>
        </p:nvSpPr>
        <p:spPr bwMode="auto">
          <a:xfrm>
            <a:off x="3429000" y="22098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3657600" y="22098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3323" name="AutoShape 8"/>
          <p:cNvSpPr>
            <a:spLocks/>
          </p:cNvSpPr>
          <p:nvPr/>
        </p:nvSpPr>
        <p:spPr bwMode="auto">
          <a:xfrm>
            <a:off x="3429000" y="27432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Text Box 9"/>
          <p:cNvSpPr txBox="1">
            <a:spLocks noChangeArrowheads="1"/>
          </p:cNvSpPr>
          <p:nvPr/>
        </p:nvSpPr>
        <p:spPr bwMode="auto">
          <a:xfrm>
            <a:off x="3657600" y="2667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3325" name="Rectangle 10"/>
          <p:cNvSpPr>
            <a:spLocks noChangeArrowheads="1"/>
          </p:cNvSpPr>
          <p:nvPr/>
        </p:nvSpPr>
        <p:spPr bwMode="auto">
          <a:xfrm>
            <a:off x="4648200" y="1600200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>
            <a:off x="4800600" y="2362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12"/>
          <p:cNvSpPr txBox="1">
            <a:spLocks noChangeArrowheads="1"/>
          </p:cNvSpPr>
          <p:nvPr/>
        </p:nvSpPr>
        <p:spPr bwMode="auto">
          <a:xfrm>
            <a:off x="4800600" y="3200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3328" name="Oval 13"/>
          <p:cNvSpPr>
            <a:spLocks noChangeArrowheads="1"/>
          </p:cNvSpPr>
          <p:nvPr/>
        </p:nvSpPr>
        <p:spPr bwMode="auto">
          <a:xfrm>
            <a:off x="5181600" y="2133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29" name="Oval 14"/>
          <p:cNvSpPr>
            <a:spLocks noChangeArrowheads="1"/>
          </p:cNvSpPr>
          <p:nvPr/>
        </p:nvSpPr>
        <p:spPr bwMode="auto">
          <a:xfrm>
            <a:off x="6248400" y="1828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2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30" name="Line 15"/>
          <p:cNvSpPr>
            <a:spLocks noChangeShapeType="1"/>
          </p:cNvSpPr>
          <p:nvPr/>
        </p:nvSpPr>
        <p:spPr bwMode="auto">
          <a:xfrm flipV="1">
            <a:off x="5715000" y="2057400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Oval 16"/>
          <p:cNvSpPr>
            <a:spLocks noChangeArrowheads="1"/>
          </p:cNvSpPr>
          <p:nvPr/>
        </p:nvSpPr>
        <p:spPr bwMode="auto">
          <a:xfrm>
            <a:off x="6324600" y="2667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3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32" name="Line 17"/>
          <p:cNvSpPr>
            <a:spLocks noChangeShapeType="1"/>
          </p:cNvSpPr>
          <p:nvPr/>
        </p:nvSpPr>
        <p:spPr bwMode="auto">
          <a:xfrm>
            <a:off x="5715000" y="2514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18"/>
          <p:cNvSpPr>
            <a:spLocks noChangeShapeType="1"/>
          </p:cNvSpPr>
          <p:nvPr/>
        </p:nvSpPr>
        <p:spPr bwMode="auto">
          <a:xfrm>
            <a:off x="6858000" y="1981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19"/>
          <p:cNvSpPr>
            <a:spLocks noChangeShapeType="1"/>
          </p:cNvSpPr>
          <p:nvPr/>
        </p:nvSpPr>
        <p:spPr bwMode="auto">
          <a:xfrm flipV="1">
            <a:off x="6934200" y="26670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Text Box 20"/>
          <p:cNvSpPr txBox="1">
            <a:spLocks noChangeArrowheads="1"/>
          </p:cNvSpPr>
          <p:nvPr/>
        </p:nvSpPr>
        <p:spPr bwMode="auto">
          <a:xfrm>
            <a:off x="5867400" y="1828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3336" name="Text Box 21"/>
          <p:cNvSpPr txBox="1">
            <a:spLocks noChangeArrowheads="1"/>
          </p:cNvSpPr>
          <p:nvPr/>
        </p:nvSpPr>
        <p:spPr bwMode="auto">
          <a:xfrm>
            <a:off x="5791200" y="2819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3337" name="Oval 22"/>
          <p:cNvSpPr>
            <a:spLocks noChangeArrowheads="1"/>
          </p:cNvSpPr>
          <p:nvPr/>
        </p:nvSpPr>
        <p:spPr bwMode="auto">
          <a:xfrm>
            <a:off x="7239000" y="2209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4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38" name="Line 23"/>
          <p:cNvSpPr>
            <a:spLocks noChangeShapeType="1"/>
          </p:cNvSpPr>
          <p:nvPr/>
        </p:nvSpPr>
        <p:spPr bwMode="auto">
          <a:xfrm>
            <a:off x="78486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Line 24"/>
          <p:cNvSpPr>
            <a:spLocks noChangeShapeType="1"/>
          </p:cNvSpPr>
          <p:nvPr/>
        </p:nvSpPr>
        <p:spPr bwMode="auto">
          <a:xfrm>
            <a:off x="685800" y="3733800"/>
            <a:ext cx="807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Text Box 25"/>
          <p:cNvSpPr txBox="1">
            <a:spLocks noChangeArrowheads="1"/>
          </p:cNvSpPr>
          <p:nvPr/>
        </p:nvSpPr>
        <p:spPr bwMode="auto">
          <a:xfrm>
            <a:off x="304800" y="6172200"/>
            <a:ext cx="3886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Question: Why is there a node </a:t>
            </a:r>
            <a:r>
              <a:rPr lang="en-US" altLang="en-US" sz="1200" b="1"/>
              <a:t>4 </a:t>
            </a:r>
            <a:r>
              <a:rPr lang="en-US" altLang="en-US" sz="1200"/>
              <a:t>in both CFGs?</a:t>
            </a:r>
          </a:p>
        </p:txBody>
      </p:sp>
      <p:sp>
        <p:nvSpPr>
          <p:cNvPr id="13341" name="Text Box 26"/>
          <p:cNvSpPr txBox="1">
            <a:spLocks noChangeArrowheads="1"/>
          </p:cNvSpPr>
          <p:nvPr/>
        </p:nvSpPr>
        <p:spPr bwMode="auto">
          <a:xfrm>
            <a:off x="838200" y="4343400"/>
            <a:ext cx="266700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while X &lt; 10 {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Statement1;</a:t>
            </a:r>
            <a:b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X++; }</a:t>
            </a:r>
          </a:p>
        </p:txBody>
      </p:sp>
      <p:sp>
        <p:nvSpPr>
          <p:cNvPr id="13342" name="AutoShape 27"/>
          <p:cNvSpPr>
            <a:spLocks/>
          </p:cNvSpPr>
          <p:nvPr/>
        </p:nvSpPr>
        <p:spPr bwMode="auto">
          <a:xfrm>
            <a:off x="3505200" y="44958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3" name="Text Box 28"/>
          <p:cNvSpPr txBox="1">
            <a:spLocks noChangeArrowheads="1"/>
          </p:cNvSpPr>
          <p:nvPr/>
        </p:nvSpPr>
        <p:spPr bwMode="auto">
          <a:xfrm>
            <a:off x="3719513" y="441642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3344" name="AutoShape 29"/>
          <p:cNvSpPr>
            <a:spLocks/>
          </p:cNvSpPr>
          <p:nvPr/>
        </p:nvSpPr>
        <p:spPr bwMode="auto">
          <a:xfrm>
            <a:off x="3505200" y="48006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5" name="Text Box 30"/>
          <p:cNvSpPr txBox="1">
            <a:spLocks noChangeArrowheads="1"/>
          </p:cNvSpPr>
          <p:nvPr/>
        </p:nvSpPr>
        <p:spPr bwMode="auto">
          <a:xfrm>
            <a:off x="3733800" y="475297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3346" name="AutoShape 31"/>
          <p:cNvSpPr>
            <a:spLocks/>
          </p:cNvSpPr>
          <p:nvPr/>
        </p:nvSpPr>
        <p:spPr bwMode="auto">
          <a:xfrm>
            <a:off x="3505200" y="5105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7" name="Text Box 32"/>
          <p:cNvSpPr txBox="1">
            <a:spLocks noChangeArrowheads="1"/>
          </p:cNvSpPr>
          <p:nvPr/>
        </p:nvSpPr>
        <p:spPr bwMode="auto">
          <a:xfrm>
            <a:off x="3733800" y="5105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3348" name="Rectangle 33"/>
          <p:cNvSpPr>
            <a:spLocks noChangeArrowheads="1"/>
          </p:cNvSpPr>
          <p:nvPr/>
        </p:nvSpPr>
        <p:spPr bwMode="auto">
          <a:xfrm>
            <a:off x="4648200" y="4038600"/>
            <a:ext cx="3810000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9" name="Line 34"/>
          <p:cNvSpPr>
            <a:spLocks noChangeShapeType="1"/>
          </p:cNvSpPr>
          <p:nvPr/>
        </p:nvSpPr>
        <p:spPr bwMode="auto">
          <a:xfrm>
            <a:off x="4876800" y="4419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0" name="Text Box 35"/>
          <p:cNvSpPr txBox="1">
            <a:spLocks noChangeArrowheads="1"/>
          </p:cNvSpPr>
          <p:nvPr/>
        </p:nvSpPr>
        <p:spPr bwMode="auto">
          <a:xfrm>
            <a:off x="4800600" y="56388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3351" name="Oval 36"/>
          <p:cNvSpPr>
            <a:spLocks noChangeArrowheads="1"/>
          </p:cNvSpPr>
          <p:nvPr/>
        </p:nvSpPr>
        <p:spPr bwMode="auto">
          <a:xfrm>
            <a:off x="4876800" y="4648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52" name="Oval 37"/>
          <p:cNvSpPr>
            <a:spLocks noChangeArrowheads="1"/>
          </p:cNvSpPr>
          <p:nvPr/>
        </p:nvSpPr>
        <p:spPr bwMode="auto">
          <a:xfrm>
            <a:off x="5943600" y="4648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2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53" name="Line 38"/>
          <p:cNvSpPr>
            <a:spLocks noChangeShapeType="1"/>
          </p:cNvSpPr>
          <p:nvPr/>
        </p:nvSpPr>
        <p:spPr bwMode="auto">
          <a:xfrm flipV="1">
            <a:off x="5486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Oval 39"/>
          <p:cNvSpPr>
            <a:spLocks noChangeArrowheads="1"/>
          </p:cNvSpPr>
          <p:nvPr/>
        </p:nvSpPr>
        <p:spPr bwMode="auto">
          <a:xfrm>
            <a:off x="6858000" y="4648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3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55" name="Text Box 40"/>
          <p:cNvSpPr txBox="1">
            <a:spLocks noChangeArrowheads="1"/>
          </p:cNvSpPr>
          <p:nvPr/>
        </p:nvSpPr>
        <p:spPr bwMode="auto">
          <a:xfrm>
            <a:off x="5486400" y="4876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3356" name="Text Box 41"/>
          <p:cNvSpPr txBox="1">
            <a:spLocks noChangeArrowheads="1"/>
          </p:cNvSpPr>
          <p:nvPr/>
        </p:nvSpPr>
        <p:spPr bwMode="auto">
          <a:xfrm>
            <a:off x="5105400" y="4114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3357" name="Oval 42"/>
          <p:cNvSpPr>
            <a:spLocks noChangeArrowheads="1"/>
          </p:cNvSpPr>
          <p:nvPr/>
        </p:nvSpPr>
        <p:spPr bwMode="auto">
          <a:xfrm>
            <a:off x="7620000" y="4648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4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358" name="Line 43"/>
          <p:cNvSpPr>
            <a:spLocks noChangeShapeType="1"/>
          </p:cNvSpPr>
          <p:nvPr/>
        </p:nvSpPr>
        <p:spPr bwMode="auto">
          <a:xfrm>
            <a:off x="7924800" y="5105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9" name="Line 44"/>
          <p:cNvSpPr>
            <a:spLocks noChangeShapeType="1"/>
          </p:cNvSpPr>
          <p:nvPr/>
        </p:nvSpPr>
        <p:spPr bwMode="auto">
          <a:xfrm flipV="1">
            <a:off x="65532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0" name="Freeform 45"/>
          <p:cNvSpPr>
            <a:spLocks/>
          </p:cNvSpPr>
          <p:nvPr/>
        </p:nvSpPr>
        <p:spPr bwMode="auto">
          <a:xfrm>
            <a:off x="5170488" y="4267200"/>
            <a:ext cx="2982912" cy="381000"/>
          </a:xfrm>
          <a:custGeom>
            <a:avLst/>
            <a:gdLst>
              <a:gd name="T0" fmla="*/ 2147483647 w 1776"/>
              <a:gd name="T1" fmla="*/ 2147483647 h 240"/>
              <a:gd name="T2" fmla="*/ 2147483647 w 1776"/>
              <a:gd name="T3" fmla="*/ 2147483647 h 240"/>
              <a:gd name="T4" fmla="*/ 2147483647 w 1776"/>
              <a:gd name="T5" fmla="*/ 2147483647 h 240"/>
              <a:gd name="T6" fmla="*/ 2147483647 w 1776"/>
              <a:gd name="T7" fmla="*/ 2147483647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40"/>
              <a:gd name="T14" fmla="*/ 1776 w 177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40">
                <a:moveTo>
                  <a:pt x="55" y="240"/>
                </a:moveTo>
                <a:cubicBezTo>
                  <a:pt x="27" y="160"/>
                  <a:pt x="0" y="83"/>
                  <a:pt x="247" y="48"/>
                </a:cubicBezTo>
                <a:cubicBezTo>
                  <a:pt x="494" y="13"/>
                  <a:pt x="1304" y="0"/>
                  <a:pt x="1540" y="30"/>
                </a:cubicBezTo>
                <a:cubicBezTo>
                  <a:pt x="1776" y="60"/>
                  <a:pt x="1640" y="187"/>
                  <a:pt x="1666" y="22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61" name="Freeform 46"/>
          <p:cNvSpPr>
            <a:spLocks/>
          </p:cNvSpPr>
          <p:nvPr/>
        </p:nvSpPr>
        <p:spPr bwMode="auto">
          <a:xfrm>
            <a:off x="4860925" y="5105400"/>
            <a:ext cx="2609850" cy="458788"/>
          </a:xfrm>
          <a:custGeom>
            <a:avLst/>
            <a:gdLst>
              <a:gd name="T0" fmla="*/ 2147483647 w 1644"/>
              <a:gd name="T1" fmla="*/ 0 h 289"/>
              <a:gd name="T2" fmla="*/ 2147483647 w 1644"/>
              <a:gd name="T3" fmla="*/ 2147483647 h 289"/>
              <a:gd name="T4" fmla="*/ 2147483647 w 1644"/>
              <a:gd name="T5" fmla="*/ 2147483647 h 289"/>
              <a:gd name="T6" fmla="*/ 2147483647 w 1644"/>
              <a:gd name="T7" fmla="*/ 0 h 289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289"/>
              <a:gd name="T14" fmla="*/ 1644 w 1644"/>
              <a:gd name="T15" fmla="*/ 289 h 2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289">
                <a:moveTo>
                  <a:pt x="1450" y="0"/>
                </a:moveTo>
                <a:cubicBezTo>
                  <a:pt x="1448" y="41"/>
                  <a:pt x="1644" y="209"/>
                  <a:pt x="1438" y="249"/>
                </a:cubicBezTo>
                <a:cubicBezTo>
                  <a:pt x="1232" y="289"/>
                  <a:pt x="428" y="281"/>
                  <a:pt x="214" y="240"/>
                </a:cubicBezTo>
                <a:cubicBezTo>
                  <a:pt x="0" y="199"/>
                  <a:pt x="166" y="50"/>
                  <a:pt x="154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0F5A89-FE51-4448-A073-53F2C11E7642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39C1BD-CAE2-4918-B09B-040D35201A0C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Notation Guide for CFG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A CFG should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1 entry arc (known as a directed edge, too).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1 exit arc.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All nodes should have: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At least 1 entry arc.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At least 1 exit arc.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/>
              <a:t>A Logical Node </a:t>
            </a:r>
            <a:r>
              <a:rPr lang="en-US" altLang="en-US" sz="2600"/>
              <a:t>that does not represent any actual statements</a:t>
            </a:r>
            <a:r>
              <a:rPr lang="en-US" altLang="en-US" sz="2600" b="1"/>
              <a:t> </a:t>
            </a:r>
            <a:r>
              <a:rPr lang="en-US" altLang="en-US" sz="2600"/>
              <a:t>can be added as a joining point for several incoming edges.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Represents a logical closure.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Node 4 in the </a:t>
            </a:r>
            <a:r>
              <a:rPr lang="en-US" altLang="en-US" sz="2000">
                <a:latin typeface="Courier New" panose="02070309020205020404" pitchFamily="49" charset="0"/>
              </a:rPr>
              <a:t>if-then-else</a:t>
            </a:r>
            <a:r>
              <a:rPr lang="en-US" altLang="en-US" i="1"/>
              <a:t> </a:t>
            </a:r>
            <a:r>
              <a:rPr lang="en-US" altLang="en-US"/>
              <a:t>example from previous slide.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06C79E-782E-4A7A-94E7-7219433FFFF7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FCD0C5C-4B17-41B7-84E7-8DE61FA89D6B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Minimum Element</a:t>
            </a:r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print min</a:t>
            </a:r>
          </a:p>
        </p:txBody>
      </p:sp>
      <p:sp>
        <p:nvSpPr>
          <p:cNvPr id="15367" name="AutoShape 4"/>
          <p:cNvSpPr>
            <a:spLocks/>
          </p:cNvSpPr>
          <p:nvPr/>
        </p:nvSpPr>
        <p:spPr bwMode="auto">
          <a:xfrm>
            <a:off x="4038600" y="22860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4267200" y="2362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1</a:t>
            </a:r>
          </a:p>
        </p:txBody>
      </p:sp>
      <p:sp>
        <p:nvSpPr>
          <p:cNvPr id="15369" name="AutoShape 6"/>
          <p:cNvSpPr>
            <a:spLocks/>
          </p:cNvSpPr>
          <p:nvPr/>
        </p:nvSpPr>
        <p:spPr bwMode="auto">
          <a:xfrm>
            <a:off x="4038600" y="3200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Text Box 7"/>
          <p:cNvSpPr txBox="1">
            <a:spLocks noChangeArrowheads="1"/>
          </p:cNvSpPr>
          <p:nvPr/>
        </p:nvSpPr>
        <p:spPr bwMode="auto">
          <a:xfrm>
            <a:off x="4267200" y="3124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2</a:t>
            </a:r>
          </a:p>
        </p:txBody>
      </p:sp>
      <p:sp>
        <p:nvSpPr>
          <p:cNvPr id="15371" name="AutoShape 8"/>
          <p:cNvSpPr>
            <a:spLocks/>
          </p:cNvSpPr>
          <p:nvPr/>
        </p:nvSpPr>
        <p:spPr bwMode="auto">
          <a:xfrm>
            <a:off x="4038600" y="35814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Text Box 9"/>
          <p:cNvSpPr txBox="1">
            <a:spLocks noChangeArrowheads="1"/>
          </p:cNvSpPr>
          <p:nvPr/>
        </p:nvSpPr>
        <p:spPr bwMode="auto">
          <a:xfrm>
            <a:off x="4267200" y="35814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3</a:t>
            </a:r>
          </a:p>
        </p:txBody>
      </p:sp>
      <p:sp>
        <p:nvSpPr>
          <p:cNvPr id="15373" name="AutoShape 10"/>
          <p:cNvSpPr>
            <a:spLocks/>
          </p:cNvSpPr>
          <p:nvPr/>
        </p:nvSpPr>
        <p:spPr bwMode="auto">
          <a:xfrm>
            <a:off x="4038600" y="39624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4" name="Text Box 11"/>
          <p:cNvSpPr txBox="1">
            <a:spLocks noChangeArrowheads="1"/>
          </p:cNvSpPr>
          <p:nvPr/>
        </p:nvSpPr>
        <p:spPr bwMode="auto">
          <a:xfrm>
            <a:off x="4267200" y="38862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4</a:t>
            </a:r>
          </a:p>
        </p:txBody>
      </p:sp>
      <p:sp>
        <p:nvSpPr>
          <p:cNvPr id="15375" name="AutoShape 12"/>
          <p:cNvSpPr>
            <a:spLocks/>
          </p:cNvSpPr>
          <p:nvPr/>
        </p:nvSpPr>
        <p:spPr bwMode="auto">
          <a:xfrm>
            <a:off x="4038600" y="42672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4267200" y="41910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5</a:t>
            </a:r>
          </a:p>
        </p:txBody>
      </p:sp>
      <p:sp>
        <p:nvSpPr>
          <p:cNvPr id="15377" name="AutoShape 14"/>
          <p:cNvSpPr>
            <a:spLocks/>
          </p:cNvSpPr>
          <p:nvPr/>
        </p:nvSpPr>
        <p:spPr bwMode="auto">
          <a:xfrm>
            <a:off x="4038600" y="4876800"/>
            <a:ext cx="2286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8" name="Text Box 15"/>
          <p:cNvSpPr txBox="1">
            <a:spLocks noChangeArrowheads="1"/>
          </p:cNvSpPr>
          <p:nvPr/>
        </p:nvSpPr>
        <p:spPr bwMode="auto">
          <a:xfrm>
            <a:off x="4267200" y="4800600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6</a:t>
            </a:r>
          </a:p>
        </p:txBody>
      </p:sp>
      <p:sp>
        <p:nvSpPr>
          <p:cNvPr id="15379" name="Rectangle 16"/>
          <p:cNvSpPr>
            <a:spLocks noChangeArrowheads="1"/>
          </p:cNvSpPr>
          <p:nvPr/>
        </p:nvSpPr>
        <p:spPr bwMode="auto">
          <a:xfrm>
            <a:off x="4800600" y="1828800"/>
            <a:ext cx="3810000" cy="41878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0" name="Line 17"/>
          <p:cNvSpPr>
            <a:spLocks noChangeShapeType="1"/>
          </p:cNvSpPr>
          <p:nvPr/>
        </p:nvSpPr>
        <p:spPr bwMode="auto">
          <a:xfrm>
            <a:off x="6400800" y="182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18"/>
          <p:cNvSpPr txBox="1">
            <a:spLocks noChangeArrowheads="1"/>
          </p:cNvSpPr>
          <p:nvPr/>
        </p:nvSpPr>
        <p:spPr bwMode="auto">
          <a:xfrm>
            <a:off x="6553200" y="57150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5382" name="Oval 19"/>
          <p:cNvSpPr>
            <a:spLocks noChangeArrowheads="1"/>
          </p:cNvSpPr>
          <p:nvPr/>
        </p:nvSpPr>
        <p:spPr bwMode="auto">
          <a:xfrm>
            <a:off x="6096000" y="2057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83" name="Oval 20"/>
          <p:cNvSpPr>
            <a:spLocks noChangeArrowheads="1"/>
          </p:cNvSpPr>
          <p:nvPr/>
        </p:nvSpPr>
        <p:spPr bwMode="auto">
          <a:xfrm>
            <a:off x="6096000" y="2819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2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84" name="Line 21"/>
          <p:cNvSpPr>
            <a:spLocks noChangeShapeType="1"/>
          </p:cNvSpPr>
          <p:nvPr/>
        </p:nvSpPr>
        <p:spPr bwMode="auto">
          <a:xfrm>
            <a:off x="6400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Oval 22"/>
          <p:cNvSpPr>
            <a:spLocks noChangeArrowheads="1"/>
          </p:cNvSpPr>
          <p:nvPr/>
        </p:nvSpPr>
        <p:spPr bwMode="auto">
          <a:xfrm>
            <a:off x="6858000" y="3505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3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68580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5387" name="Text Box 24"/>
          <p:cNvSpPr txBox="1">
            <a:spLocks noChangeArrowheads="1"/>
          </p:cNvSpPr>
          <p:nvPr/>
        </p:nvSpPr>
        <p:spPr bwMode="auto">
          <a:xfrm>
            <a:off x="57150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5388" name="Oval 25"/>
          <p:cNvSpPr>
            <a:spLocks noChangeArrowheads="1"/>
          </p:cNvSpPr>
          <p:nvPr/>
        </p:nvSpPr>
        <p:spPr bwMode="auto">
          <a:xfrm>
            <a:off x="7467600" y="4191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4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89" name="Line 26"/>
          <p:cNvSpPr>
            <a:spLocks noChangeShapeType="1"/>
          </p:cNvSpPr>
          <p:nvPr/>
        </p:nvSpPr>
        <p:spPr bwMode="auto">
          <a:xfrm>
            <a:off x="6705600" y="3124200"/>
            <a:ext cx="33813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Line 27"/>
          <p:cNvSpPr>
            <a:spLocks noChangeShapeType="1"/>
          </p:cNvSpPr>
          <p:nvPr/>
        </p:nvSpPr>
        <p:spPr bwMode="auto">
          <a:xfrm flipH="1">
            <a:off x="6705600" y="3962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Oval 28"/>
          <p:cNvSpPr>
            <a:spLocks noChangeArrowheads="1"/>
          </p:cNvSpPr>
          <p:nvPr/>
        </p:nvSpPr>
        <p:spPr bwMode="auto">
          <a:xfrm>
            <a:off x="6400800" y="4191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5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92" name="Oval 29"/>
          <p:cNvSpPr>
            <a:spLocks noChangeArrowheads="1"/>
          </p:cNvSpPr>
          <p:nvPr/>
        </p:nvSpPr>
        <p:spPr bwMode="auto">
          <a:xfrm>
            <a:off x="5181600" y="4800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6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393" name="Text Box 30"/>
          <p:cNvSpPr txBox="1">
            <a:spLocks noChangeArrowheads="1"/>
          </p:cNvSpPr>
          <p:nvPr/>
        </p:nvSpPr>
        <p:spPr bwMode="auto">
          <a:xfrm>
            <a:off x="7391400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5394" name="Line 31"/>
          <p:cNvSpPr>
            <a:spLocks noChangeShapeType="1"/>
          </p:cNvSpPr>
          <p:nvPr/>
        </p:nvSpPr>
        <p:spPr bwMode="auto">
          <a:xfrm>
            <a:off x="7315200" y="3962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Text Box 32"/>
          <p:cNvSpPr txBox="1">
            <a:spLocks noChangeArrowheads="1"/>
          </p:cNvSpPr>
          <p:nvPr/>
        </p:nvSpPr>
        <p:spPr bwMode="auto">
          <a:xfrm>
            <a:off x="6477000" y="38862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5396" name="Line 33"/>
          <p:cNvSpPr>
            <a:spLocks noChangeShapeType="1"/>
          </p:cNvSpPr>
          <p:nvPr/>
        </p:nvSpPr>
        <p:spPr bwMode="auto">
          <a:xfrm flipH="1">
            <a:off x="5486400" y="3200400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Line 34"/>
          <p:cNvSpPr>
            <a:spLocks noChangeShapeType="1"/>
          </p:cNvSpPr>
          <p:nvPr/>
        </p:nvSpPr>
        <p:spPr bwMode="auto">
          <a:xfrm>
            <a:off x="54864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Text Box 35"/>
          <p:cNvSpPr txBox="1">
            <a:spLocks noChangeArrowheads="1"/>
          </p:cNvSpPr>
          <p:nvPr/>
        </p:nvSpPr>
        <p:spPr bwMode="auto">
          <a:xfrm>
            <a:off x="381000" y="6172200"/>
            <a:ext cx="4114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Note: The CFG is </a:t>
            </a:r>
            <a:r>
              <a:rPr lang="en-US" altLang="en-US" sz="1200" b="1"/>
              <a:t>INCOMPLETE</a:t>
            </a:r>
            <a:r>
              <a:rPr lang="en-US" altLang="en-US" sz="1200"/>
              <a:t>. Try to complete 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4AD6F5-0E4E-4C82-912A-6AB145940024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957406-C600-424F-AA08-FB28BE04C217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Number of Paths through CFG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4987925"/>
          </a:xfrm>
        </p:spPr>
        <p:txBody>
          <a:bodyPr/>
          <a:lstStyle/>
          <a:p>
            <a:pPr eaLnBrk="1" hangingPunct="1"/>
            <a:r>
              <a:rPr lang="en-US" altLang="en-US"/>
              <a:t>Given a program, how do we exercise all statements and branches at least once?</a:t>
            </a:r>
          </a:p>
          <a:p>
            <a:pPr eaLnBrk="1" hangingPunct="1"/>
            <a:r>
              <a:rPr lang="en-US" altLang="en-US"/>
              <a:t>Translating the program into a CFG, an equivalent question is:</a:t>
            </a:r>
          </a:p>
          <a:p>
            <a:pPr lvl="1" eaLnBrk="1" hangingPunct="1"/>
            <a:r>
              <a:rPr lang="en-US" altLang="en-US"/>
              <a:t>Given a CFG, how do we cover all arcs and nodes at least once?</a:t>
            </a:r>
          </a:p>
          <a:p>
            <a:pPr eaLnBrk="1" hangingPunct="1"/>
            <a:r>
              <a:rPr lang="en-US" altLang="en-US"/>
              <a:t>Since a path is a trail of nodes linked by arcs, this is similar to ask:</a:t>
            </a:r>
          </a:p>
          <a:p>
            <a:pPr lvl="1" eaLnBrk="1" hangingPunct="1"/>
            <a:r>
              <a:rPr lang="en-US" altLang="en-US"/>
              <a:t>Given a CFG, what is the set of paths that can cover all arcs and nodes?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44B9D6-0452-4F72-9DE6-6B737B29B302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034FC85-72C6-4F29-B86C-75087BF963F2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914400" y="1676400"/>
            <a:ext cx="1755775" cy="18256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Oval 4"/>
          <p:cNvSpPr>
            <a:spLocks noChangeArrowheads="1"/>
          </p:cNvSpPr>
          <p:nvPr/>
        </p:nvSpPr>
        <p:spPr bwMode="auto">
          <a:xfrm>
            <a:off x="1524000" y="22860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1828800" y="18288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6"/>
          <p:cNvSpPr>
            <a:spLocks noChangeShapeType="1"/>
          </p:cNvSpPr>
          <p:nvPr/>
        </p:nvSpPr>
        <p:spPr bwMode="auto">
          <a:xfrm>
            <a:off x="1828800" y="2743200"/>
            <a:ext cx="3175" cy="466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914400" y="32004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grpSp>
        <p:nvGrpSpPr>
          <p:cNvPr id="17419" name="Group 8"/>
          <p:cNvGrpSpPr>
            <a:grpSpLocks/>
          </p:cNvGrpSpPr>
          <p:nvPr/>
        </p:nvGrpSpPr>
        <p:grpSpPr bwMode="auto">
          <a:xfrm>
            <a:off x="4419600" y="1676400"/>
            <a:ext cx="3810000" cy="1825625"/>
            <a:chOff x="3072" y="2544"/>
            <a:chExt cx="2400" cy="1150"/>
          </a:xfrm>
        </p:grpSpPr>
        <p:sp>
          <p:nvSpPr>
            <p:cNvPr id="17440" name="Rectangle 9"/>
            <p:cNvSpPr>
              <a:spLocks noChangeArrowheads="1"/>
            </p:cNvSpPr>
            <p:nvPr/>
          </p:nvSpPr>
          <p:spPr bwMode="auto">
            <a:xfrm>
              <a:off x="3072" y="2544"/>
              <a:ext cx="2400" cy="1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41" name="Oval 10"/>
            <p:cNvSpPr>
              <a:spLocks noChangeArrowheads="1"/>
            </p:cNvSpPr>
            <p:nvPr/>
          </p:nvSpPr>
          <p:spPr bwMode="auto">
            <a:xfrm>
              <a:off x="3264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42" name="Line 11"/>
            <p:cNvSpPr>
              <a:spLocks noChangeShapeType="1"/>
            </p:cNvSpPr>
            <p:nvPr/>
          </p:nvSpPr>
          <p:spPr bwMode="auto">
            <a:xfrm>
              <a:off x="3141" y="266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Line 12"/>
            <p:cNvSpPr>
              <a:spLocks noChangeShapeType="1"/>
            </p:cNvSpPr>
            <p:nvPr/>
          </p:nvSpPr>
          <p:spPr bwMode="auto">
            <a:xfrm>
              <a:off x="3648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Text Box 13"/>
            <p:cNvSpPr txBox="1">
              <a:spLocks noChangeArrowheads="1"/>
            </p:cNvSpPr>
            <p:nvPr/>
          </p:nvSpPr>
          <p:spPr bwMode="auto">
            <a:xfrm>
              <a:off x="3120" y="3504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7445" name="Oval 14"/>
            <p:cNvSpPr>
              <a:spLocks noChangeArrowheads="1"/>
            </p:cNvSpPr>
            <p:nvPr/>
          </p:nvSpPr>
          <p:spPr bwMode="auto">
            <a:xfrm>
              <a:off x="3984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46" name="Oval 15"/>
            <p:cNvSpPr>
              <a:spLocks noChangeArrowheads="1"/>
            </p:cNvSpPr>
            <p:nvPr/>
          </p:nvSpPr>
          <p:spPr bwMode="auto">
            <a:xfrm>
              <a:off x="4704" y="2640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47" name="Line 16"/>
            <p:cNvSpPr>
              <a:spLocks noChangeShapeType="1"/>
            </p:cNvSpPr>
            <p:nvPr/>
          </p:nvSpPr>
          <p:spPr bwMode="auto">
            <a:xfrm flipV="1">
              <a:off x="4320" y="2784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Oval 17"/>
            <p:cNvSpPr>
              <a:spLocks noChangeArrowheads="1"/>
            </p:cNvSpPr>
            <p:nvPr/>
          </p:nvSpPr>
          <p:spPr bwMode="auto">
            <a:xfrm>
              <a:off x="4704" y="3264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49" name="Line 18"/>
            <p:cNvSpPr>
              <a:spLocks noChangeShapeType="1"/>
            </p:cNvSpPr>
            <p:nvPr/>
          </p:nvSpPr>
          <p:spPr bwMode="auto">
            <a:xfrm>
              <a:off x="4320" y="312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Line 19"/>
            <p:cNvSpPr>
              <a:spLocks noChangeShapeType="1"/>
            </p:cNvSpPr>
            <p:nvPr/>
          </p:nvSpPr>
          <p:spPr bwMode="auto">
            <a:xfrm>
              <a:off x="489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Line 20"/>
            <p:cNvSpPr>
              <a:spLocks noChangeShapeType="1"/>
            </p:cNvSpPr>
            <p:nvPr/>
          </p:nvSpPr>
          <p:spPr bwMode="auto">
            <a:xfrm>
              <a:off x="5088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Text Box 21"/>
            <p:cNvSpPr txBox="1">
              <a:spLocks noChangeArrowheads="1"/>
            </p:cNvSpPr>
            <p:nvPr/>
          </p:nvSpPr>
          <p:spPr bwMode="auto">
            <a:xfrm>
              <a:off x="4416" y="264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7453" name="Text Box 22"/>
            <p:cNvSpPr txBox="1">
              <a:spLocks noChangeArrowheads="1"/>
            </p:cNvSpPr>
            <p:nvPr/>
          </p:nvSpPr>
          <p:spPr bwMode="auto">
            <a:xfrm>
              <a:off x="4368" y="32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</p:grpSp>
      <p:sp>
        <p:nvSpPr>
          <p:cNvPr id="97794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762000" y="3581400"/>
            <a:ext cx="3276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900"/>
              <a:t>Only </a:t>
            </a:r>
            <a:r>
              <a:rPr lang="en-US" altLang="en-US" sz="1900" b="1"/>
              <a:t>one </a:t>
            </a:r>
            <a:r>
              <a:rPr lang="en-US" altLang="en-US" sz="1900"/>
              <a:t>path is needed: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700" b="1"/>
              <a:t>[ 1 ]</a:t>
            </a:r>
            <a:endParaRPr lang="en-US" altLang="en-US" sz="1700"/>
          </a:p>
        </p:txBody>
      </p:sp>
      <p:grpSp>
        <p:nvGrpSpPr>
          <p:cNvPr id="17421" name="Group 24"/>
          <p:cNvGrpSpPr>
            <a:grpSpLocks/>
          </p:cNvGrpSpPr>
          <p:nvPr/>
        </p:nvGrpSpPr>
        <p:grpSpPr bwMode="auto">
          <a:xfrm>
            <a:off x="838200" y="4419600"/>
            <a:ext cx="3810000" cy="1676400"/>
            <a:chOff x="3120" y="2496"/>
            <a:chExt cx="2400" cy="1150"/>
          </a:xfrm>
        </p:grpSpPr>
        <p:sp>
          <p:nvSpPr>
            <p:cNvPr id="17426" name="Rectangle 25"/>
            <p:cNvSpPr>
              <a:spLocks noChangeArrowheads="1"/>
            </p:cNvSpPr>
            <p:nvPr/>
          </p:nvSpPr>
          <p:spPr bwMode="auto">
            <a:xfrm>
              <a:off x="3120" y="2496"/>
              <a:ext cx="2400" cy="115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427" name="Line 26"/>
            <p:cNvSpPr>
              <a:spLocks noChangeShapeType="1"/>
            </p:cNvSpPr>
            <p:nvPr/>
          </p:nvSpPr>
          <p:spPr bwMode="auto">
            <a:xfrm>
              <a:off x="3216" y="29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Text Box 27"/>
            <p:cNvSpPr txBox="1">
              <a:spLocks noChangeArrowheads="1"/>
            </p:cNvSpPr>
            <p:nvPr/>
          </p:nvSpPr>
          <p:spPr bwMode="auto">
            <a:xfrm>
              <a:off x="3216" y="3457"/>
              <a:ext cx="38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7429" name="Oval 28"/>
            <p:cNvSpPr>
              <a:spLocks noChangeArrowheads="1"/>
            </p:cNvSpPr>
            <p:nvPr/>
          </p:nvSpPr>
          <p:spPr bwMode="auto">
            <a:xfrm>
              <a:off x="3456" y="2784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30" name="Oval 29"/>
            <p:cNvSpPr>
              <a:spLocks noChangeArrowheads="1"/>
            </p:cNvSpPr>
            <p:nvPr/>
          </p:nvSpPr>
          <p:spPr bwMode="auto">
            <a:xfrm>
              <a:off x="4128" y="259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31" name="Line 30"/>
            <p:cNvSpPr>
              <a:spLocks noChangeShapeType="1"/>
            </p:cNvSpPr>
            <p:nvPr/>
          </p:nvSpPr>
          <p:spPr bwMode="auto">
            <a:xfrm flipV="1">
              <a:off x="3792" y="2736"/>
              <a:ext cx="3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Oval 31"/>
            <p:cNvSpPr>
              <a:spLocks noChangeArrowheads="1"/>
            </p:cNvSpPr>
            <p:nvPr/>
          </p:nvSpPr>
          <p:spPr bwMode="auto">
            <a:xfrm>
              <a:off x="4176" y="3120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33" name="Line 32"/>
            <p:cNvSpPr>
              <a:spLocks noChangeShapeType="1"/>
            </p:cNvSpPr>
            <p:nvPr/>
          </p:nvSpPr>
          <p:spPr bwMode="auto">
            <a:xfrm>
              <a:off x="3792" y="302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33"/>
            <p:cNvSpPr>
              <a:spLocks noChangeShapeType="1"/>
            </p:cNvSpPr>
            <p:nvPr/>
          </p:nvSpPr>
          <p:spPr bwMode="auto">
            <a:xfrm>
              <a:off x="4512" y="2688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Line 34"/>
            <p:cNvSpPr>
              <a:spLocks noChangeShapeType="1"/>
            </p:cNvSpPr>
            <p:nvPr/>
          </p:nvSpPr>
          <p:spPr bwMode="auto">
            <a:xfrm flipV="1">
              <a:off x="4560" y="3120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35"/>
            <p:cNvSpPr txBox="1">
              <a:spLocks noChangeArrowheads="1"/>
            </p:cNvSpPr>
            <p:nvPr/>
          </p:nvSpPr>
          <p:spPr bwMode="auto">
            <a:xfrm>
              <a:off x="3888" y="2592"/>
              <a:ext cx="2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7437" name="Text Box 36"/>
            <p:cNvSpPr txBox="1">
              <a:spLocks noChangeArrowheads="1"/>
            </p:cNvSpPr>
            <p:nvPr/>
          </p:nvSpPr>
          <p:spPr bwMode="auto">
            <a:xfrm>
              <a:off x="3840" y="3216"/>
              <a:ext cx="288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7438" name="Oval 37"/>
            <p:cNvSpPr>
              <a:spLocks noChangeArrowheads="1"/>
            </p:cNvSpPr>
            <p:nvPr/>
          </p:nvSpPr>
          <p:spPr bwMode="auto">
            <a:xfrm>
              <a:off x="4752" y="2832"/>
              <a:ext cx="384" cy="294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39" name="Line 38"/>
            <p:cNvSpPr>
              <a:spLocks noChangeShapeType="1"/>
            </p:cNvSpPr>
            <p:nvPr/>
          </p:nvSpPr>
          <p:spPr bwMode="auto">
            <a:xfrm>
              <a:off x="5136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7959" name="Rectangle 39"/>
          <p:cNvSpPr>
            <a:spLocks noChangeArrowheads="1"/>
          </p:cNvSpPr>
          <p:nvPr/>
        </p:nvSpPr>
        <p:spPr bwMode="auto">
          <a:xfrm>
            <a:off x="4800600" y="3505200"/>
            <a:ext cx="3429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900" b="1"/>
              <a:t>Two </a:t>
            </a:r>
            <a:r>
              <a:rPr lang="en-US" altLang="en-US" sz="1900"/>
              <a:t>paths are needed: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1700" b="1"/>
              <a:t>[ 1 – 2 – 4 ]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1700" b="1"/>
              <a:t>[ 1 – 2 – 3 – 4 ]</a:t>
            </a:r>
          </a:p>
        </p:txBody>
      </p:sp>
      <p:sp>
        <p:nvSpPr>
          <p:cNvPr id="977960" name="Rectangle 40"/>
          <p:cNvSpPr>
            <a:spLocks noChangeArrowheads="1"/>
          </p:cNvSpPr>
          <p:nvPr/>
        </p:nvSpPr>
        <p:spPr bwMode="auto">
          <a:xfrm>
            <a:off x="4724400" y="4953000"/>
            <a:ext cx="3048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900" b="1"/>
              <a:t>Two </a:t>
            </a:r>
            <a:r>
              <a:rPr lang="en-US" altLang="en-US" sz="1900"/>
              <a:t>paths are needed: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1700" b="1"/>
              <a:t>[ 1 – 2 – 4 ]</a:t>
            </a:r>
          </a:p>
          <a:p>
            <a:pPr lvl="1"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1700" b="1"/>
              <a:t>[ 1 – 3 – 4 ]</a:t>
            </a:r>
          </a:p>
        </p:txBody>
      </p:sp>
      <p:sp>
        <p:nvSpPr>
          <p:cNvPr id="17424" name="Line 41"/>
          <p:cNvSpPr>
            <a:spLocks noChangeShapeType="1"/>
          </p:cNvSpPr>
          <p:nvPr/>
        </p:nvSpPr>
        <p:spPr bwMode="auto">
          <a:xfrm>
            <a:off x="609600" y="4343400"/>
            <a:ext cx="815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42"/>
          <p:cNvSpPr>
            <a:spLocks noChangeShapeType="1"/>
          </p:cNvSpPr>
          <p:nvPr/>
        </p:nvSpPr>
        <p:spPr bwMode="auto">
          <a:xfrm>
            <a:off x="4114800" y="1524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7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7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7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7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77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77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C76C4A2-A1A5-4C76-A479-8020B0474990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20BF64D-D0F4-4BBC-81B6-3503256FBACB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 Box Testing: Path Based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953000"/>
          </a:xfrm>
        </p:spPr>
        <p:txBody>
          <a:bodyPr/>
          <a:lstStyle/>
          <a:p>
            <a:pPr marL="533400" indent="-533400" eaLnBrk="1" hangingPunct="1"/>
            <a:r>
              <a:rPr lang="en-US" altLang="en-US" sz="2600"/>
              <a:t>A generalized technique to find out the number of paths needed (known as </a:t>
            </a:r>
            <a:r>
              <a:rPr lang="en-US" altLang="en-US" sz="2600" i="1"/>
              <a:t>cyclomatic complexity</a:t>
            </a:r>
            <a:r>
              <a:rPr lang="en-US" altLang="en-US" sz="2600"/>
              <a:t>) to cover all arcs and nodes in CFG.</a:t>
            </a:r>
          </a:p>
          <a:p>
            <a:pPr marL="533400" indent="-533400" eaLnBrk="1" hangingPunct="1"/>
            <a:r>
              <a:rPr lang="en-US" altLang="en-US" sz="2600"/>
              <a:t>Steps:</a:t>
            </a:r>
          </a:p>
          <a:p>
            <a:pPr marL="952500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200"/>
              <a:t>Draw the CFG for the code fragment.</a:t>
            </a:r>
          </a:p>
          <a:p>
            <a:pPr marL="952500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200"/>
              <a:t>Compute the </a:t>
            </a:r>
            <a:r>
              <a:rPr lang="en-US" altLang="en-US" sz="2200" i="1"/>
              <a:t>cyclomatic complexity number </a:t>
            </a:r>
            <a:r>
              <a:rPr lang="en-US" altLang="en-US" sz="2200" b="1" i="1"/>
              <a:t>C</a:t>
            </a:r>
            <a:r>
              <a:rPr lang="en-US" altLang="en-US" sz="2200"/>
              <a:t>, for the CFG.</a:t>
            </a:r>
          </a:p>
          <a:p>
            <a:pPr marL="952500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200"/>
              <a:t>Find at most </a:t>
            </a:r>
            <a:r>
              <a:rPr lang="en-US" altLang="en-US" sz="2200" b="1" i="1"/>
              <a:t>C </a:t>
            </a:r>
            <a:r>
              <a:rPr lang="en-US" altLang="en-US" sz="2200"/>
              <a:t>paths that cover the nodes and arcs in a CFG, also known as </a:t>
            </a:r>
            <a:r>
              <a:rPr lang="en-US" altLang="en-US" sz="2200" b="1"/>
              <a:t>Basic Paths Set;</a:t>
            </a:r>
          </a:p>
          <a:p>
            <a:pPr marL="952500" lvl="1" indent="-495300" eaLnBrk="1" hangingPunct="1">
              <a:buFont typeface="Wingdings" panose="05000000000000000000" pitchFamily="2" charset="2"/>
              <a:buAutoNum type="arabicPeriod"/>
            </a:pPr>
            <a:r>
              <a:rPr lang="en-US" altLang="en-US" sz="2200"/>
              <a:t>Design test cases to force execution along paths in the </a:t>
            </a:r>
            <a:r>
              <a:rPr lang="en-US" altLang="en-US" sz="2200" b="1"/>
              <a:t>Basic Paths Set.</a:t>
            </a:r>
            <a:endParaRPr lang="en-US" altLang="en-US"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BD4580-B81F-468F-99FF-9C41D96C4F6C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3639B4-F6D6-4047-8D00-0C3B8AAF4C52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Based Testing: Step 1</a:t>
            </a:r>
          </a:p>
        </p:txBody>
      </p:sp>
      <p:sp>
        <p:nvSpPr>
          <p:cNvPr id="19462" name="Text Box 3"/>
          <p:cNvSpPr txBox="1">
            <a:spLocks noChangeArrowheads="1"/>
          </p:cNvSpPr>
          <p:nvPr/>
        </p:nvSpPr>
        <p:spPr bwMode="auto">
          <a:xfrm>
            <a:off x="685800" y="2133600"/>
            <a:ext cx="3352800" cy="3165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min = A[0];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I = 1;</a:t>
            </a:r>
          </a:p>
          <a:p>
            <a:pPr>
              <a:lnSpc>
                <a:spcPct val="120000"/>
              </a:lnSpc>
            </a:pPr>
            <a:endParaRPr lang="en-US" altLang="en-US" sz="18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while (I &lt; N) {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	if (A[I] &lt; min)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     min = A[I];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  I = I + 1;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print min</a:t>
            </a:r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4876800" y="1676400"/>
            <a:ext cx="3810000" cy="441642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>
            <a:off x="6477000" y="175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Text Box 6"/>
          <p:cNvSpPr txBox="1">
            <a:spLocks noChangeArrowheads="1"/>
          </p:cNvSpPr>
          <p:nvPr/>
        </p:nvSpPr>
        <p:spPr bwMode="auto">
          <a:xfrm>
            <a:off x="6629400" y="579120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200" b="1"/>
              <a:t>CFG</a:t>
            </a:r>
          </a:p>
        </p:txBody>
      </p:sp>
      <p:sp>
        <p:nvSpPr>
          <p:cNvPr id="19466" name="Oval 7"/>
          <p:cNvSpPr>
            <a:spLocks noChangeArrowheads="1"/>
          </p:cNvSpPr>
          <p:nvPr/>
        </p:nvSpPr>
        <p:spPr bwMode="auto">
          <a:xfrm>
            <a:off x="6172200" y="2133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1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7" name="Oval 8"/>
          <p:cNvSpPr>
            <a:spLocks noChangeArrowheads="1"/>
          </p:cNvSpPr>
          <p:nvPr/>
        </p:nvSpPr>
        <p:spPr bwMode="auto">
          <a:xfrm>
            <a:off x="6172200" y="28956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2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68" name="Line 9"/>
          <p:cNvSpPr>
            <a:spLocks noChangeShapeType="1"/>
          </p:cNvSpPr>
          <p:nvPr/>
        </p:nvSpPr>
        <p:spPr bwMode="auto">
          <a:xfrm>
            <a:off x="64770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Oval 10"/>
          <p:cNvSpPr>
            <a:spLocks noChangeArrowheads="1"/>
          </p:cNvSpPr>
          <p:nvPr/>
        </p:nvSpPr>
        <p:spPr bwMode="auto">
          <a:xfrm>
            <a:off x="6934200" y="35814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3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70" name="Text Box 11"/>
          <p:cNvSpPr txBox="1">
            <a:spLocks noChangeArrowheads="1"/>
          </p:cNvSpPr>
          <p:nvPr/>
        </p:nvSpPr>
        <p:spPr bwMode="auto">
          <a:xfrm>
            <a:off x="6934200" y="3276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9471" name="Text Box 12"/>
          <p:cNvSpPr txBox="1">
            <a:spLocks noChangeArrowheads="1"/>
          </p:cNvSpPr>
          <p:nvPr/>
        </p:nvSpPr>
        <p:spPr bwMode="auto">
          <a:xfrm>
            <a:off x="5791200" y="32766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9472" name="Oval 13"/>
          <p:cNvSpPr>
            <a:spLocks noChangeArrowheads="1"/>
          </p:cNvSpPr>
          <p:nvPr/>
        </p:nvSpPr>
        <p:spPr bwMode="auto">
          <a:xfrm>
            <a:off x="7543800" y="4267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4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73" name="Line 14"/>
          <p:cNvSpPr>
            <a:spLocks noChangeShapeType="1"/>
          </p:cNvSpPr>
          <p:nvPr/>
        </p:nvSpPr>
        <p:spPr bwMode="auto">
          <a:xfrm>
            <a:off x="6781800" y="3200400"/>
            <a:ext cx="338138" cy="395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15"/>
          <p:cNvSpPr>
            <a:spLocks noChangeShapeType="1"/>
          </p:cNvSpPr>
          <p:nvPr/>
        </p:nvSpPr>
        <p:spPr bwMode="auto">
          <a:xfrm flipH="1">
            <a:off x="6781800" y="4038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Oval 16"/>
          <p:cNvSpPr>
            <a:spLocks noChangeArrowheads="1"/>
          </p:cNvSpPr>
          <p:nvPr/>
        </p:nvSpPr>
        <p:spPr bwMode="auto">
          <a:xfrm>
            <a:off x="6477000" y="42672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5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76" name="Oval 17"/>
          <p:cNvSpPr>
            <a:spLocks noChangeArrowheads="1"/>
          </p:cNvSpPr>
          <p:nvPr/>
        </p:nvSpPr>
        <p:spPr bwMode="auto">
          <a:xfrm>
            <a:off x="5257800" y="4876800"/>
            <a:ext cx="609600" cy="466725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5713" tIns="47856" rIns="95713" bIns="47856" anchor="ctr"/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500" b="1">
                <a:latin typeface="Times" panose="02020603050405020304" pitchFamily="18" charset="0"/>
                <a:cs typeface="Arial" panose="020B0604020202020204" pitchFamily="34" charset="0"/>
              </a:rPr>
              <a:t>6</a:t>
            </a:r>
            <a:endParaRPr lang="en-US" altLang="en-US" sz="25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477" name="Text Box 18"/>
          <p:cNvSpPr txBox="1">
            <a:spLocks noChangeArrowheads="1"/>
          </p:cNvSpPr>
          <p:nvPr/>
        </p:nvSpPr>
        <p:spPr bwMode="auto">
          <a:xfrm>
            <a:off x="7467600" y="3962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T</a:t>
            </a:r>
          </a:p>
        </p:txBody>
      </p:sp>
      <p:sp>
        <p:nvSpPr>
          <p:cNvPr id="19478" name="Line 19"/>
          <p:cNvSpPr>
            <a:spLocks noChangeShapeType="1"/>
          </p:cNvSpPr>
          <p:nvPr/>
        </p:nvSpPr>
        <p:spPr bwMode="auto">
          <a:xfrm>
            <a:off x="7391400" y="4038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20"/>
          <p:cNvSpPr txBox="1">
            <a:spLocks noChangeArrowheads="1"/>
          </p:cNvSpPr>
          <p:nvPr/>
        </p:nvSpPr>
        <p:spPr bwMode="auto">
          <a:xfrm>
            <a:off x="6553200" y="3962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F</a:t>
            </a:r>
          </a:p>
        </p:txBody>
      </p:sp>
      <p:sp>
        <p:nvSpPr>
          <p:cNvPr id="19480" name="Line 21"/>
          <p:cNvSpPr>
            <a:spLocks noChangeShapeType="1"/>
          </p:cNvSpPr>
          <p:nvPr/>
        </p:nvSpPr>
        <p:spPr bwMode="auto">
          <a:xfrm flipH="1">
            <a:off x="5562600" y="3276600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2"/>
          <p:cNvSpPr>
            <a:spLocks noChangeShapeType="1"/>
          </p:cNvSpPr>
          <p:nvPr/>
        </p:nvSpPr>
        <p:spPr bwMode="auto">
          <a:xfrm>
            <a:off x="5562600" y="5334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3"/>
          <p:cNvSpPr>
            <a:spLocks noChangeShapeType="1"/>
          </p:cNvSpPr>
          <p:nvPr/>
        </p:nvSpPr>
        <p:spPr bwMode="auto">
          <a:xfrm flipH="1" flipV="1">
            <a:off x="70866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4"/>
          <p:cNvSpPr>
            <a:spLocks noChangeShapeType="1"/>
          </p:cNvSpPr>
          <p:nvPr/>
        </p:nvSpPr>
        <p:spPr bwMode="auto">
          <a:xfrm flipH="1" flipV="1">
            <a:off x="6477000" y="3352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AutoShape 25"/>
          <p:cNvSpPr>
            <a:spLocks noChangeArrowheads="1"/>
          </p:cNvSpPr>
          <p:nvPr/>
        </p:nvSpPr>
        <p:spPr bwMode="auto">
          <a:xfrm>
            <a:off x="4084638" y="34290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280D906-B46F-4ADB-A847-4C79EDA8ADD9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FFC839D-DF20-49D6-B57B-CC7E9F62AD02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Overview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en-US" dirty="0"/>
              <a:t>Test Case Design</a:t>
            </a:r>
          </a:p>
          <a:p>
            <a:pPr lvl="1" eaLnBrk="1" hangingPunct="1"/>
            <a:r>
              <a:rPr lang="en-US" altLang="en-US" dirty="0"/>
              <a:t>White Box</a:t>
            </a:r>
          </a:p>
          <a:p>
            <a:pPr lvl="2" eaLnBrk="1" hangingPunct="1"/>
            <a:r>
              <a:rPr lang="en-US" altLang="en-US" dirty="0"/>
              <a:t>Control Flow Graph</a:t>
            </a:r>
          </a:p>
          <a:p>
            <a:pPr lvl="2" eaLnBrk="1" hangingPunct="1"/>
            <a:r>
              <a:rPr lang="en-US" altLang="en-US" dirty="0" err="1"/>
              <a:t>Cyclomatic</a:t>
            </a:r>
            <a:r>
              <a:rPr lang="en-US" altLang="en-US" dirty="0"/>
              <a:t> Complexity</a:t>
            </a:r>
          </a:p>
          <a:p>
            <a:pPr lvl="2" eaLnBrk="1" hangingPunct="1"/>
            <a:r>
              <a:rPr lang="en-US" altLang="en-US" dirty="0"/>
              <a:t>Basic Path Testing </a:t>
            </a:r>
          </a:p>
          <a:p>
            <a:pPr lvl="1" eaLnBrk="1" hangingPunct="1"/>
            <a:r>
              <a:rPr lang="en-US" altLang="en-US" dirty="0"/>
              <a:t>Black Box</a:t>
            </a:r>
          </a:p>
          <a:p>
            <a:pPr lvl="2" eaLnBrk="1" hangingPunct="1"/>
            <a:r>
              <a:rPr lang="en-US" altLang="en-US" dirty="0"/>
              <a:t>Equivalence Classes</a:t>
            </a:r>
          </a:p>
          <a:p>
            <a:pPr lvl="2" eaLnBrk="1" hangingPunct="1"/>
            <a:r>
              <a:rPr lang="en-US" altLang="en-US" dirty="0"/>
              <a:t>Boundary Value Analysis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1F1C7D-CF2B-4EB3-B426-74792EF475EF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28BB97-4690-4FE3-8C8E-0F499EB18971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 Testing: Step 2</a:t>
            </a:r>
          </a:p>
        </p:txBody>
      </p:sp>
      <p:grpSp>
        <p:nvGrpSpPr>
          <p:cNvPr id="20486" name="Group 3"/>
          <p:cNvGrpSpPr>
            <a:grpSpLocks/>
          </p:cNvGrpSpPr>
          <p:nvPr/>
        </p:nvGrpSpPr>
        <p:grpSpPr bwMode="auto">
          <a:xfrm>
            <a:off x="457200" y="1600200"/>
            <a:ext cx="3581400" cy="4416425"/>
            <a:chOff x="3072" y="1056"/>
            <a:chExt cx="2400" cy="2782"/>
          </a:xfrm>
        </p:grpSpPr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0491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492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493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495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496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497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498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01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02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0503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4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0505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114800" y="2590800"/>
            <a:ext cx="5029200" cy="2514600"/>
          </a:xfrm>
          <a:noFill/>
        </p:spPr>
        <p:txBody>
          <a:bodyPr/>
          <a:lstStyle/>
          <a:p>
            <a:pPr eaLnBrk="1" hangingPunct="1"/>
            <a:r>
              <a:rPr lang="en-US" altLang="en-US" sz="2600" dirty="0"/>
              <a:t>Cyclomatic complexity = </a:t>
            </a:r>
          </a:p>
          <a:p>
            <a:pPr lvl="1" eaLnBrk="1" hangingPunct="1"/>
            <a:r>
              <a:rPr lang="en-US" altLang="en-US" sz="2400" dirty="0"/>
              <a:t>The number of ‘regions’ in the graph;   OR</a:t>
            </a:r>
          </a:p>
          <a:p>
            <a:pPr lvl="1" eaLnBrk="1" hangingPunct="1"/>
            <a:r>
              <a:rPr lang="en-US" altLang="en-US" sz="2400" dirty="0"/>
              <a:t>The number of predicates + 1.</a:t>
            </a:r>
          </a:p>
          <a:p>
            <a:pPr lvl="1" eaLnBrk="1" hangingPunct="1"/>
            <a:r>
              <a:rPr lang="en-US" altLang="en-US" sz="2400" dirty="0"/>
              <a:t>Number of edges-Number of nodes+2 (E-N+2)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5C1073A-EF8C-4915-8657-07ABBDE88725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F4D5C04-5946-4B7A-A08F-540AB0C630E0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 Testing: Step 2</a:t>
            </a:r>
          </a:p>
        </p:txBody>
      </p:sp>
      <p:grpSp>
        <p:nvGrpSpPr>
          <p:cNvPr id="1033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1035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6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1038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39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0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2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043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044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5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8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49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1050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1052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4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2133600"/>
            <a:ext cx="4191000" cy="3200400"/>
          </a:xfrm>
          <a:noFill/>
        </p:spPr>
        <p:txBody>
          <a:bodyPr/>
          <a:lstStyle/>
          <a:p>
            <a:pPr eaLnBrk="1" hangingPunct="1"/>
            <a:r>
              <a:rPr lang="en-US" altLang="en-US" sz="2100" b="1"/>
              <a:t>Region</a:t>
            </a:r>
            <a:r>
              <a:rPr lang="en-US" altLang="en-US" sz="2100"/>
              <a:t>: Enclosed area in the CFG.</a:t>
            </a:r>
          </a:p>
          <a:p>
            <a:pPr lvl="1" eaLnBrk="1" hangingPunct="1"/>
            <a:r>
              <a:rPr lang="en-US" altLang="en-US" sz="2000"/>
              <a:t>Do not forget the outermost region.</a:t>
            </a:r>
          </a:p>
          <a:p>
            <a:pPr eaLnBrk="1" hangingPunct="1"/>
            <a:r>
              <a:rPr lang="en-US" altLang="en-US" sz="2100"/>
              <a:t>In this example:</a:t>
            </a:r>
          </a:p>
          <a:p>
            <a:pPr lvl="1" eaLnBrk="1" hangingPunct="1"/>
            <a:r>
              <a:rPr lang="en-US" altLang="en-US" sz="2000"/>
              <a:t>3 Regions (see the circles with different colors).</a:t>
            </a:r>
          </a:p>
          <a:p>
            <a:pPr lvl="1" eaLnBrk="1" hangingPunct="1"/>
            <a:r>
              <a:rPr lang="en-US" altLang="en-US" sz="2000"/>
              <a:t>Cyclomatic Complexity = 3</a:t>
            </a:r>
          </a:p>
          <a:p>
            <a:pPr eaLnBrk="1" hangingPunct="1"/>
            <a:r>
              <a:rPr lang="en-US" altLang="en-US" sz="2100"/>
              <a:t>Alternative way in next slide.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2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71750" y="3419475"/>
              <a:ext cx="268288" cy="590550"/>
            </p14:xfrm>
          </p:contentPart>
        </mc:Choice>
        <mc:Fallback xmlns="">
          <p:pic>
            <p:nvPicPr>
              <p:cNvPr id="102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2399" y="3410113"/>
                <a:ext cx="286989" cy="609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2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4825" y="4152900"/>
              <a:ext cx="438150" cy="295275"/>
            </p14:xfrm>
          </p:contentPart>
        </mc:Choice>
        <mc:Fallback xmlns="">
          <p:pic>
            <p:nvPicPr>
              <p:cNvPr id="102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5464" y="4143538"/>
                <a:ext cx="456871" cy="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2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81088" y="1731963"/>
              <a:ext cx="3268662" cy="4010025"/>
            </p14:xfrm>
          </p:contentPart>
        </mc:Choice>
        <mc:Fallback xmlns="">
          <p:pic>
            <p:nvPicPr>
              <p:cNvPr id="102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1728" y="1722603"/>
                <a:ext cx="3287381" cy="402874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E36666-CA12-492B-B66D-CACE66478D7D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CC6606-95D3-4A1B-9F4A-78EE41634E0F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 Testing: Step 2</a:t>
            </a:r>
          </a:p>
        </p:txBody>
      </p:sp>
      <p:grpSp>
        <p:nvGrpSpPr>
          <p:cNvPr id="21510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13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1515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16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17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19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0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1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22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25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26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1527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1529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1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1752600"/>
            <a:ext cx="3962400" cy="4343400"/>
          </a:xfrm>
          <a:noFill/>
        </p:spPr>
        <p:txBody>
          <a:bodyPr/>
          <a:lstStyle/>
          <a:p>
            <a:pPr eaLnBrk="1" hangingPunct="1"/>
            <a:r>
              <a:rPr lang="en-US" altLang="en-US" sz="2100" b="1"/>
              <a:t>Predicates</a:t>
            </a:r>
            <a:r>
              <a:rPr lang="en-US" altLang="en-US" sz="2100"/>
              <a:t>: </a:t>
            </a:r>
          </a:p>
          <a:p>
            <a:pPr lvl="1" eaLnBrk="1" hangingPunct="1"/>
            <a:r>
              <a:rPr lang="en-US" altLang="en-US" sz="2000"/>
              <a:t>Nodes with multiple exit arcs.</a:t>
            </a:r>
          </a:p>
          <a:p>
            <a:pPr lvl="1" eaLnBrk="1" hangingPunct="1"/>
            <a:r>
              <a:rPr lang="en-US" altLang="en-US" sz="2000"/>
              <a:t>Corresponds to branch/conditional statement in program.</a:t>
            </a:r>
          </a:p>
          <a:p>
            <a:pPr eaLnBrk="1" hangingPunct="1"/>
            <a:r>
              <a:rPr lang="en-US" altLang="en-US" sz="2100"/>
              <a:t>In this example:</a:t>
            </a:r>
          </a:p>
          <a:p>
            <a:pPr lvl="1" eaLnBrk="1" hangingPunct="1"/>
            <a:r>
              <a:rPr lang="en-US" altLang="en-US" sz="2000"/>
              <a:t>Predicates = 2 </a:t>
            </a:r>
          </a:p>
          <a:p>
            <a:pPr lvl="2" eaLnBrk="1" hangingPunct="1"/>
            <a:r>
              <a:rPr lang="en-US" altLang="en-US" sz="1800"/>
              <a:t>(Node 2 and 3)</a:t>
            </a:r>
          </a:p>
          <a:p>
            <a:pPr lvl="1" eaLnBrk="1" hangingPunct="1"/>
            <a:r>
              <a:rPr lang="en-US" altLang="en-US" sz="2000"/>
              <a:t>Cyclomatic Complexity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= 2 + 1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 = 3</a:t>
            </a:r>
            <a:endParaRPr lang="en-US" altLang="en-US"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796B248-B108-4EBE-9FF6-F233B21AF2AF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5914C1-D7EE-47B9-9EAF-A49B5E2DB029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 Testing: Step 3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Independent path: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An </a:t>
            </a:r>
            <a:r>
              <a:rPr lang="en-US" altLang="en-US" sz="2200" b="1"/>
              <a:t>executable </a:t>
            </a:r>
            <a:r>
              <a:rPr lang="en-US" altLang="en-US" sz="2200"/>
              <a:t>or</a:t>
            </a:r>
            <a:r>
              <a:rPr lang="en-US" altLang="en-US" sz="2200" b="1"/>
              <a:t> realizable path</a:t>
            </a:r>
            <a:r>
              <a:rPr lang="en-US" altLang="en-US" sz="2200"/>
              <a:t> through the graph from the start node to the end node that has not been traversed before.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/>
              <a:t>Must </a:t>
            </a:r>
            <a:r>
              <a:rPr lang="en-US" altLang="en-US" sz="2200"/>
              <a:t>move along </a:t>
            </a:r>
            <a:r>
              <a:rPr lang="en-US" altLang="en-US" sz="2200" b="1"/>
              <a:t>at least one arc</a:t>
            </a:r>
            <a:r>
              <a:rPr lang="en-US" altLang="en-US" sz="2200"/>
              <a:t> that has not been yet traversed (an unvisited arc).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The objective is to cover all statements in a program by independent paths.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number of independent paths to discover &lt;= </a:t>
            </a:r>
            <a:r>
              <a:rPr lang="en-US" altLang="en-US" sz="2600">
                <a:sym typeface="Wingdings" panose="05000000000000000000" pitchFamily="2" charset="2"/>
              </a:rPr>
              <a:t>cyclomatic complexity number.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Decide the Basis Path Set: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It is the maximal set of </a:t>
            </a:r>
            <a:r>
              <a:rPr lang="en-US" altLang="en-US" sz="2200" i="1"/>
              <a:t>independent paths</a:t>
            </a:r>
            <a:r>
              <a:rPr lang="en-US" altLang="en-US" sz="2200"/>
              <a:t> in the flow graph.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/>
              <a:t>NOT </a:t>
            </a:r>
            <a:r>
              <a:rPr lang="en-US" altLang="en-US" sz="2200"/>
              <a:t>a unique set.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2590800"/>
            <a:ext cx="8763000" cy="3657600"/>
          </a:xfrm>
        </p:spPr>
        <p:txBody>
          <a:bodyPr/>
          <a:lstStyle/>
          <a:p>
            <a:r>
              <a:rPr lang="en-US" altLang="en-US" sz="2400"/>
              <a:t>1-2-3-5 can be the first independent path; 1-2-4-5 is another; 1-2-3-5-2-4-5 is one more. </a:t>
            </a:r>
          </a:p>
          <a:p>
            <a:r>
              <a:rPr lang="en-US" altLang="en-US" sz="2400"/>
              <a:t>There are only these 3 independent paths. The basis path set is then having 3 paths.</a:t>
            </a:r>
          </a:p>
          <a:p>
            <a:r>
              <a:rPr lang="en-US" altLang="en-US" sz="2400"/>
              <a:t>Alternatively, if we had identified 1-2-3-5-2-4-5 as the first independent path, there would be no more independent paths.  </a:t>
            </a:r>
          </a:p>
          <a:p>
            <a:r>
              <a:rPr lang="en-US" altLang="en-US" sz="2400"/>
              <a:t>The number of independent paths therefore can vary according to the order we identify them. </a:t>
            </a:r>
          </a:p>
          <a:p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E10FF0-2369-43D4-838C-B39ABD10D908}" type="datetime1">
              <a:rPr lang="en-US" smtClean="0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948BEB-3C68-4B49-A357-30BF425BB16F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355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3560" name="Picture 3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57031" r="34500" b="21094"/>
          <a:stretch>
            <a:fillRect/>
          </a:stretch>
        </p:blipFill>
        <p:spPr bwMode="auto">
          <a:xfrm>
            <a:off x="2895600" y="533400"/>
            <a:ext cx="6019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F8ED1B-9193-4881-93F1-F29FE4ACB9C4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BE5BB4-A6E4-4E8C-9754-5D503F14D874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 Testing: Step 3</a:t>
            </a:r>
          </a:p>
        </p:txBody>
      </p:sp>
      <p:grpSp>
        <p:nvGrpSpPr>
          <p:cNvPr id="24582" name="Group 3"/>
          <p:cNvGrpSpPr>
            <a:grpSpLocks/>
          </p:cNvGrpSpPr>
          <p:nvPr/>
        </p:nvGrpSpPr>
        <p:grpSpPr bwMode="auto"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24587" name="Rectangle 4"/>
            <p:cNvSpPr>
              <a:spLocks noChangeArrowheads="1"/>
            </p:cNvSpPr>
            <p:nvPr/>
          </p:nvSpPr>
          <p:spPr bwMode="auto"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8" name="Line 5"/>
            <p:cNvSpPr>
              <a:spLocks noChangeShapeType="1"/>
            </p:cNvSpPr>
            <p:nvPr/>
          </p:nvSpPr>
          <p:spPr bwMode="auto">
            <a:xfrm>
              <a:off x="4080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Text Box 6"/>
            <p:cNvSpPr txBox="1">
              <a:spLocks noChangeArrowheads="1"/>
            </p:cNvSpPr>
            <p:nvPr/>
          </p:nvSpPr>
          <p:spPr bwMode="auto"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200" b="1"/>
                <a:t>CFG</a:t>
              </a:r>
            </a:p>
          </p:txBody>
        </p:sp>
        <p:sp>
          <p:nvSpPr>
            <p:cNvPr id="24590" name="Oval 7"/>
            <p:cNvSpPr>
              <a:spLocks noChangeArrowheads="1"/>
            </p:cNvSpPr>
            <p:nvPr/>
          </p:nvSpPr>
          <p:spPr bwMode="auto"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1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1" name="Oval 8"/>
            <p:cNvSpPr>
              <a:spLocks noChangeArrowheads="1"/>
            </p:cNvSpPr>
            <p:nvPr/>
          </p:nvSpPr>
          <p:spPr bwMode="auto"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2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408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Oval 10"/>
            <p:cNvSpPr>
              <a:spLocks noChangeArrowheads="1"/>
            </p:cNvSpPr>
            <p:nvPr/>
          </p:nvSpPr>
          <p:spPr bwMode="auto"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3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4" name="Text Box 11"/>
            <p:cNvSpPr txBox="1">
              <a:spLocks noChangeArrowheads="1"/>
            </p:cNvSpPr>
            <p:nvPr/>
          </p:nvSpPr>
          <p:spPr bwMode="auto"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4595" name="Text Box 12"/>
            <p:cNvSpPr txBox="1">
              <a:spLocks noChangeArrowheads="1"/>
            </p:cNvSpPr>
            <p:nvPr/>
          </p:nvSpPr>
          <p:spPr bwMode="auto"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4596" name="Oval 13"/>
            <p:cNvSpPr>
              <a:spLocks noChangeArrowheads="1"/>
            </p:cNvSpPr>
            <p:nvPr/>
          </p:nvSpPr>
          <p:spPr bwMode="auto"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4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597" name="Line 14"/>
            <p:cNvSpPr>
              <a:spLocks noChangeShapeType="1"/>
            </p:cNvSpPr>
            <p:nvPr/>
          </p:nvSpPr>
          <p:spPr bwMode="auto">
            <a:xfrm>
              <a:off x="4272" y="2016"/>
              <a:ext cx="213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Line 15"/>
            <p:cNvSpPr>
              <a:spLocks noChangeShapeType="1"/>
            </p:cNvSpPr>
            <p:nvPr/>
          </p:nvSpPr>
          <p:spPr bwMode="auto">
            <a:xfrm flipH="1">
              <a:off x="4272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Oval 16"/>
            <p:cNvSpPr>
              <a:spLocks noChangeArrowheads="1"/>
            </p:cNvSpPr>
            <p:nvPr/>
          </p:nvSpPr>
          <p:spPr bwMode="auto"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5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0" name="Oval 17"/>
            <p:cNvSpPr>
              <a:spLocks noChangeArrowheads="1"/>
            </p:cNvSpPr>
            <p:nvPr/>
          </p:nvSpPr>
          <p:spPr bwMode="auto"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5713" tIns="47856" rIns="95713" bIns="47856" anchor="ctr"/>
            <a:lstStyle>
              <a:lvl1pPr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9588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95885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500" b="1">
                  <a:latin typeface="Times" panose="02020603050405020304" pitchFamily="18" charset="0"/>
                  <a:cs typeface="Arial" panose="020B0604020202020204" pitchFamily="34" charset="0"/>
                </a:rPr>
                <a:t>6</a:t>
              </a:r>
              <a:endParaRPr lang="en-US" altLang="en-US" sz="2500">
                <a:latin typeface="Times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601" name="Text Box 18"/>
            <p:cNvSpPr txBox="1">
              <a:spLocks noChangeArrowheads="1"/>
            </p:cNvSpPr>
            <p:nvPr/>
          </p:nvSpPr>
          <p:spPr bwMode="auto"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T</a:t>
              </a:r>
            </a:p>
          </p:txBody>
        </p:sp>
        <p:sp>
          <p:nvSpPr>
            <p:cNvPr id="24602" name="Line 19"/>
            <p:cNvSpPr>
              <a:spLocks noChangeShapeType="1"/>
            </p:cNvSpPr>
            <p:nvPr/>
          </p:nvSpPr>
          <p:spPr bwMode="auto">
            <a:xfrm>
              <a:off x="4656" y="254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3" name="Text Box 20"/>
            <p:cNvSpPr txBox="1">
              <a:spLocks noChangeArrowheads="1"/>
            </p:cNvSpPr>
            <p:nvPr/>
          </p:nvSpPr>
          <p:spPr bwMode="auto"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F</a:t>
              </a:r>
            </a:p>
          </p:txBody>
        </p:sp>
        <p:sp>
          <p:nvSpPr>
            <p:cNvPr id="24604" name="Line 21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Line 22"/>
            <p:cNvSpPr>
              <a:spLocks noChangeShapeType="1"/>
            </p:cNvSpPr>
            <p:nvPr/>
          </p:nvSpPr>
          <p:spPr bwMode="auto">
            <a:xfrm>
              <a:off x="3504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Line 23"/>
            <p:cNvSpPr>
              <a:spLocks noChangeShapeType="1"/>
            </p:cNvSpPr>
            <p:nvPr/>
          </p:nvSpPr>
          <p:spPr bwMode="auto">
            <a:xfrm flipH="1" flipV="1">
              <a:off x="4464" y="28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7" name="Line 24"/>
            <p:cNvSpPr>
              <a:spLocks noChangeShapeType="1"/>
            </p:cNvSpPr>
            <p:nvPr/>
          </p:nvSpPr>
          <p:spPr bwMode="auto">
            <a:xfrm flipH="1" flipV="1">
              <a:off x="4080" y="21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4800600" y="1828800"/>
            <a:ext cx="4343400" cy="3505200"/>
          </a:xfrm>
          <a:noFill/>
        </p:spPr>
        <p:txBody>
          <a:bodyPr/>
          <a:lstStyle/>
          <a:p>
            <a:pPr eaLnBrk="1" hangingPunct="1"/>
            <a:r>
              <a:rPr lang="en-US" altLang="en-US" sz="2400"/>
              <a:t>Cyclomatic complexity = 3.</a:t>
            </a:r>
          </a:p>
          <a:p>
            <a:pPr eaLnBrk="1" hangingPunct="1"/>
            <a:r>
              <a:rPr lang="en-US" altLang="en-US" sz="2400"/>
              <a:t>Need at most </a:t>
            </a:r>
            <a:r>
              <a:rPr lang="en-US" altLang="en-US" sz="2400" b="1"/>
              <a:t>3 </a:t>
            </a:r>
            <a:r>
              <a:rPr lang="en-US" altLang="en-US" sz="2400"/>
              <a:t>independent paths to cover the CFG.</a:t>
            </a:r>
          </a:p>
          <a:p>
            <a:pPr eaLnBrk="1" hangingPunct="1"/>
            <a:r>
              <a:rPr lang="en-US" altLang="en-US" sz="2400"/>
              <a:t>In this example:</a:t>
            </a:r>
          </a:p>
          <a:p>
            <a:pPr lvl="1" eaLnBrk="1" hangingPunct="1"/>
            <a:r>
              <a:rPr lang="en-US" altLang="en-US" sz="2000">
                <a:solidFill>
                  <a:srgbClr val="FF3300"/>
                </a:solidFill>
              </a:rPr>
              <a:t>[ 1 – 2 – 6 ]</a:t>
            </a:r>
          </a:p>
          <a:p>
            <a:pPr lvl="1" eaLnBrk="1" hangingPunct="1"/>
            <a:r>
              <a:rPr lang="en-US" altLang="en-US" sz="2000">
                <a:solidFill>
                  <a:srgbClr val="009900"/>
                </a:solidFill>
              </a:rPr>
              <a:t>[ 1 – 2 – 3 – 5 – 2 – 6 ]</a:t>
            </a:r>
          </a:p>
          <a:p>
            <a:pPr lvl="1" eaLnBrk="1" hangingPunct="1"/>
            <a:r>
              <a:rPr lang="en-US" altLang="en-US" sz="2000">
                <a:solidFill>
                  <a:srgbClr val="0033CC"/>
                </a:solidFill>
              </a:rPr>
              <a:t>[ 1 – 2 – 3 – 4 – 5 – 2 – 6]</a:t>
            </a:r>
          </a:p>
        </p:txBody>
      </p:sp>
      <p:sp>
        <p:nvSpPr>
          <p:cNvPr id="24584" name="Freeform 26"/>
          <p:cNvSpPr>
            <a:spLocks/>
          </p:cNvSpPr>
          <p:nvPr/>
        </p:nvSpPr>
        <p:spPr bwMode="auto">
          <a:xfrm>
            <a:off x="1271588" y="1771650"/>
            <a:ext cx="1071562" cy="3986213"/>
          </a:xfrm>
          <a:custGeom>
            <a:avLst/>
            <a:gdLst>
              <a:gd name="T0" fmla="*/ 2147483647 w 675"/>
              <a:gd name="T1" fmla="*/ 0 h 2511"/>
              <a:gd name="T2" fmla="*/ 2147483647 w 675"/>
              <a:gd name="T3" fmla="*/ 2147483647 h 2511"/>
              <a:gd name="T4" fmla="*/ 2147483647 w 675"/>
              <a:gd name="T5" fmla="*/ 2147483647 h 2511"/>
              <a:gd name="T6" fmla="*/ 0 w 675"/>
              <a:gd name="T7" fmla="*/ 2147483647 h 2511"/>
              <a:gd name="T8" fmla="*/ 0 60000 65536"/>
              <a:gd name="T9" fmla="*/ 0 60000 65536"/>
              <a:gd name="T10" fmla="*/ 0 60000 65536"/>
              <a:gd name="T11" fmla="*/ 0 60000 65536"/>
              <a:gd name="T12" fmla="*/ 0 w 675"/>
              <a:gd name="T13" fmla="*/ 0 h 2511"/>
              <a:gd name="T14" fmla="*/ 675 w 675"/>
              <a:gd name="T15" fmla="*/ 2511 h 25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5" h="2511">
                <a:moveTo>
                  <a:pt x="639" y="0"/>
                </a:moveTo>
                <a:lnTo>
                  <a:pt x="675" y="747"/>
                </a:lnTo>
                <a:lnTo>
                  <a:pt x="34" y="2071"/>
                </a:lnTo>
                <a:lnTo>
                  <a:pt x="0" y="251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Freeform 27"/>
          <p:cNvSpPr>
            <a:spLocks/>
          </p:cNvSpPr>
          <p:nvPr/>
        </p:nvSpPr>
        <p:spPr bwMode="auto">
          <a:xfrm>
            <a:off x="1447800" y="1757363"/>
            <a:ext cx="1709738" cy="4033837"/>
          </a:xfrm>
          <a:custGeom>
            <a:avLst/>
            <a:gdLst>
              <a:gd name="T0" fmla="*/ 2147483647 w 1077"/>
              <a:gd name="T1" fmla="*/ 0 h 2541"/>
              <a:gd name="T2" fmla="*/ 2147483647 w 1077"/>
              <a:gd name="T3" fmla="*/ 2147483647 h 2541"/>
              <a:gd name="T4" fmla="*/ 2147483647 w 1077"/>
              <a:gd name="T5" fmla="*/ 2147483647 h 2541"/>
              <a:gd name="T6" fmla="*/ 2147483647 w 1077"/>
              <a:gd name="T7" fmla="*/ 2147483647 h 2541"/>
              <a:gd name="T8" fmla="*/ 2147483647 w 1077"/>
              <a:gd name="T9" fmla="*/ 2147483647 h 2541"/>
              <a:gd name="T10" fmla="*/ 2147483647 w 1077"/>
              <a:gd name="T11" fmla="*/ 2147483647 h 2541"/>
              <a:gd name="T12" fmla="*/ 2147483647 w 1077"/>
              <a:gd name="T13" fmla="*/ 2147483647 h 2541"/>
              <a:gd name="T14" fmla="*/ 2147483647 w 1077"/>
              <a:gd name="T15" fmla="*/ 2147483647 h 2541"/>
              <a:gd name="T16" fmla="*/ 0 w 1077"/>
              <a:gd name="T17" fmla="*/ 2147483647 h 25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77"/>
              <a:gd name="T28" fmla="*/ 0 h 2541"/>
              <a:gd name="T29" fmla="*/ 1077 w 1077"/>
              <a:gd name="T30" fmla="*/ 2541 h 254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77" h="2541">
                <a:moveTo>
                  <a:pt x="609" y="0"/>
                </a:moveTo>
                <a:lnTo>
                  <a:pt x="672" y="846"/>
                </a:lnTo>
                <a:lnTo>
                  <a:pt x="1077" y="1305"/>
                </a:lnTo>
                <a:lnTo>
                  <a:pt x="699" y="1584"/>
                </a:lnTo>
                <a:lnTo>
                  <a:pt x="690" y="1593"/>
                </a:lnTo>
                <a:lnTo>
                  <a:pt x="636" y="918"/>
                </a:lnTo>
                <a:lnTo>
                  <a:pt x="573" y="837"/>
                </a:lnTo>
                <a:lnTo>
                  <a:pt x="18" y="2161"/>
                </a:lnTo>
                <a:lnTo>
                  <a:pt x="0" y="2541"/>
                </a:ln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Freeform 28"/>
          <p:cNvSpPr>
            <a:spLocks/>
          </p:cNvSpPr>
          <p:nvPr/>
        </p:nvSpPr>
        <p:spPr bwMode="auto">
          <a:xfrm>
            <a:off x="1676400" y="1743075"/>
            <a:ext cx="2209800" cy="4043363"/>
          </a:xfrm>
          <a:custGeom>
            <a:avLst/>
            <a:gdLst>
              <a:gd name="T0" fmla="*/ 2147483647 w 1392"/>
              <a:gd name="T1" fmla="*/ 0 h 2547"/>
              <a:gd name="T2" fmla="*/ 2147483647 w 1392"/>
              <a:gd name="T3" fmla="*/ 2147483647 h 2547"/>
              <a:gd name="T4" fmla="*/ 2147483647 w 1392"/>
              <a:gd name="T5" fmla="*/ 2147483647 h 2547"/>
              <a:gd name="T6" fmla="*/ 2147483647 w 1392"/>
              <a:gd name="T7" fmla="*/ 2147483647 h 2547"/>
              <a:gd name="T8" fmla="*/ 2147483647 w 1392"/>
              <a:gd name="T9" fmla="*/ 2147483647 h 2547"/>
              <a:gd name="T10" fmla="*/ 2147483647 w 1392"/>
              <a:gd name="T11" fmla="*/ 2147483647 h 2547"/>
              <a:gd name="T12" fmla="*/ 2147483647 w 1392"/>
              <a:gd name="T13" fmla="*/ 2147483647 h 2547"/>
              <a:gd name="T14" fmla="*/ 2147483647 w 1392"/>
              <a:gd name="T15" fmla="*/ 2147483647 h 2547"/>
              <a:gd name="T16" fmla="*/ 2147483647 w 1392"/>
              <a:gd name="T17" fmla="*/ 2147483647 h 2547"/>
              <a:gd name="T18" fmla="*/ 0 w 1392"/>
              <a:gd name="T19" fmla="*/ 2147483647 h 254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92"/>
              <a:gd name="T31" fmla="*/ 0 h 2547"/>
              <a:gd name="T32" fmla="*/ 1392 w 1392"/>
              <a:gd name="T33" fmla="*/ 2547 h 254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92" h="2547">
                <a:moveTo>
                  <a:pt x="519" y="0"/>
                </a:moveTo>
                <a:lnTo>
                  <a:pt x="609" y="828"/>
                </a:lnTo>
                <a:lnTo>
                  <a:pt x="1068" y="1341"/>
                </a:lnTo>
                <a:lnTo>
                  <a:pt x="1392" y="1656"/>
                </a:lnTo>
                <a:lnTo>
                  <a:pt x="1356" y="1827"/>
                </a:lnTo>
                <a:lnTo>
                  <a:pt x="438" y="1800"/>
                </a:lnTo>
                <a:lnTo>
                  <a:pt x="438" y="1008"/>
                </a:lnTo>
                <a:lnTo>
                  <a:pt x="420" y="972"/>
                </a:lnTo>
                <a:lnTo>
                  <a:pt x="18" y="2167"/>
                </a:lnTo>
                <a:lnTo>
                  <a:pt x="0" y="2547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627470-9816-44E6-BE11-3E4B1AC6A445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A15BD9-5CF3-406C-894C-DC7EDCA5E653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Path Base Testing: Step 4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600"/>
              <a:t>Prepare a test case for each independent path.</a:t>
            </a:r>
          </a:p>
          <a:p>
            <a:pPr eaLnBrk="1" hangingPunct="1"/>
            <a:r>
              <a:rPr lang="en-US" altLang="en-US" sz="2400"/>
              <a:t>In this example:</a:t>
            </a:r>
          </a:p>
          <a:p>
            <a:pPr lvl="1" eaLnBrk="1" hangingPunct="1"/>
            <a:r>
              <a:rPr lang="en-US" altLang="en-US" sz="2000"/>
              <a:t>Path: [ 1 – 2 – 6 ]</a:t>
            </a:r>
          </a:p>
          <a:p>
            <a:pPr lvl="2" eaLnBrk="1" hangingPunct="1"/>
            <a:r>
              <a:rPr lang="en-US" altLang="en-US" sz="1800"/>
              <a:t>Test Case:  A = { 5, …}, N = 1</a:t>
            </a:r>
          </a:p>
          <a:p>
            <a:pPr lvl="2" eaLnBrk="1" hangingPunct="1"/>
            <a:r>
              <a:rPr lang="en-US" altLang="en-US" sz="1800"/>
              <a:t>Expected Output: 5</a:t>
            </a:r>
          </a:p>
          <a:p>
            <a:pPr lvl="1" eaLnBrk="1" hangingPunct="1"/>
            <a:r>
              <a:rPr lang="en-US" altLang="en-US" sz="2000"/>
              <a:t>Path: [ 1 – 2 – 3 – 5 – 2 – 6 ]</a:t>
            </a:r>
          </a:p>
          <a:p>
            <a:pPr lvl="2" eaLnBrk="1" hangingPunct="1"/>
            <a:r>
              <a:rPr lang="en-US" altLang="en-US" sz="1800"/>
              <a:t>Test Case: A = { 5, 9, … }, N = 2</a:t>
            </a:r>
          </a:p>
          <a:p>
            <a:pPr lvl="2" eaLnBrk="1" hangingPunct="1"/>
            <a:r>
              <a:rPr lang="en-US" altLang="en-US" sz="1800"/>
              <a:t>Expected Output: 5</a:t>
            </a:r>
          </a:p>
          <a:p>
            <a:pPr lvl="1" eaLnBrk="1" hangingPunct="1"/>
            <a:r>
              <a:rPr lang="en-US" altLang="en-US" sz="2000"/>
              <a:t>Path: [ 1 – 2 – 3 – 4 – 5 – 2 – 6]</a:t>
            </a:r>
          </a:p>
          <a:p>
            <a:pPr lvl="2" eaLnBrk="1" hangingPunct="1"/>
            <a:r>
              <a:rPr lang="en-US" altLang="en-US" sz="1800"/>
              <a:t>Test Case: A = { 8, 6, … }, N = 2</a:t>
            </a:r>
          </a:p>
          <a:p>
            <a:pPr lvl="2" eaLnBrk="1" hangingPunct="1"/>
            <a:r>
              <a:rPr lang="en-US" altLang="en-US" sz="1800"/>
              <a:t>Expected Output: 6</a:t>
            </a:r>
          </a:p>
          <a:p>
            <a:pPr eaLnBrk="1" hangingPunct="1"/>
            <a:r>
              <a:rPr lang="en-US" altLang="en-US" sz="2600"/>
              <a:t>These tests will result a complete decision and statement coverage of the code.</a:t>
            </a: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304800" y="6172200"/>
            <a:ext cx="7391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200"/>
              <a:t>Try to verify that the test cases actually force execution along a desired path.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1317B34-424A-479A-B0A9-D36DBD0472D0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5141EF-5102-4554-A1BD-638A50BD81E7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533400" y="1143000"/>
            <a:ext cx="80772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average 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(int[ ] value, int min, int max, int N)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int i, totalValid, sum,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i = totalValid = sum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while ( i &lt; N &amp;&amp; value[i] != -999 )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if (value[i] &gt;= min &amp;&amp; value[i] &lt;= max){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	totalValid += 1; sum += value[i];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i +=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mean = sum / totalValid;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return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F7FAF39-8090-437B-82A2-E3EAF0372043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157152-80B0-4C6E-80CD-387AC0D04B75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1: Draw CFG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457200" y="990600"/>
            <a:ext cx="82296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average </a:t>
            </a: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(int[ ] value, int min, int max, int N)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int i, totalValid, sum,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i = totalValid = sum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while ( i &lt; N &amp;&amp; value[i] != -999 )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9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if (value[i] &gt;= min &amp;&amp; value[i] &lt;= max){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	totalValid += 1; sum += value[i];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i +=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mean = sum / totalValid;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return mean;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655" name="AutoShape 4"/>
          <p:cNvSpPr>
            <a:spLocks/>
          </p:cNvSpPr>
          <p:nvPr/>
        </p:nvSpPr>
        <p:spPr bwMode="auto">
          <a:xfrm>
            <a:off x="6324600" y="1524000"/>
            <a:ext cx="228600" cy="381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6" name="Oval 5"/>
          <p:cNvSpPr>
            <a:spLocks noChangeArrowheads="1"/>
          </p:cNvSpPr>
          <p:nvPr/>
        </p:nvSpPr>
        <p:spPr bwMode="auto">
          <a:xfrm>
            <a:off x="6858000" y="15240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27657" name="Oval 6"/>
          <p:cNvSpPr>
            <a:spLocks noChangeArrowheads="1"/>
          </p:cNvSpPr>
          <p:nvPr/>
        </p:nvSpPr>
        <p:spPr bwMode="auto">
          <a:xfrm>
            <a:off x="2133600" y="2209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27658" name="Oval 7"/>
          <p:cNvSpPr>
            <a:spLocks noChangeArrowheads="1"/>
          </p:cNvSpPr>
          <p:nvPr/>
        </p:nvSpPr>
        <p:spPr bwMode="auto">
          <a:xfrm>
            <a:off x="4648200" y="2209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27659" name="Oval 8"/>
          <p:cNvSpPr>
            <a:spLocks noChangeArrowheads="1"/>
          </p:cNvSpPr>
          <p:nvPr/>
        </p:nvSpPr>
        <p:spPr bwMode="auto">
          <a:xfrm>
            <a:off x="3352800" y="233045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27660" name="Oval 9"/>
          <p:cNvSpPr>
            <a:spLocks noChangeArrowheads="1"/>
          </p:cNvSpPr>
          <p:nvPr/>
        </p:nvSpPr>
        <p:spPr bwMode="auto">
          <a:xfrm>
            <a:off x="6172200" y="2314575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27661" name="Oval 10"/>
          <p:cNvSpPr>
            <a:spLocks noChangeArrowheads="1"/>
          </p:cNvSpPr>
          <p:nvPr/>
        </p:nvSpPr>
        <p:spPr bwMode="auto">
          <a:xfrm>
            <a:off x="7467600" y="2895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6</a:t>
            </a:r>
          </a:p>
        </p:txBody>
      </p:sp>
      <p:sp>
        <p:nvSpPr>
          <p:cNvPr id="27662" name="Oval 11"/>
          <p:cNvSpPr>
            <a:spLocks noChangeArrowheads="1"/>
          </p:cNvSpPr>
          <p:nvPr/>
        </p:nvSpPr>
        <p:spPr bwMode="auto">
          <a:xfrm>
            <a:off x="2819400" y="3505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7</a:t>
            </a:r>
          </a:p>
        </p:txBody>
      </p:sp>
      <p:sp>
        <p:nvSpPr>
          <p:cNvPr id="27663" name="Oval 12"/>
          <p:cNvSpPr>
            <a:spLocks noChangeArrowheads="1"/>
          </p:cNvSpPr>
          <p:nvPr/>
        </p:nvSpPr>
        <p:spPr bwMode="auto">
          <a:xfrm>
            <a:off x="5029200" y="44958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9</a:t>
            </a:r>
          </a:p>
        </p:txBody>
      </p:sp>
      <p:sp>
        <p:nvSpPr>
          <p:cNvPr id="27664" name="Oval 13"/>
          <p:cNvSpPr>
            <a:spLocks noChangeArrowheads="1"/>
          </p:cNvSpPr>
          <p:nvPr/>
        </p:nvSpPr>
        <p:spPr bwMode="auto">
          <a:xfrm>
            <a:off x="3733800" y="41148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27665" name="Oval 14"/>
          <p:cNvSpPr>
            <a:spLocks noChangeArrowheads="1"/>
          </p:cNvSpPr>
          <p:nvPr/>
        </p:nvSpPr>
        <p:spPr bwMode="auto">
          <a:xfrm>
            <a:off x="3505200" y="51054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10</a:t>
            </a:r>
          </a:p>
        </p:txBody>
      </p:sp>
      <p:sp>
        <p:nvSpPr>
          <p:cNvPr id="27666" name="Oval 15"/>
          <p:cNvSpPr>
            <a:spLocks noChangeArrowheads="1"/>
          </p:cNvSpPr>
          <p:nvPr/>
        </p:nvSpPr>
        <p:spPr bwMode="auto">
          <a:xfrm>
            <a:off x="2667000" y="54864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5C1F06E-558E-4B95-A826-9169D6EC9DBF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F5E86C-4D5F-4A77-A116-A2B63FD9AB25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1: Draw CFG</a:t>
            </a:r>
          </a:p>
        </p:txBody>
      </p:sp>
      <p:grpSp>
        <p:nvGrpSpPr>
          <p:cNvPr id="28678" name="Group 3"/>
          <p:cNvGrpSpPr>
            <a:grpSpLocks/>
          </p:cNvGrpSpPr>
          <p:nvPr/>
        </p:nvGrpSpPr>
        <p:grpSpPr bwMode="auto">
          <a:xfrm>
            <a:off x="762000" y="1676400"/>
            <a:ext cx="7772400" cy="4343400"/>
            <a:chOff x="480" y="1056"/>
            <a:chExt cx="4896" cy="2736"/>
          </a:xfrm>
        </p:grpSpPr>
        <p:sp>
          <p:nvSpPr>
            <p:cNvPr id="28679" name="Oval 4"/>
            <p:cNvSpPr>
              <a:spLocks noChangeArrowheads="1"/>
            </p:cNvSpPr>
            <p:nvPr/>
          </p:nvSpPr>
          <p:spPr bwMode="auto">
            <a:xfrm>
              <a:off x="864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8680" name="Oval 5"/>
            <p:cNvSpPr>
              <a:spLocks noChangeArrowheads="1"/>
            </p:cNvSpPr>
            <p:nvPr/>
          </p:nvSpPr>
          <p:spPr bwMode="auto">
            <a:xfrm>
              <a:off x="1440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8681" name="Oval 6"/>
            <p:cNvSpPr>
              <a:spLocks noChangeArrowheads="1"/>
            </p:cNvSpPr>
            <p:nvPr/>
          </p:nvSpPr>
          <p:spPr bwMode="auto">
            <a:xfrm>
              <a:off x="2016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28682" name="Oval 7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8683" name="Oval 8"/>
            <p:cNvSpPr>
              <a:spLocks noChangeArrowheads="1"/>
            </p:cNvSpPr>
            <p:nvPr/>
          </p:nvSpPr>
          <p:spPr bwMode="auto">
            <a:xfrm>
              <a:off x="3168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28684" name="Oval 9"/>
            <p:cNvSpPr>
              <a:spLocks noChangeArrowheads="1"/>
            </p:cNvSpPr>
            <p:nvPr/>
          </p:nvSpPr>
          <p:spPr bwMode="auto">
            <a:xfrm>
              <a:off x="3744" y="244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28685" name="Oval 10"/>
            <p:cNvSpPr>
              <a:spLocks noChangeArrowheads="1"/>
            </p:cNvSpPr>
            <p:nvPr/>
          </p:nvSpPr>
          <p:spPr bwMode="auto">
            <a:xfrm>
              <a:off x="2784" y="3264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7</a:t>
              </a:r>
            </a:p>
          </p:txBody>
        </p:sp>
        <p:sp>
          <p:nvSpPr>
            <p:cNvPr id="28686" name="Oval 11"/>
            <p:cNvSpPr>
              <a:spLocks noChangeArrowheads="1"/>
            </p:cNvSpPr>
            <p:nvPr/>
          </p:nvSpPr>
          <p:spPr bwMode="auto">
            <a:xfrm>
              <a:off x="2592" y="1296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9</a:t>
              </a:r>
            </a:p>
          </p:txBody>
        </p:sp>
        <p:sp>
          <p:nvSpPr>
            <p:cNvPr id="28687" name="Oval 12"/>
            <p:cNvSpPr>
              <a:spLocks noChangeArrowheads="1"/>
            </p:cNvSpPr>
            <p:nvPr/>
          </p:nvSpPr>
          <p:spPr bwMode="auto">
            <a:xfrm>
              <a:off x="2016" y="168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8</a:t>
              </a:r>
            </a:p>
          </p:txBody>
        </p:sp>
        <p:sp>
          <p:nvSpPr>
            <p:cNvPr id="28688" name="Oval 13"/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" panose="02020603050405020304" pitchFamily="18" charset="0"/>
                </a:rPr>
                <a:t>10</a:t>
              </a:r>
            </a:p>
          </p:txBody>
        </p:sp>
        <p:sp>
          <p:nvSpPr>
            <p:cNvPr id="28689" name="Oval 14"/>
            <p:cNvSpPr>
              <a:spLocks noChangeArrowheads="1"/>
            </p:cNvSpPr>
            <p:nvPr/>
          </p:nvSpPr>
          <p:spPr bwMode="auto">
            <a:xfrm>
              <a:off x="3264" y="1632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" panose="02020603050405020304" pitchFamily="18" charset="0"/>
                </a:rPr>
                <a:t>11</a:t>
              </a:r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>
              <a:off x="1104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 flipH="1">
              <a:off x="3024" y="2688"/>
              <a:ext cx="81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2" name="Line 17"/>
            <p:cNvSpPr>
              <a:spLocks noChangeShapeType="1"/>
            </p:cNvSpPr>
            <p:nvPr/>
          </p:nvSpPr>
          <p:spPr bwMode="auto">
            <a:xfrm>
              <a:off x="1680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4" name="Line 19"/>
            <p:cNvSpPr>
              <a:spLocks noChangeShapeType="1"/>
            </p:cNvSpPr>
            <p:nvPr/>
          </p:nvSpPr>
          <p:spPr bwMode="auto">
            <a:xfrm>
              <a:off x="2832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20"/>
            <p:cNvSpPr>
              <a:spLocks noChangeShapeType="1"/>
            </p:cNvSpPr>
            <p:nvPr/>
          </p:nvSpPr>
          <p:spPr bwMode="auto">
            <a:xfrm>
              <a:off x="3408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 flipH="1">
              <a:off x="2928" y="264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>
              <a:off x="2688" y="2640"/>
              <a:ext cx="14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23"/>
            <p:cNvSpPr>
              <a:spLocks noChangeShapeType="1"/>
            </p:cNvSpPr>
            <p:nvPr/>
          </p:nvSpPr>
          <p:spPr bwMode="auto">
            <a:xfrm flipH="1" flipV="1">
              <a:off x="1632" y="2640"/>
              <a:ext cx="115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24"/>
            <p:cNvSpPr>
              <a:spLocks noChangeShapeType="1"/>
            </p:cNvSpPr>
            <p:nvPr/>
          </p:nvSpPr>
          <p:spPr bwMode="auto">
            <a:xfrm flipV="1">
              <a:off x="1632" y="1872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25"/>
            <p:cNvSpPr>
              <a:spLocks noChangeShapeType="1"/>
            </p:cNvSpPr>
            <p:nvPr/>
          </p:nvSpPr>
          <p:spPr bwMode="auto">
            <a:xfrm flipV="1">
              <a:off x="2256" y="1440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Line 26"/>
            <p:cNvSpPr>
              <a:spLocks noChangeShapeType="1"/>
            </p:cNvSpPr>
            <p:nvPr/>
          </p:nvSpPr>
          <p:spPr bwMode="auto">
            <a:xfrm>
              <a:off x="2256" y="1872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2" name="Line 27"/>
            <p:cNvSpPr>
              <a:spLocks noChangeShapeType="1"/>
            </p:cNvSpPr>
            <p:nvPr/>
          </p:nvSpPr>
          <p:spPr bwMode="auto">
            <a:xfrm>
              <a:off x="2832" y="1440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3" name="Line 28"/>
            <p:cNvSpPr>
              <a:spLocks noChangeShapeType="1"/>
            </p:cNvSpPr>
            <p:nvPr/>
          </p:nvSpPr>
          <p:spPr bwMode="auto">
            <a:xfrm flipV="1">
              <a:off x="2880" y="1824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Line 29"/>
            <p:cNvSpPr>
              <a:spLocks noChangeShapeType="1"/>
            </p:cNvSpPr>
            <p:nvPr/>
          </p:nvSpPr>
          <p:spPr bwMode="auto">
            <a:xfrm flipV="1">
              <a:off x="3504" y="17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5" name="Rectangle 30"/>
            <p:cNvSpPr>
              <a:spLocks noChangeArrowheads="1"/>
            </p:cNvSpPr>
            <p:nvPr/>
          </p:nvSpPr>
          <p:spPr bwMode="auto">
            <a:xfrm>
              <a:off x="480" y="1056"/>
              <a:ext cx="4896" cy="2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706" name="Text Box 31"/>
            <p:cNvSpPr txBox="1">
              <a:spLocks noChangeArrowheads="1"/>
            </p:cNvSpPr>
            <p:nvPr/>
          </p:nvSpPr>
          <p:spPr bwMode="auto">
            <a:xfrm>
              <a:off x="4944" y="36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CFG</a:t>
              </a:r>
            </a:p>
          </p:txBody>
        </p:sp>
        <p:sp>
          <p:nvSpPr>
            <p:cNvPr id="28707" name="Text Box 32"/>
            <p:cNvSpPr txBox="1">
              <a:spLocks noChangeArrowheads="1"/>
            </p:cNvSpPr>
            <p:nvPr/>
          </p:nvSpPr>
          <p:spPr bwMode="auto">
            <a:xfrm>
              <a:off x="1680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8708" name="Text Box 33"/>
            <p:cNvSpPr txBox="1">
              <a:spLocks noChangeArrowheads="1"/>
            </p:cNvSpPr>
            <p:nvPr/>
          </p:nvSpPr>
          <p:spPr bwMode="auto">
            <a:xfrm>
              <a:off x="2256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8709" name="Text Box 34"/>
            <p:cNvSpPr txBox="1">
              <a:spLocks noChangeArrowheads="1"/>
            </p:cNvSpPr>
            <p:nvPr/>
          </p:nvSpPr>
          <p:spPr bwMode="auto">
            <a:xfrm>
              <a:off x="2832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8710" name="Text Box 35"/>
            <p:cNvSpPr txBox="1">
              <a:spLocks noChangeArrowheads="1"/>
            </p:cNvSpPr>
            <p:nvPr/>
          </p:nvSpPr>
          <p:spPr bwMode="auto">
            <a:xfrm>
              <a:off x="3408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8711" name="Text Box 36"/>
            <p:cNvSpPr txBox="1">
              <a:spLocks noChangeArrowheads="1"/>
            </p:cNvSpPr>
            <p:nvPr/>
          </p:nvSpPr>
          <p:spPr bwMode="auto">
            <a:xfrm>
              <a:off x="2208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8712" name="Text Box 37"/>
            <p:cNvSpPr txBox="1">
              <a:spLocks noChangeArrowheads="1"/>
            </p:cNvSpPr>
            <p:nvPr/>
          </p:nvSpPr>
          <p:spPr bwMode="auto">
            <a:xfrm>
              <a:off x="2304" y="17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8713" name="Text Box 38"/>
            <p:cNvSpPr txBox="1">
              <a:spLocks noChangeArrowheads="1"/>
            </p:cNvSpPr>
            <p:nvPr/>
          </p:nvSpPr>
          <p:spPr bwMode="auto">
            <a:xfrm>
              <a:off x="1584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8714" name="Text Box 39"/>
            <p:cNvSpPr txBox="1">
              <a:spLocks noChangeArrowheads="1"/>
            </p:cNvSpPr>
            <p:nvPr/>
          </p:nvSpPr>
          <p:spPr bwMode="auto">
            <a:xfrm>
              <a:off x="2496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8715" name="Text Box 40"/>
            <p:cNvSpPr txBox="1">
              <a:spLocks noChangeArrowheads="1"/>
            </p:cNvSpPr>
            <p:nvPr/>
          </p:nvSpPr>
          <p:spPr bwMode="auto">
            <a:xfrm>
              <a:off x="3072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8716" name="Line 42"/>
            <p:cNvSpPr>
              <a:spLocks noChangeShapeType="1"/>
            </p:cNvSpPr>
            <p:nvPr/>
          </p:nvSpPr>
          <p:spPr bwMode="auto">
            <a:xfrm flipV="1">
              <a:off x="2124" y="192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Text Box 43"/>
            <p:cNvSpPr txBox="1">
              <a:spLocks noChangeArrowheads="1"/>
            </p:cNvSpPr>
            <p:nvPr/>
          </p:nvSpPr>
          <p:spPr bwMode="auto">
            <a:xfrm>
              <a:off x="2064" y="21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8718" name="Line 44"/>
            <p:cNvSpPr>
              <a:spLocks noChangeShapeType="1"/>
            </p:cNvSpPr>
            <p:nvPr/>
          </p:nvSpPr>
          <p:spPr bwMode="auto">
            <a:xfrm flipV="1">
              <a:off x="576" y="2544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5A9FD2A-04CD-43F2-AEDC-2F02E9215390}" type="slidenum">
              <a:rPr lang="en-US" altLang="en-US" sz="1400" i="0" u="none"/>
              <a:pPr eaLnBrk="1" hangingPunct="1"/>
              <a:t>3</a:t>
            </a:fld>
            <a:endParaRPr lang="en-US" altLang="en-US" sz="1400" i="0" u="non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Characteristics of Testable Software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7019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sz="2800" dirty="0"/>
              <a:t>Operable</a:t>
            </a:r>
          </a:p>
          <a:p>
            <a:pPr lvl="1" algn="just" eaLnBrk="1" hangingPunct="1"/>
            <a:r>
              <a:rPr lang="en-US" altLang="en-US" sz="2400" dirty="0"/>
              <a:t>The better it works (i.e., better quality), the easier it is to test</a:t>
            </a:r>
          </a:p>
          <a:p>
            <a:pPr algn="just" eaLnBrk="1" hangingPunct="1"/>
            <a:r>
              <a:rPr lang="en-US" altLang="en-US" sz="2800" dirty="0"/>
              <a:t>Observable</a:t>
            </a:r>
          </a:p>
          <a:p>
            <a:pPr lvl="1" algn="just" eaLnBrk="1" hangingPunct="1"/>
            <a:r>
              <a:rPr lang="en-US" altLang="en-US" sz="2400" dirty="0"/>
              <a:t>Incorrect output is easily identified; internal errors are automatically detected</a:t>
            </a:r>
          </a:p>
          <a:p>
            <a:pPr algn="just" eaLnBrk="1" hangingPunct="1"/>
            <a:r>
              <a:rPr lang="en-US" altLang="en-US" sz="2800" dirty="0"/>
              <a:t>Controllable</a:t>
            </a:r>
          </a:p>
          <a:p>
            <a:pPr lvl="1" algn="just" eaLnBrk="1" hangingPunct="1"/>
            <a:r>
              <a:rPr lang="en-US" altLang="en-US" sz="2400" dirty="0"/>
              <a:t>The states and variables of the software can be controlled directly by the tester</a:t>
            </a:r>
          </a:p>
          <a:p>
            <a:pPr algn="just" eaLnBrk="1" hangingPunct="1"/>
            <a:r>
              <a:rPr lang="en-US" altLang="en-US" sz="2800" dirty="0"/>
              <a:t>Decomposable</a:t>
            </a:r>
          </a:p>
          <a:p>
            <a:pPr lvl="1" algn="just" eaLnBrk="1" hangingPunct="1"/>
            <a:r>
              <a:rPr lang="en-US" altLang="en-US" sz="2400" dirty="0"/>
              <a:t>The software is built from independent modules that can be tested independently</a:t>
            </a:r>
          </a:p>
          <a:p>
            <a:pPr algn="just" eaLnBrk="1" hangingPunct="1"/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9938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B3DAEFA-3E09-48B4-A7FB-A7362B6F34BD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E3EBE2-4A32-4F24-8213-C0826D32BE41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30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2: Find Cyclomatic Complexity</a:t>
            </a:r>
          </a:p>
        </p:txBody>
      </p:sp>
      <p:sp>
        <p:nvSpPr>
          <p:cNvPr id="29702" name="Freeform 3"/>
          <p:cNvSpPr>
            <a:spLocks/>
          </p:cNvSpPr>
          <p:nvPr/>
        </p:nvSpPr>
        <p:spPr bwMode="auto">
          <a:xfrm>
            <a:off x="3733800" y="2514600"/>
            <a:ext cx="1244600" cy="528638"/>
          </a:xfrm>
          <a:custGeom>
            <a:avLst/>
            <a:gdLst>
              <a:gd name="T0" fmla="*/ 2147483647 w 4483"/>
              <a:gd name="T1" fmla="*/ 2147483647 h 2563"/>
              <a:gd name="T2" fmla="*/ 2147483647 w 4483"/>
              <a:gd name="T3" fmla="*/ 2147483647 h 2563"/>
              <a:gd name="T4" fmla="*/ 2147483647 w 4483"/>
              <a:gd name="T5" fmla="*/ 2147483647 h 2563"/>
              <a:gd name="T6" fmla="*/ 2147483647 w 4483"/>
              <a:gd name="T7" fmla="*/ 2147483647 h 2563"/>
              <a:gd name="T8" fmla="*/ 2147483647 w 4483"/>
              <a:gd name="T9" fmla="*/ 2147483647 h 2563"/>
              <a:gd name="T10" fmla="*/ 2147483647 w 4483"/>
              <a:gd name="T11" fmla="*/ 2147483647 h 2563"/>
              <a:gd name="T12" fmla="*/ 2147483647 w 4483"/>
              <a:gd name="T13" fmla="*/ 2147483647 h 2563"/>
              <a:gd name="T14" fmla="*/ 2147483647 w 4483"/>
              <a:gd name="T15" fmla="*/ 2147483647 h 2563"/>
              <a:gd name="T16" fmla="*/ 2147483647 w 4483"/>
              <a:gd name="T17" fmla="*/ 2147483647 h 2563"/>
              <a:gd name="T18" fmla="*/ 2147483647 w 4483"/>
              <a:gd name="T19" fmla="*/ 2147483647 h 2563"/>
              <a:gd name="T20" fmla="*/ 2147483647 w 4483"/>
              <a:gd name="T21" fmla="*/ 2147483647 h 2563"/>
              <a:gd name="T22" fmla="*/ 2147483647 w 4483"/>
              <a:gd name="T23" fmla="*/ 2147483647 h 2563"/>
              <a:gd name="T24" fmla="*/ 2147483647 w 4483"/>
              <a:gd name="T25" fmla="*/ 2147483647 h 2563"/>
              <a:gd name="T26" fmla="*/ 2147483647 w 4483"/>
              <a:gd name="T27" fmla="*/ 2147483647 h 2563"/>
              <a:gd name="T28" fmla="*/ 2147483647 w 4483"/>
              <a:gd name="T29" fmla="*/ 2147483647 h 2563"/>
              <a:gd name="T30" fmla="*/ 2147483647 w 4483"/>
              <a:gd name="T31" fmla="*/ 2147483647 h 2563"/>
              <a:gd name="T32" fmla="*/ 2147483647 w 4483"/>
              <a:gd name="T33" fmla="*/ 2147483647 h 2563"/>
              <a:gd name="T34" fmla="*/ 2147483647 w 4483"/>
              <a:gd name="T35" fmla="*/ 2147483647 h 2563"/>
              <a:gd name="T36" fmla="*/ 2147483647 w 4483"/>
              <a:gd name="T37" fmla="*/ 2147483647 h 2563"/>
              <a:gd name="T38" fmla="*/ 2147483647 w 4483"/>
              <a:gd name="T39" fmla="*/ 2147483647 h 2563"/>
              <a:gd name="T40" fmla="*/ 2147483647 w 4483"/>
              <a:gd name="T41" fmla="*/ 2147483647 h 2563"/>
              <a:gd name="T42" fmla="*/ 2147483647 w 4483"/>
              <a:gd name="T43" fmla="*/ 2147483647 h 2563"/>
              <a:gd name="T44" fmla="*/ 2147483647 w 4483"/>
              <a:gd name="T45" fmla="*/ 2147483647 h 2563"/>
              <a:gd name="T46" fmla="*/ 2147483647 w 4483"/>
              <a:gd name="T47" fmla="*/ 2147483647 h 2563"/>
              <a:gd name="T48" fmla="*/ 2147483647 w 4483"/>
              <a:gd name="T49" fmla="*/ 2147483647 h 2563"/>
              <a:gd name="T50" fmla="*/ 2147483647 w 4483"/>
              <a:gd name="T51" fmla="*/ 2147483647 h 2563"/>
              <a:gd name="T52" fmla="*/ 2147483647 w 4483"/>
              <a:gd name="T53" fmla="*/ 2147483647 h 2563"/>
              <a:gd name="T54" fmla="*/ 2147483647 w 4483"/>
              <a:gd name="T55" fmla="*/ 2147483647 h 2563"/>
              <a:gd name="T56" fmla="*/ 2147483647 w 4483"/>
              <a:gd name="T57" fmla="*/ 2147483647 h 2563"/>
              <a:gd name="T58" fmla="*/ 2147483647 w 4483"/>
              <a:gd name="T59" fmla="*/ 2147483647 h 2563"/>
              <a:gd name="T60" fmla="*/ 2147483647 w 4483"/>
              <a:gd name="T61" fmla="*/ 2147483647 h 2563"/>
              <a:gd name="T62" fmla="*/ 2147483647 w 4483"/>
              <a:gd name="T63" fmla="*/ 2147483647 h 2563"/>
              <a:gd name="T64" fmla="*/ 2147483647 w 4483"/>
              <a:gd name="T65" fmla="*/ 2147483647 h 2563"/>
              <a:gd name="T66" fmla="*/ 2147483647 w 4483"/>
              <a:gd name="T67" fmla="*/ 2147483647 h 2563"/>
              <a:gd name="T68" fmla="*/ 2147483647 w 4483"/>
              <a:gd name="T69" fmla="*/ 2147483647 h 2563"/>
              <a:gd name="T70" fmla="*/ 2147483647 w 4483"/>
              <a:gd name="T71" fmla="*/ 2147483647 h 2563"/>
              <a:gd name="T72" fmla="*/ 2147483647 w 4483"/>
              <a:gd name="T73" fmla="*/ 2147483647 h 2563"/>
              <a:gd name="T74" fmla="*/ 2147483647 w 4483"/>
              <a:gd name="T75" fmla="*/ 2147483647 h 2563"/>
              <a:gd name="T76" fmla="*/ 2147483647 w 4483"/>
              <a:gd name="T77" fmla="*/ 2147483647 h 2563"/>
              <a:gd name="T78" fmla="*/ 2147483647 w 4483"/>
              <a:gd name="T79" fmla="*/ 2147483647 h 2563"/>
              <a:gd name="T80" fmla="*/ 2147483647 w 4483"/>
              <a:gd name="T81" fmla="*/ 2147483647 h 2563"/>
              <a:gd name="T82" fmla="*/ 2147483647 w 4483"/>
              <a:gd name="T83" fmla="*/ 2147483647 h 2563"/>
              <a:gd name="T84" fmla="*/ 2147483647 w 4483"/>
              <a:gd name="T85" fmla="*/ 2147483647 h 2563"/>
              <a:gd name="T86" fmla="*/ 2147483647 w 4483"/>
              <a:gd name="T87" fmla="*/ 2147483647 h 2563"/>
              <a:gd name="T88" fmla="*/ 2147483647 w 4483"/>
              <a:gd name="T89" fmla="*/ 2147483647 h 2563"/>
              <a:gd name="T90" fmla="*/ 2147483647 w 4483"/>
              <a:gd name="T91" fmla="*/ 2147483647 h 2563"/>
              <a:gd name="T92" fmla="*/ 2147483647 w 4483"/>
              <a:gd name="T93" fmla="*/ 2147483647 h 2563"/>
              <a:gd name="T94" fmla="*/ 2147483647 w 4483"/>
              <a:gd name="T95" fmla="*/ 2147483647 h 2563"/>
              <a:gd name="T96" fmla="*/ 2147483647 w 4483"/>
              <a:gd name="T97" fmla="*/ 2147483647 h 2563"/>
              <a:gd name="T98" fmla="*/ 2147483647 w 4483"/>
              <a:gd name="T99" fmla="*/ 2147483647 h 2563"/>
              <a:gd name="T100" fmla="*/ 2147483647 w 4483"/>
              <a:gd name="T101" fmla="*/ 2147483647 h 2563"/>
              <a:gd name="T102" fmla="*/ 2147483647 w 4483"/>
              <a:gd name="T103" fmla="*/ 2147483647 h 2563"/>
              <a:gd name="T104" fmla="*/ 2147483647 w 4483"/>
              <a:gd name="T105" fmla="*/ 2147483647 h 2563"/>
              <a:gd name="T106" fmla="*/ 2147483647 w 4483"/>
              <a:gd name="T107" fmla="*/ 2147483647 h 2563"/>
              <a:gd name="T108" fmla="*/ 2147483647 w 4483"/>
              <a:gd name="T109" fmla="*/ 2147483647 h 2563"/>
              <a:gd name="T110" fmla="*/ 2147483647 w 4483"/>
              <a:gd name="T111" fmla="*/ 2147483647 h 2563"/>
              <a:gd name="T112" fmla="*/ 2147483647 w 4483"/>
              <a:gd name="T113" fmla="*/ 2147483647 h 2563"/>
              <a:gd name="T114" fmla="*/ 2147483647 w 4483"/>
              <a:gd name="T115" fmla="*/ 2147483647 h 2563"/>
              <a:gd name="T116" fmla="*/ 2147483647 w 4483"/>
              <a:gd name="T117" fmla="*/ 2147483647 h 2563"/>
              <a:gd name="T118" fmla="*/ 2147483647 w 4483"/>
              <a:gd name="T119" fmla="*/ 2147483647 h 2563"/>
              <a:gd name="T120" fmla="*/ 2147483647 w 4483"/>
              <a:gd name="T121" fmla="*/ 2147483647 h 2563"/>
              <a:gd name="T122" fmla="*/ 2147483647 w 4483"/>
              <a:gd name="T123" fmla="*/ 2147483647 h 2563"/>
              <a:gd name="T124" fmla="*/ 2147483647 w 4483"/>
              <a:gd name="T125" fmla="*/ 2147483647 h 256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4483"/>
              <a:gd name="T190" fmla="*/ 0 h 2563"/>
              <a:gd name="T191" fmla="*/ 4483 w 4483"/>
              <a:gd name="T192" fmla="*/ 2563 h 256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4483" h="2563">
                <a:moveTo>
                  <a:pt x="4185" y="655"/>
                </a:moveTo>
                <a:cubicBezTo>
                  <a:pt x="4142" y="590"/>
                  <a:pt x="4096" y="560"/>
                  <a:pt x="4032" y="520"/>
                </a:cubicBezTo>
                <a:cubicBezTo>
                  <a:pt x="3955" y="472"/>
                  <a:pt x="4049" y="508"/>
                  <a:pt x="3978" y="484"/>
                </a:cubicBezTo>
                <a:cubicBezTo>
                  <a:pt x="3973" y="480"/>
                  <a:pt x="3926" y="444"/>
                  <a:pt x="3915" y="439"/>
                </a:cubicBezTo>
                <a:cubicBezTo>
                  <a:pt x="3898" y="431"/>
                  <a:pt x="3877" y="432"/>
                  <a:pt x="3861" y="421"/>
                </a:cubicBezTo>
                <a:cubicBezTo>
                  <a:pt x="3811" y="388"/>
                  <a:pt x="3767" y="361"/>
                  <a:pt x="3708" y="349"/>
                </a:cubicBezTo>
                <a:cubicBezTo>
                  <a:pt x="3580" y="285"/>
                  <a:pt x="3424" y="260"/>
                  <a:pt x="3285" y="232"/>
                </a:cubicBezTo>
                <a:cubicBezTo>
                  <a:pt x="3198" y="215"/>
                  <a:pt x="3108" y="188"/>
                  <a:pt x="3024" y="160"/>
                </a:cubicBezTo>
                <a:cubicBezTo>
                  <a:pt x="2954" y="137"/>
                  <a:pt x="2879" y="130"/>
                  <a:pt x="2808" y="106"/>
                </a:cubicBezTo>
                <a:cubicBezTo>
                  <a:pt x="2754" y="88"/>
                  <a:pt x="2694" y="100"/>
                  <a:pt x="2637" y="97"/>
                </a:cubicBezTo>
                <a:cubicBezTo>
                  <a:pt x="2250" y="0"/>
                  <a:pt x="1837" y="75"/>
                  <a:pt x="1440" y="106"/>
                </a:cubicBezTo>
                <a:cubicBezTo>
                  <a:pt x="1385" y="134"/>
                  <a:pt x="1329" y="163"/>
                  <a:pt x="1269" y="178"/>
                </a:cubicBezTo>
                <a:cubicBezTo>
                  <a:pt x="1228" y="205"/>
                  <a:pt x="1179" y="212"/>
                  <a:pt x="1134" y="232"/>
                </a:cubicBezTo>
                <a:cubicBezTo>
                  <a:pt x="1064" y="264"/>
                  <a:pt x="993" y="307"/>
                  <a:pt x="918" y="322"/>
                </a:cubicBezTo>
                <a:cubicBezTo>
                  <a:pt x="843" y="359"/>
                  <a:pt x="772" y="386"/>
                  <a:pt x="693" y="412"/>
                </a:cubicBezTo>
                <a:cubicBezTo>
                  <a:pt x="683" y="415"/>
                  <a:pt x="676" y="426"/>
                  <a:pt x="666" y="430"/>
                </a:cubicBezTo>
                <a:cubicBezTo>
                  <a:pt x="649" y="438"/>
                  <a:pt x="630" y="442"/>
                  <a:pt x="612" y="448"/>
                </a:cubicBezTo>
                <a:cubicBezTo>
                  <a:pt x="603" y="451"/>
                  <a:pt x="585" y="457"/>
                  <a:pt x="585" y="457"/>
                </a:cubicBezTo>
                <a:cubicBezTo>
                  <a:pt x="576" y="469"/>
                  <a:pt x="569" y="483"/>
                  <a:pt x="558" y="493"/>
                </a:cubicBezTo>
                <a:cubicBezTo>
                  <a:pt x="542" y="507"/>
                  <a:pt x="504" y="529"/>
                  <a:pt x="504" y="529"/>
                </a:cubicBezTo>
                <a:cubicBezTo>
                  <a:pt x="480" y="565"/>
                  <a:pt x="457" y="610"/>
                  <a:pt x="432" y="646"/>
                </a:cubicBezTo>
                <a:cubicBezTo>
                  <a:pt x="425" y="656"/>
                  <a:pt x="412" y="663"/>
                  <a:pt x="405" y="673"/>
                </a:cubicBezTo>
                <a:cubicBezTo>
                  <a:pt x="383" y="704"/>
                  <a:pt x="367" y="742"/>
                  <a:pt x="342" y="772"/>
                </a:cubicBezTo>
                <a:cubicBezTo>
                  <a:pt x="268" y="860"/>
                  <a:pt x="205" y="954"/>
                  <a:pt x="144" y="1051"/>
                </a:cubicBezTo>
                <a:cubicBezTo>
                  <a:pt x="105" y="1114"/>
                  <a:pt x="148" y="1060"/>
                  <a:pt x="108" y="1141"/>
                </a:cubicBezTo>
                <a:cubicBezTo>
                  <a:pt x="87" y="1184"/>
                  <a:pt x="66" y="1225"/>
                  <a:pt x="45" y="1267"/>
                </a:cubicBezTo>
                <a:cubicBezTo>
                  <a:pt x="24" y="1372"/>
                  <a:pt x="0" y="1573"/>
                  <a:pt x="108" y="1645"/>
                </a:cubicBezTo>
                <a:cubicBezTo>
                  <a:pt x="142" y="1714"/>
                  <a:pt x="104" y="1650"/>
                  <a:pt x="171" y="1717"/>
                </a:cubicBezTo>
                <a:cubicBezTo>
                  <a:pt x="220" y="1766"/>
                  <a:pt x="263" y="1829"/>
                  <a:pt x="333" y="1852"/>
                </a:cubicBezTo>
                <a:cubicBezTo>
                  <a:pt x="366" y="1878"/>
                  <a:pt x="392" y="1911"/>
                  <a:pt x="432" y="1924"/>
                </a:cubicBezTo>
                <a:cubicBezTo>
                  <a:pt x="463" y="1947"/>
                  <a:pt x="490" y="1975"/>
                  <a:pt x="522" y="1996"/>
                </a:cubicBezTo>
                <a:cubicBezTo>
                  <a:pt x="553" y="2017"/>
                  <a:pt x="598" y="2029"/>
                  <a:pt x="630" y="2050"/>
                </a:cubicBezTo>
                <a:cubicBezTo>
                  <a:pt x="722" y="2109"/>
                  <a:pt x="625" y="2069"/>
                  <a:pt x="729" y="2104"/>
                </a:cubicBezTo>
                <a:cubicBezTo>
                  <a:pt x="744" y="2116"/>
                  <a:pt x="757" y="2131"/>
                  <a:pt x="774" y="2140"/>
                </a:cubicBezTo>
                <a:cubicBezTo>
                  <a:pt x="811" y="2158"/>
                  <a:pt x="861" y="2157"/>
                  <a:pt x="900" y="2176"/>
                </a:cubicBezTo>
                <a:cubicBezTo>
                  <a:pt x="939" y="2195"/>
                  <a:pt x="975" y="2211"/>
                  <a:pt x="1017" y="2221"/>
                </a:cubicBezTo>
                <a:cubicBezTo>
                  <a:pt x="1105" y="2280"/>
                  <a:pt x="1260" y="2260"/>
                  <a:pt x="1359" y="2266"/>
                </a:cubicBezTo>
                <a:cubicBezTo>
                  <a:pt x="1423" y="2282"/>
                  <a:pt x="1477" y="2317"/>
                  <a:pt x="1539" y="2338"/>
                </a:cubicBezTo>
                <a:cubicBezTo>
                  <a:pt x="1629" y="2368"/>
                  <a:pt x="1717" y="2396"/>
                  <a:pt x="1809" y="2419"/>
                </a:cubicBezTo>
                <a:cubicBezTo>
                  <a:pt x="1840" y="2439"/>
                  <a:pt x="1863" y="2446"/>
                  <a:pt x="1899" y="2455"/>
                </a:cubicBezTo>
                <a:cubicBezTo>
                  <a:pt x="1970" y="2502"/>
                  <a:pt x="2051" y="2493"/>
                  <a:pt x="2133" y="2500"/>
                </a:cubicBezTo>
                <a:cubicBezTo>
                  <a:pt x="2256" y="2511"/>
                  <a:pt x="2379" y="2526"/>
                  <a:pt x="2502" y="2536"/>
                </a:cubicBezTo>
                <a:cubicBezTo>
                  <a:pt x="2571" y="2559"/>
                  <a:pt x="2537" y="2550"/>
                  <a:pt x="2601" y="2563"/>
                </a:cubicBezTo>
                <a:cubicBezTo>
                  <a:pt x="2718" y="2560"/>
                  <a:pt x="2835" y="2559"/>
                  <a:pt x="2952" y="2554"/>
                </a:cubicBezTo>
                <a:cubicBezTo>
                  <a:pt x="3003" y="2552"/>
                  <a:pt x="3050" y="2527"/>
                  <a:pt x="3096" y="2509"/>
                </a:cubicBezTo>
                <a:cubicBezTo>
                  <a:pt x="3114" y="2502"/>
                  <a:pt x="3150" y="2491"/>
                  <a:pt x="3150" y="2491"/>
                </a:cubicBezTo>
                <a:cubicBezTo>
                  <a:pt x="3183" y="2458"/>
                  <a:pt x="3221" y="2438"/>
                  <a:pt x="3258" y="2410"/>
                </a:cubicBezTo>
                <a:cubicBezTo>
                  <a:pt x="3315" y="2367"/>
                  <a:pt x="3370" y="2324"/>
                  <a:pt x="3429" y="2284"/>
                </a:cubicBezTo>
                <a:cubicBezTo>
                  <a:pt x="3480" y="2250"/>
                  <a:pt x="3503" y="2191"/>
                  <a:pt x="3564" y="2176"/>
                </a:cubicBezTo>
                <a:cubicBezTo>
                  <a:pt x="3589" y="2156"/>
                  <a:pt x="3610" y="2132"/>
                  <a:pt x="3636" y="2113"/>
                </a:cubicBezTo>
                <a:cubicBezTo>
                  <a:pt x="3659" y="2096"/>
                  <a:pt x="3701" y="2085"/>
                  <a:pt x="3726" y="2077"/>
                </a:cubicBezTo>
                <a:cubicBezTo>
                  <a:pt x="3755" y="2057"/>
                  <a:pt x="3769" y="2050"/>
                  <a:pt x="3798" y="2023"/>
                </a:cubicBezTo>
                <a:cubicBezTo>
                  <a:pt x="3822" y="2001"/>
                  <a:pt x="3872" y="1932"/>
                  <a:pt x="3906" y="1915"/>
                </a:cubicBezTo>
                <a:cubicBezTo>
                  <a:pt x="3925" y="1905"/>
                  <a:pt x="3952" y="1894"/>
                  <a:pt x="3969" y="1879"/>
                </a:cubicBezTo>
                <a:cubicBezTo>
                  <a:pt x="4009" y="1844"/>
                  <a:pt x="4035" y="1806"/>
                  <a:pt x="4086" y="1789"/>
                </a:cubicBezTo>
                <a:cubicBezTo>
                  <a:pt x="4141" y="1734"/>
                  <a:pt x="4187" y="1674"/>
                  <a:pt x="4230" y="1609"/>
                </a:cubicBezTo>
                <a:cubicBezTo>
                  <a:pt x="4239" y="1595"/>
                  <a:pt x="4255" y="1586"/>
                  <a:pt x="4266" y="1573"/>
                </a:cubicBezTo>
                <a:cubicBezTo>
                  <a:pt x="4289" y="1544"/>
                  <a:pt x="4355" y="1456"/>
                  <a:pt x="4374" y="1420"/>
                </a:cubicBezTo>
                <a:cubicBezTo>
                  <a:pt x="4413" y="1347"/>
                  <a:pt x="4438" y="1256"/>
                  <a:pt x="4464" y="1177"/>
                </a:cubicBezTo>
                <a:cubicBezTo>
                  <a:pt x="4458" y="999"/>
                  <a:pt x="4483" y="890"/>
                  <a:pt x="4392" y="754"/>
                </a:cubicBezTo>
                <a:cubicBezTo>
                  <a:pt x="4360" y="706"/>
                  <a:pt x="4301" y="679"/>
                  <a:pt x="4248" y="664"/>
                </a:cubicBezTo>
                <a:cubicBezTo>
                  <a:pt x="4237" y="661"/>
                  <a:pt x="4185" y="637"/>
                  <a:pt x="4185" y="655"/>
                </a:cubicBezTo>
                <a:close/>
              </a:path>
            </a:pathLst>
          </a:custGeom>
          <a:noFill/>
          <a:ln w="317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3" name="Freeform 4"/>
          <p:cNvSpPr>
            <a:spLocks/>
          </p:cNvSpPr>
          <p:nvPr/>
        </p:nvSpPr>
        <p:spPr bwMode="auto">
          <a:xfrm>
            <a:off x="3279775" y="4256088"/>
            <a:ext cx="823913" cy="687387"/>
          </a:xfrm>
          <a:custGeom>
            <a:avLst/>
            <a:gdLst>
              <a:gd name="T0" fmla="*/ 2147483647 w 519"/>
              <a:gd name="T1" fmla="*/ 2147483647 h 433"/>
              <a:gd name="T2" fmla="*/ 2147483647 w 519"/>
              <a:gd name="T3" fmla="*/ 2147483647 h 433"/>
              <a:gd name="T4" fmla="*/ 2147483647 w 519"/>
              <a:gd name="T5" fmla="*/ 2147483647 h 433"/>
              <a:gd name="T6" fmla="*/ 2147483647 w 519"/>
              <a:gd name="T7" fmla="*/ 2147483647 h 433"/>
              <a:gd name="T8" fmla="*/ 2147483647 w 519"/>
              <a:gd name="T9" fmla="*/ 2147483647 h 433"/>
              <a:gd name="T10" fmla="*/ 2147483647 w 519"/>
              <a:gd name="T11" fmla="*/ 2147483647 h 433"/>
              <a:gd name="T12" fmla="*/ 2147483647 w 519"/>
              <a:gd name="T13" fmla="*/ 2147483647 h 433"/>
              <a:gd name="T14" fmla="*/ 2147483647 w 519"/>
              <a:gd name="T15" fmla="*/ 2147483647 h 433"/>
              <a:gd name="T16" fmla="*/ 2147483647 w 519"/>
              <a:gd name="T17" fmla="*/ 2147483647 h 433"/>
              <a:gd name="T18" fmla="*/ 2147483647 w 519"/>
              <a:gd name="T19" fmla="*/ 2147483647 h 433"/>
              <a:gd name="T20" fmla="*/ 2147483647 w 519"/>
              <a:gd name="T21" fmla="*/ 2147483647 h 433"/>
              <a:gd name="T22" fmla="*/ 2147483647 w 519"/>
              <a:gd name="T23" fmla="*/ 2147483647 h 433"/>
              <a:gd name="T24" fmla="*/ 2147483647 w 519"/>
              <a:gd name="T25" fmla="*/ 2147483647 h 433"/>
              <a:gd name="T26" fmla="*/ 2147483647 w 519"/>
              <a:gd name="T27" fmla="*/ 2147483647 h 433"/>
              <a:gd name="T28" fmla="*/ 2147483647 w 519"/>
              <a:gd name="T29" fmla="*/ 2147483647 h 433"/>
              <a:gd name="T30" fmla="*/ 2147483647 w 519"/>
              <a:gd name="T31" fmla="*/ 2147483647 h 4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9"/>
              <a:gd name="T49" fmla="*/ 0 h 433"/>
              <a:gd name="T50" fmla="*/ 519 w 519"/>
              <a:gd name="T51" fmla="*/ 433 h 43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9" h="433">
                <a:moveTo>
                  <a:pt x="445" y="163"/>
                </a:moveTo>
                <a:cubicBezTo>
                  <a:pt x="427" y="110"/>
                  <a:pt x="450" y="159"/>
                  <a:pt x="409" y="118"/>
                </a:cubicBezTo>
                <a:cubicBezTo>
                  <a:pt x="385" y="94"/>
                  <a:pt x="397" y="82"/>
                  <a:pt x="364" y="64"/>
                </a:cubicBezTo>
                <a:cubicBezTo>
                  <a:pt x="339" y="50"/>
                  <a:pt x="302" y="45"/>
                  <a:pt x="274" y="37"/>
                </a:cubicBezTo>
                <a:cubicBezTo>
                  <a:pt x="234" y="25"/>
                  <a:pt x="197" y="11"/>
                  <a:pt x="157" y="1"/>
                </a:cubicBezTo>
                <a:cubicBezTo>
                  <a:pt x="112" y="4"/>
                  <a:pt x="66" y="0"/>
                  <a:pt x="22" y="10"/>
                </a:cubicBezTo>
                <a:cubicBezTo>
                  <a:pt x="11" y="12"/>
                  <a:pt x="5" y="26"/>
                  <a:pt x="4" y="37"/>
                </a:cubicBezTo>
                <a:cubicBezTo>
                  <a:pt x="0" y="97"/>
                  <a:pt x="3" y="152"/>
                  <a:pt x="49" y="190"/>
                </a:cubicBezTo>
                <a:cubicBezTo>
                  <a:pt x="97" y="230"/>
                  <a:pt x="54" y="190"/>
                  <a:pt x="103" y="217"/>
                </a:cubicBezTo>
                <a:cubicBezTo>
                  <a:pt x="153" y="245"/>
                  <a:pt x="183" y="262"/>
                  <a:pt x="238" y="280"/>
                </a:cubicBezTo>
                <a:cubicBezTo>
                  <a:pt x="259" y="287"/>
                  <a:pt x="271" y="309"/>
                  <a:pt x="292" y="316"/>
                </a:cubicBezTo>
                <a:cubicBezTo>
                  <a:pt x="340" y="332"/>
                  <a:pt x="385" y="360"/>
                  <a:pt x="427" y="388"/>
                </a:cubicBezTo>
                <a:cubicBezTo>
                  <a:pt x="494" y="433"/>
                  <a:pt x="417" y="403"/>
                  <a:pt x="481" y="424"/>
                </a:cubicBezTo>
                <a:cubicBezTo>
                  <a:pt x="519" y="366"/>
                  <a:pt x="513" y="345"/>
                  <a:pt x="499" y="262"/>
                </a:cubicBezTo>
                <a:cubicBezTo>
                  <a:pt x="496" y="243"/>
                  <a:pt x="492" y="224"/>
                  <a:pt x="481" y="208"/>
                </a:cubicBezTo>
                <a:cubicBezTo>
                  <a:pt x="443" y="152"/>
                  <a:pt x="445" y="132"/>
                  <a:pt x="445" y="163"/>
                </a:cubicBezTo>
                <a:close/>
              </a:path>
            </a:pathLst>
          </a:custGeom>
          <a:noFill/>
          <a:ln w="317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4" name="Freeform 5"/>
          <p:cNvSpPr>
            <a:spLocks/>
          </p:cNvSpPr>
          <p:nvPr/>
        </p:nvSpPr>
        <p:spPr bwMode="auto">
          <a:xfrm>
            <a:off x="4486275" y="4191000"/>
            <a:ext cx="355600" cy="642938"/>
          </a:xfrm>
          <a:custGeom>
            <a:avLst/>
            <a:gdLst>
              <a:gd name="T0" fmla="*/ 2147483647 w 224"/>
              <a:gd name="T1" fmla="*/ 2147483647 h 405"/>
              <a:gd name="T2" fmla="*/ 2147483647 w 224"/>
              <a:gd name="T3" fmla="*/ 2147483647 h 405"/>
              <a:gd name="T4" fmla="*/ 2147483647 w 224"/>
              <a:gd name="T5" fmla="*/ 2147483647 h 405"/>
              <a:gd name="T6" fmla="*/ 0 w 224"/>
              <a:gd name="T7" fmla="*/ 2147483647 h 405"/>
              <a:gd name="T8" fmla="*/ 2147483647 w 224"/>
              <a:gd name="T9" fmla="*/ 2147483647 h 405"/>
              <a:gd name="T10" fmla="*/ 2147483647 w 224"/>
              <a:gd name="T11" fmla="*/ 2147483647 h 405"/>
              <a:gd name="T12" fmla="*/ 2147483647 w 224"/>
              <a:gd name="T13" fmla="*/ 2147483647 h 405"/>
              <a:gd name="T14" fmla="*/ 2147483647 w 224"/>
              <a:gd name="T15" fmla="*/ 2147483647 h 405"/>
              <a:gd name="T16" fmla="*/ 2147483647 w 224"/>
              <a:gd name="T17" fmla="*/ 2147483647 h 405"/>
              <a:gd name="T18" fmla="*/ 2147483647 w 224"/>
              <a:gd name="T19" fmla="*/ 2147483647 h 405"/>
              <a:gd name="T20" fmla="*/ 2147483647 w 224"/>
              <a:gd name="T21" fmla="*/ 2147483647 h 405"/>
              <a:gd name="T22" fmla="*/ 2147483647 w 224"/>
              <a:gd name="T23" fmla="*/ 2147483647 h 405"/>
              <a:gd name="T24" fmla="*/ 2147483647 w 224"/>
              <a:gd name="T25" fmla="*/ 2147483647 h 4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24"/>
              <a:gd name="T40" fmla="*/ 0 h 405"/>
              <a:gd name="T41" fmla="*/ 224 w 224"/>
              <a:gd name="T42" fmla="*/ 405 h 4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24" h="405">
                <a:moveTo>
                  <a:pt x="81" y="393"/>
                </a:moveTo>
                <a:cubicBezTo>
                  <a:pt x="51" y="349"/>
                  <a:pt x="42" y="299"/>
                  <a:pt x="27" y="249"/>
                </a:cubicBezTo>
                <a:cubicBezTo>
                  <a:pt x="22" y="231"/>
                  <a:pt x="15" y="213"/>
                  <a:pt x="9" y="195"/>
                </a:cubicBezTo>
                <a:cubicBezTo>
                  <a:pt x="6" y="186"/>
                  <a:pt x="0" y="168"/>
                  <a:pt x="0" y="168"/>
                </a:cubicBezTo>
                <a:cubicBezTo>
                  <a:pt x="18" y="113"/>
                  <a:pt x="27" y="160"/>
                  <a:pt x="45" y="105"/>
                </a:cubicBezTo>
                <a:cubicBezTo>
                  <a:pt x="48" y="84"/>
                  <a:pt x="34" y="49"/>
                  <a:pt x="54" y="42"/>
                </a:cubicBezTo>
                <a:cubicBezTo>
                  <a:pt x="165" y="0"/>
                  <a:pt x="172" y="26"/>
                  <a:pt x="207" y="78"/>
                </a:cubicBezTo>
                <a:cubicBezTo>
                  <a:pt x="224" y="144"/>
                  <a:pt x="218" y="106"/>
                  <a:pt x="207" y="213"/>
                </a:cubicBezTo>
                <a:cubicBezTo>
                  <a:pt x="203" y="246"/>
                  <a:pt x="210" y="286"/>
                  <a:pt x="189" y="312"/>
                </a:cubicBezTo>
                <a:cubicBezTo>
                  <a:pt x="182" y="320"/>
                  <a:pt x="171" y="324"/>
                  <a:pt x="162" y="330"/>
                </a:cubicBezTo>
                <a:cubicBezTo>
                  <a:pt x="114" y="402"/>
                  <a:pt x="177" y="315"/>
                  <a:pt x="117" y="375"/>
                </a:cubicBezTo>
                <a:cubicBezTo>
                  <a:pt x="109" y="383"/>
                  <a:pt x="109" y="397"/>
                  <a:pt x="99" y="402"/>
                </a:cubicBezTo>
                <a:cubicBezTo>
                  <a:pt x="93" y="405"/>
                  <a:pt x="87" y="396"/>
                  <a:pt x="81" y="393"/>
                </a:cubicBezTo>
                <a:close/>
              </a:path>
            </a:pathLst>
          </a:custGeom>
          <a:noFill/>
          <a:ln w="317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5" name="Freeform 6"/>
          <p:cNvSpPr>
            <a:spLocks/>
          </p:cNvSpPr>
          <p:nvPr/>
        </p:nvSpPr>
        <p:spPr bwMode="auto">
          <a:xfrm>
            <a:off x="4876800" y="4267200"/>
            <a:ext cx="911225" cy="781050"/>
          </a:xfrm>
          <a:custGeom>
            <a:avLst/>
            <a:gdLst>
              <a:gd name="T0" fmla="*/ 2147483647 w 574"/>
              <a:gd name="T1" fmla="*/ 2147483647 h 492"/>
              <a:gd name="T2" fmla="*/ 2147483647 w 574"/>
              <a:gd name="T3" fmla="*/ 2147483647 h 492"/>
              <a:gd name="T4" fmla="*/ 2147483647 w 574"/>
              <a:gd name="T5" fmla="*/ 2147483647 h 492"/>
              <a:gd name="T6" fmla="*/ 2147483647 w 574"/>
              <a:gd name="T7" fmla="*/ 2147483647 h 492"/>
              <a:gd name="T8" fmla="*/ 2147483647 w 574"/>
              <a:gd name="T9" fmla="*/ 2147483647 h 492"/>
              <a:gd name="T10" fmla="*/ 2147483647 w 574"/>
              <a:gd name="T11" fmla="*/ 2147483647 h 492"/>
              <a:gd name="T12" fmla="*/ 2147483647 w 574"/>
              <a:gd name="T13" fmla="*/ 2147483647 h 492"/>
              <a:gd name="T14" fmla="*/ 2147483647 w 574"/>
              <a:gd name="T15" fmla="*/ 2147483647 h 492"/>
              <a:gd name="T16" fmla="*/ 2147483647 w 574"/>
              <a:gd name="T17" fmla="*/ 2147483647 h 492"/>
              <a:gd name="T18" fmla="*/ 2147483647 w 574"/>
              <a:gd name="T19" fmla="*/ 2147483647 h 492"/>
              <a:gd name="T20" fmla="*/ 2147483647 w 574"/>
              <a:gd name="T21" fmla="*/ 2147483647 h 492"/>
              <a:gd name="T22" fmla="*/ 2147483647 w 574"/>
              <a:gd name="T23" fmla="*/ 2147483647 h 492"/>
              <a:gd name="T24" fmla="*/ 2147483647 w 574"/>
              <a:gd name="T25" fmla="*/ 2147483647 h 492"/>
              <a:gd name="T26" fmla="*/ 2147483647 w 574"/>
              <a:gd name="T27" fmla="*/ 2147483647 h 492"/>
              <a:gd name="T28" fmla="*/ 2147483647 w 574"/>
              <a:gd name="T29" fmla="*/ 2147483647 h 49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74"/>
              <a:gd name="T46" fmla="*/ 0 h 492"/>
              <a:gd name="T47" fmla="*/ 574 w 574"/>
              <a:gd name="T48" fmla="*/ 492 h 49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74" h="492">
                <a:moveTo>
                  <a:pt x="300" y="79"/>
                </a:moveTo>
                <a:cubicBezTo>
                  <a:pt x="314" y="38"/>
                  <a:pt x="327" y="49"/>
                  <a:pt x="363" y="25"/>
                </a:cubicBezTo>
                <a:cubicBezTo>
                  <a:pt x="495" y="33"/>
                  <a:pt x="574" y="0"/>
                  <a:pt x="525" y="160"/>
                </a:cubicBezTo>
                <a:cubicBezTo>
                  <a:pt x="522" y="170"/>
                  <a:pt x="508" y="174"/>
                  <a:pt x="498" y="178"/>
                </a:cubicBezTo>
                <a:cubicBezTo>
                  <a:pt x="472" y="190"/>
                  <a:pt x="441" y="189"/>
                  <a:pt x="417" y="205"/>
                </a:cubicBezTo>
                <a:cubicBezTo>
                  <a:pt x="390" y="223"/>
                  <a:pt x="363" y="241"/>
                  <a:pt x="336" y="259"/>
                </a:cubicBezTo>
                <a:cubicBezTo>
                  <a:pt x="309" y="277"/>
                  <a:pt x="283" y="289"/>
                  <a:pt x="255" y="304"/>
                </a:cubicBezTo>
                <a:cubicBezTo>
                  <a:pt x="236" y="315"/>
                  <a:pt x="201" y="340"/>
                  <a:pt x="201" y="340"/>
                </a:cubicBezTo>
                <a:cubicBezTo>
                  <a:pt x="190" y="373"/>
                  <a:pt x="151" y="442"/>
                  <a:pt x="129" y="475"/>
                </a:cubicBezTo>
                <a:cubicBezTo>
                  <a:pt x="93" y="472"/>
                  <a:pt x="47" y="492"/>
                  <a:pt x="21" y="466"/>
                </a:cubicBezTo>
                <a:cubicBezTo>
                  <a:pt x="0" y="445"/>
                  <a:pt x="21" y="405"/>
                  <a:pt x="30" y="376"/>
                </a:cubicBezTo>
                <a:cubicBezTo>
                  <a:pt x="42" y="337"/>
                  <a:pt x="78" y="299"/>
                  <a:pt x="111" y="277"/>
                </a:cubicBezTo>
                <a:cubicBezTo>
                  <a:pt x="154" y="147"/>
                  <a:pt x="104" y="310"/>
                  <a:pt x="138" y="151"/>
                </a:cubicBezTo>
                <a:cubicBezTo>
                  <a:pt x="144" y="125"/>
                  <a:pt x="149" y="86"/>
                  <a:pt x="183" y="79"/>
                </a:cubicBezTo>
                <a:cubicBezTo>
                  <a:pt x="284" y="59"/>
                  <a:pt x="267" y="46"/>
                  <a:pt x="300" y="79"/>
                </a:cubicBezTo>
                <a:close/>
              </a:path>
            </a:pathLst>
          </a:custGeom>
          <a:noFill/>
          <a:ln w="317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6" name="Freeform 7"/>
          <p:cNvSpPr>
            <a:spLocks/>
          </p:cNvSpPr>
          <p:nvPr/>
        </p:nvSpPr>
        <p:spPr bwMode="auto">
          <a:xfrm>
            <a:off x="2832100" y="3243263"/>
            <a:ext cx="390525" cy="571500"/>
          </a:xfrm>
          <a:custGeom>
            <a:avLst/>
            <a:gdLst>
              <a:gd name="T0" fmla="*/ 2147483647 w 246"/>
              <a:gd name="T1" fmla="*/ 2147483647 h 360"/>
              <a:gd name="T2" fmla="*/ 2147483647 w 246"/>
              <a:gd name="T3" fmla="*/ 2147483647 h 360"/>
              <a:gd name="T4" fmla="*/ 2147483647 w 246"/>
              <a:gd name="T5" fmla="*/ 2147483647 h 360"/>
              <a:gd name="T6" fmla="*/ 2147483647 w 246"/>
              <a:gd name="T7" fmla="*/ 0 h 360"/>
              <a:gd name="T8" fmla="*/ 2147483647 w 246"/>
              <a:gd name="T9" fmla="*/ 2147483647 h 360"/>
              <a:gd name="T10" fmla="*/ 2147483647 w 246"/>
              <a:gd name="T11" fmla="*/ 2147483647 h 360"/>
              <a:gd name="T12" fmla="*/ 2147483647 w 246"/>
              <a:gd name="T13" fmla="*/ 2147483647 h 360"/>
              <a:gd name="T14" fmla="*/ 2147483647 w 246"/>
              <a:gd name="T15" fmla="*/ 2147483647 h 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6"/>
              <a:gd name="T25" fmla="*/ 0 h 360"/>
              <a:gd name="T26" fmla="*/ 246 w 246"/>
              <a:gd name="T27" fmla="*/ 360 h 3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6" h="360">
                <a:moveTo>
                  <a:pt x="61" y="270"/>
                </a:moveTo>
                <a:cubicBezTo>
                  <a:pt x="68" y="218"/>
                  <a:pt x="59" y="78"/>
                  <a:pt x="97" y="54"/>
                </a:cubicBezTo>
                <a:cubicBezTo>
                  <a:pt x="113" y="44"/>
                  <a:pt x="133" y="42"/>
                  <a:pt x="151" y="36"/>
                </a:cubicBezTo>
                <a:cubicBezTo>
                  <a:pt x="172" y="29"/>
                  <a:pt x="205" y="0"/>
                  <a:pt x="205" y="0"/>
                </a:cubicBezTo>
                <a:cubicBezTo>
                  <a:pt x="246" y="61"/>
                  <a:pt x="232" y="31"/>
                  <a:pt x="232" y="162"/>
                </a:cubicBezTo>
                <a:cubicBezTo>
                  <a:pt x="232" y="234"/>
                  <a:pt x="237" y="316"/>
                  <a:pt x="160" y="342"/>
                </a:cubicBezTo>
                <a:cubicBezTo>
                  <a:pt x="112" y="339"/>
                  <a:pt x="56" y="360"/>
                  <a:pt x="16" y="333"/>
                </a:cubicBezTo>
                <a:cubicBezTo>
                  <a:pt x="0" y="322"/>
                  <a:pt x="30" y="176"/>
                  <a:pt x="61" y="270"/>
                </a:cubicBezTo>
                <a:close/>
              </a:path>
            </a:pathLst>
          </a:custGeom>
          <a:noFill/>
          <a:ln w="31750">
            <a:solidFill>
              <a:srgbClr val="CC99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9707" name="Group 8"/>
          <p:cNvGrpSpPr>
            <a:grpSpLocks/>
          </p:cNvGrpSpPr>
          <p:nvPr/>
        </p:nvGrpSpPr>
        <p:grpSpPr bwMode="auto">
          <a:xfrm>
            <a:off x="762000" y="1676400"/>
            <a:ext cx="7772400" cy="4343400"/>
            <a:chOff x="480" y="1056"/>
            <a:chExt cx="4896" cy="2736"/>
          </a:xfrm>
        </p:grpSpPr>
        <p:sp>
          <p:nvSpPr>
            <p:cNvPr id="29709" name="Oval 9"/>
            <p:cNvSpPr>
              <a:spLocks noChangeArrowheads="1"/>
            </p:cNvSpPr>
            <p:nvPr/>
          </p:nvSpPr>
          <p:spPr bwMode="auto">
            <a:xfrm>
              <a:off x="864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29710" name="Oval 10"/>
            <p:cNvSpPr>
              <a:spLocks noChangeArrowheads="1"/>
            </p:cNvSpPr>
            <p:nvPr/>
          </p:nvSpPr>
          <p:spPr bwMode="auto">
            <a:xfrm>
              <a:off x="1440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2</a:t>
              </a:r>
            </a:p>
          </p:txBody>
        </p:sp>
        <p:sp>
          <p:nvSpPr>
            <p:cNvPr id="29711" name="Oval 11"/>
            <p:cNvSpPr>
              <a:spLocks noChangeArrowheads="1"/>
            </p:cNvSpPr>
            <p:nvPr/>
          </p:nvSpPr>
          <p:spPr bwMode="auto">
            <a:xfrm>
              <a:off x="2016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3</a:t>
              </a:r>
            </a:p>
          </p:txBody>
        </p:sp>
        <p:sp>
          <p:nvSpPr>
            <p:cNvPr id="29712" name="Oval 12"/>
            <p:cNvSpPr>
              <a:spLocks noChangeArrowheads="1"/>
            </p:cNvSpPr>
            <p:nvPr/>
          </p:nvSpPr>
          <p:spPr bwMode="auto">
            <a:xfrm>
              <a:off x="2592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4</a:t>
              </a:r>
            </a:p>
          </p:txBody>
        </p:sp>
        <p:sp>
          <p:nvSpPr>
            <p:cNvPr id="29713" name="Oval 13"/>
            <p:cNvSpPr>
              <a:spLocks noChangeArrowheads="1"/>
            </p:cNvSpPr>
            <p:nvPr/>
          </p:nvSpPr>
          <p:spPr bwMode="auto">
            <a:xfrm>
              <a:off x="3168" y="240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5</a:t>
              </a:r>
            </a:p>
          </p:txBody>
        </p:sp>
        <p:sp>
          <p:nvSpPr>
            <p:cNvPr id="29714" name="Oval 14"/>
            <p:cNvSpPr>
              <a:spLocks noChangeArrowheads="1"/>
            </p:cNvSpPr>
            <p:nvPr/>
          </p:nvSpPr>
          <p:spPr bwMode="auto">
            <a:xfrm>
              <a:off x="3744" y="244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6</a:t>
              </a:r>
            </a:p>
          </p:txBody>
        </p:sp>
        <p:sp>
          <p:nvSpPr>
            <p:cNvPr id="29715" name="Oval 15"/>
            <p:cNvSpPr>
              <a:spLocks noChangeArrowheads="1"/>
            </p:cNvSpPr>
            <p:nvPr/>
          </p:nvSpPr>
          <p:spPr bwMode="auto">
            <a:xfrm>
              <a:off x="2784" y="3264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7</a:t>
              </a:r>
            </a:p>
          </p:txBody>
        </p:sp>
        <p:sp>
          <p:nvSpPr>
            <p:cNvPr id="29716" name="Oval 16"/>
            <p:cNvSpPr>
              <a:spLocks noChangeArrowheads="1"/>
            </p:cNvSpPr>
            <p:nvPr/>
          </p:nvSpPr>
          <p:spPr bwMode="auto">
            <a:xfrm>
              <a:off x="2592" y="1296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9</a:t>
              </a:r>
            </a:p>
          </p:txBody>
        </p:sp>
        <p:sp>
          <p:nvSpPr>
            <p:cNvPr id="29717" name="Oval 17"/>
            <p:cNvSpPr>
              <a:spLocks noChangeArrowheads="1"/>
            </p:cNvSpPr>
            <p:nvPr/>
          </p:nvSpPr>
          <p:spPr bwMode="auto">
            <a:xfrm>
              <a:off x="2016" y="1680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Times" panose="02020603050405020304" pitchFamily="18" charset="0"/>
                </a:rPr>
                <a:t>8</a:t>
              </a:r>
            </a:p>
          </p:txBody>
        </p:sp>
        <p:sp>
          <p:nvSpPr>
            <p:cNvPr id="29718" name="Oval 18"/>
            <p:cNvSpPr>
              <a:spLocks noChangeArrowheads="1"/>
            </p:cNvSpPr>
            <p:nvPr/>
          </p:nvSpPr>
          <p:spPr bwMode="auto">
            <a:xfrm>
              <a:off x="2640" y="1968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" panose="02020603050405020304" pitchFamily="18" charset="0"/>
                </a:rPr>
                <a:t>10</a:t>
              </a:r>
            </a:p>
          </p:txBody>
        </p:sp>
        <p:sp>
          <p:nvSpPr>
            <p:cNvPr id="29719" name="Oval 19"/>
            <p:cNvSpPr>
              <a:spLocks noChangeArrowheads="1"/>
            </p:cNvSpPr>
            <p:nvPr/>
          </p:nvSpPr>
          <p:spPr bwMode="auto">
            <a:xfrm>
              <a:off x="3264" y="1632"/>
              <a:ext cx="240" cy="240"/>
            </a:xfrm>
            <a:prstGeom prst="ellipse">
              <a:avLst/>
            </a:prstGeom>
            <a:solidFill>
              <a:schemeClr val="folHlink">
                <a:alpha val="749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24" tIns="45712" rIns="91424" bIns="45712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" panose="02020603050405020304" pitchFamily="18" charset="0"/>
                </a:rPr>
                <a:t>11</a:t>
              </a:r>
            </a:p>
          </p:txBody>
        </p:sp>
        <p:sp>
          <p:nvSpPr>
            <p:cNvPr id="29720" name="Line 20"/>
            <p:cNvSpPr>
              <a:spLocks noChangeShapeType="1"/>
            </p:cNvSpPr>
            <p:nvPr/>
          </p:nvSpPr>
          <p:spPr bwMode="auto">
            <a:xfrm>
              <a:off x="1104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1" name="Line 21"/>
            <p:cNvSpPr>
              <a:spLocks noChangeShapeType="1"/>
            </p:cNvSpPr>
            <p:nvPr/>
          </p:nvSpPr>
          <p:spPr bwMode="auto">
            <a:xfrm flipH="1">
              <a:off x="3024" y="2688"/>
              <a:ext cx="816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2" name="Line 22"/>
            <p:cNvSpPr>
              <a:spLocks noChangeShapeType="1"/>
            </p:cNvSpPr>
            <p:nvPr/>
          </p:nvSpPr>
          <p:spPr bwMode="auto">
            <a:xfrm>
              <a:off x="1680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3" name="Line 23"/>
            <p:cNvSpPr>
              <a:spLocks noChangeShapeType="1"/>
            </p:cNvSpPr>
            <p:nvPr/>
          </p:nvSpPr>
          <p:spPr bwMode="auto">
            <a:xfrm>
              <a:off x="2256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4" name="Line 24"/>
            <p:cNvSpPr>
              <a:spLocks noChangeShapeType="1"/>
            </p:cNvSpPr>
            <p:nvPr/>
          </p:nvSpPr>
          <p:spPr bwMode="auto">
            <a:xfrm>
              <a:off x="2832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5" name="Line 25"/>
            <p:cNvSpPr>
              <a:spLocks noChangeShapeType="1"/>
            </p:cNvSpPr>
            <p:nvPr/>
          </p:nvSpPr>
          <p:spPr bwMode="auto">
            <a:xfrm>
              <a:off x="3408" y="25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6" name="Line 26"/>
            <p:cNvSpPr>
              <a:spLocks noChangeShapeType="1"/>
            </p:cNvSpPr>
            <p:nvPr/>
          </p:nvSpPr>
          <p:spPr bwMode="auto">
            <a:xfrm flipH="1">
              <a:off x="2928" y="2640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7" name="Line 27"/>
            <p:cNvSpPr>
              <a:spLocks noChangeShapeType="1"/>
            </p:cNvSpPr>
            <p:nvPr/>
          </p:nvSpPr>
          <p:spPr bwMode="auto">
            <a:xfrm>
              <a:off x="2688" y="2640"/>
              <a:ext cx="144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8" name="Line 28"/>
            <p:cNvSpPr>
              <a:spLocks noChangeShapeType="1"/>
            </p:cNvSpPr>
            <p:nvPr/>
          </p:nvSpPr>
          <p:spPr bwMode="auto">
            <a:xfrm flipH="1" flipV="1">
              <a:off x="1632" y="2640"/>
              <a:ext cx="115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29" name="Line 29"/>
            <p:cNvSpPr>
              <a:spLocks noChangeShapeType="1"/>
            </p:cNvSpPr>
            <p:nvPr/>
          </p:nvSpPr>
          <p:spPr bwMode="auto">
            <a:xfrm flipV="1">
              <a:off x="1632" y="1872"/>
              <a:ext cx="384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0" name="Line 30"/>
            <p:cNvSpPr>
              <a:spLocks noChangeShapeType="1"/>
            </p:cNvSpPr>
            <p:nvPr/>
          </p:nvSpPr>
          <p:spPr bwMode="auto">
            <a:xfrm flipV="1">
              <a:off x="2256" y="1440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1" name="Line 31"/>
            <p:cNvSpPr>
              <a:spLocks noChangeShapeType="1"/>
            </p:cNvSpPr>
            <p:nvPr/>
          </p:nvSpPr>
          <p:spPr bwMode="auto">
            <a:xfrm>
              <a:off x="2256" y="1872"/>
              <a:ext cx="38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2" name="Line 32"/>
            <p:cNvSpPr>
              <a:spLocks noChangeShapeType="1"/>
            </p:cNvSpPr>
            <p:nvPr/>
          </p:nvSpPr>
          <p:spPr bwMode="auto">
            <a:xfrm>
              <a:off x="2832" y="1440"/>
              <a:ext cx="43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Line 33"/>
            <p:cNvSpPr>
              <a:spLocks noChangeShapeType="1"/>
            </p:cNvSpPr>
            <p:nvPr/>
          </p:nvSpPr>
          <p:spPr bwMode="auto">
            <a:xfrm flipV="1">
              <a:off x="2880" y="1824"/>
              <a:ext cx="38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4" name="Line 34"/>
            <p:cNvSpPr>
              <a:spLocks noChangeShapeType="1"/>
            </p:cNvSpPr>
            <p:nvPr/>
          </p:nvSpPr>
          <p:spPr bwMode="auto">
            <a:xfrm flipV="1">
              <a:off x="3504" y="1776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35" name="Rectangle 35"/>
            <p:cNvSpPr>
              <a:spLocks noChangeArrowheads="1"/>
            </p:cNvSpPr>
            <p:nvPr/>
          </p:nvSpPr>
          <p:spPr bwMode="auto">
            <a:xfrm>
              <a:off x="480" y="1056"/>
              <a:ext cx="4896" cy="2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736" name="Text Box 36"/>
            <p:cNvSpPr txBox="1">
              <a:spLocks noChangeArrowheads="1"/>
            </p:cNvSpPr>
            <p:nvPr/>
          </p:nvSpPr>
          <p:spPr bwMode="auto">
            <a:xfrm>
              <a:off x="4944" y="360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/>
                <a:t>CFG</a:t>
              </a:r>
            </a:p>
          </p:txBody>
        </p:sp>
        <p:sp>
          <p:nvSpPr>
            <p:cNvPr id="29737" name="Text Box 37"/>
            <p:cNvSpPr txBox="1">
              <a:spLocks noChangeArrowheads="1"/>
            </p:cNvSpPr>
            <p:nvPr/>
          </p:nvSpPr>
          <p:spPr bwMode="auto">
            <a:xfrm>
              <a:off x="1680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9738" name="Text Box 38"/>
            <p:cNvSpPr txBox="1">
              <a:spLocks noChangeArrowheads="1"/>
            </p:cNvSpPr>
            <p:nvPr/>
          </p:nvSpPr>
          <p:spPr bwMode="auto">
            <a:xfrm>
              <a:off x="2256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9739" name="Text Box 39"/>
            <p:cNvSpPr txBox="1">
              <a:spLocks noChangeArrowheads="1"/>
            </p:cNvSpPr>
            <p:nvPr/>
          </p:nvSpPr>
          <p:spPr bwMode="auto">
            <a:xfrm>
              <a:off x="2832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9740" name="Text Box 40"/>
            <p:cNvSpPr txBox="1">
              <a:spLocks noChangeArrowheads="1"/>
            </p:cNvSpPr>
            <p:nvPr/>
          </p:nvSpPr>
          <p:spPr bwMode="auto">
            <a:xfrm>
              <a:off x="3408" y="235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9741" name="Text Box 41"/>
            <p:cNvSpPr txBox="1">
              <a:spLocks noChangeArrowheads="1"/>
            </p:cNvSpPr>
            <p:nvPr/>
          </p:nvSpPr>
          <p:spPr bwMode="auto">
            <a:xfrm>
              <a:off x="2208" y="139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T</a:t>
              </a:r>
            </a:p>
          </p:txBody>
        </p:sp>
        <p:sp>
          <p:nvSpPr>
            <p:cNvPr id="29742" name="Text Box 42"/>
            <p:cNvSpPr txBox="1">
              <a:spLocks noChangeArrowheads="1"/>
            </p:cNvSpPr>
            <p:nvPr/>
          </p:nvSpPr>
          <p:spPr bwMode="auto">
            <a:xfrm>
              <a:off x="2304" y="177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9743" name="Text Box 43"/>
            <p:cNvSpPr txBox="1">
              <a:spLocks noChangeArrowheads="1"/>
            </p:cNvSpPr>
            <p:nvPr/>
          </p:nvSpPr>
          <p:spPr bwMode="auto">
            <a:xfrm>
              <a:off x="1584" y="2016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9744" name="Text Box 44"/>
            <p:cNvSpPr txBox="1">
              <a:spLocks noChangeArrowheads="1"/>
            </p:cNvSpPr>
            <p:nvPr/>
          </p:nvSpPr>
          <p:spPr bwMode="auto">
            <a:xfrm>
              <a:off x="2496" y="283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9745" name="Text Box 45"/>
            <p:cNvSpPr txBox="1">
              <a:spLocks noChangeArrowheads="1"/>
            </p:cNvSpPr>
            <p:nvPr/>
          </p:nvSpPr>
          <p:spPr bwMode="auto">
            <a:xfrm>
              <a:off x="3072" y="288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9746" name="Line 47"/>
            <p:cNvSpPr>
              <a:spLocks noChangeShapeType="1"/>
            </p:cNvSpPr>
            <p:nvPr/>
          </p:nvSpPr>
          <p:spPr bwMode="auto">
            <a:xfrm flipV="1">
              <a:off x="2124" y="1920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Text Box 48"/>
            <p:cNvSpPr txBox="1">
              <a:spLocks noChangeArrowheads="1"/>
            </p:cNvSpPr>
            <p:nvPr/>
          </p:nvSpPr>
          <p:spPr bwMode="auto">
            <a:xfrm>
              <a:off x="2064" y="2112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400" b="1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29748" name="Text Box 49"/>
            <p:cNvSpPr txBox="1">
              <a:spLocks noChangeArrowheads="1"/>
            </p:cNvSpPr>
            <p:nvPr/>
          </p:nvSpPr>
          <p:spPr bwMode="auto">
            <a:xfrm>
              <a:off x="576" y="3264"/>
              <a:ext cx="182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Regions = 6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600"/>
                <a:t>Cyclomatic Complexity = 6</a:t>
              </a:r>
            </a:p>
          </p:txBody>
        </p:sp>
        <p:sp>
          <p:nvSpPr>
            <p:cNvPr id="29749" name="Line 50"/>
            <p:cNvSpPr>
              <a:spLocks noChangeShapeType="1"/>
            </p:cNvSpPr>
            <p:nvPr/>
          </p:nvSpPr>
          <p:spPr bwMode="auto">
            <a:xfrm flipV="1">
              <a:off x="672" y="254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8" name="Oval 51"/>
          <p:cNvSpPr>
            <a:spLocks noChangeArrowheads="1"/>
          </p:cNvSpPr>
          <p:nvPr/>
        </p:nvSpPr>
        <p:spPr bwMode="auto">
          <a:xfrm>
            <a:off x="914400" y="1905000"/>
            <a:ext cx="7086600" cy="3733800"/>
          </a:xfrm>
          <a:prstGeom prst="ellipse">
            <a:avLst/>
          </a:prstGeom>
          <a:noFill/>
          <a:ln w="317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46206D2-118F-4A43-89C3-E54F811CBB93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F3E122-7C9D-4F0F-A913-E42813DE1B3C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31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2: Find Cyclomatic Complexity</a:t>
            </a:r>
          </a:p>
        </p:txBody>
      </p:sp>
      <p:sp>
        <p:nvSpPr>
          <p:cNvPr id="30726" name="Oval 3"/>
          <p:cNvSpPr>
            <a:spLocks noChangeArrowheads="1"/>
          </p:cNvSpPr>
          <p:nvPr/>
        </p:nvSpPr>
        <p:spPr bwMode="auto">
          <a:xfrm>
            <a:off x="1371600" y="38100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30727" name="Oval 4"/>
          <p:cNvSpPr>
            <a:spLocks noChangeArrowheads="1"/>
          </p:cNvSpPr>
          <p:nvPr/>
        </p:nvSpPr>
        <p:spPr bwMode="auto">
          <a:xfrm>
            <a:off x="2286000" y="3810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30728" name="Oval 5"/>
          <p:cNvSpPr>
            <a:spLocks noChangeArrowheads="1"/>
          </p:cNvSpPr>
          <p:nvPr/>
        </p:nvSpPr>
        <p:spPr bwMode="auto">
          <a:xfrm>
            <a:off x="3200400" y="3810000"/>
            <a:ext cx="381000" cy="3810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3</a:t>
            </a:r>
          </a:p>
        </p:txBody>
      </p:sp>
      <p:sp>
        <p:nvSpPr>
          <p:cNvPr id="30729" name="Oval 6"/>
          <p:cNvSpPr>
            <a:spLocks noChangeArrowheads="1"/>
          </p:cNvSpPr>
          <p:nvPr/>
        </p:nvSpPr>
        <p:spPr bwMode="auto">
          <a:xfrm>
            <a:off x="4114800" y="3810000"/>
            <a:ext cx="381000" cy="381000"/>
          </a:xfrm>
          <a:prstGeom prst="ellipse">
            <a:avLst/>
          </a:prstGeom>
          <a:solidFill>
            <a:srgbClr val="00FF00">
              <a:alpha val="7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4</a:t>
            </a:r>
          </a:p>
        </p:txBody>
      </p:sp>
      <p:sp>
        <p:nvSpPr>
          <p:cNvPr id="30730" name="Oval 7"/>
          <p:cNvSpPr>
            <a:spLocks noChangeArrowheads="1"/>
          </p:cNvSpPr>
          <p:nvPr/>
        </p:nvSpPr>
        <p:spPr bwMode="auto">
          <a:xfrm>
            <a:off x="5029200" y="3810000"/>
            <a:ext cx="381000" cy="381000"/>
          </a:xfrm>
          <a:prstGeom prst="ellipse">
            <a:avLst/>
          </a:prstGeom>
          <a:solidFill>
            <a:srgbClr val="00FF00">
              <a:alpha val="7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5</a:t>
            </a:r>
          </a:p>
        </p:txBody>
      </p:sp>
      <p:sp>
        <p:nvSpPr>
          <p:cNvPr id="30731" name="Oval 8"/>
          <p:cNvSpPr>
            <a:spLocks noChangeArrowheads="1"/>
          </p:cNvSpPr>
          <p:nvPr/>
        </p:nvSpPr>
        <p:spPr bwMode="auto">
          <a:xfrm>
            <a:off x="5943600" y="3886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6</a:t>
            </a:r>
          </a:p>
        </p:txBody>
      </p:sp>
      <p:sp>
        <p:nvSpPr>
          <p:cNvPr id="30732" name="Oval 9"/>
          <p:cNvSpPr>
            <a:spLocks noChangeArrowheads="1"/>
          </p:cNvSpPr>
          <p:nvPr/>
        </p:nvSpPr>
        <p:spPr bwMode="auto">
          <a:xfrm>
            <a:off x="4419600" y="5181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7</a:t>
            </a:r>
          </a:p>
        </p:txBody>
      </p:sp>
      <p:sp>
        <p:nvSpPr>
          <p:cNvPr id="30733" name="Oval 10"/>
          <p:cNvSpPr>
            <a:spLocks noChangeArrowheads="1"/>
          </p:cNvSpPr>
          <p:nvPr/>
        </p:nvSpPr>
        <p:spPr bwMode="auto">
          <a:xfrm>
            <a:off x="4114800" y="20574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9</a:t>
            </a:r>
          </a:p>
        </p:txBody>
      </p:sp>
      <p:sp>
        <p:nvSpPr>
          <p:cNvPr id="30734" name="Oval 11"/>
          <p:cNvSpPr>
            <a:spLocks noChangeArrowheads="1"/>
          </p:cNvSpPr>
          <p:nvPr/>
        </p:nvSpPr>
        <p:spPr bwMode="auto">
          <a:xfrm>
            <a:off x="3200400" y="2667000"/>
            <a:ext cx="381000" cy="381000"/>
          </a:xfrm>
          <a:prstGeom prst="ellipse">
            <a:avLst/>
          </a:prstGeom>
          <a:solidFill>
            <a:srgbClr val="00FF00">
              <a:alpha val="74901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30735" name="Oval 12"/>
          <p:cNvSpPr>
            <a:spLocks noChangeArrowheads="1"/>
          </p:cNvSpPr>
          <p:nvPr/>
        </p:nvSpPr>
        <p:spPr bwMode="auto">
          <a:xfrm>
            <a:off x="4191000" y="3124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10</a:t>
            </a:r>
          </a:p>
        </p:txBody>
      </p:sp>
      <p:sp>
        <p:nvSpPr>
          <p:cNvPr id="30736" name="Oval 13"/>
          <p:cNvSpPr>
            <a:spLocks noChangeArrowheads="1"/>
          </p:cNvSpPr>
          <p:nvPr/>
        </p:nvSpPr>
        <p:spPr bwMode="auto">
          <a:xfrm>
            <a:off x="5181600" y="25908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30737" name="Line 14"/>
          <p:cNvSpPr>
            <a:spLocks noChangeShapeType="1"/>
          </p:cNvSpPr>
          <p:nvPr/>
        </p:nvSpPr>
        <p:spPr bwMode="auto">
          <a:xfrm>
            <a:off x="17526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Line 15"/>
          <p:cNvSpPr>
            <a:spLocks noChangeShapeType="1"/>
          </p:cNvSpPr>
          <p:nvPr/>
        </p:nvSpPr>
        <p:spPr bwMode="auto">
          <a:xfrm flipH="1">
            <a:off x="4800600" y="4267200"/>
            <a:ext cx="129540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9" name="Line 16"/>
          <p:cNvSpPr>
            <a:spLocks noChangeShapeType="1"/>
          </p:cNvSpPr>
          <p:nvPr/>
        </p:nvSpPr>
        <p:spPr bwMode="auto">
          <a:xfrm>
            <a:off x="26670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0" name="Line 17"/>
          <p:cNvSpPr>
            <a:spLocks noChangeShapeType="1"/>
          </p:cNvSpPr>
          <p:nvPr/>
        </p:nvSpPr>
        <p:spPr bwMode="auto">
          <a:xfrm>
            <a:off x="35814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1" name="Line 18"/>
          <p:cNvSpPr>
            <a:spLocks noChangeShapeType="1"/>
          </p:cNvSpPr>
          <p:nvPr/>
        </p:nvSpPr>
        <p:spPr bwMode="auto">
          <a:xfrm>
            <a:off x="44958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2" name="Line 19"/>
          <p:cNvSpPr>
            <a:spLocks noChangeShapeType="1"/>
          </p:cNvSpPr>
          <p:nvPr/>
        </p:nvSpPr>
        <p:spPr bwMode="auto">
          <a:xfrm>
            <a:off x="5410200" y="4038600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3" name="Line 20"/>
          <p:cNvSpPr>
            <a:spLocks noChangeShapeType="1"/>
          </p:cNvSpPr>
          <p:nvPr/>
        </p:nvSpPr>
        <p:spPr bwMode="auto">
          <a:xfrm flipH="1">
            <a:off x="4648200" y="4191000"/>
            <a:ext cx="5334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4" name="Line 21"/>
          <p:cNvSpPr>
            <a:spLocks noChangeShapeType="1"/>
          </p:cNvSpPr>
          <p:nvPr/>
        </p:nvSpPr>
        <p:spPr bwMode="auto">
          <a:xfrm>
            <a:off x="4267200" y="41910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Line 22"/>
          <p:cNvSpPr>
            <a:spLocks noChangeShapeType="1"/>
          </p:cNvSpPr>
          <p:nvPr/>
        </p:nvSpPr>
        <p:spPr bwMode="auto">
          <a:xfrm flipH="1" flipV="1">
            <a:off x="2590800" y="4191000"/>
            <a:ext cx="1828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6" name="Line 23"/>
          <p:cNvSpPr>
            <a:spLocks noChangeShapeType="1"/>
          </p:cNvSpPr>
          <p:nvPr/>
        </p:nvSpPr>
        <p:spPr bwMode="auto">
          <a:xfrm flipV="1">
            <a:off x="2590800" y="29718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7" name="Line 24"/>
          <p:cNvSpPr>
            <a:spLocks noChangeShapeType="1"/>
          </p:cNvSpPr>
          <p:nvPr/>
        </p:nvSpPr>
        <p:spPr bwMode="auto">
          <a:xfrm flipV="1">
            <a:off x="3581400" y="2286000"/>
            <a:ext cx="533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8" name="Line 25"/>
          <p:cNvSpPr>
            <a:spLocks noChangeShapeType="1"/>
          </p:cNvSpPr>
          <p:nvPr/>
        </p:nvSpPr>
        <p:spPr bwMode="auto">
          <a:xfrm>
            <a:off x="3581400" y="29718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9" name="Line 26"/>
          <p:cNvSpPr>
            <a:spLocks noChangeShapeType="1"/>
          </p:cNvSpPr>
          <p:nvPr/>
        </p:nvSpPr>
        <p:spPr bwMode="auto">
          <a:xfrm>
            <a:off x="4495800" y="2286000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0" name="Line 27"/>
          <p:cNvSpPr>
            <a:spLocks noChangeShapeType="1"/>
          </p:cNvSpPr>
          <p:nvPr/>
        </p:nvSpPr>
        <p:spPr bwMode="auto">
          <a:xfrm flipV="1">
            <a:off x="4572000" y="28956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1" name="Line 28"/>
          <p:cNvSpPr>
            <a:spLocks noChangeShapeType="1"/>
          </p:cNvSpPr>
          <p:nvPr/>
        </p:nvSpPr>
        <p:spPr bwMode="auto">
          <a:xfrm flipV="1">
            <a:off x="5562600" y="28194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52" name="Rectangle 29"/>
          <p:cNvSpPr>
            <a:spLocks noChangeArrowheads="1"/>
          </p:cNvSpPr>
          <p:nvPr/>
        </p:nvSpPr>
        <p:spPr bwMode="auto">
          <a:xfrm>
            <a:off x="762000" y="1676400"/>
            <a:ext cx="7772400" cy="434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53" name="Text Box 30"/>
          <p:cNvSpPr txBox="1">
            <a:spLocks noChangeArrowheads="1"/>
          </p:cNvSpPr>
          <p:nvPr/>
        </p:nvSpPr>
        <p:spPr bwMode="auto">
          <a:xfrm>
            <a:off x="7848600" y="57150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CFG</a:t>
            </a:r>
          </a:p>
        </p:txBody>
      </p: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26670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5814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0756" name="Text Box 33"/>
          <p:cNvSpPr txBox="1">
            <a:spLocks noChangeArrowheads="1"/>
          </p:cNvSpPr>
          <p:nvPr/>
        </p:nvSpPr>
        <p:spPr bwMode="auto">
          <a:xfrm>
            <a:off x="44958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0757" name="Text Box 34"/>
          <p:cNvSpPr txBox="1">
            <a:spLocks noChangeArrowheads="1"/>
          </p:cNvSpPr>
          <p:nvPr/>
        </p:nvSpPr>
        <p:spPr bwMode="auto">
          <a:xfrm>
            <a:off x="5410200" y="3733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0758" name="Text Box 35"/>
          <p:cNvSpPr txBox="1">
            <a:spLocks noChangeArrowheads="1"/>
          </p:cNvSpPr>
          <p:nvPr/>
        </p:nvSpPr>
        <p:spPr bwMode="auto">
          <a:xfrm>
            <a:off x="3505200" y="2209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30759" name="Text Box 36"/>
          <p:cNvSpPr txBox="1">
            <a:spLocks noChangeArrowheads="1"/>
          </p:cNvSpPr>
          <p:nvPr/>
        </p:nvSpPr>
        <p:spPr bwMode="auto">
          <a:xfrm>
            <a:off x="3657600" y="2819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0760" name="Text Box 37"/>
          <p:cNvSpPr txBox="1">
            <a:spLocks noChangeArrowheads="1"/>
          </p:cNvSpPr>
          <p:nvPr/>
        </p:nvSpPr>
        <p:spPr bwMode="auto">
          <a:xfrm>
            <a:off x="2514600" y="32004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0761" name="Text Box 38"/>
          <p:cNvSpPr txBox="1">
            <a:spLocks noChangeArrowheads="1"/>
          </p:cNvSpPr>
          <p:nvPr/>
        </p:nvSpPr>
        <p:spPr bwMode="auto">
          <a:xfrm>
            <a:off x="3962400" y="4495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0762" name="Text Box 39"/>
          <p:cNvSpPr txBox="1">
            <a:spLocks noChangeArrowheads="1"/>
          </p:cNvSpPr>
          <p:nvPr/>
        </p:nvSpPr>
        <p:spPr bwMode="auto">
          <a:xfrm>
            <a:off x="4876800" y="4572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0763" name="Line 41"/>
          <p:cNvSpPr>
            <a:spLocks noChangeShapeType="1"/>
          </p:cNvSpPr>
          <p:nvPr/>
        </p:nvSpPr>
        <p:spPr bwMode="auto">
          <a:xfrm flipV="1">
            <a:off x="3371850" y="3048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4" name="Text Box 42"/>
          <p:cNvSpPr txBox="1">
            <a:spLocks noChangeArrowheads="1"/>
          </p:cNvSpPr>
          <p:nvPr/>
        </p:nvSpPr>
        <p:spPr bwMode="auto">
          <a:xfrm>
            <a:off x="3276600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0765" name="Text Box 43"/>
          <p:cNvSpPr txBox="1">
            <a:spLocks noChangeArrowheads="1"/>
          </p:cNvSpPr>
          <p:nvPr/>
        </p:nvSpPr>
        <p:spPr bwMode="auto">
          <a:xfrm>
            <a:off x="914400" y="4648200"/>
            <a:ext cx="2286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/>
              <a:t>Predicates = 5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600"/>
              <a:t>Cyclomatic Complexity</a:t>
            </a:r>
            <a:br>
              <a:rPr lang="en-US" altLang="en-US" sz="1600"/>
            </a:br>
            <a:r>
              <a:rPr lang="en-US" altLang="en-US" sz="1600"/>
              <a:t>= 5 + 1</a:t>
            </a:r>
            <a:br>
              <a:rPr lang="en-US" altLang="en-US" sz="1600"/>
            </a:br>
            <a:r>
              <a:rPr lang="en-US" altLang="en-US" sz="1600"/>
              <a:t>= 6</a:t>
            </a:r>
          </a:p>
        </p:txBody>
      </p:sp>
      <p:sp>
        <p:nvSpPr>
          <p:cNvPr id="30766" name="Line 44"/>
          <p:cNvSpPr>
            <a:spLocks noChangeShapeType="1"/>
          </p:cNvSpPr>
          <p:nvPr/>
        </p:nvSpPr>
        <p:spPr bwMode="auto">
          <a:xfrm flipV="1">
            <a:off x="990600" y="40386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885148-4EB2-413F-8B62-DC74DD1E7E11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4F518B-5A41-48BD-97C6-33250B242E6B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32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3: Find Basic Path Set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8392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Find at most 6 independent paths.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Usually, simpler path  == easier to find a test case.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However, some of the simpler paths are not possible (not realizable):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Example: [ 1 – 2 – 8 – 9 – 11 ].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/>
              <a:t>Not Realizable (i.e., impossible in execution).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/>
              <a:t>Verify this by tracing the code.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Basic Path Set: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[ 1 – 2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[ 1 – 2 – 3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[ 1 – 2 – 3 – 4 – 7 – 2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[ 1 – 2 – 3 – 4 – 5 – 7 – 2 – 8 – 10 – 11 ].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[ 1 – ( 2 – 3 – 4 – 5 – 6 – 7 ) – 2 – 8 – 9 – 11 ].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In the last case, ( … ) represents possible repetition.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7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7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7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7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D9BBB8C-DFFF-46D3-A3B4-BF4469476A7F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897A6A-76DA-4197-991D-572931F1A41B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33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4: Derive Test Cases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4191000" cy="3657600"/>
          </a:xfrm>
        </p:spPr>
        <p:txBody>
          <a:bodyPr/>
          <a:lstStyle/>
          <a:p>
            <a:pPr eaLnBrk="1" hangingPunct="1"/>
            <a:r>
              <a:rPr lang="en-US" altLang="en-US" sz="2600"/>
              <a:t>Path: </a:t>
            </a:r>
          </a:p>
          <a:p>
            <a:pPr lvl="1" eaLnBrk="1" hangingPunct="1"/>
            <a:r>
              <a:rPr lang="en-US" altLang="en-US" sz="2400"/>
              <a:t>[ 1 – 2 – 8 – 10 – 11 ]</a:t>
            </a:r>
          </a:p>
          <a:p>
            <a:pPr eaLnBrk="1" hangingPunct="1"/>
            <a:r>
              <a:rPr lang="en-US" altLang="en-US" sz="2600"/>
              <a:t>Test Case: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value = {…}</a:t>
            </a:r>
            <a:r>
              <a:rPr lang="en-US" altLang="en-US" sz="2400">
                <a:solidFill>
                  <a:srgbClr val="0033CC"/>
                </a:solidFill>
              </a:rPr>
              <a:t> </a:t>
            </a:r>
            <a:r>
              <a:rPr lang="en-US" altLang="en-US" sz="2400"/>
              <a:t>irrelevant.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N = 0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min, max</a:t>
            </a:r>
            <a:r>
              <a:rPr lang="en-US" altLang="en-US" sz="2400"/>
              <a:t> irrelevant.</a:t>
            </a:r>
          </a:p>
          <a:p>
            <a:pPr eaLnBrk="1" hangingPunct="1"/>
            <a:r>
              <a:rPr lang="en-US" altLang="en-US" sz="2600"/>
              <a:t>Expected Output: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average = -999</a:t>
            </a:r>
          </a:p>
        </p:txBody>
      </p:sp>
      <p:sp>
        <p:nvSpPr>
          <p:cNvPr id="32775" name="Rectangle 4"/>
          <p:cNvSpPr>
            <a:spLocks noChangeArrowheads="1"/>
          </p:cNvSpPr>
          <p:nvPr/>
        </p:nvSpPr>
        <p:spPr bwMode="auto">
          <a:xfrm>
            <a:off x="4648200" y="1905000"/>
            <a:ext cx="40386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b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... i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while (i &lt; N &amp;&amp;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         value[i] != -999)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return mean;</a:t>
            </a:r>
          </a:p>
        </p:txBody>
      </p:sp>
      <p:sp>
        <p:nvSpPr>
          <p:cNvPr id="32776" name="Oval 5"/>
          <p:cNvSpPr>
            <a:spLocks noChangeArrowheads="1"/>
          </p:cNvSpPr>
          <p:nvPr/>
        </p:nvSpPr>
        <p:spPr bwMode="auto">
          <a:xfrm>
            <a:off x="6629400" y="2209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32777" name="Oval 6"/>
          <p:cNvSpPr>
            <a:spLocks noChangeArrowheads="1"/>
          </p:cNvSpPr>
          <p:nvPr/>
        </p:nvSpPr>
        <p:spPr bwMode="auto">
          <a:xfrm>
            <a:off x="72390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32778" name="Oval 7"/>
          <p:cNvSpPr>
            <a:spLocks noChangeArrowheads="1"/>
          </p:cNvSpPr>
          <p:nvPr/>
        </p:nvSpPr>
        <p:spPr bwMode="auto">
          <a:xfrm>
            <a:off x="7696200" y="3886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32779" name="Oval 8"/>
          <p:cNvSpPr>
            <a:spLocks noChangeArrowheads="1"/>
          </p:cNvSpPr>
          <p:nvPr/>
        </p:nvSpPr>
        <p:spPr bwMode="auto">
          <a:xfrm>
            <a:off x="7467600" y="4648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10</a:t>
            </a:r>
          </a:p>
        </p:txBody>
      </p:sp>
      <p:sp>
        <p:nvSpPr>
          <p:cNvPr id="32780" name="Oval 9"/>
          <p:cNvSpPr>
            <a:spLocks noChangeArrowheads="1"/>
          </p:cNvSpPr>
          <p:nvPr/>
        </p:nvSpPr>
        <p:spPr bwMode="auto">
          <a:xfrm>
            <a:off x="6858000" y="5181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4080C1-A579-404A-98BC-5FD46BE8820F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69BDE5-705B-420A-92DE-D90A938D2093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34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4: Derive Test Cases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4267200" cy="3657600"/>
          </a:xfrm>
        </p:spPr>
        <p:txBody>
          <a:bodyPr/>
          <a:lstStyle/>
          <a:p>
            <a:pPr eaLnBrk="1" hangingPunct="1"/>
            <a:r>
              <a:rPr lang="en-US" altLang="en-US" sz="2600"/>
              <a:t>Path: </a:t>
            </a:r>
          </a:p>
          <a:p>
            <a:pPr lvl="1" eaLnBrk="1" hangingPunct="1"/>
            <a:r>
              <a:rPr lang="en-US" altLang="en-US" sz="2400"/>
              <a:t>[ 1 – 2 – 3 – 8 – 10 – 11 ]</a:t>
            </a:r>
          </a:p>
          <a:p>
            <a:pPr eaLnBrk="1" hangingPunct="1"/>
            <a:r>
              <a:rPr lang="en-US" altLang="en-US" sz="2600"/>
              <a:t>Test Case: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value = {-999}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N = 1</a:t>
            </a:r>
            <a:r>
              <a:rPr lang="en-US" altLang="en-US" sz="2400"/>
              <a:t> 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min, max</a:t>
            </a:r>
            <a:r>
              <a:rPr lang="en-US" altLang="en-US" sz="2400"/>
              <a:t> irrelevant</a:t>
            </a:r>
          </a:p>
          <a:p>
            <a:pPr eaLnBrk="1" hangingPunct="1"/>
            <a:r>
              <a:rPr lang="en-US" altLang="en-US" sz="2600"/>
              <a:t>Expected Output: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average = -999</a:t>
            </a:r>
          </a:p>
        </p:txBody>
      </p:sp>
      <p:sp>
        <p:nvSpPr>
          <p:cNvPr id="33799" name="Rectangle 4"/>
          <p:cNvSpPr>
            <a:spLocks noChangeArrowheads="1"/>
          </p:cNvSpPr>
          <p:nvPr/>
        </p:nvSpPr>
        <p:spPr bwMode="auto">
          <a:xfrm>
            <a:off x="4724400" y="2057400"/>
            <a:ext cx="40386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br>
              <a:rPr lang="en-US" altLang="en-US" sz="190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... i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while (i &lt; N &amp;&amp;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         value[i] != -999)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if (totalValid &gt; 0)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	......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	mean = -999;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sz="17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700">
                <a:solidFill>
                  <a:srgbClr val="000000"/>
                </a:solidFill>
                <a:latin typeface="Courier New" panose="02070309020205020404" pitchFamily="49" charset="0"/>
              </a:rPr>
              <a:t>	return mean;</a:t>
            </a:r>
          </a:p>
        </p:txBody>
      </p:sp>
      <p:sp>
        <p:nvSpPr>
          <p:cNvPr id="33800" name="Oval 5"/>
          <p:cNvSpPr>
            <a:spLocks noChangeArrowheads="1"/>
          </p:cNvSpPr>
          <p:nvPr/>
        </p:nvSpPr>
        <p:spPr bwMode="auto">
          <a:xfrm>
            <a:off x="6629400" y="22098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1</a:t>
            </a:r>
          </a:p>
        </p:txBody>
      </p:sp>
      <p:sp>
        <p:nvSpPr>
          <p:cNvPr id="33801" name="Oval 6"/>
          <p:cNvSpPr>
            <a:spLocks noChangeArrowheads="1"/>
          </p:cNvSpPr>
          <p:nvPr/>
        </p:nvSpPr>
        <p:spPr bwMode="auto">
          <a:xfrm>
            <a:off x="7239000" y="27432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2</a:t>
            </a:r>
          </a:p>
        </p:txBody>
      </p:sp>
      <p:sp>
        <p:nvSpPr>
          <p:cNvPr id="33802" name="Oval 7"/>
          <p:cNvSpPr>
            <a:spLocks noChangeArrowheads="1"/>
          </p:cNvSpPr>
          <p:nvPr/>
        </p:nvSpPr>
        <p:spPr bwMode="auto">
          <a:xfrm>
            <a:off x="7696200" y="3886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8</a:t>
            </a:r>
          </a:p>
        </p:txBody>
      </p:sp>
      <p:sp>
        <p:nvSpPr>
          <p:cNvPr id="33803" name="Oval 8"/>
          <p:cNvSpPr>
            <a:spLocks noChangeArrowheads="1"/>
          </p:cNvSpPr>
          <p:nvPr/>
        </p:nvSpPr>
        <p:spPr bwMode="auto">
          <a:xfrm>
            <a:off x="7467600" y="46482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10</a:t>
            </a:r>
          </a:p>
        </p:txBody>
      </p:sp>
      <p:sp>
        <p:nvSpPr>
          <p:cNvPr id="33804" name="Oval 9"/>
          <p:cNvSpPr>
            <a:spLocks noChangeArrowheads="1"/>
          </p:cNvSpPr>
          <p:nvPr/>
        </p:nvSpPr>
        <p:spPr bwMode="auto">
          <a:xfrm>
            <a:off x="6858000" y="5181600"/>
            <a:ext cx="381000" cy="381000"/>
          </a:xfrm>
          <a:prstGeom prst="ellipse">
            <a:avLst/>
          </a:prstGeom>
          <a:solidFill>
            <a:schemeClr val="folHlink">
              <a:alpha val="7490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" panose="02020603050405020304" pitchFamily="18" charset="0"/>
              </a:rPr>
              <a:t>11</a:t>
            </a:r>
          </a:p>
        </p:txBody>
      </p:sp>
      <p:sp>
        <p:nvSpPr>
          <p:cNvPr id="33805" name="Oval 10"/>
          <p:cNvSpPr>
            <a:spLocks noChangeArrowheads="1"/>
          </p:cNvSpPr>
          <p:nvPr/>
        </p:nvSpPr>
        <p:spPr bwMode="auto">
          <a:xfrm>
            <a:off x="8229600" y="3048000"/>
            <a:ext cx="381000" cy="3810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4" tIns="45712" rIns="91424" bIns="45712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7AC1D85-9BEE-47E5-8920-BC15DBBDF86C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8A0F00-0131-45CE-BD28-5E914CB70F6E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35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4: Derive Test Cases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[ 1 – 2 – 3 – 4 – 7 – 2 – 8 – 10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 single value in the </a:t>
            </a:r>
            <a:r>
              <a:rPr lang="en-US" altLang="en-US" sz="2000">
                <a:latin typeface="Courier New" panose="02070309020205020404" pitchFamily="49" charset="0"/>
              </a:rPr>
              <a:t>value[ ]</a:t>
            </a:r>
            <a:r>
              <a:rPr lang="en-US" altLang="en-US" sz="2000" i="1"/>
              <a:t> </a:t>
            </a:r>
            <a:r>
              <a:rPr lang="en-US" altLang="en-US" sz="2000"/>
              <a:t>array which is smaller than </a:t>
            </a:r>
            <a:r>
              <a:rPr lang="en-US" altLang="en-US" sz="2000" i="1"/>
              <a:t>min.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value = { 25 }, N = 1, min = 30, max</a:t>
            </a:r>
            <a:r>
              <a:rPr lang="en-US" altLang="en-US" sz="2000"/>
              <a:t> irrelevant.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average = -999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[ 1 – 2 – 3 – 4 – 5 – 7 – 2 – 8 – 10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 single value in the </a:t>
            </a:r>
            <a:r>
              <a:rPr lang="en-US" altLang="en-US" sz="2000">
                <a:latin typeface="Courier New" panose="02070309020205020404" pitchFamily="49" charset="0"/>
              </a:rPr>
              <a:t>value[ ]</a:t>
            </a:r>
            <a:r>
              <a:rPr lang="en-US" altLang="en-US" sz="2000" i="1"/>
              <a:t> </a:t>
            </a:r>
            <a:r>
              <a:rPr lang="en-US" altLang="en-US" sz="2000"/>
              <a:t>array which is larger than </a:t>
            </a:r>
            <a:r>
              <a:rPr lang="en-US" altLang="en-US" sz="2000" i="1"/>
              <a:t>max.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value = { 99 }, N = 1, max = 90, min</a:t>
            </a:r>
            <a:r>
              <a:rPr lang="en-US" altLang="en-US" sz="2000"/>
              <a:t> irrelevant.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average = -999</a:t>
            </a:r>
          </a:p>
        </p:txBody>
      </p:sp>
      <p:sp>
        <p:nvSpPr>
          <p:cNvPr id="34823" name="Line 4"/>
          <p:cNvSpPr>
            <a:spLocks noChangeShapeType="1"/>
          </p:cNvSpPr>
          <p:nvPr/>
        </p:nvSpPr>
        <p:spPr bwMode="auto">
          <a:xfrm>
            <a:off x="457200" y="3810000"/>
            <a:ext cx="800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FB6827-C948-42E8-B16B-5E8F003D628A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6025F9-4F4D-4203-BE0F-AF8F203B52DA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36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Step 4: Derive Test Cases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534400" cy="495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[ 1 –  2 – 3 – 4 – 5 – 6 – 7  – 2 – 8 – 9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A single valid value in the </a:t>
            </a:r>
            <a:r>
              <a:rPr lang="en-US" altLang="en-US" sz="2000">
                <a:latin typeface="Courier New" panose="02070309020205020404" pitchFamily="49" charset="0"/>
              </a:rPr>
              <a:t>value[ ]</a:t>
            </a:r>
            <a:r>
              <a:rPr lang="en-US" altLang="en-US" sz="2000" i="1"/>
              <a:t> </a:t>
            </a:r>
            <a:r>
              <a:rPr lang="en-US" altLang="en-US" sz="2000"/>
              <a:t>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value = { 25 }, N = 1, min = 0, max = 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average = 25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Path: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[ 1 – 2 – 3 – 4 – 5 – 6 – 7 – 2 – 3 – 4 – 5 – 6 – 7 – 2 – 8 – 9 – 11 ]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Test Case: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Multiple valid values in the </a:t>
            </a:r>
            <a:r>
              <a:rPr lang="en-US" altLang="en-US" sz="2000">
                <a:latin typeface="Courier New" panose="02070309020205020404" pitchFamily="49" charset="0"/>
              </a:rPr>
              <a:t>value[ ]</a:t>
            </a:r>
            <a:r>
              <a:rPr lang="en-US" altLang="en-US" sz="2000" i="1"/>
              <a:t> </a:t>
            </a:r>
            <a:r>
              <a:rPr lang="en-US" altLang="en-US" sz="2000"/>
              <a:t>array.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value = { 25, 75 }, N = 2, min = 0, max = 100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/>
              <a:t>Expected Output: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average = 50</a:t>
            </a:r>
          </a:p>
        </p:txBody>
      </p:sp>
      <p:sp>
        <p:nvSpPr>
          <p:cNvPr id="35847" name="Text Box 4"/>
          <p:cNvSpPr txBox="1">
            <a:spLocks noChangeArrowheads="1"/>
          </p:cNvSpPr>
          <p:nvPr/>
        </p:nvSpPr>
        <p:spPr bwMode="auto">
          <a:xfrm>
            <a:off x="533400" y="3505200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OR</a:t>
            </a:r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>
            <a:off x="1295400" y="37338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F4C0A35-7E58-4FBA-BE6E-999DE86D113D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B5D1BD-AACD-466D-9E4D-D6D83A6C2B2D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37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en-US"/>
              <a:t>Summary: Path Base White Box Testing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pPr eaLnBrk="1" hangingPunct="1"/>
            <a:r>
              <a:rPr lang="en-US" altLang="en-US" sz="2600"/>
              <a:t>A simple test that:</a:t>
            </a:r>
          </a:p>
          <a:p>
            <a:pPr lvl="1" eaLnBrk="1" hangingPunct="1"/>
            <a:r>
              <a:rPr lang="en-US" altLang="en-US" sz="2200"/>
              <a:t>Cover all statements.</a:t>
            </a:r>
          </a:p>
          <a:p>
            <a:pPr lvl="1" eaLnBrk="1" hangingPunct="1"/>
            <a:r>
              <a:rPr lang="en-US" altLang="en-US" sz="2200"/>
              <a:t>Exercise all decisions (conditions).</a:t>
            </a:r>
          </a:p>
          <a:p>
            <a:pPr eaLnBrk="1" hangingPunct="1"/>
            <a:r>
              <a:rPr lang="en-US" altLang="en-US" sz="2600"/>
              <a:t>The cyclomatic complexity is an </a:t>
            </a:r>
            <a:r>
              <a:rPr lang="en-US" altLang="en-US" sz="2600" b="1"/>
              <a:t>upperbound </a:t>
            </a:r>
            <a:r>
              <a:rPr lang="en-US" altLang="en-US" sz="2600"/>
              <a:t>of the independent paths needed to cover the CFG.</a:t>
            </a:r>
          </a:p>
          <a:p>
            <a:pPr lvl="1" eaLnBrk="1" hangingPunct="1"/>
            <a:r>
              <a:rPr lang="en-US" altLang="en-US" sz="2200"/>
              <a:t>If more paths are needed, then either cyclomatic complexity is wrong, or the paths chosen are incorrect.</a:t>
            </a:r>
          </a:p>
          <a:p>
            <a:pPr eaLnBrk="1" hangingPunct="1"/>
            <a:r>
              <a:rPr lang="en-US" altLang="en-US" sz="2600"/>
              <a:t>Although picking a complicated path that covers more than one unvisited edge is possible all times, it is not encouraged:</a:t>
            </a:r>
          </a:p>
          <a:p>
            <a:pPr lvl="1" eaLnBrk="1" hangingPunct="1"/>
            <a:r>
              <a:rPr lang="en-US" altLang="en-US" sz="2200"/>
              <a:t>May be hard to design the test case.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develop a software tool assists in basis path testing, a data structure, called a graph matrix.</a:t>
            </a:r>
          </a:p>
          <a:p>
            <a:r>
              <a:rPr lang="en-US" sz="2400" dirty="0"/>
              <a:t>Square Matrix: tabular representation of flow graph</a:t>
            </a:r>
          </a:p>
          <a:p>
            <a:r>
              <a:rPr lang="en-US" sz="2400" dirty="0"/>
              <a:t>Each node represents by number and each edge represents by letter</a:t>
            </a:r>
          </a:p>
          <a:p>
            <a:r>
              <a:rPr lang="en-US" sz="2400" dirty="0"/>
              <a:t>Add link weight to each entry which provides additional information about control flow</a:t>
            </a:r>
          </a:p>
          <a:p>
            <a:r>
              <a:rPr lang="en-US" sz="2400" dirty="0"/>
              <a:t>Link weight is 1 ( a connection exists)</a:t>
            </a:r>
          </a:p>
          <a:p>
            <a:r>
              <a:rPr lang="en-US" sz="2400" dirty="0"/>
              <a:t>Link  weight is 0 (a connection does not exists)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D0D36-9BFC-44C6-8584-F144E463DBCE}" type="datetime1">
              <a:rPr lang="en-US" smtClean="0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9E-21B0-4DE4-B5F6-87712ADEFB9A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035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weights can be assigned other</a:t>
            </a:r>
          </a:p>
          <a:p>
            <a:pPr lvl="1"/>
            <a:r>
              <a:rPr lang="en-US" dirty="0"/>
              <a:t>Probability of edge will be executed</a:t>
            </a:r>
          </a:p>
          <a:p>
            <a:pPr lvl="1"/>
            <a:r>
              <a:rPr lang="en-US" dirty="0"/>
              <a:t>Processing time during traversal a link</a:t>
            </a:r>
          </a:p>
          <a:p>
            <a:pPr lvl="1"/>
            <a:r>
              <a:rPr lang="en-US" dirty="0"/>
              <a:t>Memory required during traversal a link</a:t>
            </a:r>
          </a:p>
          <a:p>
            <a:pPr lvl="1"/>
            <a:r>
              <a:rPr lang="en-US" dirty="0"/>
              <a:t>Resources required during traversal a link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D0D36-9BFC-44C6-8584-F144E463DBCE}" type="datetime1">
              <a:rPr lang="en-US" smtClean="0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9E-21B0-4DE4-B5F6-87712ADEFB9A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15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D8B5B3-273A-483D-ACDA-1491780EB304}" type="slidenum">
              <a:rPr lang="en-US" altLang="en-US" sz="1400" i="0" u="none"/>
              <a:pPr eaLnBrk="1" hangingPunct="1"/>
              <a:t>4</a:t>
            </a:fld>
            <a:endParaRPr lang="en-US" altLang="en-US" sz="1400" i="0" u="none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Characteristics of Testable Software (continued)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Simple</a:t>
            </a:r>
          </a:p>
          <a:p>
            <a:pPr lvl="1" eaLnBrk="1" hangingPunct="1"/>
            <a:r>
              <a:rPr lang="en-US" altLang="en-US" sz="2400" dirty="0"/>
              <a:t>The program should exhibit functional, structural, and code simplicity</a:t>
            </a:r>
          </a:p>
          <a:p>
            <a:pPr eaLnBrk="1" hangingPunct="1"/>
            <a:r>
              <a:rPr lang="en-US" altLang="en-US" sz="2800" dirty="0"/>
              <a:t>Stable</a:t>
            </a:r>
          </a:p>
          <a:p>
            <a:pPr lvl="1" eaLnBrk="1" hangingPunct="1"/>
            <a:r>
              <a:rPr lang="en-US" altLang="en-US" sz="2400" dirty="0"/>
              <a:t>Changes to the software during testing are infrequent and do not invalidate existing tests</a:t>
            </a:r>
          </a:p>
          <a:p>
            <a:pPr eaLnBrk="1" hangingPunct="1"/>
            <a:r>
              <a:rPr lang="en-US" altLang="en-US" sz="2800" dirty="0"/>
              <a:t>Understandable</a:t>
            </a:r>
          </a:p>
          <a:p>
            <a:pPr lvl="1" eaLnBrk="1" hangingPunct="1"/>
            <a:r>
              <a:rPr lang="en-US" altLang="en-US" sz="2400" dirty="0"/>
              <a:t>The architectural design is well understood; documentation is available and organized</a:t>
            </a:r>
          </a:p>
        </p:txBody>
      </p:sp>
    </p:spTree>
    <p:extLst>
      <p:ext uri="{BB962C8B-B14F-4D97-AF65-F5344CB8AC3E}">
        <p14:creationId xmlns:p14="http://schemas.microsoft.com/office/powerpoint/2010/main" val="2253057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Control Structure Testing : to improve quality of white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02125"/>
          </a:xfrm>
        </p:spPr>
        <p:txBody>
          <a:bodyPr/>
          <a:lstStyle/>
          <a:p>
            <a:r>
              <a:rPr lang="en-US" sz="2400" dirty="0"/>
              <a:t>Condition Testing</a:t>
            </a:r>
          </a:p>
          <a:p>
            <a:pPr lvl="1"/>
            <a:r>
              <a:rPr lang="en-US" sz="2400" dirty="0"/>
              <a:t>Simple condition</a:t>
            </a:r>
          </a:p>
          <a:p>
            <a:pPr lvl="1"/>
            <a:r>
              <a:rPr lang="en-US" sz="2400" dirty="0"/>
              <a:t>Compound condition</a:t>
            </a:r>
          </a:p>
          <a:p>
            <a:r>
              <a:rPr lang="en-US" sz="2400" dirty="0"/>
              <a:t>Data Flow Testing</a:t>
            </a:r>
          </a:p>
          <a:p>
            <a:pPr lvl="1"/>
            <a:r>
              <a:rPr lang="en-US" sz="2400" dirty="0"/>
              <a:t>Selects test paths of a program according to variables </a:t>
            </a:r>
          </a:p>
          <a:p>
            <a:r>
              <a:rPr lang="en-US" sz="2400" dirty="0"/>
              <a:t>Loop Testing</a:t>
            </a:r>
          </a:p>
          <a:p>
            <a:pPr lvl="1"/>
            <a:r>
              <a:rPr lang="en-US" sz="2400" dirty="0"/>
              <a:t>Simple Loops, Nested Loops, Concatenated Loops and Unstructured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D0D36-9BFC-44C6-8584-F144E463DBCE}" type="datetime1">
              <a:rPr lang="en-US" smtClean="0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9E-21B0-4DE4-B5F6-87712ADEFB9A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3982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98B549-1D1C-4AF3-B09D-1E126A155E22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5F3B92-73A4-475E-AD3B-5356E6740A14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Black Box Testing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F7D74E-9611-45F3-A001-183602E6CB70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BB6C79-83A4-4187-8A01-1D801FAC61CE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Black Box Testing: Introduction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3657600"/>
          </a:xfrm>
        </p:spPr>
        <p:txBody>
          <a:bodyPr/>
          <a:lstStyle/>
          <a:p>
            <a:pPr eaLnBrk="1" hangingPunct="1"/>
            <a:r>
              <a:rPr lang="en-US" altLang="en-US" sz="2100"/>
              <a:t>Test Engineers have no access to the source code or documentation of internal working.</a:t>
            </a:r>
          </a:p>
          <a:p>
            <a:pPr eaLnBrk="1" hangingPunct="1"/>
            <a:r>
              <a:rPr lang="en-US" altLang="en-US" sz="2100"/>
              <a:t>The “Black Box” can be:</a:t>
            </a:r>
          </a:p>
          <a:p>
            <a:pPr lvl="1" eaLnBrk="1" hangingPunct="1"/>
            <a:r>
              <a:rPr lang="en-US" altLang="en-US" sz="2000"/>
              <a:t>A single unit.</a:t>
            </a:r>
          </a:p>
          <a:p>
            <a:pPr lvl="1" eaLnBrk="1" hangingPunct="1"/>
            <a:r>
              <a:rPr lang="en-US" altLang="en-US" sz="2000"/>
              <a:t>A subsystem.</a:t>
            </a:r>
          </a:p>
          <a:p>
            <a:pPr lvl="1" eaLnBrk="1" hangingPunct="1"/>
            <a:r>
              <a:rPr lang="en-US" altLang="en-US" sz="2000"/>
              <a:t>The whole system.</a:t>
            </a:r>
          </a:p>
          <a:p>
            <a:pPr eaLnBrk="1" hangingPunct="1"/>
            <a:r>
              <a:rPr lang="en-US" altLang="en-US" sz="2100"/>
              <a:t>Tests are based on:</a:t>
            </a:r>
          </a:p>
          <a:p>
            <a:pPr lvl="1" eaLnBrk="1" hangingPunct="1"/>
            <a:r>
              <a:rPr lang="en-US" altLang="en-US" sz="2000"/>
              <a:t>Specification of the “Black Box”.</a:t>
            </a:r>
          </a:p>
          <a:p>
            <a:pPr lvl="1" eaLnBrk="1" hangingPunct="1"/>
            <a:r>
              <a:rPr lang="en-US" altLang="en-US" sz="2000"/>
              <a:t>Providing </a:t>
            </a:r>
            <a:r>
              <a:rPr lang="en-US" altLang="en-US" sz="2000" b="1"/>
              <a:t>inputs </a:t>
            </a:r>
            <a:r>
              <a:rPr lang="en-US" altLang="en-US" sz="2000"/>
              <a:t>to the “Black Box” and inspect the </a:t>
            </a:r>
            <a:r>
              <a:rPr lang="en-US" altLang="en-US" sz="2000" b="1"/>
              <a:t>outputs.</a:t>
            </a:r>
            <a:endParaRPr lang="en-US" altLang="en-US" sz="2000"/>
          </a:p>
        </p:txBody>
      </p:sp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3733800" y="4953000"/>
            <a:ext cx="1752600" cy="711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</a:rPr>
              <a:t>Component Under Test</a:t>
            </a:r>
          </a:p>
        </p:txBody>
      </p:sp>
      <p:sp>
        <p:nvSpPr>
          <p:cNvPr id="38920" name="AutoShape 5"/>
          <p:cNvSpPr>
            <a:spLocks noChangeArrowheads="1"/>
          </p:cNvSpPr>
          <p:nvPr/>
        </p:nvSpPr>
        <p:spPr bwMode="auto">
          <a:xfrm>
            <a:off x="3048000" y="50292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1" name="AutoShape 6"/>
          <p:cNvSpPr>
            <a:spLocks noChangeArrowheads="1"/>
          </p:cNvSpPr>
          <p:nvPr/>
        </p:nvSpPr>
        <p:spPr bwMode="auto">
          <a:xfrm>
            <a:off x="1600200" y="4953000"/>
            <a:ext cx="1295400" cy="6858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Inputs</a:t>
            </a:r>
          </a:p>
        </p:txBody>
      </p:sp>
      <p:sp>
        <p:nvSpPr>
          <p:cNvPr id="38922" name="AutoShape 7"/>
          <p:cNvSpPr>
            <a:spLocks noChangeArrowheads="1"/>
          </p:cNvSpPr>
          <p:nvPr/>
        </p:nvSpPr>
        <p:spPr bwMode="auto">
          <a:xfrm>
            <a:off x="5715000" y="5029200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3" name="AutoShape 8"/>
          <p:cNvSpPr>
            <a:spLocks noChangeArrowheads="1"/>
          </p:cNvSpPr>
          <p:nvPr/>
        </p:nvSpPr>
        <p:spPr bwMode="auto">
          <a:xfrm>
            <a:off x="6477000" y="4953000"/>
            <a:ext cx="1295400" cy="6858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Outputs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7D9A324-0896-427E-81C1-090A1A1808D5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BA4D74-049E-49CB-B04F-6D6FC70256AE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Case Design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techniques will be covered for the black box testing in this course:</a:t>
            </a:r>
          </a:p>
          <a:p>
            <a:pPr lvl="1" eaLnBrk="1" hangingPunct="1"/>
            <a:r>
              <a:rPr lang="en-US" altLang="en-US"/>
              <a:t>Equivalence Partition;</a:t>
            </a:r>
          </a:p>
          <a:p>
            <a:pPr lvl="1" eaLnBrk="1" hangingPunct="1"/>
            <a:r>
              <a:rPr lang="en-US" altLang="en-US"/>
              <a:t>Boundary Value Analysis.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FB0F2E-DF34-4D42-BF5F-DA0C5341E881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3F8593-80C9-4DF4-A0C1-65980530F4B6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Equivalence Partition: Introduction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To ensure the correct behavior of a “black box”, both valid and invalid cases need to be tested.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Given the method below:</a:t>
            </a:r>
          </a:p>
        </p:txBody>
      </p:sp>
      <p:sp>
        <p:nvSpPr>
          <p:cNvPr id="40967" name="Text Box 4"/>
          <p:cNvSpPr txBox="1">
            <a:spLocks noChangeArrowheads="1"/>
          </p:cNvSpPr>
          <p:nvPr/>
        </p:nvSpPr>
        <p:spPr bwMode="auto">
          <a:xfrm>
            <a:off x="2324100" y="2943226"/>
            <a:ext cx="4724400" cy="217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boolean</a:t>
            </a: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isValidMonth</a:t>
            </a: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m)</a:t>
            </a:r>
          </a:p>
          <a:p>
            <a:pPr>
              <a:lnSpc>
                <a:spcPct val="120000"/>
              </a:lnSpc>
            </a:pPr>
            <a:endParaRPr lang="en-US" altLang="en-US" sz="1800" b="1" dirty="0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Functionality: check m is [1..12]</a:t>
            </a:r>
          </a:p>
          <a:p>
            <a:pPr>
              <a:lnSpc>
                <a:spcPct val="120000"/>
              </a:lnSpc>
            </a:pP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Output: </a:t>
            </a:r>
            <a:b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	- true if m is 1 to 12</a:t>
            </a:r>
            <a:b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Arial" panose="020B0604020202020204" pitchFamily="34" charset="0"/>
              </a:rPr>
              <a:t>       - false otherwise</a:t>
            </a:r>
          </a:p>
        </p:txBody>
      </p:sp>
      <p:sp>
        <p:nvSpPr>
          <p:cNvPr id="40968" name="Rectangle 5"/>
          <p:cNvSpPr>
            <a:spLocks noChangeArrowheads="1"/>
          </p:cNvSpPr>
          <p:nvPr/>
        </p:nvSpPr>
        <p:spPr bwMode="auto">
          <a:xfrm>
            <a:off x="381000" y="53340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Is there a better way to test other than testing </a:t>
            </a:r>
            <a:r>
              <a:rPr lang="en-US" altLang="en-US" sz="2600" b="1"/>
              <a:t>all </a:t>
            </a:r>
            <a:r>
              <a:rPr lang="en-US" altLang="en-US" sz="2600"/>
              <a:t>integer values [-2</a:t>
            </a:r>
            <a:r>
              <a:rPr lang="en-US" altLang="en-US" sz="2600" baseline="30000"/>
              <a:t>31</a:t>
            </a:r>
            <a:r>
              <a:rPr lang="en-US" altLang="en-US" sz="2600"/>
              <a:t>, …,  2</a:t>
            </a:r>
            <a:r>
              <a:rPr lang="en-US" altLang="en-US" sz="2600" baseline="30000"/>
              <a:t>31</a:t>
            </a:r>
            <a:r>
              <a:rPr lang="en-US" altLang="en-US" sz="2600"/>
              <a:t>-1] 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9AEBCF4-E502-484E-938D-2010D5713E03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A1AA7E-D3B6-4DC5-99B1-669DD51FFC10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Equivalence Partition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911725"/>
          </a:xfrm>
        </p:spPr>
        <p:txBody>
          <a:bodyPr/>
          <a:lstStyle/>
          <a:p>
            <a:pPr eaLnBrk="1" hangingPunct="1"/>
            <a:r>
              <a:rPr lang="en-US" altLang="en-US"/>
              <a:t>Experience shows that exhaustive testing is not feasible or necessary:</a:t>
            </a:r>
          </a:p>
          <a:p>
            <a:pPr lvl="1" eaLnBrk="1" hangingPunct="1"/>
            <a:r>
              <a:rPr lang="en-US" altLang="en-US"/>
              <a:t>Impractical for most methods.</a:t>
            </a:r>
          </a:p>
          <a:p>
            <a:pPr lvl="1" eaLnBrk="1" hangingPunct="1"/>
            <a:r>
              <a:rPr lang="en-US" altLang="en-US"/>
              <a:t>An error in the code would have caused the same failure for many input values:</a:t>
            </a:r>
          </a:p>
          <a:p>
            <a:pPr lvl="2" eaLnBrk="1" hangingPunct="1"/>
            <a:r>
              <a:rPr lang="en-US" altLang="en-US"/>
              <a:t>There is no reason why a value will be treated differently from others.</a:t>
            </a:r>
          </a:p>
          <a:p>
            <a:pPr lvl="2" eaLnBrk="1" hangingPunct="1"/>
            <a:r>
              <a:rPr lang="en-US" altLang="en-US"/>
              <a:t>E.g., if value </a:t>
            </a:r>
            <a:r>
              <a:rPr lang="en-US" altLang="en-US" sz="2000">
                <a:latin typeface="Courier New" panose="02070309020205020404" pitchFamily="49" charset="0"/>
              </a:rPr>
              <a:t>240</a:t>
            </a:r>
            <a:r>
              <a:rPr lang="en-US" altLang="en-US"/>
              <a:t> fails the testing, it is </a:t>
            </a:r>
            <a:r>
              <a:rPr lang="en-US" altLang="en-US" i="1"/>
              <a:t>likely </a:t>
            </a:r>
            <a:r>
              <a:rPr lang="en-US" altLang="en-US"/>
              <a:t>that </a:t>
            </a:r>
            <a:r>
              <a:rPr lang="en-US" altLang="en-US" sz="2000">
                <a:latin typeface="Courier New" panose="02070309020205020404" pitchFamily="49" charset="0"/>
              </a:rPr>
              <a:t>241</a:t>
            </a:r>
            <a:r>
              <a:rPr lang="en-US" altLang="en-US"/>
              <a:t> is likely to fail the test too.</a:t>
            </a:r>
          </a:p>
          <a:p>
            <a:pPr eaLnBrk="1" hangingPunct="1"/>
            <a:r>
              <a:rPr lang="en-US" altLang="en-US"/>
              <a:t>A better way of choosing test cases is needed.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079B9F0-5960-481D-ADBA-B9A43A13104B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6A289E-148E-4467-AA8B-2231B96E365D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Equivalence Partition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3200400"/>
          </a:xfrm>
        </p:spPr>
        <p:txBody>
          <a:bodyPr/>
          <a:lstStyle/>
          <a:p>
            <a:pPr eaLnBrk="1" hangingPunct="1"/>
            <a:r>
              <a:rPr lang="en-US" altLang="en-US"/>
              <a:t>Observations:</a:t>
            </a:r>
          </a:p>
          <a:p>
            <a:pPr lvl="1" eaLnBrk="1" hangingPunct="1"/>
            <a:r>
              <a:rPr lang="en-US" altLang="en-US"/>
              <a:t>For a method, it is common to have a number of inputs that produce similar outcomes.</a:t>
            </a:r>
          </a:p>
          <a:p>
            <a:pPr lvl="1" eaLnBrk="1" hangingPunct="1"/>
            <a:r>
              <a:rPr lang="en-US" altLang="en-US"/>
              <a:t>Testing one of the inputs </a:t>
            </a:r>
            <a:r>
              <a:rPr lang="en-US" altLang="en-US" i="1"/>
              <a:t>should be </a:t>
            </a:r>
            <a:r>
              <a:rPr lang="en-US" altLang="en-US"/>
              <a:t>as good as exhaustively testing all of them.</a:t>
            </a:r>
          </a:p>
          <a:p>
            <a:pPr lvl="1" eaLnBrk="1" hangingPunct="1"/>
            <a:r>
              <a:rPr lang="en-US" altLang="en-US"/>
              <a:t>So, pick only a few test cases from each “category” of input that produce the same output.</a:t>
            </a:r>
          </a:p>
        </p:txBody>
      </p:sp>
      <p:sp>
        <p:nvSpPr>
          <p:cNvPr id="43015" name="Text Box 4"/>
          <p:cNvSpPr txBox="1">
            <a:spLocks noChangeArrowheads="1"/>
          </p:cNvSpPr>
          <p:nvPr/>
        </p:nvSpPr>
        <p:spPr bwMode="auto">
          <a:xfrm>
            <a:off x="3124200" y="4495800"/>
            <a:ext cx="3276600" cy="108267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600">
                <a:solidFill>
                  <a:schemeClr val="bg1"/>
                </a:solidFill>
                <a:latin typeface="Courier New" panose="02070309020205020404" pitchFamily="49" charset="0"/>
              </a:rPr>
              <a:t>isValidMonth( int m )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43016" name="AutoShape 5"/>
          <p:cNvSpPr>
            <a:spLocks noChangeArrowheads="1"/>
          </p:cNvSpPr>
          <p:nvPr/>
        </p:nvSpPr>
        <p:spPr bwMode="auto">
          <a:xfrm>
            <a:off x="1066800" y="4572000"/>
            <a:ext cx="1066800" cy="9144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tIns="9144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1">
                <a:latin typeface="Courier New" panose="02070309020205020404" pitchFamily="49" charset="0"/>
              </a:rPr>
              <a:t>1, 5, 9,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11, 12</a:t>
            </a:r>
          </a:p>
        </p:txBody>
      </p:sp>
      <p:sp>
        <p:nvSpPr>
          <p:cNvPr id="43017" name="AutoShape 6"/>
          <p:cNvSpPr>
            <a:spLocks noChangeArrowheads="1"/>
          </p:cNvSpPr>
          <p:nvPr/>
        </p:nvSpPr>
        <p:spPr bwMode="auto">
          <a:xfrm>
            <a:off x="2286000" y="4724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8" name="AutoShape 7"/>
          <p:cNvSpPr>
            <a:spLocks noChangeArrowheads="1"/>
          </p:cNvSpPr>
          <p:nvPr/>
        </p:nvSpPr>
        <p:spPr bwMode="auto">
          <a:xfrm>
            <a:off x="6705600" y="47244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9" name="AutoShape 8"/>
          <p:cNvSpPr>
            <a:spLocks noChangeArrowheads="1"/>
          </p:cNvSpPr>
          <p:nvPr/>
        </p:nvSpPr>
        <p:spPr bwMode="auto">
          <a:xfrm>
            <a:off x="7543800" y="4572000"/>
            <a:ext cx="914400" cy="685800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>
                <a:solidFill>
                  <a:srgbClr val="009900"/>
                </a:solidFill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43020" name="AutoShape 9"/>
          <p:cNvSpPr>
            <a:spLocks/>
          </p:cNvSpPr>
          <p:nvPr/>
        </p:nvSpPr>
        <p:spPr bwMode="auto">
          <a:xfrm>
            <a:off x="2286000" y="5638800"/>
            <a:ext cx="1676400" cy="647700"/>
          </a:xfrm>
          <a:prstGeom prst="borderCallout2">
            <a:avLst>
              <a:gd name="adj1" fmla="val 17648"/>
              <a:gd name="adj2" fmla="val -4546"/>
              <a:gd name="adj3" fmla="val 17648"/>
              <a:gd name="adj4" fmla="val -8903"/>
              <a:gd name="adj5" fmla="val -63236"/>
              <a:gd name="adj6" fmla="val -1335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/>
              <a:t>All inputs here produce </a:t>
            </a:r>
            <a:r>
              <a:rPr lang="en-US" altLang="en-US" sz="1600">
                <a:latin typeface="Courier New" panose="02070309020205020404" pitchFamily="49" charset="0"/>
              </a:rPr>
              <a:t>TRUE</a:t>
            </a:r>
            <a:r>
              <a:rPr lang="en-US" altLang="en-US" sz="1600" b="1"/>
              <a:t>.</a:t>
            </a:r>
            <a:endParaRPr lang="en-US" altLang="en-US"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D027F7A-F4E0-4AAB-B1E6-EB368E587F21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4E5060-6DEF-4AED-A2A3-FEC354C213E5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Equivalence Partition: Definition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5029200" cy="4835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Partition input data into </a:t>
            </a:r>
            <a:r>
              <a:rPr lang="en-US" altLang="en-US" i="1"/>
              <a:t>equivalence classes.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Data in each equivalence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Likely to be treated equally by a reasonable algorithm.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Produce same output state, i.e., valid/invalid.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Derive test data for each class.</a:t>
            </a:r>
          </a:p>
        </p:txBody>
      </p:sp>
      <p:sp>
        <p:nvSpPr>
          <p:cNvPr id="44039" name="Text Box 4"/>
          <p:cNvSpPr txBox="1">
            <a:spLocks noChangeArrowheads="1"/>
          </p:cNvSpPr>
          <p:nvPr/>
        </p:nvSpPr>
        <p:spPr bwMode="auto">
          <a:xfrm>
            <a:off x="6096000" y="3657600"/>
            <a:ext cx="1981200" cy="4667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1">
                <a:latin typeface="Courier New" panose="02070309020205020404" pitchFamily="49" charset="0"/>
              </a:rPr>
              <a:t>Component</a:t>
            </a:r>
          </a:p>
        </p:txBody>
      </p:sp>
      <p:sp>
        <p:nvSpPr>
          <p:cNvPr id="44040" name="Oval 5"/>
          <p:cNvSpPr>
            <a:spLocks noChangeArrowheads="1"/>
          </p:cNvSpPr>
          <p:nvPr/>
        </p:nvSpPr>
        <p:spPr bwMode="auto">
          <a:xfrm>
            <a:off x="5715000" y="4572000"/>
            <a:ext cx="26670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 b="1"/>
          </a:p>
        </p:txBody>
      </p:sp>
      <p:sp>
        <p:nvSpPr>
          <p:cNvPr id="44041" name="Oval 6"/>
          <p:cNvSpPr>
            <a:spLocks noChangeArrowheads="1"/>
          </p:cNvSpPr>
          <p:nvPr/>
        </p:nvSpPr>
        <p:spPr bwMode="auto">
          <a:xfrm>
            <a:off x="5410200" y="2133600"/>
            <a:ext cx="3276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 b="1"/>
          </a:p>
        </p:txBody>
      </p:sp>
      <p:sp>
        <p:nvSpPr>
          <p:cNvPr id="44042" name="Text Box 7"/>
          <p:cNvSpPr txBox="1">
            <a:spLocks noChangeArrowheads="1"/>
          </p:cNvSpPr>
          <p:nvPr/>
        </p:nvSpPr>
        <p:spPr bwMode="auto">
          <a:xfrm>
            <a:off x="6172200" y="2743200"/>
            <a:ext cx="1835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/>
              <a:t>Input Test Data</a:t>
            </a:r>
          </a:p>
        </p:txBody>
      </p:sp>
      <p:grpSp>
        <p:nvGrpSpPr>
          <p:cNvPr id="44043" name="Group 8"/>
          <p:cNvGrpSpPr>
            <a:grpSpLocks/>
          </p:cNvGrpSpPr>
          <p:nvPr/>
        </p:nvGrpSpPr>
        <p:grpSpPr bwMode="auto">
          <a:xfrm>
            <a:off x="5791200" y="2362200"/>
            <a:ext cx="685800" cy="381000"/>
            <a:chOff x="4080" y="720"/>
            <a:chExt cx="432" cy="240"/>
          </a:xfrm>
        </p:grpSpPr>
        <p:sp>
          <p:nvSpPr>
            <p:cNvPr id="44067" name="Oval 9"/>
            <p:cNvSpPr>
              <a:spLocks noChangeArrowheads="1"/>
            </p:cNvSpPr>
            <p:nvPr/>
          </p:nvSpPr>
          <p:spPr bwMode="auto">
            <a:xfrm>
              <a:off x="4080" y="720"/>
              <a:ext cx="288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8" name="Oval 10"/>
            <p:cNvSpPr>
              <a:spLocks noChangeArrowheads="1"/>
            </p:cNvSpPr>
            <p:nvPr/>
          </p:nvSpPr>
          <p:spPr bwMode="auto">
            <a:xfrm>
              <a:off x="4128" y="768"/>
              <a:ext cx="288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9" name="Oval 11"/>
            <p:cNvSpPr>
              <a:spLocks noChangeArrowheads="1"/>
            </p:cNvSpPr>
            <p:nvPr/>
          </p:nvSpPr>
          <p:spPr bwMode="auto">
            <a:xfrm>
              <a:off x="4176" y="816"/>
              <a:ext cx="288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70" name="Oval 12"/>
            <p:cNvSpPr>
              <a:spLocks noChangeArrowheads="1"/>
            </p:cNvSpPr>
            <p:nvPr/>
          </p:nvSpPr>
          <p:spPr bwMode="auto">
            <a:xfrm>
              <a:off x="4224" y="864"/>
              <a:ext cx="288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4044" name="Group 13"/>
          <p:cNvGrpSpPr>
            <a:grpSpLocks/>
          </p:cNvGrpSpPr>
          <p:nvPr/>
        </p:nvGrpSpPr>
        <p:grpSpPr bwMode="auto">
          <a:xfrm>
            <a:off x="6553200" y="2286000"/>
            <a:ext cx="685800" cy="381000"/>
            <a:chOff x="4080" y="720"/>
            <a:chExt cx="432" cy="240"/>
          </a:xfrm>
        </p:grpSpPr>
        <p:sp>
          <p:nvSpPr>
            <p:cNvPr id="44063" name="Oval 14"/>
            <p:cNvSpPr>
              <a:spLocks noChangeArrowheads="1"/>
            </p:cNvSpPr>
            <p:nvPr/>
          </p:nvSpPr>
          <p:spPr bwMode="auto">
            <a:xfrm>
              <a:off x="4080" y="720"/>
              <a:ext cx="288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4" name="Oval 15"/>
            <p:cNvSpPr>
              <a:spLocks noChangeArrowheads="1"/>
            </p:cNvSpPr>
            <p:nvPr/>
          </p:nvSpPr>
          <p:spPr bwMode="auto">
            <a:xfrm>
              <a:off x="4128" y="768"/>
              <a:ext cx="288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5" name="Oval 16"/>
            <p:cNvSpPr>
              <a:spLocks noChangeArrowheads="1"/>
            </p:cNvSpPr>
            <p:nvPr/>
          </p:nvSpPr>
          <p:spPr bwMode="auto">
            <a:xfrm>
              <a:off x="4176" y="816"/>
              <a:ext cx="288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6" name="Oval 17"/>
            <p:cNvSpPr>
              <a:spLocks noChangeArrowheads="1"/>
            </p:cNvSpPr>
            <p:nvPr/>
          </p:nvSpPr>
          <p:spPr bwMode="auto">
            <a:xfrm>
              <a:off x="4224" y="864"/>
              <a:ext cx="288" cy="9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4045" name="Group 18"/>
          <p:cNvGrpSpPr>
            <a:grpSpLocks/>
          </p:cNvGrpSpPr>
          <p:nvPr/>
        </p:nvGrpSpPr>
        <p:grpSpPr bwMode="auto">
          <a:xfrm>
            <a:off x="7391400" y="2286000"/>
            <a:ext cx="685800" cy="381000"/>
            <a:chOff x="4080" y="720"/>
            <a:chExt cx="432" cy="240"/>
          </a:xfrm>
        </p:grpSpPr>
        <p:sp>
          <p:nvSpPr>
            <p:cNvPr id="44059" name="Oval 19"/>
            <p:cNvSpPr>
              <a:spLocks noChangeArrowheads="1"/>
            </p:cNvSpPr>
            <p:nvPr/>
          </p:nvSpPr>
          <p:spPr bwMode="auto">
            <a:xfrm>
              <a:off x="4080" y="720"/>
              <a:ext cx="288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0" name="Oval 20"/>
            <p:cNvSpPr>
              <a:spLocks noChangeArrowheads="1"/>
            </p:cNvSpPr>
            <p:nvPr/>
          </p:nvSpPr>
          <p:spPr bwMode="auto">
            <a:xfrm>
              <a:off x="4128" y="768"/>
              <a:ext cx="288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1" name="Oval 21"/>
            <p:cNvSpPr>
              <a:spLocks noChangeArrowheads="1"/>
            </p:cNvSpPr>
            <p:nvPr/>
          </p:nvSpPr>
          <p:spPr bwMode="auto">
            <a:xfrm>
              <a:off x="4176" y="816"/>
              <a:ext cx="288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62" name="Oval 22"/>
            <p:cNvSpPr>
              <a:spLocks noChangeArrowheads="1"/>
            </p:cNvSpPr>
            <p:nvPr/>
          </p:nvSpPr>
          <p:spPr bwMode="auto">
            <a:xfrm>
              <a:off x="4224" y="864"/>
              <a:ext cx="288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4046" name="Group 23"/>
          <p:cNvGrpSpPr>
            <a:grpSpLocks/>
          </p:cNvGrpSpPr>
          <p:nvPr/>
        </p:nvGrpSpPr>
        <p:grpSpPr bwMode="auto">
          <a:xfrm>
            <a:off x="6096000" y="4876800"/>
            <a:ext cx="685800" cy="381000"/>
            <a:chOff x="4080" y="720"/>
            <a:chExt cx="432" cy="240"/>
          </a:xfrm>
        </p:grpSpPr>
        <p:sp>
          <p:nvSpPr>
            <p:cNvPr id="44055" name="Oval 24"/>
            <p:cNvSpPr>
              <a:spLocks noChangeArrowheads="1"/>
            </p:cNvSpPr>
            <p:nvPr/>
          </p:nvSpPr>
          <p:spPr bwMode="auto">
            <a:xfrm>
              <a:off x="4080" y="720"/>
              <a:ext cx="288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6" name="Oval 25"/>
            <p:cNvSpPr>
              <a:spLocks noChangeArrowheads="1"/>
            </p:cNvSpPr>
            <p:nvPr/>
          </p:nvSpPr>
          <p:spPr bwMode="auto">
            <a:xfrm>
              <a:off x="4128" y="768"/>
              <a:ext cx="288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7" name="Oval 26"/>
            <p:cNvSpPr>
              <a:spLocks noChangeArrowheads="1"/>
            </p:cNvSpPr>
            <p:nvPr/>
          </p:nvSpPr>
          <p:spPr bwMode="auto">
            <a:xfrm>
              <a:off x="4176" y="816"/>
              <a:ext cx="288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8" name="Oval 27"/>
            <p:cNvSpPr>
              <a:spLocks noChangeArrowheads="1"/>
            </p:cNvSpPr>
            <p:nvPr/>
          </p:nvSpPr>
          <p:spPr bwMode="auto">
            <a:xfrm>
              <a:off x="4224" y="864"/>
              <a:ext cx="288" cy="96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4047" name="Group 28"/>
          <p:cNvGrpSpPr>
            <a:grpSpLocks/>
          </p:cNvGrpSpPr>
          <p:nvPr/>
        </p:nvGrpSpPr>
        <p:grpSpPr bwMode="auto">
          <a:xfrm>
            <a:off x="7239000" y="4876800"/>
            <a:ext cx="685800" cy="381000"/>
            <a:chOff x="4080" y="720"/>
            <a:chExt cx="432" cy="240"/>
          </a:xfrm>
        </p:grpSpPr>
        <p:sp>
          <p:nvSpPr>
            <p:cNvPr id="44051" name="Oval 29"/>
            <p:cNvSpPr>
              <a:spLocks noChangeArrowheads="1"/>
            </p:cNvSpPr>
            <p:nvPr/>
          </p:nvSpPr>
          <p:spPr bwMode="auto">
            <a:xfrm>
              <a:off x="4080" y="720"/>
              <a:ext cx="288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2" name="Oval 30"/>
            <p:cNvSpPr>
              <a:spLocks noChangeArrowheads="1"/>
            </p:cNvSpPr>
            <p:nvPr/>
          </p:nvSpPr>
          <p:spPr bwMode="auto">
            <a:xfrm>
              <a:off x="4128" y="768"/>
              <a:ext cx="288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3" name="Oval 31"/>
            <p:cNvSpPr>
              <a:spLocks noChangeArrowheads="1"/>
            </p:cNvSpPr>
            <p:nvPr/>
          </p:nvSpPr>
          <p:spPr bwMode="auto">
            <a:xfrm>
              <a:off x="4176" y="816"/>
              <a:ext cx="288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054" name="Oval 32"/>
            <p:cNvSpPr>
              <a:spLocks noChangeArrowheads="1"/>
            </p:cNvSpPr>
            <p:nvPr/>
          </p:nvSpPr>
          <p:spPr bwMode="auto">
            <a:xfrm>
              <a:off x="4224" y="864"/>
              <a:ext cx="288" cy="96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4048" name="AutoShape 33"/>
          <p:cNvSpPr>
            <a:spLocks noChangeArrowheads="1"/>
          </p:cNvSpPr>
          <p:nvPr/>
        </p:nvSpPr>
        <p:spPr bwMode="auto">
          <a:xfrm>
            <a:off x="6934200" y="32766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49" name="AutoShape 34"/>
          <p:cNvSpPr>
            <a:spLocks noChangeArrowheads="1"/>
          </p:cNvSpPr>
          <p:nvPr/>
        </p:nvSpPr>
        <p:spPr bwMode="auto">
          <a:xfrm>
            <a:off x="6934200" y="4191000"/>
            <a:ext cx="228600" cy="3048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050" name="Text Box 35"/>
          <p:cNvSpPr txBox="1">
            <a:spLocks noChangeArrowheads="1"/>
          </p:cNvSpPr>
          <p:nvPr/>
        </p:nvSpPr>
        <p:spPr bwMode="auto">
          <a:xfrm>
            <a:off x="6629400" y="5257800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6" tIns="45718" rIns="91436" bIns="45718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/>
              <a:t>Result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50BF04-79AB-4EF3-9B7B-7CE518A74C58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C78819-1DE1-430F-968D-D0240CE6CA7A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</a:t>
            </a:r>
            <a:r>
              <a:rPr lang="en-US" altLang="en-US" i="1"/>
              <a:t>isValidMonth</a:t>
            </a:r>
            <a:r>
              <a:rPr lang="en-US" altLang="en-US"/>
              <a:t>)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759325"/>
          </a:xfrm>
        </p:spPr>
        <p:txBody>
          <a:bodyPr/>
          <a:lstStyle/>
          <a:p>
            <a:pPr eaLnBrk="1" hangingPunct="1"/>
            <a:r>
              <a:rPr lang="en-US" altLang="en-US" sz="2600"/>
              <a:t>For the </a:t>
            </a:r>
            <a:r>
              <a:rPr lang="en-US" altLang="en-US" sz="2600" i="1"/>
              <a:t>isValidMonth </a:t>
            </a:r>
            <a:r>
              <a:rPr lang="en-US" altLang="en-US" sz="2600"/>
              <a:t>example:</a:t>
            </a:r>
          </a:p>
          <a:p>
            <a:pPr lvl="1" eaLnBrk="1" hangingPunct="1"/>
            <a:r>
              <a:rPr lang="en-US" altLang="en-US" sz="2200"/>
              <a:t>Input value </a:t>
            </a:r>
            <a:r>
              <a:rPr lang="en-US" altLang="en-US" sz="2000">
                <a:latin typeface="Courier New" panose="02070309020205020404" pitchFamily="49" charset="0"/>
              </a:rPr>
              <a:t>[1 … 12]</a:t>
            </a:r>
            <a:r>
              <a:rPr lang="en-US" altLang="en-US" sz="2200"/>
              <a:t> should get a similar treatment.</a:t>
            </a:r>
          </a:p>
          <a:p>
            <a:pPr lvl="1" eaLnBrk="1" hangingPunct="1"/>
            <a:r>
              <a:rPr lang="en-US" altLang="en-US" sz="2200"/>
              <a:t>Input values lesser than </a:t>
            </a:r>
            <a:r>
              <a:rPr lang="en-US" altLang="en-US" sz="2000">
                <a:latin typeface="Courier New" panose="02070309020205020404" pitchFamily="49" charset="0"/>
              </a:rPr>
              <a:t>1</a:t>
            </a:r>
            <a:r>
              <a:rPr lang="en-US" altLang="en-US" sz="2200"/>
              <a:t>, larger than </a:t>
            </a:r>
            <a:r>
              <a:rPr lang="en-US" altLang="en-US" sz="2000">
                <a:latin typeface="Courier New" panose="02070309020205020404" pitchFamily="49" charset="0"/>
              </a:rPr>
              <a:t>12</a:t>
            </a:r>
            <a:r>
              <a:rPr lang="en-US" altLang="en-US" sz="2200"/>
              <a:t> are two other groups.</a:t>
            </a:r>
          </a:p>
          <a:p>
            <a:pPr eaLnBrk="1" hangingPunct="1"/>
            <a:r>
              <a:rPr lang="en-US" altLang="en-US" sz="2600"/>
              <a:t>Three partitions: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</a:rPr>
              <a:t>[ -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∞ ... 0 ]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should produce an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[ 1 … 12 ]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should produce a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valid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lvl="1" eaLnBrk="1" hangingPunct="1"/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[ 13 … ∞ ]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	should produce an </a:t>
            </a:r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invalid 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eaLnBrk="1" hangingPunct="1"/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Pick one value from each partition as test case:</a:t>
            </a:r>
          </a:p>
          <a:p>
            <a:pPr lvl="1" eaLnBrk="1" hangingPunct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en-US" sz="2000">
                <a:latin typeface="Courier New" panose="02070309020205020404" pitchFamily="49" charset="0"/>
                <a:cs typeface="Times New Roman" panose="02020603050405020304" pitchFamily="18" charset="0"/>
              </a:rPr>
              <a:t>{-12, 5, 15}</a:t>
            </a:r>
          </a:p>
          <a:p>
            <a:pPr lvl="1" eaLnBrk="1" hangingPunct="1"/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number of test cases significantly.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E31711-172A-42CD-B090-9A7D1B529BA6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4D775B-E2E8-4A6C-B75E-EDA08973A9E5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49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Partitions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2600"/>
              <a:t>If the component specifies an input range, [ X … Y ].</a:t>
            </a:r>
          </a:p>
          <a:p>
            <a:pPr lvl="1" eaLnBrk="1" hangingPunct="1"/>
            <a:r>
              <a:rPr lang="en-US" altLang="en-US" sz="2200"/>
              <a:t>Three partitions:</a:t>
            </a:r>
          </a:p>
        </p:txBody>
      </p:sp>
      <p:grpSp>
        <p:nvGrpSpPr>
          <p:cNvPr id="46087" name="Group 4"/>
          <p:cNvGrpSpPr>
            <a:grpSpLocks/>
          </p:cNvGrpSpPr>
          <p:nvPr/>
        </p:nvGrpSpPr>
        <p:grpSpPr bwMode="auto">
          <a:xfrm>
            <a:off x="1828800" y="2590800"/>
            <a:ext cx="5638800" cy="1052513"/>
            <a:chOff x="1104" y="2352"/>
            <a:chExt cx="3552" cy="663"/>
          </a:xfrm>
        </p:grpSpPr>
        <p:grpSp>
          <p:nvGrpSpPr>
            <p:cNvPr id="46096" name="Group 5"/>
            <p:cNvGrpSpPr>
              <a:grpSpLocks/>
            </p:cNvGrpSpPr>
            <p:nvPr/>
          </p:nvGrpSpPr>
          <p:grpSpPr bwMode="auto">
            <a:xfrm>
              <a:off x="1104" y="2352"/>
              <a:ext cx="3552" cy="384"/>
              <a:chOff x="1104" y="2352"/>
              <a:chExt cx="3552" cy="384"/>
            </a:xfrm>
          </p:grpSpPr>
          <p:sp>
            <p:nvSpPr>
              <p:cNvPr id="46100" name="Rectangle 6"/>
              <p:cNvSpPr>
                <a:spLocks noChangeArrowheads="1"/>
              </p:cNvSpPr>
              <p:nvPr/>
            </p:nvSpPr>
            <p:spPr bwMode="auto">
              <a:xfrm>
                <a:off x="1104" y="2352"/>
                <a:ext cx="1152" cy="38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-∞ ... &lt;X</a:t>
                </a:r>
              </a:p>
            </p:txBody>
          </p:sp>
          <p:sp>
            <p:nvSpPr>
              <p:cNvPr id="46101" name="Rectangle 7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1296" cy="384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X ... Y</a:t>
                </a:r>
              </a:p>
            </p:txBody>
          </p:sp>
          <p:sp>
            <p:nvSpPr>
              <p:cNvPr id="46102" name="Rectangle 8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1104" cy="384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400"/>
                  <a:t>&gt;Y … ∞</a:t>
                </a:r>
              </a:p>
            </p:txBody>
          </p:sp>
        </p:grp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2448" y="2784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rgbClr val="009900"/>
                  </a:solidFill>
                </a:rPr>
                <a:t>Valid</a:t>
              </a:r>
            </a:p>
          </p:txBody>
        </p:sp>
        <p:sp>
          <p:nvSpPr>
            <p:cNvPr id="46098" name="Text Box 10"/>
            <p:cNvSpPr txBox="1">
              <a:spLocks noChangeArrowheads="1"/>
            </p:cNvSpPr>
            <p:nvPr/>
          </p:nvSpPr>
          <p:spPr bwMode="auto">
            <a:xfrm>
              <a:off x="1248" y="2784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rgbClr val="FF3300"/>
                  </a:solidFill>
                </a:rPr>
                <a:t>Invalid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3696" y="2784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rgbClr val="FF3300"/>
                  </a:solidFill>
                </a:rPr>
                <a:t>Invalid</a:t>
              </a:r>
            </a:p>
          </p:txBody>
        </p:sp>
      </p:grpSp>
      <p:sp>
        <p:nvSpPr>
          <p:cNvPr id="46088" name="Rectangle 12"/>
          <p:cNvSpPr>
            <a:spLocks noChangeArrowheads="1"/>
          </p:cNvSpPr>
          <p:nvPr/>
        </p:nvSpPr>
        <p:spPr bwMode="auto">
          <a:xfrm>
            <a:off x="457200" y="3886200"/>
            <a:ext cx="845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If the component specifies a single value, [ X ].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 sz="2200"/>
              <a:t>Three partitions:</a:t>
            </a:r>
          </a:p>
        </p:txBody>
      </p:sp>
      <p:grpSp>
        <p:nvGrpSpPr>
          <p:cNvPr id="46089" name="Group 13"/>
          <p:cNvGrpSpPr>
            <a:grpSpLocks/>
          </p:cNvGrpSpPr>
          <p:nvPr/>
        </p:nvGrpSpPr>
        <p:grpSpPr bwMode="auto">
          <a:xfrm>
            <a:off x="1828800" y="4876800"/>
            <a:ext cx="5638800" cy="1052513"/>
            <a:chOff x="1200" y="3072"/>
            <a:chExt cx="3552" cy="663"/>
          </a:xfrm>
        </p:grpSpPr>
        <p:sp>
          <p:nvSpPr>
            <p:cNvPr id="46090" name="Rectangle 14"/>
            <p:cNvSpPr>
              <a:spLocks noChangeArrowheads="1"/>
            </p:cNvSpPr>
            <p:nvPr/>
          </p:nvSpPr>
          <p:spPr bwMode="auto">
            <a:xfrm>
              <a:off x="1200" y="3072"/>
              <a:ext cx="1536" cy="38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-∞ ... &lt;X</a:t>
              </a:r>
            </a:p>
          </p:txBody>
        </p:sp>
        <p:sp>
          <p:nvSpPr>
            <p:cNvPr id="46091" name="Rectangle 15"/>
            <p:cNvSpPr>
              <a:spLocks noChangeArrowheads="1"/>
            </p:cNvSpPr>
            <p:nvPr/>
          </p:nvSpPr>
          <p:spPr bwMode="auto">
            <a:xfrm>
              <a:off x="2736" y="3072"/>
              <a:ext cx="432" cy="384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X</a:t>
              </a:r>
            </a:p>
          </p:txBody>
        </p:sp>
        <p:sp>
          <p:nvSpPr>
            <p:cNvPr id="46092" name="Rectangle 16"/>
            <p:cNvSpPr>
              <a:spLocks noChangeArrowheads="1"/>
            </p:cNvSpPr>
            <p:nvPr/>
          </p:nvSpPr>
          <p:spPr bwMode="auto">
            <a:xfrm>
              <a:off x="3168" y="3072"/>
              <a:ext cx="1584" cy="384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/>
                <a:t>&gt;X … ∞</a:t>
              </a:r>
            </a:p>
          </p:txBody>
        </p:sp>
        <p:sp>
          <p:nvSpPr>
            <p:cNvPr id="46093" name="Text Box 17"/>
            <p:cNvSpPr txBox="1">
              <a:spLocks noChangeArrowheads="1"/>
            </p:cNvSpPr>
            <p:nvPr/>
          </p:nvSpPr>
          <p:spPr bwMode="auto">
            <a:xfrm>
              <a:off x="2544" y="3504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rgbClr val="009900"/>
                  </a:solidFill>
                </a:rPr>
                <a:t>Valid</a:t>
              </a:r>
            </a:p>
          </p:txBody>
        </p:sp>
        <p:sp>
          <p:nvSpPr>
            <p:cNvPr id="46094" name="Text Box 18"/>
            <p:cNvSpPr txBox="1">
              <a:spLocks noChangeArrowheads="1"/>
            </p:cNvSpPr>
            <p:nvPr/>
          </p:nvSpPr>
          <p:spPr bwMode="auto">
            <a:xfrm>
              <a:off x="1344" y="3504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rgbClr val="FF3300"/>
                  </a:solidFill>
                </a:rPr>
                <a:t>Invalid</a:t>
              </a:r>
            </a:p>
          </p:txBody>
        </p:sp>
        <p:sp>
          <p:nvSpPr>
            <p:cNvPr id="46095" name="Text Box 19"/>
            <p:cNvSpPr txBox="1">
              <a:spLocks noChangeArrowheads="1"/>
            </p:cNvSpPr>
            <p:nvPr/>
          </p:nvSpPr>
          <p:spPr bwMode="auto">
            <a:xfrm>
              <a:off x="3792" y="3504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rgbClr val="FF3300"/>
                  </a:solidFill>
                </a:rPr>
                <a:t>Invalid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8FFBAA-480B-47BD-B443-B1070E787981}" type="slidenum">
              <a:rPr lang="en-US" altLang="en-US" sz="1400" i="0" u="none"/>
              <a:pPr eaLnBrk="1" hangingPunct="1"/>
              <a:t>5</a:t>
            </a:fld>
            <a:endParaRPr lang="en-US" altLang="en-US" sz="1400" i="0" u="none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Test Characteristics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 good test has a high probability of finding an error</a:t>
            </a:r>
          </a:p>
          <a:p>
            <a:pPr lvl="1" eaLnBrk="1" hangingPunct="1"/>
            <a:r>
              <a:rPr lang="en-US" altLang="en-US" sz="2000" dirty="0"/>
              <a:t>The tester must understand the software and how it might fail</a:t>
            </a:r>
          </a:p>
          <a:p>
            <a:pPr eaLnBrk="1" hangingPunct="1"/>
            <a:r>
              <a:rPr lang="en-US" altLang="en-US" sz="2400" dirty="0"/>
              <a:t>A good test is not redundant</a:t>
            </a:r>
          </a:p>
          <a:p>
            <a:pPr lvl="1" eaLnBrk="1" hangingPunct="1"/>
            <a:r>
              <a:rPr lang="en-US" altLang="en-US" sz="2000" dirty="0"/>
              <a:t>Testing time is limited; one test should not serve the same purpose as another test</a:t>
            </a:r>
          </a:p>
          <a:p>
            <a:pPr eaLnBrk="1" hangingPunct="1"/>
            <a:r>
              <a:rPr lang="en-US" altLang="en-US" sz="2400" dirty="0"/>
              <a:t>A good test should be “best of breed”</a:t>
            </a:r>
          </a:p>
          <a:p>
            <a:pPr lvl="1" eaLnBrk="1" hangingPunct="1"/>
            <a:r>
              <a:rPr lang="en-US" altLang="en-US" sz="2000" dirty="0"/>
              <a:t>Tests that have the highest likelihood of uncovering a whole class of errors should be used</a:t>
            </a:r>
          </a:p>
          <a:p>
            <a:pPr eaLnBrk="1" hangingPunct="1"/>
            <a:r>
              <a:rPr lang="en-US" altLang="en-US" sz="2400" dirty="0"/>
              <a:t>A good test should be neither too simple nor too complex</a:t>
            </a:r>
          </a:p>
          <a:p>
            <a:pPr lvl="1" eaLnBrk="1" hangingPunct="1"/>
            <a:r>
              <a:rPr lang="en-US" altLang="en-US" sz="2000" dirty="0"/>
              <a:t>Each test should be executed separately; combining a series of tests could cause side effects and mask certain errors</a:t>
            </a:r>
          </a:p>
        </p:txBody>
      </p:sp>
    </p:spTree>
    <p:extLst>
      <p:ext uri="{BB962C8B-B14F-4D97-AF65-F5344CB8AC3E}">
        <p14:creationId xmlns:p14="http://schemas.microsoft.com/office/powerpoint/2010/main" val="28076290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690A922-E967-4D48-9660-C3F59973E199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E62FA3-827A-4DA4-9412-E73CF0FAD6B0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Partitions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1752600"/>
          </a:xfrm>
        </p:spPr>
        <p:txBody>
          <a:bodyPr/>
          <a:lstStyle/>
          <a:p>
            <a:pPr eaLnBrk="1" hangingPunct="1"/>
            <a:r>
              <a:rPr lang="en-US" altLang="en-US" sz="2400"/>
              <a:t>If the component specifies member(s) of a set:</a:t>
            </a:r>
          </a:p>
          <a:p>
            <a:pPr lvl="1" eaLnBrk="1" hangingPunct="1"/>
            <a:r>
              <a:rPr lang="en-US" altLang="en-US" sz="2000"/>
              <a:t>E.g., The traffic light color = {</a:t>
            </a:r>
            <a:r>
              <a:rPr lang="en-US" altLang="en-US" sz="2000">
                <a:solidFill>
                  <a:srgbClr val="009900"/>
                </a:solidFill>
              </a:rPr>
              <a:t>Green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FF00"/>
                </a:solidFill>
              </a:rPr>
              <a:t>Yellow</a:t>
            </a:r>
            <a:r>
              <a:rPr lang="en-US" altLang="en-US" sz="2000"/>
              <a:t>, </a:t>
            </a:r>
            <a:r>
              <a:rPr lang="en-US" altLang="en-US" sz="2000">
                <a:solidFill>
                  <a:srgbClr val="FF3300"/>
                </a:solidFill>
              </a:rPr>
              <a:t>Red</a:t>
            </a:r>
            <a:r>
              <a:rPr lang="en-US" altLang="en-US" sz="2000"/>
              <a:t>}; Vehicles have to stop moving when the traffic light is </a:t>
            </a:r>
            <a:r>
              <a:rPr lang="en-US" altLang="en-US" sz="2000">
                <a:solidFill>
                  <a:srgbClr val="FF3300"/>
                </a:solidFill>
              </a:rPr>
              <a:t>Red.</a:t>
            </a:r>
          </a:p>
          <a:p>
            <a:pPr lvl="1" eaLnBrk="1" hangingPunct="1"/>
            <a:r>
              <a:rPr lang="en-US" altLang="en-US" sz="2000"/>
              <a:t>Two partitions:</a:t>
            </a:r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457200" y="4114800"/>
            <a:ext cx="8229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400"/>
              <a:t>If the component specifies a boolean value.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</a:pPr>
            <a:r>
              <a:rPr lang="en-US" altLang="en-US"/>
              <a:t>Two partitions:</a:t>
            </a:r>
          </a:p>
        </p:txBody>
      </p:sp>
      <p:grpSp>
        <p:nvGrpSpPr>
          <p:cNvPr id="47112" name="Group 5"/>
          <p:cNvGrpSpPr>
            <a:grpSpLocks/>
          </p:cNvGrpSpPr>
          <p:nvPr/>
        </p:nvGrpSpPr>
        <p:grpSpPr bwMode="auto">
          <a:xfrm>
            <a:off x="3276600" y="2819400"/>
            <a:ext cx="2286000" cy="1066800"/>
            <a:chOff x="2112" y="1872"/>
            <a:chExt cx="1440" cy="672"/>
          </a:xfrm>
        </p:grpSpPr>
        <p:sp>
          <p:nvSpPr>
            <p:cNvPr id="47118" name="Oval 6"/>
            <p:cNvSpPr>
              <a:spLocks noChangeArrowheads="1"/>
            </p:cNvSpPr>
            <p:nvPr/>
          </p:nvSpPr>
          <p:spPr bwMode="auto">
            <a:xfrm>
              <a:off x="2208" y="1872"/>
              <a:ext cx="1344" cy="672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19" name="Oval 7"/>
            <p:cNvSpPr>
              <a:spLocks noChangeArrowheads="1"/>
            </p:cNvSpPr>
            <p:nvPr/>
          </p:nvSpPr>
          <p:spPr bwMode="auto">
            <a:xfrm>
              <a:off x="2784" y="1968"/>
              <a:ext cx="624" cy="48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0" name="Text Box 8"/>
            <p:cNvSpPr txBox="1">
              <a:spLocks noChangeArrowheads="1"/>
            </p:cNvSpPr>
            <p:nvPr/>
          </p:nvSpPr>
          <p:spPr bwMode="auto">
            <a:xfrm>
              <a:off x="2736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rgbClr val="009900"/>
                  </a:solidFill>
                </a:rPr>
                <a:t>Valid</a:t>
              </a:r>
            </a:p>
          </p:txBody>
        </p:sp>
        <p:sp>
          <p:nvSpPr>
            <p:cNvPr id="47121" name="Text Box 9"/>
            <p:cNvSpPr txBox="1">
              <a:spLocks noChangeArrowheads="1"/>
            </p:cNvSpPr>
            <p:nvPr/>
          </p:nvSpPr>
          <p:spPr bwMode="auto">
            <a:xfrm>
              <a:off x="2112" y="2112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rgbClr val="FF3300"/>
                  </a:solidFill>
                </a:rPr>
                <a:t>Invalid</a:t>
              </a:r>
            </a:p>
          </p:txBody>
        </p:sp>
      </p:grpSp>
      <p:grpSp>
        <p:nvGrpSpPr>
          <p:cNvPr id="47113" name="Group 10"/>
          <p:cNvGrpSpPr>
            <a:grpSpLocks/>
          </p:cNvGrpSpPr>
          <p:nvPr/>
        </p:nvGrpSpPr>
        <p:grpSpPr bwMode="auto">
          <a:xfrm>
            <a:off x="3276600" y="4953000"/>
            <a:ext cx="1905000" cy="1066800"/>
            <a:chOff x="2064" y="3120"/>
            <a:chExt cx="1200" cy="672"/>
          </a:xfrm>
        </p:grpSpPr>
        <p:sp>
          <p:nvSpPr>
            <p:cNvPr id="47114" name="Oval 11"/>
            <p:cNvSpPr>
              <a:spLocks noChangeArrowheads="1"/>
            </p:cNvSpPr>
            <p:nvPr/>
          </p:nvSpPr>
          <p:spPr bwMode="auto">
            <a:xfrm>
              <a:off x="2112" y="3120"/>
              <a:ext cx="1152" cy="672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15" name="Oval 12"/>
            <p:cNvSpPr>
              <a:spLocks noChangeArrowheads="1"/>
            </p:cNvSpPr>
            <p:nvPr/>
          </p:nvSpPr>
          <p:spPr bwMode="auto">
            <a:xfrm>
              <a:off x="2640" y="3168"/>
              <a:ext cx="624" cy="576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16" name="Text Box 13"/>
            <p:cNvSpPr txBox="1">
              <a:spLocks noChangeArrowheads="1"/>
            </p:cNvSpPr>
            <p:nvPr/>
          </p:nvSpPr>
          <p:spPr bwMode="auto">
            <a:xfrm>
              <a:off x="2688" y="3360"/>
              <a:ext cx="5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rgbClr val="009900"/>
                  </a:solidFill>
                </a:rPr>
                <a:t>Valid</a:t>
              </a:r>
            </a:p>
          </p:txBody>
        </p:sp>
        <p:sp>
          <p:nvSpPr>
            <p:cNvPr id="47117" name="Text Box 14"/>
            <p:cNvSpPr txBox="1">
              <a:spLocks noChangeArrowheads="1"/>
            </p:cNvSpPr>
            <p:nvPr/>
          </p:nvSpPr>
          <p:spPr bwMode="auto">
            <a:xfrm>
              <a:off x="2064" y="336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rgbClr val="FF3300"/>
                  </a:solidFill>
                </a:rPr>
                <a:t>Invalid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8EA0B38-5E77-4AE4-A669-B273F8C8ADFA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D40E09-408B-44CF-ABF3-24F0BA5A0BE0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Combination of Equivalence Classes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/>
              <a:t>Number of test cases can grow very large when there are multiple parameters.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Check a phone number with the following format: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/>
              <a:t>(</a:t>
            </a:r>
            <a:r>
              <a:rPr lang="en-US" altLang="en-US" sz="1900">
                <a:solidFill>
                  <a:schemeClr val="tx2"/>
                </a:solidFill>
              </a:rPr>
              <a:t>XXX</a:t>
            </a:r>
            <a:r>
              <a:rPr lang="en-US" altLang="en-US" sz="1900"/>
              <a:t>)   </a:t>
            </a:r>
            <a:r>
              <a:rPr lang="en-US" altLang="en-US" sz="1900">
                <a:solidFill>
                  <a:srgbClr val="009900"/>
                </a:solidFill>
              </a:rPr>
              <a:t>XXX</a:t>
            </a:r>
            <a:r>
              <a:rPr lang="en-US" altLang="en-US" sz="1900"/>
              <a:t> – </a:t>
            </a:r>
            <a:r>
              <a:rPr lang="en-US" altLang="en-US" sz="1900">
                <a:solidFill>
                  <a:srgbClr val="0033CC"/>
                </a:solidFill>
              </a:rPr>
              <a:t>XXXX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90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altLang="en-US" sz="1900">
              <a:solidFill>
                <a:schemeClr val="tx2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In addition</a:t>
            </a:r>
            <a:r>
              <a:rPr lang="en-US" altLang="en-US" sz="2400">
                <a:solidFill>
                  <a:schemeClr val="tx2"/>
                </a:solidFill>
              </a:rPr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>
                <a:solidFill>
                  <a:schemeClr val="tx2"/>
                </a:solidFill>
              </a:rPr>
              <a:t>Area Core Present</a:t>
            </a:r>
            <a:r>
              <a:rPr lang="en-US" altLang="en-US" sz="1900">
                <a:solidFill>
                  <a:schemeClr val="tx2"/>
                </a:solidFill>
              </a:rPr>
              <a:t>: </a:t>
            </a:r>
            <a:r>
              <a:rPr lang="en-US" altLang="en-US" sz="2100"/>
              <a:t>Boolean value [ </a:t>
            </a:r>
            <a:r>
              <a:rPr lang="en-US" altLang="en-US" sz="2100">
                <a:latin typeface="Courier New" panose="02070309020205020404" pitchFamily="49" charset="0"/>
              </a:rPr>
              <a:t>True</a:t>
            </a:r>
            <a:r>
              <a:rPr lang="en-US" altLang="en-US" sz="2100"/>
              <a:t> or </a:t>
            </a:r>
            <a:r>
              <a:rPr lang="en-US" altLang="en-US" sz="2100">
                <a:latin typeface="Courier New" panose="02070309020205020404" pitchFamily="49" charset="0"/>
              </a:rPr>
              <a:t>False</a:t>
            </a:r>
            <a:r>
              <a:rPr lang="en-US" altLang="en-US" sz="2100"/>
              <a:t> 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>
                <a:solidFill>
                  <a:schemeClr val="tx2"/>
                </a:solidFill>
              </a:rPr>
              <a:t>Area Code</a:t>
            </a:r>
            <a:r>
              <a:rPr lang="en-US" altLang="en-US" sz="2100">
                <a:solidFill>
                  <a:srgbClr val="000000"/>
                </a:solidFill>
              </a:rPr>
              <a:t>: 3-digit number [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200 … 999</a:t>
            </a:r>
            <a:r>
              <a:rPr lang="en-US" altLang="en-US" sz="2100">
                <a:solidFill>
                  <a:srgbClr val="000000"/>
                </a:solidFill>
              </a:rPr>
              <a:t>] except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911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>
                <a:solidFill>
                  <a:srgbClr val="009900"/>
                </a:solidFill>
              </a:rPr>
              <a:t>Prefix</a:t>
            </a:r>
            <a:r>
              <a:rPr lang="en-US" altLang="en-US" sz="2100">
                <a:solidFill>
                  <a:srgbClr val="000000"/>
                </a:solidFill>
              </a:rPr>
              <a:t>: 3-digit number not beginning with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100">
                <a:solidFill>
                  <a:srgbClr val="000000"/>
                </a:solidFill>
              </a:rPr>
              <a:t> or </a:t>
            </a:r>
            <a:r>
              <a:rPr lang="en-US" altLang="en-US" sz="210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100">
                <a:solidFill>
                  <a:srgbClr val="0033CC"/>
                </a:solidFill>
              </a:rPr>
              <a:t>Suffix</a:t>
            </a:r>
            <a:r>
              <a:rPr lang="en-US" altLang="en-US" sz="2100">
                <a:solidFill>
                  <a:srgbClr val="000000"/>
                </a:solidFill>
              </a:rPr>
              <a:t>: 4-digit number</a:t>
            </a:r>
            <a:endParaRPr lang="en-US" altLang="en-US" sz="1900">
              <a:solidFill>
                <a:schemeClr val="tx2"/>
              </a:solidFill>
            </a:endParaRPr>
          </a:p>
        </p:txBody>
      </p:sp>
      <p:sp>
        <p:nvSpPr>
          <p:cNvPr id="48135" name="Text Box 4"/>
          <p:cNvSpPr txBox="1">
            <a:spLocks noChangeArrowheads="1"/>
          </p:cNvSpPr>
          <p:nvPr/>
        </p:nvSpPr>
        <p:spPr bwMode="auto">
          <a:xfrm>
            <a:off x="1371600" y="3124200"/>
            <a:ext cx="990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Area</a:t>
            </a:r>
            <a:br>
              <a:rPr lang="en-US" altLang="en-US" sz="1400" b="1"/>
            </a:br>
            <a:r>
              <a:rPr lang="en-US" altLang="en-US" sz="1400" b="1"/>
              <a:t>Code</a:t>
            </a:r>
            <a:br>
              <a:rPr lang="en-US" altLang="en-US" sz="1400" b="1"/>
            </a:br>
            <a:r>
              <a:rPr lang="en-US" altLang="en-US" sz="1400" b="1"/>
              <a:t>(optional)</a:t>
            </a:r>
          </a:p>
        </p:txBody>
      </p:sp>
      <p:sp>
        <p:nvSpPr>
          <p:cNvPr id="48136" name="Text Box 5"/>
          <p:cNvSpPr txBox="1">
            <a:spLocks noChangeArrowheads="1"/>
          </p:cNvSpPr>
          <p:nvPr/>
        </p:nvSpPr>
        <p:spPr bwMode="auto">
          <a:xfrm>
            <a:off x="2209800" y="3200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Prefix</a:t>
            </a:r>
          </a:p>
        </p:txBody>
      </p:sp>
      <p:sp>
        <p:nvSpPr>
          <p:cNvPr id="48137" name="Text Box 6"/>
          <p:cNvSpPr txBox="1">
            <a:spLocks noChangeArrowheads="1"/>
          </p:cNvSpPr>
          <p:nvPr/>
        </p:nvSpPr>
        <p:spPr bwMode="auto">
          <a:xfrm>
            <a:off x="3048000" y="32004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Suffix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5204E0-029B-4A1B-A7C2-8CEE8E252334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4D2CEA-1958-4B7B-BBF4-AE818A8C1413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(cont)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58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Area Core Present</a:t>
            </a:r>
            <a:r>
              <a:rPr lang="en-US" altLang="en-US" sz="2100"/>
              <a:t>: </a:t>
            </a:r>
            <a:r>
              <a:rPr lang="en-US" altLang="en-US" sz="2600"/>
              <a:t>Boolean value [ </a:t>
            </a:r>
            <a:r>
              <a:rPr lang="en-US" altLang="en-US" sz="2400">
                <a:latin typeface="Courier New" panose="02070309020205020404" pitchFamily="49" charset="0"/>
              </a:rPr>
              <a:t>True</a:t>
            </a:r>
            <a:r>
              <a:rPr lang="en-US" altLang="en-US" sz="2600"/>
              <a:t> or </a:t>
            </a:r>
            <a:r>
              <a:rPr lang="en-US" altLang="en-US" sz="2400">
                <a:latin typeface="Courier New" panose="02070309020205020404" pitchFamily="49" charset="0"/>
              </a:rPr>
              <a:t>False</a:t>
            </a:r>
            <a:r>
              <a:rPr lang="en-US" altLang="en-US" sz="2600"/>
              <a:t> 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Two Classes: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/>
              <a:t>[True], [False]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Area Code: 3-digit number [</a:t>
            </a:r>
            <a:r>
              <a:rPr lang="en-US" altLang="en-US" sz="2400">
                <a:latin typeface="Courier New" panose="02070309020205020404" pitchFamily="49" charset="0"/>
              </a:rPr>
              <a:t>200 … 999</a:t>
            </a:r>
            <a:r>
              <a:rPr lang="en-US" altLang="en-US" sz="2600"/>
              <a:t>] except </a:t>
            </a:r>
            <a:r>
              <a:rPr lang="en-US" altLang="en-US" sz="2400">
                <a:latin typeface="Courier New" panose="02070309020205020404" pitchFamily="49" charset="0"/>
              </a:rPr>
              <a:t>911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Five Classes: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/>
              <a:t>[-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en-US" sz="1900"/>
              <a:t> …199], [200 … 910], [911], [912 … 999], [1000 … 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en-US" sz="190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Prefix: 3-digit number not beginning with </a:t>
            </a:r>
            <a:r>
              <a:rPr lang="en-US" altLang="en-US" sz="2400">
                <a:latin typeface="Courier New" panose="02070309020205020404" pitchFamily="49" charset="0"/>
              </a:rPr>
              <a:t>0</a:t>
            </a:r>
            <a:r>
              <a:rPr lang="en-US" altLang="en-US" sz="2600"/>
              <a:t> or </a:t>
            </a:r>
            <a:r>
              <a:rPr lang="en-US" altLang="en-US" sz="2400">
                <a:latin typeface="Courier New" panose="02070309020205020404" pitchFamily="49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Three Classes: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/>
              <a:t>[-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en-US" sz="1900"/>
              <a:t> … 199], [200 … 999], [1000 … </a:t>
            </a:r>
            <a:r>
              <a:rPr lang="en-US" alt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altLang="en-US" sz="1900"/>
              <a:t> 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Suffix: 4-digit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Three Classes</a:t>
            </a:r>
            <a:r>
              <a:rPr lang="en-US" altLang="en-US" sz="20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/>
              <a:t>[-</a:t>
            </a:r>
            <a:r>
              <a:rPr lang="en-US" altLang="en-US" sz="1900">
                <a:cs typeface="Times New Roman" panose="02020603050405020304" pitchFamily="18" charset="0"/>
              </a:rPr>
              <a:t>∞</a:t>
            </a:r>
            <a:r>
              <a:rPr lang="en-US" altLang="en-US" sz="1900"/>
              <a:t> … -1], [0000 … 9999], [10000 … </a:t>
            </a:r>
            <a:r>
              <a:rPr lang="en-US" altLang="en-US" sz="1900">
                <a:cs typeface="Times New Roman" panose="02020603050405020304" pitchFamily="18" charset="0"/>
              </a:rPr>
              <a:t>∞</a:t>
            </a:r>
            <a:r>
              <a:rPr lang="en-US" altLang="en-US" sz="1900"/>
              <a:t> 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1F5D51-901D-4C9B-9C35-10EE07635791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39D84E-3DB9-4662-97C8-3A02FA976B2B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(cont)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4835525"/>
          </a:xfrm>
        </p:spPr>
        <p:txBody>
          <a:bodyPr/>
          <a:lstStyle/>
          <a:p>
            <a:pPr eaLnBrk="1" hangingPunct="1"/>
            <a:r>
              <a:rPr lang="en-US" altLang="en-US" sz="2600"/>
              <a:t>A thorough testing would require us to test all combinations of the equivalence classes for each parameter.</a:t>
            </a:r>
          </a:p>
          <a:p>
            <a:pPr eaLnBrk="1" hangingPunct="1"/>
            <a:r>
              <a:rPr lang="en-US" altLang="en-US" sz="2600"/>
              <a:t>Hence, the total equivalence classes for the example should be the </a:t>
            </a:r>
            <a:r>
              <a:rPr lang="en-US" altLang="en-US" sz="2600" i="1"/>
              <a:t>multiplication </a:t>
            </a:r>
            <a:r>
              <a:rPr lang="en-US" altLang="en-US" sz="2600"/>
              <a:t>of equivalence classes for each input:</a:t>
            </a:r>
          </a:p>
          <a:p>
            <a:pPr lvl="1" eaLnBrk="1" hangingPunct="1"/>
            <a:r>
              <a:rPr lang="en-US" altLang="en-US" sz="2200">
                <a:solidFill>
                  <a:schemeClr val="tx2"/>
                </a:solidFill>
              </a:rPr>
              <a:t>2</a:t>
            </a:r>
            <a:r>
              <a:rPr lang="en-US" altLang="en-US" sz="2200"/>
              <a:t> x </a:t>
            </a:r>
            <a:r>
              <a:rPr lang="en-US" altLang="en-US" sz="2200">
                <a:solidFill>
                  <a:schemeClr val="tx2"/>
                </a:solidFill>
              </a:rPr>
              <a:t>5</a:t>
            </a:r>
            <a:r>
              <a:rPr lang="en-US" altLang="en-US" sz="2200"/>
              <a:t> x </a:t>
            </a:r>
            <a:r>
              <a:rPr lang="en-US" altLang="en-US" sz="2200">
                <a:solidFill>
                  <a:srgbClr val="009900"/>
                </a:solidFill>
              </a:rPr>
              <a:t>3</a:t>
            </a:r>
            <a:r>
              <a:rPr lang="en-US" altLang="en-US" sz="2200"/>
              <a:t> x </a:t>
            </a:r>
            <a:r>
              <a:rPr lang="en-US" altLang="en-US" sz="2200">
                <a:solidFill>
                  <a:srgbClr val="0033CC"/>
                </a:solidFill>
              </a:rPr>
              <a:t>3</a:t>
            </a:r>
            <a:r>
              <a:rPr lang="en-US" altLang="en-US" sz="2200"/>
              <a:t> = 90 classes = 90 test cases (!)</a:t>
            </a:r>
          </a:p>
          <a:p>
            <a:pPr eaLnBrk="1" hangingPunct="1"/>
            <a:r>
              <a:rPr lang="en-US" altLang="en-US" sz="2600"/>
              <a:t>For critical systems, all combinations should be tested to ensure a correct behavior.</a:t>
            </a:r>
          </a:p>
          <a:p>
            <a:pPr eaLnBrk="1" hangingPunct="1"/>
            <a:r>
              <a:rPr lang="en-US" altLang="en-US" sz="2600"/>
              <a:t>A less stringent testing strategy can be used for normal systems.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BB6D856-99A0-4796-91D1-CA79E1515363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121C1C-58E9-420D-BA87-54290E079F4D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Reduction of Test Cases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/>
              <a:t>A reasonable approach to reduce the test cases is as follows:</a:t>
            </a:r>
          </a:p>
          <a:p>
            <a:pPr lvl="1" algn="just" eaLnBrk="1" hangingPunct="1"/>
            <a:r>
              <a:rPr lang="en-US" altLang="en-US" dirty="0"/>
              <a:t>At least one test for each equivalence class for each parameter:</a:t>
            </a:r>
          </a:p>
          <a:p>
            <a:pPr lvl="2" algn="just" eaLnBrk="1" hangingPunct="1"/>
            <a:r>
              <a:rPr lang="en-US" altLang="en-US" dirty="0"/>
              <a:t>Different equivalence class should be chosen for each parameter in each test to minimize the number of cases.</a:t>
            </a:r>
          </a:p>
          <a:p>
            <a:pPr lvl="1" algn="just" eaLnBrk="1" hangingPunct="1"/>
            <a:r>
              <a:rPr lang="en-US" altLang="en-US" dirty="0"/>
              <a:t>Test all combinations (if possible) where a parameter may affect each other.</a:t>
            </a:r>
          </a:p>
          <a:p>
            <a:pPr lvl="1" algn="just" eaLnBrk="1" hangingPunct="1"/>
            <a:r>
              <a:rPr lang="en-US" altLang="en-US" dirty="0"/>
              <a:t>A few other random combinations.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A626A7-3CA1-4EDF-98B3-39D86AA2A432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5C15D8-F760-4E9F-A55A-9460BE346EBC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458200" cy="1752600"/>
          </a:xfrm>
        </p:spPr>
        <p:txBody>
          <a:bodyPr/>
          <a:lstStyle/>
          <a:p>
            <a:pPr eaLnBrk="1" hangingPunct="1"/>
            <a:r>
              <a:rPr lang="en-US" altLang="en-US" sz="2600"/>
              <a:t>As the Area Code has the most classes (i.e., 5), five test cases can be defined which simultaneously try out difference equivalence classes for each parameter:</a:t>
            </a:r>
          </a:p>
        </p:txBody>
      </p:sp>
      <p:graphicFrame>
        <p:nvGraphicFramePr>
          <p:cNvPr id="1012790" name="Group 54"/>
          <p:cNvGraphicFramePr>
            <a:graphicFrameLocks noGrp="1"/>
          </p:cNvGraphicFramePr>
          <p:nvPr>
            <p:ph sz="half" idx="2"/>
          </p:nvPr>
        </p:nvGraphicFramePr>
        <p:xfrm>
          <a:off x="685800" y="2819400"/>
          <a:ext cx="8305800" cy="2682876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1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01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Test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Case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Area Code Present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Area Code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itchFamily="34" charset="0"/>
                        </a:rPr>
                        <a:t>Prefix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Suffix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False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[-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∞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 …199]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[-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∞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 … 199] 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[-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∞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 … -1]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</a:rPr>
                        <a:t>[200 … 910]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</a:rPr>
                        <a:t>[200 … 999]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</a:rPr>
                        <a:t>[0000 … 9999]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[911]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[1000 …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∞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 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[10000 …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∞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 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</a:rPr>
                        <a:t>[912 … 999]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</a:rPr>
                        <a:t>[200 … 999]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Courier New" pitchFamily="49" charset="0"/>
                        </a:rPr>
                        <a:t>[0000 … 9999]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True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[1000 …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∞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[1000 …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∞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 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[10000 …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∞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Courier New" pitchFamily="49" charset="0"/>
                        </a:rPr>
                        <a:t> ]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275" name="AutoShape 48"/>
          <p:cNvSpPr>
            <a:spLocks/>
          </p:cNvSpPr>
          <p:nvPr/>
        </p:nvSpPr>
        <p:spPr bwMode="auto">
          <a:xfrm>
            <a:off x="1951038" y="5534025"/>
            <a:ext cx="3581400" cy="609600"/>
          </a:xfrm>
          <a:prstGeom prst="borderCallout2">
            <a:avLst>
              <a:gd name="adj1" fmla="val 18750"/>
              <a:gd name="adj2" fmla="val -2130"/>
              <a:gd name="adj3" fmla="val 18750"/>
              <a:gd name="adj4" fmla="val -10329"/>
              <a:gd name="adj5" fmla="val -114583"/>
              <a:gd name="adj6" fmla="val -18884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E.g., Actual Test Case Data: </a:t>
            </a:r>
            <a:br>
              <a:rPr lang="en-US" altLang="en-US" sz="1800"/>
            </a:br>
            <a:r>
              <a:rPr lang="en-US" altLang="en-US" sz="1600">
                <a:solidFill>
                  <a:schemeClr val="tx2"/>
                </a:solidFill>
                <a:latin typeface="Courier New" panose="02070309020205020404" pitchFamily="49" charset="0"/>
              </a:rPr>
              <a:t>(True, 934, 222, 4321)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4D63ED1-CF85-4E1A-B3F9-2CACF0073D2B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DA580D-C878-4E6E-B62E-35E852623D21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(cont)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en-US" dirty="0"/>
              <a:t>In this example, Area Code Present affects the interpretation of Area Code, so all combinations between these two parameters should be tested.</a:t>
            </a:r>
          </a:p>
          <a:p>
            <a:pPr lvl="1" eaLnBrk="1" hangingPunct="1"/>
            <a:r>
              <a:rPr lang="en-US" altLang="en-US" dirty="0"/>
              <a:t>2 x 5 = 10 test cases.</a:t>
            </a:r>
          </a:p>
          <a:p>
            <a:pPr lvl="1" eaLnBrk="1" hangingPunct="1"/>
            <a:r>
              <a:rPr lang="en-US" altLang="en-US" dirty="0"/>
              <a:t>Five combinations have already been tested in the previous test cases, five more would be needed.</a:t>
            </a:r>
          </a:p>
          <a:p>
            <a:pPr eaLnBrk="1" hangingPunct="1"/>
            <a:r>
              <a:rPr lang="en-US" altLang="en-US" dirty="0"/>
              <a:t>Not counting extra random combinations, this strategy reduces the number of test cases to only 10.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4BDF994-0E60-4879-87C0-E4F73F6E6FB9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652494-E2DF-4704-BE85-BE88F38EC5D6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en-US"/>
              <a:t>Boundary Value Analysis: Introduction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2438400"/>
          </a:xfrm>
        </p:spPr>
        <p:txBody>
          <a:bodyPr/>
          <a:lstStyle/>
          <a:p>
            <a:pPr eaLnBrk="1" hangingPunct="1"/>
            <a:r>
              <a:rPr lang="en-US" altLang="en-US" sz="2600"/>
              <a:t>It has been found that most errors are caught at the </a:t>
            </a:r>
            <a:r>
              <a:rPr lang="en-US" altLang="en-US" sz="2600" b="1"/>
              <a:t>boundary </a:t>
            </a:r>
            <a:r>
              <a:rPr lang="en-US" altLang="en-US" sz="2600"/>
              <a:t>of the equivalence classes.</a:t>
            </a:r>
          </a:p>
          <a:p>
            <a:pPr eaLnBrk="1" hangingPunct="1"/>
            <a:r>
              <a:rPr lang="en-US" altLang="en-US" sz="2600"/>
              <a:t>Not surprising, as the end points of the boundary are usually used in the code for checking:</a:t>
            </a:r>
          </a:p>
          <a:p>
            <a:pPr lvl="1" eaLnBrk="1" hangingPunct="1"/>
            <a:r>
              <a:rPr lang="en-US" altLang="en-US" sz="2200"/>
              <a:t>E.g., checking </a:t>
            </a:r>
            <a:r>
              <a:rPr lang="en-US" altLang="en-US" sz="2200">
                <a:latin typeface="Courier New" panose="02070309020205020404" pitchFamily="49" charset="0"/>
              </a:rPr>
              <a:t>K</a:t>
            </a:r>
            <a:r>
              <a:rPr lang="en-US" altLang="en-US" sz="2200">
                <a:solidFill>
                  <a:schemeClr val="tx2"/>
                </a:solidFill>
              </a:rPr>
              <a:t> </a:t>
            </a:r>
            <a:r>
              <a:rPr lang="en-US" altLang="en-US" sz="2200"/>
              <a:t>is in range [ </a:t>
            </a:r>
            <a:r>
              <a:rPr lang="en-US" altLang="en-US" sz="2200">
                <a:latin typeface="Courier New" panose="02070309020205020404" pitchFamily="49" charset="0"/>
              </a:rPr>
              <a:t>X … Y</a:t>
            </a:r>
            <a:r>
              <a:rPr lang="en-US" altLang="en-US" sz="2200">
                <a:solidFill>
                  <a:srgbClr val="009900"/>
                </a:solidFill>
              </a:rPr>
              <a:t> </a:t>
            </a:r>
            <a:r>
              <a:rPr lang="en-US" altLang="en-US" sz="2200"/>
              <a:t>):</a:t>
            </a:r>
          </a:p>
        </p:txBody>
      </p:sp>
      <p:sp>
        <p:nvSpPr>
          <p:cNvPr id="54279" name="Text Box 4"/>
          <p:cNvSpPr txBox="1">
            <a:spLocks noChangeArrowheads="1"/>
          </p:cNvSpPr>
          <p:nvPr/>
        </p:nvSpPr>
        <p:spPr bwMode="auto">
          <a:xfrm>
            <a:off x="2133600" y="3657600"/>
            <a:ext cx="4724400" cy="798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588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if (K &gt;= X &amp;&amp; K &lt;= Y)</a:t>
            </a:r>
          </a:p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	...</a:t>
            </a:r>
          </a:p>
        </p:txBody>
      </p:sp>
      <p:sp>
        <p:nvSpPr>
          <p:cNvPr id="54280" name="Rectangle 5"/>
          <p:cNvSpPr>
            <a:spLocks noChangeArrowheads="1"/>
          </p:cNvSpPr>
          <p:nvPr/>
        </p:nvSpPr>
        <p:spPr bwMode="auto">
          <a:xfrm>
            <a:off x="457200" y="4648200"/>
            <a:ext cx="830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Hence, when choosing test data using equivalence classes, boundary values should be used.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600"/>
              <a:t>Nicely complement the Equivalence Class Testing.</a:t>
            </a:r>
          </a:p>
        </p:txBody>
      </p:sp>
      <p:sp>
        <p:nvSpPr>
          <p:cNvPr id="54281" name="AutoShape 6"/>
          <p:cNvSpPr>
            <a:spLocks/>
          </p:cNvSpPr>
          <p:nvPr/>
        </p:nvSpPr>
        <p:spPr bwMode="auto">
          <a:xfrm>
            <a:off x="7010400" y="3467100"/>
            <a:ext cx="1600200" cy="723900"/>
          </a:xfrm>
          <a:prstGeom prst="borderCallout2">
            <a:avLst>
              <a:gd name="adj1" fmla="val 15792"/>
              <a:gd name="adj2" fmla="val -4764"/>
              <a:gd name="adj3" fmla="val 15792"/>
              <a:gd name="adj4" fmla="val -49208"/>
              <a:gd name="adj5" fmla="val 36843"/>
              <a:gd name="adj6" fmla="val -9523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/>
              <a:t>Easy to make mistake on the comparison.</a:t>
            </a:r>
          </a:p>
        </p:txBody>
      </p:sp>
      <p:sp>
        <p:nvSpPr>
          <p:cNvPr id="54282" name="Oval 7"/>
          <p:cNvSpPr>
            <a:spLocks noChangeArrowheads="1"/>
          </p:cNvSpPr>
          <p:nvPr/>
        </p:nvSpPr>
        <p:spPr bwMode="auto">
          <a:xfrm>
            <a:off x="5181600" y="3733800"/>
            <a:ext cx="381000" cy="3048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1FC1FA-1C39-4406-914D-368E0CAF17E3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9C15EC-DF61-4218-A212-EC78D8EEE615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Boundary Value Analysis</a:t>
            </a:r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953000"/>
          </a:xfrm>
        </p:spPr>
        <p:txBody>
          <a:bodyPr/>
          <a:lstStyle/>
          <a:p>
            <a:pPr eaLnBrk="1" hangingPunct="1"/>
            <a:r>
              <a:rPr lang="en-US" altLang="en-US" sz="2100"/>
              <a:t>If the component specifies a range, [ </a:t>
            </a:r>
            <a:r>
              <a:rPr lang="en-US" altLang="en-US" sz="2000">
                <a:latin typeface="Courier New" panose="02070309020205020404" pitchFamily="49" charset="0"/>
              </a:rPr>
              <a:t>X … Y</a:t>
            </a:r>
            <a:r>
              <a:rPr lang="en-US" altLang="en-US" sz="2100"/>
              <a:t> ]</a:t>
            </a:r>
          </a:p>
          <a:p>
            <a:pPr lvl="1" eaLnBrk="1" hangingPunct="1"/>
            <a:r>
              <a:rPr lang="en-US" altLang="en-US" sz="2000"/>
              <a:t>Four values should be tested:</a:t>
            </a:r>
          </a:p>
          <a:p>
            <a:pPr lvl="2" eaLnBrk="1" hangingPunct="1"/>
            <a:r>
              <a:rPr lang="en-US" altLang="en-US" sz="1700">
                <a:solidFill>
                  <a:srgbClr val="009900"/>
                </a:solidFill>
              </a:rPr>
              <a:t>Valid</a:t>
            </a:r>
            <a:r>
              <a:rPr lang="en-US" altLang="en-US" sz="1700"/>
              <a:t>: </a:t>
            </a:r>
            <a:r>
              <a:rPr lang="en-US" altLang="en-US" sz="1700">
                <a:latin typeface="Courier New" panose="02070309020205020404" pitchFamily="49" charset="0"/>
              </a:rPr>
              <a:t>X</a:t>
            </a:r>
            <a:r>
              <a:rPr lang="en-US" altLang="en-US" sz="1700"/>
              <a:t> and </a:t>
            </a:r>
            <a:r>
              <a:rPr lang="en-US" altLang="en-US" sz="1700">
                <a:latin typeface="Courier New" panose="02070309020205020404" pitchFamily="49" charset="0"/>
              </a:rPr>
              <a:t>Y</a:t>
            </a:r>
          </a:p>
          <a:p>
            <a:pPr lvl="2" eaLnBrk="1" hangingPunct="1"/>
            <a:r>
              <a:rPr lang="en-US" altLang="en-US" sz="1700">
                <a:solidFill>
                  <a:srgbClr val="FF9900"/>
                </a:solidFill>
              </a:rPr>
              <a:t>Invalid</a:t>
            </a:r>
            <a:r>
              <a:rPr lang="en-US" altLang="en-US" sz="1700"/>
              <a:t>: Just below </a:t>
            </a:r>
            <a:r>
              <a:rPr lang="en-US" altLang="en-US" sz="1700">
                <a:latin typeface="Courier New" panose="02070309020205020404" pitchFamily="49" charset="0"/>
              </a:rPr>
              <a:t>X</a:t>
            </a:r>
            <a:r>
              <a:rPr lang="en-US" altLang="en-US" sz="1700"/>
              <a:t> (e.g., </a:t>
            </a:r>
            <a:r>
              <a:rPr lang="en-US" altLang="en-US" sz="1700">
                <a:latin typeface="Courier New" panose="02070309020205020404" pitchFamily="49" charset="0"/>
              </a:rPr>
              <a:t>X – 1</a:t>
            </a:r>
            <a:r>
              <a:rPr lang="en-US" altLang="en-US" sz="1700"/>
              <a:t>)</a:t>
            </a:r>
          </a:p>
          <a:p>
            <a:pPr lvl="2" eaLnBrk="1" hangingPunct="1"/>
            <a:r>
              <a:rPr lang="en-US" altLang="en-US" sz="1700">
                <a:solidFill>
                  <a:srgbClr val="FF9900"/>
                </a:solidFill>
              </a:rPr>
              <a:t>Invalid</a:t>
            </a:r>
            <a:r>
              <a:rPr lang="en-US" altLang="en-US" sz="1700"/>
              <a:t>: Just above </a:t>
            </a:r>
            <a:r>
              <a:rPr lang="en-US" altLang="en-US" sz="1700">
                <a:latin typeface="Courier New" panose="02070309020205020404" pitchFamily="49" charset="0"/>
              </a:rPr>
              <a:t>Y</a:t>
            </a:r>
            <a:r>
              <a:rPr lang="en-US" altLang="en-US" sz="1700"/>
              <a:t> (e.g., </a:t>
            </a:r>
            <a:r>
              <a:rPr lang="en-US" altLang="en-US" sz="1700">
                <a:latin typeface="Courier New" panose="02070309020205020404" pitchFamily="49" charset="0"/>
              </a:rPr>
              <a:t>Y + 1</a:t>
            </a:r>
            <a:r>
              <a:rPr lang="en-US" altLang="en-US" sz="1700"/>
              <a:t>)</a:t>
            </a:r>
          </a:p>
          <a:p>
            <a:pPr lvl="1" eaLnBrk="1" hangingPunct="1"/>
            <a:r>
              <a:rPr lang="en-US" altLang="en-US" sz="2000"/>
              <a:t>E.g., [</a:t>
            </a:r>
            <a:r>
              <a:rPr lang="en-US" altLang="en-US" sz="2000">
                <a:latin typeface="Courier New" panose="02070309020205020404" pitchFamily="49" charset="0"/>
              </a:rPr>
              <a:t>1 … 12</a:t>
            </a:r>
            <a:r>
              <a:rPr lang="en-US" altLang="en-US" sz="2000"/>
              <a:t>]</a:t>
            </a:r>
          </a:p>
          <a:p>
            <a:pPr lvl="2" eaLnBrk="1" hangingPunct="1"/>
            <a:r>
              <a:rPr lang="en-US" altLang="en-US" sz="1700"/>
              <a:t>Test Data: </a:t>
            </a:r>
            <a:r>
              <a:rPr lang="en-US" altLang="en-US" sz="1700">
                <a:latin typeface="Courier New" panose="02070309020205020404" pitchFamily="49" charset="0"/>
              </a:rPr>
              <a:t>{</a:t>
            </a:r>
            <a:r>
              <a:rPr lang="en-US" altLang="en-US" sz="1700">
                <a:solidFill>
                  <a:srgbClr val="FF99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1700">
                <a:latin typeface="Courier New" panose="02070309020205020404" pitchFamily="49" charset="0"/>
              </a:rPr>
              <a:t>, </a:t>
            </a:r>
            <a:r>
              <a:rPr lang="en-US" altLang="en-US" sz="1700">
                <a:solidFill>
                  <a:srgbClr val="009900"/>
                </a:solidFill>
                <a:latin typeface="Courier New" panose="02070309020205020404" pitchFamily="49" charset="0"/>
              </a:rPr>
              <a:t>1, 12</a:t>
            </a:r>
            <a:r>
              <a:rPr lang="en-US" altLang="en-US" sz="1700">
                <a:latin typeface="Courier New" panose="02070309020205020404" pitchFamily="49" charset="0"/>
              </a:rPr>
              <a:t>,</a:t>
            </a:r>
            <a:r>
              <a:rPr lang="en-US" altLang="en-US" sz="1700">
                <a:solidFill>
                  <a:srgbClr val="FF9900"/>
                </a:solidFill>
                <a:latin typeface="Courier New" panose="02070309020205020404" pitchFamily="49" charset="0"/>
              </a:rPr>
              <a:t> 13</a:t>
            </a:r>
            <a:r>
              <a:rPr lang="en-US" altLang="en-US" sz="170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en-US" sz="2100"/>
              <a:t>Similar for open interval (</a:t>
            </a:r>
            <a:r>
              <a:rPr lang="en-US" altLang="en-US" sz="2000">
                <a:latin typeface="Courier New" panose="02070309020205020404" pitchFamily="49" charset="0"/>
              </a:rPr>
              <a:t>X … Y</a:t>
            </a:r>
            <a:r>
              <a:rPr lang="en-US" altLang="en-US" sz="2100"/>
              <a:t>), i.e.,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100"/>
              <a:t> and </a:t>
            </a:r>
            <a:r>
              <a:rPr lang="en-US" altLang="en-US" sz="2000">
                <a:latin typeface="Courier New" panose="02070309020205020404" pitchFamily="49" charset="0"/>
              </a:rPr>
              <a:t>Y</a:t>
            </a:r>
            <a:r>
              <a:rPr lang="en-US" altLang="en-US" sz="2100"/>
              <a:t> not inclusive.</a:t>
            </a:r>
          </a:p>
          <a:p>
            <a:pPr lvl="1" eaLnBrk="1" hangingPunct="1"/>
            <a:r>
              <a:rPr lang="en-US" altLang="en-US" sz="2000"/>
              <a:t>Four values should be tested:</a:t>
            </a:r>
          </a:p>
          <a:p>
            <a:pPr lvl="2" eaLnBrk="1" hangingPunct="1"/>
            <a:r>
              <a:rPr lang="en-US" altLang="en-US" sz="1700">
                <a:solidFill>
                  <a:srgbClr val="FF9900"/>
                </a:solidFill>
              </a:rPr>
              <a:t>Invalid</a:t>
            </a:r>
            <a:r>
              <a:rPr lang="en-US" altLang="en-US" sz="1700"/>
              <a:t>: </a:t>
            </a:r>
            <a:r>
              <a:rPr lang="en-US" altLang="en-US" sz="1700">
                <a:latin typeface="Courier New" panose="02070309020205020404" pitchFamily="49" charset="0"/>
              </a:rPr>
              <a:t>X</a:t>
            </a:r>
            <a:r>
              <a:rPr lang="en-US" altLang="en-US" sz="1700"/>
              <a:t> and </a:t>
            </a:r>
            <a:r>
              <a:rPr lang="en-US" altLang="en-US" sz="1700">
                <a:latin typeface="Courier New" panose="02070309020205020404" pitchFamily="49" charset="0"/>
              </a:rPr>
              <a:t>Y</a:t>
            </a:r>
          </a:p>
          <a:p>
            <a:pPr lvl="2" eaLnBrk="1" hangingPunct="1"/>
            <a:r>
              <a:rPr lang="en-US" altLang="en-US" sz="1700">
                <a:solidFill>
                  <a:srgbClr val="009900"/>
                </a:solidFill>
              </a:rPr>
              <a:t>Valid</a:t>
            </a:r>
            <a:r>
              <a:rPr lang="en-US" altLang="en-US" sz="1700"/>
              <a:t>: Just </a:t>
            </a:r>
            <a:r>
              <a:rPr lang="en-US" altLang="en-US" sz="1700" b="1"/>
              <a:t>above </a:t>
            </a:r>
            <a:r>
              <a:rPr lang="en-US" altLang="en-US" sz="1700">
                <a:latin typeface="Courier New" panose="02070309020205020404" pitchFamily="49" charset="0"/>
              </a:rPr>
              <a:t>X</a:t>
            </a:r>
            <a:r>
              <a:rPr lang="en-US" altLang="en-US" sz="1700"/>
              <a:t> (e.g., </a:t>
            </a:r>
            <a:r>
              <a:rPr lang="en-US" altLang="en-US" sz="1700">
                <a:latin typeface="Courier New" panose="02070309020205020404" pitchFamily="49" charset="0"/>
              </a:rPr>
              <a:t>X + 1</a:t>
            </a:r>
            <a:r>
              <a:rPr lang="en-US" altLang="en-US" sz="1700"/>
              <a:t>)</a:t>
            </a:r>
          </a:p>
          <a:p>
            <a:pPr lvl="2" eaLnBrk="1" hangingPunct="1"/>
            <a:r>
              <a:rPr lang="en-US" altLang="en-US" sz="1700">
                <a:solidFill>
                  <a:srgbClr val="009900"/>
                </a:solidFill>
              </a:rPr>
              <a:t>Valid</a:t>
            </a:r>
            <a:r>
              <a:rPr lang="en-US" altLang="en-US" sz="1700"/>
              <a:t>: Just </a:t>
            </a:r>
            <a:r>
              <a:rPr lang="en-US" altLang="en-US" sz="1700" b="1"/>
              <a:t>below</a:t>
            </a:r>
            <a:r>
              <a:rPr lang="en-US" altLang="en-US" sz="1700"/>
              <a:t> </a:t>
            </a:r>
            <a:r>
              <a:rPr lang="en-US" altLang="en-US" sz="1700">
                <a:latin typeface="Courier New" panose="02070309020205020404" pitchFamily="49" charset="0"/>
              </a:rPr>
              <a:t>Y</a:t>
            </a:r>
            <a:r>
              <a:rPr lang="en-US" altLang="en-US" sz="1700"/>
              <a:t> (e.g., </a:t>
            </a:r>
            <a:r>
              <a:rPr lang="en-US" altLang="en-US" sz="1700">
                <a:latin typeface="Courier New" panose="02070309020205020404" pitchFamily="49" charset="0"/>
              </a:rPr>
              <a:t>Y - 1</a:t>
            </a:r>
            <a:r>
              <a:rPr lang="en-US" altLang="en-US" sz="1700"/>
              <a:t>)</a:t>
            </a:r>
          </a:p>
          <a:p>
            <a:pPr lvl="1" eaLnBrk="1" hangingPunct="1"/>
            <a:r>
              <a:rPr lang="en-US" altLang="en-US" sz="2000"/>
              <a:t>E.g., (</a:t>
            </a:r>
            <a:r>
              <a:rPr lang="en-US" altLang="en-US" sz="2000">
                <a:latin typeface="Courier New" panose="02070309020205020404" pitchFamily="49" charset="0"/>
              </a:rPr>
              <a:t>100 … 200</a:t>
            </a:r>
            <a:r>
              <a:rPr lang="en-US" altLang="en-US" sz="2000"/>
              <a:t>)</a:t>
            </a:r>
          </a:p>
          <a:p>
            <a:pPr lvl="2" eaLnBrk="1" hangingPunct="1"/>
            <a:r>
              <a:rPr lang="en-US" altLang="en-US" sz="1700"/>
              <a:t>Test Data: </a:t>
            </a:r>
            <a:r>
              <a:rPr lang="en-US" altLang="en-US" sz="1700">
                <a:latin typeface="Courier New" panose="02070309020205020404" pitchFamily="49" charset="0"/>
              </a:rPr>
              <a:t>{</a:t>
            </a:r>
            <a:r>
              <a:rPr lang="en-US" altLang="en-US" sz="1700">
                <a:solidFill>
                  <a:srgbClr val="FF9900"/>
                </a:solidFill>
                <a:latin typeface="Courier New" panose="02070309020205020404" pitchFamily="49" charset="0"/>
              </a:rPr>
              <a:t>100, </a:t>
            </a:r>
            <a:r>
              <a:rPr lang="en-US" altLang="en-US" sz="1700">
                <a:solidFill>
                  <a:srgbClr val="009900"/>
                </a:solidFill>
                <a:latin typeface="Courier New" panose="02070309020205020404" pitchFamily="49" charset="0"/>
              </a:rPr>
              <a:t>101, 199</a:t>
            </a:r>
            <a:r>
              <a:rPr lang="en-US" altLang="en-US" sz="1700">
                <a:solidFill>
                  <a:srgbClr val="FF9900"/>
                </a:solidFill>
                <a:latin typeface="Courier New" panose="02070309020205020404" pitchFamily="49" charset="0"/>
              </a:rPr>
              <a:t>, 200</a:t>
            </a:r>
            <a:r>
              <a:rPr lang="en-US" altLang="en-US" sz="17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15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158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158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158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158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158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7CD9202-232C-4D0F-A945-5056650C351B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8829C6-CD9F-4928-AD3C-805C2E09E2F5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59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Boundary Value Analysis</a:t>
            </a:r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8392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If the component specifies a number of values: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Define test data using [ </a:t>
            </a:r>
            <a:r>
              <a:rPr lang="en-US" altLang="en-US" sz="2200">
                <a:latin typeface="Courier New" panose="02070309020205020404" pitchFamily="49" charset="0"/>
              </a:rPr>
              <a:t>min</a:t>
            </a:r>
            <a:r>
              <a:rPr lang="en-US" altLang="en-US" sz="2200"/>
              <a:t> value … </a:t>
            </a:r>
            <a:r>
              <a:rPr lang="en-US" altLang="en-US" sz="2200">
                <a:latin typeface="Courier New" panose="02070309020205020404" pitchFamily="49" charset="0"/>
              </a:rPr>
              <a:t>max</a:t>
            </a:r>
            <a:r>
              <a:rPr lang="en-US" altLang="en-US" sz="2200"/>
              <a:t> value]: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>
                <a:solidFill>
                  <a:srgbClr val="009900"/>
                </a:solidFill>
              </a:rPr>
              <a:t>Valid</a:t>
            </a:r>
            <a:r>
              <a:rPr lang="en-US" altLang="en-US" sz="1700"/>
              <a:t>: </a:t>
            </a:r>
            <a:r>
              <a:rPr lang="en-US" altLang="en-US" sz="1700">
                <a:latin typeface="Courier New" panose="02070309020205020404" pitchFamily="49" charset="0"/>
              </a:rPr>
              <a:t>min, max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>
                <a:solidFill>
                  <a:srgbClr val="FF9900"/>
                </a:solidFill>
              </a:rPr>
              <a:t>Invalid</a:t>
            </a:r>
            <a:r>
              <a:rPr lang="en-US" altLang="en-US" sz="1700"/>
              <a:t>: Just below </a:t>
            </a:r>
            <a:r>
              <a:rPr lang="en-US" altLang="en-US" sz="1700">
                <a:latin typeface="Courier New" panose="02070309020205020404" pitchFamily="49" charset="0"/>
              </a:rPr>
              <a:t>min</a:t>
            </a:r>
            <a:r>
              <a:rPr lang="en-US" altLang="en-US" sz="1700"/>
              <a:t> (e.g., </a:t>
            </a:r>
            <a:r>
              <a:rPr lang="en-US" altLang="en-US" sz="1700">
                <a:latin typeface="Courier New" panose="02070309020205020404" pitchFamily="49" charset="0"/>
              </a:rPr>
              <a:t>min – 1</a:t>
            </a:r>
            <a:r>
              <a:rPr lang="en-US" altLang="en-US" sz="170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>
                <a:solidFill>
                  <a:srgbClr val="FF9900"/>
                </a:solidFill>
              </a:rPr>
              <a:t>Invalid</a:t>
            </a:r>
            <a:r>
              <a:rPr lang="en-US" altLang="en-US" sz="1700"/>
              <a:t>: Just above </a:t>
            </a:r>
            <a:r>
              <a:rPr lang="en-US" altLang="en-US" sz="1700">
                <a:latin typeface="Courier New" panose="02070309020205020404" pitchFamily="49" charset="0"/>
              </a:rPr>
              <a:t>max</a:t>
            </a:r>
            <a:r>
              <a:rPr lang="en-US" altLang="en-US" sz="1700"/>
              <a:t> (e.g., </a:t>
            </a:r>
            <a:r>
              <a:rPr lang="en-US" altLang="en-US" sz="1700">
                <a:latin typeface="Courier New" panose="02070309020205020404" pitchFamily="49" charset="0"/>
              </a:rPr>
              <a:t>max + 1</a:t>
            </a:r>
            <a:r>
              <a:rPr lang="en-US" altLang="en-US" sz="17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E.g., </a:t>
            </a:r>
            <a:r>
              <a:rPr lang="en-US" altLang="en-US" sz="1800">
                <a:latin typeface="Courier New" panose="02070309020205020404" pitchFamily="49" charset="0"/>
              </a:rPr>
              <a:t>values = {2, 4, 6, 8} </a:t>
            </a:r>
            <a:r>
              <a:rPr lang="en-US" altLang="en-US" sz="1800">
                <a:latin typeface="Courier New" panose="02070309020205020404" pitchFamily="49" charset="0"/>
                <a:cs typeface="Arial" panose="020B0604020202020204" pitchFamily="34" charset="0"/>
              </a:rPr>
              <a:t>→ [2 … 8]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/>
              <a:t>Test Data: </a:t>
            </a:r>
            <a:r>
              <a:rPr lang="en-US" altLang="en-US" sz="1700">
                <a:latin typeface="Courier New" panose="02070309020205020404" pitchFamily="49" charset="0"/>
              </a:rPr>
              <a:t>{</a:t>
            </a:r>
            <a:r>
              <a:rPr lang="en-US" altLang="en-US" sz="1700">
                <a:solidFill>
                  <a:srgbClr val="FF9900"/>
                </a:solidFill>
                <a:latin typeface="Courier New" panose="02070309020205020404" pitchFamily="49" charset="0"/>
              </a:rPr>
              <a:t>1,</a:t>
            </a:r>
            <a:r>
              <a:rPr lang="en-US" altLang="en-US" sz="1700">
                <a:latin typeface="Courier New" panose="02070309020205020404" pitchFamily="49" charset="0"/>
              </a:rPr>
              <a:t> </a:t>
            </a:r>
            <a:r>
              <a:rPr lang="en-US" altLang="en-US" sz="1700">
                <a:solidFill>
                  <a:srgbClr val="009900"/>
                </a:solidFill>
                <a:latin typeface="Courier New" panose="02070309020205020404" pitchFamily="49" charset="0"/>
              </a:rPr>
              <a:t>2, 8</a:t>
            </a:r>
            <a:r>
              <a:rPr lang="en-US" altLang="en-US" sz="1700">
                <a:latin typeface="Courier New" panose="02070309020205020404" pitchFamily="49" charset="0"/>
              </a:rPr>
              <a:t>,</a:t>
            </a:r>
            <a:r>
              <a:rPr lang="en-US" altLang="en-US" sz="1700">
                <a:solidFill>
                  <a:srgbClr val="FF9900"/>
                </a:solidFill>
                <a:latin typeface="Courier New" panose="02070309020205020404" pitchFamily="49" charset="0"/>
              </a:rPr>
              <a:t> 9</a:t>
            </a:r>
            <a:r>
              <a:rPr lang="en-US" altLang="en-US" sz="17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If a data structure has prescribed boundaries: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define test data to exercise the data structure at those boundaries.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E.g.,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/>
              <a:t>String: Empty String, String with 1 character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/>
              <a:t>Array : Empty Array, Array with 1 element, Full Array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Boundary value analysis is not applicable for data with no meaningful boundary, e.g., the set </a:t>
            </a:r>
            <a:r>
              <a:rPr lang="en-US" altLang="en-US" sz="2000" i="1"/>
              <a:t>color </a:t>
            </a:r>
            <a:r>
              <a:rPr lang="en-US" altLang="en-US" sz="1800">
                <a:latin typeface="Courier New" panose="02070309020205020404" pitchFamily="49" charset="0"/>
              </a:rPr>
              <a:t>{Red, Green, Yellow}</a:t>
            </a:r>
            <a:r>
              <a:rPr lang="en-US" altLang="en-US" sz="2000" i="1"/>
              <a:t>.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1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16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16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16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16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16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BC2BCB-D53F-4835-81C7-B9402AFEA1BB}" type="slidenum">
              <a:rPr lang="en-US" altLang="en-US" sz="1400" i="0" u="none"/>
              <a:pPr eaLnBrk="1" hangingPunct="1"/>
              <a:t>6</a:t>
            </a:fld>
            <a:endParaRPr lang="en-US" altLang="en-US" sz="1400" i="0" u="none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Two Unit Testing Techniques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Black-box testing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Knowing the specified function that a product has been designed to perform, test to see if that function is fully operational and error free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Includes tests that are conducted at the software interface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Not concerned with internal logical structure of the software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White-box testing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Knowing the internal workings of a product, test that all internal operations are performed according to specifications and all internal components have been exercised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Involves tests that concentrate on close examination of procedural detail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Logical paths through the software are tested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000" dirty="0"/>
              <a:t>Test cases exercise specific sets of conditions and loops</a:t>
            </a:r>
          </a:p>
        </p:txBody>
      </p:sp>
    </p:spTree>
    <p:extLst>
      <p:ext uri="{BB962C8B-B14F-4D97-AF65-F5344CB8AC3E}">
        <p14:creationId xmlns:p14="http://schemas.microsoft.com/office/powerpoint/2010/main" val="27810278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01C9677-46E5-4515-BC8C-DCD6D04B81ED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BFA9D7-5ADD-4226-9F3A-247A00DD7EE9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60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Functionality Testing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/>
              <a:t>Previous examples have mostly numerical parameters and simplistic functionality, where it is easy to see how Equivalence Class Testing and Boundary Value Analysis can be applied.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The following example is to illustrate how functionality testing of a method can be accomplished by the black box testing techniques discussed.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/>
              <a:t>This requires the method to be well specified: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The Precondition, Postcondition and Invariant should be available.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The Invariant: A property that is preserved by the method, i.e.,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200"/>
              <a:t> before and after the execution of method.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2C0F5D5-8350-4F70-8C6B-6CA0D2E4C9B2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8C1D48-88AC-4E9C-9BCE-D71E41E0A6D1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61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Functionality Testing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 a well specified method (or component).</a:t>
            </a:r>
          </a:p>
          <a:p>
            <a:pPr lvl="1" eaLnBrk="1" hangingPunct="1"/>
            <a:r>
              <a:rPr lang="en-US" altLang="en-US"/>
              <a:t>Use the Precondition:</a:t>
            </a:r>
          </a:p>
          <a:p>
            <a:pPr lvl="2" eaLnBrk="1" hangingPunct="1"/>
            <a:r>
              <a:rPr lang="en-US" altLang="en-US"/>
              <a:t>Define Equivalence Classes.</a:t>
            </a:r>
          </a:p>
          <a:p>
            <a:pPr lvl="2" eaLnBrk="1" hangingPunct="1"/>
            <a:r>
              <a:rPr lang="en-US" altLang="en-US"/>
              <a:t>Apply Boundary Value Analysis if possible to choose test data from the equivalence classes.</a:t>
            </a:r>
          </a:p>
          <a:p>
            <a:pPr lvl="1" eaLnBrk="1" hangingPunct="1"/>
            <a:r>
              <a:rPr lang="en-US" altLang="en-US"/>
              <a:t>Use the Postcondition and the Invariant:</a:t>
            </a:r>
          </a:p>
          <a:p>
            <a:pPr lvl="2" eaLnBrk="1" hangingPunct="1"/>
            <a:r>
              <a:rPr lang="en-US" altLang="en-US"/>
              <a:t>Derive expected results.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6CDB89-FCD0-405D-AC7B-FD6A8B7C68EF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A976D6-6341-4D02-B9FC-21ADF9E3DCF0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62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(Searching)</a:t>
            </a:r>
          </a:p>
        </p:txBody>
      </p:sp>
      <p:sp>
        <p:nvSpPr>
          <p:cNvPr id="59398" name="Text Box 3"/>
          <p:cNvSpPr txBox="1">
            <a:spLocks noChangeArrowheads="1"/>
          </p:cNvSpPr>
          <p:nvPr/>
        </p:nvSpPr>
        <p:spPr bwMode="auto">
          <a:xfrm>
            <a:off x="1524000" y="2057400"/>
            <a:ext cx="6172200" cy="352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boolean Search(</a:t>
            </a:r>
            <a:b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 List </a:t>
            </a:r>
            <a:r>
              <a:rPr lang="en-US" altLang="en-US" sz="1800" b="1">
                <a:solidFill>
                  <a:srgbClr val="00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aList</a:t>
            </a: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, int </a:t>
            </a:r>
            <a:r>
              <a:rPr lang="en-US" altLang="en-US" sz="1800" b="1">
                <a:solidFill>
                  <a:srgbClr val="00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key</a:t>
            </a: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en-US" sz="18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b="1">
                <a:cs typeface="Arial" panose="020B0604020202020204" pitchFamily="34" charset="0"/>
              </a:rPr>
              <a:t>Precondition:</a:t>
            </a: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 -</a:t>
            </a:r>
            <a:r>
              <a:rPr lang="en-US" altLang="en-US" sz="1800" b="1">
                <a:solidFill>
                  <a:srgbClr val="00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aList</a:t>
            </a:r>
            <a:r>
              <a:rPr lang="en-US" altLang="en-US" b="1">
                <a:cs typeface="Arial" panose="020B0604020202020204" pitchFamily="34" charset="0"/>
              </a:rPr>
              <a:t> has at least one element</a:t>
            </a:r>
            <a:br>
              <a:rPr lang="en-US" altLang="en-US" b="1">
                <a:cs typeface="Arial" panose="020B0604020202020204" pitchFamily="34" charset="0"/>
              </a:rPr>
            </a:br>
            <a:endParaRPr lang="en-US" altLang="en-US" b="1"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en-US" sz="2400" b="1">
                <a:cs typeface="Arial" panose="020B0604020202020204" pitchFamily="34" charset="0"/>
              </a:rPr>
              <a:t>Postcondition:</a:t>
            </a: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b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- </a:t>
            </a:r>
            <a:r>
              <a:rPr lang="en-US" altLang="en-US" sz="1800" b="1">
                <a:solidFill>
                  <a:srgbClr val="0099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true</a:t>
            </a:r>
            <a:r>
              <a:rPr lang="en-US" altLang="en-US" b="1">
                <a:cs typeface="Arial" panose="020B0604020202020204" pitchFamily="34" charset="0"/>
              </a:rPr>
              <a:t> if </a:t>
            </a:r>
            <a:r>
              <a:rPr lang="en-US" altLang="en-US" sz="1800" b="1">
                <a:solidFill>
                  <a:srgbClr val="00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key</a:t>
            </a:r>
            <a:r>
              <a:rPr lang="en-US" altLang="en-US" b="1">
                <a:solidFill>
                  <a:srgbClr val="0033CC"/>
                </a:solidFill>
                <a:cs typeface="Arial" panose="020B0604020202020204" pitchFamily="34" charset="0"/>
              </a:rPr>
              <a:t> </a:t>
            </a:r>
            <a:r>
              <a:rPr lang="en-US" altLang="en-US" b="1">
                <a:cs typeface="Arial" panose="020B0604020202020204" pitchFamily="34" charset="0"/>
              </a:rPr>
              <a:t>is in the </a:t>
            </a:r>
            <a:r>
              <a:rPr lang="en-US" altLang="en-US" sz="1800" b="1">
                <a:solidFill>
                  <a:srgbClr val="00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aList</a:t>
            </a:r>
            <a:br>
              <a:rPr lang="en-US" altLang="en-US" sz="1800" b="1">
                <a:solidFill>
                  <a:srgbClr val="00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  - </a:t>
            </a:r>
            <a:r>
              <a:rPr lang="en-US" altLang="en-US" sz="1800" b="1">
                <a:solidFill>
                  <a:srgbClr val="FF33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false</a:t>
            </a:r>
            <a:r>
              <a:rPr lang="en-US" altLang="en-US" b="1">
                <a:cs typeface="Arial" panose="020B0604020202020204" pitchFamily="34" charset="0"/>
              </a:rPr>
              <a:t> if </a:t>
            </a:r>
            <a:r>
              <a:rPr lang="en-US" altLang="en-US" sz="1800" b="1">
                <a:solidFill>
                  <a:srgbClr val="00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key</a:t>
            </a:r>
            <a:r>
              <a:rPr lang="en-US" altLang="en-US" b="1">
                <a:solidFill>
                  <a:srgbClr val="0033CC"/>
                </a:solidFill>
                <a:cs typeface="Arial" panose="020B0604020202020204" pitchFamily="34" charset="0"/>
              </a:rPr>
              <a:t> </a:t>
            </a:r>
            <a:r>
              <a:rPr lang="en-US" altLang="en-US" b="1">
                <a:cs typeface="Arial" panose="020B0604020202020204" pitchFamily="34" charset="0"/>
              </a:rPr>
              <a:t>is not in </a:t>
            </a:r>
            <a:r>
              <a:rPr lang="en-US" altLang="en-US" sz="1800" b="1">
                <a:solidFill>
                  <a:srgbClr val="00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aList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366CC9B-D603-413A-9D13-DC1F419A32DE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BC6DD1-B063-44A2-8ECC-195C44FCDFD8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63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Equivalence Classes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 eaLnBrk="1" hangingPunct="1"/>
            <a:r>
              <a:rPr lang="en-US" altLang="en-US"/>
              <a:t>Sequence with a single value:</a:t>
            </a:r>
          </a:p>
          <a:p>
            <a:pPr lvl="1" eaLnBrk="1" hangingPunct="1"/>
            <a:r>
              <a:rPr lang="en-US" altLang="en-US" sz="2800">
                <a:solidFill>
                  <a:srgbClr val="009900"/>
                </a:solidFill>
              </a:rPr>
              <a:t>key found.</a:t>
            </a:r>
          </a:p>
          <a:p>
            <a:pPr lvl="1" eaLnBrk="1" hangingPunct="1"/>
            <a:r>
              <a:rPr lang="en-US" altLang="en-US" sz="2800">
                <a:solidFill>
                  <a:srgbClr val="FF9900"/>
                </a:solidFill>
              </a:rPr>
              <a:t>key not found.</a:t>
            </a:r>
          </a:p>
          <a:p>
            <a:pPr eaLnBrk="1" hangingPunct="1"/>
            <a:r>
              <a:rPr lang="en-US" altLang="en-US"/>
              <a:t>Sequence of multi values:</a:t>
            </a:r>
          </a:p>
          <a:p>
            <a:pPr lvl="1" eaLnBrk="1" hangingPunct="1"/>
            <a:r>
              <a:rPr lang="en-US" altLang="en-US" sz="2800">
                <a:solidFill>
                  <a:srgbClr val="009900"/>
                </a:solidFill>
              </a:rPr>
              <a:t>key found:</a:t>
            </a:r>
            <a:r>
              <a:rPr lang="en-US" altLang="en-US" sz="2800"/>
              <a:t> </a:t>
            </a:r>
          </a:p>
          <a:p>
            <a:pPr lvl="2" eaLnBrk="1" hangingPunct="1"/>
            <a:r>
              <a:rPr lang="en-US" altLang="en-US" sz="2500"/>
              <a:t>First element in sequence.</a:t>
            </a:r>
          </a:p>
          <a:p>
            <a:pPr lvl="2" eaLnBrk="1" hangingPunct="1"/>
            <a:r>
              <a:rPr lang="en-US" altLang="en-US" sz="2500"/>
              <a:t>Last element in sequence.</a:t>
            </a:r>
          </a:p>
          <a:p>
            <a:pPr lvl="2" eaLnBrk="1" hangingPunct="1"/>
            <a:r>
              <a:rPr lang="en-US" altLang="en-US" sz="2500"/>
              <a:t>“Middle” element in sequence.</a:t>
            </a:r>
          </a:p>
          <a:p>
            <a:pPr lvl="1" eaLnBrk="1" hangingPunct="1"/>
            <a:r>
              <a:rPr lang="en-US" altLang="en-US" sz="2800">
                <a:solidFill>
                  <a:srgbClr val="FF9900"/>
                </a:solidFill>
              </a:rPr>
              <a:t>key not found.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708196F-D05B-4A3A-BAAD-6566FC7A5CED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F7BB8A-A76B-4226-BD0B-2112B26A1804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64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Data</a:t>
            </a:r>
          </a:p>
        </p:txBody>
      </p:sp>
      <p:graphicFrame>
        <p:nvGraphicFramePr>
          <p:cNvPr id="1021997" name="Group 45"/>
          <p:cNvGraphicFramePr>
            <a:graphicFrameLocks noGrp="1"/>
          </p:cNvGraphicFramePr>
          <p:nvPr>
            <p:ph idx="1"/>
          </p:nvPr>
        </p:nvGraphicFramePr>
        <p:xfrm>
          <a:off x="1219200" y="1447800"/>
          <a:ext cx="6435725" cy="4476751"/>
        </p:xfrm>
        <a:graphic>
          <a:graphicData uri="http://schemas.openxmlformats.org/drawingml/2006/table">
            <a:tbl>
              <a:tblPr/>
              <a:tblGrid>
                <a:gridCol w="96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7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Test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</a:b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aList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itchFamily="34" charset="0"/>
                        </a:rPr>
                        <a:t>Expected 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[ 123 ]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[ 123 ]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[ 1, 6, 3, -4, 5 ]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[ 1, 6, 3, -4, 5 ]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[ 1, 6, 3, -4, 5 ]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[ 1, 6, 3, -4, 5 ]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114340-6680-4BB8-991D-FE1ECBD5260D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A6509D-7BF8-4785-929A-6B17B37432F2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65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(Stack – Push Method)</a:t>
            </a:r>
          </a:p>
        </p:txBody>
      </p:sp>
      <p:sp>
        <p:nvSpPr>
          <p:cNvPr id="62470" name="Text Box 3"/>
          <p:cNvSpPr txBox="1">
            <a:spLocks noChangeArrowheads="1"/>
          </p:cNvSpPr>
          <p:nvPr/>
        </p:nvSpPr>
        <p:spPr bwMode="auto">
          <a:xfrm>
            <a:off x="457200" y="1447800"/>
            <a:ext cx="8077200" cy="360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5713" tIns="91440" rIns="95713" bIns="91440">
            <a:spAutoFit/>
          </a:bodyPr>
          <a:lstStyle>
            <a:lvl1pPr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void push (</a:t>
            </a: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Object obj</a:t>
            </a:r>
            <a:r>
              <a:rPr lang="en-US" altLang="en-US" sz="1800">
                <a:latin typeface="Courier New" panose="02070309020205020404" pitchFamily="49" charset="0"/>
              </a:rPr>
              <a:t>) throws </a:t>
            </a:r>
            <a:r>
              <a:rPr lang="en-US" altLang="en-US" sz="1800">
                <a:solidFill>
                  <a:srgbClr val="FF9900"/>
                </a:solidFill>
                <a:latin typeface="Courier New" panose="02070309020205020404" pitchFamily="49" charset="0"/>
              </a:rPr>
              <a:t>FullStackException</a:t>
            </a:r>
          </a:p>
          <a:p>
            <a:pPr eaLnBrk="1" hangingPunct="1"/>
            <a:endParaRPr lang="en-US" altLang="en-US" sz="1800" b="1">
              <a:solidFill>
                <a:srgbClr val="FF9900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/>
              <a:t>Precondition:</a:t>
            </a:r>
            <a:r>
              <a:rPr lang="en-US" altLang="en-US" sz="1800" b="1"/>
              <a:t> </a:t>
            </a:r>
          </a:p>
          <a:p>
            <a:pPr eaLnBrk="1" hangingPunct="1"/>
            <a:r>
              <a:rPr lang="en-US" altLang="en-US" sz="1800" b="1"/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-</a:t>
            </a:r>
            <a:r>
              <a:rPr lang="en-US" altLang="en-US" sz="1800" b="1"/>
              <a:t> </a:t>
            </a:r>
            <a:r>
              <a:rPr lang="en-US" altLang="en-US" sz="1800">
                <a:latin typeface="Courier New" panose="02070309020205020404" pitchFamily="49" charset="0"/>
              </a:rPr>
              <a:t>! full()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Postconditions:</a:t>
            </a:r>
          </a:p>
          <a:p>
            <a:pPr eaLnBrk="1" hangingPunct="1"/>
            <a:r>
              <a:rPr lang="en-US" altLang="en-US" sz="1800" b="1"/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- </a:t>
            </a:r>
            <a:r>
              <a:rPr lang="en-US" altLang="en-US" sz="1800">
                <a:latin typeface="Courier New" panose="02070309020205020404" pitchFamily="49" charset="0"/>
              </a:rPr>
              <a:t>if !full() on entry  then 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		top() == obj &amp;&amp; size() == old size() + 1</a:t>
            </a:r>
          </a:p>
          <a:p>
            <a:pPr eaLnBrk="1" hangingPunct="1"/>
            <a:r>
              <a:rPr lang="en-US" altLang="en-US" sz="1800">
                <a:latin typeface="Courier New" panose="02070309020205020404" pitchFamily="49" charset="0"/>
              </a:rPr>
              <a:t>	  else throw </a:t>
            </a:r>
            <a:r>
              <a:rPr lang="en-US" altLang="en-US" sz="1800">
                <a:solidFill>
                  <a:srgbClr val="FF9900"/>
                </a:solidFill>
                <a:latin typeface="Courier New" panose="02070309020205020404" pitchFamily="49" charset="0"/>
              </a:rPr>
              <a:t>FullStackException</a:t>
            </a: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/>
            <a:endParaRPr lang="en-US" altLang="en-US" sz="18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/>
              <a:t>Invariant: </a:t>
            </a:r>
          </a:p>
          <a:p>
            <a:pPr eaLnBrk="1" hangingPunct="1"/>
            <a:r>
              <a:rPr lang="en-US" altLang="en-US" sz="1800"/>
              <a:t>	-  </a:t>
            </a:r>
            <a:r>
              <a:rPr lang="en-US" altLang="en-US" sz="1800">
                <a:latin typeface="Courier New" panose="02070309020205020404" pitchFamily="49" charset="0"/>
              </a:rPr>
              <a:t>size() &gt;= 0 &amp;&amp; size() &lt;= capacity()</a:t>
            </a:r>
          </a:p>
        </p:txBody>
      </p:sp>
      <p:sp>
        <p:nvSpPr>
          <p:cNvPr id="624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5257800"/>
            <a:ext cx="8229600" cy="873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/>
              <a:t>Common methods in the </a:t>
            </a:r>
            <a:r>
              <a:rPr lang="en-US" altLang="en-US" sz="2400">
                <a:latin typeface="Courier New" panose="02070309020205020404" pitchFamily="49" charset="0"/>
              </a:rPr>
              <a:t>Stack</a:t>
            </a:r>
            <a:r>
              <a:rPr lang="en-US" altLang="en-US" sz="2600" b="1"/>
              <a:t> </a:t>
            </a:r>
            <a:r>
              <a:rPr lang="en-US" altLang="en-US" sz="2600"/>
              <a:t>class: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full(), top(), size(), capacity()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2B5A9D-CB7A-4960-9603-4405162766C4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B60424-EF83-4F20-8287-22B49E8D8638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66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Test Data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solidFill>
                  <a:srgbClr val="000000"/>
                </a:solidFill>
              </a:rPr>
              <a:t>Precondition: stack is not full (i.e., boolean).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700">
                <a:solidFill>
                  <a:srgbClr val="000000"/>
                </a:solidFill>
              </a:rPr>
              <a:t>Two equivalence classes can be defined.</a:t>
            </a:r>
            <a:endParaRPr lang="en-US" altLang="en-US" sz="2400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009900"/>
                </a:solidFill>
              </a:rPr>
              <a:t>Valid Case</a:t>
            </a:r>
            <a:r>
              <a:rPr lang="en-US" altLang="en-US" sz="2500">
                <a:solidFill>
                  <a:srgbClr val="000000"/>
                </a:solidFill>
              </a:rPr>
              <a:t>: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z="2500">
                <a:solidFill>
                  <a:srgbClr val="000000"/>
                </a:solidFill>
              </a:rPr>
              <a:t> is not full.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Input:</a:t>
            </a:r>
            <a:r>
              <a:rPr lang="en-US" altLang="en-US">
                <a:solidFill>
                  <a:srgbClr val="000000"/>
                </a:solidFill>
              </a:rPr>
              <a:t> a non-full stack, an object </a:t>
            </a:r>
            <a:r>
              <a:rPr lang="en-US" altLang="en-US">
                <a:solidFill>
                  <a:srgbClr val="0033CC"/>
                </a:solidFill>
                <a:latin typeface="Courier New" panose="02070309020205020404" pitchFamily="49" charset="0"/>
              </a:rPr>
              <a:t>obj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Expected result: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</a:rPr>
              <a:t>	   </a:t>
            </a: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</a:rPr>
              <a:t>top()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altLang="en-US" sz="1800">
                <a:solidFill>
                  <a:srgbClr val="0033CC"/>
                </a:solidFill>
                <a:latin typeface="Courier New" panose="02070309020205020404" pitchFamily="49" charset="0"/>
              </a:rPr>
              <a:t>obj</a:t>
            </a: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</a:rPr>
              <a:t>size()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== old </a:t>
            </a: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</a:rPr>
              <a:t>size()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+ 1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         0 &lt;= </a:t>
            </a: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</a:rPr>
              <a:t>size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() &lt;= </a:t>
            </a:r>
            <a:r>
              <a:rPr lang="en-US" altLang="en-US" sz="1800">
                <a:solidFill>
                  <a:schemeClr val="bg2"/>
                </a:solidFill>
                <a:latin typeface="Courier New" panose="02070309020205020404" pitchFamily="49" charset="0"/>
              </a:rPr>
              <a:t>capacity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>
                <a:solidFill>
                  <a:srgbClr val="FF9900"/>
                </a:solidFill>
              </a:rPr>
              <a:t>Invalid Case</a:t>
            </a:r>
            <a:r>
              <a:rPr lang="en-US" altLang="en-US" sz="2500">
                <a:solidFill>
                  <a:srgbClr val="000000"/>
                </a:solidFill>
              </a:rPr>
              <a:t>: </a:t>
            </a:r>
            <a:r>
              <a:rPr lang="en-US" altLang="en-US" sz="2400">
                <a:solidFill>
                  <a:srgbClr val="000000"/>
                </a:solidFill>
                <a:latin typeface="Courier New" panose="02070309020205020404" pitchFamily="49" charset="0"/>
              </a:rPr>
              <a:t>Stack</a:t>
            </a:r>
            <a:r>
              <a:rPr lang="en-US" altLang="en-US" sz="2500">
                <a:solidFill>
                  <a:srgbClr val="000000"/>
                </a:solidFill>
              </a:rPr>
              <a:t> is full.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chemeClr val="tx2"/>
                </a:solidFill>
              </a:rPr>
              <a:t>Input:</a:t>
            </a:r>
            <a:r>
              <a:rPr lang="en-US" altLang="en-US">
                <a:solidFill>
                  <a:srgbClr val="000000"/>
                </a:solidFill>
              </a:rPr>
              <a:t> a full stack, an object </a:t>
            </a:r>
            <a:r>
              <a:rPr lang="en-US" altLang="en-US" sz="2000">
                <a:solidFill>
                  <a:srgbClr val="0033CC"/>
                </a:solidFill>
                <a:latin typeface="Courier New" panose="02070309020205020404" pitchFamily="49" charset="0"/>
              </a:rPr>
              <a:t>obj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Expected result: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000000"/>
                </a:solidFill>
              </a:rPr>
              <a:t>	   </a:t>
            </a:r>
            <a:r>
              <a:rPr lang="en-US" altLang="en-US" sz="2000">
                <a:solidFill>
                  <a:srgbClr val="FF3300"/>
                </a:solidFill>
                <a:latin typeface="Courier New" panose="02070309020205020404" pitchFamily="49" charset="0"/>
              </a:rPr>
              <a:t>FullStackException</a:t>
            </a:r>
            <a:r>
              <a:rPr lang="en-US" altLang="en-US" sz="1600">
                <a:solidFill>
                  <a:srgbClr val="000000"/>
                </a:solidFill>
              </a:rPr>
              <a:t> </a:t>
            </a:r>
            <a:r>
              <a:rPr lang="en-US" altLang="en-US" sz="2000">
                <a:solidFill>
                  <a:srgbClr val="000000"/>
                </a:solidFill>
              </a:rPr>
              <a:t>is thrown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>
                <a:solidFill>
                  <a:srgbClr val="000000"/>
                </a:solidFill>
              </a:rPr>
              <a:t>            	        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0 &lt;= 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size()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 &lt;= </a:t>
            </a:r>
            <a:r>
              <a:rPr lang="en-US" altLang="en-US" sz="2000">
                <a:solidFill>
                  <a:schemeClr val="bg2"/>
                </a:solidFill>
                <a:latin typeface="Courier New" panose="02070309020205020404" pitchFamily="49" charset="0"/>
              </a:rPr>
              <a:t>capacity()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A HR department of company is following employment process where applications are sorted out based on a person’s age. A person under 15 as well as senior citizen older than 55 is not eligible to hire. Person less than 18 can be hired on a part-time basis only. Adult persons above 18 can hire as full time employees. Design Test Cases using Equivalence Partitioning and Boundary Value Analysis for above scenario.									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D0D36-9BFC-44C6-8584-F144E463DBCE}" type="datetime1">
              <a:rPr lang="en-US" smtClean="0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9E-21B0-4DE4-B5F6-87712ADEFB9A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2163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Equivalence Partitioning</a:t>
            </a:r>
          </a:p>
          <a:p>
            <a:pPr lvl="1"/>
            <a:r>
              <a:rPr lang="en-US" sz="2400" dirty="0"/>
              <a:t>Age Below 15</a:t>
            </a:r>
          </a:p>
          <a:p>
            <a:pPr lvl="1"/>
            <a:r>
              <a:rPr lang="en-US" sz="2400" dirty="0"/>
              <a:t>Age 16 to 18</a:t>
            </a:r>
          </a:p>
          <a:p>
            <a:pPr lvl="1"/>
            <a:r>
              <a:rPr lang="en-US" sz="2400" dirty="0"/>
              <a:t>Age 18 to 55</a:t>
            </a:r>
          </a:p>
          <a:p>
            <a:pPr lvl="1"/>
            <a:r>
              <a:rPr lang="en-US" sz="2400" dirty="0"/>
              <a:t>Age above 55</a:t>
            </a:r>
          </a:p>
          <a:p>
            <a:endParaRPr lang="en-US" sz="2800" dirty="0"/>
          </a:p>
          <a:p>
            <a:r>
              <a:rPr lang="en-US" sz="2800" dirty="0"/>
              <a:t>Boundary Value Analysis:</a:t>
            </a:r>
          </a:p>
          <a:p>
            <a:pPr lvl="1"/>
            <a:r>
              <a:rPr lang="en-US" sz="2400" dirty="0"/>
              <a:t>Test case values for Attribute Age: 14, 15, 16, 17, 18, 19, 54, 55, 56</a:t>
            </a:r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1D0D36-9BFC-44C6-8584-F144E463DBCE}" type="datetime1">
              <a:rPr lang="en-US" smtClean="0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4B9E-21B0-4DE4-B5F6-87712ADEFB9A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37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White-box Testing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65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BBC31F2-448F-444D-AEDB-43B76FB9FE9C}" type="slidenum">
              <a:rPr lang="en-US" altLang="en-US" sz="1400" i="0" u="none"/>
              <a:pPr eaLnBrk="1" hangingPunct="1"/>
              <a:t>8</a:t>
            </a:fld>
            <a:endParaRPr lang="en-US" altLang="en-US" sz="1400" i="0" u="none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White-box Testing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400" dirty="0"/>
              <a:t>Uses the control structure part of component-level design to derive the test cases</a:t>
            </a:r>
          </a:p>
          <a:p>
            <a:pPr algn="just" eaLnBrk="1" hangingPunct="1"/>
            <a:r>
              <a:rPr lang="en-US" altLang="en-US" sz="2400" dirty="0"/>
              <a:t>These test cases</a:t>
            </a:r>
          </a:p>
          <a:p>
            <a:pPr lvl="1" algn="just" eaLnBrk="1" hangingPunct="1"/>
            <a:r>
              <a:rPr lang="en-US" altLang="en-US" sz="2000" dirty="0"/>
              <a:t>Guarantee that </a:t>
            </a:r>
            <a:r>
              <a:rPr lang="en-US" altLang="en-US" sz="2000" u="sng" dirty="0"/>
              <a:t>all independent paths</a:t>
            </a:r>
            <a:r>
              <a:rPr lang="en-US" altLang="en-US" sz="2000" dirty="0"/>
              <a:t> within a module have been exercised at least once</a:t>
            </a:r>
          </a:p>
          <a:p>
            <a:pPr lvl="1" algn="just" eaLnBrk="1" hangingPunct="1"/>
            <a:r>
              <a:rPr lang="en-US" altLang="en-US" sz="2000" dirty="0"/>
              <a:t>Exercise all logical decisions on their true and false sides</a:t>
            </a:r>
          </a:p>
          <a:p>
            <a:pPr lvl="1" algn="just" eaLnBrk="1" hangingPunct="1"/>
            <a:r>
              <a:rPr lang="en-US" altLang="en-US" sz="2000" dirty="0"/>
              <a:t>Execute all loops at their boundaries and within their operational bounds</a:t>
            </a:r>
          </a:p>
          <a:p>
            <a:pPr lvl="1" algn="just" eaLnBrk="1" hangingPunct="1"/>
            <a:r>
              <a:rPr lang="en-US" altLang="en-US" sz="2000" dirty="0"/>
              <a:t>Exercise internal data structures to ensure their validity</a:t>
            </a:r>
          </a:p>
          <a:p>
            <a:pPr lvl="1" algn="just" eaLnBrk="1" hangingPunct="1"/>
            <a:endParaRPr lang="en-US" altLang="en-US" sz="2000" dirty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2143125" y="5688013"/>
            <a:ext cx="5502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i="1" u="sng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000" i="0" u="none"/>
              <a:t>“Bugs lurk in corners and congregate at boundaries”</a:t>
            </a:r>
          </a:p>
        </p:txBody>
      </p:sp>
    </p:spTree>
    <p:extLst>
      <p:ext uri="{BB962C8B-B14F-4D97-AF65-F5344CB8AC3E}">
        <p14:creationId xmlns:p14="http://schemas.microsoft.com/office/powerpoint/2010/main" val="309637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0F322F1-B626-45B3-AAC2-1B387EF1BBE3}" type="datetime1">
              <a:rPr lang="en-US"/>
              <a:pPr>
                <a:defRPr/>
              </a:pPr>
              <a:t>10/9/2020</a:t>
            </a:fld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CPSC-4360-01, CPSC-5360-01, Lecture 12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2A44370-1157-4947-93F3-D4723D251822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 are we now?</a:t>
            </a:r>
          </a:p>
        </p:txBody>
      </p:sp>
      <p:grpSp>
        <p:nvGrpSpPr>
          <p:cNvPr id="7174" name="Group 3"/>
          <p:cNvGrpSpPr>
            <a:grpSpLocks/>
          </p:cNvGrpSpPr>
          <p:nvPr/>
        </p:nvGrpSpPr>
        <p:grpSpPr bwMode="auto">
          <a:xfrm>
            <a:off x="990600" y="2057400"/>
            <a:ext cx="1743075" cy="3402013"/>
            <a:chOff x="624" y="1296"/>
            <a:chExt cx="1098" cy="2143"/>
          </a:xfrm>
        </p:grpSpPr>
        <p:sp>
          <p:nvSpPr>
            <p:cNvPr id="7177" name="Text Box 4"/>
            <p:cNvSpPr txBox="1">
              <a:spLocks noChangeArrowheads="1"/>
            </p:cNvSpPr>
            <p:nvPr/>
          </p:nvSpPr>
          <p:spPr bwMode="auto">
            <a:xfrm>
              <a:off x="627" y="1296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Requirement</a:t>
              </a:r>
            </a:p>
          </p:txBody>
        </p:sp>
        <p:sp>
          <p:nvSpPr>
            <p:cNvPr id="7178" name="Text Box 5"/>
            <p:cNvSpPr txBox="1">
              <a:spLocks noChangeArrowheads="1"/>
            </p:cNvSpPr>
            <p:nvPr/>
          </p:nvSpPr>
          <p:spPr bwMode="auto">
            <a:xfrm>
              <a:off x="624" y="1728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Analysis</a:t>
              </a:r>
            </a:p>
          </p:txBody>
        </p:sp>
        <p:sp>
          <p:nvSpPr>
            <p:cNvPr id="7179" name="Text Box 6"/>
            <p:cNvSpPr txBox="1">
              <a:spLocks noChangeArrowheads="1"/>
            </p:cNvSpPr>
            <p:nvPr/>
          </p:nvSpPr>
          <p:spPr bwMode="auto">
            <a:xfrm>
              <a:off x="624" y="2160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Design</a:t>
              </a:r>
            </a:p>
          </p:txBody>
        </p:sp>
        <p:sp>
          <p:nvSpPr>
            <p:cNvPr id="7180" name="Text Box 7"/>
            <p:cNvSpPr txBox="1">
              <a:spLocks noChangeArrowheads="1"/>
            </p:cNvSpPr>
            <p:nvPr/>
          </p:nvSpPr>
          <p:spPr bwMode="auto">
            <a:xfrm>
              <a:off x="624" y="2592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Implement</a:t>
              </a:r>
            </a:p>
          </p:txBody>
        </p:sp>
        <p:sp>
          <p:nvSpPr>
            <p:cNvPr id="7181" name="Text Box 8"/>
            <p:cNvSpPr txBox="1">
              <a:spLocks noChangeArrowheads="1"/>
            </p:cNvSpPr>
            <p:nvPr/>
          </p:nvSpPr>
          <p:spPr bwMode="auto">
            <a:xfrm>
              <a:off x="624" y="3024"/>
              <a:ext cx="1095" cy="415"/>
            </a:xfrm>
            <a:prstGeom prst="rect">
              <a:avLst/>
            </a:prstGeom>
            <a:solidFill>
              <a:schemeClr val="accent1">
                <a:alpha val="74901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tIns="182880" bIns="1828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1">
                  <a:solidFill>
                    <a:schemeClr val="tx2"/>
                  </a:solidFill>
                </a:rPr>
                <a:t>Test</a:t>
              </a:r>
            </a:p>
          </p:txBody>
        </p:sp>
      </p:grpSp>
      <p:sp>
        <p:nvSpPr>
          <p:cNvPr id="7175" name="AutoShape 9"/>
          <p:cNvSpPr>
            <a:spLocks noChangeArrowheads="1"/>
          </p:cNvSpPr>
          <p:nvPr/>
        </p:nvSpPr>
        <p:spPr bwMode="auto">
          <a:xfrm>
            <a:off x="2743200" y="4800600"/>
            <a:ext cx="1066800" cy="609600"/>
          </a:xfrm>
          <a:prstGeom prst="leftArrow">
            <a:avLst>
              <a:gd name="adj1" fmla="val 50000"/>
              <a:gd name="adj2" fmla="val 4375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810000" y="4114800"/>
            <a:ext cx="4840288" cy="1600200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/>
              <a:t>Evaluating the System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TbGlkZSAlbiIvPg0KCQk8IS0tIHN1YnN0aXR1dGlvbjogJW4gPT0gc2xpZGUgbnVtYmVyIC0tPg0KCQk8IS0tIHN1YnN0aXR1dGlvbjogJXQgPT0gdG90YWwgc2xpZGUgY291bnQgLS0+DQoJCTx1aXRleHQgbmFtZT0iU0NSVUJCQVJTVEFUVVNfU0xJREVJTkZPIiB2YWx1ZT0iU2xpZGUgJW4gLyAldCB8ICIvPg0KCQk8dWl0ZXh0IG5hbWU9IlNDUlVCQkFSU1RBVFVTX1NUT1BQRUQiIHZhbHVlPSJTdG9wcGVkIi8+DQoJCTx1aXRleHQgbmFtZT0iU0NSVUJCQVJTVEFUVVNfUExBWUlORyIgdmFsdWU9IlBsYXlpbmciLz4NCgkJPHVpdGV4dCBuYW1lPSJTQ1JVQkJBUlNUQVRVU19OT0FVRElPIiB2YWx1ZT0iTm8gQXVkaW8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TaG93IHNpZGViYXIgdG8gcGFydGljaXBhbnRz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UsZmFsc2UsZmFsc2UsdHJ1ZSIvPg0KCQk8dWlmb250IG5hbWU9IkZPTlRfUFJFU0VOVEVSTkFNRSIgdmFsdWU9IlZlcmRhbmEsMTUsZmFsc2UsZmFsc2UsdHJ1ZSIvPg0KCQk8dWlmb250IG5hbWU9IkZPTlRfUFJFU0VOVEVSVElUTEUiIHZhbHVlPSJWZXJkYW5hLDExLHRydWUsZmFsc2UsdHJ1ZSIvPg0KCQk8dWlmb250IG5hbWU9IkZPTlRfQklPQlROIiB2YWx1ZT0iVmVyZGFuYSw5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RGVuIFRlaWxuZWhtZXJuIGRpZSBTZWl0ZW5sZWlzdGUgYW56ZWln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SxmYWxzZSxmYWxzZSx0cnVlIi8+DQoJCTx1aWZvbnQgbmFtZT0iRk9OVF9QUkVTRU5URVJOQU1FIiB2YWx1ZT0iVmVyZGFuYSwxNSxmYWxzZSxmYWxzZSx0cnVlIi8+DQoJCTx1aWZvbnQgbmFtZT0iRk9OVF9QUkVTRU5URVJUSVRMRSIgdmFsdWU9IlZlcmRhbmEsMTEsdHJ1ZSxmYWxzZSx0cnVlIi8+DQoJCTx1aWZvbnQgbmFtZT0iRk9OVF9CSU9CVE4iIHZhbHVlPSJWZXJkYW5hLDk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RpYXBvc2l0aXZlICVuIi8+DQoJCTwhLS0gc3Vic3RpdHV0aW9uOiAlbiA9PSBzbGlkZSBudW1iZXIgLS0+DQoJCTwhLS0gc3Vic3RpdHV0aW9uOiAldCA9PSB0b3RhbCBzbGlkZSBjb3VudCAtLT4NCgkJPHVpdGV4dCBuYW1lPSJTQ1JVQkJBUlNUQVRVU19TTElERUlORk8iIHZhbHVlPSJEaWFwb3NpdGl2ZSAlbiAvICV0IHwgIi8+DQoJCTx1aXRleHQgbmFtZT0iU0NSVUJCQVJTVEFUVVNfU1RPUFBFRCIgdmFsdWU9IkFycsOqdMOpZSIvPg0KCQk8dWl0ZXh0IG5hbWU9IlNDUlVCQkFSU1RBVFVTX1BMQVlJTkciIHZhbHVlPSJMZWN0dXJlIi8+DQoJCTx1aXRleHQgbmFtZT0iU0NSVUJCQVJTVEFUVVNfTk9BVURJTyIgdmFsdWU9IlBhcyBkZSBzb24iLz4NCgkJPHVpdGV4dCBuYW1lPSJTQ1JVQkJBUlNUQVRVU19MT0FESU5HIiB2YWx1ZT0iQ2hhcmdlbWVudCBlbiBjb3VycyIvPg0KCQk8dWl0ZXh0IG5hbWU9IlNDUlVCQkFSU1RBVFVTX0JVRkZFUklORyIgdmFsdWU9Ik1pc2UgZW4gbcOpbW9pcmUiLz4NCgkJPHVpdGV4dCBuYW1lPSJTQ1JVQkJBUlNUQVRVU19RVUVTVElPTiIgdmFsdWU9IlLDqXBvbmRyZSDDoCBsYSBxdWVzdGlvbiIvPg0KCQk8dWl0ZXh0IG5hbWU9IlNDUlVCQkFSU1RBVFVTX1JFVklFV1FVSVoiIHZhbHVlPSJSw6l2aXNpb24gZHUgcXVlc3Rpb25uYWlyZSIvPg0KCQk8IS0tIHN1YnN0aXR1dGlvbjogJW0gPT0gbWludXRlcyByZW1haW5pbmcgLS0+DQoJCTwhLS0gc3Vic3RpdHV0aW9uOiAlcyA9PSBzZWNvbmRzIHJlbWFpbmluZyAtLT4NCgkJPHVpdGV4dCBuYW1lPSJFTEFQU0VEIiB2YWx1ZT0iJW0gbWludXRlcyAlcyBzZWNvbmRlcyBSZXN0YW50ZXMiLz4NCgkJPHVpdGV4dCBuYW1lPSJOT1RGT1VORCIgdmFsdWU9IlJpZW4gdHJvdXbDqSIvPg0KCQk8dWl0ZXh0IG5hbWU9IkFUVEFDSE1FTlRTIiB2YWx1ZT0iUGnDqGNlcyBqb2ludGVzIi8+DQoJCTwhLS0gc3Vic3RpdHV0aW9uOiAlcCA9PSBjdXJyZW50IHNwZWFrZXIncyB0aXRsZSAtLT4NCgkJPHVpdGV4dCBuYW1lPSJCSU9XSU5fVElUTEUiIHZhbHVlPSJCaW8gOiAlcCIvPg0KCQk8dWl0ZXh0IG5hbWU9IkJJT0JUTl9USVRMRSIgdmFsdWU9IkJpbyA6Ii8+DQoJCTx1aXRleHQgbmFtZT0iRElWSURFUkJUTl9USVRMRSIgdmFsdWU9InwiLz4NCgkJPHVpdGV4dCBuYW1lPSJDT05UQUNUQlROX1RJVExFIiB2YWx1ZT0iQ29udGFjdCIvPg0KCQk8dWl0ZXh0IG5hbWU9IlRBQl9PVVRMSU5FIiB2YWx1ZT0iUGxhbiIvPg0KCQk8dWl0ZXh0IG5hbWU9IlRBQl9USFVNQiIgdmFsdWU9Ik1pbmlhdHVyZSIvPg0KCQk8dWl0ZXh0IG5hbWU9IlRBQl9OT1RFUyIgdmFsdWU9IkNvbW0uIi8+DQoJCTx1aXRleHQgbmFtZT0iVEFCX1NFQVJDSCIgdmFsdWU9IkNoZXJjaGUiLz4NCgkJPHVpdGV4dCBuYW1lPSJTTElERV9IRUFESU5HIiB2YWx1ZT0iVGl0cmUgZGUgbGEgZGlhcG9zaXRpdmUiLz4NCgkJPHVpdGV4dCBuYW1lPSJEVVJBVElPTl9IRUFESU5HIiB2YWx1ZT0iRHVyw6llIi8+DQoJCTx1aXRleHQgbmFtZT0iU0VBUkNIX0hFQURJTkciIHZhbHVlPSJDaGVyY2hlciBsZSB0ZXh0ZSA6Ii8+DQoJCTx1aXRleHQgbmFtZT0iVEhVTUJfSEVBRElORyIgdmFsdWU9IkRpYXBvc2l0aXZlIC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k1vbnRyZXIgbCdlbmNhZHLDqSBhdXggcGFydGljaXBhbnRzIi8+DQoJPC9sYW5ndWFnZT4NCgk8bGFuZ3VhZ2UgaWQ9Imph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44K544Op44Kk44OJIDogJW4iLz4NCgkJPCEtLSBzdWJzdGl0dXRpb246ICVuID09IHNsaWRlIG51bWJlciAtLT4NCgkJPCEtLSBzdWJzdGl0dXRpb246ICV0ID09IHRvdGFsIHNsaWRlIGNvdW50IC0tPg0KCQk8dWl0ZXh0IG5hbWU9IlNDUlVCQkFSU1RBVFVTX1NMSURFSU5GTyIgdmFsdWU9IuOCueODqeOCpOODiSA6ICVuIC8gJXQgfCAiLz4NCgkJPHVpdGV4dCBuYW1lPSJTQ1JVQkJBUlNUQVRVU19TVE9QUEVEIiB2YWx1ZT0i5YGc5q2iIi8+DQoJCTx1aXRleHQgbmFtZT0iU0NSVUJCQVJTVEFUVVNfUExBWUlORyIgdmFsdWU9IuWGjeeUn+S4rSIvPg0KCQk8dWl0ZXh0IG5hbWU9IlNDUlVCQkFSU1RBVFVTX05PQVVESU8iIHZhbHVlPSLpn7Plo7DjgarjgZc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q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QmlvIDogJXAiLz4NCgkJPHVpdGV4dCBuYW1lPSJCSU9CVE5fVElUTEUiIHZhbHVlPSJCaW8iLz4NCgkJPHVpdGV4dCBuYW1lPSJESVZJREVSQlROX1RJVExFIiB2YWx1ZT0ifCIvPg0KCQk8dWl0ZXh0IG5hbWU9IkNPTlRBQ1RCVE5fVElUTEUiIHZhbHVlPSLjgYrllY/jgYTlkIjjgo/jgZsiLz4NCgkJPHVpdGV4dCBuYW1lPSJUQUJfT1VUTElORSIgdmFsdWU9IuOCouOCpuODiOODqeOCpOODsyIvPg0KCQk8dWl0ZXh0IG5hbWU9IlRBQl9USFVNQiIgdmFsdWU9Iuizm+WQpiIvPg0KCQk8dWl0ZXh0IG5hbWU9IlRBQl9OT1RFUyIgdmFsdWU9IuODjuODvOODiCIvPg0KCQk8dWl0ZXh0IG5hbWU9IlRBQl9TRUFSQ0giIHZhbHVlPSLmpJzntKIiLz4NCgkJPHVpdGV4dCBuYW1lPSJTTElERV9IRUFESU5HIiB2YWx1ZT0i44K544Op44Kk44OJ44K/44Kk44OI44OrIi8+DQoJCTx1aXRleHQgbmFtZT0iRFVSQVRJT05fSEVBRElORyIgdmFsdWU9IumVt+OBlSIvPg0KCQk8dWl0ZXh0IG5hbWU9IlNFQVJDSF9IRUFESU5HIiB2YWx1ZT0i44OG44Kt44K544OI5qSc57SiIDogIi8+DQoJCTx1aXRleHQgbmFtZT0iVEhVTUJfSEVBRElORyIgdmFsdWU9IuOCueODqeOCpOODiSIvPg0KCQk8dWl0ZXh0IG5hbWU9IlRIVU1CX0lORk8iIHZhbHVlPSLjgrnjg6njgqTjg4njgr/jgqTjg4jjg6sgLyDplbfjgZUiLz4NCgkJPHVpdGV4dCBuYW1lPSJBVFRBQ0hOQU1FX0hFQURJTkciIHZhbHVlPSLjg5XjgqHjgqTjg6vlkI0iLz4NCgkJPHVpdGV4dCBuYW1lPSJBVFRBQ0hTSVpFX0hFQURJTkciIHZhbHVlPSLjgrXjgqTjgroiLz4NCgkJPHVpdGV4dCBuYW1lPSJTTElERV9OT1RFUyIgdmFsdWU9IuOCueODqeOCpOODieODjuODvOODi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44K144Kk44OJ44OQ44O844KS5Y+C5Yqg6ICF44Gr6KaL44Gb44KL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GZhbHNlLGZhbHNlLHRydWUiLz4NCgkJPHVpZm9udCBuYW1lPSJGT05UX1BSRVNFTlRFUlRJVExFIiB2YWx1ZT0iVmVyZGFuYSwxMSx0cnVlLGZhbHNlLHRydWUiLz4NCgkJPHVpZm9udCBuYW1lPSJGT05UX0JJT0JUTiIgdmFsdWU9IlZlcmRhbmEsO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7Jew65297LKY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ywuOyXrOyekOyXkOqyjCDshLjroZwg66eJ64yAIOuztOydtOq4sCIvPg0KCTwvbGFuZ3VhZ2U+DQo8L2NvbmZpZ3VyYXRpb24+DQo="/>
  <p:tag name="MMPROD_UIDATA" val="&lt;database version=&quot;6.0&quot;&gt;&lt;object type=&quot;1&quot; unique_id=&quot;10001&quot;&gt;&lt;property id=&quot;20141&quot; value=&quot;lecture1&quot;/&gt;&lt;property id=&quot;20224&quot; value=&quot;C:\Users\Fane\CS2103\Lectures&quot;/&gt;&lt;property id=&quot;20250&quot; value=&quot;0&quot;/&gt;&lt;property id=&quot;20251&quot; value=&quot;0&quot;/&gt;&lt;property id=&quot;20259&quot; value=&quot;0&quot;/&gt;&lt;object type=&quot;4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oftware Engineering, CS2103&amp;#x0D;&amp;#x0A;Lecture 1  &amp;quot;&quot;/&gt;&lt;property id=&quot;20307&quot; value=&quot;256&quot;/&gt;&lt;property id=&quot;20309&quot; value=&quot;-1&quot;/&gt;&lt;/object&gt;&lt;object type=&quot;3&quot; unique_id=&quot;10005&quot;&gt;&lt;property id=&quot;20148&quot; value=&quot;5&quot;/&gt;&lt;property id=&quot;20300&quot; value=&quot;Slide 2 - &amp;quot;Software Engineering&amp;quot;&quot;/&gt;&lt;property id=&quot;20307&quot; value=&quot;302&quot;/&gt;&lt;property id=&quot;20309&quot; value=&quot;-1&quot;/&gt;&lt;/object&gt;&lt;object type=&quot;3&quot; unique_id=&quot;10006&quot;&gt;&lt;property id=&quot;20148&quot; value=&quot;5&quot;/&gt;&lt;property id=&quot;20300&quot; value=&quot;Slide 3 - &amp;quot;Software Engineering&amp;quot;&quot;/&gt;&lt;property id=&quot;20307&quot; value=&quot;375&quot;/&gt;&lt;property id=&quot;20309&quot; value=&quot;-1&quot;/&gt;&lt;/object&gt;&lt;object type=&quot;3&quot; unique_id=&quot;10007&quot;&gt;&lt;property id=&quot;20148&quot; value=&quot;5&quot;/&gt;&lt;property id=&quot;20300&quot; value=&quot;Slide 4 - &amp;quot;Special Remarks&amp;quot;&quot;/&gt;&lt;property id=&quot;20307&quot; value=&quot;408&quot;/&gt;&lt;property id=&quot;20309&quot; value=&quot;-1&quot;/&gt;&lt;/object&gt;&lt;object type=&quot;3&quot; unique_id=&quot;10008&quot;&gt;&lt;property id=&quot;20148&quot; value=&quot;5&quot;/&gt;&lt;property id=&quot;20300&quot; value=&quot;Slide 5 - &amp;quot;Course Etiquette &amp;quot;&quot;/&gt;&lt;property id=&quot;20307&quot; value=&quot;370&quot;/&gt;&lt;property id=&quot;20309&quot; value=&quot;-1&quot;/&gt;&lt;/object&gt;&lt;object type=&quot;3&quot; unique_id=&quot;10009&quot;&gt;&lt;property id=&quot;20148&quot; value=&quot;5&quot;/&gt;&lt;property id=&quot;20300&quot; value=&quot;Slide 6 - &amp;quot;The Team&amp;quot;&quot;/&gt;&lt;property id=&quot;20307&quot; value=&quot;303&quot;/&gt;&lt;property id=&quot;20309&quot; value=&quot;-1&quot;/&gt;&lt;/object&gt;&lt;object type=&quot;3&quot; unique_id=&quot;10010&quot;&gt;&lt;property id=&quot;20148&quot; value=&quot;5&quot;/&gt;&lt;property id=&quot;20300&quot; value=&quot;Slide 7 - &amp;quot;Students Feedback &amp;quot;&quot;/&gt;&lt;property id=&quot;20307&quot; value=&quot;366&quot;/&gt;&lt;property id=&quot;20309&quot; value=&quot;-1&quot;/&gt;&lt;/object&gt;&lt;object type=&quot;3&quot; unique_id=&quot;10011&quot;&gt;&lt;property id=&quot;20148&quot; value=&quot;5&quot;/&gt;&lt;property id=&quot;20300&quot; value=&quot;Slide 8 - &amp;quot;Pre-requisites:&amp;quot;&quot;/&gt;&lt;property id=&quot;20307&quot; value=&quot;376&quot;/&gt;&lt;property id=&quot;20309&quot; value=&quot;-1&quot;/&gt;&lt;/object&gt;&lt;object type=&quot;3&quot; unique_id=&quot;10012&quot;&gt;&lt;property id=&quot;20148&quot; value=&quot;5&quot;/&gt;&lt;property id=&quot;20300&quot; value=&quot;Slide 9 - &amp;quot;Overview&amp;quot;&quot;/&gt;&lt;property id=&quot;20307&quot; value=&quot;406&quot;/&gt;&lt;property id=&quot;20309&quot; value=&quot;-1&quot;/&gt;&lt;/object&gt;&lt;object type=&quot;3&quot; unique_id=&quot;10013&quot;&gt;&lt;property id=&quot;20148&quot; value=&quot;5&quot;/&gt;&lt;property id=&quot;20300&quot; value=&quot;Slide 10 - &amp;quot;Course Objectives&amp;quot;&quot;/&gt;&lt;property id=&quot;20307&quot; value=&quot;377&quot;/&gt;&lt;property id=&quot;20309&quot; value=&quot;-1&quot;/&gt;&lt;/object&gt;&lt;object type=&quot;3&quot; unique_id=&quot;10014&quot;&gt;&lt;property id=&quot;20148&quot; value=&quot;5&quot;/&gt;&lt;property id=&quot;20300&quot; value=&quot;Slide 11 - &amp;quot;Course Objectives&amp;quot;&quot;/&gt;&lt;property id=&quot;20307&quot; value=&quot;378&quot;/&gt;&lt;property id=&quot;20309&quot; value=&quot;-1&quot;/&gt;&lt;/object&gt;&lt;object type=&quot;3&quot; unique_id=&quot;10015&quot;&gt;&lt;property id=&quot;20148&quot; value=&quot;5&quot;/&gt;&lt;property id=&quot;20300&quot; value=&quot;Slide 12 - &amp;quot;Course Objectives&amp;quot;&quot;/&gt;&lt;property id=&quot;20307&quot; value=&quot;379&quot;/&gt;&lt;property id=&quot;20309&quot; value=&quot;-1&quot;/&gt;&lt;/object&gt;&lt;object type=&quot;3&quot; unique_id=&quot;10016&quot;&gt;&lt;property id=&quot;20148&quot; value=&quot;5&quot;/&gt;&lt;property id=&quot;20300&quot; value=&quot;Slide 13 - &amp;quot;Tutorials&amp;quot;&quot;/&gt;&lt;property id=&quot;20307&quot; value=&quot;305&quot;/&gt;&lt;property id=&quot;20309&quot; value=&quot;-1&quot;/&gt;&lt;/object&gt;&lt;object type=&quot;3&quot; unique_id=&quot;10017&quot;&gt;&lt;property id=&quot;20148&quot; value=&quot;5&quot;/&gt;&lt;property id=&quot;20300&quot; value=&quot;Slide 14 - &amp;quot;The Project&amp;quot;&quot;/&gt;&lt;property id=&quot;20307&quot; value=&quot;372&quot;/&gt;&lt;property id=&quot;20309&quot; value=&quot;-1&quot;/&gt;&lt;/object&gt;&lt;object type=&quot;3&quot; unique_id=&quot;10018&quot;&gt;&lt;property id=&quot;20148&quot; value=&quot;5&quot;/&gt;&lt;property id=&quot;20300&quot; value=&quot;Slide 15 - &amp;quot;Hurdles… are not reasons&amp;quot;&quot;/&gt;&lt;property id=&quot;20307&quot; value=&quot;373&quot;/&gt;&lt;property id=&quot;20309&quot; value=&quot;-1&quot;/&gt;&lt;/object&gt;&lt;object type=&quot;3&quot; unique_id=&quot;10019&quot;&gt;&lt;property id=&quot;20148&quot; value=&quot;5&quot;/&gt;&lt;property id=&quot;20300&quot; value=&quot;Slide 16 - &amp;quot;Useful Software&amp;quot;&quot;/&gt;&lt;property id=&quot;20307&quot; value=&quot;307&quot;/&gt;&lt;property id=&quot;20309&quot; value=&quot;-1&quot;/&gt;&lt;/object&gt;&lt;object type=&quot;3&quot; unique_id=&quot;10020&quot;&gt;&lt;property id=&quot;20148&quot; value=&quot;5&quot;/&gt;&lt;property id=&quot;20300&quot; value=&quot;Slide 17 - &amp;quot;Lecture Structure&amp;quot;&quot;/&gt;&lt;property id=&quot;20307&quot; value=&quot;380&quot;/&gt;&lt;property id=&quot;20309&quot; value=&quot;-1&quot;/&gt;&lt;/object&gt;&lt;object type=&quot;3&quot; unique_id=&quot;10021&quot;&gt;&lt;property id=&quot;20148&quot; value=&quot;5&quot;/&gt;&lt;property id=&quot;20300&quot; value=&quot;Slide 18 - &amp;quot;Overview of this lecture&amp;quot;&quot;/&gt;&lt;property id=&quot;20307&quot; value=&quot;407&quot;/&gt;&lt;property id=&quot;20309&quot; value=&quot;-1&quot;/&gt;&lt;/object&gt;&lt;object type=&quot;3&quot; unique_id=&quot;10022&quot;&gt;&lt;property id=&quot;20148&quot; value=&quot;5&quot;/&gt;&lt;property id=&quot;20300&quot; value=&quot;Slide 19 - &amp;quot; What is Software Engineering?...&amp;quot;&quot;/&gt;&lt;property id=&quot;20307&quot; value=&quot;381&quot;/&gt;&lt;property id=&quot;20309&quot; value=&quot;-1&quot;/&gt;&lt;/object&gt;&lt;object type=&quot;3&quot; unique_id=&quot;10023&quot;&gt;&lt;property id=&quot;20148&quot; value=&quot;5&quot;/&gt;&lt;property id=&quot;20300&quot; value=&quot;Slide 20 - &amp;quot;What is Software Engineering?...&amp;quot;&quot;/&gt;&lt;property id=&quot;20307&quot; value=&quot;405&quot;/&gt;&lt;property id=&quot;20309&quot; value=&quot;-1&quot;/&gt;&lt;/object&gt;&lt;object type=&quot;3&quot; unique_id=&quot;10024&quot;&gt;&lt;property id=&quot;20148&quot; value=&quot;5&quot;/&gt;&lt;property id=&quot;20300&quot; value=&quot;Slide 21 - &amp;quot;Software Engineering Myths&amp;quot;&quot;/&gt;&lt;property id=&quot;20307&quot; value=&quot;382&quot;/&gt;&lt;property id=&quot;20309&quot; value=&quot;-1&quot;/&gt;&lt;/object&gt;&lt;object type=&quot;3&quot; unique_id=&quot;10025&quot;&gt;&lt;property id=&quot;20148&quot; value=&quot;5&quot;/&gt;&lt;property id=&quot;20300&quot; value=&quot;Slide 22 - &amp;quot;Software Engineering Myths&amp;quot;&quot;/&gt;&lt;property id=&quot;20307&quot; value=&quot;383&quot;/&gt;&lt;property id=&quot;20309&quot; value=&quot;-1&quot;/&gt;&lt;/object&gt;&lt;object type=&quot;3&quot; unique_id=&quot;10026&quot;&gt;&lt;property id=&quot;20148&quot; value=&quot;5&quot;/&gt;&lt;property id=&quot;20300&quot; value=&quot;Slide 23 - &amp;quot;Computer Aided Disasters&amp;quot;&quot;/&gt;&lt;property id=&quot;20307&quot; value=&quot;384&quot;/&gt;&lt;property id=&quot;20309&quot; value=&quot;-1&quot;/&gt;&lt;/object&gt;&lt;object type=&quot;3&quot; unique_id=&quot;10027&quot;&gt;&lt;property id=&quot;20148&quot; value=&quot;5&quot;/&gt;&lt;property id=&quot;20300&quot; value=&quot;Slide 24 - &amp;quot;Denver Airport Baggage System&amp;quot;&quot;/&gt;&lt;property id=&quot;20307&quot; value=&quot;385&quot;/&gt;&lt;property id=&quot;20309&quot; value=&quot;-1&quot;/&gt;&lt;/object&gt;&lt;object type=&quot;3&quot; unique_id=&quot;10028&quot;&gt;&lt;property id=&quot;20148&quot; value=&quot;5&quot;/&gt;&lt;property id=&quot;20300&quot; value=&quot;Slide 25 - &amp;quot;Denver Airport Baggage System (cont)&amp;quot;&quot;/&gt;&lt;property id=&quot;20307&quot; value=&quot;386&quot;/&gt;&lt;property id=&quot;20309&quot; value=&quot;-1&quot;/&gt;&lt;/object&gt;&lt;object type=&quot;3&quot; unique_id=&quot;10029&quot;&gt;&lt;property id=&quot;20148&quot; value=&quot;5&quot;/&gt;&lt;property id=&quot;20300&quot; value=&quot;Slide 26 - &amp;quot;But ...&amp;quot;&quot;/&gt;&lt;property id=&quot;20307&quot; value=&quot;387&quot;/&gt;&lt;property id=&quot;20309&quot; value=&quot;-1&quot;/&gt;&lt;/object&gt;&lt;object type=&quot;3&quot; unique_id=&quot;10030&quot;&gt;&lt;property id=&quot;20148&quot; value=&quot;5&quot;/&gt;&lt;property id=&quot;20300&quot; value=&quot;Slide 27 - &amp;quot;Eventually ...&amp;quot;&quot;/&gt;&lt;property id=&quot;20307&quot; value=&quot;388&quot;/&gt;&lt;property id=&quot;20309&quot; value=&quot;-1&quot;/&gt;&lt;/object&gt;&lt;object type=&quot;3&quot; unique_id=&quot;10031&quot;&gt;&lt;property id=&quot;20148&quot; value=&quot;5&quot;/&gt;&lt;property id=&quot;20300&quot; value=&quot;Slide 28 - &amp;quot;Software Development Process&amp;quot;&quot;/&gt;&lt;property id=&quot;20307&quot; value=&quot;389&quot;/&gt;&lt;property id=&quot;20309&quot; value=&quot;-1&quot;/&gt;&lt;/object&gt;&lt;object type=&quot;3&quot; unique_id=&quot;10032&quot;&gt;&lt;property id=&quot;20148&quot; value=&quot;5&quot;/&gt;&lt;property id=&quot;20300&quot; value=&quot;Slide 29 - &amp;quot;A Simple Process Software Development Model&amp;quot;&quot;/&gt;&lt;property id=&quot;20307&quot; value=&quot;390&quot;/&gt;&lt;property id=&quot;20309&quot; value=&quot;-1&quot;/&gt;&lt;/object&gt;&lt;object type=&quot;3&quot; unique_id=&quot;10033&quot;&gt;&lt;property id=&quot;20148&quot; value=&quot;5&quot;/&gt;&lt;property id=&quot;20300&quot; value=&quot;Slide 30 - &amp;quot;A Simple Process Software Development Model&amp;quot;&quot;/&gt;&lt;property id=&quot;20307&quot; value=&quot;409&quot;/&gt;&lt;property id=&quot;20309&quot; value=&quot;-1&quot;/&gt;&lt;/object&gt;&lt;object type=&quot;3&quot; unique_id=&quot;10034&quot;&gt;&lt;property id=&quot;20148&quot; value=&quot;5&quot;/&gt;&lt;property id=&quot;20300&quot; value=&quot;Slide 31 - &amp;quot;A More Complex Software Development Process&amp;quot;&quot;/&gt;&lt;property id=&quot;20307&quot; value=&quot;391&quot;/&gt;&lt;property id=&quot;20309&quot; value=&quot;-1&quot;/&gt;&lt;/object&gt;&lt;object type=&quot;3&quot; unique_id=&quot;10035&quot;&gt;&lt;property id=&quot;20148&quot; value=&quot;5&quot;/&gt;&lt;property id=&quot;20300&quot; value=&quot;Slide 32 - &amp;quot;A More Complex Software Development Process&amp;quot;&quot;/&gt;&lt;property id=&quot;20307&quot; value=&quot;414&quot;/&gt;&lt;property id=&quot;20309&quot; value=&quot;-1&quot;/&gt;&lt;/object&gt;&lt;object type=&quot;3&quot; unique_id=&quot;10036&quot;&gt;&lt;property id=&quot;20148&quot; value=&quot;5&quot;/&gt;&lt;property id=&quot;20300&quot; value=&quot;Slide 33 - &amp;quot;Models&amp;quot;&quot;/&gt;&lt;property id=&quot;20307&quot; value=&quot;392&quot;/&gt;&lt;property id=&quot;20309&quot; value=&quot;-1&quot;/&gt;&lt;/object&gt;&lt;object type=&quot;3&quot; unique_id=&quot;10037&quot;&gt;&lt;property id=&quot;20148&quot; value=&quot;5&quot;/&gt;&lt;property id=&quot;20300&quot; value=&quot;Slide 34 - &amp;quot;Models&amp;quot;&quot;/&gt;&lt;property id=&quot;20307&quot; value=&quot;393&quot;/&gt;&lt;property id=&quot;20309&quot; value=&quot;-1&quot;/&gt;&lt;/object&gt;&lt;object type=&quot;3&quot; unique_id=&quot;10038&quot;&gt;&lt;property id=&quot;20148&quot; value=&quot;5&quot;/&gt;&lt;property id=&quot;20300&quot; value=&quot;Slide 35 - &amp;quot;Analysis Models&amp;quot;&quot;/&gt;&lt;property id=&quot;20307&quot; value=&quot;415&quot;/&gt;&lt;property id=&quot;20309&quot; value=&quot;-1&quot;/&gt;&lt;/object&gt;&lt;object type=&quot;3&quot; unique_id=&quot;10039&quot;&gt;&lt;property id=&quot;20148&quot; value=&quot;5&quot;/&gt;&lt;property id=&quot;20300&quot; value=&quot;Slide 36 - &amp;quot;Analysis&amp;quot;&quot;/&gt;&lt;property id=&quot;20307&quot; value=&quot;431&quot;/&gt;&lt;property id=&quot;20309&quot; value=&quot;-1&quot;/&gt;&lt;/object&gt;&lt;object type=&quot;3&quot; unique_id=&quot;10040&quot;&gt;&lt;property id=&quot;20148&quot; value=&quot;5&quot;/&gt;&lt;property id=&quot;20300&quot; value=&quot;Slide 37 - &amp;quot;Design Models&amp;quot;&quot;/&gt;&lt;property id=&quot;20307&quot; value=&quot;416&quot;/&gt;&lt;property id=&quot;20309&quot; value=&quot;-1&quot;/&gt;&lt;/object&gt;&lt;object type=&quot;3&quot; unique_id=&quot;10041&quot;&gt;&lt;property id=&quot;20148&quot; value=&quot;5&quot;/&gt;&lt;property id=&quot;20300&quot; value=&quot;Slide 38 - &amp;quot;Design&amp;quot;&quot;/&gt;&lt;property id=&quot;20307&quot; value=&quot;432&quot;/&gt;&lt;property id=&quot;20309&quot; value=&quot;-1&quot;/&gt;&lt;/object&gt;&lt;object type=&quot;3&quot; unique_id=&quot;10042&quot;&gt;&lt;property id=&quot;20148&quot; value=&quot;5&quot;/&gt;&lt;property id=&quot;20300&quot; value=&quot;Slide 39 - &amp;quot;Distinction between Analysis and Design Models&amp;quot;&quot;/&gt;&lt;property id=&quot;20307&quot; value=&quot;421&quot;/&gt;&lt;property id=&quot;20309&quot; value=&quot;-1&quot;/&gt;&lt;/object&gt;&lt;object type=&quot;3&quot; unique_id=&quot;10043&quot;&gt;&lt;property id=&quot;20148&quot; value=&quot;5&quot;/&gt;&lt;property id=&quot;20300&quot; value=&quot;Slide 40 - &amp;quot;Methodology&amp;quot;&quot;/&gt;&lt;property id=&quot;20307&quot; value=&quot;394&quot;/&gt;&lt;property id=&quot;20309&quot; value=&quot;-1&quot;/&gt;&lt;/object&gt;&lt;object type=&quot;3&quot; unique_id=&quot;10044&quot;&gt;&lt;property id=&quot;20148&quot; value=&quot;5&quot;/&gt;&lt;property id=&quot;20300&quot; value=&quot;Slide 41 - &amp;quot;Methodology&amp;quot;&quot;/&gt;&lt;property id=&quot;20307&quot; value=&quot;417&quot;/&gt;&lt;property id=&quot;20309&quot; value=&quot;-1&quot;/&gt;&lt;/object&gt;&lt;object type=&quot;3&quot; unique_id=&quot;10045&quot;&gt;&lt;property id=&quot;20148&quot; value=&quot;5&quot;/&gt;&lt;property id=&quot;20300&quot; value=&quot;Slide 42 - &amp;quot;Structured Methods&amp;quot;&quot;/&gt;&lt;property id=&quot;20307&quot; value=&quot;418&quot;/&gt;&lt;property id=&quot;20309&quot; value=&quot;-1&quot;/&gt;&lt;/object&gt;&lt;object type=&quot;3&quot; unique_id=&quot;10046&quot;&gt;&lt;property id=&quot;20148&quot; value=&quot;5&quot;/&gt;&lt;property id=&quot;20300&quot; value=&quot;Slide 43 - &amp;quot;Object-Oriented Methods&amp;quot;&quot;/&gt;&lt;property id=&quot;20307&quot; value=&quot;419&quot;/&gt;&lt;property id=&quot;20309&quot; value=&quot;-1&quot;/&gt;&lt;/object&gt;&lt;object type=&quot;3&quot; unique_id=&quot;10047&quot;&gt;&lt;property id=&quot;20148&quot; value=&quot;5&quot;/&gt;&lt;property id=&quot;20300&quot; value=&quot;Slide 44 - &amp;quot;Structured and Object-Oriented Methods: Comparison&amp;quot;&quot;/&gt;&lt;property id=&quot;20307&quot; value=&quot;420&quot;/&gt;&lt;property id=&quot;20309&quot; value=&quot;-1&quot;/&gt;&lt;/object&gt;&lt;object type=&quot;3&quot; unique_id=&quot;10048&quot;&gt;&lt;property id=&quot;20148&quot; value=&quot;5&quot;/&gt;&lt;property id=&quot;20300&quot; value=&quot;Slide 45 - &amp;quot;UML: Unified Modelling Language&amp;quot;&quot;/&gt;&lt;property id=&quot;20307&quot; value=&quot;395&quot;/&gt;&lt;property id=&quot;20309&quot; value=&quot;-1&quot;/&gt;&lt;/object&gt;&lt;object type=&quot;3&quot; unique_id=&quot;10049&quot;&gt;&lt;property id=&quot;20148&quot; value=&quot;5&quot;/&gt;&lt;property id=&quot;20300&quot; value=&quot;Slide 46 - &amp;quot;'4+1 View Model'&amp;quot;&quot;/&gt;&lt;property id=&quot;20307&quot; value=&quot;396&quot;/&gt;&lt;property id=&quot;20309&quot; value=&quot;-1&quot;/&gt;&lt;/object&gt;&lt;object type=&quot;3&quot; unique_id=&quot;10050&quot;&gt;&lt;property id=&quot;20148&quot; value=&quot;5&quot;/&gt;&lt;property id=&quot;20300&quot; value=&quot;Slide 47 - &amp;quot;Use Case View&amp;quot;&quot;/&gt;&lt;property id=&quot;20307&quot; value=&quot;422&quot;/&gt;&lt;property id=&quot;20309&quot; value=&quot;-1&quot;/&gt;&lt;/object&gt;&lt;object type=&quot;3&quot; unique_id=&quot;10051&quot;&gt;&lt;property id=&quot;20148&quot; value=&quot;5&quot;/&gt;&lt;property id=&quot;20300&quot; value=&quot;Slide 48 - &amp;quot;Example of Use Case&amp;quot;&quot;/&gt;&lt;property id=&quot;20307&quot; value=&quot;433&quot;/&gt;&lt;property id=&quot;20309&quot; value=&quot;-1&quot;/&gt;&lt;/object&gt;&lt;object type=&quot;3&quot; unique_id=&quot;10052&quot;&gt;&lt;property id=&quot;20148&quot; value=&quot;5&quot;/&gt;&lt;property id=&quot;20300&quot; value=&quot;Slide 49 - &amp;quot;Design View&amp;quot;&quot;/&gt;&lt;property id=&quot;20307&quot; value=&quot;423&quot;/&gt;&lt;property id=&quot;20309&quot; value=&quot;-1&quot;/&gt;&lt;/object&gt;&lt;object type=&quot;3&quot; unique_id=&quot;10053&quot;&gt;&lt;property id=&quot;20148&quot; value=&quot;5&quot;/&gt;&lt;property id=&quot;20300&quot; value=&quot;Slide 50 - &amp;quot;Implementation View&amp;quot;&quot;/&gt;&lt;property id=&quot;20307&quot; value=&quot;424&quot;/&gt;&lt;property id=&quot;20309&quot; value=&quot;-1&quot;/&gt;&lt;/object&gt;&lt;object type=&quot;3&quot; unique_id=&quot;10054&quot;&gt;&lt;property id=&quot;20148&quot; value=&quot;5&quot;/&gt;&lt;property id=&quot;20300&quot; value=&quot;Slide 51 - &amp;quot;Process and Deployment Views&amp;quot;&quot;/&gt;&lt;property id=&quot;20307&quot; value=&quot;425&quot;/&gt;&lt;property id=&quot;20309&quot; value=&quot;-1&quot;/&gt;&lt;/object&gt;&lt;object type=&quot;3&quot; unique_id=&quot;10055&quot;&gt;&lt;property id=&quot;20148&quot; value=&quot;5&quot;/&gt;&lt;property id=&quot;20300&quot; value=&quot;Slide 52 - &amp;quot;Some UML Terminology&amp;quot;&quot;/&gt;&lt;property id=&quot;20307&quot; value=&quot;398&quot;/&gt;&lt;property id=&quot;20309&quot; value=&quot;-1&quot;/&gt;&lt;/object&gt;&lt;object type=&quot;3&quot; unique_id=&quot;10056&quot;&gt;&lt;property id=&quot;20148&quot; value=&quot;5&quot;/&gt;&lt;property id=&quot;20300&quot; value=&quot;Slide 53 - &amp;quot;UML defines 9 types of diagrams&amp;quot;&quot;/&gt;&lt;property id=&quot;20307&quot; value=&quot;426&quot;/&gt;&lt;property id=&quot;20309&quot; value=&quot;-1&quot;/&gt;&lt;/object&gt;&lt;object type=&quot;3&quot; unique_id=&quot;10057&quot;&gt;&lt;property id=&quot;20148&quot; value=&quot;5&quot;/&gt;&lt;property id=&quot;20300&quot; value=&quot;Slide 54&quot;/&gt;&lt;property id=&quot;20307&quot; value=&quot;399&quot;/&gt;&lt;property id=&quot;20309&quot; value=&quot;-1&quot;/&gt;&lt;/object&gt;&lt;object type=&quot;3&quot; unique_id=&quot;10058&quot;&gt;&lt;property id=&quot;20148&quot; value=&quot;5&quot;/&gt;&lt;property id=&quot;20300&quot; value=&quot;Slide 55 - &amp;quot;UML Models&amp;quot;&quot;/&gt;&lt;property id=&quot;20307&quot; value=&quot;427&quot;/&gt;&lt;property id=&quot;20309&quot; value=&quot;-1&quot;/&gt;&lt;/object&gt;&lt;object type=&quot;3&quot; unique_id=&quot;10059&quot;&gt;&lt;property id=&quot;20148&quot; value=&quot;5&quot;/&gt;&lt;property id=&quot;20300&quot; value=&quot;Slide 56 - &amp;quot;UML Models &amp;quot;&quot;/&gt;&lt;property id=&quot;20307&quot; value=&quot;400&quot;/&gt;&lt;property id=&quot;20309&quot; value=&quot;-1&quot;/&gt;&lt;/object&gt;&lt;object type=&quot;3&quot; unique_id=&quot;10060&quot;&gt;&lt;property id=&quot;20148&quot; value=&quot;5&quot;/&gt;&lt;property id=&quot;20300&quot; value=&quot;Slide 57 - &amp;quot;UML Pragmatics&amp;quot;&quot;/&gt;&lt;property id=&quot;20307&quot; value=&quot;401&quot;/&gt;&lt;property id=&quot;20309&quot; value=&quot;-1&quot;/&gt;&lt;/object&gt;&lt;object type=&quot;3&quot; unique_id=&quot;10061&quot;&gt;&lt;property id=&quot;20148&quot; value=&quot;5&quot;/&gt;&lt;property id=&quot;20300&quot; value=&quot;Slide 58 - &amp;quot;Object Thinking   &amp;quot;&quot;/&gt;&lt;property id=&quot;20307&quot; value=&quot;402&quot;/&gt;&lt;property id=&quot;20309&quot; value=&quot;-1&quot;/&gt;&lt;/object&gt;&lt;object type=&quot;3&quot; unique_id=&quot;10062&quot;&gt;&lt;property id=&quot;20148&quot; value=&quot;5&quot;/&gt;&lt;property id=&quot;20300&quot; value=&quot;Slide 59&quot;/&gt;&lt;property id=&quot;20307&quot; value=&quot;403&quot;/&gt;&lt;property id=&quot;20309&quot; value=&quot;-1&quot;/&gt;&lt;/object&gt;&lt;object type=&quot;3&quot; unique_id=&quot;10063&quot;&gt;&lt;property id=&quot;20148&quot; value=&quot;5&quot;/&gt;&lt;property id=&quot;20300&quot; value=&quot;Slide 60 - &amp;quot;Class Representation: Example&amp;quot;&quot;/&gt;&lt;property id=&quot;20307&quot; value=&quot;430&quot;/&gt;&lt;property id=&quot;20309&quot; value=&quot;-1&quot;/&gt;&lt;/object&gt;&lt;object type=&quot;3&quot; unique_id=&quot;10064&quot;&gt;&lt;property id=&quot;20148&quot; value=&quot;5&quot;/&gt;&lt;property id=&quot;20300&quot; value=&quot;Slide 61&quot;/&gt;&lt;property id=&quot;20307&quot; value=&quot;404&quot;/&gt;&lt;property id=&quot;20309&quot; value=&quot;-1&quot;/&gt;&lt;/object&gt;&lt;object type=&quot;3&quot; unique_id=&quot;10065&quot;&gt;&lt;property id=&quot;20148&quot; value=&quot;5&quot;/&gt;&lt;property id=&quot;20300&quot; value=&quot;Slide 62&quot;/&gt;&lt;property id=&quot;20307&quot; value=&quot;429&quot;/&gt;&lt;property id=&quot;20309&quot; value=&quot;-1&quot;/&gt;&lt;/object&gt;&lt;object type=&quot;3&quot; unique_id=&quot;10066&quot;&gt;&lt;property id=&quot;20148&quot; value=&quot;5&quot;/&gt;&lt;property id=&quot;20300&quot; value=&quot;Slide 63 - &amp;quot;Summary&amp;quot;&quot;/&gt;&lt;property id=&quot;20307&quot; value=&quot;343&quot;/&gt;&lt;property id=&quot;20309&quot; value=&quot;-1&quot;/&gt;&lt;/object&gt;&lt;object type=&quot;3&quot; unique_id=&quot;10067&quot;&gt;&lt;property id=&quot;20148&quot; value=&quot;5&quot;/&gt;&lt;property id=&quot;20300&quot; value=&quot;Slide 64 - &amp;quot;Reading suggestions&amp;quot;&quot;/&gt;&lt;property id=&quot;20307&quot; value=&quot;345&quot;/&gt;&lt;property id=&quot;20309&quot; value=&quot;-1&quot;/&gt;&lt;/object&gt;&lt;object type=&quot;3&quot; unique_id=&quot;10068&quot;&gt;&lt;property id=&quot;20148&quot; value=&quot;5&quot;/&gt;&lt;property id=&quot;20300&quot; value=&quot;Slide 65 - &amp;quot;Thank you for your attention!&amp;quot;&quot;/&gt;&lt;property id=&quot;20307&quot; value=&quot;346&quot;/&gt;&lt;property id=&quot;20309&quot; value=&quot;-1&quot;/&gt;&lt;/object&gt;&lt;/object&gt;&lt;/object&gt;&lt;/database&gt;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B81E70C83D3E4F8A2761CC33C211F1" ma:contentTypeVersion="2" ma:contentTypeDescription="Create a new document." ma:contentTypeScope="" ma:versionID="0791096e721ae45fe32b8201b26efbc9">
  <xsd:schema xmlns:xsd="http://www.w3.org/2001/XMLSchema" xmlns:xs="http://www.w3.org/2001/XMLSchema" xmlns:p="http://schemas.microsoft.com/office/2006/metadata/properties" xmlns:ns2="0281dc26-35a0-459a-b68c-dc14e44fe09c" targetNamespace="http://schemas.microsoft.com/office/2006/metadata/properties" ma:root="true" ma:fieldsID="79cf758526aaf503efb33c51bc86ff1b" ns2:_="">
    <xsd:import namespace="0281dc26-35a0-459a-b68c-dc14e44fe0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81dc26-35a0-459a-b68c-dc14e44fe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7DB409-A5F0-4698-B980-4F455FCC8730}"/>
</file>

<file path=customXml/itemProps2.xml><?xml version="1.0" encoding="utf-8"?>
<ds:datastoreItem xmlns:ds="http://schemas.openxmlformats.org/officeDocument/2006/customXml" ds:itemID="{024EE0F6-419F-473C-80F8-C1642E75A2E0}"/>
</file>

<file path=customXml/itemProps3.xml><?xml version="1.0" encoding="utf-8"?>
<ds:datastoreItem xmlns:ds="http://schemas.openxmlformats.org/officeDocument/2006/customXml" ds:itemID="{F1D5F5A2-58A5-498C-A114-16B06B5C424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44762</TotalTime>
  <Words>5827</Words>
  <Application>Microsoft Office PowerPoint</Application>
  <PresentationFormat>On-screen Show (4:3)</PresentationFormat>
  <Paragraphs>1127</Paragraphs>
  <Slides>68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Courier New</vt:lpstr>
      <vt:lpstr>Garamond</vt:lpstr>
      <vt:lpstr>Times</vt:lpstr>
      <vt:lpstr>Times New Roman</vt:lpstr>
      <vt:lpstr>Wingdings</vt:lpstr>
      <vt:lpstr>Edge</vt:lpstr>
      <vt:lpstr>Software Testing Techniques     </vt:lpstr>
      <vt:lpstr>Overview</vt:lpstr>
      <vt:lpstr>Characteristics of Testable Software</vt:lpstr>
      <vt:lpstr>Characteristics of Testable Software (continued)</vt:lpstr>
      <vt:lpstr>Test Characteristics</vt:lpstr>
      <vt:lpstr>Two Unit Testing Techniques</vt:lpstr>
      <vt:lpstr>White-box Testing</vt:lpstr>
      <vt:lpstr>White-box Testing</vt:lpstr>
      <vt:lpstr>Where are we now?</vt:lpstr>
      <vt:lpstr>White Box Testing: Introduction</vt:lpstr>
      <vt:lpstr>Control Flow Graph: Introduction</vt:lpstr>
      <vt:lpstr>Simple Examples</vt:lpstr>
      <vt:lpstr>More Examples</vt:lpstr>
      <vt:lpstr>Notation Guide for CFG</vt:lpstr>
      <vt:lpstr>Example: Minimum Element</vt:lpstr>
      <vt:lpstr>Number of Paths through CFG</vt:lpstr>
      <vt:lpstr>Example</vt:lpstr>
      <vt:lpstr>White Box Testing: Path Based</vt:lpstr>
      <vt:lpstr>Path Based Testing: Step 1</vt:lpstr>
      <vt:lpstr>Path Base Testing: Step 2</vt:lpstr>
      <vt:lpstr>Path Base Testing: Step 2</vt:lpstr>
      <vt:lpstr>Path Base Testing: Step 2</vt:lpstr>
      <vt:lpstr>Path Base Testing: Step 3</vt:lpstr>
      <vt:lpstr>Example</vt:lpstr>
      <vt:lpstr>Path Base Testing: Step 3</vt:lpstr>
      <vt:lpstr>Path Base Testing: Step 4</vt:lpstr>
      <vt:lpstr>Another Example</vt:lpstr>
      <vt:lpstr>Step 1: Draw CFG</vt:lpstr>
      <vt:lpstr>Step 1: Draw CFG</vt:lpstr>
      <vt:lpstr>Step 2: Find Cyclomatic Complexity</vt:lpstr>
      <vt:lpstr>Step 2: Find Cyclomatic Complexity</vt:lpstr>
      <vt:lpstr>Step 3: Find Basic Path Set</vt:lpstr>
      <vt:lpstr>Step 4: Derive Test Cases</vt:lpstr>
      <vt:lpstr>Step 4: Derive Test Cases</vt:lpstr>
      <vt:lpstr>Step 4: Derive Test Cases</vt:lpstr>
      <vt:lpstr>Step 4: Derive Test Cases</vt:lpstr>
      <vt:lpstr>Summary: Path Base White Box Testing</vt:lpstr>
      <vt:lpstr>Graph Matrices</vt:lpstr>
      <vt:lpstr>Graph Matrices</vt:lpstr>
      <vt:lpstr>Control Structure Testing : to improve quality of white box testing</vt:lpstr>
      <vt:lpstr>Black Box Testing</vt:lpstr>
      <vt:lpstr>Black Box Testing: Introduction</vt:lpstr>
      <vt:lpstr>Test Case Design</vt:lpstr>
      <vt:lpstr>Equivalence Partition: Introduction</vt:lpstr>
      <vt:lpstr>Equivalence Partition</vt:lpstr>
      <vt:lpstr>Equivalence Partition</vt:lpstr>
      <vt:lpstr>Equivalence Partition: Definition</vt:lpstr>
      <vt:lpstr>Example (isValidMonth)</vt:lpstr>
      <vt:lpstr>Common Partitions</vt:lpstr>
      <vt:lpstr>Common Partitions</vt:lpstr>
      <vt:lpstr>Combination of Equivalence Classes</vt:lpstr>
      <vt:lpstr>Example (cont)</vt:lpstr>
      <vt:lpstr>Example (cont)</vt:lpstr>
      <vt:lpstr>Reduction of Test Cases</vt:lpstr>
      <vt:lpstr>Example</vt:lpstr>
      <vt:lpstr>Example (cont)</vt:lpstr>
      <vt:lpstr>Boundary Value Analysis: Introduction</vt:lpstr>
      <vt:lpstr>Using Boundary Value Analysis</vt:lpstr>
      <vt:lpstr>Using Boundary Value Analysis</vt:lpstr>
      <vt:lpstr>Functionality Testing</vt:lpstr>
      <vt:lpstr>Functionality Testing</vt:lpstr>
      <vt:lpstr>Example (Searching)</vt:lpstr>
      <vt:lpstr>Equivalence Classes</vt:lpstr>
      <vt:lpstr>Test Data</vt:lpstr>
      <vt:lpstr>Example (Stack – Push Method)</vt:lpstr>
      <vt:lpstr>Test Data</vt:lpstr>
      <vt:lpstr>Example</vt:lpstr>
      <vt:lpstr>Answer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NUS</dc:creator>
  <cp:lastModifiedBy>Sucheta V Kolekar [MAHE-MIT]</cp:lastModifiedBy>
  <cp:revision>601</cp:revision>
  <dcterms:created xsi:type="dcterms:W3CDTF">2003-05-05T00:40:55Z</dcterms:created>
  <dcterms:modified xsi:type="dcterms:W3CDTF">2020-10-09T07:05:23Z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0x01010071B81E70C83D3E4F8A2761CC33C211F1</vt:lpwstr>
  </property>
</Properties>
</file>