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4" r:id="rId3"/>
    <p:sldId id="274" r:id="rId4"/>
    <p:sldId id="292" r:id="rId5"/>
    <p:sldId id="275" r:id="rId6"/>
    <p:sldId id="276" r:id="rId7"/>
    <p:sldId id="277" r:id="rId8"/>
    <p:sldId id="298" r:id="rId9"/>
    <p:sldId id="301" r:id="rId10"/>
    <p:sldId id="296" r:id="rId11"/>
    <p:sldId id="278" r:id="rId12"/>
    <p:sldId id="293" r:id="rId13"/>
    <p:sldId id="300" r:id="rId14"/>
    <p:sldId id="279" r:id="rId15"/>
    <p:sldId id="280" r:id="rId16"/>
    <p:sldId id="295" r:id="rId17"/>
    <p:sldId id="281" r:id="rId18"/>
    <p:sldId id="282" r:id="rId19"/>
    <p:sldId id="283" r:id="rId20"/>
    <p:sldId id="284" r:id="rId21"/>
    <p:sldId id="285" r:id="rId22"/>
    <p:sldId id="286" r:id="rId23"/>
    <p:sldId id="294" r:id="rId24"/>
    <p:sldId id="287" r:id="rId25"/>
    <p:sldId id="289" r:id="rId26"/>
    <p:sldId id="288" r:id="rId27"/>
    <p:sldId id="290" r:id="rId28"/>
    <p:sldId id="291" r:id="rId29"/>
    <p:sldId id="297" r:id="rId3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6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6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16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16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16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87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 u="none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1" u="none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 u="none"/>
            </a:lvl1pPr>
          </a:lstStyle>
          <a:p>
            <a:fld id="{A2DC1FCE-BF69-47A2-A537-8D437B8622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604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 u="none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1" u="none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 u="none"/>
            </a:lvl1pPr>
          </a:lstStyle>
          <a:p>
            <a:fld id="{ED62E11F-A59B-4EC6-BD21-66A4507CA9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653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5E467F4-99AC-431F-BC59-6125CB73659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6792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6A7C-9A43-4117-B251-254AB309CA9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16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5557-578C-45F2-8E40-21FDDE0DC2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93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03E3-FC04-43C6-ACF1-AFD4F4F242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86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1B0004-C46A-4C9C-8B4C-A1BDC007901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05305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D1D8-5160-4B56-B0FB-5FC4DFD9348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566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CF5C-DD0F-45EF-BB81-4A476FA7D24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73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5480-602D-42F3-9D5E-ED7BF0BB8D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24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E368-2628-44D8-A92C-44B8F1BA86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4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252CF1-DD84-4EB9-AB85-BBF6FCF5FBD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819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B77343-727E-4A92-A17A-8D0614A934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05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7CE55626-7AA2-4F05-A841-04BC5EAD724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925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724" y="2286000"/>
            <a:ext cx="8915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800" u="sng" dirty="0" smtClean="0">
                <a:latin typeface="Arial" panose="020B0604020202020204" pitchFamily="34" charset="0"/>
              </a:rPr>
              <a:t/>
            </a:r>
            <a:br>
              <a:rPr lang="en-US" altLang="en-US" sz="4800" u="sng" dirty="0" smtClean="0">
                <a:latin typeface="Arial" panose="020B0604020202020204" pitchFamily="34" charset="0"/>
              </a:rPr>
            </a:br>
            <a:r>
              <a:rPr lang="en-US" altLang="en-US" u="sng" dirty="0">
                <a:latin typeface="Arial" panose="020B0604020202020204" pitchFamily="34" charset="0"/>
              </a:rPr>
              <a:t/>
            </a:r>
            <a:br>
              <a:rPr lang="en-US" altLang="en-US" u="sng" dirty="0">
                <a:latin typeface="Arial" panose="020B0604020202020204" pitchFamily="34" charset="0"/>
              </a:rPr>
            </a:br>
            <a:r>
              <a:rPr lang="en-US" altLang="en-US" u="sng" dirty="0" smtClean="0">
                <a:latin typeface="Arial" panose="020B0604020202020204" pitchFamily="34" charset="0"/>
              </a:rPr>
              <a:t/>
            </a:r>
            <a:br>
              <a:rPr lang="en-US" altLang="en-US" u="sng" dirty="0" smtClean="0">
                <a:latin typeface="Arial" panose="020B0604020202020204" pitchFamily="34" charset="0"/>
              </a:rPr>
            </a:br>
            <a:r>
              <a:rPr lang="en-US" altLang="en-US" u="sng" dirty="0">
                <a:latin typeface="Arial" panose="020B0604020202020204" pitchFamily="34" charset="0"/>
              </a:rPr>
              <a:t/>
            </a:r>
            <a:br>
              <a:rPr lang="en-US" altLang="en-US" u="sng" dirty="0">
                <a:latin typeface="Arial" panose="020B0604020202020204" pitchFamily="34" charset="0"/>
              </a:rPr>
            </a:br>
            <a:r>
              <a:rPr lang="en-US" altLang="en-US" sz="4800" dirty="0" smtClean="0">
                <a:latin typeface="Arial" panose="020B0604020202020204" pitchFamily="34" charset="0"/>
              </a:rPr>
              <a:t/>
            </a:r>
            <a:br>
              <a:rPr lang="en-US" altLang="en-US" sz="4800" dirty="0" smtClean="0">
                <a:latin typeface="Arial" panose="020B0604020202020204" pitchFamily="34" charset="0"/>
              </a:rPr>
            </a:br>
            <a:r>
              <a:rPr lang="en-US" altLang="en-US" sz="4800" dirty="0" smtClean="0">
                <a:latin typeface="Arial" panose="020B0604020202020204" pitchFamily="34" charset="0"/>
              </a:rPr>
              <a:t/>
            </a:r>
            <a:br>
              <a:rPr lang="en-US" altLang="en-US" sz="4800" dirty="0" smtClean="0">
                <a:latin typeface="Arial" panose="020B0604020202020204" pitchFamily="34" charset="0"/>
              </a:rPr>
            </a:br>
            <a:r>
              <a:rPr lang="en-US" altLang="en-US" sz="4800" dirty="0" smtClean="0">
                <a:latin typeface="Arial" panose="020B0604020202020204" pitchFamily="34" charset="0"/>
              </a:rPr>
              <a:t>Change Management </a:t>
            </a:r>
            <a:r>
              <a:rPr lang="en-US" altLang="en-US" sz="1800" dirty="0" smtClean="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810000"/>
            <a:ext cx="3962400" cy="1752600"/>
          </a:xfrm>
        </p:spPr>
        <p:txBody>
          <a:bodyPr/>
          <a:lstStyle/>
          <a:p>
            <a:pPr algn="l" eaLnBrk="1" hangingPunct="1">
              <a:buFontTx/>
              <a:buChar char="-"/>
            </a:pPr>
            <a:r>
              <a:rPr lang="en-US" altLang="en-US" sz="2400" dirty="0" smtClean="0">
                <a:solidFill>
                  <a:schemeClr val="tx1"/>
                </a:solidFill>
              </a:rPr>
              <a:t> Introduction</a:t>
            </a:r>
          </a:p>
          <a:p>
            <a:pPr algn="l" eaLnBrk="1" hangingPunct="1">
              <a:buFontTx/>
              <a:buChar char="-"/>
            </a:pPr>
            <a:r>
              <a:rPr lang="en-US" altLang="en-US" sz="2400" dirty="0" smtClean="0">
                <a:solidFill>
                  <a:schemeClr val="tx1"/>
                </a:solidFill>
              </a:rPr>
              <a:t> SCM repository</a:t>
            </a:r>
          </a:p>
          <a:p>
            <a:pPr algn="l" eaLnBrk="1" hangingPunct="1">
              <a:buFontTx/>
              <a:buChar char="-"/>
            </a:pPr>
            <a:r>
              <a:rPr lang="en-US" altLang="en-US" sz="2400" dirty="0" smtClean="0">
                <a:solidFill>
                  <a:schemeClr val="tx1"/>
                </a:solidFill>
              </a:rPr>
              <a:t> The SCM process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F368812-6938-48A8-B117-C19353B7D990}" type="slidenum">
              <a:rPr lang="en-US" altLang="en-US" sz="1400" u="none"/>
              <a:pPr eaLnBrk="1" hangingPunct="1"/>
              <a:t>10</a:t>
            </a:fld>
            <a:endParaRPr lang="en-US" altLang="en-US" sz="1400" u="none"/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87538"/>
            <a:ext cx="5334000" cy="283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728663" y="457200"/>
            <a:ext cx="7648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000" u="none"/>
              <a:t>Have you established a </a:t>
            </a:r>
            <a:r>
              <a:rPr lang="en-US" altLang="en-US" sz="4000"/>
              <a:t>baseline</a:t>
            </a:r>
            <a:r>
              <a:rPr lang="en-US" altLang="en-US" sz="4000" u="none"/>
              <a:t> yet?</a:t>
            </a: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953000"/>
            <a:ext cx="1331913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Baseline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772400" cy="4114800"/>
          </a:xfrm>
        </p:spPr>
        <p:txBody>
          <a:bodyPr>
            <a:normAutofit/>
          </a:bodyPr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en-US" altLang="en-US" sz="2000" dirty="0" smtClean="0"/>
              <a:t>An SCM concept that helps </a:t>
            </a:r>
            <a:r>
              <a:rPr lang="en-US" altLang="en-US" sz="2000" u="sng" dirty="0" smtClean="0"/>
              <a:t>practitioners</a:t>
            </a:r>
            <a:r>
              <a:rPr lang="en-US" altLang="en-US" sz="2000" dirty="0" smtClean="0"/>
              <a:t> to control change without seriously </a:t>
            </a:r>
            <a:r>
              <a:rPr lang="en-US" altLang="en-US" sz="2000" u="sng" dirty="0" smtClean="0"/>
              <a:t>impeding</a:t>
            </a:r>
            <a:r>
              <a:rPr lang="en-US" altLang="en-US" sz="2000" dirty="0" smtClean="0"/>
              <a:t> justifiable change</a:t>
            </a: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en-US" altLang="en-US" sz="2000" dirty="0" smtClean="0"/>
              <a:t>IEEE Definition: </a:t>
            </a:r>
            <a:r>
              <a:rPr lang="en-US" altLang="en-US" sz="2000" b="1" dirty="0" smtClean="0"/>
              <a:t>A </a:t>
            </a:r>
            <a:r>
              <a:rPr lang="en-US" altLang="en-US" sz="2000" b="1" u="sng" dirty="0" smtClean="0"/>
              <a:t>specification or product</a:t>
            </a:r>
            <a:r>
              <a:rPr lang="en-US" altLang="en-US" sz="2000" b="1" dirty="0" smtClean="0"/>
              <a:t> that has been </a:t>
            </a:r>
            <a:r>
              <a:rPr lang="en-US" altLang="en-US" sz="2000" b="1" u="sng" dirty="0" smtClean="0"/>
              <a:t>formally</a:t>
            </a:r>
            <a:r>
              <a:rPr lang="en-US" altLang="en-US" sz="2000" b="1" dirty="0" smtClean="0"/>
              <a:t> reviewed and agreed upon, and that thereafter serves as the </a:t>
            </a:r>
            <a:r>
              <a:rPr lang="en-US" altLang="en-US" sz="2000" b="1" u="sng" dirty="0" smtClean="0"/>
              <a:t>basis</a:t>
            </a:r>
            <a:r>
              <a:rPr lang="en-US" altLang="en-US" sz="2000" b="1" dirty="0" smtClean="0"/>
              <a:t> for further development, and that can be </a:t>
            </a:r>
            <a:r>
              <a:rPr lang="en-US" altLang="en-US" sz="2000" b="1" u="sng" dirty="0" smtClean="0"/>
              <a:t>changed</a:t>
            </a:r>
            <a:r>
              <a:rPr lang="en-US" altLang="en-US" sz="2000" b="1" dirty="0" smtClean="0"/>
              <a:t> only through </a:t>
            </a:r>
            <a:r>
              <a:rPr lang="en-US" altLang="en-US" sz="2000" b="1" u="sng" dirty="0" smtClean="0"/>
              <a:t>formal</a:t>
            </a:r>
            <a:r>
              <a:rPr lang="en-US" altLang="en-US" sz="2000" b="1" dirty="0" smtClean="0"/>
              <a:t> change control procedures</a:t>
            </a: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en-US" altLang="en-US" sz="2000" dirty="0" smtClean="0"/>
              <a:t>It is a </a:t>
            </a:r>
            <a:r>
              <a:rPr lang="en-US" altLang="en-US" sz="2000" u="sng" dirty="0" smtClean="0"/>
              <a:t>milestone</a:t>
            </a:r>
            <a:r>
              <a:rPr lang="en-US" altLang="en-US" sz="2000" dirty="0" smtClean="0"/>
              <a:t> in the development of software and is marked by the </a:t>
            </a:r>
            <a:r>
              <a:rPr lang="en-US" altLang="en-US" sz="2000" u="sng" dirty="0" smtClean="0"/>
              <a:t>delivery</a:t>
            </a:r>
            <a:r>
              <a:rPr lang="en-US" altLang="en-US" sz="2000" dirty="0" smtClean="0"/>
              <a:t> of one or more computer software configuration items (SCIs) that have been </a:t>
            </a:r>
            <a:r>
              <a:rPr lang="en-US" altLang="en-US" sz="2000" u="sng" dirty="0" smtClean="0"/>
              <a:t>approved</a:t>
            </a:r>
            <a:r>
              <a:rPr lang="en-US" altLang="en-US" sz="2000" dirty="0" smtClean="0"/>
              <a:t> as a consequence of a formal technical review</a:t>
            </a: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en-US" altLang="en-US" sz="2000" dirty="0" smtClean="0"/>
              <a:t>A SCI may be such work products as a </a:t>
            </a:r>
            <a:r>
              <a:rPr lang="en-US" altLang="en-US" sz="2000" u="sng" dirty="0" smtClean="0"/>
              <a:t>document</a:t>
            </a:r>
            <a:r>
              <a:rPr lang="en-US" altLang="en-US" sz="2000" dirty="0" smtClean="0"/>
              <a:t> (as listed in MIL-STD-498), a </a:t>
            </a:r>
            <a:r>
              <a:rPr lang="en-US" altLang="en-US" sz="2000" u="sng" dirty="0" smtClean="0"/>
              <a:t>test suite</a:t>
            </a:r>
            <a:r>
              <a:rPr lang="en-US" altLang="en-US" sz="2000" dirty="0" smtClean="0"/>
              <a:t>, or a </a:t>
            </a:r>
            <a:r>
              <a:rPr lang="en-US" altLang="en-US" sz="2000" u="sng" dirty="0" smtClean="0"/>
              <a:t>software component</a:t>
            </a:r>
            <a:r>
              <a:rPr lang="en-US" altLang="en-US" sz="2000" dirty="0" smtClean="0"/>
              <a:t> 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7DE9A3F-59E5-40A0-9123-2649B799241D}" type="slidenum">
              <a:rPr lang="en-US" altLang="en-US" sz="1400" u="none"/>
              <a:pPr eaLnBrk="1" hangingPunct="1"/>
              <a:t>11</a:t>
            </a:fld>
            <a:endParaRPr lang="en-US" altLang="en-US" sz="1400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Baselining Process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924800" cy="4114800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en-US" sz="2000" dirty="0" smtClean="0"/>
              <a:t>A series of software engineering tasks </a:t>
            </a:r>
            <a:r>
              <a:rPr lang="en-US" altLang="en-US" sz="2000" u="sng" dirty="0" smtClean="0"/>
              <a:t>produces</a:t>
            </a:r>
            <a:r>
              <a:rPr lang="en-US" altLang="en-US" sz="2000" dirty="0" smtClean="0"/>
              <a:t> a SCI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en-US" sz="2000" dirty="0" smtClean="0"/>
              <a:t>The SCI is </a:t>
            </a:r>
            <a:r>
              <a:rPr lang="en-US" altLang="en-US" sz="2000" u="sng" dirty="0" smtClean="0"/>
              <a:t>reviewed</a:t>
            </a:r>
            <a:r>
              <a:rPr lang="en-US" altLang="en-US" sz="2000" dirty="0" smtClean="0"/>
              <a:t> and possibly </a:t>
            </a:r>
            <a:r>
              <a:rPr lang="en-US" altLang="en-US" sz="2000" u="sng" dirty="0" smtClean="0"/>
              <a:t>approved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en-US" sz="2000" dirty="0" smtClean="0"/>
              <a:t>The approved SCI is given a new </a:t>
            </a:r>
            <a:r>
              <a:rPr lang="en-US" altLang="en-US" sz="2000" u="sng" dirty="0" smtClean="0"/>
              <a:t>version number</a:t>
            </a:r>
            <a:r>
              <a:rPr lang="en-US" altLang="en-US" sz="2000" dirty="0" smtClean="0"/>
              <a:t> and placed in a </a:t>
            </a:r>
            <a:r>
              <a:rPr lang="en-US" altLang="en-US" sz="2000" u="sng" dirty="0" smtClean="0"/>
              <a:t>project database</a:t>
            </a:r>
            <a:r>
              <a:rPr lang="en-US" altLang="en-US" sz="2000" dirty="0" smtClean="0"/>
              <a:t> (i.e., software repository)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en-US" sz="2000" dirty="0" smtClean="0"/>
              <a:t>A </a:t>
            </a:r>
            <a:r>
              <a:rPr lang="en-US" altLang="en-US" sz="2000" u="sng" dirty="0" smtClean="0"/>
              <a:t>copy</a:t>
            </a:r>
            <a:r>
              <a:rPr lang="en-US" altLang="en-US" sz="2000" dirty="0" smtClean="0"/>
              <a:t> of the SCI is </a:t>
            </a:r>
            <a:r>
              <a:rPr lang="en-US" altLang="en-US" sz="2000" u="sng" dirty="0" smtClean="0"/>
              <a:t>taken</a:t>
            </a:r>
            <a:r>
              <a:rPr lang="en-US" altLang="en-US" sz="2000" dirty="0" smtClean="0"/>
              <a:t> from the project database and </a:t>
            </a:r>
            <a:r>
              <a:rPr lang="en-US" altLang="en-US" sz="2000" u="sng" dirty="0" smtClean="0"/>
              <a:t>examined/modified</a:t>
            </a:r>
            <a:r>
              <a:rPr lang="en-US" altLang="en-US" sz="2000" dirty="0" smtClean="0"/>
              <a:t> by a software engineer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en-US" sz="2000" dirty="0" smtClean="0"/>
              <a:t>The baselining of the </a:t>
            </a:r>
            <a:r>
              <a:rPr lang="en-US" altLang="en-US" sz="2000" u="sng" dirty="0" smtClean="0"/>
              <a:t>modified</a:t>
            </a:r>
            <a:r>
              <a:rPr lang="en-US" altLang="en-US" sz="2000" dirty="0" smtClean="0"/>
              <a:t> SCI goes back to Step #2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marL="914400" lvl="1" indent="-457200" algn="just" eaLnBrk="1" hangingPunct="1">
              <a:lnSpc>
                <a:spcPct val="90000"/>
              </a:lnSpc>
            </a:pPr>
            <a:endParaRPr lang="en-US" altLang="en-US" sz="1800" dirty="0" smtClean="0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61010E8-FDFF-44AA-AC54-D93BBBEE5A05}" type="slidenum">
              <a:rPr lang="en-US" altLang="en-US" sz="1400" u="none"/>
              <a:pPr eaLnBrk="1" hangingPunct="1"/>
              <a:t>12</a:t>
            </a:fld>
            <a:endParaRPr lang="en-US" altLang="en-US" sz="1400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03E3-FC04-43C6-ACF1-AFD4F4F242CB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8229600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45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The SCM Repository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2" y="225109"/>
            <a:ext cx="7773338" cy="159617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Paper-based vs. Automated Repositories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382000" cy="41148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000" dirty="0" smtClean="0"/>
              <a:t>Problems with </a:t>
            </a:r>
            <a:r>
              <a:rPr lang="en-US" altLang="en-US" sz="2000" u="sng" dirty="0" smtClean="0"/>
              <a:t>paper-based</a:t>
            </a:r>
            <a:r>
              <a:rPr lang="en-US" altLang="en-US" sz="2000" dirty="0" smtClean="0"/>
              <a:t> repositories (i.e., file cabinet containing folders)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 smtClean="0"/>
              <a:t>Finding a configuration item when it was needed was often </a:t>
            </a:r>
            <a:r>
              <a:rPr lang="en-US" altLang="en-US" sz="1800" u="sng" dirty="0" smtClean="0"/>
              <a:t>difficult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 smtClean="0"/>
              <a:t>Determining which items were changed, when and by whom was often challenging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 smtClean="0"/>
              <a:t>Constructing a new version of an existing program was </a:t>
            </a:r>
            <a:r>
              <a:rPr lang="en-US" altLang="en-US" sz="1800" u="sng" dirty="0" smtClean="0"/>
              <a:t>time consuming</a:t>
            </a:r>
            <a:r>
              <a:rPr lang="en-US" altLang="en-US" sz="1800" dirty="0" smtClean="0"/>
              <a:t> and </a:t>
            </a:r>
            <a:r>
              <a:rPr lang="en-US" altLang="en-US" sz="1800" u="sng" dirty="0" smtClean="0"/>
              <a:t>error prone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 smtClean="0"/>
              <a:t>Describing detailed or complex relationships between configuration items was </a:t>
            </a:r>
            <a:r>
              <a:rPr lang="en-US" altLang="en-US" sz="1800" u="sng" dirty="0" smtClean="0"/>
              <a:t>virtually impossible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 smtClean="0"/>
              <a:t>Today's </a:t>
            </a:r>
            <a:r>
              <a:rPr lang="en-US" altLang="en-US" sz="2000" u="sng" dirty="0" smtClean="0"/>
              <a:t>automated</a:t>
            </a:r>
            <a:r>
              <a:rPr lang="en-US" altLang="en-US" sz="2000" dirty="0" smtClean="0"/>
              <a:t> SCM repository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 smtClean="0"/>
              <a:t>It is a set of mechanisms and data structures that allow a software team to </a:t>
            </a:r>
            <a:r>
              <a:rPr lang="en-US" altLang="en-US" sz="1800" u="sng" dirty="0" smtClean="0"/>
              <a:t>manage change</a:t>
            </a:r>
            <a:r>
              <a:rPr lang="en-US" altLang="en-US" sz="1800" dirty="0" smtClean="0"/>
              <a:t> in an </a:t>
            </a:r>
            <a:r>
              <a:rPr lang="en-US" altLang="en-US" sz="1800" u="sng" dirty="0" smtClean="0"/>
              <a:t>effective</a:t>
            </a:r>
            <a:r>
              <a:rPr lang="en-US" altLang="en-US" sz="1800" dirty="0" smtClean="0"/>
              <a:t> manner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 smtClean="0"/>
              <a:t>It acts as the </a:t>
            </a:r>
            <a:r>
              <a:rPr lang="en-US" altLang="en-US" sz="1800" u="sng" dirty="0" smtClean="0"/>
              <a:t>center</a:t>
            </a:r>
            <a:r>
              <a:rPr lang="en-US" altLang="en-US" sz="1800" dirty="0" smtClean="0"/>
              <a:t> for both </a:t>
            </a:r>
            <a:r>
              <a:rPr lang="en-US" altLang="en-US" sz="1800" u="sng" dirty="0" smtClean="0"/>
              <a:t>accumulation</a:t>
            </a:r>
            <a:r>
              <a:rPr lang="en-US" altLang="en-US" sz="1800" dirty="0" smtClean="0"/>
              <a:t> and </a:t>
            </a:r>
            <a:r>
              <a:rPr lang="en-US" altLang="en-US" sz="1800" u="sng" dirty="0" smtClean="0"/>
              <a:t>storage</a:t>
            </a:r>
            <a:r>
              <a:rPr lang="en-US" altLang="en-US" sz="1800" dirty="0" smtClean="0"/>
              <a:t> of software engineering information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 smtClean="0"/>
              <a:t>Software engineers use tools </a:t>
            </a:r>
            <a:r>
              <a:rPr lang="en-US" altLang="en-US" sz="1800" u="sng" dirty="0" smtClean="0"/>
              <a:t>integrated</a:t>
            </a:r>
            <a:r>
              <a:rPr lang="en-US" altLang="en-US" sz="1800" dirty="0" smtClean="0"/>
              <a:t> with the repository to interact with it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BAA4782-7F31-48E1-B69C-2B4C49E820BD}" type="slidenum">
              <a:rPr lang="en-US" altLang="en-US" sz="1400" u="none"/>
              <a:pPr eaLnBrk="1" hangingPunct="1"/>
              <a:t>15</a:t>
            </a:fld>
            <a:endParaRPr lang="en-US" altLang="en-US" sz="1400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Automated SCM Repository</a:t>
            </a:r>
            <a:br>
              <a:rPr lang="en-US" altLang="en-US" sz="4000" smtClean="0"/>
            </a:br>
            <a:r>
              <a:rPr lang="en-US" altLang="en-US" sz="4000" smtClean="0"/>
              <a:t>(Functions and Tools)</a:t>
            </a:r>
          </a:p>
        </p:txBody>
      </p:sp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16B5A4E-ED43-4B70-A023-24D38211F767}" type="slidenum">
              <a:rPr lang="en-US" altLang="en-US" sz="1400" u="none"/>
              <a:pPr eaLnBrk="1" hangingPunct="1"/>
              <a:t>16</a:t>
            </a:fld>
            <a:endParaRPr lang="en-US" altLang="en-US" sz="1400" u="none"/>
          </a:p>
        </p:txBody>
      </p:sp>
      <p:sp>
        <p:nvSpPr>
          <p:cNvPr id="14340" name="AutoShape 5"/>
          <p:cNvSpPr>
            <a:spLocks noChangeArrowheads="1"/>
          </p:cNvSpPr>
          <p:nvPr/>
        </p:nvSpPr>
        <p:spPr bwMode="auto">
          <a:xfrm>
            <a:off x="3352800" y="2286000"/>
            <a:ext cx="2743200" cy="3048000"/>
          </a:xfrm>
          <a:prstGeom prst="can">
            <a:avLst>
              <a:gd name="adj" fmla="val 27778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Functions</a:t>
            </a:r>
          </a:p>
          <a:p>
            <a:pPr eaLnBrk="1" hangingPunct="1"/>
            <a:r>
              <a:rPr lang="en-US" altLang="en-US" u="none"/>
              <a:t>Data integrity</a:t>
            </a:r>
          </a:p>
          <a:p>
            <a:pPr eaLnBrk="1" hangingPunct="1"/>
            <a:r>
              <a:rPr lang="en-US" altLang="en-US" u="none"/>
              <a:t>Information sharing</a:t>
            </a:r>
          </a:p>
          <a:p>
            <a:pPr eaLnBrk="1" hangingPunct="1"/>
            <a:r>
              <a:rPr lang="en-US" altLang="en-US" u="none"/>
              <a:t>Tool integration</a:t>
            </a:r>
          </a:p>
          <a:p>
            <a:pPr eaLnBrk="1" hangingPunct="1"/>
            <a:r>
              <a:rPr lang="en-US" altLang="en-US" u="none"/>
              <a:t>Data integration</a:t>
            </a:r>
          </a:p>
          <a:p>
            <a:pPr eaLnBrk="1" hangingPunct="1"/>
            <a:r>
              <a:rPr lang="en-US" altLang="en-US" u="none"/>
              <a:t>Methodology enforcement</a:t>
            </a:r>
          </a:p>
          <a:p>
            <a:pPr eaLnBrk="1" hangingPunct="1"/>
            <a:r>
              <a:rPr lang="en-US" altLang="en-US" u="none"/>
              <a:t>Document standardization</a:t>
            </a:r>
          </a:p>
        </p:txBody>
      </p:sp>
      <p:sp>
        <p:nvSpPr>
          <p:cNvPr id="14341" name="AutoShape 6"/>
          <p:cNvSpPr>
            <a:spLocks noChangeArrowheads="1"/>
          </p:cNvSpPr>
          <p:nvPr/>
        </p:nvSpPr>
        <p:spPr bwMode="auto">
          <a:xfrm>
            <a:off x="685800" y="1447800"/>
            <a:ext cx="1828800" cy="9144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u="none"/>
              <a:t>Versioning</a:t>
            </a:r>
          </a:p>
        </p:txBody>
      </p:sp>
      <p:sp>
        <p:nvSpPr>
          <p:cNvPr id="14342" name="AutoShape 7"/>
          <p:cNvSpPr>
            <a:spLocks noChangeArrowheads="1"/>
          </p:cNvSpPr>
          <p:nvPr/>
        </p:nvSpPr>
        <p:spPr bwMode="auto">
          <a:xfrm>
            <a:off x="685800" y="3276600"/>
            <a:ext cx="1828800" cy="914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u="none"/>
              <a:t>Dependency</a:t>
            </a:r>
          </a:p>
          <a:p>
            <a:pPr eaLnBrk="1" hangingPunct="1"/>
            <a:r>
              <a:rPr lang="en-US" altLang="en-US" u="none"/>
              <a:t>tracking</a:t>
            </a:r>
          </a:p>
        </p:txBody>
      </p:sp>
      <p:sp>
        <p:nvSpPr>
          <p:cNvPr id="14343" name="AutoShape 8"/>
          <p:cNvSpPr>
            <a:spLocks noChangeArrowheads="1"/>
          </p:cNvSpPr>
          <p:nvPr/>
        </p:nvSpPr>
        <p:spPr bwMode="auto">
          <a:xfrm>
            <a:off x="685800" y="5105400"/>
            <a:ext cx="1828800" cy="914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u="none"/>
              <a:t>Change</a:t>
            </a:r>
          </a:p>
          <a:p>
            <a:pPr eaLnBrk="1" hangingPunct="1"/>
            <a:r>
              <a:rPr lang="en-US" altLang="en-US" u="none"/>
              <a:t>management</a:t>
            </a:r>
          </a:p>
        </p:txBody>
      </p:sp>
      <p:sp>
        <p:nvSpPr>
          <p:cNvPr id="14344" name="AutoShape 9"/>
          <p:cNvSpPr>
            <a:spLocks noChangeArrowheads="1"/>
          </p:cNvSpPr>
          <p:nvPr/>
        </p:nvSpPr>
        <p:spPr bwMode="auto">
          <a:xfrm>
            <a:off x="6705600" y="1447800"/>
            <a:ext cx="1828800" cy="9144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u="none"/>
              <a:t>Requirements</a:t>
            </a:r>
          </a:p>
          <a:p>
            <a:pPr eaLnBrk="1" hangingPunct="1"/>
            <a:r>
              <a:rPr lang="en-US" altLang="en-US" u="none"/>
              <a:t>tracing</a:t>
            </a:r>
          </a:p>
        </p:txBody>
      </p:sp>
      <p:sp>
        <p:nvSpPr>
          <p:cNvPr id="14345" name="AutoShape 10"/>
          <p:cNvSpPr>
            <a:spLocks noChangeArrowheads="1"/>
          </p:cNvSpPr>
          <p:nvPr/>
        </p:nvSpPr>
        <p:spPr bwMode="auto">
          <a:xfrm>
            <a:off x="6781800" y="3276600"/>
            <a:ext cx="1828800" cy="914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u="none"/>
              <a:t>Configuration</a:t>
            </a:r>
          </a:p>
          <a:p>
            <a:pPr eaLnBrk="1" hangingPunct="1"/>
            <a:r>
              <a:rPr lang="en-US" altLang="en-US" u="none"/>
              <a:t>management</a:t>
            </a:r>
          </a:p>
        </p:txBody>
      </p:sp>
      <p:sp>
        <p:nvSpPr>
          <p:cNvPr id="14346" name="AutoShape 11"/>
          <p:cNvSpPr>
            <a:spLocks noChangeArrowheads="1"/>
          </p:cNvSpPr>
          <p:nvPr/>
        </p:nvSpPr>
        <p:spPr bwMode="auto">
          <a:xfrm>
            <a:off x="6781800" y="5105400"/>
            <a:ext cx="1828800" cy="9144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u="none"/>
              <a:t>Audit</a:t>
            </a:r>
          </a:p>
          <a:p>
            <a:pPr eaLnBrk="1" hangingPunct="1"/>
            <a:r>
              <a:rPr lang="en-US" altLang="en-US" u="none"/>
              <a:t>trails</a:t>
            </a:r>
          </a:p>
        </p:txBody>
      </p:sp>
      <p:sp>
        <p:nvSpPr>
          <p:cNvPr id="14347" name="Text Box 12"/>
          <p:cNvSpPr txBox="1">
            <a:spLocks noChangeArrowheads="1"/>
          </p:cNvSpPr>
          <p:nvPr/>
        </p:nvSpPr>
        <p:spPr bwMode="auto">
          <a:xfrm>
            <a:off x="3924300" y="2514600"/>
            <a:ext cx="1635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u="none"/>
              <a:t>SCM Repository</a:t>
            </a:r>
          </a:p>
        </p:txBody>
      </p:sp>
      <p:sp>
        <p:nvSpPr>
          <p:cNvPr id="14348" name="Line 15"/>
          <p:cNvSpPr>
            <a:spLocks noChangeShapeType="1"/>
          </p:cNvSpPr>
          <p:nvPr/>
        </p:nvSpPr>
        <p:spPr bwMode="auto">
          <a:xfrm flipV="1">
            <a:off x="2514600" y="4495800"/>
            <a:ext cx="838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6"/>
          <p:cNvSpPr>
            <a:spLocks noChangeShapeType="1"/>
          </p:cNvSpPr>
          <p:nvPr/>
        </p:nvSpPr>
        <p:spPr bwMode="auto">
          <a:xfrm>
            <a:off x="2514600" y="3733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Line 17"/>
          <p:cNvSpPr>
            <a:spLocks noChangeShapeType="1"/>
          </p:cNvSpPr>
          <p:nvPr/>
        </p:nvSpPr>
        <p:spPr bwMode="auto">
          <a:xfrm>
            <a:off x="2514600" y="1905000"/>
            <a:ext cx="838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Line 18"/>
          <p:cNvSpPr>
            <a:spLocks noChangeShapeType="1"/>
          </p:cNvSpPr>
          <p:nvPr/>
        </p:nvSpPr>
        <p:spPr bwMode="auto">
          <a:xfrm flipH="1">
            <a:off x="60960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Line 19"/>
          <p:cNvSpPr>
            <a:spLocks noChangeShapeType="1"/>
          </p:cNvSpPr>
          <p:nvPr/>
        </p:nvSpPr>
        <p:spPr bwMode="auto">
          <a:xfrm flipH="1" flipV="1">
            <a:off x="6096000" y="44958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20"/>
          <p:cNvSpPr>
            <a:spLocks noChangeShapeType="1"/>
          </p:cNvSpPr>
          <p:nvPr/>
        </p:nvSpPr>
        <p:spPr bwMode="auto">
          <a:xfrm flipH="1">
            <a:off x="6096000" y="19050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05588" y="341059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u="sng" dirty="0" smtClean="0"/>
              <a:t>Functions</a:t>
            </a:r>
            <a:r>
              <a:rPr lang="en-US" altLang="en-US" dirty="0" smtClean="0"/>
              <a:t> of an SCM Repository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686270" y="1768901"/>
            <a:ext cx="7772400" cy="4114800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000" dirty="0" smtClean="0"/>
              <a:t>Data integrity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 smtClean="0"/>
              <a:t>Validates entries, ensures consistency, cascades modifications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 smtClean="0"/>
              <a:t>Information sharing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 smtClean="0"/>
              <a:t>Shares information among developers and tools, manages and controls multi-user access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 smtClean="0"/>
              <a:t>Tool integration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 smtClean="0"/>
              <a:t>Establishes a data model that can be accessed by many software engineering tools, controls access to the data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 smtClean="0"/>
              <a:t>Data integration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 smtClean="0"/>
              <a:t>Allows various SCM tasks to be performed on one or more CSCIs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 smtClean="0"/>
              <a:t>Methodology enforcement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 smtClean="0"/>
              <a:t>Defines an entity-relationship model for the repository that implies a specific process model for software engineering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 smtClean="0"/>
              <a:t>Document standardization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 smtClean="0"/>
              <a:t>Defines objects in the repository to guarantee a standard approach for creation of software engineering documents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57C415B-3CD9-411B-A7D9-578DF3270AFA}" type="slidenum">
              <a:rPr lang="en-US" altLang="en-US" sz="1400" u="none"/>
              <a:pPr eaLnBrk="1" hangingPunct="1"/>
              <a:t>17</a:t>
            </a:fld>
            <a:endParaRPr lang="en-US" altLang="en-US" sz="1400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u="sng" smtClean="0"/>
              <a:t>Toolset</a:t>
            </a:r>
            <a:r>
              <a:rPr lang="en-US" altLang="en-US" smtClean="0"/>
              <a:t> Used on a Repository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772400" cy="41148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Versioning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Save and retrieve all repository objects based on version number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Dependency tracking and change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Track and respond to the changes in the state and relationship of all objects in the repository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Requirements tracing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(Forward tracing) Track the design and construction components and deliverables that result from a specific requirements specification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(Backward tracing) Identify which requirement generated any given work product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Configuration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Track a series of configurations representing specific project milestones or production releases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Audit trails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Establish information about when, why, and by whom changes are made in the repository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D9314CD-F314-48D1-9C48-EDED5D4277C1}" type="slidenum">
              <a:rPr lang="en-US" altLang="en-US" sz="1400" u="none"/>
              <a:pPr eaLnBrk="1" hangingPunct="1"/>
              <a:t>18</a:t>
            </a:fld>
            <a:endParaRPr lang="en-US" altLang="en-US" sz="1400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SCM Process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Primary Objectives of the SCM Process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000" u="sng" dirty="0" smtClean="0"/>
              <a:t>Identify all items</a:t>
            </a:r>
            <a:r>
              <a:rPr lang="en-US" altLang="en-US" sz="2000" dirty="0" smtClean="0"/>
              <a:t> that collectively define the software configuration</a:t>
            </a:r>
          </a:p>
          <a:p>
            <a:pPr eaLnBrk="1" hangingPunct="1"/>
            <a:r>
              <a:rPr lang="en-US" altLang="en-US" sz="2000" u="sng" dirty="0" smtClean="0"/>
              <a:t>Manage changes</a:t>
            </a:r>
            <a:r>
              <a:rPr lang="en-US" altLang="en-US" sz="2000" dirty="0" smtClean="0"/>
              <a:t> to one or more of these items</a:t>
            </a:r>
          </a:p>
          <a:p>
            <a:pPr eaLnBrk="1" hangingPunct="1"/>
            <a:r>
              <a:rPr lang="en-US" altLang="en-US" sz="2000" u="sng" dirty="0" smtClean="0"/>
              <a:t>Facilitate</a:t>
            </a:r>
            <a:r>
              <a:rPr lang="en-US" altLang="en-US" sz="2000" dirty="0" smtClean="0"/>
              <a:t> construction of different </a:t>
            </a:r>
            <a:r>
              <a:rPr lang="en-US" altLang="en-US" sz="2000" u="sng" dirty="0" smtClean="0"/>
              <a:t>versions</a:t>
            </a:r>
            <a:r>
              <a:rPr lang="en-US" altLang="en-US" sz="2000" dirty="0" smtClean="0"/>
              <a:t> of an application</a:t>
            </a:r>
          </a:p>
          <a:p>
            <a:pPr eaLnBrk="1" hangingPunct="1"/>
            <a:r>
              <a:rPr lang="en-US" altLang="en-US" sz="2000" u="sng" dirty="0" smtClean="0"/>
              <a:t>Ensure</a:t>
            </a:r>
            <a:r>
              <a:rPr lang="en-US" altLang="en-US" sz="2000" dirty="0" smtClean="0"/>
              <a:t> the software </a:t>
            </a:r>
            <a:r>
              <a:rPr lang="en-US" altLang="en-US" sz="2000" u="sng" dirty="0" smtClean="0"/>
              <a:t>quality</a:t>
            </a:r>
            <a:r>
              <a:rPr lang="en-US" altLang="en-US" sz="2000" dirty="0" smtClean="0"/>
              <a:t> is </a:t>
            </a:r>
            <a:r>
              <a:rPr lang="en-US" altLang="en-US" sz="2000" u="sng" dirty="0" smtClean="0"/>
              <a:t>maintained</a:t>
            </a:r>
            <a:r>
              <a:rPr lang="en-US" altLang="en-US" sz="2000" dirty="0" smtClean="0"/>
              <a:t> as the configuration evolves over time</a:t>
            </a:r>
          </a:p>
          <a:p>
            <a:pPr eaLnBrk="1" hangingPunct="1"/>
            <a:r>
              <a:rPr lang="en-US" altLang="en-US" sz="2000" u="sng" dirty="0" smtClean="0"/>
              <a:t>Provide</a:t>
            </a:r>
            <a:r>
              <a:rPr lang="en-US" altLang="en-US" sz="2000" dirty="0" smtClean="0"/>
              <a:t> information on changes that have occurred</a:t>
            </a:r>
            <a:br>
              <a:rPr lang="en-US" altLang="en-US" sz="2000" dirty="0" smtClean="0"/>
            </a:br>
            <a:endParaRPr lang="en-US" altLang="en-US" sz="2000" dirty="0" smtClean="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827AAE4-BC7C-48FF-B202-70AAAF3F92D7}" type="slidenum">
              <a:rPr lang="en-US" altLang="en-US" sz="1400" u="none"/>
              <a:pPr eaLnBrk="1" hangingPunct="1"/>
              <a:t>20</a:t>
            </a:fld>
            <a:endParaRPr lang="en-US" altLang="en-US" sz="1400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SCM Questions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382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How does a software team </a:t>
            </a:r>
            <a:r>
              <a:rPr lang="en-US" altLang="en-US" sz="2000" u="sng" smtClean="0"/>
              <a:t>identify</a:t>
            </a:r>
            <a:r>
              <a:rPr lang="en-US" altLang="en-US" sz="2000" smtClean="0"/>
              <a:t> the discrete elements of a software configuration?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How does an organization </a:t>
            </a:r>
            <a:r>
              <a:rPr lang="en-US" altLang="en-US" sz="2000" u="sng" smtClean="0"/>
              <a:t>manage</a:t>
            </a:r>
            <a:r>
              <a:rPr lang="en-US" altLang="en-US" sz="2000" smtClean="0"/>
              <a:t> the many existing versions of a program (and its documentation) in a manner that will enable change to be accommodated efficiently?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How does an organization </a:t>
            </a:r>
            <a:r>
              <a:rPr lang="en-US" altLang="en-US" sz="2000" u="sng" smtClean="0"/>
              <a:t>control</a:t>
            </a:r>
            <a:r>
              <a:rPr lang="en-US" altLang="en-US" sz="2000" smtClean="0"/>
              <a:t> changes before and after software is released to a customer?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Who has responsibility for </a:t>
            </a:r>
            <a:r>
              <a:rPr lang="en-US" altLang="en-US" sz="2000" u="sng" smtClean="0"/>
              <a:t>approving</a:t>
            </a:r>
            <a:r>
              <a:rPr lang="en-US" altLang="en-US" sz="2000" smtClean="0"/>
              <a:t> and ranking </a:t>
            </a:r>
            <a:r>
              <a:rPr lang="en-US" altLang="en-US" sz="2000" u="sng" smtClean="0"/>
              <a:t>changes</a:t>
            </a:r>
            <a:r>
              <a:rPr lang="en-US" altLang="en-US" sz="2000" smtClean="0"/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How can we </a:t>
            </a:r>
            <a:r>
              <a:rPr lang="en-US" altLang="en-US" sz="2000" u="sng" smtClean="0"/>
              <a:t>ensure</a:t>
            </a:r>
            <a:r>
              <a:rPr lang="en-US" altLang="en-US" sz="2000" smtClean="0"/>
              <a:t> that changes have been made properly?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What mechanism is used to </a:t>
            </a:r>
            <a:r>
              <a:rPr lang="en-US" altLang="en-US" sz="2000" u="sng" smtClean="0"/>
              <a:t>appraise</a:t>
            </a:r>
            <a:r>
              <a:rPr lang="en-US" altLang="en-US" sz="2000" smtClean="0"/>
              <a:t> others of changes that are made?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246539E-09D2-45E5-ADCF-C6FA137F5C32}" type="slidenum">
              <a:rPr lang="en-US" altLang="en-US" sz="1400" u="none"/>
              <a:pPr eaLnBrk="1" hangingPunct="1"/>
              <a:t>21</a:t>
            </a:fld>
            <a:endParaRPr lang="en-US" altLang="en-US" sz="1400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SCM Tasks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487FAAC-A5B5-4FC0-B872-80EDC979DF2A}" type="slidenum">
              <a:rPr lang="en-US" altLang="en-US" sz="1400" u="none"/>
              <a:pPr eaLnBrk="1" hangingPunct="1"/>
              <a:t>22</a:t>
            </a:fld>
            <a:endParaRPr lang="en-US" altLang="en-US" sz="1400" u="none"/>
          </a:p>
        </p:txBody>
      </p:sp>
      <p:grpSp>
        <p:nvGrpSpPr>
          <p:cNvPr id="21509" name="Group 21"/>
          <p:cNvGrpSpPr>
            <a:grpSpLocks/>
          </p:cNvGrpSpPr>
          <p:nvPr/>
        </p:nvGrpSpPr>
        <p:grpSpPr bwMode="auto">
          <a:xfrm>
            <a:off x="1066800" y="1752600"/>
            <a:ext cx="7010400" cy="3733800"/>
            <a:chOff x="1008" y="1104"/>
            <a:chExt cx="4416" cy="2352"/>
          </a:xfrm>
        </p:grpSpPr>
        <p:sp>
          <p:nvSpPr>
            <p:cNvPr id="21510" name="Oval 11"/>
            <p:cNvSpPr>
              <a:spLocks noChangeArrowheads="1"/>
            </p:cNvSpPr>
            <p:nvPr/>
          </p:nvSpPr>
          <p:spPr bwMode="auto">
            <a:xfrm>
              <a:off x="1008" y="1104"/>
              <a:ext cx="4416" cy="2352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1" name="Oval 10"/>
            <p:cNvSpPr>
              <a:spLocks noChangeArrowheads="1"/>
            </p:cNvSpPr>
            <p:nvPr/>
          </p:nvSpPr>
          <p:spPr bwMode="auto">
            <a:xfrm>
              <a:off x="1200" y="1440"/>
              <a:ext cx="3936" cy="1968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2" name="Oval 9"/>
            <p:cNvSpPr>
              <a:spLocks noChangeArrowheads="1"/>
            </p:cNvSpPr>
            <p:nvPr/>
          </p:nvSpPr>
          <p:spPr bwMode="auto">
            <a:xfrm>
              <a:off x="1440" y="1776"/>
              <a:ext cx="3408" cy="1584"/>
            </a:xfrm>
            <a:prstGeom prst="ellipse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3" name="Oval 8"/>
            <p:cNvSpPr>
              <a:spLocks noChangeArrowheads="1"/>
            </p:cNvSpPr>
            <p:nvPr/>
          </p:nvSpPr>
          <p:spPr bwMode="auto">
            <a:xfrm>
              <a:off x="1584" y="2064"/>
              <a:ext cx="3024" cy="124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4" name="Oval 7"/>
            <p:cNvSpPr>
              <a:spLocks noChangeArrowheads="1"/>
            </p:cNvSpPr>
            <p:nvPr/>
          </p:nvSpPr>
          <p:spPr bwMode="auto">
            <a:xfrm>
              <a:off x="1728" y="2352"/>
              <a:ext cx="2640" cy="91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5" name="Text Box 12"/>
            <p:cNvSpPr txBox="1">
              <a:spLocks noChangeArrowheads="1"/>
            </p:cNvSpPr>
            <p:nvPr/>
          </p:nvSpPr>
          <p:spPr bwMode="auto">
            <a:xfrm>
              <a:off x="2688" y="1200"/>
              <a:ext cx="9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u="none">
                  <a:solidFill>
                    <a:schemeClr val="bg1"/>
                  </a:solidFill>
                </a:rPr>
                <a:t>Status reporting</a:t>
              </a:r>
            </a:p>
          </p:txBody>
        </p:sp>
        <p:sp>
          <p:nvSpPr>
            <p:cNvPr id="21516" name="Oval 6"/>
            <p:cNvSpPr>
              <a:spLocks noChangeArrowheads="1"/>
            </p:cNvSpPr>
            <p:nvPr/>
          </p:nvSpPr>
          <p:spPr bwMode="auto">
            <a:xfrm>
              <a:off x="2112" y="2640"/>
              <a:ext cx="1968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7" name="Text Box 15"/>
            <p:cNvSpPr txBox="1">
              <a:spLocks noChangeArrowheads="1"/>
            </p:cNvSpPr>
            <p:nvPr/>
          </p:nvSpPr>
          <p:spPr bwMode="auto">
            <a:xfrm>
              <a:off x="2393" y="2736"/>
              <a:ext cx="31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u="none" dirty="0" smtClean="0"/>
                <a:t>SCI</a:t>
              </a:r>
              <a:endParaRPr lang="en-US" altLang="en-US" u="none" dirty="0"/>
            </a:p>
          </p:txBody>
        </p:sp>
        <p:sp>
          <p:nvSpPr>
            <p:cNvPr id="21518" name="Text Box 16"/>
            <p:cNvSpPr txBox="1">
              <a:spLocks noChangeArrowheads="1"/>
            </p:cNvSpPr>
            <p:nvPr/>
          </p:nvSpPr>
          <p:spPr bwMode="auto">
            <a:xfrm>
              <a:off x="2777" y="2928"/>
              <a:ext cx="31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u="none" dirty="0" smtClean="0"/>
                <a:t>SCI</a:t>
              </a:r>
              <a:endParaRPr lang="en-US" altLang="en-US" u="none" dirty="0"/>
            </a:p>
          </p:txBody>
        </p:sp>
        <p:sp>
          <p:nvSpPr>
            <p:cNvPr id="21519" name="Text Box 13"/>
            <p:cNvSpPr txBox="1">
              <a:spLocks noChangeArrowheads="1"/>
            </p:cNvSpPr>
            <p:nvPr/>
          </p:nvSpPr>
          <p:spPr bwMode="auto">
            <a:xfrm>
              <a:off x="3113" y="2736"/>
              <a:ext cx="31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u="none" dirty="0" smtClean="0"/>
                <a:t>SCI</a:t>
              </a:r>
              <a:endParaRPr lang="en-US" altLang="en-US" u="none" dirty="0"/>
            </a:p>
          </p:txBody>
        </p:sp>
        <p:sp>
          <p:nvSpPr>
            <p:cNvPr id="21520" name="Text Box 14"/>
            <p:cNvSpPr txBox="1">
              <a:spLocks noChangeArrowheads="1"/>
            </p:cNvSpPr>
            <p:nvPr/>
          </p:nvSpPr>
          <p:spPr bwMode="auto">
            <a:xfrm>
              <a:off x="3497" y="2880"/>
              <a:ext cx="31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u="none" dirty="0" smtClean="0"/>
                <a:t>SCI</a:t>
              </a:r>
              <a:endParaRPr lang="en-US" altLang="en-US" u="none" dirty="0"/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>
              <a:off x="2736" y="2400"/>
              <a:ext cx="8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u="none"/>
                <a:t>Identification</a:t>
              </a: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>
              <a:off x="2688" y="2112"/>
              <a:ext cx="9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u="none"/>
                <a:t>Change control</a:t>
              </a:r>
            </a:p>
          </p:txBody>
        </p:sp>
        <p:sp>
          <p:nvSpPr>
            <p:cNvPr id="21523" name="Text Box 19"/>
            <p:cNvSpPr txBox="1">
              <a:spLocks noChangeArrowheads="1"/>
            </p:cNvSpPr>
            <p:nvPr/>
          </p:nvSpPr>
          <p:spPr bwMode="auto">
            <a:xfrm>
              <a:off x="2688" y="1824"/>
              <a:ext cx="91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u="none"/>
                <a:t>Version control</a:t>
              </a:r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2544" y="1536"/>
              <a:ext cx="128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u="none"/>
                <a:t>Configuration auditing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SCM Tasks (continued)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8486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Concentric layers (from inner to outer)</a:t>
            </a:r>
          </a:p>
          <a:p>
            <a:pPr lvl="1" eaLnBrk="1" hangingPunct="1"/>
            <a:r>
              <a:rPr lang="en-US" altLang="en-US" sz="1800" dirty="0" smtClean="0"/>
              <a:t>Identification</a:t>
            </a:r>
          </a:p>
          <a:p>
            <a:pPr lvl="1" eaLnBrk="1" hangingPunct="1"/>
            <a:r>
              <a:rPr lang="en-US" altLang="en-US" sz="1800" dirty="0" smtClean="0"/>
              <a:t>Change control </a:t>
            </a:r>
          </a:p>
          <a:p>
            <a:pPr lvl="1" eaLnBrk="1" hangingPunct="1"/>
            <a:r>
              <a:rPr lang="en-US" altLang="en-US" sz="1800" dirty="0" smtClean="0"/>
              <a:t>Version control</a:t>
            </a:r>
          </a:p>
          <a:p>
            <a:pPr lvl="1" eaLnBrk="1" hangingPunct="1"/>
            <a:r>
              <a:rPr lang="en-US" altLang="en-US" sz="1800" dirty="0" smtClean="0"/>
              <a:t>Configuration auditing</a:t>
            </a:r>
          </a:p>
          <a:p>
            <a:pPr lvl="1" eaLnBrk="1" hangingPunct="1"/>
            <a:r>
              <a:rPr lang="en-US" altLang="en-US" sz="1800" dirty="0" smtClean="0"/>
              <a:t>Status reporting</a:t>
            </a:r>
          </a:p>
          <a:p>
            <a:pPr eaLnBrk="1" hangingPunct="1"/>
            <a:r>
              <a:rPr lang="en-US" altLang="en-US" sz="2000" dirty="0" smtClean="0"/>
              <a:t>SCIs flow </a:t>
            </a:r>
            <a:r>
              <a:rPr lang="en-US" altLang="en-US" sz="2000" u="sng" dirty="0" smtClean="0"/>
              <a:t>outward</a:t>
            </a:r>
            <a:r>
              <a:rPr lang="en-US" altLang="en-US" sz="2000" dirty="0" smtClean="0"/>
              <a:t> through these layers during their life cycle</a:t>
            </a:r>
          </a:p>
          <a:p>
            <a:pPr eaLnBrk="1" hangingPunct="1"/>
            <a:r>
              <a:rPr lang="en-US" altLang="en-US" sz="2000" dirty="0" smtClean="0"/>
              <a:t>SCIs ultimately become part of the configuration of one or more </a:t>
            </a:r>
            <a:r>
              <a:rPr lang="en-US" altLang="en-US" sz="2000" u="sng" dirty="0" smtClean="0"/>
              <a:t>versions</a:t>
            </a:r>
            <a:r>
              <a:rPr lang="en-US" altLang="en-US" sz="2000" dirty="0" smtClean="0"/>
              <a:t> of a software application or system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2393F33-EBEE-45FA-B55C-956A51EFE325}" type="slidenum">
              <a:rPr lang="en-US" altLang="en-US" sz="1400" u="none"/>
              <a:pPr eaLnBrk="1" hangingPunct="1"/>
              <a:t>23</a:t>
            </a:fld>
            <a:endParaRPr lang="en-US" altLang="en-US" sz="1400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Identification Task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000" dirty="0" smtClean="0"/>
              <a:t>Identification </a:t>
            </a:r>
            <a:r>
              <a:rPr lang="en-US" altLang="en-US" sz="2000" u="sng" dirty="0" smtClean="0"/>
              <a:t>separately names</a:t>
            </a:r>
            <a:r>
              <a:rPr lang="en-US" altLang="en-US" sz="2000" dirty="0" smtClean="0"/>
              <a:t> each SCI and then </a:t>
            </a:r>
            <a:r>
              <a:rPr lang="en-US" altLang="en-US" sz="2000" u="sng" dirty="0" smtClean="0"/>
              <a:t>organizes</a:t>
            </a:r>
            <a:r>
              <a:rPr lang="en-US" altLang="en-US" sz="2000" dirty="0" smtClean="0"/>
              <a:t> it in the SCM repository using an object-oriented approach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 smtClean="0"/>
              <a:t>Objects start out as basic objects and are then </a:t>
            </a:r>
            <a:r>
              <a:rPr lang="en-US" altLang="en-US" sz="2000" u="sng" dirty="0" smtClean="0"/>
              <a:t>grouped</a:t>
            </a:r>
            <a:r>
              <a:rPr lang="en-US" altLang="en-US" sz="2000" dirty="0" smtClean="0"/>
              <a:t> into aggregate objects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 smtClean="0"/>
              <a:t>Each object has a set of </a:t>
            </a:r>
            <a:r>
              <a:rPr lang="en-US" altLang="en-US" sz="2000" u="sng" dirty="0" smtClean="0"/>
              <a:t>distinct features</a:t>
            </a:r>
            <a:r>
              <a:rPr lang="en-US" altLang="en-US" sz="2000" dirty="0" smtClean="0"/>
              <a:t> that identify it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 smtClean="0"/>
              <a:t>A </a:t>
            </a:r>
            <a:r>
              <a:rPr lang="en-US" altLang="en-US" sz="1800" u="sng" dirty="0" smtClean="0"/>
              <a:t>name</a:t>
            </a:r>
            <a:r>
              <a:rPr lang="en-US" altLang="en-US" sz="1800" dirty="0" smtClean="0"/>
              <a:t> that is unambiguous to all other objects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 smtClean="0"/>
              <a:t>A </a:t>
            </a:r>
            <a:r>
              <a:rPr lang="en-US" altLang="en-US" sz="1800" u="sng" dirty="0" smtClean="0"/>
              <a:t>description</a:t>
            </a:r>
            <a:r>
              <a:rPr lang="en-US" altLang="en-US" sz="1800" dirty="0" smtClean="0"/>
              <a:t> that contains the SCI type, a project identifier, and change and/or version information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 smtClean="0"/>
              <a:t>List of </a:t>
            </a:r>
            <a:r>
              <a:rPr lang="en-US" altLang="en-US" sz="1800" u="sng" dirty="0" smtClean="0"/>
              <a:t>resources</a:t>
            </a:r>
            <a:r>
              <a:rPr lang="en-US" altLang="en-US" sz="1800" dirty="0" smtClean="0"/>
              <a:t> needed by the object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 smtClean="0"/>
              <a:t>The </a:t>
            </a:r>
            <a:r>
              <a:rPr lang="en-US" altLang="en-US" sz="1800" u="sng" dirty="0" smtClean="0"/>
              <a:t>object realization</a:t>
            </a:r>
            <a:r>
              <a:rPr lang="en-US" altLang="en-US" sz="1800" dirty="0" smtClean="0"/>
              <a:t> (i.e., the document, the file, the model, etc.)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D488EF0-C635-4AB4-B08A-780AE3346FB7}" type="slidenum">
              <a:rPr lang="en-US" altLang="en-US" sz="1400" u="none"/>
              <a:pPr eaLnBrk="1" hangingPunct="1"/>
              <a:t>24</a:t>
            </a:fld>
            <a:endParaRPr lang="en-US" altLang="en-US" sz="1400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Change Control Task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772400" cy="4114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1800" dirty="0" smtClean="0"/>
              <a:t>Change control is a </a:t>
            </a:r>
            <a:r>
              <a:rPr lang="en-US" altLang="en-US" sz="1800" u="sng" dirty="0" smtClean="0"/>
              <a:t>procedural</a:t>
            </a:r>
            <a:r>
              <a:rPr lang="en-US" altLang="en-US" sz="1800" dirty="0" smtClean="0"/>
              <a:t> activity that ensures quality and consistency as changes are made to a configuration object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800" dirty="0" smtClean="0"/>
              <a:t>A change request is </a:t>
            </a:r>
            <a:r>
              <a:rPr lang="en-US" altLang="en-US" sz="1800" u="sng" dirty="0" smtClean="0"/>
              <a:t>submitted</a:t>
            </a:r>
            <a:r>
              <a:rPr lang="en-US" altLang="en-US" sz="1800" dirty="0" smtClean="0"/>
              <a:t> to a configuration control authority, which is usually a change control board (CCB)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600" dirty="0" smtClean="0"/>
              <a:t>The request is </a:t>
            </a:r>
            <a:r>
              <a:rPr lang="en-US" altLang="en-US" sz="1600" u="sng" dirty="0" smtClean="0"/>
              <a:t>evaluated</a:t>
            </a:r>
            <a:r>
              <a:rPr lang="en-US" altLang="en-US" sz="1600" dirty="0" smtClean="0"/>
              <a:t> for technical merit, potential side effects, overall impact on other configuration objects and system functions, and projected cost in terms of money, time, and resources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800" dirty="0" smtClean="0"/>
              <a:t>An engineering change order (ECO) is </a:t>
            </a:r>
            <a:r>
              <a:rPr lang="en-US" altLang="en-US" sz="1800" u="sng" dirty="0" smtClean="0"/>
              <a:t>issued</a:t>
            </a:r>
            <a:r>
              <a:rPr lang="en-US" altLang="en-US" sz="1800" dirty="0" smtClean="0"/>
              <a:t> for each </a:t>
            </a:r>
            <a:r>
              <a:rPr lang="en-US" altLang="en-US" sz="1800" u="sng" dirty="0" smtClean="0"/>
              <a:t>approved</a:t>
            </a:r>
            <a:r>
              <a:rPr lang="en-US" altLang="en-US" sz="1800" dirty="0" smtClean="0"/>
              <a:t> change request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600" dirty="0" smtClean="0"/>
              <a:t>Describes the </a:t>
            </a:r>
            <a:r>
              <a:rPr lang="en-US" altLang="en-US" sz="1600" u="sng" dirty="0" smtClean="0"/>
              <a:t>change</a:t>
            </a:r>
            <a:r>
              <a:rPr lang="en-US" altLang="en-US" sz="1600" dirty="0" smtClean="0"/>
              <a:t> to be made, the constraints to follow, and the </a:t>
            </a:r>
            <a:r>
              <a:rPr lang="en-US" altLang="en-US" sz="1600" u="sng" dirty="0" smtClean="0"/>
              <a:t>criteria</a:t>
            </a:r>
            <a:r>
              <a:rPr lang="en-US" altLang="en-US" sz="1600" dirty="0" smtClean="0"/>
              <a:t> for review and audit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800" dirty="0" smtClean="0"/>
              <a:t>The baselined SCI is </a:t>
            </a:r>
            <a:r>
              <a:rPr lang="en-US" altLang="en-US" sz="1800" u="sng" dirty="0" smtClean="0"/>
              <a:t>obtained</a:t>
            </a:r>
            <a:r>
              <a:rPr lang="en-US" altLang="en-US" sz="1800" dirty="0" smtClean="0"/>
              <a:t> from the SCM repository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600" u="sng" dirty="0" smtClean="0"/>
              <a:t>Access control</a:t>
            </a:r>
            <a:r>
              <a:rPr lang="en-US" altLang="en-US" sz="1600" dirty="0" smtClean="0"/>
              <a:t> governs </a:t>
            </a:r>
            <a:r>
              <a:rPr lang="en-US" altLang="en-US" sz="1600" u="sng" dirty="0" smtClean="0"/>
              <a:t>which</a:t>
            </a:r>
            <a:r>
              <a:rPr lang="en-US" altLang="en-US" sz="1600" dirty="0" smtClean="0"/>
              <a:t> software engineers have the authority to access and modify a particular configuration object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600" u="sng" dirty="0" smtClean="0"/>
              <a:t>Synchronization control</a:t>
            </a:r>
            <a:r>
              <a:rPr lang="en-US" altLang="en-US" sz="1600" dirty="0" smtClean="0"/>
              <a:t> helps to ensure that </a:t>
            </a:r>
            <a:r>
              <a:rPr lang="en-US" altLang="en-US" sz="1600" u="sng" dirty="0" smtClean="0"/>
              <a:t>parallel</a:t>
            </a:r>
            <a:r>
              <a:rPr lang="en-US" altLang="en-US" sz="1600" dirty="0" smtClean="0"/>
              <a:t> changes performed by two different people don't overwrite one another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A978843-6905-4DF7-B375-A5871BDB37F1}" type="slidenum">
              <a:rPr lang="en-US" altLang="en-US" sz="1400" u="none"/>
              <a:pPr eaLnBrk="1" hangingPunct="1"/>
              <a:t>25</a:t>
            </a:fld>
            <a:endParaRPr lang="en-US" altLang="en-US" sz="1400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29371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Version Control Task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066800"/>
            <a:ext cx="8153400" cy="53340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Aft>
                <a:spcPts val="0"/>
              </a:spcAft>
            </a:pPr>
            <a:r>
              <a:rPr lang="en-US" altLang="en-US" sz="1800" dirty="0" smtClean="0"/>
              <a:t>Version control is a set of procedures and tools for managing the creation and use of </a:t>
            </a:r>
            <a:r>
              <a:rPr lang="en-US" altLang="en-US" sz="1800" u="sng" dirty="0" smtClean="0"/>
              <a:t>multiple occurrences</a:t>
            </a:r>
            <a:r>
              <a:rPr lang="en-US" altLang="en-US" sz="1800" dirty="0" smtClean="0"/>
              <a:t> of objects in the SCM repository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</a:pPr>
            <a:r>
              <a:rPr lang="en-US" altLang="en-US" sz="1800" dirty="0" smtClean="0"/>
              <a:t>Required version control capabilities</a:t>
            </a: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</a:pPr>
            <a:r>
              <a:rPr lang="en-US" altLang="en-US" sz="1800" u="sng" dirty="0" smtClean="0"/>
              <a:t>An SCM repository</a:t>
            </a:r>
            <a:r>
              <a:rPr lang="en-US" altLang="en-US" sz="1800" dirty="0" smtClean="0"/>
              <a:t> that stores all relevant configuration objects</a:t>
            </a: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</a:pPr>
            <a:r>
              <a:rPr lang="en-US" altLang="en-US" sz="1800" u="sng" dirty="0" smtClean="0"/>
              <a:t>A version management capability</a:t>
            </a:r>
            <a:r>
              <a:rPr lang="en-US" altLang="en-US" sz="1800" dirty="0" smtClean="0"/>
              <a:t> that stores all versions of a configuration object (or enables any version to be constructed using differences from past versions)</a:t>
            </a: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</a:pPr>
            <a:r>
              <a:rPr lang="en-US" altLang="en-US" sz="1800" u="sng" dirty="0" smtClean="0"/>
              <a:t>A make facility</a:t>
            </a:r>
            <a:r>
              <a:rPr lang="en-US" altLang="en-US" sz="1800" dirty="0" smtClean="0"/>
              <a:t> that enables the software engineer to collect all relevant configuration objects and construct a specific version of the software</a:t>
            </a: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</a:pPr>
            <a:r>
              <a:rPr lang="en-US" altLang="en-US" sz="1800" u="sng" dirty="0" smtClean="0"/>
              <a:t>Issues tracking (bug tracking) capability</a:t>
            </a:r>
            <a:r>
              <a:rPr lang="en-US" altLang="en-US" sz="1800" dirty="0" smtClean="0"/>
              <a:t> that enables the team to record and track the status of all outstanding issues associated with each configuration object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</a:pPr>
            <a:r>
              <a:rPr lang="en-US" altLang="en-US" sz="1800" dirty="0" smtClean="0"/>
              <a:t>The SCM repository maintains a </a:t>
            </a:r>
            <a:r>
              <a:rPr lang="en-US" altLang="en-US" sz="1800" u="sng" dirty="0" smtClean="0"/>
              <a:t>change set</a:t>
            </a: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</a:pPr>
            <a:r>
              <a:rPr lang="en-US" altLang="en-US" sz="1800" dirty="0" smtClean="0"/>
              <a:t>Serves as a collection of </a:t>
            </a:r>
            <a:r>
              <a:rPr lang="en-US" altLang="en-US" sz="1800" u="sng" dirty="0" smtClean="0"/>
              <a:t>all changes</a:t>
            </a:r>
            <a:r>
              <a:rPr lang="en-US" altLang="en-US" sz="1800" dirty="0" smtClean="0"/>
              <a:t> made to a baseline configuration</a:t>
            </a: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</a:pPr>
            <a:r>
              <a:rPr lang="en-US" altLang="en-US" sz="1800" dirty="0" smtClean="0"/>
              <a:t>Used to create a </a:t>
            </a:r>
            <a:r>
              <a:rPr lang="en-US" altLang="en-US" sz="1800" u="sng" dirty="0" smtClean="0"/>
              <a:t>specific version</a:t>
            </a:r>
            <a:r>
              <a:rPr lang="en-US" altLang="en-US" sz="1800" dirty="0" smtClean="0"/>
              <a:t> of the software</a:t>
            </a: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</a:pPr>
            <a:r>
              <a:rPr lang="en-US" altLang="en-US" sz="1800" dirty="0" smtClean="0"/>
              <a:t>Captures </a:t>
            </a:r>
            <a:r>
              <a:rPr lang="en-US" altLang="en-US" sz="1800" u="sng" dirty="0" smtClean="0"/>
              <a:t>all changes</a:t>
            </a:r>
            <a:r>
              <a:rPr lang="en-US" altLang="en-US" sz="1800" dirty="0" smtClean="0"/>
              <a:t> to all files in the configuration along with the reason for changes and details of who made the changes 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4EC7658-4F48-4686-B016-E586B14E9411}" type="slidenum">
              <a:rPr lang="en-US" altLang="en-US" sz="1400" u="none"/>
              <a:pPr eaLnBrk="1" hangingPunct="1"/>
              <a:t>26</a:t>
            </a:fld>
            <a:endParaRPr lang="en-US" altLang="en-US" sz="1400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Configuration Auditing Task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153400" cy="4114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altLang="en-US" sz="1600" dirty="0" smtClean="0"/>
              <a:t>Configuration auditing is an SQA activity that helps to ensure that </a:t>
            </a:r>
            <a:r>
              <a:rPr lang="en-US" altLang="en-US" sz="1600" u="sng" dirty="0" smtClean="0"/>
              <a:t>quality is maintained</a:t>
            </a:r>
            <a:r>
              <a:rPr lang="en-US" altLang="en-US" sz="1600" dirty="0" smtClean="0"/>
              <a:t> as changes are made</a:t>
            </a:r>
          </a:p>
          <a:p>
            <a:pPr algn="just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altLang="en-US" sz="1600" dirty="0" smtClean="0"/>
              <a:t>It complements the </a:t>
            </a:r>
            <a:r>
              <a:rPr lang="en-US" altLang="en-US" sz="1600" u="sng" dirty="0" smtClean="0"/>
              <a:t>formal technical review</a:t>
            </a:r>
            <a:r>
              <a:rPr lang="en-US" altLang="en-US" sz="1600" dirty="0" smtClean="0"/>
              <a:t> and is conducted by the SQA group</a:t>
            </a:r>
          </a:p>
          <a:p>
            <a:pPr algn="just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altLang="en-US" sz="1600" dirty="0" smtClean="0"/>
              <a:t>It addresses the following questions</a:t>
            </a:r>
          </a:p>
          <a:p>
            <a:pPr lvl="1" algn="just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altLang="en-US" sz="1600" dirty="0" smtClean="0"/>
              <a:t>Has the change specified in the ECO been </a:t>
            </a:r>
            <a:r>
              <a:rPr lang="en-US" altLang="en-US" sz="1600" u="sng" dirty="0" smtClean="0"/>
              <a:t>made</a:t>
            </a:r>
            <a:r>
              <a:rPr lang="en-US" altLang="en-US" sz="1600" dirty="0" smtClean="0"/>
              <a:t>? Have any additional modifications been incorporated?</a:t>
            </a:r>
          </a:p>
          <a:p>
            <a:pPr lvl="1" algn="just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altLang="en-US" sz="1600" dirty="0" smtClean="0"/>
              <a:t>Has a formal technical review been </a:t>
            </a:r>
            <a:r>
              <a:rPr lang="en-US" altLang="en-US" sz="1600" u="sng" dirty="0" smtClean="0"/>
              <a:t>conducted</a:t>
            </a:r>
            <a:r>
              <a:rPr lang="en-US" altLang="en-US" sz="1600" dirty="0" smtClean="0"/>
              <a:t> to assess technical correctness?</a:t>
            </a:r>
          </a:p>
          <a:p>
            <a:pPr lvl="1" algn="just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altLang="en-US" sz="1600" dirty="0" smtClean="0"/>
              <a:t>Has the software process been </a:t>
            </a:r>
            <a:r>
              <a:rPr lang="en-US" altLang="en-US" sz="1600" u="sng" dirty="0" smtClean="0"/>
              <a:t>followed</a:t>
            </a:r>
            <a:r>
              <a:rPr lang="en-US" altLang="en-US" sz="1600" dirty="0" smtClean="0"/>
              <a:t>, and have software engineering standards been properly </a:t>
            </a:r>
            <a:r>
              <a:rPr lang="en-US" altLang="en-US" sz="1600" u="sng" dirty="0" smtClean="0"/>
              <a:t>applied</a:t>
            </a:r>
            <a:r>
              <a:rPr lang="en-US" altLang="en-US" sz="1600" dirty="0" smtClean="0"/>
              <a:t>?</a:t>
            </a:r>
          </a:p>
          <a:p>
            <a:pPr lvl="1" algn="just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altLang="en-US" sz="1600" dirty="0" smtClean="0"/>
              <a:t>Has the change been "</a:t>
            </a:r>
            <a:r>
              <a:rPr lang="en-US" altLang="en-US" sz="1600" u="sng" dirty="0" smtClean="0"/>
              <a:t>highlighted</a:t>
            </a:r>
            <a:r>
              <a:rPr lang="en-US" altLang="en-US" sz="1600" dirty="0" smtClean="0"/>
              <a:t>" and "</a:t>
            </a:r>
            <a:r>
              <a:rPr lang="en-US" altLang="en-US" sz="1600" u="sng" dirty="0" smtClean="0"/>
              <a:t>documented</a:t>
            </a:r>
            <a:r>
              <a:rPr lang="en-US" altLang="en-US" sz="1600" dirty="0" smtClean="0"/>
              <a:t>" in the SCI?  Have the change data and change author been </a:t>
            </a:r>
            <a:r>
              <a:rPr lang="en-US" altLang="en-US" sz="1600" u="sng" dirty="0" smtClean="0"/>
              <a:t>specified</a:t>
            </a:r>
            <a:r>
              <a:rPr lang="en-US" altLang="en-US" sz="1600" dirty="0" smtClean="0"/>
              <a:t>?  Do the attributes of the configuration object </a:t>
            </a:r>
            <a:r>
              <a:rPr lang="en-US" altLang="en-US" sz="1600" u="sng" dirty="0" smtClean="0"/>
              <a:t>reflect</a:t>
            </a:r>
            <a:r>
              <a:rPr lang="en-US" altLang="en-US" sz="1600" dirty="0" smtClean="0"/>
              <a:t> the change?</a:t>
            </a:r>
          </a:p>
          <a:p>
            <a:pPr lvl="1" algn="just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altLang="en-US" sz="1600" dirty="0" smtClean="0"/>
              <a:t>Have SCM procedures for noting the change, recording it, and reporting it been </a:t>
            </a:r>
            <a:r>
              <a:rPr lang="en-US" altLang="en-US" sz="1600" u="sng" dirty="0" smtClean="0"/>
              <a:t>followed</a:t>
            </a:r>
            <a:r>
              <a:rPr lang="en-US" altLang="en-US" sz="1600" dirty="0" smtClean="0"/>
              <a:t>?</a:t>
            </a:r>
          </a:p>
          <a:p>
            <a:pPr lvl="1" algn="just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altLang="en-US" sz="1600" dirty="0" smtClean="0"/>
              <a:t>Have all related SCIs been properly </a:t>
            </a:r>
            <a:r>
              <a:rPr lang="en-US" altLang="en-US" sz="1600" u="sng" dirty="0" smtClean="0"/>
              <a:t>updated</a:t>
            </a:r>
            <a:r>
              <a:rPr lang="en-US" altLang="en-US" sz="1600" dirty="0" smtClean="0"/>
              <a:t>? </a:t>
            </a:r>
          </a:p>
          <a:p>
            <a:pPr algn="just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altLang="en-US" sz="1600" dirty="0" smtClean="0"/>
              <a:t>A configuration audit ensures that</a:t>
            </a:r>
          </a:p>
          <a:p>
            <a:pPr lvl="1" algn="just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altLang="en-US" sz="1600" dirty="0" smtClean="0"/>
              <a:t>The correct SCIs (by version) have been </a:t>
            </a:r>
            <a:r>
              <a:rPr lang="en-US" altLang="en-US" sz="1600" u="sng" dirty="0" smtClean="0"/>
              <a:t>incorporated</a:t>
            </a:r>
            <a:r>
              <a:rPr lang="en-US" altLang="en-US" sz="1600" dirty="0" smtClean="0"/>
              <a:t> into a specific build</a:t>
            </a:r>
          </a:p>
          <a:p>
            <a:pPr lvl="1" algn="just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altLang="en-US" sz="1600" dirty="0" smtClean="0"/>
              <a:t>That all documentation is </a:t>
            </a:r>
            <a:r>
              <a:rPr lang="en-US" altLang="en-US" sz="1600" u="sng" dirty="0" smtClean="0"/>
              <a:t>up-to-date </a:t>
            </a:r>
            <a:r>
              <a:rPr lang="en-US" altLang="en-US" sz="1600" dirty="0" smtClean="0"/>
              <a:t>and </a:t>
            </a:r>
            <a:r>
              <a:rPr lang="en-US" altLang="en-US" sz="1600" u="sng" dirty="0" smtClean="0"/>
              <a:t>consistent</a:t>
            </a:r>
            <a:r>
              <a:rPr lang="en-US" altLang="en-US" sz="1600" dirty="0" smtClean="0"/>
              <a:t> with the version that has been built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BC2B518-0701-427F-BC6D-71E5043D1FA5}" type="slidenum">
              <a:rPr lang="en-US" altLang="en-US" sz="1400" u="none"/>
              <a:pPr eaLnBrk="1" hangingPunct="1"/>
              <a:t>27</a:t>
            </a:fld>
            <a:endParaRPr lang="en-US" altLang="en-US" sz="1400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Status Reporting Task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772400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Configuration status reporting (CSR) is also called </a:t>
            </a:r>
            <a:r>
              <a:rPr lang="en-US" altLang="en-US" u="sng" dirty="0" smtClean="0"/>
              <a:t>status accounting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u="sng" dirty="0" smtClean="0"/>
              <a:t>Provides information</a:t>
            </a:r>
            <a:r>
              <a:rPr lang="en-US" altLang="en-US" dirty="0" smtClean="0"/>
              <a:t> about each change to those personnel in an organization with a need to know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Answers </a:t>
            </a:r>
            <a:r>
              <a:rPr lang="en-US" altLang="en-US" u="sng" dirty="0" smtClean="0"/>
              <a:t>what</a:t>
            </a:r>
            <a:r>
              <a:rPr lang="en-US" altLang="en-US" dirty="0" smtClean="0"/>
              <a:t> happened, </a:t>
            </a:r>
            <a:r>
              <a:rPr lang="en-US" altLang="en-US" u="sng" dirty="0" smtClean="0"/>
              <a:t>who</a:t>
            </a:r>
            <a:r>
              <a:rPr lang="en-US" altLang="en-US" dirty="0" smtClean="0"/>
              <a:t> did it, </a:t>
            </a:r>
            <a:r>
              <a:rPr lang="en-US" altLang="en-US" u="sng" dirty="0" smtClean="0"/>
              <a:t>when</a:t>
            </a:r>
            <a:r>
              <a:rPr lang="en-US" altLang="en-US" dirty="0" smtClean="0"/>
              <a:t> did it happen, and </a:t>
            </a:r>
            <a:r>
              <a:rPr lang="en-US" altLang="en-US" u="sng" dirty="0" smtClean="0"/>
              <a:t>what else</a:t>
            </a:r>
            <a:r>
              <a:rPr lang="en-US" altLang="en-US" dirty="0" smtClean="0"/>
              <a:t> will be affected?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Sources of </a:t>
            </a:r>
            <a:r>
              <a:rPr lang="en-US" altLang="en-US" u="sng" dirty="0" smtClean="0"/>
              <a:t>entries</a:t>
            </a:r>
            <a:r>
              <a:rPr lang="en-US" altLang="en-US" dirty="0" smtClean="0"/>
              <a:t> for configuration status reporting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Each time a SCI is </a:t>
            </a:r>
            <a:r>
              <a:rPr lang="en-US" altLang="en-US" sz="1800" u="sng" dirty="0" smtClean="0"/>
              <a:t>assigned</a:t>
            </a:r>
            <a:r>
              <a:rPr lang="en-US" altLang="en-US" sz="1800" dirty="0" smtClean="0"/>
              <a:t> new or updated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Each time a change is </a:t>
            </a:r>
            <a:r>
              <a:rPr lang="en-US" altLang="en-US" sz="1800" u="sng" dirty="0" smtClean="0"/>
              <a:t>approved</a:t>
            </a:r>
            <a:r>
              <a:rPr lang="en-US" altLang="en-US" sz="1800" dirty="0" smtClean="0"/>
              <a:t> by the CCB and an ECO is issued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Each time a configuration audit is </a:t>
            </a:r>
            <a:r>
              <a:rPr lang="en-US" altLang="en-US" sz="1800" u="sng" dirty="0" smtClean="0"/>
              <a:t>conducted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configuration status report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Placed in an </a:t>
            </a:r>
            <a:r>
              <a:rPr lang="en-US" altLang="en-US" sz="1800" u="sng" dirty="0" smtClean="0"/>
              <a:t>on-line database</a:t>
            </a:r>
            <a:r>
              <a:rPr lang="en-US" altLang="en-US" sz="1800" dirty="0" smtClean="0"/>
              <a:t> or on a website for software developers and maintainers to read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Given to </a:t>
            </a:r>
            <a:r>
              <a:rPr lang="en-US" altLang="en-US" sz="1800" u="sng" dirty="0" smtClean="0"/>
              <a:t>management and practitioners</a:t>
            </a:r>
            <a:r>
              <a:rPr lang="en-US" altLang="en-US" sz="1800" dirty="0" smtClean="0"/>
              <a:t> to keep them appraised of important changes to the project SCIs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1800" dirty="0" smtClean="0"/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6093CC3-7527-41B0-A9F0-709B3B81A5B1}" type="slidenum">
              <a:rPr lang="en-US" altLang="en-US" sz="1400" u="none"/>
              <a:pPr eaLnBrk="1" hangingPunct="1"/>
              <a:t>28</a:t>
            </a:fld>
            <a:endParaRPr lang="en-US" altLang="en-US" sz="1400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28676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Introduction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SCM Repository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SCM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Identification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Change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Version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Configuration auditing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Status reporting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5CBB47-736C-4E50-BA5C-F13B36C1DBF9}" type="slidenum">
              <a:rPr lang="en-US" altLang="en-US" sz="1400" u="none"/>
              <a:pPr eaLnBrk="1" hangingPunct="1"/>
              <a:t>29</a:t>
            </a:fld>
            <a:endParaRPr lang="en-US" altLang="en-US" sz="1400" u="none"/>
          </a:p>
        </p:txBody>
      </p:sp>
      <p:sp>
        <p:nvSpPr>
          <p:cNvPr id="28677" name="Text Box 1028"/>
          <p:cNvSpPr txBox="1">
            <a:spLocks noChangeArrowheads="1"/>
          </p:cNvSpPr>
          <p:nvPr/>
        </p:nvSpPr>
        <p:spPr bwMode="auto">
          <a:xfrm>
            <a:off x="8610600" y="632460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ym typeface="Wingdings" panose="05000000000000000000" pitchFamily="2" charset="2"/>
              </a:rPr>
              <a:t>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195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is Change Management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17448"/>
            <a:ext cx="8305800" cy="4730951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000" dirty="0" smtClean="0"/>
              <a:t>Also called software configuration management (SCM)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 smtClean="0"/>
              <a:t>It is an </a:t>
            </a:r>
            <a:r>
              <a:rPr lang="en-US" altLang="en-US" sz="2000" b="1" dirty="0" smtClean="0"/>
              <a:t>umbrella activity </a:t>
            </a:r>
            <a:r>
              <a:rPr lang="en-US" altLang="en-US" sz="2000" dirty="0" smtClean="0"/>
              <a:t>that is </a:t>
            </a:r>
            <a:r>
              <a:rPr lang="en-US" altLang="en-US" sz="2000" u="sng" dirty="0" smtClean="0"/>
              <a:t>applied throughout</a:t>
            </a:r>
            <a:r>
              <a:rPr lang="en-US" altLang="en-US" sz="2000" dirty="0" smtClean="0"/>
              <a:t> the software process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 smtClean="0"/>
              <a:t>It's goal is to </a:t>
            </a:r>
            <a:r>
              <a:rPr lang="en-US" altLang="en-US" sz="2000" u="sng" dirty="0" smtClean="0"/>
              <a:t>maximize</a:t>
            </a:r>
            <a:r>
              <a:rPr lang="en-US" altLang="en-US" sz="2000" dirty="0" smtClean="0"/>
              <a:t> productivity by </a:t>
            </a:r>
            <a:r>
              <a:rPr lang="en-US" altLang="en-US" sz="2000" u="sng" dirty="0" smtClean="0"/>
              <a:t>minimizing</a:t>
            </a:r>
            <a:r>
              <a:rPr lang="en-US" altLang="en-US" sz="2000" dirty="0" smtClean="0"/>
              <a:t> mistakes caused by confusion when </a:t>
            </a:r>
            <a:r>
              <a:rPr lang="en-US" altLang="en-US" sz="2000" u="sng" dirty="0" smtClean="0"/>
              <a:t>coordinating</a:t>
            </a:r>
            <a:r>
              <a:rPr lang="en-US" altLang="en-US" sz="2000" dirty="0" smtClean="0"/>
              <a:t> software development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 smtClean="0"/>
              <a:t>SCM identifies, organizes, and controls </a:t>
            </a:r>
            <a:r>
              <a:rPr lang="en-US" altLang="en-US" sz="2000" u="sng" dirty="0" smtClean="0"/>
              <a:t>modifications</a:t>
            </a:r>
            <a:r>
              <a:rPr lang="en-US" altLang="en-US" sz="2000" dirty="0" smtClean="0"/>
              <a:t> to the software being built by a software development team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 smtClean="0"/>
              <a:t>SCM activities are formulated to </a:t>
            </a:r>
            <a:r>
              <a:rPr lang="en-US" altLang="en-US" sz="2000" u="sng" dirty="0" smtClean="0"/>
              <a:t>identify</a:t>
            </a:r>
            <a:r>
              <a:rPr lang="en-US" altLang="en-US" sz="2000" dirty="0" smtClean="0"/>
              <a:t> change, </a:t>
            </a:r>
            <a:r>
              <a:rPr lang="en-US" altLang="en-US" sz="2000" u="sng" dirty="0" smtClean="0"/>
              <a:t>control</a:t>
            </a:r>
            <a:r>
              <a:rPr lang="en-US" altLang="en-US" sz="2000" dirty="0" smtClean="0"/>
              <a:t> change, </a:t>
            </a:r>
            <a:r>
              <a:rPr lang="en-US" altLang="en-US" sz="2000" u="sng" dirty="0" smtClean="0"/>
              <a:t>ensure</a:t>
            </a:r>
            <a:r>
              <a:rPr lang="en-US" altLang="en-US" sz="2000" dirty="0" smtClean="0"/>
              <a:t> that change is being properly implemented, and </a:t>
            </a:r>
            <a:r>
              <a:rPr lang="en-US" altLang="en-US" sz="2000" u="sng" dirty="0" smtClean="0"/>
              <a:t>report</a:t>
            </a:r>
            <a:r>
              <a:rPr lang="en-US" altLang="en-US" sz="2000" dirty="0" smtClean="0"/>
              <a:t> changes to others who may have an interest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9703186-4A4E-4DAE-896D-C218B3E05856}" type="slidenum">
              <a:rPr lang="en-US" altLang="en-US" sz="1400" u="none"/>
              <a:pPr eaLnBrk="1" hangingPunct="1"/>
              <a:t>3</a:t>
            </a:fld>
            <a:endParaRPr lang="en-US" altLang="en-US" sz="1400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6270" y="380999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 smtClean="0"/>
              <a:t>What is Change Management (continued)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51038"/>
            <a:ext cx="830627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SCM is </a:t>
            </a:r>
            <a:r>
              <a:rPr lang="en-US" altLang="en-US" sz="2000" u="sng" dirty="0" smtClean="0"/>
              <a:t>initiated</a:t>
            </a:r>
            <a:r>
              <a:rPr lang="en-US" altLang="en-US" sz="2000" dirty="0" smtClean="0"/>
              <a:t> when the project </a:t>
            </a:r>
            <a:r>
              <a:rPr lang="en-US" altLang="en-US" sz="2000" u="sng" dirty="0" smtClean="0"/>
              <a:t>begins</a:t>
            </a:r>
            <a:r>
              <a:rPr lang="en-US" altLang="en-US" sz="2000" dirty="0" smtClean="0"/>
              <a:t> and </a:t>
            </a:r>
            <a:r>
              <a:rPr lang="en-US" altLang="en-US" sz="2000" u="sng" dirty="0" smtClean="0"/>
              <a:t>terminates</a:t>
            </a:r>
            <a:r>
              <a:rPr lang="en-US" altLang="en-US" sz="2000" dirty="0" smtClean="0"/>
              <a:t> when the software is taken </a:t>
            </a:r>
            <a:r>
              <a:rPr lang="en-US" altLang="en-US" sz="2000" u="sng" dirty="0" smtClean="0"/>
              <a:t>out of operation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u="sng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u="sng" dirty="0" smtClean="0"/>
              <a:t>View</a:t>
            </a:r>
            <a:r>
              <a:rPr lang="en-US" altLang="en-US" sz="2000" dirty="0" smtClean="0"/>
              <a:t> of SCM from various roles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Project manager -&gt; an auditing mechanism</a:t>
            </a:r>
            <a:br>
              <a:rPr lang="en-US" altLang="en-US" sz="1800" dirty="0" smtClean="0"/>
            </a:br>
            <a:endParaRPr lang="en-US" alt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SCM manager -&gt; a controlling, tracking, and policy making mechanism</a:t>
            </a:r>
            <a:br>
              <a:rPr lang="en-US" altLang="en-US" sz="1800" dirty="0" smtClean="0"/>
            </a:br>
            <a:endParaRPr lang="en-US" alt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Software engineer -&gt; a changing, building, and access control mechanism</a:t>
            </a:r>
            <a:br>
              <a:rPr lang="en-US" altLang="en-US" sz="1800" dirty="0" smtClean="0"/>
            </a:br>
            <a:endParaRPr lang="en-US" alt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Customer -&gt; a quality assurance and product identification mechanism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AFF60EB-3ADF-49EC-A319-D6E5643E418B}" type="slidenum">
              <a:rPr lang="en-US" altLang="en-US" sz="1400" u="none"/>
              <a:pPr eaLnBrk="1" hangingPunct="1"/>
              <a:t>4</a:t>
            </a:fld>
            <a:endParaRPr lang="en-US" altLang="en-US" sz="1400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2" y="304800"/>
            <a:ext cx="7773338" cy="90548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Software Configuration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685332" y="1828800"/>
            <a:ext cx="7849068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000" dirty="0" smtClean="0"/>
              <a:t>The </a:t>
            </a:r>
            <a:r>
              <a:rPr lang="en-US" altLang="en-US" sz="2000" u="sng" dirty="0" smtClean="0"/>
              <a:t>Output</a:t>
            </a:r>
            <a:r>
              <a:rPr lang="en-US" altLang="en-US" sz="2000" dirty="0" smtClean="0"/>
              <a:t> from the software process makes up the software configuration</a:t>
            </a:r>
          </a:p>
          <a:p>
            <a:pPr lvl="1" algn="just" eaLnBrk="1" hangingPunct="1"/>
            <a:r>
              <a:rPr lang="en-US" altLang="en-US" sz="1800" u="sng" dirty="0" smtClean="0"/>
              <a:t>Computer programs</a:t>
            </a:r>
            <a:r>
              <a:rPr lang="en-US" altLang="en-US" sz="1800" dirty="0" smtClean="0"/>
              <a:t> (both source code files and executable files)</a:t>
            </a:r>
          </a:p>
          <a:p>
            <a:pPr lvl="1" algn="just" eaLnBrk="1" hangingPunct="1"/>
            <a:r>
              <a:rPr lang="en-US" altLang="en-US" sz="1800" u="sng" dirty="0" smtClean="0"/>
              <a:t>Work products</a:t>
            </a:r>
            <a:r>
              <a:rPr lang="en-US" altLang="en-US" sz="1800" dirty="0" smtClean="0"/>
              <a:t> that describe the computer programs (documents targeted at both technical practitioners and users)</a:t>
            </a:r>
          </a:p>
          <a:p>
            <a:pPr lvl="1" algn="just" eaLnBrk="1" hangingPunct="1"/>
            <a:r>
              <a:rPr lang="en-US" altLang="en-US" sz="1800" u="sng" dirty="0" smtClean="0"/>
              <a:t>Data </a:t>
            </a:r>
            <a:r>
              <a:rPr lang="en-US" altLang="en-US" sz="1800" dirty="0" smtClean="0"/>
              <a:t>(contained within the programs themselves or in external files)</a:t>
            </a:r>
            <a:br>
              <a:rPr lang="en-US" altLang="en-US" sz="1800" dirty="0" smtClean="0"/>
            </a:br>
            <a:endParaRPr lang="en-US" altLang="en-US" sz="1800" dirty="0" smtClean="0"/>
          </a:p>
          <a:p>
            <a:pPr algn="just" eaLnBrk="1" hangingPunct="1"/>
            <a:r>
              <a:rPr lang="en-US" altLang="en-US" sz="2000" dirty="0" smtClean="0"/>
              <a:t>The major </a:t>
            </a:r>
            <a:r>
              <a:rPr lang="en-US" altLang="en-US" sz="2000" u="sng" dirty="0" smtClean="0"/>
              <a:t>danger</a:t>
            </a:r>
            <a:r>
              <a:rPr lang="en-US" altLang="en-US" sz="2000" dirty="0" smtClean="0"/>
              <a:t> to a software configuration is </a:t>
            </a:r>
            <a:r>
              <a:rPr lang="en-US" altLang="en-US" sz="2000" b="1" u="sng" dirty="0" smtClean="0"/>
              <a:t>change</a:t>
            </a:r>
          </a:p>
          <a:p>
            <a:pPr lvl="1" algn="just" eaLnBrk="1" hangingPunct="1"/>
            <a:r>
              <a:rPr lang="en-US" altLang="en-US" sz="1800" dirty="0" smtClean="0"/>
              <a:t>First Law of System Engineering: "No matter where you are in the system life cycle, </a:t>
            </a:r>
            <a:r>
              <a:rPr lang="en-US" altLang="en-US" sz="1800" u="sng" dirty="0" smtClean="0"/>
              <a:t>the system will change</a:t>
            </a:r>
            <a:r>
              <a:rPr lang="en-US" altLang="en-US" sz="1800" dirty="0" smtClean="0"/>
              <a:t>, and the desire to change, it will persist throughout the life cycle"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C08C257-213B-433F-82FD-FC7882B536A5}" type="slidenum">
              <a:rPr lang="en-US" altLang="en-US" sz="1400" u="none"/>
              <a:pPr eaLnBrk="1" hangingPunct="1"/>
              <a:t>5</a:t>
            </a:fld>
            <a:endParaRPr lang="en-US" altLang="en-US" sz="1400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862" y="304800"/>
            <a:ext cx="7773338" cy="159617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Origins of Software Change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000" u="sng" dirty="0" smtClean="0"/>
              <a:t>Errors </a:t>
            </a:r>
            <a:r>
              <a:rPr lang="en-US" altLang="en-US" sz="2000" dirty="0" smtClean="0"/>
              <a:t> detected in the software need to be corrected</a:t>
            </a:r>
            <a:endParaRPr lang="en-US" altLang="en-US" sz="2000" u="sng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u="sng" dirty="0" smtClean="0"/>
              <a:t>New business or market conditions</a:t>
            </a:r>
            <a:r>
              <a:rPr lang="en-US" altLang="en-US" sz="2000" dirty="0" smtClean="0"/>
              <a:t> dictate changes in product requirements or business rules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u="sng" dirty="0" smtClean="0"/>
              <a:t>New customer needs</a:t>
            </a:r>
            <a:r>
              <a:rPr lang="en-US" altLang="en-US" sz="2000" dirty="0" smtClean="0"/>
              <a:t> demand modifications of data produced by information systems, functionality delivered by products, or services delivered by a computer-based system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u="sng" dirty="0" smtClean="0"/>
              <a:t>Reorganization or business growth/downsizing</a:t>
            </a:r>
            <a:r>
              <a:rPr lang="en-US" altLang="en-US" sz="2000" dirty="0" smtClean="0"/>
              <a:t> causes changes in project priorities or software engineering team structure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u="sng" dirty="0" smtClean="0"/>
              <a:t>Budgetary or scheduling constraints</a:t>
            </a:r>
            <a:r>
              <a:rPr lang="en-US" altLang="en-US" sz="2000" dirty="0" smtClean="0"/>
              <a:t> cause a redefinition of the system or product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000" dirty="0" smtClean="0"/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0689D44-8E31-464B-AFD3-F42C59408B37}" type="slidenum">
              <a:rPr lang="en-US" altLang="en-US" sz="1400" u="none"/>
              <a:pPr eaLnBrk="1" hangingPunct="1"/>
              <a:t>6</a:t>
            </a:fld>
            <a:endParaRPr lang="en-US" altLang="en-US" sz="1400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57896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Elements of a Configuration Management System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25229" y="1828800"/>
            <a:ext cx="7772870" cy="3424107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dirty="0" smtClean="0"/>
              <a:t>Configuration elements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 smtClean="0"/>
              <a:t>A set of </a:t>
            </a:r>
            <a:r>
              <a:rPr lang="en-US" altLang="en-US" u="sng" dirty="0" smtClean="0"/>
              <a:t>tools</a:t>
            </a:r>
            <a:r>
              <a:rPr lang="en-US" altLang="en-US" dirty="0" smtClean="0"/>
              <a:t> coupled with a </a:t>
            </a:r>
            <a:r>
              <a:rPr lang="en-US" altLang="en-US" u="sng" dirty="0" smtClean="0"/>
              <a:t>file management </a:t>
            </a:r>
            <a:r>
              <a:rPr lang="en-US" altLang="en-US" dirty="0" smtClean="0"/>
              <a:t>(e.g., database) system that enables </a:t>
            </a:r>
            <a:r>
              <a:rPr lang="en-US" altLang="en-US" u="sng" dirty="0" smtClean="0"/>
              <a:t>access</a:t>
            </a:r>
            <a:r>
              <a:rPr lang="en-US" altLang="en-US" dirty="0" smtClean="0"/>
              <a:t> to and </a:t>
            </a:r>
            <a:r>
              <a:rPr lang="en-US" altLang="en-US" u="sng" dirty="0" smtClean="0"/>
              <a:t>management</a:t>
            </a:r>
            <a:r>
              <a:rPr lang="en-US" altLang="en-US" dirty="0" smtClean="0"/>
              <a:t> of each software configuration item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 smtClean="0"/>
              <a:t>Process elements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 smtClean="0"/>
              <a:t>A collection of </a:t>
            </a:r>
            <a:r>
              <a:rPr lang="en-US" altLang="en-US" u="sng" dirty="0" smtClean="0"/>
              <a:t>procedures</a:t>
            </a:r>
            <a:r>
              <a:rPr lang="en-US" altLang="en-US" dirty="0" smtClean="0"/>
              <a:t> and </a:t>
            </a:r>
            <a:r>
              <a:rPr lang="en-US" altLang="en-US" u="sng" dirty="0" smtClean="0"/>
              <a:t>tasks</a:t>
            </a:r>
            <a:r>
              <a:rPr lang="en-US" altLang="en-US" dirty="0" smtClean="0"/>
              <a:t> that define an effective </a:t>
            </a:r>
            <a:r>
              <a:rPr lang="en-US" altLang="en-US" u="sng" dirty="0" smtClean="0"/>
              <a:t>approach</a:t>
            </a:r>
            <a:r>
              <a:rPr lang="en-US" altLang="en-US" dirty="0" smtClean="0"/>
              <a:t> to change management for all participants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 smtClean="0"/>
              <a:t>Construction elements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 smtClean="0"/>
              <a:t>A set of </a:t>
            </a:r>
            <a:r>
              <a:rPr lang="en-US" altLang="en-US" u="sng" dirty="0" smtClean="0"/>
              <a:t>tools</a:t>
            </a:r>
            <a:r>
              <a:rPr lang="en-US" altLang="en-US" dirty="0" smtClean="0"/>
              <a:t> that automate the </a:t>
            </a:r>
            <a:r>
              <a:rPr lang="en-US" altLang="en-US" u="sng" dirty="0" smtClean="0"/>
              <a:t>construction</a:t>
            </a:r>
            <a:r>
              <a:rPr lang="en-US" altLang="en-US" dirty="0" smtClean="0"/>
              <a:t> of software by ensuring that the proper set of valid components (i.e., the correct version) is </a:t>
            </a:r>
            <a:r>
              <a:rPr lang="en-US" altLang="en-US" u="sng" dirty="0" smtClean="0"/>
              <a:t>assembled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 smtClean="0"/>
              <a:t>Human elements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 smtClean="0"/>
              <a:t>A set of </a:t>
            </a:r>
            <a:r>
              <a:rPr lang="en-US" altLang="en-US" u="sng" dirty="0" smtClean="0"/>
              <a:t>tools</a:t>
            </a:r>
            <a:r>
              <a:rPr lang="en-US" altLang="en-US" dirty="0" smtClean="0"/>
              <a:t> and </a:t>
            </a:r>
            <a:r>
              <a:rPr lang="en-US" altLang="en-US" u="sng" dirty="0" smtClean="0"/>
              <a:t>process features</a:t>
            </a:r>
            <a:r>
              <a:rPr lang="en-US" altLang="en-US" dirty="0" smtClean="0"/>
              <a:t> used by a software team to </a:t>
            </a:r>
            <a:r>
              <a:rPr lang="en-US" altLang="en-US" u="sng" dirty="0" smtClean="0"/>
              <a:t>implement</a:t>
            </a:r>
            <a:r>
              <a:rPr lang="en-US" altLang="en-US" dirty="0" smtClean="0"/>
              <a:t> effective SCM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dirty="0" smtClean="0"/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FB8D9D3-75C5-4FE6-8266-3AA6A2831917}" type="slidenum">
              <a:rPr lang="en-US" altLang="en-US" sz="1400" u="none"/>
              <a:pPr eaLnBrk="1" hangingPunct="1"/>
              <a:t>7</a:t>
            </a:fld>
            <a:endParaRPr lang="en-US" altLang="en-US" sz="1400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Configuration Items (SCIs)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 of information that can be as small as single UML diagram or as large as the complete design document. </a:t>
            </a:r>
          </a:p>
          <a:p>
            <a:r>
              <a:rPr lang="en-US" dirty="0" smtClean="0"/>
              <a:t>Can be considered as a single section of a large specification or one test case in a  large suit of test cases.</a:t>
            </a:r>
          </a:p>
          <a:p>
            <a:r>
              <a:rPr lang="en-US" dirty="0" smtClean="0"/>
              <a:t>SCIs are stored in the database as a Configuration Object with name, attributes and is connected to other objects by relationships.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03E3-FC04-43C6-ACF1-AFD4F4F242CB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91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03E3-FC04-43C6-ACF1-AFD4F4F242CB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10570"/>
            <a:ext cx="8382000" cy="620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693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B81E70C83D3E4F8A2761CC33C211F1" ma:contentTypeVersion="2" ma:contentTypeDescription="Create a new document." ma:contentTypeScope="" ma:versionID="0791096e721ae45fe32b8201b26efbc9">
  <xsd:schema xmlns:xsd="http://www.w3.org/2001/XMLSchema" xmlns:xs="http://www.w3.org/2001/XMLSchema" xmlns:p="http://schemas.microsoft.com/office/2006/metadata/properties" xmlns:ns2="0281dc26-35a0-459a-b68c-dc14e44fe09c" targetNamespace="http://schemas.microsoft.com/office/2006/metadata/properties" ma:root="true" ma:fieldsID="79cf758526aaf503efb33c51bc86ff1b" ns2:_="">
    <xsd:import namespace="0281dc26-35a0-459a-b68c-dc14e44fe0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1dc26-35a0-459a-b68c-dc14e44fe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C00627-F009-4250-8C88-CF9C2567D109}"/>
</file>

<file path=customXml/itemProps2.xml><?xml version="1.0" encoding="utf-8"?>
<ds:datastoreItem xmlns:ds="http://schemas.openxmlformats.org/officeDocument/2006/customXml" ds:itemID="{572C223A-E44F-4EB4-8C59-53DB537D5FAA}"/>
</file>

<file path=customXml/itemProps3.xml><?xml version="1.0" encoding="utf-8"?>
<ds:datastoreItem xmlns:ds="http://schemas.openxmlformats.org/officeDocument/2006/customXml" ds:itemID="{8267867B-5102-425E-8703-0AFECECAD6BF}"/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5734</TotalTime>
  <Words>1944</Words>
  <Application>Microsoft Office PowerPoint</Application>
  <PresentationFormat>On-screen Show (4:3)</PresentationFormat>
  <Paragraphs>240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Franklin Gothic Book</vt:lpstr>
      <vt:lpstr>Times New Roman</vt:lpstr>
      <vt:lpstr>Wingdings</vt:lpstr>
      <vt:lpstr>Crop</vt:lpstr>
      <vt:lpstr>      Change Management   </vt:lpstr>
      <vt:lpstr>Introduction</vt:lpstr>
      <vt:lpstr>What is Change Management</vt:lpstr>
      <vt:lpstr>What is Change Management (continued)</vt:lpstr>
      <vt:lpstr>Software Configuration</vt:lpstr>
      <vt:lpstr>Origins of Software Change</vt:lpstr>
      <vt:lpstr>Elements of a Configuration Management System</vt:lpstr>
      <vt:lpstr>Software Configuration Items (SCIs)</vt:lpstr>
      <vt:lpstr>PowerPoint Presentation</vt:lpstr>
      <vt:lpstr>PowerPoint Presentation</vt:lpstr>
      <vt:lpstr>Baseline</vt:lpstr>
      <vt:lpstr>Baselining Process</vt:lpstr>
      <vt:lpstr>PowerPoint Presentation</vt:lpstr>
      <vt:lpstr>The SCM Repository</vt:lpstr>
      <vt:lpstr>Paper-based vs. Automated Repositories</vt:lpstr>
      <vt:lpstr>Automated SCM Repository (Functions and Tools)</vt:lpstr>
      <vt:lpstr>Functions of an SCM Repository</vt:lpstr>
      <vt:lpstr>Toolset Used on a Repository</vt:lpstr>
      <vt:lpstr>The SCM Process</vt:lpstr>
      <vt:lpstr>Primary Objectives of the SCM Process</vt:lpstr>
      <vt:lpstr>SCM Questions</vt:lpstr>
      <vt:lpstr>SCM Tasks</vt:lpstr>
      <vt:lpstr>SCM Tasks (continued)</vt:lpstr>
      <vt:lpstr>Identification Task</vt:lpstr>
      <vt:lpstr>Change Control Task</vt:lpstr>
      <vt:lpstr>Version Control Task</vt:lpstr>
      <vt:lpstr>Configuration Auditing Task</vt:lpstr>
      <vt:lpstr>Status Reporting Task</vt:lpstr>
      <vt:lpstr>Summary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Tevis</dc:creator>
  <cp:lastModifiedBy>Sucheta</cp:lastModifiedBy>
  <cp:revision>694</cp:revision>
  <dcterms:created xsi:type="dcterms:W3CDTF">2003-04-04T18:50:43Z</dcterms:created>
  <dcterms:modified xsi:type="dcterms:W3CDTF">2018-11-11T17:29:40Z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0x01010071B81E70C83D3E4F8A2761CC33C211F1</vt:lpwstr>
  </property>
</Properties>
</file>