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20"/>
  </p:notesMasterIdLst>
  <p:sldIdLst>
    <p:sldId id="256" r:id="rId4"/>
    <p:sldId id="258" r:id="rId5"/>
    <p:sldId id="259" r:id="rId6"/>
    <p:sldId id="288" r:id="rId7"/>
    <p:sldId id="287" r:id="rId8"/>
    <p:sldId id="286" r:id="rId9"/>
    <p:sldId id="279" r:id="rId10"/>
    <p:sldId id="281" r:id="rId11"/>
    <p:sldId id="282" r:id="rId12"/>
    <p:sldId id="283" r:id="rId13"/>
    <p:sldId id="299" r:id="rId14"/>
    <p:sldId id="295" r:id="rId15"/>
    <p:sldId id="296" r:id="rId16"/>
    <p:sldId id="280" r:id="rId17"/>
    <p:sldId id="298" r:id="rId18"/>
    <p:sldId id="297" r:id="rId1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a:srgbClr val="0000FF"/>
    <a:srgbClr val="6666FF"/>
    <a:srgbClr val="FF3399"/>
    <a:srgbClr val="5F5F5F"/>
    <a:srgbClr val="B2B2B2"/>
    <a:srgbClr val="6600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p:normalViewPr>
  <p:slideViewPr>
    <p:cSldViewPr snapToGrid="0">
      <p:cViewPr varScale="1">
        <p:scale>
          <a:sx n="64" d="100"/>
          <a:sy n="64" d="100"/>
        </p:scale>
        <p:origin x="148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1.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EF0F4F1-0199-4BC5-9F7E-7F91446838EB}"/>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defRPr>
            </a:lvl1pPr>
          </a:lstStyle>
          <a:p>
            <a:pPr>
              <a:defRPr/>
            </a:pPr>
            <a:endParaRPr lang="en-US"/>
          </a:p>
        </p:txBody>
      </p:sp>
      <p:sp>
        <p:nvSpPr>
          <p:cNvPr id="3075" name="Rectangle 3">
            <a:extLst>
              <a:ext uri="{FF2B5EF4-FFF2-40B4-BE49-F238E27FC236}">
                <a16:creationId xmlns:a16="http://schemas.microsoft.com/office/drawing/2014/main" id="{201255A3-F425-4539-8A46-A0D1C1E0811E}"/>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n-US"/>
          </a:p>
        </p:txBody>
      </p:sp>
      <p:sp>
        <p:nvSpPr>
          <p:cNvPr id="10244" name="Rectangle 4">
            <a:extLst>
              <a:ext uri="{FF2B5EF4-FFF2-40B4-BE49-F238E27FC236}">
                <a16:creationId xmlns:a16="http://schemas.microsoft.com/office/drawing/2014/main" id="{E730A7A2-C4EE-4B10-AF2D-F6F31DD2EBCD}"/>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6DC2BE9B-CBF0-4ABF-A3CE-CD1AAA871895}"/>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ED25DD11-2ABC-4741-899D-6CC7889B635A}"/>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charset="0"/>
              </a:defRPr>
            </a:lvl1pPr>
          </a:lstStyle>
          <a:p>
            <a:pPr>
              <a:defRPr/>
            </a:pPr>
            <a:endParaRPr lang="en-US"/>
          </a:p>
        </p:txBody>
      </p:sp>
      <p:sp>
        <p:nvSpPr>
          <p:cNvPr id="3079" name="Rectangle 7">
            <a:extLst>
              <a:ext uri="{FF2B5EF4-FFF2-40B4-BE49-F238E27FC236}">
                <a16:creationId xmlns:a16="http://schemas.microsoft.com/office/drawing/2014/main" id="{A7DA599C-BCFC-42F6-8971-695DC3AB5F21}"/>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D6ED601-CFCD-45B1-BB03-8F9AC9D295F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a:t>Asıl başlık stili için tıklatın</a:t>
            </a:r>
            <a:endParaRPr lang="en-US"/>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a:t>Asıl alt başlık stilini düzenlemek için tıklatın</a:t>
            </a:r>
            <a:endParaRPr lang="en-US"/>
          </a:p>
        </p:txBody>
      </p:sp>
      <p:sp>
        <p:nvSpPr>
          <p:cNvPr id="4" name="Slayt Numarası Yer Tutucusu 5">
            <a:extLst>
              <a:ext uri="{FF2B5EF4-FFF2-40B4-BE49-F238E27FC236}">
                <a16:creationId xmlns:a16="http://schemas.microsoft.com/office/drawing/2014/main" id="{46719648-A26E-49D8-A4F5-B8058DB9FE00}"/>
              </a:ext>
            </a:extLst>
          </p:cNvPr>
          <p:cNvSpPr>
            <a:spLocks noGrp="1"/>
          </p:cNvSpPr>
          <p:nvPr>
            <p:ph type="sldNum" sz="quarter" idx="10"/>
          </p:nvPr>
        </p:nvSpPr>
        <p:spPr/>
        <p:txBody>
          <a:bodyPr/>
          <a:lstStyle>
            <a:lvl1pPr>
              <a:defRPr/>
            </a:lvl1pPr>
          </a:lstStyle>
          <a:p>
            <a:pPr>
              <a:defRPr/>
            </a:pPr>
            <a:fld id="{891530EB-349C-4ECF-8477-CF57ABFDCAC0}" type="slidenum">
              <a:rPr lang="en-US" altLang="en-US"/>
              <a:pPr>
                <a:defRPr/>
              </a:pPr>
              <a:t>‹#›</a:t>
            </a:fld>
            <a:endParaRPr lang="en-US" altLang="en-US"/>
          </a:p>
        </p:txBody>
      </p:sp>
    </p:spTree>
    <p:extLst>
      <p:ext uri="{BB962C8B-B14F-4D97-AF65-F5344CB8AC3E}">
        <p14:creationId xmlns:p14="http://schemas.microsoft.com/office/powerpoint/2010/main" val="580218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endParaRPr lang="en-US"/>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Altbilgi Yer Tutucusu 4">
            <a:extLst>
              <a:ext uri="{FF2B5EF4-FFF2-40B4-BE49-F238E27FC236}">
                <a16:creationId xmlns:a16="http://schemas.microsoft.com/office/drawing/2014/main" id="{BBB7554C-65B7-4900-8CC3-479E4655D57C}"/>
              </a:ext>
            </a:extLst>
          </p:cNvPr>
          <p:cNvSpPr>
            <a:spLocks noGrp="1"/>
          </p:cNvSpPr>
          <p:nvPr>
            <p:ph type="ftr" sz="quarter" idx="10"/>
          </p:nvPr>
        </p:nvSpPr>
        <p:spPr/>
        <p:txBody>
          <a:bodyPr/>
          <a:lstStyle>
            <a:lvl1pPr>
              <a:defRPr/>
            </a:lvl1pPr>
          </a:lstStyle>
          <a:p>
            <a:pPr>
              <a:defRPr/>
            </a:pPr>
            <a:r>
              <a:rPr lang="en-US"/>
              <a:t>ECE/CS-352: Embedded Microcontroller Systems</a:t>
            </a:r>
          </a:p>
        </p:txBody>
      </p:sp>
      <p:sp>
        <p:nvSpPr>
          <p:cNvPr id="5" name="Slayt Numarası Yer Tutucusu 5">
            <a:extLst>
              <a:ext uri="{FF2B5EF4-FFF2-40B4-BE49-F238E27FC236}">
                <a16:creationId xmlns:a16="http://schemas.microsoft.com/office/drawing/2014/main" id="{A29E283D-EFE0-49B1-B1F0-23701C80A876}"/>
              </a:ext>
            </a:extLst>
          </p:cNvPr>
          <p:cNvSpPr>
            <a:spLocks noGrp="1"/>
          </p:cNvSpPr>
          <p:nvPr>
            <p:ph type="sldNum" sz="quarter" idx="11"/>
          </p:nvPr>
        </p:nvSpPr>
        <p:spPr/>
        <p:txBody>
          <a:bodyPr/>
          <a:lstStyle>
            <a:lvl1pPr>
              <a:defRPr/>
            </a:lvl1pPr>
          </a:lstStyle>
          <a:p>
            <a:pPr>
              <a:defRPr/>
            </a:pPr>
            <a:fld id="{CF5BD851-DA12-4152-A956-F12D3E6AE186}" type="slidenum">
              <a:rPr lang="en-US" altLang="en-US"/>
              <a:pPr>
                <a:defRPr/>
              </a:pPr>
              <a:t>‹#›</a:t>
            </a:fld>
            <a:endParaRPr lang="en-US" altLang="en-US"/>
          </a:p>
        </p:txBody>
      </p:sp>
    </p:spTree>
    <p:extLst>
      <p:ext uri="{BB962C8B-B14F-4D97-AF65-F5344CB8AC3E}">
        <p14:creationId xmlns:p14="http://schemas.microsoft.com/office/powerpoint/2010/main" val="4130346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86550" y="228600"/>
            <a:ext cx="2000250" cy="5867400"/>
          </a:xfrm>
        </p:spPr>
        <p:txBody>
          <a:bodyPr vert="eaVert"/>
          <a:lstStyle/>
          <a:p>
            <a:r>
              <a:rPr lang="tr-TR"/>
              <a:t>Asıl başlık stili için tıklatın</a:t>
            </a:r>
            <a:endParaRPr lang="en-US"/>
          </a:p>
        </p:txBody>
      </p:sp>
      <p:sp>
        <p:nvSpPr>
          <p:cNvPr id="3" name="Dikey Metin Yer Tutucusu 2"/>
          <p:cNvSpPr>
            <a:spLocks noGrp="1"/>
          </p:cNvSpPr>
          <p:nvPr>
            <p:ph type="body" orient="vert" idx="1"/>
          </p:nvPr>
        </p:nvSpPr>
        <p:spPr>
          <a:xfrm>
            <a:off x="685800" y="228600"/>
            <a:ext cx="5848350" cy="5867400"/>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Altbilgi Yer Tutucusu 4">
            <a:extLst>
              <a:ext uri="{FF2B5EF4-FFF2-40B4-BE49-F238E27FC236}">
                <a16:creationId xmlns:a16="http://schemas.microsoft.com/office/drawing/2014/main" id="{D3B9689D-689D-4891-8ABD-0A30F4E190D5}"/>
              </a:ext>
            </a:extLst>
          </p:cNvPr>
          <p:cNvSpPr>
            <a:spLocks noGrp="1"/>
          </p:cNvSpPr>
          <p:nvPr>
            <p:ph type="ftr" sz="quarter" idx="10"/>
          </p:nvPr>
        </p:nvSpPr>
        <p:spPr/>
        <p:txBody>
          <a:bodyPr/>
          <a:lstStyle>
            <a:lvl1pPr>
              <a:defRPr/>
            </a:lvl1pPr>
          </a:lstStyle>
          <a:p>
            <a:pPr>
              <a:defRPr/>
            </a:pPr>
            <a:r>
              <a:rPr lang="en-US"/>
              <a:t>ECE/CS-352: Embedded Microcontroller Systems</a:t>
            </a:r>
          </a:p>
        </p:txBody>
      </p:sp>
      <p:sp>
        <p:nvSpPr>
          <p:cNvPr id="5" name="Slayt Numarası Yer Tutucusu 5">
            <a:extLst>
              <a:ext uri="{FF2B5EF4-FFF2-40B4-BE49-F238E27FC236}">
                <a16:creationId xmlns:a16="http://schemas.microsoft.com/office/drawing/2014/main" id="{4C7522FE-1D7E-44DC-B008-7B6F0A2C0C0D}"/>
              </a:ext>
            </a:extLst>
          </p:cNvPr>
          <p:cNvSpPr>
            <a:spLocks noGrp="1"/>
          </p:cNvSpPr>
          <p:nvPr>
            <p:ph type="sldNum" sz="quarter" idx="11"/>
          </p:nvPr>
        </p:nvSpPr>
        <p:spPr/>
        <p:txBody>
          <a:bodyPr/>
          <a:lstStyle>
            <a:lvl1pPr>
              <a:defRPr/>
            </a:lvl1pPr>
          </a:lstStyle>
          <a:p>
            <a:pPr>
              <a:defRPr/>
            </a:pPr>
            <a:fld id="{9D17D31C-945D-4835-84A7-F16694CEB2BB}" type="slidenum">
              <a:rPr lang="en-US" altLang="en-US"/>
              <a:pPr>
                <a:defRPr/>
              </a:pPr>
              <a:t>‹#›</a:t>
            </a:fld>
            <a:endParaRPr lang="en-US" altLang="en-US"/>
          </a:p>
        </p:txBody>
      </p:sp>
    </p:spTree>
    <p:extLst>
      <p:ext uri="{BB962C8B-B14F-4D97-AF65-F5344CB8AC3E}">
        <p14:creationId xmlns:p14="http://schemas.microsoft.com/office/powerpoint/2010/main" val="3311595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Başlık, Metin ve Küçük Resim">
    <p:spTree>
      <p:nvGrpSpPr>
        <p:cNvPr id="1" name=""/>
        <p:cNvGrpSpPr/>
        <p:nvPr/>
      </p:nvGrpSpPr>
      <p:grpSpPr>
        <a:xfrm>
          <a:off x="0" y="0"/>
          <a:ext cx="0" cy="0"/>
          <a:chOff x="0" y="0"/>
          <a:chExt cx="0" cy="0"/>
        </a:xfrm>
      </p:grpSpPr>
      <p:sp>
        <p:nvSpPr>
          <p:cNvPr id="2" name="Başlık 1"/>
          <p:cNvSpPr>
            <a:spLocks noGrp="1"/>
          </p:cNvSpPr>
          <p:nvPr>
            <p:ph type="title"/>
          </p:nvPr>
        </p:nvSpPr>
        <p:spPr>
          <a:xfrm>
            <a:off x="914400" y="228600"/>
            <a:ext cx="7772400" cy="1143000"/>
          </a:xfrm>
        </p:spPr>
        <p:txBody>
          <a:bodyPr/>
          <a:lstStyle/>
          <a:p>
            <a:r>
              <a:rPr lang="tr-TR"/>
              <a:t>Asıl başlık stili için tıklatın</a:t>
            </a:r>
            <a:endParaRPr lang="en-US"/>
          </a:p>
        </p:txBody>
      </p:sp>
      <p:sp>
        <p:nvSpPr>
          <p:cNvPr id="3" name="Metin Yer Tutucusu 2"/>
          <p:cNvSpPr>
            <a:spLocks noGrp="1"/>
          </p:cNvSpPr>
          <p:nvPr>
            <p:ph type="body" sz="half" idx="1"/>
          </p:nvPr>
        </p:nvSpPr>
        <p:spPr>
          <a:xfrm>
            <a:off x="685800" y="1497013"/>
            <a:ext cx="3810000" cy="4598987"/>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Küçük Resim Yer Tutucusu 3"/>
          <p:cNvSpPr>
            <a:spLocks noGrp="1"/>
          </p:cNvSpPr>
          <p:nvPr>
            <p:ph type="clipArt" sz="half" idx="2"/>
          </p:nvPr>
        </p:nvSpPr>
        <p:spPr>
          <a:xfrm>
            <a:off x="4648200" y="1497013"/>
            <a:ext cx="3810000" cy="4598987"/>
          </a:xfrm>
        </p:spPr>
        <p:txBody>
          <a:bodyPr/>
          <a:lstStyle/>
          <a:p>
            <a:pPr lvl="0"/>
            <a:endParaRPr lang="en-US" noProof="0"/>
          </a:p>
        </p:txBody>
      </p:sp>
      <p:sp>
        <p:nvSpPr>
          <p:cNvPr id="5" name="Altbilgi Yer Tutucusu 5">
            <a:extLst>
              <a:ext uri="{FF2B5EF4-FFF2-40B4-BE49-F238E27FC236}">
                <a16:creationId xmlns:a16="http://schemas.microsoft.com/office/drawing/2014/main" id="{2CC82182-275C-40B8-814E-F4DBD72DD933}"/>
              </a:ext>
            </a:extLst>
          </p:cNvPr>
          <p:cNvSpPr>
            <a:spLocks noGrp="1"/>
          </p:cNvSpPr>
          <p:nvPr>
            <p:ph type="ftr" sz="quarter" idx="10"/>
          </p:nvPr>
        </p:nvSpPr>
        <p:spPr/>
        <p:txBody>
          <a:bodyPr/>
          <a:lstStyle>
            <a:lvl1pPr>
              <a:defRPr/>
            </a:lvl1pPr>
          </a:lstStyle>
          <a:p>
            <a:pPr>
              <a:defRPr/>
            </a:pPr>
            <a:r>
              <a:rPr lang="en-US"/>
              <a:t>ECE/CS-352: Embedded Microcontroller Systems</a:t>
            </a:r>
          </a:p>
        </p:txBody>
      </p:sp>
      <p:sp>
        <p:nvSpPr>
          <p:cNvPr id="6" name="Slayt Numarası Yer Tutucusu 6">
            <a:extLst>
              <a:ext uri="{FF2B5EF4-FFF2-40B4-BE49-F238E27FC236}">
                <a16:creationId xmlns:a16="http://schemas.microsoft.com/office/drawing/2014/main" id="{86C316C1-045D-49A2-9753-59A8FC39FDFE}"/>
              </a:ext>
            </a:extLst>
          </p:cNvPr>
          <p:cNvSpPr>
            <a:spLocks noGrp="1"/>
          </p:cNvSpPr>
          <p:nvPr>
            <p:ph type="sldNum" sz="quarter" idx="11"/>
          </p:nvPr>
        </p:nvSpPr>
        <p:spPr/>
        <p:txBody>
          <a:bodyPr/>
          <a:lstStyle>
            <a:lvl1pPr>
              <a:defRPr/>
            </a:lvl1pPr>
          </a:lstStyle>
          <a:p>
            <a:pPr>
              <a:defRPr/>
            </a:pPr>
            <a:fld id="{C7DF3F26-9583-4FAC-BD93-E6CB597C5963}" type="slidenum">
              <a:rPr lang="en-US" altLang="en-US"/>
              <a:pPr>
                <a:defRPr/>
              </a:pPr>
              <a:t>‹#›</a:t>
            </a:fld>
            <a:endParaRPr lang="en-US" altLang="en-US"/>
          </a:p>
        </p:txBody>
      </p:sp>
    </p:spTree>
    <p:extLst>
      <p:ext uri="{BB962C8B-B14F-4D97-AF65-F5344CB8AC3E}">
        <p14:creationId xmlns:p14="http://schemas.microsoft.com/office/powerpoint/2010/main" val="216981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endParaRPr lang="en-US"/>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Rectangle 4">
            <a:extLst>
              <a:ext uri="{FF2B5EF4-FFF2-40B4-BE49-F238E27FC236}">
                <a16:creationId xmlns:a16="http://schemas.microsoft.com/office/drawing/2014/main" id="{814E49CA-98D8-4B31-A6D0-1DD0310B0C1E}"/>
              </a:ext>
            </a:extLst>
          </p:cNvPr>
          <p:cNvSpPr>
            <a:spLocks noGrp="1" noChangeArrowheads="1"/>
          </p:cNvSpPr>
          <p:nvPr>
            <p:ph type="dt" sz="half" idx="10"/>
          </p:nvPr>
        </p:nvSpPr>
        <p:spPr>
          <a:ln/>
        </p:spPr>
        <p:txBody>
          <a:bodyPr/>
          <a:lstStyle>
            <a:lvl1pPr>
              <a:defRPr/>
            </a:lvl1pPr>
          </a:lstStyle>
          <a:p>
            <a:pPr>
              <a:defRPr/>
            </a:pPr>
            <a:r>
              <a:rPr lang="en-US"/>
              <a:t>Prof. Cherrice Traver</a:t>
            </a:r>
          </a:p>
        </p:txBody>
      </p:sp>
      <p:sp>
        <p:nvSpPr>
          <p:cNvPr id="5" name="Rectangle 5">
            <a:extLst>
              <a:ext uri="{FF2B5EF4-FFF2-40B4-BE49-F238E27FC236}">
                <a16:creationId xmlns:a16="http://schemas.microsoft.com/office/drawing/2014/main" id="{357576F2-7D98-4DCD-8E2E-93E30F07C192}"/>
              </a:ext>
            </a:extLst>
          </p:cNvPr>
          <p:cNvSpPr>
            <a:spLocks noGrp="1" noChangeArrowheads="1"/>
          </p:cNvSpPr>
          <p:nvPr>
            <p:ph type="ftr" sz="quarter" idx="11"/>
          </p:nvPr>
        </p:nvSpPr>
        <p:spPr>
          <a:ln/>
        </p:spPr>
        <p:txBody>
          <a:bodyPr/>
          <a:lstStyle>
            <a:lvl1pPr>
              <a:defRPr/>
            </a:lvl1pPr>
          </a:lstStyle>
          <a:p>
            <a:pPr>
              <a:defRPr/>
            </a:pPr>
            <a:r>
              <a:rPr lang="en-US"/>
              <a:t>ECE/CS-352: Embedded Microcontroller Systems</a:t>
            </a:r>
          </a:p>
        </p:txBody>
      </p:sp>
      <p:sp>
        <p:nvSpPr>
          <p:cNvPr id="6" name="Rectangle 6">
            <a:extLst>
              <a:ext uri="{FF2B5EF4-FFF2-40B4-BE49-F238E27FC236}">
                <a16:creationId xmlns:a16="http://schemas.microsoft.com/office/drawing/2014/main" id="{ABEAAA79-D5C2-4C37-AE63-0DA391D5E9CA}"/>
              </a:ext>
            </a:extLst>
          </p:cNvPr>
          <p:cNvSpPr>
            <a:spLocks noGrp="1" noChangeArrowheads="1"/>
          </p:cNvSpPr>
          <p:nvPr>
            <p:ph type="sldNum" sz="quarter" idx="12"/>
          </p:nvPr>
        </p:nvSpPr>
        <p:spPr>
          <a:ln/>
        </p:spPr>
        <p:txBody>
          <a:bodyPr/>
          <a:lstStyle>
            <a:lvl1pPr>
              <a:defRPr/>
            </a:lvl1pPr>
          </a:lstStyle>
          <a:p>
            <a:pPr>
              <a:defRPr/>
            </a:pPr>
            <a:fld id="{E96F26CF-4B35-4CA0-A31E-CBF6936EB9E4}" type="slidenum">
              <a:rPr lang="en-US" altLang="en-US"/>
              <a:pPr>
                <a:defRPr/>
              </a:pPr>
              <a:t>‹#›</a:t>
            </a:fld>
            <a:endParaRPr lang="en-US" altLang="en-US"/>
          </a:p>
        </p:txBody>
      </p:sp>
    </p:spTree>
    <p:extLst>
      <p:ext uri="{BB962C8B-B14F-4D97-AF65-F5344CB8AC3E}">
        <p14:creationId xmlns:p14="http://schemas.microsoft.com/office/powerpoint/2010/main" val="1104773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endParaRPr lang="en-US"/>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a:t>Asıl metin stillerini düzenlemek için tıklatın</a:t>
            </a:r>
          </a:p>
        </p:txBody>
      </p:sp>
      <p:sp>
        <p:nvSpPr>
          <p:cNvPr id="4" name="Rectangle 4">
            <a:extLst>
              <a:ext uri="{FF2B5EF4-FFF2-40B4-BE49-F238E27FC236}">
                <a16:creationId xmlns:a16="http://schemas.microsoft.com/office/drawing/2014/main" id="{08602132-7F82-494D-B0DB-9B212196AB2D}"/>
              </a:ext>
            </a:extLst>
          </p:cNvPr>
          <p:cNvSpPr>
            <a:spLocks noGrp="1" noChangeArrowheads="1"/>
          </p:cNvSpPr>
          <p:nvPr>
            <p:ph type="dt" sz="half" idx="10"/>
          </p:nvPr>
        </p:nvSpPr>
        <p:spPr>
          <a:ln/>
        </p:spPr>
        <p:txBody>
          <a:bodyPr/>
          <a:lstStyle>
            <a:lvl1pPr>
              <a:defRPr/>
            </a:lvl1pPr>
          </a:lstStyle>
          <a:p>
            <a:pPr>
              <a:defRPr/>
            </a:pPr>
            <a:r>
              <a:rPr lang="en-US"/>
              <a:t>Prof. Cherrice Traver</a:t>
            </a:r>
          </a:p>
        </p:txBody>
      </p:sp>
      <p:sp>
        <p:nvSpPr>
          <p:cNvPr id="5" name="Rectangle 5">
            <a:extLst>
              <a:ext uri="{FF2B5EF4-FFF2-40B4-BE49-F238E27FC236}">
                <a16:creationId xmlns:a16="http://schemas.microsoft.com/office/drawing/2014/main" id="{4E21B4A9-905C-467E-8460-65192FEB8374}"/>
              </a:ext>
            </a:extLst>
          </p:cNvPr>
          <p:cNvSpPr>
            <a:spLocks noGrp="1" noChangeArrowheads="1"/>
          </p:cNvSpPr>
          <p:nvPr>
            <p:ph type="ftr" sz="quarter" idx="11"/>
          </p:nvPr>
        </p:nvSpPr>
        <p:spPr>
          <a:ln/>
        </p:spPr>
        <p:txBody>
          <a:bodyPr/>
          <a:lstStyle>
            <a:lvl1pPr>
              <a:defRPr/>
            </a:lvl1pPr>
          </a:lstStyle>
          <a:p>
            <a:pPr>
              <a:defRPr/>
            </a:pPr>
            <a:r>
              <a:rPr lang="en-US"/>
              <a:t>ECE/CS-352: Embedded Microcontroller Systems</a:t>
            </a:r>
          </a:p>
        </p:txBody>
      </p:sp>
      <p:sp>
        <p:nvSpPr>
          <p:cNvPr id="6" name="Rectangle 6">
            <a:extLst>
              <a:ext uri="{FF2B5EF4-FFF2-40B4-BE49-F238E27FC236}">
                <a16:creationId xmlns:a16="http://schemas.microsoft.com/office/drawing/2014/main" id="{7E93D761-6179-44F5-81CB-DCBC99EB88EE}"/>
              </a:ext>
            </a:extLst>
          </p:cNvPr>
          <p:cNvSpPr>
            <a:spLocks noGrp="1" noChangeArrowheads="1"/>
          </p:cNvSpPr>
          <p:nvPr>
            <p:ph type="sldNum" sz="quarter" idx="12"/>
          </p:nvPr>
        </p:nvSpPr>
        <p:spPr>
          <a:ln/>
        </p:spPr>
        <p:txBody>
          <a:bodyPr/>
          <a:lstStyle>
            <a:lvl1pPr>
              <a:defRPr/>
            </a:lvl1pPr>
          </a:lstStyle>
          <a:p>
            <a:pPr>
              <a:defRPr/>
            </a:pPr>
            <a:fld id="{5574D3E7-3D5D-49F5-94F8-47C5AE5A6854}" type="slidenum">
              <a:rPr lang="en-US" altLang="en-US"/>
              <a:pPr>
                <a:defRPr/>
              </a:pPr>
              <a:t>‹#›</a:t>
            </a:fld>
            <a:endParaRPr lang="en-US" altLang="en-US"/>
          </a:p>
        </p:txBody>
      </p:sp>
    </p:spTree>
    <p:extLst>
      <p:ext uri="{BB962C8B-B14F-4D97-AF65-F5344CB8AC3E}">
        <p14:creationId xmlns:p14="http://schemas.microsoft.com/office/powerpoint/2010/main" val="2334277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endParaRPr lang="en-US"/>
          </a:p>
        </p:txBody>
      </p:sp>
      <p:sp>
        <p:nvSpPr>
          <p:cNvPr id="3" name="İçerik Yer Tutucusu 2"/>
          <p:cNvSpPr>
            <a:spLocks noGrp="1"/>
          </p:cNvSpPr>
          <p:nvPr>
            <p:ph sz="half" idx="1"/>
          </p:nvPr>
        </p:nvSpPr>
        <p:spPr>
          <a:xfrm>
            <a:off x="685800" y="1497013"/>
            <a:ext cx="3810000" cy="4598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p:cNvSpPr>
            <a:spLocks noGrp="1"/>
          </p:cNvSpPr>
          <p:nvPr>
            <p:ph sz="half" idx="2"/>
          </p:nvPr>
        </p:nvSpPr>
        <p:spPr>
          <a:xfrm>
            <a:off x="4648200" y="1497013"/>
            <a:ext cx="3810000" cy="4598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4">
            <a:extLst>
              <a:ext uri="{FF2B5EF4-FFF2-40B4-BE49-F238E27FC236}">
                <a16:creationId xmlns:a16="http://schemas.microsoft.com/office/drawing/2014/main" id="{91EDE013-161D-49FB-9CB7-970731724794}"/>
              </a:ext>
            </a:extLst>
          </p:cNvPr>
          <p:cNvSpPr>
            <a:spLocks noGrp="1" noChangeArrowheads="1"/>
          </p:cNvSpPr>
          <p:nvPr>
            <p:ph type="dt" sz="half" idx="10"/>
          </p:nvPr>
        </p:nvSpPr>
        <p:spPr>
          <a:ln/>
        </p:spPr>
        <p:txBody>
          <a:bodyPr/>
          <a:lstStyle>
            <a:lvl1pPr>
              <a:defRPr/>
            </a:lvl1pPr>
          </a:lstStyle>
          <a:p>
            <a:pPr>
              <a:defRPr/>
            </a:pPr>
            <a:r>
              <a:rPr lang="en-US"/>
              <a:t>Prof. Cherrice Traver</a:t>
            </a:r>
          </a:p>
        </p:txBody>
      </p:sp>
      <p:sp>
        <p:nvSpPr>
          <p:cNvPr id="6" name="Rectangle 5">
            <a:extLst>
              <a:ext uri="{FF2B5EF4-FFF2-40B4-BE49-F238E27FC236}">
                <a16:creationId xmlns:a16="http://schemas.microsoft.com/office/drawing/2014/main" id="{33C45A18-E8CD-4420-8111-9EC08D13CB36}"/>
              </a:ext>
            </a:extLst>
          </p:cNvPr>
          <p:cNvSpPr>
            <a:spLocks noGrp="1" noChangeArrowheads="1"/>
          </p:cNvSpPr>
          <p:nvPr>
            <p:ph type="ftr" sz="quarter" idx="11"/>
          </p:nvPr>
        </p:nvSpPr>
        <p:spPr>
          <a:ln/>
        </p:spPr>
        <p:txBody>
          <a:bodyPr/>
          <a:lstStyle>
            <a:lvl1pPr>
              <a:defRPr/>
            </a:lvl1pPr>
          </a:lstStyle>
          <a:p>
            <a:pPr>
              <a:defRPr/>
            </a:pPr>
            <a:r>
              <a:rPr lang="en-US"/>
              <a:t>ECE/CS-352: Embedded Microcontroller Systems</a:t>
            </a:r>
          </a:p>
        </p:txBody>
      </p:sp>
      <p:sp>
        <p:nvSpPr>
          <p:cNvPr id="7" name="Rectangle 6">
            <a:extLst>
              <a:ext uri="{FF2B5EF4-FFF2-40B4-BE49-F238E27FC236}">
                <a16:creationId xmlns:a16="http://schemas.microsoft.com/office/drawing/2014/main" id="{9A6DF350-69F3-479F-92A4-B159EFFB38ED}"/>
              </a:ext>
            </a:extLst>
          </p:cNvPr>
          <p:cNvSpPr>
            <a:spLocks noGrp="1" noChangeArrowheads="1"/>
          </p:cNvSpPr>
          <p:nvPr>
            <p:ph type="sldNum" sz="quarter" idx="12"/>
          </p:nvPr>
        </p:nvSpPr>
        <p:spPr>
          <a:ln/>
        </p:spPr>
        <p:txBody>
          <a:bodyPr/>
          <a:lstStyle>
            <a:lvl1pPr>
              <a:defRPr/>
            </a:lvl1pPr>
          </a:lstStyle>
          <a:p>
            <a:pPr>
              <a:defRPr/>
            </a:pPr>
            <a:fld id="{40C0B53A-E3F8-439F-823E-1537D08FA43C}" type="slidenum">
              <a:rPr lang="en-US" altLang="en-US"/>
              <a:pPr>
                <a:defRPr/>
              </a:pPr>
              <a:t>‹#›</a:t>
            </a:fld>
            <a:endParaRPr lang="en-US" altLang="en-US"/>
          </a:p>
        </p:txBody>
      </p:sp>
    </p:spTree>
    <p:extLst>
      <p:ext uri="{BB962C8B-B14F-4D97-AF65-F5344CB8AC3E}">
        <p14:creationId xmlns:p14="http://schemas.microsoft.com/office/powerpoint/2010/main" val="2479363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1143000"/>
          </a:xfrm>
        </p:spPr>
        <p:txBody>
          <a:bodyPr/>
          <a:lstStyle>
            <a:lvl1pPr>
              <a:defRPr/>
            </a:lvl1pPr>
          </a:lstStyle>
          <a:p>
            <a:r>
              <a:rPr lang="tr-TR"/>
              <a:t>Asıl başlık stili için tıklatın</a:t>
            </a:r>
            <a:endParaRPr lang="en-US"/>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Rectangle 4">
            <a:extLst>
              <a:ext uri="{FF2B5EF4-FFF2-40B4-BE49-F238E27FC236}">
                <a16:creationId xmlns:a16="http://schemas.microsoft.com/office/drawing/2014/main" id="{E3A57BF9-97E0-4744-B1A6-75686F3482FD}"/>
              </a:ext>
            </a:extLst>
          </p:cNvPr>
          <p:cNvSpPr>
            <a:spLocks noGrp="1" noChangeArrowheads="1"/>
          </p:cNvSpPr>
          <p:nvPr>
            <p:ph type="dt" sz="half" idx="10"/>
          </p:nvPr>
        </p:nvSpPr>
        <p:spPr>
          <a:ln/>
        </p:spPr>
        <p:txBody>
          <a:bodyPr/>
          <a:lstStyle>
            <a:lvl1pPr>
              <a:defRPr/>
            </a:lvl1pPr>
          </a:lstStyle>
          <a:p>
            <a:pPr>
              <a:defRPr/>
            </a:pPr>
            <a:r>
              <a:rPr lang="en-US"/>
              <a:t>Prof. Cherrice Traver</a:t>
            </a:r>
          </a:p>
        </p:txBody>
      </p:sp>
      <p:sp>
        <p:nvSpPr>
          <p:cNvPr id="8" name="Rectangle 5">
            <a:extLst>
              <a:ext uri="{FF2B5EF4-FFF2-40B4-BE49-F238E27FC236}">
                <a16:creationId xmlns:a16="http://schemas.microsoft.com/office/drawing/2014/main" id="{5D0FFA8C-0A29-4351-90E5-7885EFE0D3B0}"/>
              </a:ext>
            </a:extLst>
          </p:cNvPr>
          <p:cNvSpPr>
            <a:spLocks noGrp="1" noChangeArrowheads="1"/>
          </p:cNvSpPr>
          <p:nvPr>
            <p:ph type="ftr" sz="quarter" idx="11"/>
          </p:nvPr>
        </p:nvSpPr>
        <p:spPr>
          <a:ln/>
        </p:spPr>
        <p:txBody>
          <a:bodyPr/>
          <a:lstStyle>
            <a:lvl1pPr>
              <a:defRPr/>
            </a:lvl1pPr>
          </a:lstStyle>
          <a:p>
            <a:pPr>
              <a:defRPr/>
            </a:pPr>
            <a:r>
              <a:rPr lang="en-US"/>
              <a:t>ECE/CS-352: Embedded Microcontroller Systems</a:t>
            </a:r>
          </a:p>
        </p:txBody>
      </p:sp>
      <p:sp>
        <p:nvSpPr>
          <p:cNvPr id="9" name="Rectangle 6">
            <a:extLst>
              <a:ext uri="{FF2B5EF4-FFF2-40B4-BE49-F238E27FC236}">
                <a16:creationId xmlns:a16="http://schemas.microsoft.com/office/drawing/2014/main" id="{F7923DD8-EA30-4EC7-B584-01FBC812584B}"/>
              </a:ext>
            </a:extLst>
          </p:cNvPr>
          <p:cNvSpPr>
            <a:spLocks noGrp="1" noChangeArrowheads="1"/>
          </p:cNvSpPr>
          <p:nvPr>
            <p:ph type="sldNum" sz="quarter" idx="12"/>
          </p:nvPr>
        </p:nvSpPr>
        <p:spPr>
          <a:ln/>
        </p:spPr>
        <p:txBody>
          <a:bodyPr/>
          <a:lstStyle>
            <a:lvl1pPr>
              <a:defRPr/>
            </a:lvl1pPr>
          </a:lstStyle>
          <a:p>
            <a:pPr>
              <a:defRPr/>
            </a:pPr>
            <a:fld id="{3F11CDE5-1310-4D49-963D-562292F6D591}" type="slidenum">
              <a:rPr lang="en-US" altLang="en-US"/>
              <a:pPr>
                <a:defRPr/>
              </a:pPr>
              <a:t>‹#›</a:t>
            </a:fld>
            <a:endParaRPr lang="en-US" altLang="en-US"/>
          </a:p>
        </p:txBody>
      </p:sp>
    </p:spTree>
    <p:extLst>
      <p:ext uri="{BB962C8B-B14F-4D97-AF65-F5344CB8AC3E}">
        <p14:creationId xmlns:p14="http://schemas.microsoft.com/office/powerpoint/2010/main" val="2738149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endParaRPr lang="en-US"/>
          </a:p>
        </p:txBody>
      </p:sp>
      <p:sp>
        <p:nvSpPr>
          <p:cNvPr id="3" name="Altbilgi Yer Tutucusu 3">
            <a:extLst>
              <a:ext uri="{FF2B5EF4-FFF2-40B4-BE49-F238E27FC236}">
                <a16:creationId xmlns:a16="http://schemas.microsoft.com/office/drawing/2014/main" id="{BBC46A1A-89CA-4648-8C0C-0E9D12BE3E8F}"/>
              </a:ext>
            </a:extLst>
          </p:cNvPr>
          <p:cNvSpPr>
            <a:spLocks noGrp="1"/>
          </p:cNvSpPr>
          <p:nvPr>
            <p:ph type="ftr" sz="quarter" idx="10"/>
          </p:nvPr>
        </p:nvSpPr>
        <p:spPr/>
        <p:txBody>
          <a:bodyPr/>
          <a:lstStyle>
            <a:lvl1pPr>
              <a:defRPr/>
            </a:lvl1pPr>
          </a:lstStyle>
          <a:p>
            <a:pPr>
              <a:defRPr/>
            </a:pPr>
            <a:r>
              <a:rPr lang="en-US"/>
              <a:t>ECE/CS-352: Embedded Microcontroller Systems</a:t>
            </a:r>
          </a:p>
        </p:txBody>
      </p:sp>
      <p:sp>
        <p:nvSpPr>
          <p:cNvPr id="4" name="Slayt Numarası Yer Tutucusu 4">
            <a:extLst>
              <a:ext uri="{FF2B5EF4-FFF2-40B4-BE49-F238E27FC236}">
                <a16:creationId xmlns:a16="http://schemas.microsoft.com/office/drawing/2014/main" id="{3174046F-3433-428D-A18D-A11D8A738779}"/>
              </a:ext>
            </a:extLst>
          </p:cNvPr>
          <p:cNvSpPr>
            <a:spLocks noGrp="1"/>
          </p:cNvSpPr>
          <p:nvPr>
            <p:ph type="sldNum" sz="quarter" idx="11"/>
          </p:nvPr>
        </p:nvSpPr>
        <p:spPr/>
        <p:txBody>
          <a:bodyPr/>
          <a:lstStyle>
            <a:lvl1pPr>
              <a:defRPr/>
            </a:lvl1pPr>
          </a:lstStyle>
          <a:p>
            <a:pPr>
              <a:defRPr/>
            </a:pPr>
            <a:fld id="{CFF83851-9ADA-4152-8B2A-9B28358E3390}" type="slidenum">
              <a:rPr lang="en-US" altLang="en-US"/>
              <a:pPr>
                <a:defRPr/>
              </a:pPr>
              <a:t>‹#›</a:t>
            </a:fld>
            <a:endParaRPr lang="en-US" altLang="en-US"/>
          </a:p>
        </p:txBody>
      </p:sp>
    </p:spTree>
    <p:extLst>
      <p:ext uri="{BB962C8B-B14F-4D97-AF65-F5344CB8AC3E}">
        <p14:creationId xmlns:p14="http://schemas.microsoft.com/office/powerpoint/2010/main" val="68591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Altbilgi Yer Tutucusu 2">
            <a:extLst>
              <a:ext uri="{FF2B5EF4-FFF2-40B4-BE49-F238E27FC236}">
                <a16:creationId xmlns:a16="http://schemas.microsoft.com/office/drawing/2014/main" id="{B39C6295-19E7-4B79-BAE2-8035970A8133}"/>
              </a:ext>
            </a:extLst>
          </p:cNvPr>
          <p:cNvSpPr>
            <a:spLocks noGrp="1"/>
          </p:cNvSpPr>
          <p:nvPr>
            <p:ph type="ftr" sz="quarter" idx="10"/>
          </p:nvPr>
        </p:nvSpPr>
        <p:spPr/>
        <p:txBody>
          <a:bodyPr/>
          <a:lstStyle>
            <a:lvl1pPr>
              <a:defRPr/>
            </a:lvl1pPr>
          </a:lstStyle>
          <a:p>
            <a:pPr>
              <a:defRPr/>
            </a:pPr>
            <a:r>
              <a:rPr lang="en-US"/>
              <a:t>ECE/CS-352: Embedded Microcontroller Systems</a:t>
            </a:r>
          </a:p>
        </p:txBody>
      </p:sp>
      <p:sp>
        <p:nvSpPr>
          <p:cNvPr id="3" name="Slayt Numarası Yer Tutucusu 3">
            <a:extLst>
              <a:ext uri="{FF2B5EF4-FFF2-40B4-BE49-F238E27FC236}">
                <a16:creationId xmlns:a16="http://schemas.microsoft.com/office/drawing/2014/main" id="{9B522380-4CE5-4AC9-BA43-C85D043B9592}"/>
              </a:ext>
            </a:extLst>
          </p:cNvPr>
          <p:cNvSpPr>
            <a:spLocks noGrp="1"/>
          </p:cNvSpPr>
          <p:nvPr>
            <p:ph type="sldNum" sz="quarter" idx="11"/>
          </p:nvPr>
        </p:nvSpPr>
        <p:spPr/>
        <p:txBody>
          <a:bodyPr/>
          <a:lstStyle>
            <a:lvl1pPr>
              <a:defRPr/>
            </a:lvl1pPr>
          </a:lstStyle>
          <a:p>
            <a:pPr>
              <a:defRPr/>
            </a:pPr>
            <a:fld id="{A7553393-FA96-44C5-ADD1-ED7C50253D2E}" type="slidenum">
              <a:rPr lang="en-US" altLang="en-US"/>
              <a:pPr>
                <a:defRPr/>
              </a:pPr>
              <a:t>‹#›</a:t>
            </a:fld>
            <a:endParaRPr lang="en-US" altLang="en-US"/>
          </a:p>
        </p:txBody>
      </p:sp>
    </p:spTree>
    <p:extLst>
      <p:ext uri="{BB962C8B-B14F-4D97-AF65-F5344CB8AC3E}">
        <p14:creationId xmlns:p14="http://schemas.microsoft.com/office/powerpoint/2010/main" val="3832048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endParaRPr lang="en-US"/>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Altbilgi Yer Tutucusu 5">
            <a:extLst>
              <a:ext uri="{FF2B5EF4-FFF2-40B4-BE49-F238E27FC236}">
                <a16:creationId xmlns:a16="http://schemas.microsoft.com/office/drawing/2014/main" id="{C89AF88B-5646-4697-9EED-2EA78E59E271}"/>
              </a:ext>
            </a:extLst>
          </p:cNvPr>
          <p:cNvSpPr>
            <a:spLocks noGrp="1"/>
          </p:cNvSpPr>
          <p:nvPr>
            <p:ph type="ftr" sz="quarter" idx="10"/>
          </p:nvPr>
        </p:nvSpPr>
        <p:spPr/>
        <p:txBody>
          <a:bodyPr/>
          <a:lstStyle>
            <a:lvl1pPr>
              <a:defRPr/>
            </a:lvl1pPr>
          </a:lstStyle>
          <a:p>
            <a:pPr>
              <a:defRPr/>
            </a:pPr>
            <a:r>
              <a:rPr lang="en-US"/>
              <a:t>ECE/CS-352: Embedded Microcontroller Systems</a:t>
            </a:r>
          </a:p>
        </p:txBody>
      </p:sp>
      <p:sp>
        <p:nvSpPr>
          <p:cNvPr id="6" name="Slayt Numarası Yer Tutucusu 6">
            <a:extLst>
              <a:ext uri="{FF2B5EF4-FFF2-40B4-BE49-F238E27FC236}">
                <a16:creationId xmlns:a16="http://schemas.microsoft.com/office/drawing/2014/main" id="{2F6AA617-BC93-475E-BFAD-97B3AD5B78FE}"/>
              </a:ext>
            </a:extLst>
          </p:cNvPr>
          <p:cNvSpPr>
            <a:spLocks noGrp="1"/>
          </p:cNvSpPr>
          <p:nvPr>
            <p:ph type="sldNum" sz="quarter" idx="11"/>
          </p:nvPr>
        </p:nvSpPr>
        <p:spPr/>
        <p:txBody>
          <a:bodyPr/>
          <a:lstStyle>
            <a:lvl1pPr>
              <a:defRPr/>
            </a:lvl1pPr>
          </a:lstStyle>
          <a:p>
            <a:pPr>
              <a:defRPr/>
            </a:pPr>
            <a:fld id="{89F3E491-100A-492D-9BFE-D51F2E6DB9FD}" type="slidenum">
              <a:rPr lang="en-US" altLang="en-US"/>
              <a:pPr>
                <a:defRPr/>
              </a:pPr>
              <a:t>‹#›</a:t>
            </a:fld>
            <a:endParaRPr lang="en-US" altLang="en-US"/>
          </a:p>
        </p:txBody>
      </p:sp>
    </p:spTree>
    <p:extLst>
      <p:ext uri="{BB962C8B-B14F-4D97-AF65-F5344CB8AC3E}">
        <p14:creationId xmlns:p14="http://schemas.microsoft.com/office/powerpoint/2010/main" val="1881783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endParaRPr lang="en-US"/>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Altbilgi Yer Tutucusu 5">
            <a:extLst>
              <a:ext uri="{FF2B5EF4-FFF2-40B4-BE49-F238E27FC236}">
                <a16:creationId xmlns:a16="http://schemas.microsoft.com/office/drawing/2014/main" id="{B8B482CB-4112-4441-8244-48F0D1D339BE}"/>
              </a:ext>
            </a:extLst>
          </p:cNvPr>
          <p:cNvSpPr>
            <a:spLocks noGrp="1"/>
          </p:cNvSpPr>
          <p:nvPr>
            <p:ph type="ftr" sz="quarter" idx="10"/>
          </p:nvPr>
        </p:nvSpPr>
        <p:spPr/>
        <p:txBody>
          <a:bodyPr/>
          <a:lstStyle>
            <a:lvl1pPr>
              <a:defRPr/>
            </a:lvl1pPr>
          </a:lstStyle>
          <a:p>
            <a:pPr>
              <a:defRPr/>
            </a:pPr>
            <a:r>
              <a:rPr lang="en-US"/>
              <a:t>ECE/CS-352: Embedded Microcontroller Systems</a:t>
            </a:r>
          </a:p>
        </p:txBody>
      </p:sp>
      <p:sp>
        <p:nvSpPr>
          <p:cNvPr id="6" name="Slayt Numarası Yer Tutucusu 6">
            <a:extLst>
              <a:ext uri="{FF2B5EF4-FFF2-40B4-BE49-F238E27FC236}">
                <a16:creationId xmlns:a16="http://schemas.microsoft.com/office/drawing/2014/main" id="{476524A4-77B0-4605-BAE6-9A95436E3C83}"/>
              </a:ext>
            </a:extLst>
          </p:cNvPr>
          <p:cNvSpPr>
            <a:spLocks noGrp="1"/>
          </p:cNvSpPr>
          <p:nvPr>
            <p:ph type="sldNum" sz="quarter" idx="11"/>
          </p:nvPr>
        </p:nvSpPr>
        <p:spPr/>
        <p:txBody>
          <a:bodyPr/>
          <a:lstStyle>
            <a:lvl1pPr>
              <a:defRPr/>
            </a:lvl1pPr>
          </a:lstStyle>
          <a:p>
            <a:pPr>
              <a:defRPr/>
            </a:pPr>
            <a:fld id="{B64E35D0-2B93-48B4-9EFE-01482BC5B957}" type="slidenum">
              <a:rPr lang="en-US" altLang="en-US"/>
              <a:pPr>
                <a:defRPr/>
              </a:pPr>
              <a:t>‹#›</a:t>
            </a:fld>
            <a:endParaRPr lang="en-US" altLang="en-US"/>
          </a:p>
        </p:txBody>
      </p:sp>
    </p:spTree>
    <p:extLst>
      <p:ext uri="{BB962C8B-B14F-4D97-AF65-F5344CB8AC3E}">
        <p14:creationId xmlns:p14="http://schemas.microsoft.com/office/powerpoint/2010/main" val="158070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images.google.com/imgres?imgurl=www.atarimagazines.com/startv4n10/microprocessor.jpg&amp;imgrefurl=http://www.atarimagazines.com/startv4n10/news_notes_quotes.html&amp;h=284&amp;w=262&amp;sz=13&amp;tbnid=nqaEbd2Z-lAJ:&amp;tbnh=109&amp;tbnw=101&amp;prev=/images%3Fq%3Dmicroprocessor%26hl%3Den%26lr%3Dlang_en%26ie%3DUTF-8%26oe%3DUTF-8"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0A823E7-0DF6-44EA-951E-BCC8C1DDCE2B}"/>
              </a:ext>
            </a:extLst>
          </p:cNvPr>
          <p:cNvSpPr>
            <a:spLocks noGrp="1" noChangeArrowheads="1"/>
          </p:cNvSpPr>
          <p:nvPr>
            <p:ph type="title"/>
          </p:nvPr>
        </p:nvSpPr>
        <p:spPr bwMode="auto">
          <a:xfrm>
            <a:off x="914400" y="228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90C7F8B4-9F14-4D72-BFFD-0ECD028C7D81}"/>
              </a:ext>
            </a:extLst>
          </p:cNvPr>
          <p:cNvSpPr>
            <a:spLocks noGrp="1" noChangeArrowheads="1"/>
          </p:cNvSpPr>
          <p:nvPr>
            <p:ph type="body" idx="1"/>
          </p:nvPr>
        </p:nvSpPr>
        <p:spPr bwMode="auto">
          <a:xfrm>
            <a:off x="685800" y="1497013"/>
            <a:ext cx="7772400" cy="4598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DE7E5770-BC91-4FD5-AEDE-FA4A5A9D9D40}"/>
              </a:ext>
            </a:extLst>
          </p:cNvPr>
          <p:cNvSpPr>
            <a:spLocks noGrp="1" noChangeArrowheads="1"/>
          </p:cNvSpPr>
          <p:nvPr>
            <p:ph type="dt" sz="half" idx="2"/>
          </p:nvPr>
        </p:nvSpPr>
        <p:spPr bwMode="auto">
          <a:xfrm>
            <a:off x="609600" y="6400800"/>
            <a:ext cx="2819400" cy="3048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atin typeface="Times New Roman" charset="0"/>
              </a:defRPr>
            </a:lvl1pPr>
          </a:lstStyle>
          <a:p>
            <a:pPr>
              <a:defRPr/>
            </a:pPr>
            <a:r>
              <a:rPr lang="en-US"/>
              <a:t>Prof. Cherrice Traver</a:t>
            </a:r>
          </a:p>
        </p:txBody>
      </p:sp>
      <p:sp>
        <p:nvSpPr>
          <p:cNvPr id="1029" name="Rectangle 5">
            <a:extLst>
              <a:ext uri="{FF2B5EF4-FFF2-40B4-BE49-F238E27FC236}">
                <a16:creationId xmlns:a16="http://schemas.microsoft.com/office/drawing/2014/main" id="{5785DE11-F73A-4426-91D3-B91DD6A8EB88}"/>
              </a:ext>
            </a:extLst>
          </p:cNvPr>
          <p:cNvSpPr>
            <a:spLocks noGrp="1" noChangeArrowheads="1"/>
          </p:cNvSpPr>
          <p:nvPr>
            <p:ph type="ftr" sz="quarter" idx="3"/>
          </p:nvPr>
        </p:nvSpPr>
        <p:spPr bwMode="auto">
          <a:xfrm>
            <a:off x="4419600" y="6400800"/>
            <a:ext cx="4038600" cy="3048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atin typeface="Times New Roman" charset="0"/>
              </a:defRPr>
            </a:lvl1pPr>
          </a:lstStyle>
          <a:p>
            <a:pPr>
              <a:defRPr/>
            </a:pPr>
            <a:r>
              <a:rPr lang="en-US"/>
              <a:t>ECE/CS-352: Embedded Microcontroller Systems</a:t>
            </a:r>
          </a:p>
        </p:txBody>
      </p:sp>
      <p:sp>
        <p:nvSpPr>
          <p:cNvPr id="1030" name="Rectangle 6">
            <a:extLst>
              <a:ext uri="{FF2B5EF4-FFF2-40B4-BE49-F238E27FC236}">
                <a16:creationId xmlns:a16="http://schemas.microsoft.com/office/drawing/2014/main" id="{85DA5FF6-AA24-43D5-851E-86F8727DED0B}"/>
              </a:ext>
            </a:extLst>
          </p:cNvPr>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BD0E5559-B678-4C1E-BF02-4839878CA2C2}" type="slidenum">
              <a:rPr lang="en-US" altLang="en-US"/>
              <a:pPr>
                <a:defRPr/>
              </a:pPr>
              <a:t>‹#›</a:t>
            </a:fld>
            <a:endParaRPr lang="en-US" altLang="en-US"/>
          </a:p>
        </p:txBody>
      </p:sp>
      <p:pic>
        <p:nvPicPr>
          <p:cNvPr id="1031" name="Picture 8" descr="microprocessor">
            <a:hlinkClick r:id="rId14"/>
            <a:extLst>
              <a:ext uri="{FF2B5EF4-FFF2-40B4-BE49-F238E27FC236}">
                <a16:creationId xmlns:a16="http://schemas.microsoft.com/office/drawing/2014/main" id="{645896E8-E12E-4446-8EA5-2CECE0AEE4C2}"/>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5400" y="25400"/>
            <a:ext cx="7064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10">
            <a:extLst>
              <a:ext uri="{FF2B5EF4-FFF2-40B4-BE49-F238E27FC236}">
                <a16:creationId xmlns:a16="http://schemas.microsoft.com/office/drawing/2014/main" id="{2CCAFF58-1407-4269-8880-B256B3A40D78}"/>
              </a:ext>
            </a:extLst>
          </p:cNvPr>
          <p:cNvSpPr>
            <a:spLocks noChangeShapeType="1"/>
          </p:cNvSpPr>
          <p:nvPr userDrawn="1"/>
        </p:nvSpPr>
        <p:spPr bwMode="auto">
          <a:xfrm>
            <a:off x="63500" y="814388"/>
            <a:ext cx="0" cy="5535612"/>
          </a:xfrm>
          <a:prstGeom prst="line">
            <a:avLst/>
          </a:prstGeom>
          <a:noFill/>
          <a:ln w="57150">
            <a:solidFill>
              <a:srgbClr val="66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3" name="Line 11">
            <a:extLst>
              <a:ext uri="{FF2B5EF4-FFF2-40B4-BE49-F238E27FC236}">
                <a16:creationId xmlns:a16="http://schemas.microsoft.com/office/drawing/2014/main" id="{0B90F590-785F-4AF6-A0E9-4799B5A231D5}"/>
              </a:ext>
            </a:extLst>
          </p:cNvPr>
          <p:cNvSpPr>
            <a:spLocks noChangeShapeType="1"/>
          </p:cNvSpPr>
          <p:nvPr userDrawn="1"/>
        </p:nvSpPr>
        <p:spPr bwMode="auto">
          <a:xfrm>
            <a:off x="752475" y="63500"/>
            <a:ext cx="8040688" cy="0"/>
          </a:xfrm>
          <a:prstGeom prst="line">
            <a:avLst/>
          </a:prstGeom>
          <a:noFill/>
          <a:ln w="57150">
            <a:solidFill>
              <a:srgbClr val="66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 name="Line 12">
            <a:extLst>
              <a:ext uri="{FF2B5EF4-FFF2-40B4-BE49-F238E27FC236}">
                <a16:creationId xmlns:a16="http://schemas.microsoft.com/office/drawing/2014/main" id="{D1F86E4F-0928-4FB0-8814-10EB8A21A5D3}"/>
              </a:ext>
            </a:extLst>
          </p:cNvPr>
          <p:cNvSpPr>
            <a:spLocks noChangeShapeType="1"/>
          </p:cNvSpPr>
          <p:nvPr userDrawn="1"/>
        </p:nvSpPr>
        <p:spPr bwMode="auto">
          <a:xfrm>
            <a:off x="165100" y="827088"/>
            <a:ext cx="0" cy="4897437"/>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13">
            <a:extLst>
              <a:ext uri="{FF2B5EF4-FFF2-40B4-BE49-F238E27FC236}">
                <a16:creationId xmlns:a16="http://schemas.microsoft.com/office/drawing/2014/main" id="{4603B43F-EE71-48C7-B5DF-02C6E49B0EEF}"/>
              </a:ext>
            </a:extLst>
          </p:cNvPr>
          <p:cNvSpPr>
            <a:spLocks noChangeShapeType="1"/>
          </p:cNvSpPr>
          <p:nvPr userDrawn="1"/>
        </p:nvSpPr>
        <p:spPr bwMode="auto">
          <a:xfrm>
            <a:off x="755650" y="152400"/>
            <a:ext cx="6702425"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6" name="Line 14">
            <a:extLst>
              <a:ext uri="{FF2B5EF4-FFF2-40B4-BE49-F238E27FC236}">
                <a16:creationId xmlns:a16="http://schemas.microsoft.com/office/drawing/2014/main" id="{8629952C-3681-4D0B-B5BD-19331A7FABDC}"/>
              </a:ext>
            </a:extLst>
          </p:cNvPr>
          <p:cNvSpPr>
            <a:spLocks noChangeShapeType="1"/>
          </p:cNvSpPr>
          <p:nvPr userDrawn="1"/>
        </p:nvSpPr>
        <p:spPr bwMode="auto">
          <a:xfrm>
            <a:off x="163513" y="827088"/>
            <a:ext cx="612775"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 name="Line 15">
            <a:extLst>
              <a:ext uri="{FF2B5EF4-FFF2-40B4-BE49-F238E27FC236}">
                <a16:creationId xmlns:a16="http://schemas.microsoft.com/office/drawing/2014/main" id="{346681B1-D8CF-4A99-8686-B07693DD7E0A}"/>
              </a:ext>
            </a:extLst>
          </p:cNvPr>
          <p:cNvSpPr>
            <a:spLocks noChangeShapeType="1"/>
          </p:cNvSpPr>
          <p:nvPr userDrawn="1"/>
        </p:nvSpPr>
        <p:spPr bwMode="auto">
          <a:xfrm flipH="1" flipV="1">
            <a:off x="766763" y="166688"/>
            <a:ext cx="0" cy="676275"/>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93" r:id="rId1"/>
    <p:sldLayoutId id="2147483789" r:id="rId2"/>
    <p:sldLayoutId id="2147483790" r:id="rId3"/>
    <p:sldLayoutId id="2147483791" r:id="rId4"/>
    <p:sldLayoutId id="2147483792" r:id="rId5"/>
    <p:sldLayoutId id="2147483794" r:id="rId6"/>
    <p:sldLayoutId id="2147483795" r:id="rId7"/>
    <p:sldLayoutId id="2147483796" r:id="rId8"/>
    <p:sldLayoutId id="2147483797" r:id="rId9"/>
    <p:sldLayoutId id="2147483798" r:id="rId10"/>
    <p:sldLayoutId id="2147483799" r:id="rId11"/>
    <p:sldLayoutId id="2147483800" r:id="rId12"/>
  </p:sldLayoutIdLst>
  <p:hf sldNum="0"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75BE416D-25AE-46EF-84D1-1BCCD8AA41BC}"/>
              </a:ext>
            </a:extLst>
          </p:cNvPr>
          <p:cNvSpPr>
            <a:spLocks noGrp="1" noChangeArrowheads="1"/>
          </p:cNvSpPr>
          <p:nvPr>
            <p:ph type="ctrTitle"/>
          </p:nvPr>
        </p:nvSpPr>
        <p:spPr>
          <a:xfrm>
            <a:off x="685800" y="2286000"/>
            <a:ext cx="7772400" cy="1143000"/>
          </a:xfrm>
        </p:spPr>
        <p:txBody>
          <a:bodyPr/>
          <a:lstStyle/>
          <a:p>
            <a:pPr eaLnBrk="1" hangingPunct="1"/>
            <a:r>
              <a:rPr lang="en-US" altLang="en-US"/>
              <a:t>Embedded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E492D015-A537-4D9E-AAD8-DB245F93145F}"/>
              </a:ext>
            </a:extLst>
          </p:cNvPr>
          <p:cNvSpPr>
            <a:spLocks noGrp="1" noChangeArrowheads="1"/>
          </p:cNvSpPr>
          <p:nvPr>
            <p:ph type="title"/>
          </p:nvPr>
        </p:nvSpPr>
        <p:spPr/>
        <p:txBody>
          <a:bodyPr/>
          <a:lstStyle/>
          <a:p>
            <a:pPr eaLnBrk="1" hangingPunct="1">
              <a:defRPr/>
            </a:pPr>
            <a:r>
              <a:rPr lang="en-US" altLang="en-US" sz="3600" kern="1200" dirty="0">
                <a:solidFill>
                  <a:srgbClr val="000000"/>
                </a:solidFill>
              </a:rPr>
              <a:t>An embedded system example -- a digital camera</a:t>
            </a:r>
            <a:endParaRPr lang="en-US" altLang="en-US" dirty="0"/>
          </a:p>
        </p:txBody>
      </p:sp>
      <p:sp>
        <p:nvSpPr>
          <p:cNvPr id="30" name="Rectangle 93">
            <a:extLst>
              <a:ext uri="{FF2B5EF4-FFF2-40B4-BE49-F238E27FC236}">
                <a16:creationId xmlns:a16="http://schemas.microsoft.com/office/drawing/2014/main" id="{2ADD454A-9059-41F4-9B70-3B401E1EB4BB}"/>
              </a:ext>
            </a:extLst>
          </p:cNvPr>
          <p:cNvSpPr>
            <a:spLocks noChangeArrowheads="1"/>
          </p:cNvSpPr>
          <p:nvPr/>
        </p:nvSpPr>
        <p:spPr bwMode="auto">
          <a:xfrm>
            <a:off x="381000" y="5029200"/>
            <a:ext cx="8382000" cy="990600"/>
          </a:xfrm>
          <a:prstGeom prst="rect">
            <a:avLst/>
          </a:prstGeom>
          <a:noFill/>
          <a:ln>
            <a:noFill/>
          </a:ln>
          <a:effectLst/>
        </p:spPr>
        <p:txBody>
          <a:bodyPr lIns="92075" tIns="46038" rIns="92075" bIns="46038"/>
          <a:lstStyle>
            <a:lvl1pPr marL="342900" indent="-342900" algn="l">
              <a:spcBef>
                <a:spcPct val="20000"/>
              </a:spcBef>
              <a:buChar char="•"/>
              <a:defRPr kumimoji="1" sz="2800">
                <a:solidFill>
                  <a:schemeClr val="tx1"/>
                </a:solidFill>
                <a:latin typeface="Times New Roman" panose="02020603050405020304" pitchFamily="18" charset="0"/>
              </a:defRPr>
            </a:lvl1pPr>
            <a:lvl2pPr marL="742950" indent="-285750" algn="l">
              <a:spcBef>
                <a:spcPct val="20000"/>
              </a:spcBef>
              <a:buChar char="–"/>
              <a:defRPr kumimoji="1" sz="2400">
                <a:solidFill>
                  <a:schemeClr val="tx1"/>
                </a:solidFill>
                <a:latin typeface="Times New Roman" panose="02020603050405020304" pitchFamily="18" charset="0"/>
              </a:defRPr>
            </a:lvl2pPr>
            <a:lvl3pPr marL="1143000" indent="-228600" algn="l">
              <a:spcBef>
                <a:spcPct val="20000"/>
              </a:spcBef>
              <a:buChar char="•"/>
              <a:defRPr kumimoji="1" sz="2000">
                <a:solidFill>
                  <a:schemeClr val="tx1"/>
                </a:solidFill>
                <a:latin typeface="Times New Roman" panose="02020603050405020304" pitchFamily="18" charset="0"/>
              </a:defRPr>
            </a:lvl3pPr>
            <a:lvl4pPr marL="1600200" indent="-228600" algn="l">
              <a:spcBef>
                <a:spcPct val="20000"/>
              </a:spcBef>
              <a:buChar char="–"/>
              <a:defRPr kumimoji="1">
                <a:solidFill>
                  <a:schemeClr val="tx1"/>
                </a:solidFill>
                <a:latin typeface="Times New Roman" panose="02020603050405020304" pitchFamily="18" charset="0"/>
              </a:defRPr>
            </a:lvl4pPr>
            <a:lvl5pPr marL="2057400" indent="-228600" algn="l">
              <a:spcBef>
                <a:spcPct val="20000"/>
              </a:spcBef>
              <a:buChar char="•"/>
              <a:defRPr kumimoji="1">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a:solidFill>
                  <a:schemeClr val="tx1"/>
                </a:solidFill>
                <a:latin typeface="Times New Roman" panose="02020603050405020304" pitchFamily="18" charset="0"/>
              </a:defRPr>
            </a:lvl9pPr>
          </a:lstStyle>
          <a:p>
            <a:pPr fontAlgn="auto">
              <a:spcAft>
                <a:spcPts val="0"/>
              </a:spcAft>
              <a:defRPr/>
            </a:pPr>
            <a:r>
              <a:rPr lang="en-US" altLang="en-US" sz="1800" kern="0" dirty="0">
                <a:solidFill>
                  <a:srgbClr val="000000"/>
                </a:solidFill>
              </a:rPr>
              <a:t>Single-functioned -- always a digital camera</a:t>
            </a:r>
          </a:p>
          <a:p>
            <a:pPr fontAlgn="auto">
              <a:spcAft>
                <a:spcPts val="0"/>
              </a:spcAft>
              <a:defRPr/>
            </a:pPr>
            <a:r>
              <a:rPr lang="en-US" altLang="en-US" sz="1800" kern="0" dirty="0">
                <a:solidFill>
                  <a:srgbClr val="000000"/>
                </a:solidFill>
              </a:rPr>
              <a:t>Tightly-constrained -- Low cost, low power, small, fast</a:t>
            </a:r>
          </a:p>
          <a:p>
            <a:pPr fontAlgn="auto">
              <a:spcAft>
                <a:spcPts val="0"/>
              </a:spcAft>
              <a:defRPr/>
            </a:pPr>
            <a:r>
              <a:rPr lang="en-US" altLang="en-US" sz="1800" kern="0" dirty="0">
                <a:solidFill>
                  <a:srgbClr val="000000"/>
                </a:solidFill>
              </a:rPr>
              <a:t>Reactive and real-time -- only to a small extent</a:t>
            </a:r>
          </a:p>
        </p:txBody>
      </p:sp>
      <p:grpSp>
        <p:nvGrpSpPr>
          <p:cNvPr id="20484" name="Group 3">
            <a:extLst>
              <a:ext uri="{FF2B5EF4-FFF2-40B4-BE49-F238E27FC236}">
                <a16:creationId xmlns:a16="http://schemas.microsoft.com/office/drawing/2014/main" id="{70042B13-A21A-4939-BCCA-232C4C1857F4}"/>
              </a:ext>
            </a:extLst>
          </p:cNvPr>
          <p:cNvGrpSpPr>
            <a:grpSpLocks/>
          </p:cNvGrpSpPr>
          <p:nvPr/>
        </p:nvGrpSpPr>
        <p:grpSpPr bwMode="auto">
          <a:xfrm>
            <a:off x="1295400" y="1752600"/>
            <a:ext cx="6172200" cy="3276600"/>
            <a:chOff x="1197" y="1849"/>
            <a:chExt cx="7215" cy="4052"/>
          </a:xfrm>
        </p:grpSpPr>
        <p:sp>
          <p:nvSpPr>
            <p:cNvPr id="32" name="Rectangle 4">
              <a:extLst>
                <a:ext uri="{FF2B5EF4-FFF2-40B4-BE49-F238E27FC236}">
                  <a16:creationId xmlns:a16="http://schemas.microsoft.com/office/drawing/2014/main" id="{2D8F0502-F835-454C-90EF-C9D273849611}"/>
                </a:ext>
              </a:extLst>
            </p:cNvPr>
            <p:cNvSpPr>
              <a:spLocks noChangeArrowheads="1"/>
            </p:cNvSpPr>
            <p:nvPr/>
          </p:nvSpPr>
          <p:spPr bwMode="auto">
            <a:xfrm>
              <a:off x="8412" y="3563"/>
              <a:ext cx="0" cy="188"/>
            </a:xfrm>
            <a:prstGeom prst="rect">
              <a:avLst/>
            </a:prstGeom>
            <a:noFill/>
            <a:ln>
              <a:noFill/>
            </a:ln>
          </p:spPr>
          <p:txBody>
            <a:bodyPr wrap="none" lIns="0" tIns="0" rIns="0" bIns="0">
              <a:spAutoFit/>
            </a:bodyPr>
            <a:lstStyle/>
            <a:p>
              <a:pPr fontAlgn="auto">
                <a:spcBef>
                  <a:spcPts val="0"/>
                </a:spcBef>
                <a:spcAft>
                  <a:spcPts val="0"/>
                </a:spcAft>
                <a:defRPr/>
              </a:pPr>
              <a:endParaRPr lang="en-US" altLang="en-US" sz="1000" kern="0">
                <a:solidFill>
                  <a:srgbClr val="000000"/>
                </a:solidFill>
              </a:endParaRPr>
            </a:p>
          </p:txBody>
        </p:sp>
        <p:sp>
          <p:nvSpPr>
            <p:cNvPr id="33" name="Rectangle 5">
              <a:extLst>
                <a:ext uri="{FF2B5EF4-FFF2-40B4-BE49-F238E27FC236}">
                  <a16:creationId xmlns:a16="http://schemas.microsoft.com/office/drawing/2014/main" id="{1A5C124B-5DE5-4AC8-856C-31ED6E9938CA}"/>
                </a:ext>
              </a:extLst>
            </p:cNvPr>
            <p:cNvSpPr>
              <a:spLocks noChangeArrowheads="1"/>
            </p:cNvSpPr>
            <p:nvPr/>
          </p:nvSpPr>
          <p:spPr bwMode="auto">
            <a:xfrm>
              <a:off x="1835" y="1849"/>
              <a:ext cx="2169" cy="491"/>
            </a:xfrm>
            <a:prstGeom prst="rect">
              <a:avLst/>
            </a:prstGeom>
            <a:noFill/>
            <a:ln>
              <a:noFill/>
            </a:ln>
          </p:spPr>
          <p:txBody>
            <a:bodyPr/>
            <a:lstStyle/>
            <a:p>
              <a:pPr algn="ctr" fontAlgn="auto">
                <a:spcBef>
                  <a:spcPts val="0"/>
                </a:spcBef>
                <a:spcAft>
                  <a:spcPts val="0"/>
                </a:spcAft>
                <a:defRPr/>
              </a:pPr>
              <a:endParaRPr lang="en-US" sz="1800" kern="0">
                <a:solidFill>
                  <a:srgbClr val="000000"/>
                </a:solidFill>
              </a:endParaRPr>
            </a:p>
          </p:txBody>
        </p:sp>
        <p:grpSp>
          <p:nvGrpSpPr>
            <p:cNvPr id="20487" name="Group 6">
              <a:extLst>
                <a:ext uri="{FF2B5EF4-FFF2-40B4-BE49-F238E27FC236}">
                  <a16:creationId xmlns:a16="http://schemas.microsoft.com/office/drawing/2014/main" id="{78417DD0-6D26-4AA4-A52F-B0E69446046C}"/>
                </a:ext>
              </a:extLst>
            </p:cNvPr>
            <p:cNvGrpSpPr>
              <a:grpSpLocks/>
            </p:cNvGrpSpPr>
            <p:nvPr/>
          </p:nvGrpSpPr>
          <p:grpSpPr bwMode="auto">
            <a:xfrm>
              <a:off x="1197" y="1862"/>
              <a:ext cx="6992" cy="4039"/>
              <a:chOff x="1248" y="2179"/>
              <a:chExt cx="6992" cy="4039"/>
            </a:xfrm>
          </p:grpSpPr>
          <p:sp>
            <p:nvSpPr>
              <p:cNvPr id="35" name="Rectangle 7">
                <a:extLst>
                  <a:ext uri="{FF2B5EF4-FFF2-40B4-BE49-F238E27FC236}">
                    <a16:creationId xmlns:a16="http://schemas.microsoft.com/office/drawing/2014/main" id="{1DCEEDF6-C344-4290-A913-7F3E74578D59}"/>
                  </a:ext>
                </a:extLst>
              </p:cNvPr>
              <p:cNvSpPr>
                <a:spLocks noChangeArrowheads="1"/>
              </p:cNvSpPr>
              <p:nvPr/>
            </p:nvSpPr>
            <p:spPr bwMode="auto">
              <a:xfrm>
                <a:off x="2100" y="2276"/>
                <a:ext cx="6126" cy="3864"/>
              </a:xfrm>
              <a:prstGeom prst="rect">
                <a:avLst/>
              </a:prstGeom>
              <a:solidFill>
                <a:srgbClr val="808080"/>
              </a:solidFill>
              <a:ln>
                <a:noFill/>
              </a:ln>
            </p:spPr>
            <p:txBody>
              <a:bodyPr/>
              <a:lstStyle/>
              <a:p>
                <a:pPr algn="ctr" fontAlgn="auto">
                  <a:spcBef>
                    <a:spcPts val="0"/>
                  </a:spcBef>
                  <a:spcAft>
                    <a:spcPts val="0"/>
                  </a:spcAft>
                  <a:defRPr/>
                </a:pPr>
                <a:endParaRPr lang="en-US" sz="1800" kern="0">
                  <a:solidFill>
                    <a:srgbClr val="000000"/>
                  </a:solidFill>
                </a:endParaRPr>
              </a:p>
            </p:txBody>
          </p:sp>
          <p:sp>
            <p:nvSpPr>
              <p:cNvPr id="36" name="Rectangle 8">
                <a:extLst>
                  <a:ext uri="{FF2B5EF4-FFF2-40B4-BE49-F238E27FC236}">
                    <a16:creationId xmlns:a16="http://schemas.microsoft.com/office/drawing/2014/main" id="{36953A0B-444B-426D-A9CF-FCB2D99E7367}"/>
                  </a:ext>
                </a:extLst>
              </p:cNvPr>
              <p:cNvSpPr>
                <a:spLocks noChangeArrowheads="1"/>
              </p:cNvSpPr>
              <p:nvPr/>
            </p:nvSpPr>
            <p:spPr bwMode="auto">
              <a:xfrm>
                <a:off x="1949" y="2188"/>
                <a:ext cx="6176" cy="3885"/>
              </a:xfrm>
              <a:prstGeom prst="rect">
                <a:avLst/>
              </a:prstGeom>
              <a:solidFill>
                <a:srgbClr val="FFFFFF"/>
              </a:solidFill>
              <a:ln w="9525">
                <a:solidFill>
                  <a:srgbClr val="000000"/>
                </a:solidFill>
                <a:miter lim="800000"/>
                <a:headEnd/>
                <a:tailEnd/>
              </a:ln>
            </p:spPr>
            <p:txBody>
              <a:bodyPr/>
              <a:lstStyle/>
              <a:p>
                <a:pPr algn="ctr" fontAlgn="auto">
                  <a:spcBef>
                    <a:spcPts val="0"/>
                  </a:spcBef>
                  <a:spcAft>
                    <a:spcPts val="0"/>
                  </a:spcAft>
                  <a:defRPr/>
                </a:pPr>
                <a:endParaRPr lang="en-US" sz="1800" kern="0">
                  <a:solidFill>
                    <a:srgbClr val="000000"/>
                  </a:solidFill>
                </a:endParaRPr>
              </a:p>
            </p:txBody>
          </p:sp>
          <p:sp>
            <p:nvSpPr>
              <p:cNvPr id="37" name="Rectangle 9">
                <a:extLst>
                  <a:ext uri="{FF2B5EF4-FFF2-40B4-BE49-F238E27FC236}">
                    <a16:creationId xmlns:a16="http://schemas.microsoft.com/office/drawing/2014/main" id="{F565CB63-1765-4B13-961E-E2451996F609}"/>
                  </a:ext>
                </a:extLst>
              </p:cNvPr>
              <p:cNvSpPr>
                <a:spLocks noChangeArrowheads="1"/>
              </p:cNvSpPr>
              <p:nvPr/>
            </p:nvSpPr>
            <p:spPr bwMode="auto">
              <a:xfrm>
                <a:off x="4210" y="3788"/>
                <a:ext cx="1575" cy="402"/>
              </a:xfrm>
              <a:prstGeom prst="rect">
                <a:avLst/>
              </a:prstGeom>
              <a:noFill/>
              <a:ln w="9525">
                <a:solidFill>
                  <a:srgbClr val="000000"/>
                </a:solidFill>
                <a:miter lim="800000"/>
                <a:headEnd/>
                <a:tailEnd/>
              </a:ln>
            </p:spPr>
            <p:txBody>
              <a:bodyPr/>
              <a:lstStyle/>
              <a:p>
                <a:pPr algn="ctr" fontAlgn="auto">
                  <a:spcBef>
                    <a:spcPts val="0"/>
                  </a:spcBef>
                  <a:spcAft>
                    <a:spcPts val="0"/>
                  </a:spcAft>
                  <a:defRPr/>
                </a:pPr>
                <a:r>
                  <a:rPr lang="en-US" altLang="en-US" sz="1000" kern="0">
                    <a:solidFill>
                      <a:srgbClr val="000000"/>
                    </a:solidFill>
                  </a:rPr>
                  <a:t>Microcontroller</a:t>
                </a:r>
              </a:p>
            </p:txBody>
          </p:sp>
          <p:sp>
            <p:nvSpPr>
              <p:cNvPr id="38" name="Rectangle 10">
                <a:extLst>
                  <a:ext uri="{FF2B5EF4-FFF2-40B4-BE49-F238E27FC236}">
                    <a16:creationId xmlns:a16="http://schemas.microsoft.com/office/drawing/2014/main" id="{6610F85A-A748-4547-9DC1-535F56BD3A0D}"/>
                  </a:ext>
                </a:extLst>
              </p:cNvPr>
              <p:cNvSpPr>
                <a:spLocks noChangeArrowheads="1"/>
              </p:cNvSpPr>
              <p:nvPr/>
            </p:nvSpPr>
            <p:spPr bwMode="auto">
              <a:xfrm>
                <a:off x="3057" y="2733"/>
                <a:ext cx="1809" cy="402"/>
              </a:xfrm>
              <a:prstGeom prst="rect">
                <a:avLst/>
              </a:prstGeom>
              <a:noFill/>
              <a:ln w="9525">
                <a:solidFill>
                  <a:srgbClr val="000000"/>
                </a:solidFill>
                <a:miter lim="800000"/>
                <a:headEnd/>
                <a:tailEnd/>
              </a:ln>
            </p:spPr>
            <p:txBody>
              <a:bodyPr/>
              <a:lstStyle/>
              <a:p>
                <a:pPr algn="ctr" fontAlgn="auto">
                  <a:spcBef>
                    <a:spcPts val="0"/>
                  </a:spcBef>
                  <a:spcAft>
                    <a:spcPts val="0"/>
                  </a:spcAft>
                  <a:defRPr/>
                </a:pPr>
                <a:r>
                  <a:rPr lang="en-US" altLang="en-US" sz="1000" kern="0">
                    <a:solidFill>
                      <a:srgbClr val="000000"/>
                    </a:solidFill>
                  </a:rPr>
                  <a:t>CCD preprocessor</a:t>
                </a:r>
              </a:p>
            </p:txBody>
          </p:sp>
          <p:sp>
            <p:nvSpPr>
              <p:cNvPr id="39" name="Rectangle 11">
                <a:extLst>
                  <a:ext uri="{FF2B5EF4-FFF2-40B4-BE49-F238E27FC236}">
                    <a16:creationId xmlns:a16="http://schemas.microsoft.com/office/drawing/2014/main" id="{15A77FFC-A118-4A94-810C-FF21FDF0E67C}"/>
                  </a:ext>
                </a:extLst>
              </p:cNvPr>
              <p:cNvSpPr>
                <a:spLocks noChangeArrowheads="1"/>
              </p:cNvSpPr>
              <p:nvPr/>
            </p:nvSpPr>
            <p:spPr bwMode="auto">
              <a:xfrm>
                <a:off x="5206" y="2733"/>
                <a:ext cx="1724" cy="402"/>
              </a:xfrm>
              <a:prstGeom prst="rect">
                <a:avLst/>
              </a:prstGeom>
              <a:noFill/>
              <a:ln w="9525">
                <a:solidFill>
                  <a:srgbClr val="000000"/>
                </a:solidFill>
                <a:miter lim="800000"/>
                <a:headEnd/>
                <a:tailEnd/>
              </a:ln>
            </p:spPr>
            <p:txBody>
              <a:bodyPr lIns="0" rIns="0"/>
              <a:lstStyle/>
              <a:p>
                <a:pPr algn="ctr" fontAlgn="auto">
                  <a:spcBef>
                    <a:spcPts val="0"/>
                  </a:spcBef>
                  <a:spcAft>
                    <a:spcPts val="0"/>
                  </a:spcAft>
                  <a:defRPr/>
                </a:pPr>
                <a:r>
                  <a:rPr lang="en-US" altLang="en-US" sz="1000" kern="0">
                    <a:solidFill>
                      <a:srgbClr val="000000"/>
                    </a:solidFill>
                  </a:rPr>
                  <a:t>Pixel coprocessor</a:t>
                </a:r>
              </a:p>
            </p:txBody>
          </p:sp>
          <p:sp>
            <p:nvSpPr>
              <p:cNvPr id="40" name="Rectangle 12">
                <a:extLst>
                  <a:ext uri="{FF2B5EF4-FFF2-40B4-BE49-F238E27FC236}">
                    <a16:creationId xmlns:a16="http://schemas.microsoft.com/office/drawing/2014/main" id="{1F558E24-0A95-4B3C-A339-B87B39D83FB2}"/>
                  </a:ext>
                </a:extLst>
              </p:cNvPr>
              <p:cNvSpPr>
                <a:spLocks noChangeArrowheads="1"/>
              </p:cNvSpPr>
              <p:nvPr/>
            </p:nvSpPr>
            <p:spPr bwMode="auto">
              <a:xfrm>
                <a:off x="2131" y="2900"/>
                <a:ext cx="575" cy="402"/>
              </a:xfrm>
              <a:prstGeom prst="rect">
                <a:avLst/>
              </a:prstGeom>
              <a:noFill/>
              <a:ln w="9525">
                <a:solidFill>
                  <a:srgbClr val="000000"/>
                </a:solidFill>
                <a:miter lim="800000"/>
                <a:headEnd/>
                <a:tailEnd/>
              </a:ln>
            </p:spPr>
            <p:txBody>
              <a:bodyPr lIns="0" rIns="0"/>
              <a:lstStyle/>
              <a:p>
                <a:pPr algn="ctr" fontAlgn="auto">
                  <a:spcBef>
                    <a:spcPts val="0"/>
                  </a:spcBef>
                  <a:spcAft>
                    <a:spcPts val="0"/>
                  </a:spcAft>
                  <a:defRPr/>
                </a:pPr>
                <a:r>
                  <a:rPr lang="en-US" altLang="en-US" sz="1000" kern="0">
                    <a:solidFill>
                      <a:srgbClr val="000000"/>
                    </a:solidFill>
                  </a:rPr>
                  <a:t>A2D</a:t>
                </a:r>
              </a:p>
            </p:txBody>
          </p:sp>
          <p:sp>
            <p:nvSpPr>
              <p:cNvPr id="41" name="Rectangle 13">
                <a:extLst>
                  <a:ext uri="{FF2B5EF4-FFF2-40B4-BE49-F238E27FC236}">
                    <a16:creationId xmlns:a16="http://schemas.microsoft.com/office/drawing/2014/main" id="{30121E31-D168-416A-98D1-73A4CAF7E932}"/>
                  </a:ext>
                </a:extLst>
              </p:cNvPr>
              <p:cNvSpPr>
                <a:spLocks noChangeArrowheads="1"/>
              </p:cNvSpPr>
              <p:nvPr/>
            </p:nvSpPr>
            <p:spPr bwMode="auto">
              <a:xfrm>
                <a:off x="7335" y="2733"/>
                <a:ext cx="562" cy="412"/>
              </a:xfrm>
              <a:prstGeom prst="rect">
                <a:avLst/>
              </a:prstGeom>
              <a:noFill/>
              <a:ln w="9525">
                <a:solidFill>
                  <a:srgbClr val="000000"/>
                </a:solidFill>
                <a:miter lim="800000"/>
                <a:headEnd/>
                <a:tailEnd/>
              </a:ln>
            </p:spPr>
            <p:txBody>
              <a:bodyPr lIns="0" rIns="0"/>
              <a:lstStyle/>
              <a:p>
                <a:pPr algn="ctr" fontAlgn="auto">
                  <a:spcBef>
                    <a:spcPts val="0"/>
                  </a:spcBef>
                  <a:spcAft>
                    <a:spcPts val="0"/>
                  </a:spcAft>
                  <a:defRPr/>
                </a:pPr>
                <a:r>
                  <a:rPr lang="en-US" altLang="en-US" sz="1000" kern="0">
                    <a:solidFill>
                      <a:srgbClr val="000000"/>
                    </a:solidFill>
                  </a:rPr>
                  <a:t>D2A</a:t>
                </a:r>
              </a:p>
            </p:txBody>
          </p:sp>
          <p:sp>
            <p:nvSpPr>
              <p:cNvPr id="42" name="Rectangle 14">
                <a:extLst>
                  <a:ext uri="{FF2B5EF4-FFF2-40B4-BE49-F238E27FC236}">
                    <a16:creationId xmlns:a16="http://schemas.microsoft.com/office/drawing/2014/main" id="{5C639F7E-BD6D-4686-9A84-13AC908AAA72}"/>
                  </a:ext>
                </a:extLst>
              </p:cNvPr>
              <p:cNvSpPr>
                <a:spLocks noChangeArrowheads="1"/>
              </p:cNvSpPr>
              <p:nvPr/>
            </p:nvSpPr>
            <p:spPr bwMode="auto">
              <a:xfrm>
                <a:off x="2040" y="3788"/>
                <a:ext cx="1427" cy="402"/>
              </a:xfrm>
              <a:prstGeom prst="rect">
                <a:avLst/>
              </a:prstGeom>
              <a:noFill/>
              <a:ln w="9525">
                <a:solidFill>
                  <a:srgbClr val="000000"/>
                </a:solidFill>
                <a:miter lim="800000"/>
                <a:headEnd/>
                <a:tailEnd/>
              </a:ln>
            </p:spPr>
            <p:txBody>
              <a:bodyPr lIns="0" rIns="0"/>
              <a:lstStyle/>
              <a:p>
                <a:pPr algn="ctr" fontAlgn="auto">
                  <a:spcBef>
                    <a:spcPts val="0"/>
                  </a:spcBef>
                  <a:spcAft>
                    <a:spcPts val="0"/>
                  </a:spcAft>
                  <a:defRPr/>
                </a:pPr>
                <a:r>
                  <a:rPr lang="en-US" altLang="en-US" sz="1000" kern="0">
                    <a:solidFill>
                      <a:srgbClr val="000000"/>
                    </a:solidFill>
                  </a:rPr>
                  <a:t>JPEG codec</a:t>
                </a:r>
              </a:p>
            </p:txBody>
          </p:sp>
          <p:sp>
            <p:nvSpPr>
              <p:cNvPr id="43" name="Rectangle 15">
                <a:extLst>
                  <a:ext uri="{FF2B5EF4-FFF2-40B4-BE49-F238E27FC236}">
                    <a16:creationId xmlns:a16="http://schemas.microsoft.com/office/drawing/2014/main" id="{0B434D5F-9956-4A44-B7B6-CB99B3CEA612}"/>
                  </a:ext>
                </a:extLst>
              </p:cNvPr>
              <p:cNvSpPr>
                <a:spLocks noChangeArrowheads="1"/>
              </p:cNvSpPr>
              <p:nvPr/>
            </p:nvSpPr>
            <p:spPr bwMode="auto">
              <a:xfrm>
                <a:off x="2061" y="4435"/>
                <a:ext cx="1830" cy="402"/>
              </a:xfrm>
              <a:prstGeom prst="rect">
                <a:avLst/>
              </a:prstGeom>
              <a:noFill/>
              <a:ln w="9525">
                <a:solidFill>
                  <a:srgbClr val="000000"/>
                </a:solidFill>
                <a:miter lim="800000"/>
                <a:headEnd/>
                <a:tailEnd/>
              </a:ln>
            </p:spPr>
            <p:txBody>
              <a:bodyPr lIns="0" rIns="0"/>
              <a:lstStyle/>
              <a:p>
                <a:pPr algn="ctr" fontAlgn="auto">
                  <a:spcBef>
                    <a:spcPts val="0"/>
                  </a:spcBef>
                  <a:spcAft>
                    <a:spcPts val="0"/>
                  </a:spcAft>
                  <a:defRPr/>
                </a:pPr>
                <a:r>
                  <a:rPr lang="en-US" altLang="en-US" sz="1000" kern="0">
                    <a:solidFill>
                      <a:srgbClr val="000000"/>
                    </a:solidFill>
                  </a:rPr>
                  <a:t>DMA controller</a:t>
                </a:r>
              </a:p>
            </p:txBody>
          </p:sp>
          <p:sp>
            <p:nvSpPr>
              <p:cNvPr id="44" name="Rectangle 16">
                <a:extLst>
                  <a:ext uri="{FF2B5EF4-FFF2-40B4-BE49-F238E27FC236}">
                    <a16:creationId xmlns:a16="http://schemas.microsoft.com/office/drawing/2014/main" id="{4ECC174A-F53A-47B4-9D2E-1F838D69CECB}"/>
                  </a:ext>
                </a:extLst>
              </p:cNvPr>
              <p:cNvSpPr>
                <a:spLocks noChangeArrowheads="1"/>
              </p:cNvSpPr>
              <p:nvPr/>
            </p:nvSpPr>
            <p:spPr bwMode="auto">
              <a:xfrm>
                <a:off x="2061" y="5490"/>
                <a:ext cx="1817" cy="402"/>
              </a:xfrm>
              <a:prstGeom prst="rect">
                <a:avLst/>
              </a:prstGeom>
              <a:noFill/>
              <a:ln w="9525">
                <a:solidFill>
                  <a:srgbClr val="000000"/>
                </a:solidFill>
                <a:miter lim="800000"/>
                <a:headEnd/>
                <a:tailEnd/>
              </a:ln>
            </p:spPr>
            <p:txBody>
              <a:bodyPr lIns="0" rIns="0"/>
              <a:lstStyle/>
              <a:p>
                <a:pPr algn="ctr" fontAlgn="auto">
                  <a:spcBef>
                    <a:spcPts val="0"/>
                  </a:spcBef>
                  <a:spcAft>
                    <a:spcPts val="0"/>
                  </a:spcAft>
                  <a:defRPr/>
                </a:pPr>
                <a:r>
                  <a:rPr lang="en-US" altLang="en-US" sz="1000" kern="0">
                    <a:solidFill>
                      <a:srgbClr val="000000"/>
                    </a:solidFill>
                  </a:rPr>
                  <a:t>Memory controller</a:t>
                </a:r>
              </a:p>
            </p:txBody>
          </p:sp>
          <p:sp>
            <p:nvSpPr>
              <p:cNvPr id="45" name="Rectangle 17">
                <a:extLst>
                  <a:ext uri="{FF2B5EF4-FFF2-40B4-BE49-F238E27FC236}">
                    <a16:creationId xmlns:a16="http://schemas.microsoft.com/office/drawing/2014/main" id="{89B5B80A-00FA-406D-9E6C-53F9EF87E748}"/>
                  </a:ext>
                </a:extLst>
              </p:cNvPr>
              <p:cNvSpPr>
                <a:spLocks noChangeArrowheads="1"/>
              </p:cNvSpPr>
              <p:nvPr/>
            </p:nvSpPr>
            <p:spPr bwMode="auto">
              <a:xfrm>
                <a:off x="3989" y="5490"/>
                <a:ext cx="1702" cy="402"/>
              </a:xfrm>
              <a:prstGeom prst="rect">
                <a:avLst/>
              </a:prstGeom>
              <a:noFill/>
              <a:ln w="9525">
                <a:solidFill>
                  <a:srgbClr val="000000"/>
                </a:solidFill>
                <a:miter lim="800000"/>
                <a:headEnd/>
                <a:tailEnd/>
              </a:ln>
            </p:spPr>
            <p:txBody>
              <a:bodyPr lIns="0" rIns="0"/>
              <a:lstStyle/>
              <a:p>
                <a:pPr algn="ctr" fontAlgn="auto">
                  <a:spcBef>
                    <a:spcPts val="0"/>
                  </a:spcBef>
                  <a:spcAft>
                    <a:spcPts val="0"/>
                  </a:spcAft>
                  <a:defRPr/>
                </a:pPr>
                <a:r>
                  <a:rPr lang="en-US" altLang="en-US" sz="1000" kern="0">
                    <a:solidFill>
                      <a:srgbClr val="000000"/>
                    </a:solidFill>
                  </a:rPr>
                  <a:t>ISA bus interface</a:t>
                </a:r>
              </a:p>
            </p:txBody>
          </p:sp>
          <p:sp>
            <p:nvSpPr>
              <p:cNvPr id="46" name="Rectangle 18">
                <a:extLst>
                  <a:ext uri="{FF2B5EF4-FFF2-40B4-BE49-F238E27FC236}">
                    <a16:creationId xmlns:a16="http://schemas.microsoft.com/office/drawing/2014/main" id="{B1378327-4037-4F1B-A24B-2C9F29F3002A}"/>
                  </a:ext>
                </a:extLst>
              </p:cNvPr>
              <p:cNvSpPr>
                <a:spLocks noChangeArrowheads="1"/>
              </p:cNvSpPr>
              <p:nvPr/>
            </p:nvSpPr>
            <p:spPr bwMode="auto">
              <a:xfrm>
                <a:off x="5833" y="5490"/>
                <a:ext cx="894" cy="402"/>
              </a:xfrm>
              <a:prstGeom prst="rect">
                <a:avLst/>
              </a:prstGeom>
              <a:noFill/>
              <a:ln w="9525">
                <a:solidFill>
                  <a:srgbClr val="000000"/>
                </a:solidFill>
                <a:miter lim="800000"/>
                <a:headEnd/>
                <a:tailEnd/>
              </a:ln>
            </p:spPr>
            <p:txBody>
              <a:bodyPr lIns="0" rIns="0"/>
              <a:lstStyle/>
              <a:p>
                <a:pPr algn="ctr" fontAlgn="auto">
                  <a:spcBef>
                    <a:spcPts val="0"/>
                  </a:spcBef>
                  <a:spcAft>
                    <a:spcPts val="0"/>
                  </a:spcAft>
                  <a:defRPr/>
                </a:pPr>
                <a:r>
                  <a:rPr lang="en-US" altLang="en-US" sz="1000" kern="0">
                    <a:solidFill>
                      <a:srgbClr val="000000"/>
                    </a:solidFill>
                  </a:rPr>
                  <a:t>UART</a:t>
                </a:r>
              </a:p>
            </p:txBody>
          </p:sp>
          <p:sp>
            <p:nvSpPr>
              <p:cNvPr id="47" name="Rectangle 19">
                <a:extLst>
                  <a:ext uri="{FF2B5EF4-FFF2-40B4-BE49-F238E27FC236}">
                    <a16:creationId xmlns:a16="http://schemas.microsoft.com/office/drawing/2014/main" id="{A0E16EFF-497C-4BBF-8E17-2D85CBB45DD8}"/>
                  </a:ext>
                </a:extLst>
              </p:cNvPr>
              <p:cNvSpPr>
                <a:spLocks noChangeArrowheads="1"/>
              </p:cNvSpPr>
              <p:nvPr/>
            </p:nvSpPr>
            <p:spPr bwMode="auto">
              <a:xfrm>
                <a:off x="6900" y="5490"/>
                <a:ext cx="997" cy="402"/>
              </a:xfrm>
              <a:prstGeom prst="rect">
                <a:avLst/>
              </a:prstGeom>
              <a:noFill/>
              <a:ln w="9525">
                <a:solidFill>
                  <a:srgbClr val="000000"/>
                </a:solidFill>
                <a:miter lim="800000"/>
                <a:headEnd/>
                <a:tailEnd/>
              </a:ln>
            </p:spPr>
            <p:txBody>
              <a:bodyPr lIns="0" rIns="0"/>
              <a:lstStyle/>
              <a:p>
                <a:pPr algn="ctr" fontAlgn="auto">
                  <a:spcBef>
                    <a:spcPts val="0"/>
                  </a:spcBef>
                  <a:spcAft>
                    <a:spcPts val="0"/>
                  </a:spcAft>
                  <a:defRPr/>
                </a:pPr>
                <a:r>
                  <a:rPr lang="en-US" altLang="en-US" sz="1000" kern="0">
                    <a:solidFill>
                      <a:srgbClr val="000000"/>
                    </a:solidFill>
                  </a:rPr>
                  <a:t>LCD ctrl</a:t>
                </a:r>
              </a:p>
            </p:txBody>
          </p:sp>
          <p:sp>
            <p:nvSpPr>
              <p:cNvPr id="48" name="Rectangle 20">
                <a:extLst>
                  <a:ext uri="{FF2B5EF4-FFF2-40B4-BE49-F238E27FC236}">
                    <a16:creationId xmlns:a16="http://schemas.microsoft.com/office/drawing/2014/main" id="{4376F2F0-502E-4341-BC0E-3E2F54198BA3}"/>
                  </a:ext>
                </a:extLst>
              </p:cNvPr>
              <p:cNvSpPr>
                <a:spLocks noChangeArrowheads="1"/>
              </p:cNvSpPr>
              <p:nvPr/>
            </p:nvSpPr>
            <p:spPr bwMode="auto">
              <a:xfrm>
                <a:off x="6650" y="4435"/>
                <a:ext cx="1247" cy="402"/>
              </a:xfrm>
              <a:prstGeom prst="rect">
                <a:avLst/>
              </a:prstGeom>
              <a:noFill/>
              <a:ln w="9525">
                <a:solidFill>
                  <a:srgbClr val="000000"/>
                </a:solidFill>
                <a:miter lim="800000"/>
                <a:headEnd/>
                <a:tailEnd/>
              </a:ln>
            </p:spPr>
            <p:txBody>
              <a:bodyPr/>
              <a:lstStyle/>
              <a:p>
                <a:pPr fontAlgn="auto">
                  <a:spcBef>
                    <a:spcPts val="0"/>
                  </a:spcBef>
                  <a:spcAft>
                    <a:spcPts val="0"/>
                  </a:spcAft>
                  <a:defRPr/>
                </a:pPr>
                <a:r>
                  <a:rPr lang="en-US" altLang="en-US" sz="1000" kern="0">
                    <a:solidFill>
                      <a:srgbClr val="000000"/>
                    </a:solidFill>
                  </a:rPr>
                  <a:t>Display ctrl</a:t>
                </a:r>
              </a:p>
            </p:txBody>
          </p:sp>
          <p:sp>
            <p:nvSpPr>
              <p:cNvPr id="49" name="Rectangle 21">
                <a:extLst>
                  <a:ext uri="{FF2B5EF4-FFF2-40B4-BE49-F238E27FC236}">
                    <a16:creationId xmlns:a16="http://schemas.microsoft.com/office/drawing/2014/main" id="{5C9CE9BA-0EA8-4A18-8792-D42C1005121C}"/>
                  </a:ext>
                </a:extLst>
              </p:cNvPr>
              <p:cNvSpPr>
                <a:spLocks noChangeArrowheads="1"/>
              </p:cNvSpPr>
              <p:nvPr/>
            </p:nvSpPr>
            <p:spPr bwMode="auto">
              <a:xfrm>
                <a:off x="6182" y="3788"/>
                <a:ext cx="1715" cy="402"/>
              </a:xfrm>
              <a:prstGeom prst="rect">
                <a:avLst/>
              </a:prstGeom>
              <a:noFill/>
              <a:ln w="9525">
                <a:solidFill>
                  <a:srgbClr val="000000"/>
                </a:solidFill>
                <a:miter lim="800000"/>
                <a:headEnd/>
                <a:tailEnd/>
              </a:ln>
            </p:spPr>
            <p:txBody>
              <a:bodyPr lIns="0" rIns="0"/>
              <a:lstStyle/>
              <a:p>
                <a:pPr algn="ctr" fontAlgn="auto">
                  <a:spcBef>
                    <a:spcPts val="0"/>
                  </a:spcBef>
                  <a:spcAft>
                    <a:spcPts val="0"/>
                  </a:spcAft>
                  <a:defRPr/>
                </a:pPr>
                <a:r>
                  <a:rPr lang="en-US" altLang="en-US" sz="1000" kern="0">
                    <a:solidFill>
                      <a:srgbClr val="000000"/>
                    </a:solidFill>
                  </a:rPr>
                  <a:t>Multiplier/Accum</a:t>
                </a:r>
              </a:p>
            </p:txBody>
          </p:sp>
          <p:sp>
            <p:nvSpPr>
              <p:cNvPr id="50" name="Freeform 22">
                <a:extLst>
                  <a:ext uri="{FF2B5EF4-FFF2-40B4-BE49-F238E27FC236}">
                    <a16:creationId xmlns:a16="http://schemas.microsoft.com/office/drawing/2014/main" id="{673113A9-60C4-4AAB-ACF4-C4625F0C088C}"/>
                  </a:ext>
                </a:extLst>
              </p:cNvPr>
              <p:cNvSpPr>
                <a:spLocks noChangeArrowheads="1"/>
              </p:cNvSpPr>
              <p:nvPr/>
            </p:nvSpPr>
            <p:spPr bwMode="auto">
              <a:xfrm>
                <a:off x="2811" y="3470"/>
                <a:ext cx="4810" cy="10"/>
              </a:xfrm>
              <a:custGeom>
                <a:avLst/>
                <a:gdLst>
                  <a:gd name="T0" fmla="*/ 0 w 4810"/>
                  <a:gd name="T1" fmla="*/ 0 h 1"/>
                  <a:gd name="T2" fmla="*/ 4810 w 4810"/>
                  <a:gd name="T3" fmla="*/ 0 h 1"/>
                </a:gdLst>
                <a:ahLst/>
                <a:cxnLst>
                  <a:cxn ang="0">
                    <a:pos x="T0" y="T1"/>
                  </a:cxn>
                  <a:cxn ang="0">
                    <a:pos x="T2" y="T3"/>
                  </a:cxn>
                </a:cxnLst>
                <a:rect l="0" t="0" r="r" b="b"/>
                <a:pathLst>
                  <a:path w="4810" h="1">
                    <a:moveTo>
                      <a:pt x="0" y="0"/>
                    </a:moveTo>
                    <a:lnTo>
                      <a:pt x="4810" y="0"/>
                    </a:lnTo>
                  </a:path>
                </a:pathLst>
              </a:custGeom>
              <a:solidFill>
                <a:srgbClr val="FFFFFF"/>
              </a:solidFill>
              <a:ln w="9525">
                <a:solidFill>
                  <a:srgbClr val="000000"/>
                </a:solidFill>
                <a:round/>
                <a:headEnd/>
                <a:tailEnd/>
              </a:ln>
            </p:spPr>
            <p:txBody>
              <a:bodyPr/>
              <a:lstStyle/>
              <a:p>
                <a:pPr algn="ctr" fontAlgn="auto">
                  <a:spcBef>
                    <a:spcPts val="0"/>
                  </a:spcBef>
                  <a:spcAft>
                    <a:spcPts val="0"/>
                  </a:spcAft>
                  <a:defRPr/>
                </a:pPr>
                <a:endParaRPr lang="en-US" sz="1800" kern="0">
                  <a:solidFill>
                    <a:srgbClr val="000000"/>
                  </a:solidFill>
                </a:endParaRPr>
              </a:p>
            </p:txBody>
          </p:sp>
          <p:sp>
            <p:nvSpPr>
              <p:cNvPr id="51" name="Freeform 23">
                <a:extLst>
                  <a:ext uri="{FF2B5EF4-FFF2-40B4-BE49-F238E27FC236}">
                    <a16:creationId xmlns:a16="http://schemas.microsoft.com/office/drawing/2014/main" id="{CEC9E2B4-FB9E-43B1-A1DC-1FA85ECEA594}"/>
                  </a:ext>
                </a:extLst>
              </p:cNvPr>
              <p:cNvSpPr>
                <a:spLocks noChangeArrowheads="1"/>
              </p:cNvSpPr>
              <p:nvPr/>
            </p:nvSpPr>
            <p:spPr bwMode="auto">
              <a:xfrm>
                <a:off x="2809" y="5160"/>
                <a:ext cx="4411" cy="4"/>
              </a:xfrm>
              <a:custGeom>
                <a:avLst/>
                <a:gdLst>
                  <a:gd name="T0" fmla="*/ 0 w 4411"/>
                  <a:gd name="T1" fmla="*/ 4 h 4"/>
                  <a:gd name="T2" fmla="*/ 4411 w 4411"/>
                  <a:gd name="T3" fmla="*/ 0 h 4"/>
                </a:gdLst>
                <a:ahLst/>
                <a:cxnLst>
                  <a:cxn ang="0">
                    <a:pos x="T0" y="T1"/>
                  </a:cxn>
                  <a:cxn ang="0">
                    <a:pos x="T2" y="T3"/>
                  </a:cxn>
                </a:cxnLst>
                <a:rect l="0" t="0" r="r" b="b"/>
                <a:pathLst>
                  <a:path w="4411" h="4">
                    <a:moveTo>
                      <a:pt x="0" y="4"/>
                    </a:moveTo>
                    <a:lnTo>
                      <a:pt x="4411" y="0"/>
                    </a:lnTo>
                  </a:path>
                </a:pathLst>
              </a:custGeom>
              <a:solidFill>
                <a:srgbClr val="FFFFFF"/>
              </a:solidFill>
              <a:ln w="9525">
                <a:solidFill>
                  <a:srgbClr val="000000"/>
                </a:solidFill>
                <a:round/>
                <a:headEnd/>
                <a:tailEnd/>
              </a:ln>
            </p:spPr>
            <p:txBody>
              <a:bodyPr/>
              <a:lstStyle/>
              <a:p>
                <a:pPr algn="ctr" fontAlgn="auto">
                  <a:spcBef>
                    <a:spcPts val="0"/>
                  </a:spcBef>
                  <a:spcAft>
                    <a:spcPts val="0"/>
                  </a:spcAft>
                  <a:defRPr/>
                </a:pPr>
                <a:endParaRPr lang="en-US" sz="1800" kern="0">
                  <a:solidFill>
                    <a:srgbClr val="000000"/>
                  </a:solidFill>
                </a:endParaRPr>
              </a:p>
            </p:txBody>
          </p:sp>
          <p:grpSp>
            <p:nvGrpSpPr>
              <p:cNvPr id="20505" name="Group 24">
                <a:extLst>
                  <a:ext uri="{FF2B5EF4-FFF2-40B4-BE49-F238E27FC236}">
                    <a16:creationId xmlns:a16="http://schemas.microsoft.com/office/drawing/2014/main" id="{329DBBB1-543D-41EF-8CCD-3F1401330C32}"/>
                  </a:ext>
                </a:extLst>
              </p:cNvPr>
              <p:cNvGrpSpPr>
                <a:grpSpLocks/>
              </p:cNvGrpSpPr>
              <p:nvPr/>
            </p:nvGrpSpPr>
            <p:grpSpPr bwMode="auto">
              <a:xfrm>
                <a:off x="4838" y="5895"/>
                <a:ext cx="158" cy="323"/>
                <a:chOff x="9915" y="11780"/>
                <a:chExt cx="158" cy="323"/>
              </a:xfrm>
            </p:grpSpPr>
            <p:sp>
              <p:nvSpPr>
                <p:cNvPr id="118" name="Line 25">
                  <a:extLst>
                    <a:ext uri="{FF2B5EF4-FFF2-40B4-BE49-F238E27FC236}">
                      <a16:creationId xmlns:a16="http://schemas.microsoft.com/office/drawing/2014/main" id="{3A9B8A56-F867-4443-8B03-BD1B7011C39D}"/>
                    </a:ext>
                  </a:extLst>
                </p:cNvPr>
                <p:cNvSpPr>
                  <a:spLocks noChangeShapeType="1"/>
                </p:cNvSpPr>
                <p:nvPr/>
              </p:nvSpPr>
              <p:spPr bwMode="auto">
                <a:xfrm>
                  <a:off x="9997" y="11926"/>
                  <a:ext cx="0" cy="31"/>
                </a:xfrm>
                <a:prstGeom prst="line">
                  <a:avLst/>
                </a:prstGeom>
                <a:noFill/>
                <a:ln w="9525">
                  <a:solidFill>
                    <a:srgbClr val="000000"/>
                  </a:solidFill>
                  <a:round/>
                  <a:headEnd/>
                  <a:tailEnd/>
                </a:ln>
              </p:spPr>
              <p:txBody>
                <a:bodyPr/>
                <a:lstStyle/>
                <a:p>
                  <a:pPr algn="ctr" fontAlgn="auto">
                    <a:spcBef>
                      <a:spcPts val="0"/>
                    </a:spcBef>
                    <a:spcAft>
                      <a:spcPts val="0"/>
                    </a:spcAft>
                    <a:defRPr/>
                  </a:pPr>
                  <a:endParaRPr lang="en-US" sz="1800" kern="0">
                    <a:solidFill>
                      <a:srgbClr val="000000"/>
                    </a:solidFill>
                  </a:endParaRPr>
                </a:p>
              </p:txBody>
            </p:sp>
            <p:sp>
              <p:nvSpPr>
                <p:cNvPr id="119" name="Freeform 26">
                  <a:extLst>
                    <a:ext uri="{FF2B5EF4-FFF2-40B4-BE49-F238E27FC236}">
                      <a16:creationId xmlns:a16="http://schemas.microsoft.com/office/drawing/2014/main" id="{CC432A51-9412-4897-A7E7-AC850B56E29B}"/>
                    </a:ext>
                  </a:extLst>
                </p:cNvPr>
                <p:cNvSpPr>
                  <a:spLocks/>
                </p:cNvSpPr>
                <p:nvPr/>
              </p:nvSpPr>
              <p:spPr bwMode="auto">
                <a:xfrm>
                  <a:off x="9921" y="11789"/>
                  <a:ext cx="154" cy="141"/>
                </a:xfrm>
                <a:custGeom>
                  <a:avLst/>
                  <a:gdLst>
                    <a:gd name="T0" fmla="*/ 155 w 155"/>
                    <a:gd name="T1" fmla="*/ 149 h 149"/>
                    <a:gd name="T2" fmla="*/ 76 w 155"/>
                    <a:gd name="T3" fmla="*/ 0 h 149"/>
                    <a:gd name="T4" fmla="*/ 0 w 155"/>
                    <a:gd name="T5" fmla="*/ 149 h 149"/>
                    <a:gd name="T6" fmla="*/ 155 w 155"/>
                    <a:gd name="T7" fmla="*/ 149 h 149"/>
                  </a:gdLst>
                  <a:ahLst/>
                  <a:cxnLst>
                    <a:cxn ang="0">
                      <a:pos x="T0" y="T1"/>
                    </a:cxn>
                    <a:cxn ang="0">
                      <a:pos x="T2" y="T3"/>
                    </a:cxn>
                    <a:cxn ang="0">
                      <a:pos x="T4" y="T5"/>
                    </a:cxn>
                    <a:cxn ang="0">
                      <a:pos x="T6" y="T7"/>
                    </a:cxn>
                  </a:cxnLst>
                  <a:rect l="0" t="0" r="r" b="b"/>
                  <a:pathLst>
                    <a:path w="155" h="149">
                      <a:moveTo>
                        <a:pt x="155" y="149"/>
                      </a:moveTo>
                      <a:lnTo>
                        <a:pt x="76" y="0"/>
                      </a:lnTo>
                      <a:lnTo>
                        <a:pt x="0" y="149"/>
                      </a:lnTo>
                      <a:lnTo>
                        <a:pt x="155" y="149"/>
                      </a:lnTo>
                      <a:close/>
                    </a:path>
                  </a:pathLst>
                </a:custGeom>
                <a:solidFill>
                  <a:srgbClr val="000000"/>
                </a:solidFill>
                <a:ln>
                  <a:noFill/>
                </a:ln>
              </p:spPr>
              <p:txBody>
                <a:bodyPr/>
                <a:lstStyle/>
                <a:p>
                  <a:pPr algn="ctr" fontAlgn="auto">
                    <a:spcBef>
                      <a:spcPts val="0"/>
                    </a:spcBef>
                    <a:spcAft>
                      <a:spcPts val="0"/>
                    </a:spcAft>
                    <a:defRPr/>
                  </a:pPr>
                  <a:endParaRPr lang="en-US" sz="1800" kern="0">
                    <a:solidFill>
                      <a:srgbClr val="000000"/>
                    </a:solidFill>
                  </a:endParaRPr>
                </a:p>
              </p:txBody>
            </p:sp>
            <p:sp>
              <p:nvSpPr>
                <p:cNvPr id="120" name="Freeform 27">
                  <a:extLst>
                    <a:ext uri="{FF2B5EF4-FFF2-40B4-BE49-F238E27FC236}">
                      <a16:creationId xmlns:a16="http://schemas.microsoft.com/office/drawing/2014/main" id="{EBC2429E-8295-4A9D-8AA2-11999D6A68B6}"/>
                    </a:ext>
                  </a:extLst>
                </p:cNvPr>
                <p:cNvSpPr>
                  <a:spLocks/>
                </p:cNvSpPr>
                <p:nvPr/>
              </p:nvSpPr>
              <p:spPr bwMode="auto">
                <a:xfrm>
                  <a:off x="9921" y="11954"/>
                  <a:ext cx="150" cy="149"/>
                </a:xfrm>
                <a:custGeom>
                  <a:avLst/>
                  <a:gdLst>
                    <a:gd name="T0" fmla="*/ 0 w 156"/>
                    <a:gd name="T1" fmla="*/ 0 h 149"/>
                    <a:gd name="T2" fmla="*/ 79 w 156"/>
                    <a:gd name="T3" fmla="*/ 149 h 149"/>
                    <a:gd name="T4" fmla="*/ 156 w 156"/>
                    <a:gd name="T5" fmla="*/ 0 h 149"/>
                    <a:gd name="T6" fmla="*/ 0 w 156"/>
                    <a:gd name="T7" fmla="*/ 0 h 149"/>
                  </a:gdLst>
                  <a:ahLst/>
                  <a:cxnLst>
                    <a:cxn ang="0">
                      <a:pos x="T0" y="T1"/>
                    </a:cxn>
                    <a:cxn ang="0">
                      <a:pos x="T2" y="T3"/>
                    </a:cxn>
                    <a:cxn ang="0">
                      <a:pos x="T4" y="T5"/>
                    </a:cxn>
                    <a:cxn ang="0">
                      <a:pos x="T6" y="T7"/>
                    </a:cxn>
                  </a:cxnLst>
                  <a:rect l="0" t="0" r="r" b="b"/>
                  <a:pathLst>
                    <a:path w="156" h="149">
                      <a:moveTo>
                        <a:pt x="0" y="0"/>
                      </a:moveTo>
                      <a:lnTo>
                        <a:pt x="79" y="149"/>
                      </a:lnTo>
                      <a:lnTo>
                        <a:pt x="156" y="0"/>
                      </a:lnTo>
                      <a:lnTo>
                        <a:pt x="0" y="0"/>
                      </a:lnTo>
                      <a:close/>
                    </a:path>
                  </a:pathLst>
                </a:custGeom>
                <a:solidFill>
                  <a:srgbClr val="000000"/>
                </a:solidFill>
                <a:ln>
                  <a:noFill/>
                </a:ln>
              </p:spPr>
              <p:txBody>
                <a:bodyPr/>
                <a:lstStyle/>
                <a:p>
                  <a:pPr algn="ctr" fontAlgn="auto">
                    <a:spcBef>
                      <a:spcPts val="0"/>
                    </a:spcBef>
                    <a:spcAft>
                      <a:spcPts val="0"/>
                    </a:spcAft>
                    <a:defRPr/>
                  </a:pPr>
                  <a:endParaRPr lang="en-US" sz="1800" kern="0">
                    <a:solidFill>
                      <a:srgbClr val="000000"/>
                    </a:solidFill>
                  </a:endParaRPr>
                </a:p>
              </p:txBody>
            </p:sp>
          </p:grpSp>
          <p:grpSp>
            <p:nvGrpSpPr>
              <p:cNvPr id="20506" name="Group 28">
                <a:extLst>
                  <a:ext uri="{FF2B5EF4-FFF2-40B4-BE49-F238E27FC236}">
                    <a16:creationId xmlns:a16="http://schemas.microsoft.com/office/drawing/2014/main" id="{A9EBB971-2B15-44BC-8BDF-F0C30384FEBB}"/>
                  </a:ext>
                </a:extLst>
              </p:cNvPr>
              <p:cNvGrpSpPr>
                <a:grpSpLocks/>
              </p:cNvGrpSpPr>
              <p:nvPr/>
            </p:nvGrpSpPr>
            <p:grpSpPr bwMode="auto">
              <a:xfrm>
                <a:off x="6212" y="5895"/>
                <a:ext cx="158" cy="323"/>
                <a:chOff x="11499" y="11780"/>
                <a:chExt cx="158" cy="323"/>
              </a:xfrm>
            </p:grpSpPr>
            <p:sp>
              <p:nvSpPr>
                <p:cNvPr id="115" name="Line 29">
                  <a:extLst>
                    <a:ext uri="{FF2B5EF4-FFF2-40B4-BE49-F238E27FC236}">
                      <a16:creationId xmlns:a16="http://schemas.microsoft.com/office/drawing/2014/main" id="{843546A4-32D3-4053-A3E0-AEC0A77473F6}"/>
                    </a:ext>
                  </a:extLst>
                </p:cNvPr>
                <p:cNvSpPr>
                  <a:spLocks noChangeShapeType="1"/>
                </p:cNvSpPr>
                <p:nvPr/>
              </p:nvSpPr>
              <p:spPr bwMode="auto">
                <a:xfrm>
                  <a:off x="11579" y="11926"/>
                  <a:ext cx="0" cy="31"/>
                </a:xfrm>
                <a:prstGeom prst="line">
                  <a:avLst/>
                </a:prstGeom>
                <a:noFill/>
                <a:ln w="9525">
                  <a:solidFill>
                    <a:srgbClr val="000000"/>
                  </a:solidFill>
                  <a:round/>
                  <a:headEnd/>
                  <a:tailEnd/>
                </a:ln>
              </p:spPr>
              <p:txBody>
                <a:bodyPr/>
                <a:lstStyle/>
                <a:p>
                  <a:pPr algn="ctr" fontAlgn="auto">
                    <a:spcBef>
                      <a:spcPts val="0"/>
                    </a:spcBef>
                    <a:spcAft>
                      <a:spcPts val="0"/>
                    </a:spcAft>
                    <a:defRPr/>
                  </a:pPr>
                  <a:endParaRPr lang="en-US" sz="1800" kern="0">
                    <a:solidFill>
                      <a:srgbClr val="000000"/>
                    </a:solidFill>
                  </a:endParaRPr>
                </a:p>
              </p:txBody>
            </p:sp>
            <p:sp>
              <p:nvSpPr>
                <p:cNvPr id="116" name="Freeform 30">
                  <a:extLst>
                    <a:ext uri="{FF2B5EF4-FFF2-40B4-BE49-F238E27FC236}">
                      <a16:creationId xmlns:a16="http://schemas.microsoft.com/office/drawing/2014/main" id="{58DDCB48-7670-4AB0-B891-C4DD5E78A12C}"/>
                    </a:ext>
                  </a:extLst>
                </p:cNvPr>
                <p:cNvSpPr>
                  <a:spLocks/>
                </p:cNvSpPr>
                <p:nvPr/>
              </p:nvSpPr>
              <p:spPr bwMode="auto">
                <a:xfrm>
                  <a:off x="11503" y="11789"/>
                  <a:ext cx="154" cy="141"/>
                </a:xfrm>
                <a:custGeom>
                  <a:avLst/>
                  <a:gdLst>
                    <a:gd name="T0" fmla="*/ 155 w 155"/>
                    <a:gd name="T1" fmla="*/ 149 h 149"/>
                    <a:gd name="T2" fmla="*/ 76 w 155"/>
                    <a:gd name="T3" fmla="*/ 0 h 149"/>
                    <a:gd name="T4" fmla="*/ 0 w 155"/>
                    <a:gd name="T5" fmla="*/ 149 h 149"/>
                    <a:gd name="T6" fmla="*/ 155 w 155"/>
                    <a:gd name="T7" fmla="*/ 149 h 149"/>
                  </a:gdLst>
                  <a:ahLst/>
                  <a:cxnLst>
                    <a:cxn ang="0">
                      <a:pos x="T0" y="T1"/>
                    </a:cxn>
                    <a:cxn ang="0">
                      <a:pos x="T2" y="T3"/>
                    </a:cxn>
                    <a:cxn ang="0">
                      <a:pos x="T4" y="T5"/>
                    </a:cxn>
                    <a:cxn ang="0">
                      <a:pos x="T6" y="T7"/>
                    </a:cxn>
                  </a:cxnLst>
                  <a:rect l="0" t="0" r="r" b="b"/>
                  <a:pathLst>
                    <a:path w="155" h="149">
                      <a:moveTo>
                        <a:pt x="155" y="149"/>
                      </a:moveTo>
                      <a:lnTo>
                        <a:pt x="76" y="0"/>
                      </a:lnTo>
                      <a:lnTo>
                        <a:pt x="0" y="149"/>
                      </a:lnTo>
                      <a:lnTo>
                        <a:pt x="155" y="149"/>
                      </a:lnTo>
                      <a:close/>
                    </a:path>
                  </a:pathLst>
                </a:custGeom>
                <a:solidFill>
                  <a:srgbClr val="000000"/>
                </a:solidFill>
                <a:ln>
                  <a:noFill/>
                </a:ln>
              </p:spPr>
              <p:txBody>
                <a:bodyPr/>
                <a:lstStyle/>
                <a:p>
                  <a:pPr algn="ctr" fontAlgn="auto">
                    <a:spcBef>
                      <a:spcPts val="0"/>
                    </a:spcBef>
                    <a:spcAft>
                      <a:spcPts val="0"/>
                    </a:spcAft>
                    <a:defRPr/>
                  </a:pPr>
                  <a:endParaRPr lang="en-US" sz="1800" kern="0">
                    <a:solidFill>
                      <a:srgbClr val="000000"/>
                    </a:solidFill>
                  </a:endParaRPr>
                </a:p>
              </p:txBody>
            </p:sp>
            <p:sp>
              <p:nvSpPr>
                <p:cNvPr id="117" name="Freeform 31">
                  <a:extLst>
                    <a:ext uri="{FF2B5EF4-FFF2-40B4-BE49-F238E27FC236}">
                      <a16:creationId xmlns:a16="http://schemas.microsoft.com/office/drawing/2014/main" id="{CFAC0A16-BD24-43AC-BD7C-8293E9B7A662}"/>
                    </a:ext>
                  </a:extLst>
                </p:cNvPr>
                <p:cNvSpPr>
                  <a:spLocks/>
                </p:cNvSpPr>
                <p:nvPr/>
              </p:nvSpPr>
              <p:spPr bwMode="auto">
                <a:xfrm>
                  <a:off x="11499" y="11954"/>
                  <a:ext cx="156" cy="149"/>
                </a:xfrm>
                <a:custGeom>
                  <a:avLst/>
                  <a:gdLst>
                    <a:gd name="T0" fmla="*/ 0 w 156"/>
                    <a:gd name="T1" fmla="*/ 0 h 149"/>
                    <a:gd name="T2" fmla="*/ 79 w 156"/>
                    <a:gd name="T3" fmla="*/ 149 h 149"/>
                    <a:gd name="T4" fmla="*/ 156 w 156"/>
                    <a:gd name="T5" fmla="*/ 0 h 149"/>
                    <a:gd name="T6" fmla="*/ 0 w 156"/>
                    <a:gd name="T7" fmla="*/ 0 h 149"/>
                  </a:gdLst>
                  <a:ahLst/>
                  <a:cxnLst>
                    <a:cxn ang="0">
                      <a:pos x="T0" y="T1"/>
                    </a:cxn>
                    <a:cxn ang="0">
                      <a:pos x="T2" y="T3"/>
                    </a:cxn>
                    <a:cxn ang="0">
                      <a:pos x="T4" y="T5"/>
                    </a:cxn>
                    <a:cxn ang="0">
                      <a:pos x="T6" y="T7"/>
                    </a:cxn>
                  </a:cxnLst>
                  <a:rect l="0" t="0" r="r" b="b"/>
                  <a:pathLst>
                    <a:path w="156" h="149">
                      <a:moveTo>
                        <a:pt x="0" y="0"/>
                      </a:moveTo>
                      <a:lnTo>
                        <a:pt x="79" y="149"/>
                      </a:lnTo>
                      <a:lnTo>
                        <a:pt x="156" y="0"/>
                      </a:lnTo>
                      <a:lnTo>
                        <a:pt x="0" y="0"/>
                      </a:lnTo>
                      <a:close/>
                    </a:path>
                  </a:pathLst>
                </a:custGeom>
                <a:solidFill>
                  <a:srgbClr val="000000"/>
                </a:solidFill>
                <a:ln>
                  <a:noFill/>
                </a:ln>
              </p:spPr>
              <p:txBody>
                <a:bodyPr/>
                <a:lstStyle/>
                <a:p>
                  <a:pPr algn="ctr" fontAlgn="auto">
                    <a:spcBef>
                      <a:spcPts val="0"/>
                    </a:spcBef>
                    <a:spcAft>
                      <a:spcPts val="0"/>
                    </a:spcAft>
                    <a:defRPr/>
                  </a:pPr>
                  <a:endParaRPr lang="en-US" sz="1800" kern="0">
                    <a:solidFill>
                      <a:srgbClr val="000000"/>
                    </a:solidFill>
                  </a:endParaRPr>
                </a:p>
              </p:txBody>
            </p:sp>
          </p:grpSp>
          <p:grpSp>
            <p:nvGrpSpPr>
              <p:cNvPr id="20507" name="Group 32">
                <a:extLst>
                  <a:ext uri="{FF2B5EF4-FFF2-40B4-BE49-F238E27FC236}">
                    <a16:creationId xmlns:a16="http://schemas.microsoft.com/office/drawing/2014/main" id="{41602E16-E2F8-4E4A-8892-CD54EBE75489}"/>
                  </a:ext>
                </a:extLst>
              </p:cNvPr>
              <p:cNvGrpSpPr>
                <a:grpSpLocks/>
              </p:cNvGrpSpPr>
              <p:nvPr/>
            </p:nvGrpSpPr>
            <p:grpSpPr bwMode="auto">
              <a:xfrm>
                <a:off x="2999" y="5895"/>
                <a:ext cx="158" cy="323"/>
                <a:chOff x="7666" y="11780"/>
                <a:chExt cx="158" cy="323"/>
              </a:xfrm>
            </p:grpSpPr>
            <p:sp>
              <p:nvSpPr>
                <p:cNvPr id="112" name="Line 33">
                  <a:extLst>
                    <a:ext uri="{FF2B5EF4-FFF2-40B4-BE49-F238E27FC236}">
                      <a16:creationId xmlns:a16="http://schemas.microsoft.com/office/drawing/2014/main" id="{DB0B485A-A34D-4A2C-862E-9E584FE64260}"/>
                    </a:ext>
                  </a:extLst>
                </p:cNvPr>
                <p:cNvSpPr>
                  <a:spLocks noChangeShapeType="1"/>
                </p:cNvSpPr>
                <p:nvPr/>
              </p:nvSpPr>
              <p:spPr bwMode="auto">
                <a:xfrm>
                  <a:off x="7748" y="11926"/>
                  <a:ext cx="0" cy="31"/>
                </a:xfrm>
                <a:prstGeom prst="line">
                  <a:avLst/>
                </a:prstGeom>
                <a:noFill/>
                <a:ln w="9525">
                  <a:solidFill>
                    <a:srgbClr val="000000"/>
                  </a:solidFill>
                  <a:round/>
                  <a:headEnd/>
                  <a:tailEnd/>
                </a:ln>
              </p:spPr>
              <p:txBody>
                <a:bodyPr/>
                <a:lstStyle/>
                <a:p>
                  <a:pPr algn="ctr" fontAlgn="auto">
                    <a:spcBef>
                      <a:spcPts val="0"/>
                    </a:spcBef>
                    <a:spcAft>
                      <a:spcPts val="0"/>
                    </a:spcAft>
                    <a:defRPr/>
                  </a:pPr>
                  <a:endParaRPr lang="en-US" sz="1800" kern="0">
                    <a:solidFill>
                      <a:srgbClr val="000000"/>
                    </a:solidFill>
                  </a:endParaRPr>
                </a:p>
              </p:txBody>
            </p:sp>
            <p:sp>
              <p:nvSpPr>
                <p:cNvPr id="113" name="Freeform 34">
                  <a:extLst>
                    <a:ext uri="{FF2B5EF4-FFF2-40B4-BE49-F238E27FC236}">
                      <a16:creationId xmlns:a16="http://schemas.microsoft.com/office/drawing/2014/main" id="{EA8B3436-D8FE-4667-9E6E-2491ACC4C0A7}"/>
                    </a:ext>
                  </a:extLst>
                </p:cNvPr>
                <p:cNvSpPr>
                  <a:spLocks/>
                </p:cNvSpPr>
                <p:nvPr/>
              </p:nvSpPr>
              <p:spPr bwMode="auto">
                <a:xfrm>
                  <a:off x="7672" y="11789"/>
                  <a:ext cx="154" cy="141"/>
                </a:xfrm>
                <a:custGeom>
                  <a:avLst/>
                  <a:gdLst>
                    <a:gd name="T0" fmla="*/ 155 w 155"/>
                    <a:gd name="T1" fmla="*/ 149 h 149"/>
                    <a:gd name="T2" fmla="*/ 76 w 155"/>
                    <a:gd name="T3" fmla="*/ 0 h 149"/>
                    <a:gd name="T4" fmla="*/ 0 w 155"/>
                    <a:gd name="T5" fmla="*/ 149 h 149"/>
                    <a:gd name="T6" fmla="*/ 155 w 155"/>
                    <a:gd name="T7" fmla="*/ 149 h 149"/>
                  </a:gdLst>
                  <a:ahLst/>
                  <a:cxnLst>
                    <a:cxn ang="0">
                      <a:pos x="T0" y="T1"/>
                    </a:cxn>
                    <a:cxn ang="0">
                      <a:pos x="T2" y="T3"/>
                    </a:cxn>
                    <a:cxn ang="0">
                      <a:pos x="T4" y="T5"/>
                    </a:cxn>
                    <a:cxn ang="0">
                      <a:pos x="T6" y="T7"/>
                    </a:cxn>
                  </a:cxnLst>
                  <a:rect l="0" t="0" r="r" b="b"/>
                  <a:pathLst>
                    <a:path w="155" h="149">
                      <a:moveTo>
                        <a:pt x="155" y="149"/>
                      </a:moveTo>
                      <a:lnTo>
                        <a:pt x="76" y="0"/>
                      </a:lnTo>
                      <a:lnTo>
                        <a:pt x="0" y="149"/>
                      </a:lnTo>
                      <a:lnTo>
                        <a:pt x="155" y="149"/>
                      </a:lnTo>
                      <a:close/>
                    </a:path>
                  </a:pathLst>
                </a:custGeom>
                <a:solidFill>
                  <a:srgbClr val="000000"/>
                </a:solidFill>
                <a:ln>
                  <a:noFill/>
                </a:ln>
              </p:spPr>
              <p:txBody>
                <a:bodyPr/>
                <a:lstStyle/>
                <a:p>
                  <a:pPr algn="ctr" fontAlgn="auto">
                    <a:spcBef>
                      <a:spcPts val="0"/>
                    </a:spcBef>
                    <a:spcAft>
                      <a:spcPts val="0"/>
                    </a:spcAft>
                    <a:defRPr/>
                  </a:pPr>
                  <a:endParaRPr lang="en-US" sz="1800" kern="0">
                    <a:solidFill>
                      <a:srgbClr val="000000"/>
                    </a:solidFill>
                  </a:endParaRPr>
                </a:p>
              </p:txBody>
            </p:sp>
            <p:sp>
              <p:nvSpPr>
                <p:cNvPr id="114" name="Freeform 35">
                  <a:extLst>
                    <a:ext uri="{FF2B5EF4-FFF2-40B4-BE49-F238E27FC236}">
                      <a16:creationId xmlns:a16="http://schemas.microsoft.com/office/drawing/2014/main" id="{A0B769EB-95C5-45E2-892E-0E7C88384C47}"/>
                    </a:ext>
                  </a:extLst>
                </p:cNvPr>
                <p:cNvSpPr>
                  <a:spLocks/>
                </p:cNvSpPr>
                <p:nvPr/>
              </p:nvSpPr>
              <p:spPr bwMode="auto">
                <a:xfrm>
                  <a:off x="7672" y="11954"/>
                  <a:ext cx="150" cy="149"/>
                </a:xfrm>
                <a:custGeom>
                  <a:avLst/>
                  <a:gdLst>
                    <a:gd name="T0" fmla="*/ 0 w 156"/>
                    <a:gd name="T1" fmla="*/ 0 h 149"/>
                    <a:gd name="T2" fmla="*/ 79 w 156"/>
                    <a:gd name="T3" fmla="*/ 149 h 149"/>
                    <a:gd name="T4" fmla="*/ 156 w 156"/>
                    <a:gd name="T5" fmla="*/ 0 h 149"/>
                    <a:gd name="T6" fmla="*/ 0 w 156"/>
                    <a:gd name="T7" fmla="*/ 0 h 149"/>
                  </a:gdLst>
                  <a:ahLst/>
                  <a:cxnLst>
                    <a:cxn ang="0">
                      <a:pos x="T0" y="T1"/>
                    </a:cxn>
                    <a:cxn ang="0">
                      <a:pos x="T2" y="T3"/>
                    </a:cxn>
                    <a:cxn ang="0">
                      <a:pos x="T4" y="T5"/>
                    </a:cxn>
                    <a:cxn ang="0">
                      <a:pos x="T6" y="T7"/>
                    </a:cxn>
                  </a:cxnLst>
                  <a:rect l="0" t="0" r="r" b="b"/>
                  <a:pathLst>
                    <a:path w="156" h="149">
                      <a:moveTo>
                        <a:pt x="0" y="0"/>
                      </a:moveTo>
                      <a:lnTo>
                        <a:pt x="79" y="149"/>
                      </a:lnTo>
                      <a:lnTo>
                        <a:pt x="156" y="0"/>
                      </a:lnTo>
                      <a:lnTo>
                        <a:pt x="0" y="0"/>
                      </a:lnTo>
                      <a:close/>
                    </a:path>
                  </a:pathLst>
                </a:custGeom>
                <a:solidFill>
                  <a:srgbClr val="000000"/>
                </a:solidFill>
                <a:ln>
                  <a:noFill/>
                </a:ln>
              </p:spPr>
              <p:txBody>
                <a:bodyPr/>
                <a:lstStyle/>
                <a:p>
                  <a:pPr algn="ctr" fontAlgn="auto">
                    <a:spcBef>
                      <a:spcPts val="0"/>
                    </a:spcBef>
                    <a:spcAft>
                      <a:spcPts val="0"/>
                    </a:spcAft>
                    <a:defRPr/>
                  </a:pPr>
                  <a:endParaRPr lang="en-US" sz="1800" kern="0">
                    <a:solidFill>
                      <a:srgbClr val="000000"/>
                    </a:solidFill>
                  </a:endParaRPr>
                </a:p>
              </p:txBody>
            </p:sp>
          </p:grpSp>
          <p:grpSp>
            <p:nvGrpSpPr>
              <p:cNvPr id="20508" name="Group 36">
                <a:extLst>
                  <a:ext uri="{FF2B5EF4-FFF2-40B4-BE49-F238E27FC236}">
                    <a16:creationId xmlns:a16="http://schemas.microsoft.com/office/drawing/2014/main" id="{C7641C85-09D2-41DF-82E3-FB247226E2F5}"/>
                  </a:ext>
                </a:extLst>
              </p:cNvPr>
              <p:cNvGrpSpPr>
                <a:grpSpLocks/>
              </p:cNvGrpSpPr>
              <p:nvPr/>
            </p:nvGrpSpPr>
            <p:grpSpPr bwMode="auto">
              <a:xfrm>
                <a:off x="2730" y="5164"/>
                <a:ext cx="158" cy="326"/>
                <a:chOff x="7417" y="11049"/>
                <a:chExt cx="158" cy="326"/>
              </a:xfrm>
            </p:grpSpPr>
            <p:sp>
              <p:nvSpPr>
                <p:cNvPr id="109" name="Line 37">
                  <a:extLst>
                    <a:ext uri="{FF2B5EF4-FFF2-40B4-BE49-F238E27FC236}">
                      <a16:creationId xmlns:a16="http://schemas.microsoft.com/office/drawing/2014/main" id="{F2ADFDD0-16B5-48A6-84F0-A7259BD42103}"/>
                    </a:ext>
                  </a:extLst>
                </p:cNvPr>
                <p:cNvSpPr>
                  <a:spLocks noChangeShapeType="1"/>
                </p:cNvSpPr>
                <p:nvPr/>
              </p:nvSpPr>
              <p:spPr bwMode="auto">
                <a:xfrm>
                  <a:off x="7499" y="11194"/>
                  <a:ext cx="0" cy="35"/>
                </a:xfrm>
                <a:prstGeom prst="line">
                  <a:avLst/>
                </a:prstGeom>
                <a:noFill/>
                <a:ln w="9525">
                  <a:solidFill>
                    <a:srgbClr val="000000"/>
                  </a:solidFill>
                  <a:round/>
                  <a:headEnd/>
                  <a:tailEnd/>
                </a:ln>
              </p:spPr>
              <p:txBody>
                <a:bodyPr/>
                <a:lstStyle/>
                <a:p>
                  <a:pPr algn="ctr" fontAlgn="auto">
                    <a:spcBef>
                      <a:spcPts val="0"/>
                    </a:spcBef>
                    <a:spcAft>
                      <a:spcPts val="0"/>
                    </a:spcAft>
                    <a:defRPr/>
                  </a:pPr>
                  <a:endParaRPr lang="en-US" sz="1800" kern="0">
                    <a:solidFill>
                      <a:srgbClr val="000000"/>
                    </a:solidFill>
                  </a:endParaRPr>
                </a:p>
              </p:txBody>
            </p:sp>
            <p:sp>
              <p:nvSpPr>
                <p:cNvPr id="110" name="Freeform 38">
                  <a:extLst>
                    <a:ext uri="{FF2B5EF4-FFF2-40B4-BE49-F238E27FC236}">
                      <a16:creationId xmlns:a16="http://schemas.microsoft.com/office/drawing/2014/main" id="{73493760-8B7E-48FF-8180-9688F0C4610C}"/>
                    </a:ext>
                  </a:extLst>
                </p:cNvPr>
                <p:cNvSpPr>
                  <a:spLocks/>
                </p:cNvSpPr>
                <p:nvPr/>
              </p:nvSpPr>
              <p:spPr bwMode="auto">
                <a:xfrm>
                  <a:off x="7421" y="11049"/>
                  <a:ext cx="156" cy="149"/>
                </a:xfrm>
                <a:custGeom>
                  <a:avLst/>
                  <a:gdLst>
                    <a:gd name="T0" fmla="*/ 156 w 156"/>
                    <a:gd name="T1" fmla="*/ 150 h 150"/>
                    <a:gd name="T2" fmla="*/ 77 w 156"/>
                    <a:gd name="T3" fmla="*/ 0 h 150"/>
                    <a:gd name="T4" fmla="*/ 0 w 156"/>
                    <a:gd name="T5" fmla="*/ 150 h 150"/>
                    <a:gd name="T6" fmla="*/ 156 w 156"/>
                    <a:gd name="T7" fmla="*/ 150 h 150"/>
                  </a:gdLst>
                  <a:ahLst/>
                  <a:cxnLst>
                    <a:cxn ang="0">
                      <a:pos x="T0" y="T1"/>
                    </a:cxn>
                    <a:cxn ang="0">
                      <a:pos x="T2" y="T3"/>
                    </a:cxn>
                    <a:cxn ang="0">
                      <a:pos x="T4" y="T5"/>
                    </a:cxn>
                    <a:cxn ang="0">
                      <a:pos x="T6" y="T7"/>
                    </a:cxn>
                  </a:cxnLst>
                  <a:rect l="0" t="0" r="r" b="b"/>
                  <a:pathLst>
                    <a:path w="156" h="150">
                      <a:moveTo>
                        <a:pt x="156" y="150"/>
                      </a:moveTo>
                      <a:lnTo>
                        <a:pt x="77" y="0"/>
                      </a:lnTo>
                      <a:lnTo>
                        <a:pt x="0" y="150"/>
                      </a:lnTo>
                      <a:lnTo>
                        <a:pt x="156" y="150"/>
                      </a:lnTo>
                      <a:close/>
                    </a:path>
                  </a:pathLst>
                </a:custGeom>
                <a:solidFill>
                  <a:srgbClr val="000000"/>
                </a:solidFill>
                <a:ln>
                  <a:noFill/>
                </a:ln>
              </p:spPr>
              <p:txBody>
                <a:bodyPr/>
                <a:lstStyle/>
                <a:p>
                  <a:pPr algn="ctr" fontAlgn="auto">
                    <a:spcBef>
                      <a:spcPts val="0"/>
                    </a:spcBef>
                    <a:spcAft>
                      <a:spcPts val="0"/>
                    </a:spcAft>
                    <a:defRPr/>
                  </a:pPr>
                  <a:endParaRPr lang="en-US" sz="1800" kern="0">
                    <a:solidFill>
                      <a:srgbClr val="000000"/>
                    </a:solidFill>
                  </a:endParaRPr>
                </a:p>
              </p:txBody>
            </p:sp>
            <p:sp>
              <p:nvSpPr>
                <p:cNvPr id="111" name="Freeform 39">
                  <a:extLst>
                    <a:ext uri="{FF2B5EF4-FFF2-40B4-BE49-F238E27FC236}">
                      <a16:creationId xmlns:a16="http://schemas.microsoft.com/office/drawing/2014/main" id="{59159EAD-9310-4ACF-BAE4-42523D9CC692}"/>
                    </a:ext>
                  </a:extLst>
                </p:cNvPr>
                <p:cNvSpPr>
                  <a:spLocks/>
                </p:cNvSpPr>
                <p:nvPr/>
              </p:nvSpPr>
              <p:spPr bwMode="auto">
                <a:xfrm>
                  <a:off x="7421" y="11225"/>
                  <a:ext cx="150" cy="141"/>
                </a:xfrm>
                <a:custGeom>
                  <a:avLst/>
                  <a:gdLst>
                    <a:gd name="T0" fmla="*/ 0 w 155"/>
                    <a:gd name="T1" fmla="*/ 0 h 150"/>
                    <a:gd name="T2" fmla="*/ 79 w 155"/>
                    <a:gd name="T3" fmla="*/ 150 h 150"/>
                    <a:gd name="T4" fmla="*/ 155 w 155"/>
                    <a:gd name="T5" fmla="*/ 0 h 150"/>
                    <a:gd name="T6" fmla="*/ 0 w 155"/>
                    <a:gd name="T7" fmla="*/ 0 h 150"/>
                  </a:gdLst>
                  <a:ahLst/>
                  <a:cxnLst>
                    <a:cxn ang="0">
                      <a:pos x="T0" y="T1"/>
                    </a:cxn>
                    <a:cxn ang="0">
                      <a:pos x="T2" y="T3"/>
                    </a:cxn>
                    <a:cxn ang="0">
                      <a:pos x="T4" y="T5"/>
                    </a:cxn>
                    <a:cxn ang="0">
                      <a:pos x="T6" y="T7"/>
                    </a:cxn>
                  </a:cxnLst>
                  <a:rect l="0" t="0" r="r" b="b"/>
                  <a:pathLst>
                    <a:path w="155" h="150">
                      <a:moveTo>
                        <a:pt x="0" y="0"/>
                      </a:moveTo>
                      <a:lnTo>
                        <a:pt x="79" y="150"/>
                      </a:lnTo>
                      <a:lnTo>
                        <a:pt x="155" y="0"/>
                      </a:lnTo>
                      <a:lnTo>
                        <a:pt x="0" y="0"/>
                      </a:lnTo>
                      <a:close/>
                    </a:path>
                  </a:pathLst>
                </a:custGeom>
                <a:solidFill>
                  <a:srgbClr val="000000"/>
                </a:solidFill>
                <a:ln>
                  <a:noFill/>
                </a:ln>
              </p:spPr>
              <p:txBody>
                <a:bodyPr/>
                <a:lstStyle/>
                <a:p>
                  <a:pPr algn="ctr" fontAlgn="auto">
                    <a:spcBef>
                      <a:spcPts val="0"/>
                    </a:spcBef>
                    <a:spcAft>
                      <a:spcPts val="0"/>
                    </a:spcAft>
                    <a:defRPr/>
                  </a:pPr>
                  <a:endParaRPr lang="en-US" sz="1800" kern="0">
                    <a:solidFill>
                      <a:srgbClr val="000000"/>
                    </a:solidFill>
                  </a:endParaRPr>
                </a:p>
              </p:txBody>
            </p:sp>
          </p:grpSp>
          <p:grpSp>
            <p:nvGrpSpPr>
              <p:cNvPr id="20509" name="Group 40">
                <a:extLst>
                  <a:ext uri="{FF2B5EF4-FFF2-40B4-BE49-F238E27FC236}">
                    <a16:creationId xmlns:a16="http://schemas.microsoft.com/office/drawing/2014/main" id="{0C776DCF-5505-4D97-A1D8-888401DC2954}"/>
                  </a:ext>
                </a:extLst>
              </p:cNvPr>
              <p:cNvGrpSpPr>
                <a:grpSpLocks/>
              </p:cNvGrpSpPr>
              <p:nvPr/>
            </p:nvGrpSpPr>
            <p:grpSpPr bwMode="auto">
              <a:xfrm>
                <a:off x="7147" y="4841"/>
                <a:ext cx="158" cy="323"/>
                <a:chOff x="12414" y="10726"/>
                <a:chExt cx="158" cy="323"/>
              </a:xfrm>
            </p:grpSpPr>
            <p:sp>
              <p:nvSpPr>
                <p:cNvPr id="106" name="Line 41">
                  <a:extLst>
                    <a:ext uri="{FF2B5EF4-FFF2-40B4-BE49-F238E27FC236}">
                      <a16:creationId xmlns:a16="http://schemas.microsoft.com/office/drawing/2014/main" id="{D69E3B45-D122-493B-9CDD-4A1A4F5A3AF7}"/>
                    </a:ext>
                  </a:extLst>
                </p:cNvPr>
                <p:cNvSpPr>
                  <a:spLocks noChangeShapeType="1"/>
                </p:cNvSpPr>
                <p:nvPr/>
              </p:nvSpPr>
              <p:spPr bwMode="auto">
                <a:xfrm>
                  <a:off x="12494" y="10872"/>
                  <a:ext cx="0" cy="31"/>
                </a:xfrm>
                <a:prstGeom prst="line">
                  <a:avLst/>
                </a:prstGeom>
                <a:noFill/>
                <a:ln w="9525">
                  <a:solidFill>
                    <a:srgbClr val="000000"/>
                  </a:solidFill>
                  <a:round/>
                  <a:headEnd/>
                  <a:tailEnd/>
                </a:ln>
              </p:spPr>
              <p:txBody>
                <a:bodyPr/>
                <a:lstStyle/>
                <a:p>
                  <a:pPr algn="ctr" fontAlgn="auto">
                    <a:spcBef>
                      <a:spcPts val="0"/>
                    </a:spcBef>
                    <a:spcAft>
                      <a:spcPts val="0"/>
                    </a:spcAft>
                    <a:defRPr/>
                  </a:pPr>
                  <a:endParaRPr lang="en-US" sz="1800" kern="0">
                    <a:solidFill>
                      <a:srgbClr val="000000"/>
                    </a:solidFill>
                  </a:endParaRPr>
                </a:p>
              </p:txBody>
            </p:sp>
            <p:sp>
              <p:nvSpPr>
                <p:cNvPr id="107" name="Freeform 42">
                  <a:extLst>
                    <a:ext uri="{FF2B5EF4-FFF2-40B4-BE49-F238E27FC236}">
                      <a16:creationId xmlns:a16="http://schemas.microsoft.com/office/drawing/2014/main" id="{D3366C61-9378-4AEC-AD47-01AB31AB97CD}"/>
                    </a:ext>
                  </a:extLst>
                </p:cNvPr>
                <p:cNvSpPr>
                  <a:spLocks/>
                </p:cNvSpPr>
                <p:nvPr/>
              </p:nvSpPr>
              <p:spPr bwMode="auto">
                <a:xfrm>
                  <a:off x="12416" y="10735"/>
                  <a:ext cx="156" cy="141"/>
                </a:xfrm>
                <a:custGeom>
                  <a:avLst/>
                  <a:gdLst>
                    <a:gd name="T0" fmla="*/ 156 w 156"/>
                    <a:gd name="T1" fmla="*/ 149 h 149"/>
                    <a:gd name="T2" fmla="*/ 77 w 156"/>
                    <a:gd name="T3" fmla="*/ 0 h 149"/>
                    <a:gd name="T4" fmla="*/ 0 w 156"/>
                    <a:gd name="T5" fmla="*/ 149 h 149"/>
                    <a:gd name="T6" fmla="*/ 156 w 156"/>
                    <a:gd name="T7" fmla="*/ 149 h 149"/>
                  </a:gdLst>
                  <a:ahLst/>
                  <a:cxnLst>
                    <a:cxn ang="0">
                      <a:pos x="T0" y="T1"/>
                    </a:cxn>
                    <a:cxn ang="0">
                      <a:pos x="T2" y="T3"/>
                    </a:cxn>
                    <a:cxn ang="0">
                      <a:pos x="T4" y="T5"/>
                    </a:cxn>
                    <a:cxn ang="0">
                      <a:pos x="T6" y="T7"/>
                    </a:cxn>
                  </a:cxnLst>
                  <a:rect l="0" t="0" r="r" b="b"/>
                  <a:pathLst>
                    <a:path w="156" h="149">
                      <a:moveTo>
                        <a:pt x="156" y="149"/>
                      </a:moveTo>
                      <a:lnTo>
                        <a:pt x="77" y="0"/>
                      </a:lnTo>
                      <a:lnTo>
                        <a:pt x="0" y="149"/>
                      </a:lnTo>
                      <a:lnTo>
                        <a:pt x="156" y="149"/>
                      </a:lnTo>
                      <a:close/>
                    </a:path>
                  </a:pathLst>
                </a:custGeom>
                <a:solidFill>
                  <a:srgbClr val="000000"/>
                </a:solidFill>
                <a:ln>
                  <a:noFill/>
                </a:ln>
              </p:spPr>
              <p:txBody>
                <a:bodyPr/>
                <a:lstStyle/>
                <a:p>
                  <a:pPr algn="ctr" fontAlgn="auto">
                    <a:spcBef>
                      <a:spcPts val="0"/>
                    </a:spcBef>
                    <a:spcAft>
                      <a:spcPts val="0"/>
                    </a:spcAft>
                    <a:defRPr/>
                  </a:pPr>
                  <a:endParaRPr lang="en-US" sz="1800" kern="0">
                    <a:solidFill>
                      <a:srgbClr val="000000"/>
                    </a:solidFill>
                  </a:endParaRPr>
                </a:p>
              </p:txBody>
            </p:sp>
            <p:sp>
              <p:nvSpPr>
                <p:cNvPr id="108" name="Freeform 43">
                  <a:extLst>
                    <a:ext uri="{FF2B5EF4-FFF2-40B4-BE49-F238E27FC236}">
                      <a16:creationId xmlns:a16="http://schemas.microsoft.com/office/drawing/2014/main" id="{3D1FC4E4-766F-4C94-A0EB-C79B2926D635}"/>
                    </a:ext>
                  </a:extLst>
                </p:cNvPr>
                <p:cNvSpPr>
                  <a:spLocks/>
                </p:cNvSpPr>
                <p:nvPr/>
              </p:nvSpPr>
              <p:spPr bwMode="auto">
                <a:xfrm>
                  <a:off x="12414" y="10900"/>
                  <a:ext cx="154" cy="149"/>
                </a:xfrm>
                <a:custGeom>
                  <a:avLst/>
                  <a:gdLst>
                    <a:gd name="T0" fmla="*/ 0 w 155"/>
                    <a:gd name="T1" fmla="*/ 0 h 149"/>
                    <a:gd name="T2" fmla="*/ 79 w 155"/>
                    <a:gd name="T3" fmla="*/ 149 h 149"/>
                    <a:gd name="T4" fmla="*/ 155 w 155"/>
                    <a:gd name="T5" fmla="*/ 0 h 149"/>
                    <a:gd name="T6" fmla="*/ 0 w 155"/>
                    <a:gd name="T7" fmla="*/ 0 h 149"/>
                  </a:gdLst>
                  <a:ahLst/>
                  <a:cxnLst>
                    <a:cxn ang="0">
                      <a:pos x="T0" y="T1"/>
                    </a:cxn>
                    <a:cxn ang="0">
                      <a:pos x="T2" y="T3"/>
                    </a:cxn>
                    <a:cxn ang="0">
                      <a:pos x="T4" y="T5"/>
                    </a:cxn>
                    <a:cxn ang="0">
                      <a:pos x="T6" y="T7"/>
                    </a:cxn>
                  </a:cxnLst>
                  <a:rect l="0" t="0" r="r" b="b"/>
                  <a:pathLst>
                    <a:path w="155" h="149">
                      <a:moveTo>
                        <a:pt x="0" y="0"/>
                      </a:moveTo>
                      <a:lnTo>
                        <a:pt x="79" y="149"/>
                      </a:lnTo>
                      <a:lnTo>
                        <a:pt x="155" y="0"/>
                      </a:lnTo>
                      <a:lnTo>
                        <a:pt x="0" y="0"/>
                      </a:lnTo>
                      <a:close/>
                    </a:path>
                  </a:pathLst>
                </a:custGeom>
                <a:solidFill>
                  <a:srgbClr val="000000"/>
                </a:solidFill>
                <a:ln>
                  <a:noFill/>
                </a:ln>
              </p:spPr>
              <p:txBody>
                <a:bodyPr/>
                <a:lstStyle/>
                <a:p>
                  <a:pPr algn="ctr" fontAlgn="auto">
                    <a:spcBef>
                      <a:spcPts val="0"/>
                    </a:spcBef>
                    <a:spcAft>
                      <a:spcPts val="0"/>
                    </a:spcAft>
                    <a:defRPr/>
                  </a:pPr>
                  <a:endParaRPr lang="en-US" sz="1800" kern="0">
                    <a:solidFill>
                      <a:srgbClr val="000000"/>
                    </a:solidFill>
                  </a:endParaRPr>
                </a:p>
              </p:txBody>
            </p:sp>
          </p:grpSp>
          <p:grpSp>
            <p:nvGrpSpPr>
              <p:cNvPr id="20510" name="Group 44">
                <a:extLst>
                  <a:ext uri="{FF2B5EF4-FFF2-40B4-BE49-F238E27FC236}">
                    <a16:creationId xmlns:a16="http://schemas.microsoft.com/office/drawing/2014/main" id="{A2F01FBA-7E0A-40C6-803B-0B1C48778ACC}"/>
                  </a:ext>
                </a:extLst>
              </p:cNvPr>
              <p:cNvGrpSpPr>
                <a:grpSpLocks/>
              </p:cNvGrpSpPr>
              <p:nvPr/>
            </p:nvGrpSpPr>
            <p:grpSpPr bwMode="auto">
              <a:xfrm>
                <a:off x="7344" y="4841"/>
                <a:ext cx="156" cy="649"/>
                <a:chOff x="12831" y="10726"/>
                <a:chExt cx="156" cy="649"/>
              </a:xfrm>
            </p:grpSpPr>
            <p:sp>
              <p:nvSpPr>
                <p:cNvPr id="104" name="Line 45">
                  <a:extLst>
                    <a:ext uri="{FF2B5EF4-FFF2-40B4-BE49-F238E27FC236}">
                      <a16:creationId xmlns:a16="http://schemas.microsoft.com/office/drawing/2014/main" id="{297FBB22-6EDB-474A-A328-8ECE3AED19BC}"/>
                    </a:ext>
                  </a:extLst>
                </p:cNvPr>
                <p:cNvSpPr>
                  <a:spLocks noChangeShapeType="1"/>
                </p:cNvSpPr>
                <p:nvPr/>
              </p:nvSpPr>
              <p:spPr bwMode="auto">
                <a:xfrm>
                  <a:off x="12911" y="10735"/>
                  <a:ext cx="0" cy="495"/>
                </a:xfrm>
                <a:prstGeom prst="line">
                  <a:avLst/>
                </a:prstGeom>
                <a:noFill/>
                <a:ln w="9525">
                  <a:solidFill>
                    <a:srgbClr val="000000"/>
                  </a:solidFill>
                  <a:round/>
                  <a:headEnd/>
                  <a:tailEnd/>
                </a:ln>
              </p:spPr>
              <p:txBody>
                <a:bodyPr/>
                <a:lstStyle/>
                <a:p>
                  <a:pPr algn="ctr" fontAlgn="auto">
                    <a:spcBef>
                      <a:spcPts val="0"/>
                    </a:spcBef>
                    <a:spcAft>
                      <a:spcPts val="0"/>
                    </a:spcAft>
                    <a:defRPr/>
                  </a:pPr>
                  <a:endParaRPr lang="en-US" sz="1800" kern="0">
                    <a:solidFill>
                      <a:srgbClr val="000000"/>
                    </a:solidFill>
                  </a:endParaRPr>
                </a:p>
              </p:txBody>
            </p:sp>
            <p:sp>
              <p:nvSpPr>
                <p:cNvPr id="105" name="Freeform 46">
                  <a:extLst>
                    <a:ext uri="{FF2B5EF4-FFF2-40B4-BE49-F238E27FC236}">
                      <a16:creationId xmlns:a16="http://schemas.microsoft.com/office/drawing/2014/main" id="{6FE833DB-FE5B-48AB-A996-8574A6B86FBC}"/>
                    </a:ext>
                  </a:extLst>
                </p:cNvPr>
                <p:cNvSpPr>
                  <a:spLocks/>
                </p:cNvSpPr>
                <p:nvPr/>
              </p:nvSpPr>
              <p:spPr bwMode="auto">
                <a:xfrm>
                  <a:off x="12831" y="11225"/>
                  <a:ext cx="156" cy="141"/>
                </a:xfrm>
                <a:custGeom>
                  <a:avLst/>
                  <a:gdLst>
                    <a:gd name="T0" fmla="*/ 0 w 156"/>
                    <a:gd name="T1" fmla="*/ 0 h 150"/>
                    <a:gd name="T2" fmla="*/ 79 w 156"/>
                    <a:gd name="T3" fmla="*/ 150 h 150"/>
                    <a:gd name="T4" fmla="*/ 156 w 156"/>
                    <a:gd name="T5" fmla="*/ 0 h 150"/>
                    <a:gd name="T6" fmla="*/ 0 w 156"/>
                    <a:gd name="T7" fmla="*/ 0 h 150"/>
                  </a:gdLst>
                  <a:ahLst/>
                  <a:cxnLst>
                    <a:cxn ang="0">
                      <a:pos x="T0" y="T1"/>
                    </a:cxn>
                    <a:cxn ang="0">
                      <a:pos x="T2" y="T3"/>
                    </a:cxn>
                    <a:cxn ang="0">
                      <a:pos x="T4" y="T5"/>
                    </a:cxn>
                    <a:cxn ang="0">
                      <a:pos x="T6" y="T7"/>
                    </a:cxn>
                  </a:cxnLst>
                  <a:rect l="0" t="0" r="r" b="b"/>
                  <a:pathLst>
                    <a:path w="156" h="150">
                      <a:moveTo>
                        <a:pt x="0" y="0"/>
                      </a:moveTo>
                      <a:lnTo>
                        <a:pt x="79" y="150"/>
                      </a:lnTo>
                      <a:lnTo>
                        <a:pt x="156" y="0"/>
                      </a:lnTo>
                      <a:lnTo>
                        <a:pt x="0" y="0"/>
                      </a:lnTo>
                      <a:close/>
                    </a:path>
                  </a:pathLst>
                </a:custGeom>
                <a:solidFill>
                  <a:srgbClr val="000000"/>
                </a:solidFill>
                <a:ln>
                  <a:noFill/>
                </a:ln>
              </p:spPr>
              <p:txBody>
                <a:bodyPr/>
                <a:lstStyle/>
                <a:p>
                  <a:pPr algn="ctr" fontAlgn="auto">
                    <a:spcBef>
                      <a:spcPts val="0"/>
                    </a:spcBef>
                    <a:spcAft>
                      <a:spcPts val="0"/>
                    </a:spcAft>
                    <a:defRPr/>
                  </a:pPr>
                  <a:endParaRPr lang="en-US" sz="1800" kern="0">
                    <a:solidFill>
                      <a:srgbClr val="000000"/>
                    </a:solidFill>
                  </a:endParaRPr>
                </a:p>
              </p:txBody>
            </p:sp>
          </p:grpSp>
          <p:grpSp>
            <p:nvGrpSpPr>
              <p:cNvPr id="20511" name="Group 47">
                <a:extLst>
                  <a:ext uri="{FF2B5EF4-FFF2-40B4-BE49-F238E27FC236}">
                    <a16:creationId xmlns:a16="http://schemas.microsoft.com/office/drawing/2014/main" id="{8272B579-606F-4EC1-8017-0AA32B325CB7}"/>
                  </a:ext>
                </a:extLst>
              </p:cNvPr>
              <p:cNvGrpSpPr>
                <a:grpSpLocks/>
              </p:cNvGrpSpPr>
              <p:nvPr/>
            </p:nvGrpSpPr>
            <p:grpSpPr bwMode="auto">
              <a:xfrm>
                <a:off x="4848" y="5164"/>
                <a:ext cx="158" cy="326"/>
                <a:chOff x="9915" y="11049"/>
                <a:chExt cx="158" cy="326"/>
              </a:xfrm>
            </p:grpSpPr>
            <p:sp>
              <p:nvSpPr>
                <p:cNvPr id="101" name="Line 48">
                  <a:extLst>
                    <a:ext uri="{FF2B5EF4-FFF2-40B4-BE49-F238E27FC236}">
                      <a16:creationId xmlns:a16="http://schemas.microsoft.com/office/drawing/2014/main" id="{A284C540-EB90-41B7-9D42-EDF0D28FAF36}"/>
                    </a:ext>
                  </a:extLst>
                </p:cNvPr>
                <p:cNvSpPr>
                  <a:spLocks noChangeShapeType="1"/>
                </p:cNvSpPr>
                <p:nvPr/>
              </p:nvSpPr>
              <p:spPr bwMode="auto">
                <a:xfrm>
                  <a:off x="9995" y="11194"/>
                  <a:ext cx="0" cy="35"/>
                </a:xfrm>
                <a:prstGeom prst="line">
                  <a:avLst/>
                </a:prstGeom>
                <a:noFill/>
                <a:ln w="9525">
                  <a:solidFill>
                    <a:srgbClr val="000000"/>
                  </a:solidFill>
                  <a:round/>
                  <a:headEnd/>
                  <a:tailEnd/>
                </a:ln>
              </p:spPr>
              <p:txBody>
                <a:bodyPr/>
                <a:lstStyle/>
                <a:p>
                  <a:pPr algn="ctr" fontAlgn="auto">
                    <a:spcBef>
                      <a:spcPts val="0"/>
                    </a:spcBef>
                    <a:spcAft>
                      <a:spcPts val="0"/>
                    </a:spcAft>
                    <a:defRPr/>
                  </a:pPr>
                  <a:endParaRPr lang="en-US" sz="1800" kern="0">
                    <a:solidFill>
                      <a:srgbClr val="000000"/>
                    </a:solidFill>
                  </a:endParaRPr>
                </a:p>
              </p:txBody>
            </p:sp>
            <p:sp>
              <p:nvSpPr>
                <p:cNvPr id="102" name="Freeform 49">
                  <a:extLst>
                    <a:ext uri="{FF2B5EF4-FFF2-40B4-BE49-F238E27FC236}">
                      <a16:creationId xmlns:a16="http://schemas.microsoft.com/office/drawing/2014/main" id="{49DB5D62-4079-4F88-9827-F1FF5CF8CDB7}"/>
                    </a:ext>
                  </a:extLst>
                </p:cNvPr>
                <p:cNvSpPr>
                  <a:spLocks/>
                </p:cNvSpPr>
                <p:nvPr/>
              </p:nvSpPr>
              <p:spPr bwMode="auto">
                <a:xfrm>
                  <a:off x="9919" y="11049"/>
                  <a:ext cx="154" cy="149"/>
                </a:xfrm>
                <a:custGeom>
                  <a:avLst/>
                  <a:gdLst>
                    <a:gd name="T0" fmla="*/ 155 w 155"/>
                    <a:gd name="T1" fmla="*/ 150 h 150"/>
                    <a:gd name="T2" fmla="*/ 76 w 155"/>
                    <a:gd name="T3" fmla="*/ 0 h 150"/>
                    <a:gd name="T4" fmla="*/ 0 w 155"/>
                    <a:gd name="T5" fmla="*/ 150 h 150"/>
                    <a:gd name="T6" fmla="*/ 155 w 155"/>
                    <a:gd name="T7" fmla="*/ 150 h 150"/>
                  </a:gdLst>
                  <a:ahLst/>
                  <a:cxnLst>
                    <a:cxn ang="0">
                      <a:pos x="T0" y="T1"/>
                    </a:cxn>
                    <a:cxn ang="0">
                      <a:pos x="T2" y="T3"/>
                    </a:cxn>
                    <a:cxn ang="0">
                      <a:pos x="T4" y="T5"/>
                    </a:cxn>
                    <a:cxn ang="0">
                      <a:pos x="T6" y="T7"/>
                    </a:cxn>
                  </a:cxnLst>
                  <a:rect l="0" t="0" r="r" b="b"/>
                  <a:pathLst>
                    <a:path w="155" h="150">
                      <a:moveTo>
                        <a:pt x="155" y="150"/>
                      </a:moveTo>
                      <a:lnTo>
                        <a:pt x="76" y="0"/>
                      </a:lnTo>
                      <a:lnTo>
                        <a:pt x="0" y="150"/>
                      </a:lnTo>
                      <a:lnTo>
                        <a:pt x="155" y="150"/>
                      </a:lnTo>
                      <a:close/>
                    </a:path>
                  </a:pathLst>
                </a:custGeom>
                <a:solidFill>
                  <a:srgbClr val="000000"/>
                </a:solidFill>
                <a:ln>
                  <a:noFill/>
                </a:ln>
              </p:spPr>
              <p:txBody>
                <a:bodyPr/>
                <a:lstStyle/>
                <a:p>
                  <a:pPr algn="ctr" fontAlgn="auto">
                    <a:spcBef>
                      <a:spcPts val="0"/>
                    </a:spcBef>
                    <a:spcAft>
                      <a:spcPts val="0"/>
                    </a:spcAft>
                    <a:defRPr/>
                  </a:pPr>
                  <a:endParaRPr lang="en-US" sz="1800" kern="0">
                    <a:solidFill>
                      <a:srgbClr val="000000"/>
                    </a:solidFill>
                  </a:endParaRPr>
                </a:p>
              </p:txBody>
            </p:sp>
            <p:sp>
              <p:nvSpPr>
                <p:cNvPr id="103" name="Freeform 50">
                  <a:extLst>
                    <a:ext uri="{FF2B5EF4-FFF2-40B4-BE49-F238E27FC236}">
                      <a16:creationId xmlns:a16="http://schemas.microsoft.com/office/drawing/2014/main" id="{DCFDF80E-EC40-497F-8937-CCA0AE8A1048}"/>
                    </a:ext>
                  </a:extLst>
                </p:cNvPr>
                <p:cNvSpPr>
                  <a:spLocks/>
                </p:cNvSpPr>
                <p:nvPr/>
              </p:nvSpPr>
              <p:spPr bwMode="auto">
                <a:xfrm>
                  <a:off x="9915" y="11225"/>
                  <a:ext cx="156" cy="141"/>
                </a:xfrm>
                <a:custGeom>
                  <a:avLst/>
                  <a:gdLst>
                    <a:gd name="T0" fmla="*/ 0 w 156"/>
                    <a:gd name="T1" fmla="*/ 0 h 150"/>
                    <a:gd name="T2" fmla="*/ 79 w 156"/>
                    <a:gd name="T3" fmla="*/ 150 h 150"/>
                    <a:gd name="T4" fmla="*/ 156 w 156"/>
                    <a:gd name="T5" fmla="*/ 0 h 150"/>
                    <a:gd name="T6" fmla="*/ 0 w 156"/>
                    <a:gd name="T7" fmla="*/ 0 h 150"/>
                  </a:gdLst>
                  <a:ahLst/>
                  <a:cxnLst>
                    <a:cxn ang="0">
                      <a:pos x="T0" y="T1"/>
                    </a:cxn>
                    <a:cxn ang="0">
                      <a:pos x="T2" y="T3"/>
                    </a:cxn>
                    <a:cxn ang="0">
                      <a:pos x="T4" y="T5"/>
                    </a:cxn>
                    <a:cxn ang="0">
                      <a:pos x="T6" y="T7"/>
                    </a:cxn>
                  </a:cxnLst>
                  <a:rect l="0" t="0" r="r" b="b"/>
                  <a:pathLst>
                    <a:path w="156" h="150">
                      <a:moveTo>
                        <a:pt x="0" y="0"/>
                      </a:moveTo>
                      <a:lnTo>
                        <a:pt x="79" y="150"/>
                      </a:lnTo>
                      <a:lnTo>
                        <a:pt x="156" y="0"/>
                      </a:lnTo>
                      <a:lnTo>
                        <a:pt x="0" y="0"/>
                      </a:lnTo>
                      <a:close/>
                    </a:path>
                  </a:pathLst>
                </a:custGeom>
                <a:solidFill>
                  <a:srgbClr val="000000"/>
                </a:solidFill>
                <a:ln>
                  <a:noFill/>
                </a:ln>
              </p:spPr>
              <p:txBody>
                <a:bodyPr/>
                <a:lstStyle/>
                <a:p>
                  <a:pPr algn="ctr" fontAlgn="auto">
                    <a:spcBef>
                      <a:spcPts val="0"/>
                    </a:spcBef>
                    <a:spcAft>
                      <a:spcPts val="0"/>
                    </a:spcAft>
                    <a:defRPr/>
                  </a:pPr>
                  <a:endParaRPr lang="en-US" sz="1800" kern="0">
                    <a:solidFill>
                      <a:srgbClr val="000000"/>
                    </a:solidFill>
                  </a:endParaRPr>
                </a:p>
              </p:txBody>
            </p:sp>
          </p:grpSp>
          <p:grpSp>
            <p:nvGrpSpPr>
              <p:cNvPr id="20512" name="Group 51">
                <a:extLst>
                  <a:ext uri="{FF2B5EF4-FFF2-40B4-BE49-F238E27FC236}">
                    <a16:creationId xmlns:a16="http://schemas.microsoft.com/office/drawing/2014/main" id="{D69D6872-D98B-41EA-B3EF-A77DAA3CDCC6}"/>
                  </a:ext>
                </a:extLst>
              </p:cNvPr>
              <p:cNvGrpSpPr>
                <a:grpSpLocks/>
              </p:cNvGrpSpPr>
              <p:nvPr/>
            </p:nvGrpSpPr>
            <p:grpSpPr bwMode="auto">
              <a:xfrm>
                <a:off x="6222" y="5164"/>
                <a:ext cx="158" cy="326"/>
                <a:chOff x="11499" y="11049"/>
                <a:chExt cx="158" cy="326"/>
              </a:xfrm>
            </p:grpSpPr>
            <p:sp>
              <p:nvSpPr>
                <p:cNvPr id="98" name="Line 52">
                  <a:extLst>
                    <a:ext uri="{FF2B5EF4-FFF2-40B4-BE49-F238E27FC236}">
                      <a16:creationId xmlns:a16="http://schemas.microsoft.com/office/drawing/2014/main" id="{3995EA97-529B-4844-9411-62DCF75665E6}"/>
                    </a:ext>
                  </a:extLst>
                </p:cNvPr>
                <p:cNvSpPr>
                  <a:spLocks noChangeShapeType="1"/>
                </p:cNvSpPr>
                <p:nvPr/>
              </p:nvSpPr>
              <p:spPr bwMode="auto">
                <a:xfrm>
                  <a:off x="11578" y="11194"/>
                  <a:ext cx="2" cy="35"/>
                </a:xfrm>
                <a:prstGeom prst="line">
                  <a:avLst/>
                </a:prstGeom>
                <a:noFill/>
                <a:ln w="9525">
                  <a:solidFill>
                    <a:srgbClr val="000000"/>
                  </a:solidFill>
                  <a:round/>
                  <a:headEnd/>
                  <a:tailEnd/>
                </a:ln>
              </p:spPr>
              <p:txBody>
                <a:bodyPr/>
                <a:lstStyle/>
                <a:p>
                  <a:pPr algn="ctr" fontAlgn="auto">
                    <a:spcBef>
                      <a:spcPts val="0"/>
                    </a:spcBef>
                    <a:spcAft>
                      <a:spcPts val="0"/>
                    </a:spcAft>
                    <a:defRPr/>
                  </a:pPr>
                  <a:endParaRPr lang="en-US" sz="1800" kern="0">
                    <a:solidFill>
                      <a:srgbClr val="000000"/>
                    </a:solidFill>
                  </a:endParaRPr>
                </a:p>
              </p:txBody>
            </p:sp>
            <p:sp>
              <p:nvSpPr>
                <p:cNvPr id="99" name="Freeform 53">
                  <a:extLst>
                    <a:ext uri="{FF2B5EF4-FFF2-40B4-BE49-F238E27FC236}">
                      <a16:creationId xmlns:a16="http://schemas.microsoft.com/office/drawing/2014/main" id="{747C7542-EFF4-4F0D-90A2-B6F00BA1D613}"/>
                    </a:ext>
                  </a:extLst>
                </p:cNvPr>
                <p:cNvSpPr>
                  <a:spLocks/>
                </p:cNvSpPr>
                <p:nvPr/>
              </p:nvSpPr>
              <p:spPr bwMode="auto">
                <a:xfrm>
                  <a:off x="11502" y="11049"/>
                  <a:ext cx="161" cy="149"/>
                </a:xfrm>
                <a:custGeom>
                  <a:avLst/>
                  <a:gdLst>
                    <a:gd name="T0" fmla="*/ 155 w 155"/>
                    <a:gd name="T1" fmla="*/ 150 h 150"/>
                    <a:gd name="T2" fmla="*/ 76 w 155"/>
                    <a:gd name="T3" fmla="*/ 0 h 150"/>
                    <a:gd name="T4" fmla="*/ 0 w 155"/>
                    <a:gd name="T5" fmla="*/ 150 h 150"/>
                    <a:gd name="T6" fmla="*/ 155 w 155"/>
                    <a:gd name="T7" fmla="*/ 150 h 150"/>
                  </a:gdLst>
                  <a:ahLst/>
                  <a:cxnLst>
                    <a:cxn ang="0">
                      <a:pos x="T0" y="T1"/>
                    </a:cxn>
                    <a:cxn ang="0">
                      <a:pos x="T2" y="T3"/>
                    </a:cxn>
                    <a:cxn ang="0">
                      <a:pos x="T4" y="T5"/>
                    </a:cxn>
                    <a:cxn ang="0">
                      <a:pos x="T6" y="T7"/>
                    </a:cxn>
                  </a:cxnLst>
                  <a:rect l="0" t="0" r="r" b="b"/>
                  <a:pathLst>
                    <a:path w="155" h="150">
                      <a:moveTo>
                        <a:pt x="155" y="150"/>
                      </a:moveTo>
                      <a:lnTo>
                        <a:pt x="76" y="0"/>
                      </a:lnTo>
                      <a:lnTo>
                        <a:pt x="0" y="150"/>
                      </a:lnTo>
                      <a:lnTo>
                        <a:pt x="155" y="150"/>
                      </a:lnTo>
                      <a:close/>
                    </a:path>
                  </a:pathLst>
                </a:custGeom>
                <a:solidFill>
                  <a:srgbClr val="000000"/>
                </a:solidFill>
                <a:ln>
                  <a:noFill/>
                </a:ln>
              </p:spPr>
              <p:txBody>
                <a:bodyPr/>
                <a:lstStyle/>
                <a:p>
                  <a:pPr algn="ctr" fontAlgn="auto">
                    <a:spcBef>
                      <a:spcPts val="0"/>
                    </a:spcBef>
                    <a:spcAft>
                      <a:spcPts val="0"/>
                    </a:spcAft>
                    <a:defRPr/>
                  </a:pPr>
                  <a:endParaRPr lang="en-US" sz="1800" kern="0">
                    <a:solidFill>
                      <a:srgbClr val="000000"/>
                    </a:solidFill>
                  </a:endParaRPr>
                </a:p>
              </p:txBody>
            </p:sp>
            <p:sp>
              <p:nvSpPr>
                <p:cNvPr id="100" name="Freeform 54">
                  <a:extLst>
                    <a:ext uri="{FF2B5EF4-FFF2-40B4-BE49-F238E27FC236}">
                      <a16:creationId xmlns:a16="http://schemas.microsoft.com/office/drawing/2014/main" id="{B0A4D326-3C04-468B-8CD3-601ADC9E3A97}"/>
                    </a:ext>
                  </a:extLst>
                </p:cNvPr>
                <p:cNvSpPr>
                  <a:spLocks/>
                </p:cNvSpPr>
                <p:nvPr/>
              </p:nvSpPr>
              <p:spPr bwMode="auto">
                <a:xfrm>
                  <a:off x="11495" y="11225"/>
                  <a:ext cx="161" cy="141"/>
                </a:xfrm>
                <a:custGeom>
                  <a:avLst/>
                  <a:gdLst>
                    <a:gd name="T0" fmla="*/ 0 w 156"/>
                    <a:gd name="T1" fmla="*/ 0 h 150"/>
                    <a:gd name="T2" fmla="*/ 79 w 156"/>
                    <a:gd name="T3" fmla="*/ 150 h 150"/>
                    <a:gd name="T4" fmla="*/ 156 w 156"/>
                    <a:gd name="T5" fmla="*/ 0 h 150"/>
                    <a:gd name="T6" fmla="*/ 0 w 156"/>
                    <a:gd name="T7" fmla="*/ 0 h 150"/>
                  </a:gdLst>
                  <a:ahLst/>
                  <a:cxnLst>
                    <a:cxn ang="0">
                      <a:pos x="T0" y="T1"/>
                    </a:cxn>
                    <a:cxn ang="0">
                      <a:pos x="T2" y="T3"/>
                    </a:cxn>
                    <a:cxn ang="0">
                      <a:pos x="T4" y="T5"/>
                    </a:cxn>
                    <a:cxn ang="0">
                      <a:pos x="T6" y="T7"/>
                    </a:cxn>
                  </a:cxnLst>
                  <a:rect l="0" t="0" r="r" b="b"/>
                  <a:pathLst>
                    <a:path w="156" h="150">
                      <a:moveTo>
                        <a:pt x="0" y="0"/>
                      </a:moveTo>
                      <a:lnTo>
                        <a:pt x="79" y="150"/>
                      </a:lnTo>
                      <a:lnTo>
                        <a:pt x="156" y="0"/>
                      </a:lnTo>
                      <a:lnTo>
                        <a:pt x="0" y="0"/>
                      </a:lnTo>
                      <a:close/>
                    </a:path>
                  </a:pathLst>
                </a:custGeom>
                <a:solidFill>
                  <a:srgbClr val="000000"/>
                </a:solidFill>
                <a:ln>
                  <a:noFill/>
                </a:ln>
              </p:spPr>
              <p:txBody>
                <a:bodyPr/>
                <a:lstStyle/>
                <a:p>
                  <a:pPr algn="ctr" fontAlgn="auto">
                    <a:spcBef>
                      <a:spcPts val="0"/>
                    </a:spcBef>
                    <a:spcAft>
                      <a:spcPts val="0"/>
                    </a:spcAft>
                    <a:defRPr/>
                  </a:pPr>
                  <a:endParaRPr lang="en-US" sz="1800" kern="0">
                    <a:solidFill>
                      <a:srgbClr val="000000"/>
                    </a:solidFill>
                  </a:endParaRPr>
                </a:p>
              </p:txBody>
            </p:sp>
          </p:grpSp>
          <p:grpSp>
            <p:nvGrpSpPr>
              <p:cNvPr id="20513" name="Group 55">
                <a:extLst>
                  <a:ext uri="{FF2B5EF4-FFF2-40B4-BE49-F238E27FC236}">
                    <a16:creationId xmlns:a16="http://schemas.microsoft.com/office/drawing/2014/main" id="{ECBF2EC1-FB7E-4B97-B4EF-A4EA85BE952B}"/>
                  </a:ext>
                </a:extLst>
              </p:cNvPr>
              <p:cNvGrpSpPr>
                <a:grpSpLocks/>
              </p:cNvGrpSpPr>
              <p:nvPr/>
            </p:nvGrpSpPr>
            <p:grpSpPr bwMode="auto">
              <a:xfrm>
                <a:off x="2730" y="3464"/>
                <a:ext cx="158" cy="323"/>
                <a:chOff x="7417" y="9349"/>
                <a:chExt cx="158" cy="323"/>
              </a:xfrm>
            </p:grpSpPr>
            <p:sp>
              <p:nvSpPr>
                <p:cNvPr id="95" name="Line 56">
                  <a:extLst>
                    <a:ext uri="{FF2B5EF4-FFF2-40B4-BE49-F238E27FC236}">
                      <a16:creationId xmlns:a16="http://schemas.microsoft.com/office/drawing/2014/main" id="{13393C60-1476-4EC5-B700-7970FDB1EFF9}"/>
                    </a:ext>
                  </a:extLst>
                </p:cNvPr>
                <p:cNvSpPr>
                  <a:spLocks noChangeShapeType="1"/>
                </p:cNvSpPr>
                <p:nvPr/>
              </p:nvSpPr>
              <p:spPr bwMode="auto">
                <a:xfrm>
                  <a:off x="7499" y="9494"/>
                  <a:ext cx="0" cy="33"/>
                </a:xfrm>
                <a:prstGeom prst="line">
                  <a:avLst/>
                </a:prstGeom>
                <a:noFill/>
                <a:ln w="9525">
                  <a:solidFill>
                    <a:srgbClr val="000000"/>
                  </a:solidFill>
                  <a:round/>
                  <a:headEnd/>
                  <a:tailEnd/>
                </a:ln>
              </p:spPr>
              <p:txBody>
                <a:bodyPr/>
                <a:lstStyle/>
                <a:p>
                  <a:pPr algn="ctr" fontAlgn="auto">
                    <a:spcBef>
                      <a:spcPts val="0"/>
                    </a:spcBef>
                    <a:spcAft>
                      <a:spcPts val="0"/>
                    </a:spcAft>
                    <a:defRPr/>
                  </a:pPr>
                  <a:endParaRPr lang="en-US" sz="1800" kern="0">
                    <a:solidFill>
                      <a:srgbClr val="000000"/>
                    </a:solidFill>
                  </a:endParaRPr>
                </a:p>
              </p:txBody>
            </p:sp>
            <p:sp>
              <p:nvSpPr>
                <p:cNvPr id="96" name="Freeform 57">
                  <a:extLst>
                    <a:ext uri="{FF2B5EF4-FFF2-40B4-BE49-F238E27FC236}">
                      <a16:creationId xmlns:a16="http://schemas.microsoft.com/office/drawing/2014/main" id="{62CD70BA-D5EE-4AE1-8595-771914FBB6C0}"/>
                    </a:ext>
                  </a:extLst>
                </p:cNvPr>
                <p:cNvSpPr>
                  <a:spLocks/>
                </p:cNvSpPr>
                <p:nvPr/>
              </p:nvSpPr>
              <p:spPr bwMode="auto">
                <a:xfrm>
                  <a:off x="7421" y="9349"/>
                  <a:ext cx="156" cy="149"/>
                </a:xfrm>
                <a:custGeom>
                  <a:avLst/>
                  <a:gdLst>
                    <a:gd name="T0" fmla="*/ 156 w 156"/>
                    <a:gd name="T1" fmla="*/ 149 h 149"/>
                    <a:gd name="T2" fmla="*/ 77 w 156"/>
                    <a:gd name="T3" fmla="*/ 0 h 149"/>
                    <a:gd name="T4" fmla="*/ 0 w 156"/>
                    <a:gd name="T5" fmla="*/ 149 h 149"/>
                    <a:gd name="T6" fmla="*/ 156 w 156"/>
                    <a:gd name="T7" fmla="*/ 149 h 149"/>
                  </a:gdLst>
                  <a:ahLst/>
                  <a:cxnLst>
                    <a:cxn ang="0">
                      <a:pos x="T0" y="T1"/>
                    </a:cxn>
                    <a:cxn ang="0">
                      <a:pos x="T2" y="T3"/>
                    </a:cxn>
                    <a:cxn ang="0">
                      <a:pos x="T4" y="T5"/>
                    </a:cxn>
                    <a:cxn ang="0">
                      <a:pos x="T6" y="T7"/>
                    </a:cxn>
                  </a:cxnLst>
                  <a:rect l="0" t="0" r="r" b="b"/>
                  <a:pathLst>
                    <a:path w="156" h="149">
                      <a:moveTo>
                        <a:pt x="156" y="149"/>
                      </a:moveTo>
                      <a:lnTo>
                        <a:pt x="77" y="0"/>
                      </a:lnTo>
                      <a:lnTo>
                        <a:pt x="0" y="149"/>
                      </a:lnTo>
                      <a:lnTo>
                        <a:pt x="156" y="149"/>
                      </a:lnTo>
                      <a:close/>
                    </a:path>
                  </a:pathLst>
                </a:custGeom>
                <a:solidFill>
                  <a:srgbClr val="000000"/>
                </a:solidFill>
                <a:ln>
                  <a:noFill/>
                </a:ln>
              </p:spPr>
              <p:txBody>
                <a:bodyPr/>
                <a:lstStyle/>
                <a:p>
                  <a:pPr algn="ctr" fontAlgn="auto">
                    <a:spcBef>
                      <a:spcPts val="0"/>
                    </a:spcBef>
                    <a:spcAft>
                      <a:spcPts val="0"/>
                    </a:spcAft>
                    <a:defRPr/>
                  </a:pPr>
                  <a:endParaRPr lang="en-US" sz="1800" kern="0">
                    <a:solidFill>
                      <a:srgbClr val="000000"/>
                    </a:solidFill>
                  </a:endParaRPr>
                </a:p>
              </p:txBody>
            </p:sp>
            <p:sp>
              <p:nvSpPr>
                <p:cNvPr id="97" name="Freeform 58">
                  <a:extLst>
                    <a:ext uri="{FF2B5EF4-FFF2-40B4-BE49-F238E27FC236}">
                      <a16:creationId xmlns:a16="http://schemas.microsoft.com/office/drawing/2014/main" id="{871D40B3-8069-496E-835D-D0AE37FE7526}"/>
                    </a:ext>
                  </a:extLst>
                </p:cNvPr>
                <p:cNvSpPr>
                  <a:spLocks/>
                </p:cNvSpPr>
                <p:nvPr/>
              </p:nvSpPr>
              <p:spPr bwMode="auto">
                <a:xfrm>
                  <a:off x="7421" y="9521"/>
                  <a:ext cx="150" cy="151"/>
                </a:xfrm>
                <a:custGeom>
                  <a:avLst/>
                  <a:gdLst>
                    <a:gd name="T0" fmla="*/ 0 w 155"/>
                    <a:gd name="T1" fmla="*/ 0 h 150"/>
                    <a:gd name="T2" fmla="*/ 79 w 155"/>
                    <a:gd name="T3" fmla="*/ 150 h 150"/>
                    <a:gd name="T4" fmla="*/ 155 w 155"/>
                    <a:gd name="T5" fmla="*/ 0 h 150"/>
                    <a:gd name="T6" fmla="*/ 0 w 155"/>
                    <a:gd name="T7" fmla="*/ 0 h 150"/>
                  </a:gdLst>
                  <a:ahLst/>
                  <a:cxnLst>
                    <a:cxn ang="0">
                      <a:pos x="T0" y="T1"/>
                    </a:cxn>
                    <a:cxn ang="0">
                      <a:pos x="T2" y="T3"/>
                    </a:cxn>
                    <a:cxn ang="0">
                      <a:pos x="T4" y="T5"/>
                    </a:cxn>
                    <a:cxn ang="0">
                      <a:pos x="T6" y="T7"/>
                    </a:cxn>
                  </a:cxnLst>
                  <a:rect l="0" t="0" r="r" b="b"/>
                  <a:pathLst>
                    <a:path w="155" h="150">
                      <a:moveTo>
                        <a:pt x="0" y="0"/>
                      </a:moveTo>
                      <a:lnTo>
                        <a:pt x="79" y="150"/>
                      </a:lnTo>
                      <a:lnTo>
                        <a:pt x="155" y="0"/>
                      </a:lnTo>
                      <a:lnTo>
                        <a:pt x="0" y="0"/>
                      </a:lnTo>
                      <a:close/>
                    </a:path>
                  </a:pathLst>
                </a:custGeom>
                <a:solidFill>
                  <a:srgbClr val="000000"/>
                </a:solidFill>
                <a:ln>
                  <a:noFill/>
                </a:ln>
              </p:spPr>
              <p:txBody>
                <a:bodyPr/>
                <a:lstStyle/>
                <a:p>
                  <a:pPr algn="ctr" fontAlgn="auto">
                    <a:spcBef>
                      <a:spcPts val="0"/>
                    </a:spcBef>
                    <a:spcAft>
                      <a:spcPts val="0"/>
                    </a:spcAft>
                    <a:defRPr/>
                  </a:pPr>
                  <a:endParaRPr lang="en-US" sz="1800" kern="0">
                    <a:solidFill>
                      <a:srgbClr val="000000"/>
                    </a:solidFill>
                  </a:endParaRPr>
                </a:p>
              </p:txBody>
            </p:sp>
          </p:grpSp>
          <p:grpSp>
            <p:nvGrpSpPr>
              <p:cNvPr id="20514" name="Group 59">
                <a:extLst>
                  <a:ext uri="{FF2B5EF4-FFF2-40B4-BE49-F238E27FC236}">
                    <a16:creationId xmlns:a16="http://schemas.microsoft.com/office/drawing/2014/main" id="{78CBE6A0-5FA9-46DB-A61B-DD7C05F7613B}"/>
                  </a:ext>
                </a:extLst>
              </p:cNvPr>
              <p:cNvGrpSpPr>
                <a:grpSpLocks/>
              </p:cNvGrpSpPr>
              <p:nvPr/>
            </p:nvGrpSpPr>
            <p:grpSpPr bwMode="auto">
              <a:xfrm>
                <a:off x="3870" y="3138"/>
                <a:ext cx="158" cy="326"/>
                <a:chOff x="8667" y="9023"/>
                <a:chExt cx="158" cy="326"/>
              </a:xfrm>
            </p:grpSpPr>
            <p:sp>
              <p:nvSpPr>
                <p:cNvPr id="92" name="Line 60">
                  <a:extLst>
                    <a:ext uri="{FF2B5EF4-FFF2-40B4-BE49-F238E27FC236}">
                      <a16:creationId xmlns:a16="http://schemas.microsoft.com/office/drawing/2014/main" id="{89C1C605-F619-43D9-83BA-78806F4CCFF2}"/>
                    </a:ext>
                  </a:extLst>
                </p:cNvPr>
                <p:cNvSpPr>
                  <a:spLocks noChangeShapeType="1"/>
                </p:cNvSpPr>
                <p:nvPr/>
              </p:nvSpPr>
              <p:spPr bwMode="auto">
                <a:xfrm>
                  <a:off x="8747" y="9168"/>
                  <a:ext cx="0" cy="35"/>
                </a:xfrm>
                <a:prstGeom prst="line">
                  <a:avLst/>
                </a:prstGeom>
                <a:noFill/>
                <a:ln w="9525">
                  <a:solidFill>
                    <a:srgbClr val="000000"/>
                  </a:solidFill>
                  <a:round/>
                  <a:headEnd/>
                  <a:tailEnd/>
                </a:ln>
              </p:spPr>
              <p:txBody>
                <a:bodyPr/>
                <a:lstStyle/>
                <a:p>
                  <a:pPr algn="ctr" fontAlgn="auto">
                    <a:spcBef>
                      <a:spcPts val="0"/>
                    </a:spcBef>
                    <a:spcAft>
                      <a:spcPts val="0"/>
                    </a:spcAft>
                    <a:defRPr/>
                  </a:pPr>
                  <a:endParaRPr lang="en-US" sz="1800" kern="0">
                    <a:solidFill>
                      <a:srgbClr val="000000"/>
                    </a:solidFill>
                  </a:endParaRPr>
                </a:p>
              </p:txBody>
            </p:sp>
            <p:sp>
              <p:nvSpPr>
                <p:cNvPr id="93" name="Freeform 61">
                  <a:extLst>
                    <a:ext uri="{FF2B5EF4-FFF2-40B4-BE49-F238E27FC236}">
                      <a16:creationId xmlns:a16="http://schemas.microsoft.com/office/drawing/2014/main" id="{1AA8D61F-F6A4-415C-8B59-07760B0021DA}"/>
                    </a:ext>
                  </a:extLst>
                </p:cNvPr>
                <p:cNvSpPr>
                  <a:spLocks/>
                </p:cNvSpPr>
                <p:nvPr/>
              </p:nvSpPr>
              <p:spPr bwMode="auto">
                <a:xfrm>
                  <a:off x="8671" y="9023"/>
                  <a:ext cx="154" cy="149"/>
                </a:xfrm>
                <a:custGeom>
                  <a:avLst/>
                  <a:gdLst>
                    <a:gd name="T0" fmla="*/ 155 w 155"/>
                    <a:gd name="T1" fmla="*/ 150 h 150"/>
                    <a:gd name="T2" fmla="*/ 76 w 155"/>
                    <a:gd name="T3" fmla="*/ 0 h 150"/>
                    <a:gd name="T4" fmla="*/ 0 w 155"/>
                    <a:gd name="T5" fmla="*/ 150 h 150"/>
                    <a:gd name="T6" fmla="*/ 155 w 155"/>
                    <a:gd name="T7" fmla="*/ 150 h 150"/>
                  </a:gdLst>
                  <a:ahLst/>
                  <a:cxnLst>
                    <a:cxn ang="0">
                      <a:pos x="T0" y="T1"/>
                    </a:cxn>
                    <a:cxn ang="0">
                      <a:pos x="T2" y="T3"/>
                    </a:cxn>
                    <a:cxn ang="0">
                      <a:pos x="T4" y="T5"/>
                    </a:cxn>
                    <a:cxn ang="0">
                      <a:pos x="T6" y="T7"/>
                    </a:cxn>
                  </a:cxnLst>
                  <a:rect l="0" t="0" r="r" b="b"/>
                  <a:pathLst>
                    <a:path w="155" h="150">
                      <a:moveTo>
                        <a:pt x="155" y="150"/>
                      </a:moveTo>
                      <a:lnTo>
                        <a:pt x="76" y="0"/>
                      </a:lnTo>
                      <a:lnTo>
                        <a:pt x="0" y="150"/>
                      </a:lnTo>
                      <a:lnTo>
                        <a:pt x="155" y="150"/>
                      </a:lnTo>
                      <a:close/>
                    </a:path>
                  </a:pathLst>
                </a:custGeom>
                <a:solidFill>
                  <a:srgbClr val="000000"/>
                </a:solidFill>
                <a:ln>
                  <a:noFill/>
                </a:ln>
              </p:spPr>
              <p:txBody>
                <a:bodyPr/>
                <a:lstStyle/>
                <a:p>
                  <a:pPr algn="ctr" fontAlgn="auto">
                    <a:spcBef>
                      <a:spcPts val="0"/>
                    </a:spcBef>
                    <a:spcAft>
                      <a:spcPts val="0"/>
                    </a:spcAft>
                    <a:defRPr/>
                  </a:pPr>
                  <a:endParaRPr lang="en-US" sz="1800" kern="0">
                    <a:solidFill>
                      <a:srgbClr val="000000"/>
                    </a:solidFill>
                  </a:endParaRPr>
                </a:p>
              </p:txBody>
            </p:sp>
            <p:sp>
              <p:nvSpPr>
                <p:cNvPr id="94" name="Freeform 62">
                  <a:extLst>
                    <a:ext uri="{FF2B5EF4-FFF2-40B4-BE49-F238E27FC236}">
                      <a16:creationId xmlns:a16="http://schemas.microsoft.com/office/drawing/2014/main" id="{C86A3AB2-83B9-491F-9923-8151B56C4D80}"/>
                    </a:ext>
                  </a:extLst>
                </p:cNvPr>
                <p:cNvSpPr>
                  <a:spLocks/>
                </p:cNvSpPr>
                <p:nvPr/>
              </p:nvSpPr>
              <p:spPr bwMode="auto">
                <a:xfrm>
                  <a:off x="8667" y="9199"/>
                  <a:ext cx="156" cy="141"/>
                </a:xfrm>
                <a:custGeom>
                  <a:avLst/>
                  <a:gdLst>
                    <a:gd name="T0" fmla="*/ 0 w 156"/>
                    <a:gd name="T1" fmla="*/ 0 h 150"/>
                    <a:gd name="T2" fmla="*/ 79 w 156"/>
                    <a:gd name="T3" fmla="*/ 150 h 150"/>
                    <a:gd name="T4" fmla="*/ 156 w 156"/>
                    <a:gd name="T5" fmla="*/ 0 h 150"/>
                    <a:gd name="T6" fmla="*/ 0 w 156"/>
                    <a:gd name="T7" fmla="*/ 0 h 150"/>
                  </a:gdLst>
                  <a:ahLst/>
                  <a:cxnLst>
                    <a:cxn ang="0">
                      <a:pos x="T0" y="T1"/>
                    </a:cxn>
                    <a:cxn ang="0">
                      <a:pos x="T2" y="T3"/>
                    </a:cxn>
                    <a:cxn ang="0">
                      <a:pos x="T4" y="T5"/>
                    </a:cxn>
                    <a:cxn ang="0">
                      <a:pos x="T6" y="T7"/>
                    </a:cxn>
                  </a:cxnLst>
                  <a:rect l="0" t="0" r="r" b="b"/>
                  <a:pathLst>
                    <a:path w="156" h="150">
                      <a:moveTo>
                        <a:pt x="0" y="0"/>
                      </a:moveTo>
                      <a:lnTo>
                        <a:pt x="79" y="150"/>
                      </a:lnTo>
                      <a:lnTo>
                        <a:pt x="156" y="0"/>
                      </a:lnTo>
                      <a:lnTo>
                        <a:pt x="0" y="0"/>
                      </a:lnTo>
                      <a:close/>
                    </a:path>
                  </a:pathLst>
                </a:custGeom>
                <a:solidFill>
                  <a:srgbClr val="000000"/>
                </a:solidFill>
                <a:ln>
                  <a:noFill/>
                </a:ln>
              </p:spPr>
              <p:txBody>
                <a:bodyPr/>
                <a:lstStyle/>
                <a:p>
                  <a:pPr algn="ctr" fontAlgn="auto">
                    <a:spcBef>
                      <a:spcPts val="0"/>
                    </a:spcBef>
                    <a:spcAft>
                      <a:spcPts val="0"/>
                    </a:spcAft>
                    <a:defRPr/>
                  </a:pPr>
                  <a:endParaRPr lang="en-US" sz="1800" kern="0">
                    <a:solidFill>
                      <a:srgbClr val="000000"/>
                    </a:solidFill>
                  </a:endParaRPr>
                </a:p>
              </p:txBody>
            </p:sp>
          </p:grpSp>
          <p:grpSp>
            <p:nvGrpSpPr>
              <p:cNvPr id="20515" name="Group 63">
                <a:extLst>
                  <a:ext uri="{FF2B5EF4-FFF2-40B4-BE49-F238E27FC236}">
                    <a16:creationId xmlns:a16="http://schemas.microsoft.com/office/drawing/2014/main" id="{40A645F6-E32A-4C2C-BF3F-E3AF3D2725B8}"/>
                  </a:ext>
                </a:extLst>
              </p:cNvPr>
              <p:cNvGrpSpPr>
                <a:grpSpLocks/>
              </p:cNvGrpSpPr>
              <p:nvPr/>
            </p:nvGrpSpPr>
            <p:grpSpPr bwMode="auto">
              <a:xfrm>
                <a:off x="5984" y="3138"/>
                <a:ext cx="158" cy="326"/>
                <a:chOff x="11331" y="9023"/>
                <a:chExt cx="158" cy="326"/>
              </a:xfrm>
            </p:grpSpPr>
            <p:sp>
              <p:nvSpPr>
                <p:cNvPr id="89" name="Line 64">
                  <a:extLst>
                    <a:ext uri="{FF2B5EF4-FFF2-40B4-BE49-F238E27FC236}">
                      <a16:creationId xmlns:a16="http://schemas.microsoft.com/office/drawing/2014/main" id="{4A741C61-F561-4CF5-B4E9-0141582FAAAA}"/>
                    </a:ext>
                  </a:extLst>
                </p:cNvPr>
                <p:cNvSpPr>
                  <a:spLocks noChangeShapeType="1"/>
                </p:cNvSpPr>
                <p:nvPr/>
              </p:nvSpPr>
              <p:spPr bwMode="auto">
                <a:xfrm>
                  <a:off x="11411" y="9168"/>
                  <a:ext cx="0" cy="35"/>
                </a:xfrm>
                <a:prstGeom prst="line">
                  <a:avLst/>
                </a:prstGeom>
                <a:noFill/>
                <a:ln w="9525">
                  <a:solidFill>
                    <a:srgbClr val="000000"/>
                  </a:solidFill>
                  <a:round/>
                  <a:headEnd/>
                  <a:tailEnd/>
                </a:ln>
              </p:spPr>
              <p:txBody>
                <a:bodyPr/>
                <a:lstStyle/>
                <a:p>
                  <a:pPr algn="ctr" fontAlgn="auto">
                    <a:spcBef>
                      <a:spcPts val="0"/>
                    </a:spcBef>
                    <a:spcAft>
                      <a:spcPts val="0"/>
                    </a:spcAft>
                    <a:defRPr/>
                  </a:pPr>
                  <a:endParaRPr lang="en-US" sz="1800" kern="0">
                    <a:solidFill>
                      <a:srgbClr val="000000"/>
                    </a:solidFill>
                  </a:endParaRPr>
                </a:p>
              </p:txBody>
            </p:sp>
            <p:sp>
              <p:nvSpPr>
                <p:cNvPr id="90" name="Freeform 65">
                  <a:extLst>
                    <a:ext uri="{FF2B5EF4-FFF2-40B4-BE49-F238E27FC236}">
                      <a16:creationId xmlns:a16="http://schemas.microsoft.com/office/drawing/2014/main" id="{CC750528-A80A-4EB7-BE41-E1FB17B974D3}"/>
                    </a:ext>
                  </a:extLst>
                </p:cNvPr>
                <p:cNvSpPr>
                  <a:spLocks/>
                </p:cNvSpPr>
                <p:nvPr/>
              </p:nvSpPr>
              <p:spPr bwMode="auto">
                <a:xfrm>
                  <a:off x="11334" y="9023"/>
                  <a:ext cx="147" cy="149"/>
                </a:xfrm>
                <a:custGeom>
                  <a:avLst/>
                  <a:gdLst>
                    <a:gd name="T0" fmla="*/ 155 w 155"/>
                    <a:gd name="T1" fmla="*/ 150 h 150"/>
                    <a:gd name="T2" fmla="*/ 76 w 155"/>
                    <a:gd name="T3" fmla="*/ 0 h 150"/>
                    <a:gd name="T4" fmla="*/ 0 w 155"/>
                    <a:gd name="T5" fmla="*/ 150 h 150"/>
                    <a:gd name="T6" fmla="*/ 155 w 155"/>
                    <a:gd name="T7" fmla="*/ 150 h 150"/>
                  </a:gdLst>
                  <a:ahLst/>
                  <a:cxnLst>
                    <a:cxn ang="0">
                      <a:pos x="T0" y="T1"/>
                    </a:cxn>
                    <a:cxn ang="0">
                      <a:pos x="T2" y="T3"/>
                    </a:cxn>
                    <a:cxn ang="0">
                      <a:pos x="T4" y="T5"/>
                    </a:cxn>
                    <a:cxn ang="0">
                      <a:pos x="T6" y="T7"/>
                    </a:cxn>
                  </a:cxnLst>
                  <a:rect l="0" t="0" r="r" b="b"/>
                  <a:pathLst>
                    <a:path w="155" h="150">
                      <a:moveTo>
                        <a:pt x="155" y="150"/>
                      </a:moveTo>
                      <a:lnTo>
                        <a:pt x="76" y="0"/>
                      </a:lnTo>
                      <a:lnTo>
                        <a:pt x="0" y="150"/>
                      </a:lnTo>
                      <a:lnTo>
                        <a:pt x="155" y="150"/>
                      </a:lnTo>
                      <a:close/>
                    </a:path>
                  </a:pathLst>
                </a:custGeom>
                <a:solidFill>
                  <a:srgbClr val="000000"/>
                </a:solidFill>
                <a:ln>
                  <a:noFill/>
                </a:ln>
              </p:spPr>
              <p:txBody>
                <a:bodyPr/>
                <a:lstStyle/>
                <a:p>
                  <a:pPr algn="ctr" fontAlgn="auto">
                    <a:spcBef>
                      <a:spcPts val="0"/>
                    </a:spcBef>
                    <a:spcAft>
                      <a:spcPts val="0"/>
                    </a:spcAft>
                    <a:defRPr/>
                  </a:pPr>
                  <a:endParaRPr lang="en-US" sz="1800" kern="0">
                    <a:solidFill>
                      <a:srgbClr val="000000"/>
                    </a:solidFill>
                  </a:endParaRPr>
                </a:p>
              </p:txBody>
            </p:sp>
            <p:sp>
              <p:nvSpPr>
                <p:cNvPr id="91" name="Freeform 66">
                  <a:extLst>
                    <a:ext uri="{FF2B5EF4-FFF2-40B4-BE49-F238E27FC236}">
                      <a16:creationId xmlns:a16="http://schemas.microsoft.com/office/drawing/2014/main" id="{C50C3E2F-D743-4384-8F93-EB860E574237}"/>
                    </a:ext>
                  </a:extLst>
                </p:cNvPr>
                <p:cNvSpPr>
                  <a:spLocks/>
                </p:cNvSpPr>
                <p:nvPr/>
              </p:nvSpPr>
              <p:spPr bwMode="auto">
                <a:xfrm>
                  <a:off x="11331" y="9199"/>
                  <a:ext cx="156" cy="141"/>
                </a:xfrm>
                <a:custGeom>
                  <a:avLst/>
                  <a:gdLst>
                    <a:gd name="T0" fmla="*/ 0 w 156"/>
                    <a:gd name="T1" fmla="*/ 0 h 150"/>
                    <a:gd name="T2" fmla="*/ 79 w 156"/>
                    <a:gd name="T3" fmla="*/ 150 h 150"/>
                    <a:gd name="T4" fmla="*/ 156 w 156"/>
                    <a:gd name="T5" fmla="*/ 0 h 150"/>
                    <a:gd name="T6" fmla="*/ 0 w 156"/>
                    <a:gd name="T7" fmla="*/ 0 h 150"/>
                  </a:gdLst>
                  <a:ahLst/>
                  <a:cxnLst>
                    <a:cxn ang="0">
                      <a:pos x="T0" y="T1"/>
                    </a:cxn>
                    <a:cxn ang="0">
                      <a:pos x="T2" y="T3"/>
                    </a:cxn>
                    <a:cxn ang="0">
                      <a:pos x="T4" y="T5"/>
                    </a:cxn>
                    <a:cxn ang="0">
                      <a:pos x="T6" y="T7"/>
                    </a:cxn>
                  </a:cxnLst>
                  <a:rect l="0" t="0" r="r" b="b"/>
                  <a:pathLst>
                    <a:path w="156" h="150">
                      <a:moveTo>
                        <a:pt x="0" y="0"/>
                      </a:moveTo>
                      <a:lnTo>
                        <a:pt x="79" y="150"/>
                      </a:lnTo>
                      <a:lnTo>
                        <a:pt x="156" y="0"/>
                      </a:lnTo>
                      <a:lnTo>
                        <a:pt x="0" y="0"/>
                      </a:lnTo>
                      <a:close/>
                    </a:path>
                  </a:pathLst>
                </a:custGeom>
                <a:solidFill>
                  <a:srgbClr val="000000"/>
                </a:solidFill>
                <a:ln>
                  <a:noFill/>
                </a:ln>
              </p:spPr>
              <p:txBody>
                <a:bodyPr/>
                <a:lstStyle/>
                <a:p>
                  <a:pPr algn="ctr" fontAlgn="auto">
                    <a:spcBef>
                      <a:spcPts val="0"/>
                    </a:spcBef>
                    <a:spcAft>
                      <a:spcPts val="0"/>
                    </a:spcAft>
                    <a:defRPr/>
                  </a:pPr>
                  <a:endParaRPr lang="en-US" sz="1800" kern="0">
                    <a:solidFill>
                      <a:srgbClr val="000000"/>
                    </a:solidFill>
                  </a:endParaRPr>
                </a:p>
              </p:txBody>
            </p:sp>
          </p:grpSp>
          <p:grpSp>
            <p:nvGrpSpPr>
              <p:cNvPr id="20516" name="Group 67">
                <a:extLst>
                  <a:ext uri="{FF2B5EF4-FFF2-40B4-BE49-F238E27FC236}">
                    <a16:creationId xmlns:a16="http://schemas.microsoft.com/office/drawing/2014/main" id="{074E8614-6820-46B4-BE14-4A7A72D73223}"/>
                  </a:ext>
                </a:extLst>
              </p:cNvPr>
              <p:cNvGrpSpPr>
                <a:grpSpLocks/>
              </p:cNvGrpSpPr>
              <p:nvPr/>
            </p:nvGrpSpPr>
            <p:grpSpPr bwMode="auto">
              <a:xfrm>
                <a:off x="7542" y="3138"/>
                <a:ext cx="156" cy="326"/>
                <a:chOff x="12999" y="9023"/>
                <a:chExt cx="156" cy="326"/>
              </a:xfrm>
            </p:grpSpPr>
            <p:sp>
              <p:nvSpPr>
                <p:cNvPr id="87" name="Line 68">
                  <a:extLst>
                    <a:ext uri="{FF2B5EF4-FFF2-40B4-BE49-F238E27FC236}">
                      <a16:creationId xmlns:a16="http://schemas.microsoft.com/office/drawing/2014/main" id="{8D7A021C-46BD-4324-985C-8E85668DEC16}"/>
                    </a:ext>
                  </a:extLst>
                </p:cNvPr>
                <p:cNvSpPr>
                  <a:spLocks noChangeShapeType="1"/>
                </p:cNvSpPr>
                <p:nvPr/>
              </p:nvSpPr>
              <p:spPr bwMode="auto">
                <a:xfrm flipV="1">
                  <a:off x="13076" y="9168"/>
                  <a:ext cx="7" cy="181"/>
                </a:xfrm>
                <a:prstGeom prst="line">
                  <a:avLst/>
                </a:prstGeom>
                <a:noFill/>
                <a:ln w="9525">
                  <a:solidFill>
                    <a:srgbClr val="000000"/>
                  </a:solidFill>
                  <a:round/>
                  <a:headEnd/>
                  <a:tailEnd/>
                </a:ln>
              </p:spPr>
              <p:txBody>
                <a:bodyPr/>
                <a:lstStyle/>
                <a:p>
                  <a:pPr algn="ctr" fontAlgn="auto">
                    <a:spcBef>
                      <a:spcPts val="0"/>
                    </a:spcBef>
                    <a:spcAft>
                      <a:spcPts val="0"/>
                    </a:spcAft>
                    <a:defRPr/>
                  </a:pPr>
                  <a:endParaRPr lang="en-US" sz="1800" kern="0">
                    <a:solidFill>
                      <a:srgbClr val="000000"/>
                    </a:solidFill>
                  </a:endParaRPr>
                </a:p>
              </p:txBody>
            </p:sp>
            <p:sp>
              <p:nvSpPr>
                <p:cNvPr id="88" name="Freeform 69">
                  <a:extLst>
                    <a:ext uri="{FF2B5EF4-FFF2-40B4-BE49-F238E27FC236}">
                      <a16:creationId xmlns:a16="http://schemas.microsoft.com/office/drawing/2014/main" id="{E4DF6B9D-BF4A-44FB-959E-0586B609B546}"/>
                    </a:ext>
                  </a:extLst>
                </p:cNvPr>
                <p:cNvSpPr>
                  <a:spLocks/>
                </p:cNvSpPr>
                <p:nvPr/>
              </p:nvSpPr>
              <p:spPr bwMode="auto">
                <a:xfrm>
                  <a:off x="13001" y="9023"/>
                  <a:ext cx="156" cy="149"/>
                </a:xfrm>
                <a:custGeom>
                  <a:avLst/>
                  <a:gdLst>
                    <a:gd name="T0" fmla="*/ 156 w 156"/>
                    <a:gd name="T1" fmla="*/ 150 h 150"/>
                    <a:gd name="T2" fmla="*/ 77 w 156"/>
                    <a:gd name="T3" fmla="*/ 0 h 150"/>
                    <a:gd name="T4" fmla="*/ 0 w 156"/>
                    <a:gd name="T5" fmla="*/ 150 h 150"/>
                    <a:gd name="T6" fmla="*/ 156 w 156"/>
                    <a:gd name="T7" fmla="*/ 150 h 150"/>
                  </a:gdLst>
                  <a:ahLst/>
                  <a:cxnLst>
                    <a:cxn ang="0">
                      <a:pos x="T0" y="T1"/>
                    </a:cxn>
                    <a:cxn ang="0">
                      <a:pos x="T2" y="T3"/>
                    </a:cxn>
                    <a:cxn ang="0">
                      <a:pos x="T4" y="T5"/>
                    </a:cxn>
                    <a:cxn ang="0">
                      <a:pos x="T6" y="T7"/>
                    </a:cxn>
                  </a:cxnLst>
                  <a:rect l="0" t="0" r="r" b="b"/>
                  <a:pathLst>
                    <a:path w="156" h="150">
                      <a:moveTo>
                        <a:pt x="156" y="150"/>
                      </a:moveTo>
                      <a:lnTo>
                        <a:pt x="77" y="0"/>
                      </a:lnTo>
                      <a:lnTo>
                        <a:pt x="0" y="150"/>
                      </a:lnTo>
                      <a:lnTo>
                        <a:pt x="156" y="150"/>
                      </a:lnTo>
                      <a:close/>
                    </a:path>
                  </a:pathLst>
                </a:custGeom>
                <a:solidFill>
                  <a:srgbClr val="000000"/>
                </a:solidFill>
                <a:ln>
                  <a:noFill/>
                </a:ln>
              </p:spPr>
              <p:txBody>
                <a:bodyPr/>
                <a:lstStyle/>
                <a:p>
                  <a:pPr algn="ctr" fontAlgn="auto">
                    <a:spcBef>
                      <a:spcPts val="0"/>
                    </a:spcBef>
                    <a:spcAft>
                      <a:spcPts val="0"/>
                    </a:spcAft>
                    <a:defRPr/>
                  </a:pPr>
                  <a:endParaRPr lang="en-US" sz="1800" kern="0">
                    <a:solidFill>
                      <a:srgbClr val="000000"/>
                    </a:solidFill>
                  </a:endParaRPr>
                </a:p>
              </p:txBody>
            </p:sp>
          </p:grpSp>
          <p:grpSp>
            <p:nvGrpSpPr>
              <p:cNvPr id="20517" name="Group 70">
                <a:extLst>
                  <a:ext uri="{FF2B5EF4-FFF2-40B4-BE49-F238E27FC236}">
                    <a16:creationId xmlns:a16="http://schemas.microsoft.com/office/drawing/2014/main" id="{1CCA5CC9-DEE0-459C-B11A-4BDBBA895AC5}"/>
                  </a:ext>
                </a:extLst>
              </p:cNvPr>
              <p:cNvGrpSpPr>
                <a:grpSpLocks/>
              </p:cNvGrpSpPr>
              <p:nvPr/>
            </p:nvGrpSpPr>
            <p:grpSpPr bwMode="auto">
              <a:xfrm>
                <a:off x="7225" y="3464"/>
                <a:ext cx="158" cy="323"/>
                <a:chOff x="12332" y="9349"/>
                <a:chExt cx="158" cy="323"/>
              </a:xfrm>
            </p:grpSpPr>
            <p:sp>
              <p:nvSpPr>
                <p:cNvPr id="84" name="Line 71">
                  <a:extLst>
                    <a:ext uri="{FF2B5EF4-FFF2-40B4-BE49-F238E27FC236}">
                      <a16:creationId xmlns:a16="http://schemas.microsoft.com/office/drawing/2014/main" id="{6ABF0B5F-75A4-4135-8888-D6622C75CE4F}"/>
                    </a:ext>
                  </a:extLst>
                </p:cNvPr>
                <p:cNvSpPr>
                  <a:spLocks noChangeShapeType="1"/>
                </p:cNvSpPr>
                <p:nvPr/>
              </p:nvSpPr>
              <p:spPr bwMode="auto">
                <a:xfrm>
                  <a:off x="12412" y="9494"/>
                  <a:ext cx="0" cy="33"/>
                </a:xfrm>
                <a:prstGeom prst="line">
                  <a:avLst/>
                </a:prstGeom>
                <a:noFill/>
                <a:ln w="9525">
                  <a:solidFill>
                    <a:srgbClr val="000000"/>
                  </a:solidFill>
                  <a:round/>
                  <a:headEnd/>
                  <a:tailEnd/>
                </a:ln>
              </p:spPr>
              <p:txBody>
                <a:bodyPr/>
                <a:lstStyle/>
                <a:p>
                  <a:pPr algn="ctr" fontAlgn="auto">
                    <a:spcBef>
                      <a:spcPts val="0"/>
                    </a:spcBef>
                    <a:spcAft>
                      <a:spcPts val="0"/>
                    </a:spcAft>
                    <a:defRPr/>
                  </a:pPr>
                  <a:endParaRPr lang="en-US" sz="1800" kern="0">
                    <a:solidFill>
                      <a:srgbClr val="000000"/>
                    </a:solidFill>
                  </a:endParaRPr>
                </a:p>
              </p:txBody>
            </p:sp>
            <p:sp>
              <p:nvSpPr>
                <p:cNvPr id="85" name="Freeform 72">
                  <a:extLst>
                    <a:ext uri="{FF2B5EF4-FFF2-40B4-BE49-F238E27FC236}">
                      <a16:creationId xmlns:a16="http://schemas.microsoft.com/office/drawing/2014/main" id="{1A5DC48F-71D4-47AE-A3A1-1A2157C55954}"/>
                    </a:ext>
                  </a:extLst>
                </p:cNvPr>
                <p:cNvSpPr>
                  <a:spLocks/>
                </p:cNvSpPr>
                <p:nvPr/>
              </p:nvSpPr>
              <p:spPr bwMode="auto">
                <a:xfrm>
                  <a:off x="12336" y="9349"/>
                  <a:ext cx="154" cy="149"/>
                </a:xfrm>
                <a:custGeom>
                  <a:avLst/>
                  <a:gdLst>
                    <a:gd name="T0" fmla="*/ 155 w 155"/>
                    <a:gd name="T1" fmla="*/ 149 h 149"/>
                    <a:gd name="T2" fmla="*/ 76 w 155"/>
                    <a:gd name="T3" fmla="*/ 0 h 149"/>
                    <a:gd name="T4" fmla="*/ 0 w 155"/>
                    <a:gd name="T5" fmla="*/ 149 h 149"/>
                    <a:gd name="T6" fmla="*/ 155 w 155"/>
                    <a:gd name="T7" fmla="*/ 149 h 149"/>
                  </a:gdLst>
                  <a:ahLst/>
                  <a:cxnLst>
                    <a:cxn ang="0">
                      <a:pos x="T0" y="T1"/>
                    </a:cxn>
                    <a:cxn ang="0">
                      <a:pos x="T2" y="T3"/>
                    </a:cxn>
                    <a:cxn ang="0">
                      <a:pos x="T4" y="T5"/>
                    </a:cxn>
                    <a:cxn ang="0">
                      <a:pos x="T6" y="T7"/>
                    </a:cxn>
                  </a:cxnLst>
                  <a:rect l="0" t="0" r="r" b="b"/>
                  <a:pathLst>
                    <a:path w="155" h="149">
                      <a:moveTo>
                        <a:pt x="155" y="149"/>
                      </a:moveTo>
                      <a:lnTo>
                        <a:pt x="76" y="0"/>
                      </a:lnTo>
                      <a:lnTo>
                        <a:pt x="0" y="149"/>
                      </a:lnTo>
                      <a:lnTo>
                        <a:pt x="155" y="149"/>
                      </a:lnTo>
                      <a:close/>
                    </a:path>
                  </a:pathLst>
                </a:custGeom>
                <a:solidFill>
                  <a:srgbClr val="000000"/>
                </a:solidFill>
                <a:ln>
                  <a:noFill/>
                </a:ln>
              </p:spPr>
              <p:txBody>
                <a:bodyPr/>
                <a:lstStyle/>
                <a:p>
                  <a:pPr algn="ctr" fontAlgn="auto">
                    <a:spcBef>
                      <a:spcPts val="0"/>
                    </a:spcBef>
                    <a:spcAft>
                      <a:spcPts val="0"/>
                    </a:spcAft>
                    <a:defRPr/>
                  </a:pPr>
                  <a:endParaRPr lang="en-US" sz="1800" kern="0">
                    <a:solidFill>
                      <a:srgbClr val="000000"/>
                    </a:solidFill>
                  </a:endParaRPr>
                </a:p>
              </p:txBody>
            </p:sp>
            <p:sp>
              <p:nvSpPr>
                <p:cNvPr id="86" name="Freeform 73">
                  <a:extLst>
                    <a:ext uri="{FF2B5EF4-FFF2-40B4-BE49-F238E27FC236}">
                      <a16:creationId xmlns:a16="http://schemas.microsoft.com/office/drawing/2014/main" id="{B08C2447-6294-4A0F-BF6D-0C8782F4B2E8}"/>
                    </a:ext>
                  </a:extLst>
                </p:cNvPr>
                <p:cNvSpPr>
                  <a:spLocks/>
                </p:cNvSpPr>
                <p:nvPr/>
              </p:nvSpPr>
              <p:spPr bwMode="auto">
                <a:xfrm>
                  <a:off x="12332" y="9521"/>
                  <a:ext cx="156" cy="151"/>
                </a:xfrm>
                <a:custGeom>
                  <a:avLst/>
                  <a:gdLst>
                    <a:gd name="T0" fmla="*/ 0 w 156"/>
                    <a:gd name="T1" fmla="*/ 0 h 150"/>
                    <a:gd name="T2" fmla="*/ 79 w 156"/>
                    <a:gd name="T3" fmla="*/ 150 h 150"/>
                    <a:gd name="T4" fmla="*/ 156 w 156"/>
                    <a:gd name="T5" fmla="*/ 0 h 150"/>
                    <a:gd name="T6" fmla="*/ 0 w 156"/>
                    <a:gd name="T7" fmla="*/ 0 h 150"/>
                  </a:gdLst>
                  <a:ahLst/>
                  <a:cxnLst>
                    <a:cxn ang="0">
                      <a:pos x="T0" y="T1"/>
                    </a:cxn>
                    <a:cxn ang="0">
                      <a:pos x="T2" y="T3"/>
                    </a:cxn>
                    <a:cxn ang="0">
                      <a:pos x="T4" y="T5"/>
                    </a:cxn>
                    <a:cxn ang="0">
                      <a:pos x="T6" y="T7"/>
                    </a:cxn>
                  </a:cxnLst>
                  <a:rect l="0" t="0" r="r" b="b"/>
                  <a:pathLst>
                    <a:path w="156" h="150">
                      <a:moveTo>
                        <a:pt x="0" y="0"/>
                      </a:moveTo>
                      <a:lnTo>
                        <a:pt x="79" y="150"/>
                      </a:lnTo>
                      <a:lnTo>
                        <a:pt x="156" y="0"/>
                      </a:lnTo>
                      <a:lnTo>
                        <a:pt x="0" y="0"/>
                      </a:lnTo>
                      <a:close/>
                    </a:path>
                  </a:pathLst>
                </a:custGeom>
                <a:solidFill>
                  <a:srgbClr val="000000"/>
                </a:solidFill>
                <a:ln>
                  <a:noFill/>
                </a:ln>
              </p:spPr>
              <p:txBody>
                <a:bodyPr/>
                <a:lstStyle/>
                <a:p>
                  <a:pPr algn="ctr" fontAlgn="auto">
                    <a:spcBef>
                      <a:spcPts val="0"/>
                    </a:spcBef>
                    <a:spcAft>
                      <a:spcPts val="0"/>
                    </a:spcAft>
                    <a:defRPr/>
                  </a:pPr>
                  <a:endParaRPr lang="en-US" sz="1800" kern="0">
                    <a:solidFill>
                      <a:srgbClr val="000000"/>
                    </a:solidFill>
                  </a:endParaRPr>
                </a:p>
              </p:txBody>
            </p:sp>
          </p:grpSp>
          <p:grpSp>
            <p:nvGrpSpPr>
              <p:cNvPr id="20518" name="Group 74">
                <a:extLst>
                  <a:ext uri="{FF2B5EF4-FFF2-40B4-BE49-F238E27FC236}">
                    <a16:creationId xmlns:a16="http://schemas.microsoft.com/office/drawing/2014/main" id="{BC9790FC-4F2B-430E-9E03-F5FFFA1C2F3B}"/>
                  </a:ext>
                </a:extLst>
              </p:cNvPr>
              <p:cNvGrpSpPr>
                <a:grpSpLocks/>
              </p:cNvGrpSpPr>
              <p:nvPr/>
            </p:nvGrpSpPr>
            <p:grpSpPr bwMode="auto">
              <a:xfrm>
                <a:off x="4978" y="3464"/>
                <a:ext cx="158" cy="323"/>
                <a:chOff x="9915" y="9349"/>
                <a:chExt cx="158" cy="323"/>
              </a:xfrm>
            </p:grpSpPr>
            <p:sp>
              <p:nvSpPr>
                <p:cNvPr id="81" name="Line 75">
                  <a:extLst>
                    <a:ext uri="{FF2B5EF4-FFF2-40B4-BE49-F238E27FC236}">
                      <a16:creationId xmlns:a16="http://schemas.microsoft.com/office/drawing/2014/main" id="{677F06E0-D38A-4E05-8F8D-0190ACB87A9E}"/>
                    </a:ext>
                  </a:extLst>
                </p:cNvPr>
                <p:cNvSpPr>
                  <a:spLocks noChangeShapeType="1"/>
                </p:cNvSpPr>
                <p:nvPr/>
              </p:nvSpPr>
              <p:spPr bwMode="auto">
                <a:xfrm>
                  <a:off x="9995" y="9494"/>
                  <a:ext cx="0" cy="33"/>
                </a:xfrm>
                <a:prstGeom prst="line">
                  <a:avLst/>
                </a:prstGeom>
                <a:noFill/>
                <a:ln w="9525">
                  <a:solidFill>
                    <a:srgbClr val="000000"/>
                  </a:solidFill>
                  <a:round/>
                  <a:headEnd/>
                  <a:tailEnd/>
                </a:ln>
              </p:spPr>
              <p:txBody>
                <a:bodyPr/>
                <a:lstStyle/>
                <a:p>
                  <a:pPr algn="ctr" fontAlgn="auto">
                    <a:spcBef>
                      <a:spcPts val="0"/>
                    </a:spcBef>
                    <a:spcAft>
                      <a:spcPts val="0"/>
                    </a:spcAft>
                    <a:defRPr/>
                  </a:pPr>
                  <a:endParaRPr lang="en-US" sz="1800" kern="0">
                    <a:solidFill>
                      <a:srgbClr val="000000"/>
                    </a:solidFill>
                  </a:endParaRPr>
                </a:p>
              </p:txBody>
            </p:sp>
            <p:sp>
              <p:nvSpPr>
                <p:cNvPr id="82" name="Freeform 76">
                  <a:extLst>
                    <a:ext uri="{FF2B5EF4-FFF2-40B4-BE49-F238E27FC236}">
                      <a16:creationId xmlns:a16="http://schemas.microsoft.com/office/drawing/2014/main" id="{B24F3F15-4636-44F1-A9B6-F25D04B18587}"/>
                    </a:ext>
                  </a:extLst>
                </p:cNvPr>
                <p:cNvSpPr>
                  <a:spLocks/>
                </p:cNvSpPr>
                <p:nvPr/>
              </p:nvSpPr>
              <p:spPr bwMode="auto">
                <a:xfrm>
                  <a:off x="9919" y="9349"/>
                  <a:ext cx="154" cy="149"/>
                </a:xfrm>
                <a:custGeom>
                  <a:avLst/>
                  <a:gdLst>
                    <a:gd name="T0" fmla="*/ 155 w 155"/>
                    <a:gd name="T1" fmla="*/ 149 h 149"/>
                    <a:gd name="T2" fmla="*/ 76 w 155"/>
                    <a:gd name="T3" fmla="*/ 0 h 149"/>
                    <a:gd name="T4" fmla="*/ 0 w 155"/>
                    <a:gd name="T5" fmla="*/ 149 h 149"/>
                    <a:gd name="T6" fmla="*/ 155 w 155"/>
                    <a:gd name="T7" fmla="*/ 149 h 149"/>
                  </a:gdLst>
                  <a:ahLst/>
                  <a:cxnLst>
                    <a:cxn ang="0">
                      <a:pos x="T0" y="T1"/>
                    </a:cxn>
                    <a:cxn ang="0">
                      <a:pos x="T2" y="T3"/>
                    </a:cxn>
                    <a:cxn ang="0">
                      <a:pos x="T4" y="T5"/>
                    </a:cxn>
                    <a:cxn ang="0">
                      <a:pos x="T6" y="T7"/>
                    </a:cxn>
                  </a:cxnLst>
                  <a:rect l="0" t="0" r="r" b="b"/>
                  <a:pathLst>
                    <a:path w="155" h="149">
                      <a:moveTo>
                        <a:pt x="155" y="149"/>
                      </a:moveTo>
                      <a:lnTo>
                        <a:pt x="76" y="0"/>
                      </a:lnTo>
                      <a:lnTo>
                        <a:pt x="0" y="149"/>
                      </a:lnTo>
                      <a:lnTo>
                        <a:pt x="155" y="149"/>
                      </a:lnTo>
                      <a:close/>
                    </a:path>
                  </a:pathLst>
                </a:custGeom>
                <a:solidFill>
                  <a:srgbClr val="000000"/>
                </a:solidFill>
                <a:ln>
                  <a:noFill/>
                </a:ln>
              </p:spPr>
              <p:txBody>
                <a:bodyPr/>
                <a:lstStyle/>
                <a:p>
                  <a:pPr algn="ctr" fontAlgn="auto">
                    <a:spcBef>
                      <a:spcPts val="0"/>
                    </a:spcBef>
                    <a:spcAft>
                      <a:spcPts val="0"/>
                    </a:spcAft>
                    <a:defRPr/>
                  </a:pPr>
                  <a:endParaRPr lang="en-US" sz="1800" kern="0">
                    <a:solidFill>
                      <a:srgbClr val="000000"/>
                    </a:solidFill>
                  </a:endParaRPr>
                </a:p>
              </p:txBody>
            </p:sp>
            <p:sp>
              <p:nvSpPr>
                <p:cNvPr id="83" name="Freeform 77">
                  <a:extLst>
                    <a:ext uri="{FF2B5EF4-FFF2-40B4-BE49-F238E27FC236}">
                      <a16:creationId xmlns:a16="http://schemas.microsoft.com/office/drawing/2014/main" id="{7CAE344C-AA80-4CBA-9C51-FE556440C1A2}"/>
                    </a:ext>
                  </a:extLst>
                </p:cNvPr>
                <p:cNvSpPr>
                  <a:spLocks/>
                </p:cNvSpPr>
                <p:nvPr/>
              </p:nvSpPr>
              <p:spPr bwMode="auto">
                <a:xfrm>
                  <a:off x="9915" y="9521"/>
                  <a:ext cx="156" cy="151"/>
                </a:xfrm>
                <a:custGeom>
                  <a:avLst/>
                  <a:gdLst>
                    <a:gd name="T0" fmla="*/ 0 w 156"/>
                    <a:gd name="T1" fmla="*/ 0 h 150"/>
                    <a:gd name="T2" fmla="*/ 79 w 156"/>
                    <a:gd name="T3" fmla="*/ 150 h 150"/>
                    <a:gd name="T4" fmla="*/ 156 w 156"/>
                    <a:gd name="T5" fmla="*/ 0 h 150"/>
                    <a:gd name="T6" fmla="*/ 0 w 156"/>
                    <a:gd name="T7" fmla="*/ 0 h 150"/>
                  </a:gdLst>
                  <a:ahLst/>
                  <a:cxnLst>
                    <a:cxn ang="0">
                      <a:pos x="T0" y="T1"/>
                    </a:cxn>
                    <a:cxn ang="0">
                      <a:pos x="T2" y="T3"/>
                    </a:cxn>
                    <a:cxn ang="0">
                      <a:pos x="T4" y="T5"/>
                    </a:cxn>
                    <a:cxn ang="0">
                      <a:pos x="T6" y="T7"/>
                    </a:cxn>
                  </a:cxnLst>
                  <a:rect l="0" t="0" r="r" b="b"/>
                  <a:pathLst>
                    <a:path w="156" h="150">
                      <a:moveTo>
                        <a:pt x="0" y="0"/>
                      </a:moveTo>
                      <a:lnTo>
                        <a:pt x="79" y="150"/>
                      </a:lnTo>
                      <a:lnTo>
                        <a:pt x="156" y="0"/>
                      </a:lnTo>
                      <a:lnTo>
                        <a:pt x="0" y="0"/>
                      </a:lnTo>
                      <a:close/>
                    </a:path>
                  </a:pathLst>
                </a:custGeom>
                <a:solidFill>
                  <a:srgbClr val="000000"/>
                </a:solidFill>
                <a:ln>
                  <a:noFill/>
                </a:ln>
              </p:spPr>
              <p:txBody>
                <a:bodyPr/>
                <a:lstStyle/>
                <a:p>
                  <a:pPr algn="ctr" fontAlgn="auto">
                    <a:spcBef>
                      <a:spcPts val="0"/>
                    </a:spcBef>
                    <a:spcAft>
                      <a:spcPts val="0"/>
                    </a:spcAft>
                    <a:defRPr/>
                  </a:pPr>
                  <a:endParaRPr lang="en-US" sz="1800" kern="0">
                    <a:solidFill>
                      <a:srgbClr val="000000"/>
                    </a:solidFill>
                  </a:endParaRPr>
                </a:p>
              </p:txBody>
            </p:sp>
          </p:grpSp>
          <p:sp>
            <p:nvSpPr>
              <p:cNvPr id="66" name="Rectangle 78">
                <a:extLst>
                  <a:ext uri="{FF2B5EF4-FFF2-40B4-BE49-F238E27FC236}">
                    <a16:creationId xmlns:a16="http://schemas.microsoft.com/office/drawing/2014/main" id="{F4127A94-CF93-4E1B-B53A-10BFA20C23B0}"/>
                  </a:ext>
                </a:extLst>
              </p:cNvPr>
              <p:cNvSpPr>
                <a:spLocks noChangeArrowheads="1"/>
              </p:cNvSpPr>
              <p:nvPr/>
            </p:nvSpPr>
            <p:spPr bwMode="auto">
              <a:xfrm>
                <a:off x="2170" y="2252"/>
                <a:ext cx="1175" cy="188"/>
              </a:xfrm>
              <a:prstGeom prst="rect">
                <a:avLst/>
              </a:prstGeom>
              <a:noFill/>
              <a:ln>
                <a:noFill/>
              </a:ln>
            </p:spPr>
            <p:txBody>
              <a:bodyPr wrap="none" lIns="0" tIns="0" rIns="0" bIns="0">
                <a:spAutoFit/>
              </a:bodyPr>
              <a:lstStyle/>
              <a:p>
                <a:pPr fontAlgn="auto">
                  <a:spcBef>
                    <a:spcPts val="0"/>
                  </a:spcBef>
                  <a:spcAft>
                    <a:spcPts val="0"/>
                  </a:spcAft>
                  <a:defRPr/>
                </a:pPr>
                <a:r>
                  <a:rPr lang="en-US" altLang="en-US" sz="1000" kern="0">
                    <a:solidFill>
                      <a:srgbClr val="000000"/>
                    </a:solidFill>
                  </a:rPr>
                  <a:t>Digital camera chip</a:t>
                </a:r>
              </a:p>
            </p:txBody>
          </p:sp>
          <p:sp>
            <p:nvSpPr>
              <p:cNvPr id="67" name="Oval 79">
                <a:extLst>
                  <a:ext uri="{FF2B5EF4-FFF2-40B4-BE49-F238E27FC236}">
                    <a16:creationId xmlns:a16="http://schemas.microsoft.com/office/drawing/2014/main" id="{D1C47D7C-F5BD-47B4-BD04-8C67233D15C1}"/>
                  </a:ext>
                </a:extLst>
              </p:cNvPr>
              <p:cNvSpPr>
                <a:spLocks noChangeArrowheads="1"/>
              </p:cNvSpPr>
              <p:nvPr/>
            </p:nvSpPr>
            <p:spPr bwMode="auto">
              <a:xfrm>
                <a:off x="1248" y="2674"/>
                <a:ext cx="145" cy="719"/>
              </a:xfrm>
              <a:prstGeom prst="ellipse">
                <a:avLst/>
              </a:prstGeom>
              <a:solidFill>
                <a:srgbClr val="FFFFFF"/>
              </a:solidFill>
              <a:ln w="9525">
                <a:solidFill>
                  <a:srgbClr val="000000"/>
                </a:solidFill>
                <a:round/>
                <a:headEnd/>
                <a:tailEnd/>
              </a:ln>
            </p:spPr>
            <p:txBody>
              <a:bodyPr/>
              <a:lstStyle/>
              <a:p>
                <a:pPr algn="ctr" fontAlgn="auto">
                  <a:spcBef>
                    <a:spcPts val="0"/>
                  </a:spcBef>
                  <a:spcAft>
                    <a:spcPts val="0"/>
                  </a:spcAft>
                  <a:defRPr/>
                </a:pPr>
                <a:endParaRPr lang="en-US" sz="1800" kern="0">
                  <a:solidFill>
                    <a:srgbClr val="000000"/>
                  </a:solidFill>
                </a:endParaRPr>
              </a:p>
            </p:txBody>
          </p:sp>
          <p:sp>
            <p:nvSpPr>
              <p:cNvPr id="68" name="Rectangle 80">
                <a:extLst>
                  <a:ext uri="{FF2B5EF4-FFF2-40B4-BE49-F238E27FC236}">
                    <a16:creationId xmlns:a16="http://schemas.microsoft.com/office/drawing/2014/main" id="{F3436ED9-7DE7-4B6D-8371-C78939958B8E}"/>
                  </a:ext>
                </a:extLst>
              </p:cNvPr>
              <p:cNvSpPr>
                <a:spLocks noChangeArrowheads="1"/>
              </p:cNvSpPr>
              <p:nvPr/>
            </p:nvSpPr>
            <p:spPr bwMode="auto">
              <a:xfrm>
                <a:off x="1617" y="2692"/>
                <a:ext cx="143" cy="719"/>
              </a:xfrm>
              <a:prstGeom prst="rect">
                <a:avLst/>
              </a:prstGeom>
              <a:solidFill>
                <a:srgbClr val="FFFFFF"/>
              </a:solidFill>
              <a:ln w="9525">
                <a:solidFill>
                  <a:srgbClr val="000000"/>
                </a:solidFill>
                <a:miter lim="800000"/>
                <a:headEnd/>
                <a:tailEnd/>
              </a:ln>
            </p:spPr>
            <p:txBody>
              <a:bodyPr/>
              <a:lstStyle/>
              <a:p>
                <a:pPr algn="ctr" fontAlgn="auto">
                  <a:spcBef>
                    <a:spcPts val="0"/>
                  </a:spcBef>
                  <a:spcAft>
                    <a:spcPts val="0"/>
                  </a:spcAft>
                  <a:defRPr/>
                </a:pPr>
                <a:endParaRPr lang="en-US" sz="1800" kern="0">
                  <a:solidFill>
                    <a:srgbClr val="000000"/>
                  </a:solidFill>
                </a:endParaRPr>
              </a:p>
            </p:txBody>
          </p:sp>
          <p:sp>
            <p:nvSpPr>
              <p:cNvPr id="69" name="Rectangle 81">
                <a:extLst>
                  <a:ext uri="{FF2B5EF4-FFF2-40B4-BE49-F238E27FC236}">
                    <a16:creationId xmlns:a16="http://schemas.microsoft.com/office/drawing/2014/main" id="{FB3361D3-9872-45D3-B968-CD6CFFAE5594}"/>
                  </a:ext>
                </a:extLst>
              </p:cNvPr>
              <p:cNvSpPr>
                <a:spLocks noChangeArrowheads="1"/>
              </p:cNvSpPr>
              <p:nvPr/>
            </p:nvSpPr>
            <p:spPr bwMode="auto">
              <a:xfrm>
                <a:off x="1248" y="3393"/>
                <a:ext cx="239" cy="188"/>
              </a:xfrm>
              <a:prstGeom prst="rect">
                <a:avLst/>
              </a:prstGeom>
              <a:noFill/>
              <a:ln>
                <a:noFill/>
              </a:ln>
            </p:spPr>
            <p:txBody>
              <a:bodyPr wrap="none" lIns="0" tIns="0" rIns="0" bIns="0">
                <a:spAutoFit/>
              </a:bodyPr>
              <a:lstStyle/>
              <a:p>
                <a:pPr fontAlgn="auto">
                  <a:spcBef>
                    <a:spcPts val="0"/>
                  </a:spcBef>
                  <a:spcAft>
                    <a:spcPts val="0"/>
                  </a:spcAft>
                  <a:defRPr/>
                </a:pPr>
                <a:r>
                  <a:rPr lang="en-US" altLang="en-US" sz="1000" kern="0">
                    <a:solidFill>
                      <a:srgbClr val="000000"/>
                    </a:solidFill>
                  </a:rPr>
                  <a:t>lens</a:t>
                </a:r>
              </a:p>
            </p:txBody>
          </p:sp>
          <p:sp>
            <p:nvSpPr>
              <p:cNvPr id="70" name="Rectangle 82">
                <a:extLst>
                  <a:ext uri="{FF2B5EF4-FFF2-40B4-BE49-F238E27FC236}">
                    <a16:creationId xmlns:a16="http://schemas.microsoft.com/office/drawing/2014/main" id="{F1AA05C8-3FCC-4A15-ABAA-BC1D40F4AB0A}"/>
                  </a:ext>
                </a:extLst>
              </p:cNvPr>
              <p:cNvSpPr>
                <a:spLocks noChangeArrowheads="1"/>
              </p:cNvSpPr>
              <p:nvPr/>
            </p:nvSpPr>
            <p:spPr bwMode="auto">
              <a:xfrm>
                <a:off x="1463" y="2462"/>
                <a:ext cx="304" cy="188"/>
              </a:xfrm>
              <a:prstGeom prst="rect">
                <a:avLst/>
              </a:prstGeom>
              <a:noFill/>
              <a:ln>
                <a:noFill/>
              </a:ln>
            </p:spPr>
            <p:txBody>
              <a:bodyPr wrap="none" lIns="0" tIns="0" rIns="0" bIns="0">
                <a:spAutoFit/>
              </a:bodyPr>
              <a:lstStyle/>
              <a:p>
                <a:pPr fontAlgn="auto">
                  <a:spcBef>
                    <a:spcPts val="0"/>
                  </a:spcBef>
                  <a:spcAft>
                    <a:spcPts val="0"/>
                  </a:spcAft>
                  <a:defRPr/>
                </a:pPr>
                <a:r>
                  <a:rPr lang="en-US" altLang="en-US" sz="1000" kern="0">
                    <a:solidFill>
                      <a:srgbClr val="000000"/>
                    </a:solidFill>
                  </a:rPr>
                  <a:t>CCD</a:t>
                </a:r>
              </a:p>
            </p:txBody>
          </p:sp>
          <p:sp>
            <p:nvSpPr>
              <p:cNvPr id="71" name="Freeform 83">
                <a:extLst>
                  <a:ext uri="{FF2B5EF4-FFF2-40B4-BE49-F238E27FC236}">
                    <a16:creationId xmlns:a16="http://schemas.microsoft.com/office/drawing/2014/main" id="{98BF4F91-10F8-4104-9396-70520C619B44}"/>
                  </a:ext>
                </a:extLst>
              </p:cNvPr>
              <p:cNvSpPr>
                <a:spLocks/>
              </p:cNvSpPr>
              <p:nvPr/>
            </p:nvSpPr>
            <p:spPr bwMode="auto">
              <a:xfrm>
                <a:off x="2710" y="3051"/>
                <a:ext cx="349" cy="0"/>
              </a:xfrm>
              <a:custGeom>
                <a:avLst/>
                <a:gdLst>
                  <a:gd name="T0" fmla="*/ 0 w 350"/>
                  <a:gd name="T1" fmla="*/ 0 h 1"/>
                  <a:gd name="T2" fmla="*/ 350 w 350"/>
                  <a:gd name="T3" fmla="*/ 1 h 1"/>
                </a:gdLst>
                <a:ahLst/>
                <a:cxnLst>
                  <a:cxn ang="0">
                    <a:pos x="T0" y="T1"/>
                  </a:cxn>
                  <a:cxn ang="0">
                    <a:pos x="T2" y="T3"/>
                  </a:cxn>
                </a:cxnLst>
                <a:rect l="0" t="0" r="r" b="b"/>
                <a:pathLst>
                  <a:path w="350" h="1">
                    <a:moveTo>
                      <a:pt x="0" y="0"/>
                    </a:moveTo>
                    <a:lnTo>
                      <a:pt x="350" y="1"/>
                    </a:lnTo>
                  </a:path>
                </a:pathLst>
              </a:custGeom>
              <a:noFill/>
              <a:ln w="9525">
                <a:solidFill>
                  <a:srgbClr val="000000"/>
                </a:solidFill>
                <a:round/>
                <a:headEnd type="none" w="med" len="med"/>
                <a:tailEnd type="triangle" w="med" len="med"/>
              </a:ln>
            </p:spPr>
            <p:txBody>
              <a:bodyPr/>
              <a:lstStyle/>
              <a:p>
                <a:pPr algn="ctr" fontAlgn="auto">
                  <a:spcBef>
                    <a:spcPts val="0"/>
                  </a:spcBef>
                  <a:spcAft>
                    <a:spcPts val="0"/>
                  </a:spcAft>
                  <a:defRPr/>
                </a:pPr>
                <a:endParaRPr lang="en-US" sz="1800" kern="0">
                  <a:solidFill>
                    <a:srgbClr val="000000"/>
                  </a:solidFill>
                </a:endParaRPr>
              </a:p>
            </p:txBody>
          </p:sp>
          <p:sp>
            <p:nvSpPr>
              <p:cNvPr id="72" name="Line 84">
                <a:extLst>
                  <a:ext uri="{FF2B5EF4-FFF2-40B4-BE49-F238E27FC236}">
                    <a16:creationId xmlns:a16="http://schemas.microsoft.com/office/drawing/2014/main" id="{27504B2F-96A3-4CB4-BA09-71407FAE0D55}"/>
                  </a:ext>
                </a:extLst>
              </p:cNvPr>
              <p:cNvSpPr>
                <a:spLocks noChangeShapeType="1"/>
              </p:cNvSpPr>
              <p:nvPr/>
            </p:nvSpPr>
            <p:spPr bwMode="auto">
              <a:xfrm>
                <a:off x="1769" y="3110"/>
                <a:ext cx="360" cy="0"/>
              </a:xfrm>
              <a:prstGeom prst="line">
                <a:avLst/>
              </a:prstGeom>
              <a:noFill/>
              <a:ln w="9525">
                <a:solidFill>
                  <a:srgbClr val="000000"/>
                </a:solidFill>
                <a:round/>
                <a:headEnd/>
                <a:tailEnd type="triangle" w="med" len="med"/>
              </a:ln>
            </p:spPr>
            <p:txBody>
              <a:bodyPr/>
              <a:lstStyle/>
              <a:p>
                <a:pPr algn="ctr" fontAlgn="auto">
                  <a:spcBef>
                    <a:spcPts val="0"/>
                  </a:spcBef>
                  <a:spcAft>
                    <a:spcPts val="0"/>
                  </a:spcAft>
                  <a:defRPr/>
                </a:pPr>
                <a:endParaRPr lang="en-US" sz="1800" kern="0">
                  <a:solidFill>
                    <a:srgbClr val="000000"/>
                  </a:solidFill>
                </a:endParaRPr>
              </a:p>
            </p:txBody>
          </p:sp>
          <p:sp>
            <p:nvSpPr>
              <p:cNvPr id="73" name="Line 85">
                <a:extLst>
                  <a:ext uri="{FF2B5EF4-FFF2-40B4-BE49-F238E27FC236}">
                    <a16:creationId xmlns:a16="http://schemas.microsoft.com/office/drawing/2014/main" id="{E5A7CB80-AC4A-45A5-B711-EF361766B5BC}"/>
                  </a:ext>
                </a:extLst>
              </p:cNvPr>
              <p:cNvSpPr>
                <a:spLocks noChangeShapeType="1"/>
              </p:cNvSpPr>
              <p:nvPr/>
            </p:nvSpPr>
            <p:spPr bwMode="auto">
              <a:xfrm>
                <a:off x="1391" y="3120"/>
                <a:ext cx="228" cy="0"/>
              </a:xfrm>
              <a:prstGeom prst="line">
                <a:avLst/>
              </a:prstGeom>
              <a:noFill/>
              <a:ln w="9525">
                <a:solidFill>
                  <a:srgbClr val="000000"/>
                </a:solidFill>
                <a:round/>
                <a:headEnd/>
                <a:tailEnd type="triangle" w="med" len="med"/>
              </a:ln>
            </p:spPr>
            <p:txBody>
              <a:bodyPr/>
              <a:lstStyle/>
              <a:p>
                <a:pPr algn="ctr" fontAlgn="auto">
                  <a:spcBef>
                    <a:spcPts val="0"/>
                  </a:spcBef>
                  <a:spcAft>
                    <a:spcPts val="0"/>
                  </a:spcAft>
                  <a:defRPr/>
                </a:pPr>
                <a:endParaRPr lang="en-US" sz="1800" kern="0">
                  <a:solidFill>
                    <a:srgbClr val="000000"/>
                  </a:solidFill>
                </a:endParaRPr>
              </a:p>
            </p:txBody>
          </p:sp>
          <p:sp>
            <p:nvSpPr>
              <p:cNvPr id="74" name="Freeform 86">
                <a:extLst>
                  <a:ext uri="{FF2B5EF4-FFF2-40B4-BE49-F238E27FC236}">
                    <a16:creationId xmlns:a16="http://schemas.microsoft.com/office/drawing/2014/main" id="{F6983D1B-9422-4AA6-8B95-F4CA5FAEFC10}"/>
                  </a:ext>
                </a:extLst>
              </p:cNvPr>
              <p:cNvSpPr>
                <a:spLocks/>
              </p:cNvSpPr>
              <p:nvPr/>
            </p:nvSpPr>
            <p:spPr bwMode="auto">
              <a:xfrm>
                <a:off x="7910" y="2951"/>
                <a:ext cx="330" cy="0"/>
              </a:xfrm>
              <a:custGeom>
                <a:avLst/>
                <a:gdLst>
                  <a:gd name="T0" fmla="*/ 0 w 330"/>
                  <a:gd name="T1" fmla="*/ 0 h 1"/>
                  <a:gd name="T2" fmla="*/ 330 w 330"/>
                  <a:gd name="T3" fmla="*/ 0 h 1"/>
                </a:gdLst>
                <a:ahLst/>
                <a:cxnLst>
                  <a:cxn ang="0">
                    <a:pos x="T0" y="T1"/>
                  </a:cxn>
                  <a:cxn ang="0">
                    <a:pos x="T2" y="T3"/>
                  </a:cxn>
                </a:cxnLst>
                <a:rect l="0" t="0" r="r" b="b"/>
                <a:pathLst>
                  <a:path w="330" h="1">
                    <a:moveTo>
                      <a:pt x="0" y="0"/>
                    </a:moveTo>
                    <a:lnTo>
                      <a:pt x="330" y="0"/>
                    </a:lnTo>
                  </a:path>
                </a:pathLst>
              </a:custGeom>
              <a:noFill/>
              <a:ln w="9525">
                <a:solidFill>
                  <a:srgbClr val="000000"/>
                </a:solidFill>
                <a:round/>
                <a:headEnd type="none" w="med" len="med"/>
                <a:tailEnd type="triangle" w="med" len="med"/>
              </a:ln>
            </p:spPr>
            <p:txBody>
              <a:bodyPr/>
              <a:lstStyle/>
              <a:p>
                <a:pPr algn="ctr" fontAlgn="auto">
                  <a:spcBef>
                    <a:spcPts val="0"/>
                  </a:spcBef>
                  <a:spcAft>
                    <a:spcPts val="0"/>
                  </a:spcAft>
                  <a:defRPr/>
                </a:pPr>
                <a:endParaRPr lang="en-US" sz="1800" kern="0">
                  <a:solidFill>
                    <a:srgbClr val="000000"/>
                  </a:solidFill>
                </a:endParaRPr>
              </a:p>
            </p:txBody>
          </p:sp>
          <p:sp>
            <p:nvSpPr>
              <p:cNvPr id="75" name="Line 87">
                <a:extLst>
                  <a:ext uri="{FF2B5EF4-FFF2-40B4-BE49-F238E27FC236}">
                    <a16:creationId xmlns:a16="http://schemas.microsoft.com/office/drawing/2014/main" id="{A016FEAE-EAA1-4399-9550-EB4F00CA027E}"/>
                  </a:ext>
                </a:extLst>
              </p:cNvPr>
              <p:cNvSpPr>
                <a:spLocks noChangeShapeType="1"/>
              </p:cNvSpPr>
              <p:nvPr/>
            </p:nvSpPr>
            <p:spPr bwMode="auto">
              <a:xfrm flipH="1">
                <a:off x="1760" y="2820"/>
                <a:ext cx="1299" cy="0"/>
              </a:xfrm>
              <a:prstGeom prst="line">
                <a:avLst/>
              </a:prstGeom>
              <a:noFill/>
              <a:ln w="9525">
                <a:solidFill>
                  <a:srgbClr val="000000"/>
                </a:solidFill>
                <a:round/>
                <a:headEnd/>
                <a:tailEnd type="triangle" w="med" len="med"/>
              </a:ln>
            </p:spPr>
            <p:txBody>
              <a:bodyPr/>
              <a:lstStyle/>
              <a:p>
                <a:pPr algn="ctr" fontAlgn="auto">
                  <a:spcBef>
                    <a:spcPts val="0"/>
                  </a:spcBef>
                  <a:spcAft>
                    <a:spcPts val="0"/>
                  </a:spcAft>
                  <a:defRPr/>
                </a:pPr>
                <a:endParaRPr lang="en-US" sz="1800" kern="0">
                  <a:solidFill>
                    <a:srgbClr val="000000"/>
                  </a:solidFill>
                </a:endParaRPr>
              </a:p>
            </p:txBody>
          </p:sp>
          <p:sp>
            <p:nvSpPr>
              <p:cNvPr id="76" name="Line 88">
                <a:extLst>
                  <a:ext uri="{FF2B5EF4-FFF2-40B4-BE49-F238E27FC236}">
                    <a16:creationId xmlns:a16="http://schemas.microsoft.com/office/drawing/2014/main" id="{BB49FBA9-49C1-4B4C-A2C4-E1229378B657}"/>
                  </a:ext>
                </a:extLst>
              </p:cNvPr>
              <p:cNvSpPr>
                <a:spLocks noChangeShapeType="1"/>
              </p:cNvSpPr>
              <p:nvPr/>
            </p:nvSpPr>
            <p:spPr bwMode="auto">
              <a:xfrm>
                <a:off x="5056" y="4186"/>
                <a:ext cx="0" cy="989"/>
              </a:xfrm>
              <a:prstGeom prst="line">
                <a:avLst/>
              </a:prstGeom>
              <a:noFill/>
              <a:ln w="9525">
                <a:solidFill>
                  <a:srgbClr val="000000"/>
                </a:solidFill>
                <a:round/>
                <a:headEnd type="triangle" w="med" len="med"/>
                <a:tailEnd type="triangle" w="med" len="med"/>
              </a:ln>
            </p:spPr>
            <p:txBody>
              <a:bodyPr/>
              <a:lstStyle/>
              <a:p>
                <a:pPr algn="ctr" fontAlgn="auto">
                  <a:spcBef>
                    <a:spcPts val="0"/>
                  </a:spcBef>
                  <a:spcAft>
                    <a:spcPts val="0"/>
                  </a:spcAft>
                  <a:defRPr/>
                </a:pPr>
                <a:endParaRPr lang="en-US" sz="1800" kern="0">
                  <a:solidFill>
                    <a:srgbClr val="000000"/>
                  </a:solidFill>
                </a:endParaRPr>
              </a:p>
            </p:txBody>
          </p:sp>
          <p:sp>
            <p:nvSpPr>
              <p:cNvPr id="77" name="Line 89">
                <a:extLst>
                  <a:ext uri="{FF2B5EF4-FFF2-40B4-BE49-F238E27FC236}">
                    <a16:creationId xmlns:a16="http://schemas.microsoft.com/office/drawing/2014/main" id="{2C3EFA63-2ED2-4F4E-9A4A-37935A2D4BC6}"/>
                  </a:ext>
                </a:extLst>
              </p:cNvPr>
              <p:cNvSpPr>
                <a:spLocks noChangeShapeType="1"/>
              </p:cNvSpPr>
              <p:nvPr/>
            </p:nvSpPr>
            <p:spPr bwMode="auto">
              <a:xfrm>
                <a:off x="2809" y="4987"/>
                <a:ext cx="2" cy="31"/>
              </a:xfrm>
              <a:prstGeom prst="line">
                <a:avLst/>
              </a:prstGeom>
              <a:noFill/>
              <a:ln w="9525">
                <a:solidFill>
                  <a:srgbClr val="000000"/>
                </a:solidFill>
                <a:round/>
                <a:headEnd/>
                <a:tailEnd/>
              </a:ln>
            </p:spPr>
            <p:txBody>
              <a:bodyPr/>
              <a:lstStyle/>
              <a:p>
                <a:pPr algn="ctr" fontAlgn="auto">
                  <a:spcBef>
                    <a:spcPts val="0"/>
                  </a:spcBef>
                  <a:spcAft>
                    <a:spcPts val="0"/>
                  </a:spcAft>
                  <a:defRPr/>
                </a:pPr>
                <a:endParaRPr lang="en-US" sz="1800" kern="0">
                  <a:solidFill>
                    <a:srgbClr val="000000"/>
                  </a:solidFill>
                </a:endParaRPr>
              </a:p>
            </p:txBody>
          </p:sp>
          <p:sp>
            <p:nvSpPr>
              <p:cNvPr id="78" name="Freeform 90">
                <a:extLst>
                  <a:ext uri="{FF2B5EF4-FFF2-40B4-BE49-F238E27FC236}">
                    <a16:creationId xmlns:a16="http://schemas.microsoft.com/office/drawing/2014/main" id="{87840120-4B34-4655-8F9C-4424E0860A8E}"/>
                  </a:ext>
                </a:extLst>
              </p:cNvPr>
              <p:cNvSpPr>
                <a:spLocks/>
              </p:cNvSpPr>
              <p:nvPr/>
            </p:nvSpPr>
            <p:spPr bwMode="auto">
              <a:xfrm>
                <a:off x="2733" y="4842"/>
                <a:ext cx="156" cy="149"/>
              </a:xfrm>
              <a:custGeom>
                <a:avLst/>
                <a:gdLst>
                  <a:gd name="T0" fmla="*/ 156 w 156"/>
                  <a:gd name="T1" fmla="*/ 149 h 149"/>
                  <a:gd name="T2" fmla="*/ 77 w 156"/>
                  <a:gd name="T3" fmla="*/ 0 h 149"/>
                  <a:gd name="T4" fmla="*/ 0 w 156"/>
                  <a:gd name="T5" fmla="*/ 149 h 149"/>
                  <a:gd name="T6" fmla="*/ 156 w 156"/>
                  <a:gd name="T7" fmla="*/ 149 h 149"/>
                </a:gdLst>
                <a:ahLst/>
                <a:cxnLst>
                  <a:cxn ang="0">
                    <a:pos x="T0" y="T1"/>
                  </a:cxn>
                  <a:cxn ang="0">
                    <a:pos x="T2" y="T3"/>
                  </a:cxn>
                  <a:cxn ang="0">
                    <a:pos x="T4" y="T5"/>
                  </a:cxn>
                  <a:cxn ang="0">
                    <a:pos x="T6" y="T7"/>
                  </a:cxn>
                </a:cxnLst>
                <a:rect l="0" t="0" r="r" b="b"/>
                <a:pathLst>
                  <a:path w="156" h="149">
                    <a:moveTo>
                      <a:pt x="156" y="149"/>
                    </a:moveTo>
                    <a:lnTo>
                      <a:pt x="77" y="0"/>
                    </a:lnTo>
                    <a:lnTo>
                      <a:pt x="0" y="149"/>
                    </a:lnTo>
                    <a:lnTo>
                      <a:pt x="156" y="149"/>
                    </a:lnTo>
                    <a:close/>
                  </a:path>
                </a:pathLst>
              </a:custGeom>
              <a:solidFill>
                <a:srgbClr val="000000"/>
              </a:solidFill>
              <a:ln>
                <a:noFill/>
              </a:ln>
            </p:spPr>
            <p:txBody>
              <a:bodyPr/>
              <a:lstStyle/>
              <a:p>
                <a:pPr algn="ctr" fontAlgn="auto">
                  <a:spcBef>
                    <a:spcPts val="0"/>
                  </a:spcBef>
                  <a:spcAft>
                    <a:spcPts val="0"/>
                  </a:spcAft>
                  <a:defRPr/>
                </a:pPr>
                <a:endParaRPr lang="en-US" sz="1800" kern="0">
                  <a:solidFill>
                    <a:srgbClr val="000000"/>
                  </a:solidFill>
                </a:endParaRPr>
              </a:p>
            </p:txBody>
          </p:sp>
          <p:sp>
            <p:nvSpPr>
              <p:cNvPr id="79" name="Freeform 91">
                <a:extLst>
                  <a:ext uri="{FF2B5EF4-FFF2-40B4-BE49-F238E27FC236}">
                    <a16:creationId xmlns:a16="http://schemas.microsoft.com/office/drawing/2014/main" id="{F3BD4B53-C860-41F0-868F-F46D54F1669D}"/>
                  </a:ext>
                </a:extLst>
              </p:cNvPr>
              <p:cNvSpPr>
                <a:spLocks/>
              </p:cNvSpPr>
              <p:nvPr/>
            </p:nvSpPr>
            <p:spPr bwMode="auto">
              <a:xfrm>
                <a:off x="2731" y="5015"/>
                <a:ext cx="154" cy="149"/>
              </a:xfrm>
              <a:custGeom>
                <a:avLst/>
                <a:gdLst>
                  <a:gd name="T0" fmla="*/ 0 w 155"/>
                  <a:gd name="T1" fmla="*/ 0 h 149"/>
                  <a:gd name="T2" fmla="*/ 79 w 155"/>
                  <a:gd name="T3" fmla="*/ 149 h 149"/>
                  <a:gd name="T4" fmla="*/ 155 w 155"/>
                  <a:gd name="T5" fmla="*/ 0 h 149"/>
                  <a:gd name="T6" fmla="*/ 0 w 155"/>
                  <a:gd name="T7" fmla="*/ 0 h 149"/>
                </a:gdLst>
                <a:ahLst/>
                <a:cxnLst>
                  <a:cxn ang="0">
                    <a:pos x="T0" y="T1"/>
                  </a:cxn>
                  <a:cxn ang="0">
                    <a:pos x="T2" y="T3"/>
                  </a:cxn>
                  <a:cxn ang="0">
                    <a:pos x="T4" y="T5"/>
                  </a:cxn>
                  <a:cxn ang="0">
                    <a:pos x="T6" y="T7"/>
                  </a:cxn>
                </a:cxnLst>
                <a:rect l="0" t="0" r="r" b="b"/>
                <a:pathLst>
                  <a:path w="155" h="149">
                    <a:moveTo>
                      <a:pt x="0" y="0"/>
                    </a:moveTo>
                    <a:lnTo>
                      <a:pt x="79" y="149"/>
                    </a:lnTo>
                    <a:lnTo>
                      <a:pt x="155" y="0"/>
                    </a:lnTo>
                    <a:lnTo>
                      <a:pt x="0" y="0"/>
                    </a:lnTo>
                    <a:close/>
                  </a:path>
                </a:pathLst>
              </a:custGeom>
              <a:solidFill>
                <a:srgbClr val="000000"/>
              </a:solidFill>
              <a:ln>
                <a:noFill/>
              </a:ln>
            </p:spPr>
            <p:txBody>
              <a:bodyPr/>
              <a:lstStyle/>
              <a:p>
                <a:pPr algn="ctr" fontAlgn="auto">
                  <a:spcBef>
                    <a:spcPts val="0"/>
                  </a:spcBef>
                  <a:spcAft>
                    <a:spcPts val="0"/>
                  </a:spcAft>
                  <a:defRPr/>
                </a:pPr>
                <a:endParaRPr lang="en-US" sz="1800" kern="0">
                  <a:solidFill>
                    <a:srgbClr val="000000"/>
                  </a:solidFill>
                </a:endParaRPr>
              </a:p>
            </p:txBody>
          </p:sp>
          <p:sp>
            <p:nvSpPr>
              <p:cNvPr id="80" name="Freeform 92">
                <a:extLst>
                  <a:ext uri="{FF2B5EF4-FFF2-40B4-BE49-F238E27FC236}">
                    <a16:creationId xmlns:a16="http://schemas.microsoft.com/office/drawing/2014/main" id="{5FCC5310-FA96-4AD8-9AC1-696C34AB0216}"/>
                  </a:ext>
                </a:extLst>
              </p:cNvPr>
              <p:cNvSpPr>
                <a:spLocks/>
              </p:cNvSpPr>
              <p:nvPr/>
            </p:nvSpPr>
            <p:spPr bwMode="auto">
              <a:xfrm>
                <a:off x="7910" y="5670"/>
                <a:ext cx="330" cy="0"/>
              </a:xfrm>
              <a:custGeom>
                <a:avLst/>
                <a:gdLst>
                  <a:gd name="T0" fmla="*/ 0 w 330"/>
                  <a:gd name="T1" fmla="*/ 0 h 1"/>
                  <a:gd name="T2" fmla="*/ 330 w 330"/>
                  <a:gd name="T3" fmla="*/ 0 h 1"/>
                </a:gdLst>
                <a:ahLst/>
                <a:cxnLst>
                  <a:cxn ang="0">
                    <a:pos x="T0" y="T1"/>
                  </a:cxn>
                  <a:cxn ang="0">
                    <a:pos x="T2" y="T3"/>
                  </a:cxn>
                </a:cxnLst>
                <a:rect l="0" t="0" r="r" b="b"/>
                <a:pathLst>
                  <a:path w="330" h="1">
                    <a:moveTo>
                      <a:pt x="0" y="0"/>
                    </a:moveTo>
                    <a:lnTo>
                      <a:pt x="330" y="0"/>
                    </a:lnTo>
                  </a:path>
                </a:pathLst>
              </a:custGeom>
              <a:noFill/>
              <a:ln w="9525">
                <a:solidFill>
                  <a:srgbClr val="000000"/>
                </a:solidFill>
                <a:round/>
                <a:headEnd type="none" w="med" len="med"/>
                <a:tailEnd type="triangle" w="med" len="med"/>
              </a:ln>
            </p:spPr>
            <p:txBody>
              <a:bodyPr/>
              <a:lstStyle/>
              <a:p>
                <a:pPr algn="ctr" fontAlgn="auto">
                  <a:spcBef>
                    <a:spcPts val="0"/>
                  </a:spcBef>
                  <a:spcAft>
                    <a:spcPts val="0"/>
                  </a:spcAft>
                  <a:defRPr/>
                </a:pPr>
                <a:endParaRPr lang="en-US" sz="1800" kern="0">
                  <a:solidFill>
                    <a:srgbClr val="000000"/>
                  </a:solidFill>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6BBDC98-EF1F-4D5D-9B01-1E2B4D586BD3}"/>
              </a:ext>
            </a:extLst>
          </p:cNvPr>
          <p:cNvSpPr>
            <a:spLocks noGrp="1" noChangeArrowheads="1"/>
          </p:cNvSpPr>
          <p:nvPr>
            <p:ph type="title"/>
          </p:nvPr>
        </p:nvSpPr>
        <p:spPr/>
        <p:txBody>
          <a:bodyPr/>
          <a:lstStyle/>
          <a:p>
            <a:pPr eaLnBrk="1" hangingPunct="1">
              <a:defRPr/>
            </a:pPr>
            <a:r>
              <a:rPr lang="en-US" altLang="en-US" sz="3600" kern="1200" dirty="0">
                <a:solidFill>
                  <a:srgbClr val="000000"/>
                </a:solidFill>
              </a:rPr>
              <a:t>RISC vs CISC</a:t>
            </a:r>
            <a:endParaRPr lang="en-US" altLang="en-US" dirty="0"/>
          </a:p>
        </p:txBody>
      </p:sp>
      <p:sp>
        <p:nvSpPr>
          <p:cNvPr id="21507" name="TextBox 1">
            <a:extLst>
              <a:ext uri="{FF2B5EF4-FFF2-40B4-BE49-F238E27FC236}">
                <a16:creationId xmlns:a16="http://schemas.microsoft.com/office/drawing/2014/main" id="{D43199E5-4610-45D6-A4EF-CBF93B076C62}"/>
              </a:ext>
            </a:extLst>
          </p:cNvPr>
          <p:cNvSpPr txBox="1">
            <a:spLocks noChangeArrowheads="1"/>
          </p:cNvSpPr>
          <p:nvPr/>
        </p:nvSpPr>
        <p:spPr bwMode="auto">
          <a:xfrm>
            <a:off x="1322388" y="1141413"/>
            <a:ext cx="62515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RISC – Reduced Instruction Set Computer</a:t>
            </a:r>
          </a:p>
          <a:p>
            <a:pPr>
              <a:spcBef>
                <a:spcPct val="0"/>
              </a:spcBef>
              <a:buFontTx/>
              <a:buNone/>
            </a:pPr>
            <a:r>
              <a:rPr lang="en-US" altLang="en-US" sz="2400"/>
              <a:t>CISC – Complex Instruction Set Computer</a:t>
            </a:r>
          </a:p>
        </p:txBody>
      </p:sp>
      <p:sp>
        <p:nvSpPr>
          <p:cNvPr id="21508" name="TextBox 121">
            <a:extLst>
              <a:ext uri="{FF2B5EF4-FFF2-40B4-BE49-F238E27FC236}">
                <a16:creationId xmlns:a16="http://schemas.microsoft.com/office/drawing/2014/main" id="{4BFEE7FF-600B-46A7-B37C-3CAFEC24FA87}"/>
              </a:ext>
            </a:extLst>
          </p:cNvPr>
          <p:cNvSpPr txBox="1">
            <a:spLocks noChangeArrowheads="1"/>
          </p:cNvSpPr>
          <p:nvPr/>
        </p:nvSpPr>
        <p:spPr bwMode="auto">
          <a:xfrm>
            <a:off x="1154113" y="4648200"/>
            <a:ext cx="65881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2. RISC processors have a fixed instruction size. In a CISC microprocessors such as the x86, instructions can be 1, 2, 3, or even 5 bytes. For example, look at the following instructions in the x86:</a:t>
            </a:r>
          </a:p>
          <a:p>
            <a:pPr>
              <a:spcBef>
                <a:spcPct val="0"/>
              </a:spcBef>
              <a:buFontTx/>
              <a:buNone/>
            </a:pPr>
            <a:endParaRPr lang="en-US" altLang="en-US" sz="2400"/>
          </a:p>
        </p:txBody>
      </p:sp>
      <p:sp>
        <p:nvSpPr>
          <p:cNvPr id="21509" name="TextBox 5">
            <a:extLst>
              <a:ext uri="{FF2B5EF4-FFF2-40B4-BE49-F238E27FC236}">
                <a16:creationId xmlns:a16="http://schemas.microsoft.com/office/drawing/2014/main" id="{D85FD5E9-E2F3-408F-BD00-FE55CB4D91DE}"/>
              </a:ext>
            </a:extLst>
          </p:cNvPr>
          <p:cNvSpPr txBox="1">
            <a:spLocks noChangeArrowheads="1"/>
          </p:cNvSpPr>
          <p:nvPr/>
        </p:nvSpPr>
        <p:spPr bwMode="auto">
          <a:xfrm>
            <a:off x="1154113" y="2247900"/>
            <a:ext cx="7138987"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1. One of the major characteristics of RISC architecture is a large number of registers. All RISC architectures have at least 8 or 16 registers. Of these 16 registers, only a few are assigned to a dedicated function. One advantage of a large number of registers is that it avoids the need for a large stack to store parameters.</a:t>
            </a:r>
          </a:p>
          <a:p>
            <a:pPr>
              <a:spcBef>
                <a:spcPct val="0"/>
              </a:spcBef>
              <a:buFontTx/>
              <a:buNone/>
            </a:pPr>
            <a:endParaRPr lang="en-US"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9F8CDC65-9F11-4664-8B93-E39CD3DE413E}"/>
              </a:ext>
            </a:extLst>
          </p:cNvPr>
          <p:cNvSpPr>
            <a:spLocks noGrp="1" noChangeArrowheads="1"/>
          </p:cNvSpPr>
          <p:nvPr>
            <p:ph type="title"/>
          </p:nvPr>
        </p:nvSpPr>
        <p:spPr/>
        <p:txBody>
          <a:bodyPr/>
          <a:lstStyle/>
          <a:p>
            <a:pPr eaLnBrk="1" hangingPunct="1">
              <a:defRPr/>
            </a:pPr>
            <a:r>
              <a:rPr lang="en-US" altLang="en-US" sz="3600" kern="1200" dirty="0">
                <a:solidFill>
                  <a:srgbClr val="000000"/>
                </a:solidFill>
              </a:rPr>
              <a:t>RISC vs CISC</a:t>
            </a:r>
            <a:endParaRPr lang="en-US" altLang="en-US" dirty="0"/>
          </a:p>
        </p:txBody>
      </p:sp>
      <p:sp>
        <p:nvSpPr>
          <p:cNvPr id="22531" name="TextBox 6">
            <a:extLst>
              <a:ext uri="{FF2B5EF4-FFF2-40B4-BE49-F238E27FC236}">
                <a16:creationId xmlns:a16="http://schemas.microsoft.com/office/drawing/2014/main" id="{1B7E41E7-3115-4108-9F6E-BC7010D56D62}"/>
              </a:ext>
            </a:extLst>
          </p:cNvPr>
          <p:cNvSpPr txBox="1">
            <a:spLocks noChangeArrowheads="1"/>
          </p:cNvSpPr>
          <p:nvPr/>
        </p:nvSpPr>
        <p:spPr bwMode="auto">
          <a:xfrm>
            <a:off x="914400" y="1371600"/>
            <a:ext cx="7292975"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400"/>
              <a:t>3. RISC processors have a small instruction set. RISC processors have only basic instructions such as ADD, SUB, MUL, LOAD, STORE, AND, OR, EOR, CALL, JUMP, and so on. </a:t>
            </a:r>
          </a:p>
          <a:p>
            <a:pPr algn="just">
              <a:spcBef>
                <a:spcPct val="0"/>
              </a:spcBef>
              <a:buFontTx/>
              <a:buNone/>
            </a:pPr>
            <a:r>
              <a:rPr lang="en-US" altLang="en-US" sz="2400"/>
              <a:t>The limited number of instructions is one of the criticisms leveled at the RISC processor because it makes the job of Assembly language programmers much more tedious and difficult compared to CISC Assembly language programming. </a:t>
            </a:r>
          </a:p>
          <a:p>
            <a:pPr algn="just">
              <a:spcBef>
                <a:spcPct val="0"/>
              </a:spcBef>
              <a:buFontTx/>
              <a:buNone/>
            </a:pPr>
            <a:r>
              <a:rPr lang="en-US" altLang="en-US" sz="2400"/>
              <a:t>This is one reason that RISC is used more commonly in high-level language environments such as the C programming language rather than Assembly language environments.</a:t>
            </a:r>
          </a:p>
          <a:p>
            <a:pPr>
              <a:spcBef>
                <a:spcPct val="0"/>
              </a:spcBef>
              <a:buFontTx/>
              <a:buNone/>
            </a:pPr>
            <a:endParaRPr lang="en-US"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3252F57-1C6A-4E3F-BA9E-98D568C55F1E}"/>
              </a:ext>
            </a:extLst>
          </p:cNvPr>
          <p:cNvSpPr>
            <a:spLocks noGrp="1" noChangeArrowheads="1"/>
          </p:cNvSpPr>
          <p:nvPr>
            <p:ph type="title"/>
          </p:nvPr>
        </p:nvSpPr>
        <p:spPr/>
        <p:txBody>
          <a:bodyPr/>
          <a:lstStyle/>
          <a:p>
            <a:pPr eaLnBrk="1" hangingPunct="1">
              <a:defRPr/>
            </a:pPr>
            <a:r>
              <a:rPr lang="en-US" altLang="en-US" sz="3600" kern="1200" dirty="0">
                <a:solidFill>
                  <a:srgbClr val="000000"/>
                </a:solidFill>
              </a:rPr>
              <a:t>RISC vs CISC</a:t>
            </a:r>
            <a:endParaRPr lang="en-US" altLang="en-US" dirty="0"/>
          </a:p>
        </p:txBody>
      </p:sp>
      <p:sp>
        <p:nvSpPr>
          <p:cNvPr id="23555" name="TextBox 4">
            <a:extLst>
              <a:ext uri="{FF2B5EF4-FFF2-40B4-BE49-F238E27FC236}">
                <a16:creationId xmlns:a16="http://schemas.microsoft.com/office/drawing/2014/main" id="{81E2034D-2168-464C-91E3-B4E12A93BED5}"/>
              </a:ext>
            </a:extLst>
          </p:cNvPr>
          <p:cNvSpPr txBox="1">
            <a:spLocks noChangeArrowheads="1"/>
          </p:cNvSpPr>
          <p:nvPr/>
        </p:nvSpPr>
        <p:spPr bwMode="auto">
          <a:xfrm>
            <a:off x="1806575" y="1952625"/>
            <a:ext cx="6183313"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4. The most important characteristic of the RISC processor is that more than 99% of instructions are executed with only one clock cycle, in contrast to CISC instructions.</a:t>
            </a:r>
          </a:p>
          <a:p>
            <a:pPr>
              <a:spcBef>
                <a:spcPct val="0"/>
              </a:spcBef>
              <a:buFontTx/>
              <a:buNone/>
            </a:pPr>
            <a:endParaRPr lang="en-US" altLang="en-US" sz="2400"/>
          </a:p>
        </p:txBody>
      </p:sp>
      <p:sp>
        <p:nvSpPr>
          <p:cNvPr id="23556" name="TextBox 7">
            <a:extLst>
              <a:ext uri="{FF2B5EF4-FFF2-40B4-BE49-F238E27FC236}">
                <a16:creationId xmlns:a16="http://schemas.microsoft.com/office/drawing/2014/main" id="{73D19483-806C-4839-A8DA-CF0A2131F7AA}"/>
              </a:ext>
            </a:extLst>
          </p:cNvPr>
          <p:cNvSpPr txBox="1">
            <a:spLocks noChangeArrowheads="1"/>
          </p:cNvSpPr>
          <p:nvPr/>
        </p:nvSpPr>
        <p:spPr bwMode="auto">
          <a:xfrm>
            <a:off x="1806575" y="3873500"/>
            <a:ext cx="59880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5. RISC processors have separate buses for data and code.</a:t>
            </a:r>
          </a:p>
          <a:p>
            <a:pPr>
              <a:spcBef>
                <a:spcPct val="0"/>
              </a:spcBef>
              <a:buFontTx/>
              <a:buNone/>
            </a:pPr>
            <a:endParaRPr lang="en-US"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0309B87-EE8B-4475-8FD0-41803C93CF2B}"/>
              </a:ext>
            </a:extLst>
          </p:cNvPr>
          <p:cNvSpPr>
            <a:spLocks noGrp="1" noChangeArrowheads="1"/>
          </p:cNvSpPr>
          <p:nvPr>
            <p:ph type="title"/>
          </p:nvPr>
        </p:nvSpPr>
        <p:spPr/>
        <p:txBody>
          <a:bodyPr/>
          <a:lstStyle/>
          <a:p>
            <a:pPr eaLnBrk="1" hangingPunct="1"/>
            <a:r>
              <a:rPr lang="en-US" altLang="en-US"/>
              <a:t>Microcontroller Architectures</a:t>
            </a:r>
          </a:p>
        </p:txBody>
      </p:sp>
      <p:sp>
        <p:nvSpPr>
          <p:cNvPr id="24579" name="Rectangle 4">
            <a:extLst>
              <a:ext uri="{FF2B5EF4-FFF2-40B4-BE49-F238E27FC236}">
                <a16:creationId xmlns:a16="http://schemas.microsoft.com/office/drawing/2014/main" id="{45EF4688-AFAD-4012-91E1-F2667B54CF6D}"/>
              </a:ext>
            </a:extLst>
          </p:cNvPr>
          <p:cNvSpPr>
            <a:spLocks noChangeArrowheads="1"/>
          </p:cNvSpPr>
          <p:nvPr/>
        </p:nvSpPr>
        <p:spPr bwMode="auto">
          <a:xfrm>
            <a:off x="696913" y="1654175"/>
            <a:ext cx="855662" cy="1755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24580" name="Text Box 5">
            <a:extLst>
              <a:ext uri="{FF2B5EF4-FFF2-40B4-BE49-F238E27FC236}">
                <a16:creationId xmlns:a16="http://schemas.microsoft.com/office/drawing/2014/main" id="{9623B65B-F052-4FDC-909D-57D1860B4E2F}"/>
              </a:ext>
            </a:extLst>
          </p:cNvPr>
          <p:cNvSpPr txBox="1">
            <a:spLocks noChangeArrowheads="1"/>
          </p:cNvSpPr>
          <p:nvPr/>
        </p:nvSpPr>
        <p:spPr bwMode="auto">
          <a:xfrm>
            <a:off x="766763" y="2308225"/>
            <a:ext cx="679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t>CPU</a:t>
            </a:r>
          </a:p>
        </p:txBody>
      </p:sp>
      <p:sp>
        <p:nvSpPr>
          <p:cNvPr id="24581" name="Text Box 6">
            <a:extLst>
              <a:ext uri="{FF2B5EF4-FFF2-40B4-BE49-F238E27FC236}">
                <a16:creationId xmlns:a16="http://schemas.microsoft.com/office/drawing/2014/main" id="{477B0094-E2C4-4330-B757-5D3822DDF6EC}"/>
              </a:ext>
            </a:extLst>
          </p:cNvPr>
          <p:cNvSpPr txBox="1">
            <a:spLocks noChangeArrowheads="1"/>
          </p:cNvSpPr>
          <p:nvPr/>
        </p:nvSpPr>
        <p:spPr bwMode="auto">
          <a:xfrm>
            <a:off x="3349625" y="1684338"/>
            <a:ext cx="1260475" cy="1625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000"/>
          </a:p>
          <a:p>
            <a:pPr eaLnBrk="1" hangingPunct="1">
              <a:spcBef>
                <a:spcPct val="0"/>
              </a:spcBef>
              <a:buFontTx/>
              <a:buNone/>
            </a:pPr>
            <a:r>
              <a:rPr lang="en-US" altLang="en-US" sz="2000"/>
              <a:t>Program + Data</a:t>
            </a:r>
          </a:p>
          <a:p>
            <a:pPr eaLnBrk="1" hangingPunct="1">
              <a:spcBef>
                <a:spcPct val="0"/>
              </a:spcBef>
              <a:buFontTx/>
              <a:buNone/>
            </a:pPr>
            <a:endParaRPr lang="en-US" altLang="en-US" sz="2000"/>
          </a:p>
          <a:p>
            <a:pPr eaLnBrk="1" hangingPunct="1">
              <a:spcBef>
                <a:spcPct val="0"/>
              </a:spcBef>
              <a:buFontTx/>
              <a:buNone/>
            </a:pPr>
            <a:endParaRPr lang="en-US" altLang="en-US" sz="2000"/>
          </a:p>
        </p:txBody>
      </p:sp>
      <p:sp>
        <p:nvSpPr>
          <p:cNvPr id="24582" name="Line 7">
            <a:extLst>
              <a:ext uri="{FF2B5EF4-FFF2-40B4-BE49-F238E27FC236}">
                <a16:creationId xmlns:a16="http://schemas.microsoft.com/office/drawing/2014/main" id="{53544697-E084-4EE1-87B1-132EAA34E83B}"/>
              </a:ext>
            </a:extLst>
          </p:cNvPr>
          <p:cNvSpPr>
            <a:spLocks noChangeShapeType="1"/>
          </p:cNvSpPr>
          <p:nvPr/>
        </p:nvSpPr>
        <p:spPr bwMode="auto">
          <a:xfrm>
            <a:off x="1552575" y="2147888"/>
            <a:ext cx="1800225"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3" name="Text Box 8">
            <a:extLst>
              <a:ext uri="{FF2B5EF4-FFF2-40B4-BE49-F238E27FC236}">
                <a16:creationId xmlns:a16="http://schemas.microsoft.com/office/drawing/2014/main" id="{8E3D89C2-D030-4A12-A7CF-1546B6B73297}"/>
              </a:ext>
            </a:extLst>
          </p:cNvPr>
          <p:cNvSpPr txBox="1">
            <a:spLocks noChangeArrowheads="1"/>
          </p:cNvSpPr>
          <p:nvPr/>
        </p:nvSpPr>
        <p:spPr bwMode="auto">
          <a:xfrm>
            <a:off x="1662113" y="1741488"/>
            <a:ext cx="1474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t>Address Bus</a:t>
            </a:r>
          </a:p>
        </p:txBody>
      </p:sp>
      <p:sp>
        <p:nvSpPr>
          <p:cNvPr id="24584" name="Line 9">
            <a:extLst>
              <a:ext uri="{FF2B5EF4-FFF2-40B4-BE49-F238E27FC236}">
                <a16:creationId xmlns:a16="http://schemas.microsoft.com/office/drawing/2014/main" id="{C08E1389-81B5-4C9F-898D-2E5376B0AD9D}"/>
              </a:ext>
            </a:extLst>
          </p:cNvPr>
          <p:cNvSpPr>
            <a:spLocks noChangeShapeType="1"/>
          </p:cNvSpPr>
          <p:nvPr/>
        </p:nvSpPr>
        <p:spPr bwMode="auto">
          <a:xfrm flipV="1">
            <a:off x="1547813" y="2714625"/>
            <a:ext cx="1814512" cy="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5" name="Text Box 10">
            <a:extLst>
              <a:ext uri="{FF2B5EF4-FFF2-40B4-BE49-F238E27FC236}">
                <a16:creationId xmlns:a16="http://schemas.microsoft.com/office/drawing/2014/main" id="{E4166DDC-48AE-463F-9F9C-45AFAE1BDC01}"/>
              </a:ext>
            </a:extLst>
          </p:cNvPr>
          <p:cNvSpPr txBox="1">
            <a:spLocks noChangeArrowheads="1"/>
          </p:cNvSpPr>
          <p:nvPr/>
        </p:nvSpPr>
        <p:spPr bwMode="auto">
          <a:xfrm>
            <a:off x="1855788" y="2359025"/>
            <a:ext cx="1122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t>Data Bus</a:t>
            </a:r>
          </a:p>
        </p:txBody>
      </p:sp>
      <p:sp>
        <p:nvSpPr>
          <p:cNvPr id="24586" name="Text Box 11">
            <a:extLst>
              <a:ext uri="{FF2B5EF4-FFF2-40B4-BE49-F238E27FC236}">
                <a16:creationId xmlns:a16="http://schemas.microsoft.com/office/drawing/2014/main" id="{FCD6245E-A9A1-4A37-B1EF-7B11CB1D8994}"/>
              </a:ext>
            </a:extLst>
          </p:cNvPr>
          <p:cNvSpPr txBox="1">
            <a:spLocks noChangeArrowheads="1"/>
          </p:cNvSpPr>
          <p:nvPr/>
        </p:nvSpPr>
        <p:spPr bwMode="auto">
          <a:xfrm>
            <a:off x="3333750" y="1270000"/>
            <a:ext cx="1233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Memory</a:t>
            </a:r>
          </a:p>
        </p:txBody>
      </p:sp>
      <p:sp>
        <p:nvSpPr>
          <p:cNvPr id="24587" name="Text Box 12">
            <a:extLst>
              <a:ext uri="{FF2B5EF4-FFF2-40B4-BE49-F238E27FC236}">
                <a16:creationId xmlns:a16="http://schemas.microsoft.com/office/drawing/2014/main" id="{8F0483A4-343B-496F-B66A-836329A4657F}"/>
              </a:ext>
            </a:extLst>
          </p:cNvPr>
          <p:cNvSpPr txBox="1">
            <a:spLocks noChangeArrowheads="1"/>
          </p:cNvSpPr>
          <p:nvPr/>
        </p:nvSpPr>
        <p:spPr bwMode="auto">
          <a:xfrm>
            <a:off x="5059363" y="2174875"/>
            <a:ext cx="256698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a:t>Von Neumann</a:t>
            </a:r>
          </a:p>
          <a:p>
            <a:pPr eaLnBrk="1" hangingPunct="1">
              <a:spcBef>
                <a:spcPct val="0"/>
              </a:spcBef>
              <a:buFontTx/>
              <a:buNone/>
            </a:pPr>
            <a:r>
              <a:rPr lang="en-US" altLang="en-US"/>
              <a:t>Architecture</a:t>
            </a:r>
          </a:p>
        </p:txBody>
      </p:sp>
      <p:sp>
        <p:nvSpPr>
          <p:cNvPr id="24588" name="Rectangle 13">
            <a:extLst>
              <a:ext uri="{FF2B5EF4-FFF2-40B4-BE49-F238E27FC236}">
                <a16:creationId xmlns:a16="http://schemas.microsoft.com/office/drawing/2014/main" id="{6F578BD2-FA7F-4C47-82EF-75974EA1A41E}"/>
              </a:ext>
            </a:extLst>
          </p:cNvPr>
          <p:cNvSpPr>
            <a:spLocks noChangeArrowheads="1"/>
          </p:cNvSpPr>
          <p:nvPr/>
        </p:nvSpPr>
        <p:spPr bwMode="auto">
          <a:xfrm>
            <a:off x="717550" y="3925888"/>
            <a:ext cx="855663" cy="2336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24589" name="Text Box 14">
            <a:extLst>
              <a:ext uri="{FF2B5EF4-FFF2-40B4-BE49-F238E27FC236}">
                <a16:creationId xmlns:a16="http://schemas.microsoft.com/office/drawing/2014/main" id="{FDC2F096-B763-4BCB-890A-90F9CB0936EF}"/>
              </a:ext>
            </a:extLst>
          </p:cNvPr>
          <p:cNvSpPr txBox="1">
            <a:spLocks noChangeArrowheads="1"/>
          </p:cNvSpPr>
          <p:nvPr/>
        </p:nvSpPr>
        <p:spPr bwMode="auto">
          <a:xfrm>
            <a:off x="787400" y="4579938"/>
            <a:ext cx="679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t>CPU</a:t>
            </a:r>
          </a:p>
        </p:txBody>
      </p:sp>
      <p:sp>
        <p:nvSpPr>
          <p:cNvPr id="24590" name="Text Box 15">
            <a:extLst>
              <a:ext uri="{FF2B5EF4-FFF2-40B4-BE49-F238E27FC236}">
                <a16:creationId xmlns:a16="http://schemas.microsoft.com/office/drawing/2014/main" id="{016E685D-7846-4EFC-A5C7-E93C7AF426CD}"/>
              </a:ext>
            </a:extLst>
          </p:cNvPr>
          <p:cNvSpPr txBox="1">
            <a:spLocks noChangeArrowheads="1"/>
          </p:cNvSpPr>
          <p:nvPr/>
        </p:nvSpPr>
        <p:spPr bwMode="auto">
          <a:xfrm>
            <a:off x="3370263" y="3956050"/>
            <a:ext cx="1260475" cy="1016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000"/>
          </a:p>
          <a:p>
            <a:pPr eaLnBrk="1" hangingPunct="1">
              <a:spcBef>
                <a:spcPct val="0"/>
              </a:spcBef>
              <a:buFontTx/>
              <a:buNone/>
            </a:pPr>
            <a:r>
              <a:rPr lang="en-US" altLang="en-US" sz="2000"/>
              <a:t>Program</a:t>
            </a:r>
          </a:p>
          <a:p>
            <a:pPr eaLnBrk="1" hangingPunct="1">
              <a:spcBef>
                <a:spcPct val="0"/>
              </a:spcBef>
              <a:buFontTx/>
              <a:buNone/>
            </a:pPr>
            <a:endParaRPr lang="en-US" altLang="en-US" sz="2000"/>
          </a:p>
        </p:txBody>
      </p:sp>
      <p:sp>
        <p:nvSpPr>
          <p:cNvPr id="24591" name="Line 16">
            <a:extLst>
              <a:ext uri="{FF2B5EF4-FFF2-40B4-BE49-F238E27FC236}">
                <a16:creationId xmlns:a16="http://schemas.microsoft.com/office/drawing/2014/main" id="{BD75CB2C-3327-43E4-B217-5781815C1E40}"/>
              </a:ext>
            </a:extLst>
          </p:cNvPr>
          <p:cNvSpPr>
            <a:spLocks noChangeShapeType="1"/>
          </p:cNvSpPr>
          <p:nvPr/>
        </p:nvSpPr>
        <p:spPr bwMode="auto">
          <a:xfrm>
            <a:off x="1573213" y="4419600"/>
            <a:ext cx="1800225"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2" name="Text Box 17">
            <a:extLst>
              <a:ext uri="{FF2B5EF4-FFF2-40B4-BE49-F238E27FC236}">
                <a16:creationId xmlns:a16="http://schemas.microsoft.com/office/drawing/2014/main" id="{5690A6CB-09AD-4BB9-944B-142A67530E25}"/>
              </a:ext>
            </a:extLst>
          </p:cNvPr>
          <p:cNvSpPr txBox="1">
            <a:spLocks noChangeArrowheads="1"/>
          </p:cNvSpPr>
          <p:nvPr/>
        </p:nvSpPr>
        <p:spPr bwMode="auto">
          <a:xfrm>
            <a:off x="1682750" y="4013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t>Address Bus</a:t>
            </a:r>
          </a:p>
        </p:txBody>
      </p:sp>
      <p:sp>
        <p:nvSpPr>
          <p:cNvPr id="24593" name="Line 18">
            <a:extLst>
              <a:ext uri="{FF2B5EF4-FFF2-40B4-BE49-F238E27FC236}">
                <a16:creationId xmlns:a16="http://schemas.microsoft.com/office/drawing/2014/main" id="{58D6E563-FE1E-4293-AD75-7549655C595C}"/>
              </a:ext>
            </a:extLst>
          </p:cNvPr>
          <p:cNvSpPr>
            <a:spLocks noChangeShapeType="1"/>
          </p:cNvSpPr>
          <p:nvPr/>
        </p:nvSpPr>
        <p:spPr bwMode="auto">
          <a:xfrm flipV="1">
            <a:off x="1597025" y="6061075"/>
            <a:ext cx="1814513" cy="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4" name="Text Box 19">
            <a:extLst>
              <a:ext uri="{FF2B5EF4-FFF2-40B4-BE49-F238E27FC236}">
                <a16:creationId xmlns:a16="http://schemas.microsoft.com/office/drawing/2014/main" id="{FE2AFDE6-82AC-438F-8E88-4E3D6BAC13E9}"/>
              </a:ext>
            </a:extLst>
          </p:cNvPr>
          <p:cNvSpPr txBox="1">
            <a:spLocks noChangeArrowheads="1"/>
          </p:cNvSpPr>
          <p:nvPr/>
        </p:nvSpPr>
        <p:spPr bwMode="auto">
          <a:xfrm>
            <a:off x="1890713" y="5646738"/>
            <a:ext cx="1122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t>Data Bus</a:t>
            </a:r>
          </a:p>
        </p:txBody>
      </p:sp>
      <p:sp>
        <p:nvSpPr>
          <p:cNvPr id="24595" name="Text Box 20">
            <a:extLst>
              <a:ext uri="{FF2B5EF4-FFF2-40B4-BE49-F238E27FC236}">
                <a16:creationId xmlns:a16="http://schemas.microsoft.com/office/drawing/2014/main" id="{A7CC0076-A0D5-4648-A357-370C524CB5EA}"/>
              </a:ext>
            </a:extLst>
          </p:cNvPr>
          <p:cNvSpPr txBox="1">
            <a:spLocks noChangeArrowheads="1"/>
          </p:cNvSpPr>
          <p:nvPr/>
        </p:nvSpPr>
        <p:spPr bwMode="auto">
          <a:xfrm>
            <a:off x="5618163" y="4403725"/>
            <a:ext cx="2216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a:t>Harvard</a:t>
            </a:r>
          </a:p>
          <a:p>
            <a:pPr eaLnBrk="1" hangingPunct="1">
              <a:spcBef>
                <a:spcPct val="0"/>
              </a:spcBef>
              <a:buFontTx/>
              <a:buNone/>
            </a:pPr>
            <a:r>
              <a:rPr lang="en-US" altLang="en-US"/>
              <a:t>Architecture</a:t>
            </a:r>
          </a:p>
        </p:txBody>
      </p:sp>
      <p:sp>
        <p:nvSpPr>
          <p:cNvPr id="24596" name="Text Box 21">
            <a:extLst>
              <a:ext uri="{FF2B5EF4-FFF2-40B4-BE49-F238E27FC236}">
                <a16:creationId xmlns:a16="http://schemas.microsoft.com/office/drawing/2014/main" id="{982319A3-10CF-4B2E-BEA9-39DB9C36D0AF}"/>
              </a:ext>
            </a:extLst>
          </p:cNvPr>
          <p:cNvSpPr txBox="1">
            <a:spLocks noChangeArrowheads="1"/>
          </p:cNvSpPr>
          <p:nvPr/>
        </p:nvSpPr>
        <p:spPr bwMode="auto">
          <a:xfrm>
            <a:off x="3355975" y="3570288"/>
            <a:ext cx="1233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Memory</a:t>
            </a:r>
          </a:p>
        </p:txBody>
      </p:sp>
      <p:sp>
        <p:nvSpPr>
          <p:cNvPr id="24597" name="Text Box 22">
            <a:extLst>
              <a:ext uri="{FF2B5EF4-FFF2-40B4-BE49-F238E27FC236}">
                <a16:creationId xmlns:a16="http://schemas.microsoft.com/office/drawing/2014/main" id="{838648C3-87F3-4FCA-8369-0608B4C73401}"/>
              </a:ext>
            </a:extLst>
          </p:cNvPr>
          <p:cNvSpPr txBox="1">
            <a:spLocks noChangeArrowheads="1"/>
          </p:cNvSpPr>
          <p:nvPr/>
        </p:nvSpPr>
        <p:spPr bwMode="auto">
          <a:xfrm>
            <a:off x="3421063" y="5327650"/>
            <a:ext cx="1260475" cy="1016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000"/>
          </a:p>
          <a:p>
            <a:pPr eaLnBrk="1" hangingPunct="1">
              <a:spcBef>
                <a:spcPct val="0"/>
              </a:spcBef>
              <a:buFontTx/>
              <a:buNone/>
            </a:pPr>
            <a:r>
              <a:rPr lang="en-US" altLang="en-US" sz="2000"/>
              <a:t>Data</a:t>
            </a:r>
          </a:p>
          <a:p>
            <a:pPr eaLnBrk="1" hangingPunct="1">
              <a:spcBef>
                <a:spcPct val="0"/>
              </a:spcBef>
              <a:buFontTx/>
              <a:buNone/>
            </a:pPr>
            <a:endParaRPr lang="en-US" altLang="en-US" sz="2000"/>
          </a:p>
        </p:txBody>
      </p:sp>
      <p:sp>
        <p:nvSpPr>
          <p:cNvPr id="24598" name="Line 23">
            <a:extLst>
              <a:ext uri="{FF2B5EF4-FFF2-40B4-BE49-F238E27FC236}">
                <a16:creationId xmlns:a16="http://schemas.microsoft.com/office/drawing/2014/main" id="{9E862E1E-CDAE-4BE9-8E9D-3DFC3FA501B4}"/>
              </a:ext>
            </a:extLst>
          </p:cNvPr>
          <p:cNvSpPr>
            <a:spLocks noChangeShapeType="1"/>
          </p:cNvSpPr>
          <p:nvPr/>
        </p:nvSpPr>
        <p:spPr bwMode="auto">
          <a:xfrm>
            <a:off x="1595438" y="5588000"/>
            <a:ext cx="1800225"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9" name="Text Box 24">
            <a:extLst>
              <a:ext uri="{FF2B5EF4-FFF2-40B4-BE49-F238E27FC236}">
                <a16:creationId xmlns:a16="http://schemas.microsoft.com/office/drawing/2014/main" id="{27BF47AF-D5FD-4BBE-9C1A-58177315C761}"/>
              </a:ext>
            </a:extLst>
          </p:cNvPr>
          <p:cNvSpPr txBox="1">
            <a:spLocks noChangeArrowheads="1"/>
          </p:cNvSpPr>
          <p:nvPr/>
        </p:nvSpPr>
        <p:spPr bwMode="auto">
          <a:xfrm>
            <a:off x="1704975" y="51816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t>Address Bus</a:t>
            </a:r>
          </a:p>
        </p:txBody>
      </p:sp>
      <p:sp>
        <p:nvSpPr>
          <p:cNvPr id="24600" name="Line 25">
            <a:extLst>
              <a:ext uri="{FF2B5EF4-FFF2-40B4-BE49-F238E27FC236}">
                <a16:creationId xmlns:a16="http://schemas.microsoft.com/office/drawing/2014/main" id="{93F89AFD-BB06-43B1-83B8-3915B44E2DA6}"/>
              </a:ext>
            </a:extLst>
          </p:cNvPr>
          <p:cNvSpPr>
            <a:spLocks noChangeShapeType="1"/>
          </p:cNvSpPr>
          <p:nvPr/>
        </p:nvSpPr>
        <p:spPr bwMode="auto">
          <a:xfrm flipV="1">
            <a:off x="1562100" y="4892675"/>
            <a:ext cx="1814513" cy="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1" name="Text Box 26">
            <a:extLst>
              <a:ext uri="{FF2B5EF4-FFF2-40B4-BE49-F238E27FC236}">
                <a16:creationId xmlns:a16="http://schemas.microsoft.com/office/drawing/2014/main" id="{957DCCF5-311A-4802-BE6B-4DB03C68D1C5}"/>
              </a:ext>
            </a:extLst>
          </p:cNvPr>
          <p:cNvSpPr txBox="1">
            <a:spLocks noChangeArrowheads="1"/>
          </p:cNvSpPr>
          <p:nvPr/>
        </p:nvSpPr>
        <p:spPr bwMode="auto">
          <a:xfrm>
            <a:off x="1855788" y="4478338"/>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t>Fetch Bus</a:t>
            </a:r>
          </a:p>
        </p:txBody>
      </p:sp>
      <p:sp>
        <p:nvSpPr>
          <p:cNvPr id="24602" name="Text Box 27">
            <a:extLst>
              <a:ext uri="{FF2B5EF4-FFF2-40B4-BE49-F238E27FC236}">
                <a16:creationId xmlns:a16="http://schemas.microsoft.com/office/drawing/2014/main" id="{FE3F1053-C7E4-42A4-BD74-138F26EEFC29}"/>
              </a:ext>
            </a:extLst>
          </p:cNvPr>
          <p:cNvSpPr txBox="1">
            <a:spLocks noChangeArrowheads="1"/>
          </p:cNvSpPr>
          <p:nvPr/>
        </p:nvSpPr>
        <p:spPr bwMode="auto">
          <a:xfrm>
            <a:off x="3100388" y="16049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a:t>0</a:t>
            </a:r>
          </a:p>
        </p:txBody>
      </p:sp>
      <p:sp>
        <p:nvSpPr>
          <p:cNvPr id="24603" name="Text Box 28">
            <a:extLst>
              <a:ext uri="{FF2B5EF4-FFF2-40B4-BE49-F238E27FC236}">
                <a16:creationId xmlns:a16="http://schemas.microsoft.com/office/drawing/2014/main" id="{EF3E6165-6B43-4755-8534-E6B128A8579C}"/>
              </a:ext>
            </a:extLst>
          </p:cNvPr>
          <p:cNvSpPr txBox="1">
            <a:spLocks noChangeArrowheads="1"/>
          </p:cNvSpPr>
          <p:nvPr/>
        </p:nvSpPr>
        <p:spPr bwMode="auto">
          <a:xfrm>
            <a:off x="3136900" y="38909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a:t>0</a:t>
            </a:r>
          </a:p>
        </p:txBody>
      </p:sp>
      <p:sp>
        <p:nvSpPr>
          <p:cNvPr id="24604" name="Text Box 29">
            <a:extLst>
              <a:ext uri="{FF2B5EF4-FFF2-40B4-BE49-F238E27FC236}">
                <a16:creationId xmlns:a16="http://schemas.microsoft.com/office/drawing/2014/main" id="{88029140-09F9-49E5-A57F-20A6806855F7}"/>
              </a:ext>
            </a:extLst>
          </p:cNvPr>
          <p:cNvSpPr txBox="1">
            <a:spLocks noChangeArrowheads="1"/>
          </p:cNvSpPr>
          <p:nvPr/>
        </p:nvSpPr>
        <p:spPr bwMode="auto">
          <a:xfrm>
            <a:off x="3189288" y="51895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a:t>0</a:t>
            </a:r>
          </a:p>
        </p:txBody>
      </p:sp>
      <p:sp>
        <p:nvSpPr>
          <p:cNvPr id="24605" name="Text Box 30">
            <a:extLst>
              <a:ext uri="{FF2B5EF4-FFF2-40B4-BE49-F238E27FC236}">
                <a16:creationId xmlns:a16="http://schemas.microsoft.com/office/drawing/2014/main" id="{4EC84154-BD57-488A-9132-B21D77850E36}"/>
              </a:ext>
            </a:extLst>
          </p:cNvPr>
          <p:cNvSpPr txBox="1">
            <a:spLocks noChangeArrowheads="1"/>
          </p:cNvSpPr>
          <p:nvPr/>
        </p:nvSpPr>
        <p:spPr bwMode="auto">
          <a:xfrm>
            <a:off x="3028950" y="2984500"/>
            <a:ext cx="374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a:t>2</a:t>
            </a:r>
            <a:r>
              <a:rPr lang="en-US" altLang="en-US" sz="1800" baseline="30000"/>
              <a:t>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AA586F4-BA4E-4040-8738-3017008A4914}"/>
              </a:ext>
            </a:extLst>
          </p:cNvPr>
          <p:cNvSpPr>
            <a:spLocks noGrp="1" noChangeArrowheads="1"/>
          </p:cNvSpPr>
          <p:nvPr>
            <p:ph type="title"/>
          </p:nvPr>
        </p:nvSpPr>
        <p:spPr/>
        <p:txBody>
          <a:bodyPr/>
          <a:lstStyle/>
          <a:p>
            <a:pPr eaLnBrk="1" hangingPunct="1">
              <a:defRPr/>
            </a:pPr>
            <a:r>
              <a:rPr lang="en-US" altLang="en-US" sz="3600" kern="1200" dirty="0">
                <a:solidFill>
                  <a:srgbClr val="000000"/>
                </a:solidFill>
              </a:rPr>
              <a:t>RISC vs CISC</a:t>
            </a:r>
            <a:endParaRPr lang="en-US" altLang="en-US" dirty="0"/>
          </a:p>
        </p:txBody>
      </p:sp>
      <p:sp>
        <p:nvSpPr>
          <p:cNvPr id="25603" name="TextBox 5">
            <a:extLst>
              <a:ext uri="{FF2B5EF4-FFF2-40B4-BE49-F238E27FC236}">
                <a16:creationId xmlns:a16="http://schemas.microsoft.com/office/drawing/2014/main" id="{BCD6E761-867D-4DED-BB45-D49A1EDE234D}"/>
              </a:ext>
            </a:extLst>
          </p:cNvPr>
          <p:cNvSpPr txBox="1">
            <a:spLocks noChangeArrowheads="1"/>
          </p:cNvSpPr>
          <p:nvPr/>
        </p:nvSpPr>
        <p:spPr bwMode="auto">
          <a:xfrm>
            <a:off x="1227138" y="1371600"/>
            <a:ext cx="6689725"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400"/>
              <a:t>6. Because CISC has such a large number of instructions, each with so many different addressing modes, microinstructions (microcode) are used to implement them. </a:t>
            </a:r>
          </a:p>
          <a:p>
            <a:pPr algn="just">
              <a:spcBef>
                <a:spcPct val="0"/>
              </a:spcBef>
              <a:buFontTx/>
              <a:buNone/>
            </a:pPr>
            <a:endParaRPr lang="en-US" altLang="en-US" sz="2400"/>
          </a:p>
          <a:p>
            <a:pPr algn="just">
              <a:spcBef>
                <a:spcPct val="0"/>
              </a:spcBef>
              <a:buFontTx/>
              <a:buNone/>
            </a:pPr>
            <a:r>
              <a:rPr lang="en-US" altLang="en-US" sz="2400"/>
              <a:t>RISC instructions, however, due to the small set of instructions, are implemented using the hardwire method. </a:t>
            </a:r>
          </a:p>
        </p:txBody>
      </p:sp>
      <p:sp>
        <p:nvSpPr>
          <p:cNvPr id="25604" name="TextBox 8">
            <a:extLst>
              <a:ext uri="{FF2B5EF4-FFF2-40B4-BE49-F238E27FC236}">
                <a16:creationId xmlns:a16="http://schemas.microsoft.com/office/drawing/2014/main" id="{2F3A56DB-8279-4EA1-B543-3F40165D6CB9}"/>
              </a:ext>
            </a:extLst>
          </p:cNvPr>
          <p:cNvSpPr txBox="1">
            <a:spLocks noChangeArrowheads="1"/>
          </p:cNvSpPr>
          <p:nvPr/>
        </p:nvSpPr>
        <p:spPr bwMode="auto">
          <a:xfrm>
            <a:off x="1227138" y="4549775"/>
            <a:ext cx="66897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400"/>
              <a:t>7. RISC uses load/ store architecture. In CISC microprocessors, data can be manipulated while it is still in memory.</a:t>
            </a:r>
          </a:p>
          <a:p>
            <a:pPr algn="just">
              <a:spcBef>
                <a:spcPct val="0"/>
              </a:spcBef>
              <a:buFontTx/>
              <a:buNone/>
            </a:pPr>
            <a:r>
              <a:rPr lang="en-US" altLang="en-US" sz="2400"/>
              <a:t>8. Memory Mapped IO in RISC and IO mapped IO in CISC</a:t>
            </a:r>
          </a:p>
          <a:p>
            <a:pPr>
              <a:spcBef>
                <a:spcPct val="0"/>
              </a:spcBef>
              <a:buFontTx/>
              <a:buNone/>
            </a:pPr>
            <a:endParaRPr lang="en-US"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4BEACF9-5578-43E7-B4DF-2AE6D066849C}"/>
              </a:ext>
            </a:extLst>
          </p:cNvPr>
          <p:cNvSpPr>
            <a:spLocks noGrp="1" noChangeArrowheads="1"/>
          </p:cNvSpPr>
          <p:nvPr>
            <p:ph type="title"/>
          </p:nvPr>
        </p:nvSpPr>
        <p:spPr/>
        <p:txBody>
          <a:bodyPr/>
          <a:lstStyle/>
          <a:p>
            <a:pPr eaLnBrk="1" hangingPunct="1">
              <a:defRPr/>
            </a:pPr>
            <a:r>
              <a:rPr lang="en-US" altLang="en-US" sz="3600" kern="1200" dirty="0">
                <a:solidFill>
                  <a:srgbClr val="000000"/>
                </a:solidFill>
              </a:rPr>
              <a:t>RISC vs CISC</a:t>
            </a:r>
            <a:endParaRPr lang="en-US" altLang="en-US" dirty="0"/>
          </a:p>
        </p:txBody>
      </p:sp>
      <p:pic>
        <p:nvPicPr>
          <p:cNvPr id="26627" name="Picture 2" descr="A close up of a device&#10;&#10;Description automatically generated">
            <a:extLst>
              <a:ext uri="{FF2B5EF4-FFF2-40B4-BE49-F238E27FC236}">
                <a16:creationId xmlns:a16="http://schemas.microsoft.com/office/drawing/2014/main" id="{26EF3503-1890-40FC-9040-37AA06209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5725" y="1538288"/>
            <a:ext cx="4079875" cy="511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5" descr="A close up of text on a white background&#10;&#10;Description automatically generated">
            <a:extLst>
              <a:ext uri="{FF2B5EF4-FFF2-40B4-BE49-F238E27FC236}">
                <a16:creationId xmlns:a16="http://schemas.microsoft.com/office/drawing/2014/main" id="{DF2DFF11-1BB3-40CE-9F1E-D11CE77639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88" y="1538288"/>
            <a:ext cx="3406775"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C58C3BD0-1333-489C-8807-7B6FC9B98CEE}"/>
              </a:ext>
            </a:extLst>
          </p:cNvPr>
          <p:cNvSpPr>
            <a:spLocks noGrp="1" noChangeArrowheads="1"/>
          </p:cNvSpPr>
          <p:nvPr>
            <p:ph type="title"/>
          </p:nvPr>
        </p:nvSpPr>
        <p:spPr/>
        <p:txBody>
          <a:bodyPr/>
          <a:lstStyle/>
          <a:p>
            <a:pPr eaLnBrk="1" hangingPunct="1"/>
            <a:r>
              <a:rPr lang="en-US" altLang="en-US"/>
              <a:t>Basic Components of Computer</a:t>
            </a:r>
          </a:p>
        </p:txBody>
      </p:sp>
      <p:sp>
        <p:nvSpPr>
          <p:cNvPr id="12291" name="Rectangle 3">
            <a:extLst>
              <a:ext uri="{FF2B5EF4-FFF2-40B4-BE49-F238E27FC236}">
                <a16:creationId xmlns:a16="http://schemas.microsoft.com/office/drawing/2014/main" id="{FE3D0BE2-0AAB-453B-9334-5F1EDE75538D}"/>
              </a:ext>
            </a:extLst>
          </p:cNvPr>
          <p:cNvSpPr>
            <a:spLocks noGrp="1" noChangeArrowheads="1"/>
          </p:cNvSpPr>
          <p:nvPr>
            <p:ph type="body" sz="half" idx="1"/>
          </p:nvPr>
        </p:nvSpPr>
        <p:spPr/>
        <p:txBody>
          <a:bodyPr/>
          <a:lstStyle/>
          <a:p>
            <a:pPr eaLnBrk="1" hangingPunct="1"/>
            <a:endParaRPr lang="en-US" altLang="en-US" sz="2800"/>
          </a:p>
          <a:p>
            <a:pPr eaLnBrk="1" hangingPunct="1"/>
            <a:endParaRPr lang="en-US" altLang="en-US" sz="2800"/>
          </a:p>
          <a:p>
            <a:pPr eaLnBrk="1" hangingPunct="1"/>
            <a:r>
              <a:rPr lang="en-US" altLang="en-US" sz="2800"/>
              <a:t>CPU</a:t>
            </a:r>
          </a:p>
          <a:p>
            <a:pPr eaLnBrk="1" hangingPunct="1"/>
            <a:r>
              <a:rPr lang="en-US" altLang="en-US" sz="2800"/>
              <a:t>Memory</a:t>
            </a:r>
          </a:p>
          <a:p>
            <a:pPr eaLnBrk="1" hangingPunct="1"/>
            <a:r>
              <a:rPr lang="en-US" altLang="en-US" sz="2800"/>
              <a:t>I/O</a:t>
            </a:r>
          </a:p>
        </p:txBody>
      </p:sp>
      <p:sp>
        <p:nvSpPr>
          <p:cNvPr id="12292" name="Rectangle 5">
            <a:extLst>
              <a:ext uri="{FF2B5EF4-FFF2-40B4-BE49-F238E27FC236}">
                <a16:creationId xmlns:a16="http://schemas.microsoft.com/office/drawing/2014/main" id="{42E79AAA-5ECF-4F31-83B3-34E05EE3CA2C}"/>
              </a:ext>
            </a:extLst>
          </p:cNvPr>
          <p:cNvSpPr>
            <a:spLocks noChangeArrowheads="1"/>
          </p:cNvSpPr>
          <p:nvPr/>
        </p:nvSpPr>
        <p:spPr bwMode="auto">
          <a:xfrm>
            <a:off x="4419600" y="3200400"/>
            <a:ext cx="1143000" cy="1371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12293" name="Text Box 6">
            <a:extLst>
              <a:ext uri="{FF2B5EF4-FFF2-40B4-BE49-F238E27FC236}">
                <a16:creationId xmlns:a16="http://schemas.microsoft.com/office/drawing/2014/main" id="{B8B96363-A058-4956-9DB7-ACECB0404F27}"/>
              </a:ext>
            </a:extLst>
          </p:cNvPr>
          <p:cNvSpPr txBox="1">
            <a:spLocks noChangeArrowheads="1"/>
          </p:cNvSpPr>
          <p:nvPr/>
        </p:nvSpPr>
        <p:spPr bwMode="auto">
          <a:xfrm>
            <a:off x="4572000" y="3657600"/>
            <a:ext cx="777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CPU</a:t>
            </a:r>
          </a:p>
        </p:txBody>
      </p:sp>
      <p:sp>
        <p:nvSpPr>
          <p:cNvPr id="12294" name="Text Box 7">
            <a:extLst>
              <a:ext uri="{FF2B5EF4-FFF2-40B4-BE49-F238E27FC236}">
                <a16:creationId xmlns:a16="http://schemas.microsoft.com/office/drawing/2014/main" id="{8C0A6E5C-5396-43FE-A1B8-C96E04724559}"/>
              </a:ext>
            </a:extLst>
          </p:cNvPr>
          <p:cNvSpPr txBox="1">
            <a:spLocks noChangeArrowheads="1"/>
          </p:cNvSpPr>
          <p:nvPr/>
        </p:nvSpPr>
        <p:spPr bwMode="auto">
          <a:xfrm>
            <a:off x="6156325" y="3165475"/>
            <a:ext cx="1243013"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Memory</a:t>
            </a:r>
          </a:p>
        </p:txBody>
      </p:sp>
      <p:sp>
        <p:nvSpPr>
          <p:cNvPr id="12295" name="Text Box 8">
            <a:extLst>
              <a:ext uri="{FF2B5EF4-FFF2-40B4-BE49-F238E27FC236}">
                <a16:creationId xmlns:a16="http://schemas.microsoft.com/office/drawing/2014/main" id="{C5917A7A-8D0C-48C3-BE47-E218CE14D932}"/>
              </a:ext>
            </a:extLst>
          </p:cNvPr>
          <p:cNvSpPr txBox="1">
            <a:spLocks noChangeArrowheads="1"/>
          </p:cNvSpPr>
          <p:nvPr/>
        </p:nvSpPr>
        <p:spPr bwMode="auto">
          <a:xfrm>
            <a:off x="6384925" y="4003675"/>
            <a:ext cx="600075"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I/O</a:t>
            </a:r>
          </a:p>
        </p:txBody>
      </p:sp>
      <p:sp>
        <p:nvSpPr>
          <p:cNvPr id="12296" name="Rectangle 9">
            <a:extLst>
              <a:ext uri="{FF2B5EF4-FFF2-40B4-BE49-F238E27FC236}">
                <a16:creationId xmlns:a16="http://schemas.microsoft.com/office/drawing/2014/main" id="{3A4ADF8A-C7DF-4A09-9F90-B6D547AA0F9F}"/>
              </a:ext>
            </a:extLst>
          </p:cNvPr>
          <p:cNvSpPr>
            <a:spLocks noChangeArrowheads="1"/>
          </p:cNvSpPr>
          <p:nvPr/>
        </p:nvSpPr>
        <p:spPr bwMode="auto">
          <a:xfrm>
            <a:off x="3810000" y="2514600"/>
            <a:ext cx="4038600" cy="2895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12297" name="Text Box 11">
            <a:extLst>
              <a:ext uri="{FF2B5EF4-FFF2-40B4-BE49-F238E27FC236}">
                <a16:creationId xmlns:a16="http://schemas.microsoft.com/office/drawing/2014/main" id="{4547FFFF-3A56-4F94-8D82-643795160EA8}"/>
              </a:ext>
            </a:extLst>
          </p:cNvPr>
          <p:cNvSpPr txBox="1">
            <a:spLocks noChangeArrowheads="1"/>
          </p:cNvSpPr>
          <p:nvPr/>
        </p:nvSpPr>
        <p:spPr bwMode="auto">
          <a:xfrm>
            <a:off x="1279525" y="4899025"/>
            <a:ext cx="24542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Motherboard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AA7A307-9E03-4CB4-B14E-CF6E012212D0}"/>
              </a:ext>
            </a:extLst>
          </p:cNvPr>
          <p:cNvSpPr>
            <a:spLocks noGrp="1" noChangeArrowheads="1"/>
          </p:cNvSpPr>
          <p:nvPr>
            <p:ph type="title"/>
          </p:nvPr>
        </p:nvSpPr>
        <p:spPr/>
        <p:txBody>
          <a:bodyPr/>
          <a:lstStyle/>
          <a:p>
            <a:pPr eaLnBrk="1" hangingPunct="1"/>
            <a:r>
              <a:rPr lang="en-US" altLang="en-US"/>
              <a:t>Microcontrollers</a:t>
            </a:r>
          </a:p>
        </p:txBody>
      </p:sp>
      <p:sp>
        <p:nvSpPr>
          <p:cNvPr id="13315" name="Rectangle 3">
            <a:extLst>
              <a:ext uri="{FF2B5EF4-FFF2-40B4-BE49-F238E27FC236}">
                <a16:creationId xmlns:a16="http://schemas.microsoft.com/office/drawing/2014/main" id="{4F63F311-6C04-4EF8-93D0-49238EC752D1}"/>
              </a:ext>
            </a:extLst>
          </p:cNvPr>
          <p:cNvSpPr>
            <a:spLocks noChangeArrowheads="1"/>
          </p:cNvSpPr>
          <p:nvPr/>
        </p:nvSpPr>
        <p:spPr bwMode="auto">
          <a:xfrm>
            <a:off x="4267200" y="2514600"/>
            <a:ext cx="11430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13316" name="Text Box 4">
            <a:extLst>
              <a:ext uri="{FF2B5EF4-FFF2-40B4-BE49-F238E27FC236}">
                <a16:creationId xmlns:a16="http://schemas.microsoft.com/office/drawing/2014/main" id="{9FC86A7C-1882-429D-A149-383D2B3A980F}"/>
              </a:ext>
            </a:extLst>
          </p:cNvPr>
          <p:cNvSpPr txBox="1">
            <a:spLocks noChangeArrowheads="1"/>
          </p:cNvSpPr>
          <p:nvPr/>
        </p:nvSpPr>
        <p:spPr bwMode="auto">
          <a:xfrm>
            <a:off x="4419600" y="2743200"/>
            <a:ext cx="777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CPU</a:t>
            </a:r>
          </a:p>
        </p:txBody>
      </p:sp>
      <p:sp>
        <p:nvSpPr>
          <p:cNvPr id="13317" name="Text Box 5">
            <a:extLst>
              <a:ext uri="{FF2B5EF4-FFF2-40B4-BE49-F238E27FC236}">
                <a16:creationId xmlns:a16="http://schemas.microsoft.com/office/drawing/2014/main" id="{FC823F7E-89E6-4CF9-9BE5-7547654FCC95}"/>
              </a:ext>
            </a:extLst>
          </p:cNvPr>
          <p:cNvSpPr txBox="1">
            <a:spLocks noChangeArrowheads="1"/>
          </p:cNvSpPr>
          <p:nvPr/>
        </p:nvSpPr>
        <p:spPr bwMode="auto">
          <a:xfrm>
            <a:off x="5776913" y="2619375"/>
            <a:ext cx="1677987"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t>ROM     RAM</a:t>
            </a:r>
          </a:p>
        </p:txBody>
      </p:sp>
      <p:sp>
        <p:nvSpPr>
          <p:cNvPr id="13318" name="Text Box 6">
            <a:extLst>
              <a:ext uri="{FF2B5EF4-FFF2-40B4-BE49-F238E27FC236}">
                <a16:creationId xmlns:a16="http://schemas.microsoft.com/office/drawing/2014/main" id="{27BE3B23-6C1B-4402-A0C7-2856F95D1AE0}"/>
              </a:ext>
            </a:extLst>
          </p:cNvPr>
          <p:cNvSpPr txBox="1">
            <a:spLocks noChangeArrowheads="1"/>
          </p:cNvSpPr>
          <p:nvPr/>
        </p:nvSpPr>
        <p:spPr bwMode="auto">
          <a:xfrm>
            <a:off x="6386513" y="3516313"/>
            <a:ext cx="600075"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I/O</a:t>
            </a:r>
          </a:p>
        </p:txBody>
      </p:sp>
      <p:sp>
        <p:nvSpPr>
          <p:cNvPr id="13319" name="Rectangle 7">
            <a:extLst>
              <a:ext uri="{FF2B5EF4-FFF2-40B4-BE49-F238E27FC236}">
                <a16:creationId xmlns:a16="http://schemas.microsoft.com/office/drawing/2014/main" id="{E3F34C70-8953-4FDD-9564-7A4E10BAD99E}"/>
              </a:ext>
            </a:extLst>
          </p:cNvPr>
          <p:cNvSpPr>
            <a:spLocks noChangeArrowheads="1"/>
          </p:cNvSpPr>
          <p:nvPr/>
        </p:nvSpPr>
        <p:spPr bwMode="auto">
          <a:xfrm>
            <a:off x="3908425" y="1949450"/>
            <a:ext cx="4038600" cy="3733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13320" name="Line 8">
            <a:extLst>
              <a:ext uri="{FF2B5EF4-FFF2-40B4-BE49-F238E27FC236}">
                <a16:creationId xmlns:a16="http://schemas.microsoft.com/office/drawing/2014/main" id="{19572C13-BF7D-4861-BD0D-1AD4C4858251}"/>
              </a:ext>
            </a:extLst>
          </p:cNvPr>
          <p:cNvSpPr>
            <a:spLocks noChangeShapeType="1"/>
          </p:cNvSpPr>
          <p:nvPr/>
        </p:nvSpPr>
        <p:spPr bwMode="auto">
          <a:xfrm flipV="1">
            <a:off x="2286000" y="4724400"/>
            <a:ext cx="1447800" cy="381000"/>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1" name="Text Box 9">
            <a:extLst>
              <a:ext uri="{FF2B5EF4-FFF2-40B4-BE49-F238E27FC236}">
                <a16:creationId xmlns:a16="http://schemas.microsoft.com/office/drawing/2014/main" id="{D3C17D5E-F3D6-4A97-B597-993DA1A1C3EB}"/>
              </a:ext>
            </a:extLst>
          </p:cNvPr>
          <p:cNvSpPr txBox="1">
            <a:spLocks noChangeArrowheads="1"/>
          </p:cNvSpPr>
          <p:nvPr/>
        </p:nvSpPr>
        <p:spPr bwMode="auto">
          <a:xfrm>
            <a:off x="762000" y="5029200"/>
            <a:ext cx="2454275"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A single chip (SoC)</a:t>
            </a:r>
          </a:p>
        </p:txBody>
      </p:sp>
      <p:sp>
        <p:nvSpPr>
          <p:cNvPr id="13322" name="Text Box 10">
            <a:extLst>
              <a:ext uri="{FF2B5EF4-FFF2-40B4-BE49-F238E27FC236}">
                <a16:creationId xmlns:a16="http://schemas.microsoft.com/office/drawing/2014/main" id="{72F5B7C6-1A93-42AC-8019-BD72311B7378}"/>
              </a:ext>
            </a:extLst>
          </p:cNvPr>
          <p:cNvSpPr txBox="1">
            <a:spLocks noChangeArrowheads="1"/>
          </p:cNvSpPr>
          <p:nvPr/>
        </p:nvSpPr>
        <p:spPr bwMode="auto">
          <a:xfrm>
            <a:off x="4038600" y="4191000"/>
            <a:ext cx="3357563" cy="1196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Subsystems:</a:t>
            </a:r>
          </a:p>
          <a:p>
            <a:pPr eaLnBrk="1" hangingPunct="1">
              <a:spcBef>
                <a:spcPct val="0"/>
              </a:spcBef>
              <a:buFontTx/>
              <a:buNone/>
            </a:pPr>
            <a:r>
              <a:rPr lang="en-US" altLang="en-US" sz="2400"/>
              <a:t>Timers, Counters, Analog</a:t>
            </a:r>
          </a:p>
          <a:p>
            <a:pPr eaLnBrk="1" hangingPunct="1">
              <a:spcBef>
                <a:spcPct val="0"/>
              </a:spcBef>
              <a:buFontTx/>
              <a:buNone/>
            </a:pPr>
            <a:r>
              <a:rPr lang="en-US" altLang="en-US" sz="2400"/>
              <a:t>Interfaces, I/O interfaces</a:t>
            </a:r>
          </a:p>
        </p:txBody>
      </p:sp>
      <p:sp>
        <p:nvSpPr>
          <p:cNvPr id="13323" name="Text Box 11">
            <a:extLst>
              <a:ext uri="{FF2B5EF4-FFF2-40B4-BE49-F238E27FC236}">
                <a16:creationId xmlns:a16="http://schemas.microsoft.com/office/drawing/2014/main" id="{33B9C5D7-4562-44C1-A388-C4C7C147B49B}"/>
              </a:ext>
            </a:extLst>
          </p:cNvPr>
          <p:cNvSpPr txBox="1">
            <a:spLocks noChangeArrowheads="1"/>
          </p:cNvSpPr>
          <p:nvPr/>
        </p:nvSpPr>
        <p:spPr bwMode="auto">
          <a:xfrm>
            <a:off x="5930900" y="2185988"/>
            <a:ext cx="1233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Memory</a:t>
            </a:r>
          </a:p>
        </p:txBody>
      </p:sp>
      <p:sp>
        <p:nvSpPr>
          <p:cNvPr id="13324" name="Line 12">
            <a:extLst>
              <a:ext uri="{FF2B5EF4-FFF2-40B4-BE49-F238E27FC236}">
                <a16:creationId xmlns:a16="http://schemas.microsoft.com/office/drawing/2014/main" id="{19B9377C-EF88-45A7-B875-5D124897FDCE}"/>
              </a:ext>
            </a:extLst>
          </p:cNvPr>
          <p:cNvSpPr>
            <a:spLocks noChangeShapeType="1"/>
          </p:cNvSpPr>
          <p:nvPr/>
        </p:nvSpPr>
        <p:spPr bwMode="auto">
          <a:xfrm>
            <a:off x="6618288" y="2627313"/>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3325" name="Picture 1">
            <a:extLst>
              <a:ext uri="{FF2B5EF4-FFF2-40B4-BE49-F238E27FC236}">
                <a16:creationId xmlns:a16="http://schemas.microsoft.com/office/drawing/2014/main" id="{089278E9-E99C-44E7-86FF-40E2BEE191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00" y="1828800"/>
            <a:ext cx="3657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60DEFDE-07D5-44C8-8B89-FC04447F799D}"/>
              </a:ext>
            </a:extLst>
          </p:cNvPr>
          <p:cNvSpPr>
            <a:spLocks noGrp="1" noChangeArrowheads="1"/>
          </p:cNvSpPr>
          <p:nvPr>
            <p:ph type="title"/>
          </p:nvPr>
        </p:nvSpPr>
        <p:spPr/>
        <p:txBody>
          <a:bodyPr/>
          <a:lstStyle/>
          <a:p>
            <a:pPr eaLnBrk="1" hangingPunct="1"/>
            <a:r>
              <a:rPr lang="en-US" altLang="en-US"/>
              <a:t>LPC 1768</a:t>
            </a:r>
          </a:p>
        </p:txBody>
      </p:sp>
      <p:pic>
        <p:nvPicPr>
          <p:cNvPr id="14339" name="Picture 2" descr="A circuit board&#10;&#10;Description automatically generated">
            <a:extLst>
              <a:ext uri="{FF2B5EF4-FFF2-40B4-BE49-F238E27FC236}">
                <a16:creationId xmlns:a16="http://schemas.microsoft.com/office/drawing/2014/main" id="{390955DC-DC21-45C4-94B7-84370372DC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75" y="1108075"/>
            <a:ext cx="7367588"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193A2EB-1D19-4CF9-8C48-714A5E215639}"/>
              </a:ext>
            </a:extLst>
          </p:cNvPr>
          <p:cNvSpPr>
            <a:spLocks noGrp="1" noChangeArrowheads="1"/>
          </p:cNvSpPr>
          <p:nvPr>
            <p:ph type="title"/>
          </p:nvPr>
        </p:nvSpPr>
        <p:spPr>
          <a:xfrm>
            <a:off x="900113" y="112713"/>
            <a:ext cx="7772400" cy="801687"/>
          </a:xfrm>
        </p:spPr>
        <p:txBody>
          <a:bodyPr/>
          <a:lstStyle/>
          <a:p>
            <a:pPr eaLnBrk="1" hangingPunct="1"/>
            <a:r>
              <a:rPr lang="en-US" altLang="en-US" sz="2800"/>
              <a:t>Microprocessor vs Microcontroller</a:t>
            </a:r>
          </a:p>
        </p:txBody>
      </p:sp>
      <p:pic>
        <p:nvPicPr>
          <p:cNvPr id="15363" name="Picture 3">
            <a:extLst>
              <a:ext uri="{FF2B5EF4-FFF2-40B4-BE49-F238E27FC236}">
                <a16:creationId xmlns:a16="http://schemas.microsoft.com/office/drawing/2014/main" id="{F08D9F4C-FF27-4BA2-A7A7-0D42932D0E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017" t="8617" r="9409" b="20819"/>
          <a:stretch>
            <a:fillRect/>
          </a:stretch>
        </p:blipFill>
        <p:spPr bwMode="auto">
          <a:xfrm>
            <a:off x="1077913" y="749300"/>
            <a:ext cx="6988175" cy="599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AA45ADE-BB81-40AA-BFC5-1637869C58E2}"/>
              </a:ext>
            </a:extLst>
          </p:cNvPr>
          <p:cNvSpPr>
            <a:spLocks noGrp="1" noChangeArrowheads="1"/>
          </p:cNvSpPr>
          <p:nvPr>
            <p:ph type="title"/>
          </p:nvPr>
        </p:nvSpPr>
        <p:spPr>
          <a:xfrm>
            <a:off x="685800" y="-266700"/>
            <a:ext cx="7772400" cy="1143000"/>
          </a:xfrm>
        </p:spPr>
        <p:txBody>
          <a:bodyPr/>
          <a:lstStyle/>
          <a:p>
            <a:pPr eaLnBrk="1" hangingPunct="1"/>
            <a:r>
              <a:rPr lang="en-US" altLang="en-US"/>
              <a:t>Microcontrollers</a:t>
            </a:r>
          </a:p>
        </p:txBody>
      </p:sp>
      <p:pic>
        <p:nvPicPr>
          <p:cNvPr id="16387" name="Picture 4" descr="A screenshot of text&#10;&#10;Description automatically generated">
            <a:extLst>
              <a:ext uri="{FF2B5EF4-FFF2-40B4-BE49-F238E27FC236}">
                <a16:creationId xmlns:a16="http://schemas.microsoft.com/office/drawing/2014/main" id="{EE759A20-23BD-4A64-A221-C3DC5AC1A1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8075" y="685800"/>
            <a:ext cx="5132388" cy="608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1A56252-AC25-4D0F-9995-1B0C7C2C98B5}"/>
              </a:ext>
            </a:extLst>
          </p:cNvPr>
          <p:cNvSpPr>
            <a:spLocks noGrp="1" noChangeArrowheads="1"/>
          </p:cNvSpPr>
          <p:nvPr>
            <p:ph type="title"/>
          </p:nvPr>
        </p:nvSpPr>
        <p:spPr>
          <a:xfrm>
            <a:off x="811213" y="263525"/>
            <a:ext cx="7772400" cy="1143000"/>
          </a:xfrm>
        </p:spPr>
        <p:txBody>
          <a:bodyPr/>
          <a:lstStyle/>
          <a:p>
            <a:pPr eaLnBrk="1" hangingPunct="1"/>
            <a:r>
              <a:rPr lang="en-US" altLang="en-US" sz="4000"/>
              <a:t>Embedded System</a:t>
            </a:r>
            <a:br>
              <a:rPr lang="en-US" altLang="en-US" sz="4000"/>
            </a:br>
            <a:r>
              <a:rPr lang="en-US" altLang="en-US" sz="4000"/>
              <a:t>General Block Diagram</a:t>
            </a:r>
          </a:p>
        </p:txBody>
      </p:sp>
      <p:sp>
        <p:nvSpPr>
          <p:cNvPr id="17411" name="Rectangle 4">
            <a:extLst>
              <a:ext uri="{FF2B5EF4-FFF2-40B4-BE49-F238E27FC236}">
                <a16:creationId xmlns:a16="http://schemas.microsoft.com/office/drawing/2014/main" id="{2B03C22A-1319-4C82-9424-D5383AB11C55}"/>
              </a:ext>
            </a:extLst>
          </p:cNvPr>
          <p:cNvSpPr>
            <a:spLocks noChangeArrowheads="1"/>
          </p:cNvSpPr>
          <p:nvPr/>
        </p:nvSpPr>
        <p:spPr bwMode="auto">
          <a:xfrm>
            <a:off x="3482975" y="2846388"/>
            <a:ext cx="2120900" cy="14319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Microcontroller</a:t>
            </a:r>
          </a:p>
          <a:p>
            <a:pPr algn="ctr" eaLnBrk="1" hangingPunct="1">
              <a:spcBef>
                <a:spcPct val="0"/>
              </a:spcBef>
              <a:buFontTx/>
              <a:buNone/>
            </a:pPr>
            <a:r>
              <a:rPr lang="en-US" altLang="en-US" sz="2400"/>
              <a:t>(uC)</a:t>
            </a:r>
          </a:p>
        </p:txBody>
      </p:sp>
      <p:sp>
        <p:nvSpPr>
          <p:cNvPr id="17412" name="Text Box 9">
            <a:extLst>
              <a:ext uri="{FF2B5EF4-FFF2-40B4-BE49-F238E27FC236}">
                <a16:creationId xmlns:a16="http://schemas.microsoft.com/office/drawing/2014/main" id="{8B3B45E2-4ABC-42DF-8137-D616F8F0764C}"/>
              </a:ext>
            </a:extLst>
          </p:cNvPr>
          <p:cNvSpPr txBox="1">
            <a:spLocks noChangeArrowheads="1"/>
          </p:cNvSpPr>
          <p:nvPr/>
        </p:nvSpPr>
        <p:spPr bwMode="auto">
          <a:xfrm>
            <a:off x="1133475" y="2559050"/>
            <a:ext cx="973138"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sensor</a:t>
            </a:r>
          </a:p>
        </p:txBody>
      </p:sp>
      <p:sp>
        <p:nvSpPr>
          <p:cNvPr id="17413" name="Text Box 10">
            <a:extLst>
              <a:ext uri="{FF2B5EF4-FFF2-40B4-BE49-F238E27FC236}">
                <a16:creationId xmlns:a16="http://schemas.microsoft.com/office/drawing/2014/main" id="{334B0FCF-7760-45CA-8573-B54356D0CBF9}"/>
              </a:ext>
            </a:extLst>
          </p:cNvPr>
          <p:cNvSpPr txBox="1">
            <a:spLocks noChangeArrowheads="1"/>
          </p:cNvSpPr>
          <p:nvPr/>
        </p:nvSpPr>
        <p:spPr bwMode="auto">
          <a:xfrm>
            <a:off x="1147763" y="3333750"/>
            <a:ext cx="973137"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sensor</a:t>
            </a:r>
          </a:p>
        </p:txBody>
      </p:sp>
      <p:sp>
        <p:nvSpPr>
          <p:cNvPr id="17414" name="Text Box 11">
            <a:extLst>
              <a:ext uri="{FF2B5EF4-FFF2-40B4-BE49-F238E27FC236}">
                <a16:creationId xmlns:a16="http://schemas.microsoft.com/office/drawing/2014/main" id="{A39B5D34-39CD-4855-8347-8D851A5ECFA9}"/>
              </a:ext>
            </a:extLst>
          </p:cNvPr>
          <p:cNvSpPr txBox="1">
            <a:spLocks noChangeArrowheads="1"/>
          </p:cNvSpPr>
          <p:nvPr/>
        </p:nvSpPr>
        <p:spPr bwMode="auto">
          <a:xfrm>
            <a:off x="1162050" y="4108450"/>
            <a:ext cx="973138"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sensor</a:t>
            </a:r>
          </a:p>
        </p:txBody>
      </p:sp>
      <p:sp>
        <p:nvSpPr>
          <p:cNvPr id="17415" name="Text Box 12">
            <a:extLst>
              <a:ext uri="{FF2B5EF4-FFF2-40B4-BE49-F238E27FC236}">
                <a16:creationId xmlns:a16="http://schemas.microsoft.com/office/drawing/2014/main" id="{9BA7FDF9-5542-4BAE-B0DD-3947B7FA54EB}"/>
              </a:ext>
            </a:extLst>
          </p:cNvPr>
          <p:cNvSpPr txBox="1">
            <a:spLocks noChangeArrowheads="1"/>
          </p:cNvSpPr>
          <p:nvPr/>
        </p:nvSpPr>
        <p:spPr bwMode="auto">
          <a:xfrm rot="5400000">
            <a:off x="1477963" y="3232150"/>
            <a:ext cx="263842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Sensor conditioning</a:t>
            </a:r>
          </a:p>
        </p:txBody>
      </p:sp>
      <p:sp>
        <p:nvSpPr>
          <p:cNvPr id="17416" name="Text Box 13">
            <a:extLst>
              <a:ext uri="{FF2B5EF4-FFF2-40B4-BE49-F238E27FC236}">
                <a16:creationId xmlns:a16="http://schemas.microsoft.com/office/drawing/2014/main" id="{F73CF026-0C04-4711-A4BE-E10CADE11135}"/>
              </a:ext>
            </a:extLst>
          </p:cNvPr>
          <p:cNvSpPr txBox="1">
            <a:spLocks noChangeArrowheads="1"/>
          </p:cNvSpPr>
          <p:nvPr/>
        </p:nvSpPr>
        <p:spPr bwMode="auto">
          <a:xfrm rot="5400000">
            <a:off x="5119688" y="3297237"/>
            <a:ext cx="2298700" cy="466725"/>
          </a:xfrm>
          <a:prstGeom prst="rect">
            <a:avLst/>
          </a:prstGeom>
          <a:noFill/>
          <a:ln w="9525">
            <a:solidFill>
              <a:srgbClr val="9900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Output interfaces</a:t>
            </a:r>
          </a:p>
        </p:txBody>
      </p:sp>
      <p:sp>
        <p:nvSpPr>
          <p:cNvPr id="17417" name="Text Box 14">
            <a:extLst>
              <a:ext uri="{FF2B5EF4-FFF2-40B4-BE49-F238E27FC236}">
                <a16:creationId xmlns:a16="http://schemas.microsoft.com/office/drawing/2014/main" id="{7ED42242-942E-4A31-A98C-9A5252ABE8AF}"/>
              </a:ext>
            </a:extLst>
          </p:cNvPr>
          <p:cNvSpPr txBox="1">
            <a:spLocks noChangeArrowheads="1"/>
          </p:cNvSpPr>
          <p:nvPr/>
        </p:nvSpPr>
        <p:spPr bwMode="auto">
          <a:xfrm>
            <a:off x="7064375" y="2714625"/>
            <a:ext cx="1173163" cy="466725"/>
          </a:xfrm>
          <a:prstGeom prst="rect">
            <a:avLst/>
          </a:prstGeom>
          <a:noFill/>
          <a:ln w="9525">
            <a:solidFill>
              <a:srgbClr val="9900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actuator</a:t>
            </a:r>
          </a:p>
        </p:txBody>
      </p:sp>
      <p:sp>
        <p:nvSpPr>
          <p:cNvPr id="17418" name="Text Box 15">
            <a:extLst>
              <a:ext uri="{FF2B5EF4-FFF2-40B4-BE49-F238E27FC236}">
                <a16:creationId xmlns:a16="http://schemas.microsoft.com/office/drawing/2014/main" id="{3676FF95-68FF-4F54-988B-732189409003}"/>
              </a:ext>
            </a:extLst>
          </p:cNvPr>
          <p:cNvSpPr txBox="1">
            <a:spLocks noChangeArrowheads="1"/>
          </p:cNvSpPr>
          <p:nvPr/>
        </p:nvSpPr>
        <p:spPr bwMode="auto">
          <a:xfrm>
            <a:off x="6908800" y="3630613"/>
            <a:ext cx="1274763" cy="466725"/>
          </a:xfrm>
          <a:prstGeom prst="rect">
            <a:avLst/>
          </a:prstGeom>
          <a:noFill/>
          <a:ln w="9525">
            <a:solidFill>
              <a:srgbClr val="9900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indicator</a:t>
            </a:r>
          </a:p>
        </p:txBody>
      </p:sp>
      <p:sp>
        <p:nvSpPr>
          <p:cNvPr id="17419" name="Line 16">
            <a:extLst>
              <a:ext uri="{FF2B5EF4-FFF2-40B4-BE49-F238E27FC236}">
                <a16:creationId xmlns:a16="http://schemas.microsoft.com/office/drawing/2014/main" id="{CF4E81A3-392D-4973-86C5-F939EAF1E584}"/>
              </a:ext>
            </a:extLst>
          </p:cNvPr>
          <p:cNvSpPr>
            <a:spLocks noChangeShapeType="1"/>
          </p:cNvSpPr>
          <p:nvPr/>
        </p:nvSpPr>
        <p:spPr bwMode="auto">
          <a:xfrm>
            <a:off x="2105025" y="2795588"/>
            <a:ext cx="447675"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0" name="Line 17">
            <a:extLst>
              <a:ext uri="{FF2B5EF4-FFF2-40B4-BE49-F238E27FC236}">
                <a16:creationId xmlns:a16="http://schemas.microsoft.com/office/drawing/2014/main" id="{B002D79A-F83E-47FC-ABFD-5DF7D595D39A}"/>
              </a:ext>
            </a:extLst>
          </p:cNvPr>
          <p:cNvSpPr>
            <a:spLocks noChangeShapeType="1"/>
          </p:cNvSpPr>
          <p:nvPr/>
        </p:nvSpPr>
        <p:spPr bwMode="auto">
          <a:xfrm>
            <a:off x="2101850" y="3568700"/>
            <a:ext cx="447675"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1" name="Line 18">
            <a:extLst>
              <a:ext uri="{FF2B5EF4-FFF2-40B4-BE49-F238E27FC236}">
                <a16:creationId xmlns:a16="http://schemas.microsoft.com/office/drawing/2014/main" id="{77ED83C4-FF6C-4CFA-B00B-F1943F927A81}"/>
              </a:ext>
            </a:extLst>
          </p:cNvPr>
          <p:cNvSpPr>
            <a:spLocks noChangeShapeType="1"/>
          </p:cNvSpPr>
          <p:nvPr/>
        </p:nvSpPr>
        <p:spPr bwMode="auto">
          <a:xfrm>
            <a:off x="2098675" y="4341813"/>
            <a:ext cx="447675"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2" name="Line 19">
            <a:extLst>
              <a:ext uri="{FF2B5EF4-FFF2-40B4-BE49-F238E27FC236}">
                <a16:creationId xmlns:a16="http://schemas.microsoft.com/office/drawing/2014/main" id="{78F01256-AF23-408E-B5AF-20D61D5E4157}"/>
              </a:ext>
            </a:extLst>
          </p:cNvPr>
          <p:cNvSpPr>
            <a:spLocks noChangeShapeType="1"/>
          </p:cNvSpPr>
          <p:nvPr/>
        </p:nvSpPr>
        <p:spPr bwMode="auto">
          <a:xfrm>
            <a:off x="3033713" y="2981325"/>
            <a:ext cx="447675"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3" name="Line 20">
            <a:extLst>
              <a:ext uri="{FF2B5EF4-FFF2-40B4-BE49-F238E27FC236}">
                <a16:creationId xmlns:a16="http://schemas.microsoft.com/office/drawing/2014/main" id="{A369B337-0BF2-4ED8-BEBC-4C56E1EC90DE}"/>
              </a:ext>
            </a:extLst>
          </p:cNvPr>
          <p:cNvSpPr>
            <a:spLocks noChangeShapeType="1"/>
          </p:cNvSpPr>
          <p:nvPr/>
        </p:nvSpPr>
        <p:spPr bwMode="auto">
          <a:xfrm>
            <a:off x="3030538" y="3548063"/>
            <a:ext cx="447675"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4" name="Line 21">
            <a:extLst>
              <a:ext uri="{FF2B5EF4-FFF2-40B4-BE49-F238E27FC236}">
                <a16:creationId xmlns:a16="http://schemas.microsoft.com/office/drawing/2014/main" id="{2539D691-6D88-41A6-98C6-E19D562E8DD6}"/>
              </a:ext>
            </a:extLst>
          </p:cNvPr>
          <p:cNvSpPr>
            <a:spLocks noChangeShapeType="1"/>
          </p:cNvSpPr>
          <p:nvPr/>
        </p:nvSpPr>
        <p:spPr bwMode="auto">
          <a:xfrm>
            <a:off x="3060700" y="4113213"/>
            <a:ext cx="447675"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5" name="Line 22">
            <a:extLst>
              <a:ext uri="{FF2B5EF4-FFF2-40B4-BE49-F238E27FC236}">
                <a16:creationId xmlns:a16="http://schemas.microsoft.com/office/drawing/2014/main" id="{A7B7FDBB-DED1-4628-ACB9-5816CD9A80E8}"/>
              </a:ext>
            </a:extLst>
          </p:cNvPr>
          <p:cNvSpPr>
            <a:spLocks noChangeShapeType="1"/>
          </p:cNvSpPr>
          <p:nvPr/>
        </p:nvSpPr>
        <p:spPr bwMode="auto">
          <a:xfrm>
            <a:off x="5583238" y="3322638"/>
            <a:ext cx="447675" cy="0"/>
          </a:xfrm>
          <a:prstGeom prst="line">
            <a:avLst/>
          </a:prstGeom>
          <a:noFill/>
          <a:ln w="9525">
            <a:solidFill>
              <a:srgbClr val="9900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6" name="Line 23">
            <a:extLst>
              <a:ext uri="{FF2B5EF4-FFF2-40B4-BE49-F238E27FC236}">
                <a16:creationId xmlns:a16="http://schemas.microsoft.com/office/drawing/2014/main" id="{F6EEF22B-3FB7-4B80-858C-619373C2BB45}"/>
              </a:ext>
            </a:extLst>
          </p:cNvPr>
          <p:cNvSpPr>
            <a:spLocks noChangeShapeType="1"/>
          </p:cNvSpPr>
          <p:nvPr/>
        </p:nvSpPr>
        <p:spPr bwMode="auto">
          <a:xfrm>
            <a:off x="5580063" y="3889375"/>
            <a:ext cx="447675" cy="0"/>
          </a:xfrm>
          <a:prstGeom prst="line">
            <a:avLst/>
          </a:prstGeom>
          <a:noFill/>
          <a:ln w="9525">
            <a:solidFill>
              <a:srgbClr val="9900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7" name="Line 25">
            <a:extLst>
              <a:ext uri="{FF2B5EF4-FFF2-40B4-BE49-F238E27FC236}">
                <a16:creationId xmlns:a16="http://schemas.microsoft.com/office/drawing/2014/main" id="{DB90241C-5543-48D8-B232-AEF4FD634032}"/>
              </a:ext>
            </a:extLst>
          </p:cNvPr>
          <p:cNvSpPr>
            <a:spLocks noChangeShapeType="1"/>
          </p:cNvSpPr>
          <p:nvPr/>
        </p:nvSpPr>
        <p:spPr bwMode="auto">
          <a:xfrm>
            <a:off x="6503988" y="2967038"/>
            <a:ext cx="552450" cy="0"/>
          </a:xfrm>
          <a:prstGeom prst="line">
            <a:avLst/>
          </a:prstGeom>
          <a:noFill/>
          <a:ln w="9525">
            <a:solidFill>
              <a:srgbClr val="9900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8" name="Line 26">
            <a:extLst>
              <a:ext uri="{FF2B5EF4-FFF2-40B4-BE49-F238E27FC236}">
                <a16:creationId xmlns:a16="http://schemas.microsoft.com/office/drawing/2014/main" id="{E6012380-710A-4AFE-9FCB-A1E6D0C8B5DE}"/>
              </a:ext>
            </a:extLst>
          </p:cNvPr>
          <p:cNvSpPr>
            <a:spLocks noChangeShapeType="1"/>
          </p:cNvSpPr>
          <p:nvPr/>
        </p:nvSpPr>
        <p:spPr bwMode="auto">
          <a:xfrm>
            <a:off x="6503988" y="3881438"/>
            <a:ext cx="414337" cy="0"/>
          </a:xfrm>
          <a:prstGeom prst="line">
            <a:avLst/>
          </a:prstGeom>
          <a:noFill/>
          <a:ln w="9525">
            <a:solidFill>
              <a:srgbClr val="9900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70978D7-CB0D-4A00-B115-C09EFF45342D}"/>
              </a:ext>
            </a:extLst>
          </p:cNvPr>
          <p:cNvSpPr>
            <a:spLocks noGrp="1" noChangeArrowheads="1"/>
          </p:cNvSpPr>
          <p:nvPr>
            <p:ph type="title"/>
          </p:nvPr>
        </p:nvSpPr>
        <p:spPr/>
        <p:txBody>
          <a:bodyPr/>
          <a:lstStyle/>
          <a:p>
            <a:pPr eaLnBrk="1" hangingPunct="1">
              <a:defRPr/>
            </a:pPr>
            <a:r>
              <a:rPr kumimoji="1" lang="en-US" altLang="en-US" sz="3600" kern="1200" dirty="0">
                <a:solidFill>
                  <a:srgbClr val="000000"/>
                </a:solidFill>
              </a:rPr>
              <a:t>Embedded systems overview</a:t>
            </a:r>
            <a:endParaRPr lang="en-US" altLang="en-US" dirty="0"/>
          </a:p>
        </p:txBody>
      </p:sp>
      <p:sp>
        <p:nvSpPr>
          <p:cNvPr id="18435" name="Rectangle 3">
            <a:extLst>
              <a:ext uri="{FF2B5EF4-FFF2-40B4-BE49-F238E27FC236}">
                <a16:creationId xmlns:a16="http://schemas.microsoft.com/office/drawing/2014/main" id="{9D63994D-FDD8-4BDB-95AC-D25B6449BA65}"/>
              </a:ext>
            </a:extLst>
          </p:cNvPr>
          <p:cNvSpPr txBox="1">
            <a:spLocks noChangeArrowheads="1"/>
          </p:cNvSpPr>
          <p:nvPr/>
        </p:nvSpPr>
        <p:spPr bwMode="auto">
          <a:xfrm>
            <a:off x="381000" y="1524000"/>
            <a:ext cx="5867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kumimoji="1" lang="en-US" altLang="en-US" sz="2800">
                <a:solidFill>
                  <a:srgbClr val="000000"/>
                </a:solidFill>
              </a:rPr>
              <a:t>Embedded computing systems</a:t>
            </a:r>
          </a:p>
          <a:p>
            <a:pPr lvl="1"/>
            <a:r>
              <a:rPr kumimoji="1" lang="en-US" altLang="en-US" sz="2400">
                <a:solidFill>
                  <a:srgbClr val="000000"/>
                </a:solidFill>
              </a:rPr>
              <a:t>Computing systems embedded within electronic devices</a:t>
            </a:r>
          </a:p>
          <a:p>
            <a:pPr lvl="1"/>
            <a:r>
              <a:rPr kumimoji="1" lang="en-US" altLang="en-US" sz="2400">
                <a:solidFill>
                  <a:srgbClr val="000000"/>
                </a:solidFill>
              </a:rPr>
              <a:t> Nearly any computing system other than a desktop computer</a:t>
            </a:r>
          </a:p>
          <a:p>
            <a:pPr lvl="1"/>
            <a:r>
              <a:rPr kumimoji="1" lang="en-US" altLang="en-US" sz="2400">
                <a:solidFill>
                  <a:srgbClr val="000000"/>
                </a:solidFill>
              </a:rPr>
              <a:t>Billions of units produced yearly, versus millions of desktop units</a:t>
            </a:r>
          </a:p>
          <a:p>
            <a:endParaRPr kumimoji="1" lang="en-US" altLang="en-US" sz="2800">
              <a:solidFill>
                <a:srgbClr val="000000"/>
              </a:solidFill>
            </a:endParaRPr>
          </a:p>
        </p:txBody>
      </p:sp>
      <p:graphicFrame>
        <p:nvGraphicFramePr>
          <p:cNvPr id="18436" name="Object 4">
            <a:extLst>
              <a:ext uri="{FF2B5EF4-FFF2-40B4-BE49-F238E27FC236}">
                <a16:creationId xmlns:a16="http://schemas.microsoft.com/office/drawing/2014/main" id="{96243D24-413E-49EA-9CCB-FF78CD8C8ACA}"/>
              </a:ext>
            </a:extLst>
          </p:cNvPr>
          <p:cNvGraphicFramePr>
            <a:graphicFrameLocks noChangeAspect="1"/>
          </p:cNvGraphicFramePr>
          <p:nvPr/>
        </p:nvGraphicFramePr>
        <p:xfrm>
          <a:off x="7848600" y="1905000"/>
          <a:ext cx="876300" cy="377825"/>
        </p:xfrm>
        <a:graphic>
          <a:graphicData uri="http://schemas.openxmlformats.org/presentationml/2006/ole">
            <mc:AlternateContent xmlns:mc="http://schemas.openxmlformats.org/markup-compatibility/2006">
              <mc:Choice xmlns:v="urn:schemas-microsoft-com:vml" Requires="v">
                <p:oleObj spid="_x0000_s18460" name="Document" r:id="rId3" imgW="877824" imgH="377952" progId="Word.Document.8">
                  <p:embed/>
                </p:oleObj>
              </mc:Choice>
              <mc:Fallback>
                <p:oleObj name="Document" r:id="rId3" imgW="877824" imgH="377952"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0" y="1905000"/>
                        <a:ext cx="876300"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7" name="Object 20">
            <a:extLst>
              <a:ext uri="{FF2B5EF4-FFF2-40B4-BE49-F238E27FC236}">
                <a16:creationId xmlns:a16="http://schemas.microsoft.com/office/drawing/2014/main" id="{5A4A39F7-F030-4819-874E-DE8AE6E41819}"/>
              </a:ext>
            </a:extLst>
          </p:cNvPr>
          <p:cNvGraphicFramePr>
            <a:graphicFrameLocks noChangeAspect="1"/>
          </p:cNvGraphicFramePr>
          <p:nvPr/>
        </p:nvGraphicFramePr>
        <p:xfrm>
          <a:off x="7924800" y="2362200"/>
          <a:ext cx="746125" cy="417513"/>
        </p:xfrm>
        <a:graphic>
          <a:graphicData uri="http://schemas.openxmlformats.org/presentationml/2006/ole">
            <mc:AlternateContent xmlns:mc="http://schemas.openxmlformats.org/markup-compatibility/2006">
              <mc:Choice xmlns:v="urn:schemas-microsoft-com:vml" Requires="v">
                <p:oleObj spid="_x0000_s18461" name="Clip" r:id="rId5" imgW="639166" imgH="408737" progId="MS_ClipArt_Gallery.5">
                  <p:embed/>
                </p:oleObj>
              </mc:Choice>
              <mc:Fallback>
                <p:oleObj name="Clip" r:id="rId5" imgW="639166" imgH="408737" progId="MS_ClipArt_Gallery.5">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4800" y="2362200"/>
                        <a:ext cx="746125"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38" name="Object 21">
            <a:extLst>
              <a:ext uri="{FF2B5EF4-FFF2-40B4-BE49-F238E27FC236}">
                <a16:creationId xmlns:a16="http://schemas.microsoft.com/office/drawing/2014/main" id="{760647C0-ABAA-4D6A-BBB5-00E31CC01285}"/>
              </a:ext>
            </a:extLst>
          </p:cNvPr>
          <p:cNvGraphicFramePr>
            <a:graphicFrameLocks noChangeAspect="1"/>
          </p:cNvGraphicFramePr>
          <p:nvPr/>
        </p:nvGraphicFramePr>
        <p:xfrm>
          <a:off x="8001000" y="2895600"/>
          <a:ext cx="552450" cy="685800"/>
        </p:xfrm>
        <a:graphic>
          <a:graphicData uri="http://schemas.openxmlformats.org/presentationml/2006/ole">
            <mc:AlternateContent xmlns:mc="http://schemas.openxmlformats.org/markup-compatibility/2006">
              <mc:Choice xmlns:v="urn:schemas-microsoft-com:vml" Requires="v">
                <p:oleObj spid="_x0000_s18462" name="Clip" r:id="rId7" imgW="1350569" imgH="1914754" progId="MS_ClipArt_Gallery.5">
                  <p:embed/>
                </p:oleObj>
              </mc:Choice>
              <mc:Fallback>
                <p:oleObj name="Clip" r:id="rId7" imgW="1350569" imgH="1914754" progId="MS_ClipArt_Gallery.5">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01000" y="2895600"/>
                        <a:ext cx="552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8439" name="Picture 125">
            <a:extLst>
              <a:ext uri="{FF2B5EF4-FFF2-40B4-BE49-F238E27FC236}">
                <a16:creationId xmlns:a16="http://schemas.microsoft.com/office/drawing/2014/main" id="{731F6097-99F9-49D2-81CF-DAC00BF2B83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0" y="4667250"/>
            <a:ext cx="2286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126">
            <a:extLst>
              <a:ext uri="{FF2B5EF4-FFF2-40B4-BE49-F238E27FC236}">
                <a16:creationId xmlns:a16="http://schemas.microsoft.com/office/drawing/2014/main" id="{A9F46B17-86AA-4C97-8FEF-30C80CD6064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86600" y="4648200"/>
            <a:ext cx="2286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127">
            <a:extLst>
              <a:ext uri="{FF2B5EF4-FFF2-40B4-BE49-F238E27FC236}">
                <a16:creationId xmlns:a16="http://schemas.microsoft.com/office/drawing/2014/main" id="{20CC7402-B63D-4692-9169-247F0D2B955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15200" y="4648200"/>
            <a:ext cx="2286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2" name="Picture 128">
            <a:extLst>
              <a:ext uri="{FF2B5EF4-FFF2-40B4-BE49-F238E27FC236}">
                <a16:creationId xmlns:a16="http://schemas.microsoft.com/office/drawing/2014/main" id="{4225FC08-992C-44DE-906A-44474F0F200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43800" y="4648200"/>
            <a:ext cx="2286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3" name="Picture 129">
            <a:extLst>
              <a:ext uri="{FF2B5EF4-FFF2-40B4-BE49-F238E27FC236}">
                <a16:creationId xmlns:a16="http://schemas.microsoft.com/office/drawing/2014/main" id="{DC0C27D4-137A-4AD9-8926-AA50306B89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72400" y="4648200"/>
            <a:ext cx="2286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4" name="Picture 130">
            <a:extLst>
              <a:ext uri="{FF2B5EF4-FFF2-40B4-BE49-F238E27FC236}">
                <a16:creationId xmlns:a16="http://schemas.microsoft.com/office/drawing/2014/main" id="{964A6904-32BC-4E76-8FB0-B9F5D263FD3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01000" y="4648200"/>
            <a:ext cx="2286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5" name="Picture 131">
            <a:extLst>
              <a:ext uri="{FF2B5EF4-FFF2-40B4-BE49-F238E27FC236}">
                <a16:creationId xmlns:a16="http://schemas.microsoft.com/office/drawing/2014/main" id="{392D28DF-9C27-46D8-9F12-B6D21FD73E5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29600" y="4648200"/>
            <a:ext cx="2286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6" name="Picture 132">
            <a:extLst>
              <a:ext uri="{FF2B5EF4-FFF2-40B4-BE49-F238E27FC236}">
                <a16:creationId xmlns:a16="http://schemas.microsoft.com/office/drawing/2014/main" id="{1CECD0E3-EF9B-4328-8B0A-BA69DBE52E1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58200" y="4648200"/>
            <a:ext cx="2286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7" name="Picture 133">
            <a:extLst>
              <a:ext uri="{FF2B5EF4-FFF2-40B4-BE49-F238E27FC236}">
                <a16:creationId xmlns:a16="http://schemas.microsoft.com/office/drawing/2014/main" id="{47DDC1E9-C03D-45D6-B54A-A7DEFE93939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86600" y="4419600"/>
            <a:ext cx="2286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8" name="Picture 134">
            <a:extLst>
              <a:ext uri="{FF2B5EF4-FFF2-40B4-BE49-F238E27FC236}">
                <a16:creationId xmlns:a16="http://schemas.microsoft.com/office/drawing/2014/main" id="{D86D1958-6781-4F19-9DC4-EFB80C85AB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15200" y="4419600"/>
            <a:ext cx="2286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9" name="Picture 135">
            <a:extLst>
              <a:ext uri="{FF2B5EF4-FFF2-40B4-BE49-F238E27FC236}">
                <a16:creationId xmlns:a16="http://schemas.microsoft.com/office/drawing/2014/main" id="{113188AD-5280-4421-83C1-FF2DF46BBC8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43800" y="4419600"/>
            <a:ext cx="2286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0" name="Picture 136">
            <a:extLst>
              <a:ext uri="{FF2B5EF4-FFF2-40B4-BE49-F238E27FC236}">
                <a16:creationId xmlns:a16="http://schemas.microsoft.com/office/drawing/2014/main" id="{A4DEAF81-D71F-47B5-8464-247551464E6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72400" y="4419600"/>
            <a:ext cx="2286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1" name="Picture 137">
            <a:extLst>
              <a:ext uri="{FF2B5EF4-FFF2-40B4-BE49-F238E27FC236}">
                <a16:creationId xmlns:a16="http://schemas.microsoft.com/office/drawing/2014/main" id="{071951B4-BF3D-4FDB-8FBE-A7E37A2B2EE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01000" y="4419600"/>
            <a:ext cx="2286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2" name="Picture 138">
            <a:extLst>
              <a:ext uri="{FF2B5EF4-FFF2-40B4-BE49-F238E27FC236}">
                <a16:creationId xmlns:a16="http://schemas.microsoft.com/office/drawing/2014/main" id="{21A9CF83-6FAE-48C5-BFAD-3309C5ADC09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29600" y="4419600"/>
            <a:ext cx="2286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3" name="Picture 139">
            <a:extLst>
              <a:ext uri="{FF2B5EF4-FFF2-40B4-BE49-F238E27FC236}">
                <a16:creationId xmlns:a16="http://schemas.microsoft.com/office/drawing/2014/main" id="{6041FC66-B6C3-4A4E-954D-236FF27577B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15200" y="4191000"/>
            <a:ext cx="2286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4" name="Picture 140">
            <a:extLst>
              <a:ext uri="{FF2B5EF4-FFF2-40B4-BE49-F238E27FC236}">
                <a16:creationId xmlns:a16="http://schemas.microsoft.com/office/drawing/2014/main" id="{E0289FE0-E76A-4AB4-93BA-AB281AB78B2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43800" y="4191000"/>
            <a:ext cx="2286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5" name="Picture 141">
            <a:extLst>
              <a:ext uri="{FF2B5EF4-FFF2-40B4-BE49-F238E27FC236}">
                <a16:creationId xmlns:a16="http://schemas.microsoft.com/office/drawing/2014/main" id="{2E82E638-CE5C-401B-8EAC-E1C10FFB037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72400" y="4191000"/>
            <a:ext cx="2286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6" name="Picture 142">
            <a:extLst>
              <a:ext uri="{FF2B5EF4-FFF2-40B4-BE49-F238E27FC236}">
                <a16:creationId xmlns:a16="http://schemas.microsoft.com/office/drawing/2014/main" id="{88E3EACB-8968-4A6D-B334-7CE9E6F220A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01000" y="4191000"/>
            <a:ext cx="2286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7" name="Picture 143">
            <a:extLst>
              <a:ext uri="{FF2B5EF4-FFF2-40B4-BE49-F238E27FC236}">
                <a16:creationId xmlns:a16="http://schemas.microsoft.com/office/drawing/2014/main" id="{0EE8D1C6-0429-4024-A3A2-E540D521E23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43800" y="3962400"/>
            <a:ext cx="2286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8" name="Picture 144">
            <a:extLst>
              <a:ext uri="{FF2B5EF4-FFF2-40B4-BE49-F238E27FC236}">
                <a16:creationId xmlns:a16="http://schemas.microsoft.com/office/drawing/2014/main" id="{ACED36FC-F26C-4D6E-A20C-36B2427AD06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72400" y="3962400"/>
            <a:ext cx="2286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9" name="Text Box 145">
            <a:extLst>
              <a:ext uri="{FF2B5EF4-FFF2-40B4-BE49-F238E27FC236}">
                <a16:creationId xmlns:a16="http://schemas.microsoft.com/office/drawing/2014/main" id="{32D0F54E-5D80-44EE-9721-2B11C773E13A}"/>
              </a:ext>
            </a:extLst>
          </p:cNvPr>
          <p:cNvSpPr txBox="1">
            <a:spLocks noChangeArrowheads="1"/>
          </p:cNvSpPr>
          <p:nvPr/>
        </p:nvSpPr>
        <p:spPr bwMode="auto">
          <a:xfrm>
            <a:off x="6858000" y="5029200"/>
            <a:ext cx="1752600"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200"/>
              <a:t>Lots more of these, though they cost a lot less each.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E37D764-B733-46E2-ABD5-1F502F64E48C}"/>
              </a:ext>
            </a:extLst>
          </p:cNvPr>
          <p:cNvSpPr>
            <a:spLocks noGrp="1" noChangeArrowheads="1"/>
          </p:cNvSpPr>
          <p:nvPr>
            <p:ph type="title"/>
          </p:nvPr>
        </p:nvSpPr>
        <p:spPr/>
        <p:txBody>
          <a:bodyPr/>
          <a:lstStyle/>
          <a:p>
            <a:pPr eaLnBrk="1" hangingPunct="1">
              <a:defRPr/>
            </a:pPr>
            <a:r>
              <a:rPr kumimoji="1" lang="en-US" altLang="en-US" sz="3600" kern="1200" dirty="0">
                <a:solidFill>
                  <a:srgbClr val="000000"/>
                </a:solidFill>
              </a:rPr>
              <a:t>Some common characteristics of embedded systems</a:t>
            </a:r>
            <a:endParaRPr lang="en-US" altLang="en-US" dirty="0"/>
          </a:p>
        </p:txBody>
      </p:sp>
      <p:sp>
        <p:nvSpPr>
          <p:cNvPr id="19459" name="Rectangle 3">
            <a:extLst>
              <a:ext uri="{FF2B5EF4-FFF2-40B4-BE49-F238E27FC236}">
                <a16:creationId xmlns:a16="http://schemas.microsoft.com/office/drawing/2014/main" id="{1B4FC385-1992-4FC1-AD64-55DA3D6B9FAF}"/>
              </a:ext>
            </a:extLst>
          </p:cNvPr>
          <p:cNvSpPr txBox="1">
            <a:spLocks noChangeArrowheads="1"/>
          </p:cNvSpPr>
          <p:nvPr/>
        </p:nvSpPr>
        <p:spPr bwMode="auto">
          <a:xfrm>
            <a:off x="381000" y="1524000"/>
            <a:ext cx="83820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kumimoji="1" lang="en-US" altLang="en-US" sz="2800">
                <a:solidFill>
                  <a:srgbClr val="000000"/>
                </a:solidFill>
              </a:rPr>
              <a:t>Single-functioned</a:t>
            </a:r>
          </a:p>
          <a:p>
            <a:pPr lvl="1"/>
            <a:r>
              <a:rPr kumimoji="1" lang="en-US" altLang="en-US" sz="2400">
                <a:solidFill>
                  <a:srgbClr val="000000"/>
                </a:solidFill>
              </a:rPr>
              <a:t>Executes a single program, repeatedly</a:t>
            </a:r>
          </a:p>
          <a:p>
            <a:r>
              <a:rPr kumimoji="1" lang="en-US" altLang="en-US" sz="2800">
                <a:solidFill>
                  <a:srgbClr val="000000"/>
                </a:solidFill>
              </a:rPr>
              <a:t>Tightly-constrained</a:t>
            </a:r>
          </a:p>
          <a:p>
            <a:pPr lvl="1"/>
            <a:r>
              <a:rPr kumimoji="1" lang="en-US" altLang="en-US" sz="2400">
                <a:solidFill>
                  <a:srgbClr val="000000"/>
                </a:solidFill>
              </a:rPr>
              <a:t>Low cost, low power, small, fast, etc.</a:t>
            </a:r>
          </a:p>
          <a:p>
            <a:r>
              <a:rPr kumimoji="1" lang="en-US" altLang="en-US" sz="2800">
                <a:solidFill>
                  <a:srgbClr val="000000"/>
                </a:solidFill>
              </a:rPr>
              <a:t>Reactive and real-time</a:t>
            </a:r>
          </a:p>
          <a:p>
            <a:pPr lvl="1"/>
            <a:r>
              <a:rPr kumimoji="1" lang="en-US" altLang="en-US" sz="2400">
                <a:solidFill>
                  <a:srgbClr val="000000"/>
                </a:solidFill>
              </a:rPr>
              <a:t>Continually reacts to changes in the system’s environment</a:t>
            </a:r>
          </a:p>
          <a:p>
            <a:pPr lvl="1"/>
            <a:r>
              <a:rPr kumimoji="1" lang="en-US" altLang="en-US" sz="2400">
                <a:solidFill>
                  <a:srgbClr val="000000"/>
                </a:solidFill>
              </a:rPr>
              <a:t>Must compute certain results in real-time without delay</a:t>
            </a:r>
          </a:p>
          <a:p>
            <a:endParaRPr kumimoji="1" lang="en-US" altLang="en-US" sz="2800">
              <a:solidFill>
                <a:srgbClr val="000000"/>
              </a:solidFill>
            </a:endParaRP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1B81E70C83D3E4F8A2761CC33C211F1" ma:contentTypeVersion="0" ma:contentTypeDescription="Create a new document." ma:contentTypeScope="" ma:versionID="94501baf9f2d2c3b39cf9235e0186195">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AC8578-A727-4958-A8AF-84EF230F1937}">
  <ds:schemaRefs>
    <ds:schemaRef ds:uri="http://schemas.microsoft.com/sharepoint/v3/contenttype/forms"/>
  </ds:schemaRefs>
</ds:datastoreItem>
</file>

<file path=customXml/itemProps2.xml><?xml version="1.0" encoding="utf-8"?>
<ds:datastoreItem xmlns:ds="http://schemas.openxmlformats.org/officeDocument/2006/customXml" ds:itemID="{1AD70C17-BA6E-4575-9116-F0F54EC67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877</TotalTime>
  <Words>627</Words>
  <Application>Microsoft Office PowerPoint</Application>
  <PresentationFormat>On-screen Show (4:3)</PresentationFormat>
  <Paragraphs>111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Default Design</vt:lpstr>
      <vt:lpstr>Embedded Systems</vt:lpstr>
      <vt:lpstr>Basic Components of Computer</vt:lpstr>
      <vt:lpstr>Microcontrollers</vt:lpstr>
      <vt:lpstr>LPC 1768</vt:lpstr>
      <vt:lpstr>Microprocessor vs Microcontroller</vt:lpstr>
      <vt:lpstr>Microcontrollers</vt:lpstr>
      <vt:lpstr>Embedded System General Block Diagram</vt:lpstr>
      <vt:lpstr>Embedded systems overview</vt:lpstr>
      <vt:lpstr>Some common characteristics of embedded systems</vt:lpstr>
      <vt:lpstr>An embedded system example -- a digital camera</vt:lpstr>
      <vt:lpstr>RISC vs CISC</vt:lpstr>
      <vt:lpstr>RISC vs CISC</vt:lpstr>
      <vt:lpstr>RISC vs CISC</vt:lpstr>
      <vt:lpstr>Microcontroller Architectures</vt:lpstr>
      <vt:lpstr>RISC vs CISC</vt:lpstr>
      <vt:lpstr>RISC vs CISC</vt:lpstr>
    </vt:vector>
  </TitlesOfParts>
  <Company>Union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Microprocessors and Microcontrollers</dc:title>
  <dc:creator>Cherrice Traver</dc:creator>
  <cp:lastModifiedBy>Santhosh Rao</cp:lastModifiedBy>
  <cp:revision>44</cp:revision>
  <dcterms:created xsi:type="dcterms:W3CDTF">2004-03-26T14:52:28Z</dcterms:created>
  <dcterms:modified xsi:type="dcterms:W3CDTF">2020-08-11T17:40:36Z</dcterms:modified>
</cp:coreProperties>
</file>