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96" r:id="rId2"/>
    <p:sldId id="330" r:id="rId3"/>
    <p:sldId id="332" r:id="rId4"/>
    <p:sldId id="479" r:id="rId5"/>
    <p:sldId id="342" r:id="rId6"/>
    <p:sldId id="328" r:id="rId7"/>
    <p:sldId id="329" r:id="rId8"/>
    <p:sldId id="523" r:id="rId9"/>
    <p:sldId id="541" r:id="rId10"/>
    <p:sldId id="425" r:id="rId11"/>
    <p:sldId id="426" r:id="rId12"/>
    <p:sldId id="532" r:id="rId13"/>
    <p:sldId id="429" r:id="rId14"/>
    <p:sldId id="480" r:id="rId15"/>
    <p:sldId id="481" r:id="rId16"/>
    <p:sldId id="501" r:id="rId17"/>
    <p:sldId id="331" r:id="rId18"/>
    <p:sldId id="566" r:id="rId19"/>
    <p:sldId id="567" r:id="rId20"/>
    <p:sldId id="568" r:id="rId21"/>
    <p:sldId id="529" r:id="rId22"/>
    <p:sldId id="483" r:id="rId23"/>
    <p:sldId id="528" r:id="rId24"/>
    <p:sldId id="333" r:id="rId25"/>
    <p:sldId id="485" r:id="rId26"/>
    <p:sldId id="334" r:id="rId27"/>
    <p:sldId id="381" r:id="rId28"/>
    <p:sldId id="382" r:id="rId29"/>
    <p:sldId id="555" r:id="rId30"/>
    <p:sldId id="583" r:id="rId31"/>
    <p:sldId id="445" r:id="rId32"/>
  </p:sldIdLst>
  <p:sldSz cx="9144000" cy="5143500" type="screen16x9"/>
  <p:notesSz cx="9296400" cy="7010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87471" autoAdjust="0"/>
  </p:normalViewPr>
  <p:slideViewPr>
    <p:cSldViewPr>
      <p:cViewPr varScale="1">
        <p:scale>
          <a:sx n="154" d="100"/>
          <a:sy n="154" d="100"/>
        </p:scale>
        <p:origin x="1926" y="138"/>
      </p:cViewPr>
      <p:guideLst>
        <p:guide orient="horz" pos="1620"/>
        <p:guide pos="2880"/>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4028440" cy="351737"/>
          </a:xfrm>
          <a:prstGeom prst="rect">
            <a:avLst/>
          </a:prstGeom>
        </p:spPr>
        <p:txBody>
          <a:bodyPr vert="horz" lIns="93177" tIns="46589" rIns="93177" bIns="46589" rtlCol="0"/>
          <a:lstStyle>
            <a:lvl1pPr algn="l">
              <a:defRPr sz="1200"/>
            </a:lvl1pPr>
          </a:lstStyle>
          <a:p>
            <a:endParaRPr lang="en-US"/>
          </a:p>
        </p:txBody>
      </p:sp>
      <p:sp>
        <p:nvSpPr>
          <p:cNvPr id="3" name="日期占位符 2"/>
          <p:cNvSpPr>
            <a:spLocks noGrp="1"/>
          </p:cNvSpPr>
          <p:nvPr>
            <p:ph type="dt" sz="quarter" idx="1"/>
          </p:nvPr>
        </p:nvSpPr>
        <p:spPr>
          <a:xfrm>
            <a:off x="5265809" y="2"/>
            <a:ext cx="4028440" cy="351737"/>
          </a:xfrm>
          <a:prstGeom prst="rect">
            <a:avLst/>
          </a:prstGeom>
        </p:spPr>
        <p:txBody>
          <a:bodyPr vert="horz" lIns="93177" tIns="46589" rIns="93177" bIns="46589" rtlCol="0"/>
          <a:lstStyle>
            <a:lvl1pPr algn="r">
              <a:defRPr sz="1200"/>
            </a:lvl1pPr>
          </a:lstStyle>
          <a:p>
            <a:fld id="{A74636C5-BBAB-425B-8BFA-3176F2E019D0}" type="datetimeFigureOut">
              <a:rPr lang="en-US" smtClean="0"/>
              <a:t>4/16/2019</a:t>
            </a:fld>
            <a:endParaRPr lang="en-US"/>
          </a:p>
        </p:txBody>
      </p:sp>
      <p:sp>
        <p:nvSpPr>
          <p:cNvPr id="4" name="页脚占位符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灯片编号占位符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F337A9FD-7098-4213-A5C2-BC0B10C3F6C1}" type="slidenum">
              <a:rPr lang="en-US" smtClean="0"/>
              <a:t>‹#›</a:t>
            </a:fld>
            <a:endParaRPr lang="en-US"/>
          </a:p>
        </p:txBody>
      </p:sp>
    </p:spTree>
    <p:extLst>
      <p:ext uri="{BB962C8B-B14F-4D97-AF65-F5344CB8AC3E}">
        <p14:creationId xmlns:p14="http://schemas.microsoft.com/office/powerpoint/2010/main" val="2431195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4028440" cy="351737"/>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idx="1"/>
          </p:nvPr>
        </p:nvSpPr>
        <p:spPr>
          <a:xfrm>
            <a:off x="5265809" y="2"/>
            <a:ext cx="4028440" cy="351737"/>
          </a:xfrm>
          <a:prstGeom prst="rect">
            <a:avLst/>
          </a:prstGeom>
        </p:spPr>
        <p:txBody>
          <a:bodyPr vert="horz" lIns="93177" tIns="46589" rIns="93177" bIns="46589" rtlCol="0"/>
          <a:lstStyle>
            <a:lvl1pPr algn="r">
              <a:defRPr sz="1200"/>
            </a:lvl1pPr>
          </a:lstStyle>
          <a:p>
            <a:fld id="{D2A48B96-639E-45A3-A0BA-2464DFDB1FAA}" type="datetimeFigureOut">
              <a:rPr lang="zh-CN" altLang="en-US" smtClean="0"/>
              <a:t>2019/4/16</a:t>
            </a:fld>
            <a:endParaRPr lang="zh-CN" altLang="en-US"/>
          </a:p>
        </p:txBody>
      </p:sp>
      <p:sp>
        <p:nvSpPr>
          <p:cNvPr id="4" name="幻灯片图像占位符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备注占位符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8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 synchronous design is one where a control signal triggers the circuit to transition from one state to another. </a:t>
            </a:r>
          </a:p>
          <a:p>
            <a:r>
              <a:rPr lang="en-US" dirty="0"/>
              <a:t>The trigger can happen at the positive or negative edge or both edges of the control signal. </a:t>
            </a:r>
          </a:p>
          <a:p>
            <a:r>
              <a:rPr lang="en-US" dirty="0" smtClean="0"/>
              <a:t>Such a control signal which acts as a trigger for a synchronous design is called</a:t>
            </a:r>
            <a:r>
              <a:rPr lang="en-US" baseline="0" dirty="0" smtClean="0"/>
              <a:t> </a:t>
            </a:r>
            <a:r>
              <a:rPr lang="en-US" dirty="0" smtClean="0"/>
              <a:t>a clock and the edge on which the design triggers is called the active edge of the clock.</a:t>
            </a:r>
          </a:p>
          <a:p>
            <a:endParaRPr lang="en-US" dirty="0" smtClean="0"/>
          </a:p>
          <a:p>
            <a:r>
              <a:rPr lang="en-US" dirty="0" smtClean="0"/>
              <a:t>Clock Diagram is the first thing the</a:t>
            </a:r>
            <a:r>
              <a:rPr lang="en-US" baseline="0" dirty="0" smtClean="0"/>
              <a:t> STA engineering should get from the clock architecture designer. The clock scheme of a design is largely depending on the functionality it want to realize.</a:t>
            </a:r>
          </a:p>
          <a:p>
            <a:r>
              <a:rPr lang="en-US" baseline="0" dirty="0" smtClean="0"/>
              <a:t>But normally all the clock structures have something in common. The picture shown here is a very generic clock diagram.</a:t>
            </a:r>
          </a:p>
          <a:p>
            <a:endParaRPr lang="en-US" baseline="0" dirty="0" smtClean="0"/>
          </a:p>
          <a:p>
            <a:r>
              <a:rPr lang="en-US" baseline="0" dirty="0" smtClean="0"/>
              <a:t>First, let’s exam what kind of elements are there in this clock diagram. </a:t>
            </a:r>
          </a:p>
          <a:p>
            <a:r>
              <a:rPr lang="en-US" baseline="0" dirty="0" smtClean="0"/>
              <a:t>You will see the mainly three parts: clock generation part, clock selection part and clock gating part before the clock actually reaches the clock pin of the flip flop.</a:t>
            </a:r>
          </a:p>
          <a:p>
            <a:endParaRPr lang="en-US" baseline="0" dirty="0" smtClean="0"/>
          </a:p>
          <a:p>
            <a:r>
              <a:rPr lang="en-US" baseline="0" dirty="0" smtClean="0"/>
              <a:t>For clock generation, the on chip system clock is usually generated from an analog block called phase lock loop. The PLL has a feedback loop which can raise the clock frequency of a low frequency reference clock source to the real operating speed of the chip.  But depends on the application, the on chip clock may not be the only clock source get used. That’s why we have clock selection logics.</a:t>
            </a:r>
          </a:p>
          <a:p>
            <a:endParaRPr lang="en-US" baseline="0" dirty="0" smtClean="0"/>
          </a:p>
          <a:p>
            <a:r>
              <a:rPr lang="en-US" baseline="0" dirty="0" smtClean="0"/>
              <a:t>System clocks can come from either outside the chip as a external source, or generated from PLL. Beside functional clocks, we could have test clocks targeting at debug the chip. The clock selection logic select the proper clock to be propagated for downstream logic under certain functionality. </a:t>
            </a:r>
          </a:p>
          <a:p>
            <a:endParaRPr lang="en-US" baseline="0" dirty="0" smtClean="0"/>
          </a:p>
          <a:p>
            <a:r>
              <a:rPr lang="en-US" baseline="0" dirty="0" smtClean="0"/>
              <a:t>As the power saving is more and more of a concern in an ASIC design, clock gating technique is widely used. The clock gating allows the designer to disable the toggle on certain clock when it is not used by downstream logics, so it can save a lot power. The clock gates can be architectural designed coded in the RTL, or it can be inferred by the physical implementation tool.  We will explain more in a few slides.</a:t>
            </a:r>
          </a:p>
          <a:p>
            <a:endParaRPr lang="en-US" baseline="0" dirty="0" smtClean="0"/>
          </a:p>
          <a:p>
            <a:endParaRPr lang="en-US"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302654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spcBef>
                <a:spcPts val="306"/>
              </a:spcBef>
            </a:pPr>
            <a:r>
              <a:rPr lang="en-US" altLang="zh-CN" sz="1600" b="1" dirty="0">
                <a:solidFill>
                  <a:schemeClr val="tx1">
                    <a:lumMod val="75000"/>
                    <a:lumOff val="25000"/>
                  </a:schemeClr>
                </a:solidFill>
              </a:rPr>
              <a:t>Clock Latency</a:t>
            </a:r>
            <a:r>
              <a:rPr lang="zh-CN" altLang="en-US" sz="1600" b="1" dirty="0">
                <a:solidFill>
                  <a:schemeClr val="tx1">
                    <a:lumMod val="75000"/>
                    <a:lumOff val="25000"/>
                  </a:schemeClr>
                </a:solidFill>
              </a:rPr>
              <a:t> </a:t>
            </a:r>
            <a:r>
              <a:rPr lang="en-US" altLang="zh-CN" sz="1600" b="1" dirty="0">
                <a:solidFill>
                  <a:schemeClr val="tx1">
                    <a:lumMod val="75000"/>
                    <a:lumOff val="25000"/>
                  </a:schemeClr>
                </a:solidFill>
              </a:rPr>
              <a:t>is the </a:t>
            </a:r>
            <a:r>
              <a:rPr lang="en-US" altLang="zh-CN" dirty="0">
                <a:solidFill>
                  <a:schemeClr val="bg1">
                    <a:lumMod val="50000"/>
                  </a:schemeClr>
                </a:solidFill>
              </a:rPr>
              <a:t>time it takes from the clock source to an endpoint, it includes network latency and source latency (insertion delay)</a:t>
            </a:r>
          </a:p>
          <a:p>
            <a:endParaRPr lang="en-US" i="0" dirty="0" smtClean="0"/>
          </a:p>
          <a:p>
            <a:r>
              <a:rPr lang="en-US" i="0" dirty="0" smtClean="0"/>
              <a:t>There are two types of clock latencies: network latency and source latency. </a:t>
            </a:r>
          </a:p>
          <a:p>
            <a:r>
              <a:rPr lang="en-US" i="0" dirty="0" smtClean="0"/>
              <a:t>Network latency is the delay from the clock definition point (create_clock) to</a:t>
            </a:r>
            <a:r>
              <a:rPr lang="en-US" i="0" baseline="0" dirty="0" smtClean="0"/>
              <a:t> </a:t>
            </a:r>
            <a:r>
              <a:rPr lang="en-US" i="0" dirty="0" smtClean="0"/>
              <a:t>the clock pin of a flip-flop. </a:t>
            </a:r>
          </a:p>
          <a:p>
            <a:r>
              <a:rPr lang="en-US" dirty="0"/>
              <a:t>The network latency is an estimate of the delay of the clock tree prior to clock tree synthesis. After the clock tree is built, network latency can be ignored.</a:t>
            </a:r>
          </a:p>
          <a:p>
            <a:endParaRPr lang="en-US" i="0" dirty="0" smtClean="0"/>
          </a:p>
          <a:p>
            <a:r>
              <a:rPr lang="en-US" i="0" dirty="0" smtClean="0"/>
              <a:t>Source latency, also called insertion delay, is the delay from the clock source to the clock definition point. </a:t>
            </a:r>
          </a:p>
          <a:p>
            <a:r>
              <a:rPr lang="en-US" i="0" dirty="0" smtClean="0"/>
              <a:t>Source latency</a:t>
            </a:r>
            <a:r>
              <a:rPr lang="en-US" i="0" baseline="0" dirty="0" smtClean="0"/>
              <a:t> </a:t>
            </a:r>
            <a:r>
              <a:rPr lang="en-US" i="0" dirty="0" smtClean="0"/>
              <a:t>could represent either on-chip or off-chip latency.</a:t>
            </a:r>
          </a:p>
          <a:p>
            <a:endParaRPr lang="en-US" dirty="0" smtClean="0"/>
          </a:p>
          <a:p>
            <a:r>
              <a:rPr lang="en-US" dirty="0"/>
              <a:t>After clock tree synthesis, the total clock latency from clock source to a clock pin of a flip-flop is the source latency plus the actual delay of the clock tree from the clock definition point to the flip-flop</a:t>
            </a:r>
            <a:endParaRPr lang="en-US" dirty="0" smtClean="0"/>
          </a:p>
          <a:p>
            <a:r>
              <a:rPr lang="en-US" dirty="0" smtClean="0"/>
              <a:t>It is recommended to use set_propagated_clock command to give directive to the tool that clock network latency needs</a:t>
            </a:r>
            <a:r>
              <a:rPr lang="en-US" baseline="0" dirty="0" smtClean="0"/>
              <a:t> </a:t>
            </a:r>
            <a:r>
              <a:rPr lang="en-US" dirty="0" smtClean="0"/>
              <a:t>to be computed based on the actual circuit elements – including </a:t>
            </a:r>
            <a:r>
              <a:rPr lang="en-US" dirty="0" err="1" smtClean="0"/>
              <a:t>parasitics</a:t>
            </a:r>
            <a:endParaRPr lang="en-US" dirty="0" smtClean="0"/>
          </a:p>
          <a:p>
            <a:endParaRPr lang="en-US" dirty="0" smtClean="0"/>
          </a:p>
          <a:p>
            <a:r>
              <a:rPr lang="en-US" dirty="0" smtClean="0"/>
              <a:t>Clock latency can be specified using</a:t>
            </a:r>
            <a:r>
              <a:rPr lang="en-US" baseline="0" dirty="0" smtClean="0"/>
              <a:t> </a:t>
            </a:r>
            <a:r>
              <a:rPr lang="en-US" b="1" dirty="0"/>
              <a:t>set_clock_latency </a:t>
            </a:r>
            <a:r>
              <a:rPr lang="en-US" dirty="0"/>
              <a:t>command.</a:t>
            </a:r>
            <a:endParaRPr lang="en-US" dirty="0" smtClean="0"/>
          </a:p>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38868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31774">
              <a:defRPr/>
            </a:pPr>
            <a:endParaRPr lang="en-US" altLang="zh-CN" dirty="0">
              <a:solidFill>
                <a:schemeClr val="bg1">
                  <a:lumMod val="50000"/>
                </a:schemeClr>
              </a:solidFill>
            </a:endParaRPr>
          </a:p>
          <a:p>
            <a:r>
              <a:rPr lang="en-US" dirty="0"/>
              <a:t>Most complex designs require more than one clock for its functioning. When there are multiple clocks in a design, they would need to interact or share a relationship.</a:t>
            </a:r>
          </a:p>
          <a:p>
            <a:r>
              <a:rPr lang="en-US" altLang="zh-CN" dirty="0"/>
              <a:t>For most part of the design, the sequential elements are driving by synchronous system clocks, which means those clocks share a fixed phase relationship.</a:t>
            </a:r>
          </a:p>
          <a:p>
            <a:r>
              <a:rPr lang="en-US" altLang="zh-CN" dirty="0"/>
              <a:t>In most cases, synchronous clocks originate from the same source.</a:t>
            </a:r>
            <a:endParaRPr lang="en-US" altLang="zh-CN" dirty="0">
              <a:solidFill>
                <a:schemeClr val="bg1">
                  <a:lumMod val="50000"/>
                </a:schemeClr>
              </a:solidFill>
            </a:endParaRPr>
          </a:p>
          <a:p>
            <a:pPr defTabSz="931774">
              <a:defRPr/>
            </a:pPr>
            <a:endParaRPr lang="en-US" altLang="zh-CN" dirty="0">
              <a:solidFill>
                <a:schemeClr val="bg1">
                  <a:lumMod val="50000"/>
                </a:schemeClr>
              </a:solidFill>
            </a:endParaRPr>
          </a:p>
          <a:p>
            <a:pPr defTabSz="931774">
              <a:defRPr/>
            </a:pPr>
            <a:r>
              <a:rPr lang="en-US" altLang="zh-CN" dirty="0">
                <a:solidFill>
                  <a:schemeClr val="bg1">
                    <a:lumMod val="50000"/>
                  </a:schemeClr>
                </a:solidFill>
              </a:rPr>
              <a:t>When a new clock is generated in a design that is based on a master clock, which means it will have phase relationship with the master clock, it can be defined as a generated clock. This definition is needed because STA does not know that the clock period has been changed at the output of clock divider and what is the new period should it be. </a:t>
            </a:r>
          </a:p>
          <a:p>
            <a:endParaRPr lang="en-US" b="0" i="0" dirty="0" smtClean="0"/>
          </a:p>
          <a:p>
            <a:pPr>
              <a:lnSpc>
                <a:spcPct val="120000"/>
              </a:lnSpc>
              <a:spcBef>
                <a:spcPts val="306"/>
              </a:spcBef>
            </a:pPr>
            <a:r>
              <a:rPr lang="en-US" altLang="zh-CN" sz="1600" dirty="0">
                <a:solidFill>
                  <a:schemeClr val="tx1">
                    <a:lumMod val="75000"/>
                    <a:lumOff val="25000"/>
                  </a:schemeClr>
                </a:solidFill>
              </a:rPr>
              <a:t>Typical scenario for generated clock is when the signal coming out of a c</a:t>
            </a:r>
            <a:r>
              <a:rPr lang="en-US" altLang="zh-CN" dirty="0">
                <a:solidFill>
                  <a:schemeClr val="bg1">
                    <a:lumMod val="50000"/>
                  </a:schemeClr>
                </a:solidFill>
              </a:rPr>
              <a:t>lock divider Logic, clock multiplier or clock gating logic. To distinguish the divided version or gated version of the clock, a new generated clock needs to be created.</a:t>
            </a:r>
          </a:p>
          <a:p>
            <a:pPr>
              <a:lnSpc>
                <a:spcPct val="120000"/>
              </a:lnSpc>
              <a:spcBef>
                <a:spcPts val="306"/>
              </a:spcBef>
            </a:pPr>
            <a:endParaRPr lang="en-US" altLang="zh-CN" dirty="0">
              <a:solidFill>
                <a:schemeClr val="bg1">
                  <a:lumMod val="50000"/>
                </a:schemeClr>
              </a:solidFill>
            </a:endParaRPr>
          </a:p>
          <a:p>
            <a:r>
              <a:rPr lang="en-US" dirty="0"/>
              <a:t>a source object can have more than one clock. If the master clock source pin has more than one clock in its </a:t>
            </a:r>
            <a:r>
              <a:rPr lang="en-US" dirty="0" err="1"/>
              <a:t>fanin</a:t>
            </a:r>
            <a:r>
              <a:rPr lang="en-US" dirty="0"/>
              <a:t> cone, then the generated clock must indicate the master clock which causes the generated clock to be</a:t>
            </a:r>
          </a:p>
          <a:p>
            <a:r>
              <a:rPr lang="en-US" dirty="0"/>
              <a:t>derived. This is specified using the </a:t>
            </a:r>
            <a:r>
              <a:rPr lang="en-US" i="1" dirty="0"/>
              <a:t>-</a:t>
            </a:r>
            <a:r>
              <a:rPr lang="en-US" i="1" dirty="0" err="1"/>
              <a:t>master_clock</a:t>
            </a:r>
            <a:r>
              <a:rPr lang="en-US" i="1" dirty="0"/>
              <a:t> </a:t>
            </a:r>
            <a:r>
              <a:rPr lang="en-US" dirty="0"/>
              <a:t>option. This option takes the name of the SDC clock that has been defined to drive the master clock source pin.</a:t>
            </a:r>
          </a:p>
          <a:p>
            <a:endParaRPr lang="en-US" dirty="0"/>
          </a:p>
          <a:p>
            <a:r>
              <a:rPr lang="en-US" dirty="0"/>
              <a:t>Once a generated clock has been defined, the clock characteristics (waveform, period, etc.) would be derived by the tool, based on the characteristics of the waveform at the source.</a:t>
            </a:r>
            <a:endParaRPr lang="en-US" altLang="zh-CN" dirty="0">
              <a:solidFill>
                <a:schemeClr val="bg1">
                  <a:lumMod val="50000"/>
                </a:schemeClr>
              </a:solidFill>
            </a:endParaRPr>
          </a:p>
          <a:p>
            <a:pPr>
              <a:lnSpc>
                <a:spcPct val="120000"/>
              </a:lnSpc>
              <a:spcBef>
                <a:spcPts val="306"/>
              </a:spcBef>
            </a:pPr>
            <a:endParaRPr lang="en-US" altLang="zh-CN" dirty="0">
              <a:solidFill>
                <a:schemeClr val="bg1">
                  <a:lumMod val="50000"/>
                </a:schemeClr>
              </a:solidFill>
            </a:endParaRPr>
          </a:p>
          <a:p>
            <a:r>
              <a:rPr lang="en-US" dirty="0"/>
              <a:t>To describe the waveform relation between the master clock and generated clock, one can use following options:</a:t>
            </a:r>
          </a:p>
          <a:p>
            <a:endParaRPr lang="en-US" dirty="0"/>
          </a:p>
          <a:p>
            <a:pPr marL="232943" indent="-232943">
              <a:buAutoNum type="arabicPeriod"/>
            </a:pPr>
            <a:r>
              <a:rPr lang="en-US" i="1" dirty="0"/>
              <a:t>-edges </a:t>
            </a:r>
          </a:p>
          <a:p>
            <a:r>
              <a:rPr lang="en-US" dirty="0"/>
              <a:t>this is represented as a list of integers that correspond to the edge of the source clock from which the generated clock has been obtained. The edges</a:t>
            </a:r>
          </a:p>
          <a:p>
            <a:r>
              <a:rPr lang="en-US" dirty="0"/>
              <a:t>indicate alternating rising and falling edge of the generated clock. The edges must contain an odd number of integers and should at the very minimum contain 3 integers to represent one full cycle of the generated clock. The count of edge starts with “1” and this number (“1”) represents the first rising edge of the source clock.</a:t>
            </a:r>
          </a:p>
          <a:p>
            <a:endParaRPr lang="en-US" dirty="0"/>
          </a:p>
          <a:p>
            <a:r>
              <a:rPr lang="en-US" dirty="0"/>
              <a:t>2. </a:t>
            </a:r>
            <a:r>
              <a:rPr lang="en-US" i="1" dirty="0"/>
              <a:t>-</a:t>
            </a:r>
            <a:r>
              <a:rPr lang="en-US" i="1" dirty="0" err="1"/>
              <a:t>divide_by</a:t>
            </a:r>
            <a:r>
              <a:rPr lang="en-US" i="1" dirty="0"/>
              <a:t> </a:t>
            </a:r>
          </a:p>
          <a:p>
            <a:r>
              <a:rPr lang="en-US" dirty="0"/>
              <a:t>this represents a generated clock where the frequency has been divided by a factor, which means the period is multiplied by the same factor.</a:t>
            </a:r>
          </a:p>
          <a:p>
            <a:endParaRPr lang="en-US" dirty="0"/>
          </a:p>
          <a:p>
            <a:r>
              <a:rPr lang="en-US" dirty="0"/>
              <a:t>3. </a:t>
            </a:r>
            <a:r>
              <a:rPr lang="en-US" i="1" dirty="0"/>
              <a:t>-</a:t>
            </a:r>
            <a:r>
              <a:rPr lang="en-US" i="1" dirty="0" err="1"/>
              <a:t>multiply_by</a:t>
            </a:r>
            <a:r>
              <a:rPr lang="en-US" i="1" dirty="0"/>
              <a:t> </a:t>
            </a:r>
          </a:p>
          <a:p>
            <a:r>
              <a:rPr lang="en-US" dirty="0"/>
              <a:t>this represents a generated clock where the frequency has been multiplied by a factor, which means the period is divided by the same factor. It should be noted that though clocks are </a:t>
            </a:r>
            <a:r>
              <a:rPr lang="en-US" dirty="0" err="1"/>
              <a:t>defi</a:t>
            </a:r>
            <a:r>
              <a:rPr lang="en-US" dirty="0"/>
              <a:t> </a:t>
            </a:r>
            <a:r>
              <a:rPr lang="en-US" dirty="0" err="1"/>
              <a:t>ned</a:t>
            </a:r>
            <a:r>
              <a:rPr lang="en-US" dirty="0"/>
              <a:t> using period characteristic, the </a:t>
            </a:r>
            <a:r>
              <a:rPr lang="en-US" dirty="0" err="1"/>
              <a:t>multiply_by</a:t>
            </a:r>
            <a:r>
              <a:rPr lang="en-US" dirty="0"/>
              <a:t> and </a:t>
            </a:r>
            <a:r>
              <a:rPr lang="en-US" dirty="0" err="1"/>
              <a:t>divide_by</a:t>
            </a:r>
            <a:r>
              <a:rPr lang="en-US" dirty="0"/>
              <a:t> are specified using frequency characteristic in mind (which is inverse of period).</a:t>
            </a:r>
          </a:p>
          <a:p>
            <a:endParaRPr lang="en-US" dirty="0"/>
          </a:p>
          <a:p>
            <a:r>
              <a:rPr lang="en-US" dirty="0"/>
              <a:t>When a generated clock defined using </a:t>
            </a:r>
            <a:r>
              <a:rPr lang="en-US" i="1" dirty="0"/>
              <a:t>-</a:t>
            </a:r>
            <a:r>
              <a:rPr lang="en-US" i="1" dirty="0" err="1"/>
              <a:t>divide_by</a:t>
            </a:r>
            <a:r>
              <a:rPr lang="en-US" i="1" dirty="0"/>
              <a:t> </a:t>
            </a:r>
            <a:r>
              <a:rPr lang="en-US" dirty="0"/>
              <a:t>or </a:t>
            </a:r>
            <a:r>
              <a:rPr lang="en-US" i="1" dirty="0"/>
              <a:t>-</a:t>
            </a:r>
            <a:r>
              <a:rPr lang="en-US" i="1" dirty="0" err="1"/>
              <a:t>multiply_by</a:t>
            </a:r>
            <a:r>
              <a:rPr lang="en-US" i="1" dirty="0"/>
              <a:t> </a:t>
            </a:r>
            <a:r>
              <a:rPr lang="en-US" dirty="0"/>
              <a:t>options need to be inverted, then it can be specified using the </a:t>
            </a:r>
            <a:r>
              <a:rPr lang="en-US" i="1" dirty="0"/>
              <a:t>-invert </a:t>
            </a:r>
            <a:r>
              <a:rPr lang="en-US" dirty="0"/>
              <a:t>option. It should be noted that the presence of -</a:t>
            </a:r>
            <a:r>
              <a:rPr lang="en-US" i="1" dirty="0"/>
              <a:t>invert </a:t>
            </a:r>
            <a:r>
              <a:rPr lang="en-US" dirty="0"/>
              <a:t>does not change the edge of the</a:t>
            </a:r>
          </a:p>
          <a:p>
            <a:r>
              <a:rPr lang="en-US" dirty="0"/>
              <a:t>source clock at which generated clock will have a transition. It only impacts whether the generated clock will start with a rising transition or a falling transition.</a:t>
            </a:r>
          </a:p>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612527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spcBef>
                <a:spcPts val="306"/>
              </a:spcBef>
            </a:pPr>
            <a:r>
              <a:rPr lang="en-US" altLang="zh-CN" dirty="0">
                <a:solidFill>
                  <a:schemeClr val="bg1">
                    <a:lumMod val="50000"/>
                  </a:schemeClr>
                </a:solidFill>
              </a:rPr>
              <a:t>in some cases the user needs to constraint ports/pins in a block that has no clocks. In such cases, ports/pins are assumed to be triggered by or dependent on clocks outside the block.</a:t>
            </a:r>
          </a:p>
          <a:p>
            <a:pPr algn="just" defTabSz="931774">
              <a:spcBef>
                <a:spcPts val="306"/>
              </a:spcBef>
              <a:defRPr/>
            </a:pPr>
            <a:r>
              <a:rPr lang="en-US" altLang="zh-CN" dirty="0">
                <a:solidFill>
                  <a:schemeClr val="bg1">
                    <a:lumMod val="50000"/>
                  </a:schemeClr>
                </a:solidFill>
              </a:rPr>
              <a:t>A virtual clock has no source specified. In reality, it might have a source, but that source could be outside the block being constrained.</a:t>
            </a:r>
          </a:p>
          <a:p>
            <a:pPr algn="just">
              <a:spcBef>
                <a:spcPts val="306"/>
              </a:spcBef>
            </a:pPr>
            <a:endParaRPr lang="en-US" altLang="zh-CN" dirty="0">
              <a:solidFill>
                <a:schemeClr val="bg1">
                  <a:lumMod val="50000"/>
                </a:schemeClr>
              </a:solidFill>
            </a:endParaRPr>
          </a:p>
          <a:p>
            <a:pPr algn="just">
              <a:spcBef>
                <a:spcPts val="306"/>
              </a:spcBef>
            </a:pPr>
            <a:r>
              <a:rPr lang="en-US" altLang="zh-CN" dirty="0">
                <a:solidFill>
                  <a:schemeClr val="bg1">
                    <a:lumMod val="50000"/>
                  </a:schemeClr>
                </a:solidFill>
              </a:rPr>
              <a:t>In case 1, we have a pure combinational path</a:t>
            </a:r>
            <a:r>
              <a:rPr lang="en-US" dirty="0">
                <a:solidFill>
                  <a:schemeClr val="bg1">
                    <a:lumMod val="50000"/>
                  </a:schemeClr>
                </a:solidFill>
              </a:rPr>
              <a:t> between one input port and the other output port. Their related clocks are not used anywhere else within the partition. I</a:t>
            </a:r>
            <a:r>
              <a:rPr lang="en-US" dirty="0"/>
              <a:t>nstead of using a clock which is being declared for this block, a virtual clock can be declared, just for constraining the combinational path.</a:t>
            </a:r>
            <a:endParaRPr lang="en-US" altLang="zh-CN"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In case 2, in order to constrain the output port which goes to an external flop, w</a:t>
            </a:r>
            <a:r>
              <a:rPr lang="en-US" dirty="0"/>
              <a:t>e can specify a delay with respect to the real clock itself, but the flop outside the partition will also get the same clock latency in STA calculation. We can specify the output delay with –</a:t>
            </a:r>
            <a:r>
              <a:rPr lang="en-US" dirty="0" err="1"/>
              <a:t>source_latency_included</a:t>
            </a:r>
            <a:r>
              <a:rPr lang="en-US" dirty="0"/>
              <a:t> option, but that will hard code the delay values and we have to change every time if it is changed. </a:t>
            </a:r>
          </a:p>
          <a:p>
            <a:endParaRPr lang="en-US" dirty="0"/>
          </a:p>
          <a:p>
            <a:r>
              <a:rPr lang="en-US" dirty="0"/>
              <a:t>Thus, in this situation, to define a virtual clock can help out to specify a unique clock source latency for the flop outside the partition boundary. And if the clock insertion delay changed outside, we can just modify the virtual clock latency for all the port associated with it.</a:t>
            </a:r>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In practice, virtual clocks are not often used </a:t>
            </a:r>
          </a:p>
          <a:p>
            <a:r>
              <a:rPr lang="en-US" dirty="0" smtClean="0"/>
              <a:t>But in the end, all the virtual clocks have</a:t>
            </a:r>
            <a:r>
              <a:rPr lang="en-US" baseline="0" dirty="0" smtClean="0"/>
              <a:t> to be removed and replaced with real clocks for timing signoff.</a:t>
            </a:r>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400766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31774">
              <a:defRPr/>
            </a:pPr>
            <a:endParaRPr lang="en-US" altLang="zh-CN" dirty="0">
              <a:solidFill>
                <a:schemeClr val="bg1">
                  <a:lumMod val="50000"/>
                </a:schemeClr>
              </a:solidFill>
            </a:endParaRPr>
          </a:p>
          <a:p>
            <a:r>
              <a:rPr lang="en-US" dirty="0"/>
              <a:t>Most complex designs require more than one clock for its functioning. When there are multiple clocks in a design, they would need to interact or share a relationship.</a:t>
            </a:r>
          </a:p>
          <a:p>
            <a:r>
              <a:rPr lang="en-US" altLang="zh-CN" dirty="0"/>
              <a:t>For most part of the design, the sequential elements are driving by synchronous system clocks, which means those clocks share a fixed phase relationship.</a:t>
            </a:r>
          </a:p>
          <a:p>
            <a:r>
              <a:rPr lang="en-US" altLang="zh-CN" dirty="0"/>
              <a:t>In most cases, synchronous clocks originate from the same source.</a:t>
            </a:r>
            <a:endParaRPr lang="en-US" altLang="zh-CN" dirty="0">
              <a:solidFill>
                <a:schemeClr val="bg1">
                  <a:lumMod val="50000"/>
                </a:schemeClr>
              </a:solidFill>
            </a:endParaRPr>
          </a:p>
          <a:p>
            <a:pPr defTabSz="931774">
              <a:defRPr/>
            </a:pPr>
            <a:endParaRPr lang="en-US" altLang="zh-CN" dirty="0">
              <a:solidFill>
                <a:schemeClr val="bg1">
                  <a:lumMod val="50000"/>
                </a:schemeClr>
              </a:solidFill>
            </a:endParaRPr>
          </a:p>
          <a:p>
            <a:pPr defTabSz="931774">
              <a:defRPr/>
            </a:pPr>
            <a:r>
              <a:rPr lang="en-US" altLang="zh-CN" dirty="0">
                <a:solidFill>
                  <a:schemeClr val="bg1">
                    <a:lumMod val="50000"/>
                  </a:schemeClr>
                </a:solidFill>
              </a:rPr>
              <a:t>When a new clock is generated in a design that is based on a master clock, which means it will have phase relationship with the master clock, it can be defined as a generated clock. This definition is needed because STA does not know that the clock period has been changed at the output of clock divider and what is the new period should it be. </a:t>
            </a:r>
          </a:p>
          <a:p>
            <a:endParaRPr lang="en-US" b="0" i="0" dirty="0" smtClean="0"/>
          </a:p>
          <a:p>
            <a:pPr>
              <a:lnSpc>
                <a:spcPct val="120000"/>
              </a:lnSpc>
              <a:spcBef>
                <a:spcPts val="306"/>
              </a:spcBef>
            </a:pPr>
            <a:r>
              <a:rPr lang="en-US" altLang="zh-CN" sz="1600" dirty="0">
                <a:solidFill>
                  <a:schemeClr val="tx1">
                    <a:lumMod val="75000"/>
                    <a:lumOff val="25000"/>
                  </a:schemeClr>
                </a:solidFill>
              </a:rPr>
              <a:t>Typical scenario for generated clock is when the signal coming out of a c</a:t>
            </a:r>
            <a:r>
              <a:rPr lang="en-US" altLang="zh-CN" dirty="0">
                <a:solidFill>
                  <a:schemeClr val="bg1">
                    <a:lumMod val="50000"/>
                  </a:schemeClr>
                </a:solidFill>
              </a:rPr>
              <a:t>lock divider Logic, clock multiplier or clock gating logic. To distinguish the divided version or gated version of the clock, a new generated clock needs to be created.</a:t>
            </a:r>
          </a:p>
          <a:p>
            <a:pPr>
              <a:lnSpc>
                <a:spcPct val="120000"/>
              </a:lnSpc>
              <a:spcBef>
                <a:spcPts val="306"/>
              </a:spcBef>
            </a:pPr>
            <a:endParaRPr lang="en-US" altLang="zh-CN" dirty="0">
              <a:solidFill>
                <a:schemeClr val="bg1">
                  <a:lumMod val="50000"/>
                </a:schemeClr>
              </a:solidFill>
            </a:endParaRPr>
          </a:p>
          <a:p>
            <a:r>
              <a:rPr lang="en-US" dirty="0"/>
              <a:t>a source object can have more than one clock. If the master clock source pin has more than one clock in its </a:t>
            </a:r>
            <a:r>
              <a:rPr lang="en-US" dirty="0" err="1"/>
              <a:t>fanin</a:t>
            </a:r>
            <a:r>
              <a:rPr lang="en-US" dirty="0"/>
              <a:t> cone, then the generated clock must indicate the master clock which causes the generated clock to be</a:t>
            </a:r>
          </a:p>
          <a:p>
            <a:r>
              <a:rPr lang="en-US" dirty="0"/>
              <a:t>derived. This is specified using the </a:t>
            </a:r>
            <a:r>
              <a:rPr lang="en-US" i="1" dirty="0"/>
              <a:t>-</a:t>
            </a:r>
            <a:r>
              <a:rPr lang="en-US" i="1" dirty="0" err="1"/>
              <a:t>master_clock</a:t>
            </a:r>
            <a:r>
              <a:rPr lang="en-US" i="1" dirty="0"/>
              <a:t> </a:t>
            </a:r>
            <a:r>
              <a:rPr lang="en-US" dirty="0"/>
              <a:t>option. This option takes the name of the SDC clock that has been defined to drive the master clock source pin.</a:t>
            </a:r>
          </a:p>
          <a:p>
            <a:endParaRPr lang="en-US" dirty="0"/>
          </a:p>
          <a:p>
            <a:r>
              <a:rPr lang="en-US" dirty="0"/>
              <a:t>Once a generated clock has been defined, the clock characteristics (waveform, period, etc.) would be derived by the tool, based on the characteristics of the waveform at the source.</a:t>
            </a:r>
            <a:endParaRPr lang="en-US" altLang="zh-CN" dirty="0">
              <a:solidFill>
                <a:schemeClr val="bg1">
                  <a:lumMod val="50000"/>
                </a:schemeClr>
              </a:solidFill>
            </a:endParaRPr>
          </a:p>
          <a:p>
            <a:pPr>
              <a:lnSpc>
                <a:spcPct val="120000"/>
              </a:lnSpc>
              <a:spcBef>
                <a:spcPts val="306"/>
              </a:spcBef>
            </a:pPr>
            <a:endParaRPr lang="en-US" altLang="zh-CN" dirty="0">
              <a:solidFill>
                <a:schemeClr val="bg1">
                  <a:lumMod val="50000"/>
                </a:schemeClr>
              </a:solidFill>
            </a:endParaRPr>
          </a:p>
          <a:p>
            <a:r>
              <a:rPr lang="en-US" dirty="0"/>
              <a:t>To describe the waveform relation between the master clock and generated clock, one can use following options:</a:t>
            </a:r>
          </a:p>
          <a:p>
            <a:endParaRPr lang="en-US" dirty="0"/>
          </a:p>
          <a:p>
            <a:pPr marL="232943" indent="-232943">
              <a:buAutoNum type="arabicPeriod"/>
            </a:pPr>
            <a:r>
              <a:rPr lang="en-US" i="1" dirty="0"/>
              <a:t>-edges </a:t>
            </a:r>
          </a:p>
          <a:p>
            <a:r>
              <a:rPr lang="en-US" dirty="0"/>
              <a:t>this is represented as a list of integers that correspond to the edge of the source clock from which the generated clock has been obtained. The edges</a:t>
            </a:r>
          </a:p>
          <a:p>
            <a:r>
              <a:rPr lang="en-US" dirty="0"/>
              <a:t>indicate alternating rising and falling edge of the generated clock. The edges must contain an odd number of integers and should at the very minimum contain 3 integers to represent one full cycle of the generated clock. The count of edge starts with “1” and this number (“1”) represents the first rising edge of the source clock.</a:t>
            </a:r>
          </a:p>
          <a:p>
            <a:endParaRPr lang="en-US" dirty="0"/>
          </a:p>
          <a:p>
            <a:r>
              <a:rPr lang="en-US" dirty="0"/>
              <a:t>2. </a:t>
            </a:r>
            <a:r>
              <a:rPr lang="en-US" i="1" dirty="0"/>
              <a:t>-</a:t>
            </a:r>
            <a:r>
              <a:rPr lang="en-US" i="1" dirty="0" err="1"/>
              <a:t>divide_by</a:t>
            </a:r>
            <a:r>
              <a:rPr lang="en-US" i="1" dirty="0"/>
              <a:t> </a:t>
            </a:r>
          </a:p>
          <a:p>
            <a:r>
              <a:rPr lang="en-US" dirty="0"/>
              <a:t>this represents a generated clock where the frequency has been divided by a factor, which means the period is multiplied by the same factor.</a:t>
            </a:r>
          </a:p>
          <a:p>
            <a:endParaRPr lang="en-US" dirty="0"/>
          </a:p>
          <a:p>
            <a:r>
              <a:rPr lang="en-US" dirty="0"/>
              <a:t>3. </a:t>
            </a:r>
            <a:r>
              <a:rPr lang="en-US" i="1" dirty="0"/>
              <a:t>-</a:t>
            </a:r>
            <a:r>
              <a:rPr lang="en-US" i="1" dirty="0" err="1"/>
              <a:t>multiply_by</a:t>
            </a:r>
            <a:r>
              <a:rPr lang="en-US" i="1" dirty="0"/>
              <a:t> </a:t>
            </a:r>
          </a:p>
          <a:p>
            <a:r>
              <a:rPr lang="en-US" dirty="0"/>
              <a:t>this represents a generated clock where the frequency has been multiplied by a factor, which means the period is divided by the same factor. It should be noted that though clocks are </a:t>
            </a:r>
            <a:r>
              <a:rPr lang="en-US" dirty="0" err="1"/>
              <a:t>defi</a:t>
            </a:r>
            <a:r>
              <a:rPr lang="en-US" dirty="0"/>
              <a:t> </a:t>
            </a:r>
            <a:r>
              <a:rPr lang="en-US" dirty="0" err="1"/>
              <a:t>ned</a:t>
            </a:r>
            <a:r>
              <a:rPr lang="en-US" dirty="0"/>
              <a:t> using period characteristic, the </a:t>
            </a:r>
            <a:r>
              <a:rPr lang="en-US" dirty="0" err="1"/>
              <a:t>multiply_by</a:t>
            </a:r>
            <a:r>
              <a:rPr lang="en-US" dirty="0"/>
              <a:t> and </a:t>
            </a:r>
            <a:r>
              <a:rPr lang="en-US" dirty="0" err="1"/>
              <a:t>divide_by</a:t>
            </a:r>
            <a:r>
              <a:rPr lang="en-US" dirty="0"/>
              <a:t> are specified using frequency characteristic in mind (which is inverse of period).</a:t>
            </a:r>
          </a:p>
          <a:p>
            <a:endParaRPr lang="en-US" dirty="0"/>
          </a:p>
          <a:p>
            <a:r>
              <a:rPr lang="en-US" dirty="0"/>
              <a:t>When a generated clock defined using </a:t>
            </a:r>
            <a:r>
              <a:rPr lang="en-US" i="1" dirty="0"/>
              <a:t>-</a:t>
            </a:r>
            <a:r>
              <a:rPr lang="en-US" i="1" dirty="0" err="1"/>
              <a:t>divide_by</a:t>
            </a:r>
            <a:r>
              <a:rPr lang="en-US" i="1" dirty="0"/>
              <a:t> </a:t>
            </a:r>
            <a:r>
              <a:rPr lang="en-US" dirty="0"/>
              <a:t>or </a:t>
            </a:r>
            <a:r>
              <a:rPr lang="en-US" i="1" dirty="0"/>
              <a:t>-</a:t>
            </a:r>
            <a:r>
              <a:rPr lang="en-US" i="1" dirty="0" err="1"/>
              <a:t>multiply_by</a:t>
            </a:r>
            <a:r>
              <a:rPr lang="en-US" i="1" dirty="0"/>
              <a:t> </a:t>
            </a:r>
            <a:r>
              <a:rPr lang="en-US" dirty="0"/>
              <a:t>options need to be inverted, then it can be specified using the </a:t>
            </a:r>
            <a:r>
              <a:rPr lang="en-US" i="1" dirty="0"/>
              <a:t>-invert </a:t>
            </a:r>
            <a:r>
              <a:rPr lang="en-US" dirty="0"/>
              <a:t>option. It should be noted that the presence of -</a:t>
            </a:r>
            <a:r>
              <a:rPr lang="en-US" i="1" dirty="0"/>
              <a:t>invert </a:t>
            </a:r>
            <a:r>
              <a:rPr lang="en-US" dirty="0"/>
              <a:t>does not change the edge of the</a:t>
            </a:r>
          </a:p>
          <a:p>
            <a:r>
              <a:rPr lang="en-US" dirty="0"/>
              <a:t>source clock at which generated clock will have a transition. It only impacts whether the generated clock will start with a rising transition or a falling transition.</a:t>
            </a:r>
          </a:p>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509806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spcBef>
                <a:spcPts val="306"/>
              </a:spcBef>
            </a:pPr>
            <a:r>
              <a:rPr lang="en-US" altLang="zh-CN" sz="1600" b="1" dirty="0">
                <a:solidFill>
                  <a:schemeClr val="tx1">
                    <a:lumMod val="75000"/>
                    <a:lumOff val="25000"/>
                  </a:schemeClr>
                </a:solidFill>
              </a:rPr>
              <a:t>Clock Latency</a:t>
            </a:r>
            <a:r>
              <a:rPr lang="zh-CN" altLang="en-US" sz="1600" b="1" dirty="0">
                <a:solidFill>
                  <a:schemeClr val="tx1">
                    <a:lumMod val="75000"/>
                    <a:lumOff val="25000"/>
                  </a:schemeClr>
                </a:solidFill>
              </a:rPr>
              <a:t> </a:t>
            </a:r>
            <a:r>
              <a:rPr lang="en-US" altLang="zh-CN" sz="1600" b="1" dirty="0">
                <a:solidFill>
                  <a:schemeClr val="tx1">
                    <a:lumMod val="75000"/>
                    <a:lumOff val="25000"/>
                  </a:schemeClr>
                </a:solidFill>
              </a:rPr>
              <a:t>is the </a:t>
            </a:r>
            <a:r>
              <a:rPr lang="en-US" altLang="zh-CN" dirty="0">
                <a:solidFill>
                  <a:schemeClr val="bg1">
                    <a:lumMod val="50000"/>
                  </a:schemeClr>
                </a:solidFill>
              </a:rPr>
              <a:t>time it takes from the clock source to an endpoint, it includes network latency and source latency (insertion delay)</a:t>
            </a:r>
          </a:p>
          <a:p>
            <a:endParaRPr lang="en-US" i="0" dirty="0" smtClean="0"/>
          </a:p>
          <a:p>
            <a:r>
              <a:rPr lang="en-US" i="0" dirty="0" smtClean="0"/>
              <a:t>There are two types of clock latencies: network latency and source latency. </a:t>
            </a:r>
          </a:p>
          <a:p>
            <a:r>
              <a:rPr lang="en-US" i="0" dirty="0" smtClean="0"/>
              <a:t>Network latency is the delay from the clock definition point (create_clock) to</a:t>
            </a:r>
            <a:r>
              <a:rPr lang="en-US" i="0" baseline="0" dirty="0" smtClean="0"/>
              <a:t> </a:t>
            </a:r>
            <a:r>
              <a:rPr lang="en-US" i="0" dirty="0" smtClean="0"/>
              <a:t>the clock pin of a flip-flop. </a:t>
            </a:r>
          </a:p>
          <a:p>
            <a:r>
              <a:rPr lang="en-US" dirty="0"/>
              <a:t>The network latency is an estimate of the delay of the clock tree prior to clock tree synthesis. After the clock tree is built, network latency can be ignored.</a:t>
            </a:r>
          </a:p>
          <a:p>
            <a:endParaRPr lang="en-US" i="0" dirty="0" smtClean="0"/>
          </a:p>
          <a:p>
            <a:r>
              <a:rPr lang="en-US" i="0" dirty="0" smtClean="0"/>
              <a:t>Source latency, also called insertion delay, is the delay from the clock source to the clock definition point. </a:t>
            </a:r>
          </a:p>
          <a:p>
            <a:r>
              <a:rPr lang="en-US" i="0" dirty="0" smtClean="0"/>
              <a:t>Source latency</a:t>
            </a:r>
            <a:r>
              <a:rPr lang="en-US" i="0" baseline="0" dirty="0" smtClean="0"/>
              <a:t> </a:t>
            </a:r>
            <a:r>
              <a:rPr lang="en-US" i="0" dirty="0" smtClean="0"/>
              <a:t>could represent either on-chip or off-chip latency.</a:t>
            </a:r>
          </a:p>
          <a:p>
            <a:endParaRPr lang="en-US" dirty="0" smtClean="0"/>
          </a:p>
          <a:p>
            <a:r>
              <a:rPr lang="en-US" dirty="0"/>
              <a:t>After clock tree synthesis, the total clock latency from clock source to a clock pin of a flip-flop is the source latency plus the actual delay of the clock tree from the clock definition point to the flip-flop</a:t>
            </a:r>
            <a:endParaRPr lang="en-US" dirty="0" smtClean="0"/>
          </a:p>
          <a:p>
            <a:r>
              <a:rPr lang="en-US" dirty="0" smtClean="0"/>
              <a:t>It is recommended to use set_propagated_clock command to give directive to the tool that clock network latency needs</a:t>
            </a:r>
            <a:r>
              <a:rPr lang="en-US" baseline="0" dirty="0" smtClean="0"/>
              <a:t> </a:t>
            </a:r>
            <a:r>
              <a:rPr lang="en-US" dirty="0" smtClean="0"/>
              <a:t>to be computed based on the actual circuit elements – including </a:t>
            </a:r>
            <a:r>
              <a:rPr lang="en-US" dirty="0" err="1" smtClean="0"/>
              <a:t>parasitics</a:t>
            </a:r>
            <a:endParaRPr lang="en-US" dirty="0" smtClean="0"/>
          </a:p>
          <a:p>
            <a:endParaRPr lang="en-US" dirty="0" smtClean="0"/>
          </a:p>
          <a:p>
            <a:r>
              <a:rPr lang="en-US" dirty="0" smtClean="0"/>
              <a:t>Clock latency can be specified using</a:t>
            </a:r>
            <a:r>
              <a:rPr lang="en-US" baseline="0" dirty="0" smtClean="0"/>
              <a:t> </a:t>
            </a:r>
            <a:r>
              <a:rPr lang="en-US" b="1" dirty="0"/>
              <a:t>set_clock_latency </a:t>
            </a:r>
            <a:r>
              <a:rPr lang="en-US" dirty="0"/>
              <a:t>command.</a:t>
            </a:r>
            <a:endParaRPr lang="en-US" dirty="0" smtClean="0"/>
          </a:p>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01665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spcBef>
                <a:spcPts val="306"/>
              </a:spcBef>
            </a:pPr>
            <a:r>
              <a:rPr lang="en-US" altLang="zh-CN" sz="1600" b="1" dirty="0">
                <a:solidFill>
                  <a:schemeClr val="tx1">
                    <a:lumMod val="75000"/>
                    <a:lumOff val="25000"/>
                  </a:schemeClr>
                </a:solidFill>
              </a:rPr>
              <a:t>Clock Latency</a:t>
            </a:r>
            <a:r>
              <a:rPr lang="zh-CN" altLang="en-US" sz="1600" b="1" dirty="0">
                <a:solidFill>
                  <a:schemeClr val="tx1">
                    <a:lumMod val="75000"/>
                    <a:lumOff val="25000"/>
                  </a:schemeClr>
                </a:solidFill>
              </a:rPr>
              <a:t> </a:t>
            </a:r>
            <a:r>
              <a:rPr lang="en-US" altLang="zh-CN" sz="1600" b="1" dirty="0">
                <a:solidFill>
                  <a:schemeClr val="tx1">
                    <a:lumMod val="75000"/>
                    <a:lumOff val="25000"/>
                  </a:schemeClr>
                </a:solidFill>
              </a:rPr>
              <a:t>is the </a:t>
            </a:r>
            <a:r>
              <a:rPr lang="en-US" altLang="zh-CN" dirty="0">
                <a:solidFill>
                  <a:schemeClr val="bg1">
                    <a:lumMod val="50000"/>
                  </a:schemeClr>
                </a:solidFill>
              </a:rPr>
              <a:t>time it takes from the clock source to an endpoint, it includes network latency and source latency (insertion delay)</a:t>
            </a:r>
          </a:p>
          <a:p>
            <a:endParaRPr lang="en-US" i="0" dirty="0" smtClean="0"/>
          </a:p>
          <a:p>
            <a:r>
              <a:rPr lang="en-US" i="0" dirty="0" smtClean="0"/>
              <a:t>There are two types of clock latencies: network latency and source latency. </a:t>
            </a:r>
          </a:p>
          <a:p>
            <a:r>
              <a:rPr lang="en-US" i="0" dirty="0" smtClean="0"/>
              <a:t>Network latency is the delay from the clock definition point (create_clock) to</a:t>
            </a:r>
            <a:r>
              <a:rPr lang="en-US" i="0" baseline="0" dirty="0" smtClean="0"/>
              <a:t> </a:t>
            </a:r>
            <a:r>
              <a:rPr lang="en-US" i="0" dirty="0" smtClean="0"/>
              <a:t>the clock pin of a flip-flop. </a:t>
            </a:r>
          </a:p>
          <a:p>
            <a:r>
              <a:rPr lang="en-US" dirty="0"/>
              <a:t>The network latency is an estimate of the delay of the clock tree prior to clock tree synthesis. After the clock tree is built, network latency can be ignored.</a:t>
            </a:r>
          </a:p>
          <a:p>
            <a:endParaRPr lang="en-US" i="0" dirty="0" smtClean="0"/>
          </a:p>
          <a:p>
            <a:r>
              <a:rPr lang="en-US" i="0" dirty="0" smtClean="0"/>
              <a:t>Source latency, also called insertion delay, is the delay from the clock source to the clock definition point. </a:t>
            </a:r>
          </a:p>
          <a:p>
            <a:r>
              <a:rPr lang="en-US" i="0" dirty="0" smtClean="0"/>
              <a:t>Source latency</a:t>
            </a:r>
            <a:r>
              <a:rPr lang="en-US" i="0" baseline="0" dirty="0" smtClean="0"/>
              <a:t> </a:t>
            </a:r>
            <a:r>
              <a:rPr lang="en-US" i="0" dirty="0" smtClean="0"/>
              <a:t>could represent either on-chip or off-chip latency.</a:t>
            </a:r>
          </a:p>
          <a:p>
            <a:endParaRPr lang="en-US" dirty="0" smtClean="0"/>
          </a:p>
          <a:p>
            <a:r>
              <a:rPr lang="en-US" dirty="0"/>
              <a:t>After clock tree synthesis, the total clock latency from clock source to a clock pin of a flip-flop is the source latency plus the actual delay of the clock tree from the clock definition point to the flip-flop</a:t>
            </a:r>
            <a:endParaRPr lang="en-US" dirty="0" smtClean="0"/>
          </a:p>
          <a:p>
            <a:r>
              <a:rPr lang="en-US" dirty="0" smtClean="0"/>
              <a:t>It is recommended to use set_propagated_clock command to give directive to the tool that clock network latency needs</a:t>
            </a:r>
            <a:r>
              <a:rPr lang="en-US" baseline="0" dirty="0" smtClean="0"/>
              <a:t> </a:t>
            </a:r>
            <a:r>
              <a:rPr lang="en-US" dirty="0" smtClean="0"/>
              <a:t>to be computed based on the actual circuit elements – including </a:t>
            </a:r>
            <a:r>
              <a:rPr lang="en-US" dirty="0" err="1" smtClean="0"/>
              <a:t>parasitics</a:t>
            </a:r>
            <a:endParaRPr lang="en-US" dirty="0" smtClean="0"/>
          </a:p>
          <a:p>
            <a:endParaRPr lang="en-US" dirty="0" smtClean="0"/>
          </a:p>
          <a:p>
            <a:r>
              <a:rPr lang="en-US" dirty="0" smtClean="0"/>
              <a:t>Clock latency can be specified using</a:t>
            </a:r>
            <a:r>
              <a:rPr lang="en-US" baseline="0" dirty="0" smtClean="0"/>
              <a:t> </a:t>
            </a:r>
            <a:r>
              <a:rPr lang="en-US" b="1" dirty="0"/>
              <a:t>set_clock_latency </a:t>
            </a:r>
            <a:r>
              <a:rPr lang="en-US" dirty="0"/>
              <a:t>command.</a:t>
            </a:r>
            <a:endParaRPr lang="en-US" dirty="0" smtClean="0"/>
          </a:p>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1884121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Input</a:t>
            </a:r>
            <a:r>
              <a:rPr lang="en-US" baseline="0" dirty="0" smtClean="0"/>
              <a:t> or </a:t>
            </a:r>
            <a:r>
              <a:rPr lang="en-US" dirty="0" smtClean="0"/>
              <a:t>Output paths are external timing paths</a:t>
            </a:r>
            <a:r>
              <a:rPr lang="en-US" baseline="0" dirty="0" smtClean="0"/>
              <a:t> to the design scope. That means only a portion of the entire timing path is inside the partition.</a:t>
            </a:r>
          </a:p>
          <a:p>
            <a:r>
              <a:rPr lang="en-US" baseline="0" dirty="0" smtClean="0"/>
              <a:t>Input paths are the ones being launched externally but captured inside the partition, while output paths are launched locally but captured outside.</a:t>
            </a:r>
          </a:p>
          <a:p>
            <a:r>
              <a:rPr lang="en-US" baseline="0" dirty="0" smtClean="0"/>
              <a:t>To the partition boundary, we only see a data port on the datapath and a clock port sending/receiving clock signals.</a:t>
            </a:r>
          </a:p>
          <a:p>
            <a:r>
              <a:rPr lang="en-US" baseline="0" dirty="0" smtClean="0"/>
              <a:t>Thus, to correctly model how long it takes for the signal travel outside the </a:t>
            </a:r>
            <a:r>
              <a:rPr lang="en-US" baseline="0" dirty="0" err="1" smtClean="0"/>
              <a:t>boudrary</a:t>
            </a:r>
            <a:r>
              <a:rPr lang="en-US" baseline="0" dirty="0" smtClean="0"/>
              <a:t>, we can use SDC command set_input_delay and set_output_delay.</a:t>
            </a:r>
          </a:p>
          <a:p>
            <a:r>
              <a:rPr lang="en-US" baseline="0" dirty="0" smtClean="0"/>
              <a:t>This value can come from interface budgeting in the beginning of the project or be back-annotated from actual full chip database once people start to iterate and optimize the design.</a:t>
            </a:r>
          </a:p>
          <a:p>
            <a:endParaRPr lang="en-US" baseline="0" dirty="0" smtClean="0"/>
          </a:p>
          <a:p>
            <a:r>
              <a:rPr lang="en-US" i="1" dirty="0"/>
              <a:t>-clock </a:t>
            </a:r>
            <a:r>
              <a:rPr lang="en-US" dirty="0"/>
              <a:t>option is used to specify the reference clock, with respect to which the delay value is specified. This should usually refer to the name of the clock which is used to trigger/sample the signal that reaches this input port. if the clock which samples the data does not enter the block of interest, we would need to specify a virtual clock with the same characteristics and use that virtual clock.</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704221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Input</a:t>
            </a:r>
            <a:r>
              <a:rPr lang="en-US" baseline="0" dirty="0" smtClean="0"/>
              <a:t> or </a:t>
            </a:r>
            <a:r>
              <a:rPr lang="en-US" dirty="0" smtClean="0"/>
              <a:t>Output paths are external timing paths</a:t>
            </a:r>
            <a:r>
              <a:rPr lang="en-US" baseline="0" dirty="0" smtClean="0"/>
              <a:t> to the design scope. That means only a portion of the entire timing path is inside the partition.</a:t>
            </a:r>
          </a:p>
          <a:p>
            <a:r>
              <a:rPr lang="en-US" baseline="0" dirty="0" smtClean="0"/>
              <a:t>Input paths are the ones being launched externally but captured inside the partition, while output paths are launched locally but captured outside.</a:t>
            </a:r>
          </a:p>
          <a:p>
            <a:r>
              <a:rPr lang="en-US" baseline="0" dirty="0" smtClean="0"/>
              <a:t>To the partition boundary, we only see a data port on the datapath and a clock port sending/receiving clock signals.</a:t>
            </a:r>
          </a:p>
          <a:p>
            <a:r>
              <a:rPr lang="en-US" baseline="0" dirty="0" smtClean="0"/>
              <a:t>Thus, to correctly model how long it takes for the signal travel outside the </a:t>
            </a:r>
            <a:r>
              <a:rPr lang="en-US" baseline="0" dirty="0" err="1" smtClean="0"/>
              <a:t>boudrary</a:t>
            </a:r>
            <a:r>
              <a:rPr lang="en-US" baseline="0" dirty="0" smtClean="0"/>
              <a:t>, we can use SDC command set_input_delay and set_output_delay.</a:t>
            </a:r>
          </a:p>
          <a:p>
            <a:r>
              <a:rPr lang="en-US" baseline="0" dirty="0" smtClean="0"/>
              <a:t>This value can come from interface budgeting in the beginning of the project or be back-annotated from actual full chip database once people start to iterate and optimize the design.</a:t>
            </a:r>
          </a:p>
          <a:p>
            <a:endParaRPr lang="en-US" baseline="0" dirty="0" smtClean="0"/>
          </a:p>
          <a:p>
            <a:r>
              <a:rPr lang="en-US" i="1" dirty="0"/>
              <a:t>-clock </a:t>
            </a:r>
            <a:r>
              <a:rPr lang="en-US" dirty="0"/>
              <a:t>option is used to specify the reference clock, with respect to which the delay value is specified. This should usually refer to the name of the clock which is used to trigger/sample the signal that reaches this input port. if the clock which samples the data does not enter the block of interest, we would need to specify a virtual clock with the same characteristics and use that virtual clock.</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251972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Input</a:t>
            </a:r>
            <a:r>
              <a:rPr lang="en-US" baseline="0" dirty="0" smtClean="0"/>
              <a:t> or </a:t>
            </a:r>
            <a:r>
              <a:rPr lang="en-US" dirty="0" smtClean="0"/>
              <a:t>Output paths are external timing paths</a:t>
            </a:r>
            <a:r>
              <a:rPr lang="en-US" baseline="0" dirty="0" smtClean="0"/>
              <a:t> to the design scope. That means only a portion of the entire timing path is inside the partition.</a:t>
            </a:r>
          </a:p>
          <a:p>
            <a:r>
              <a:rPr lang="en-US" baseline="0" dirty="0" smtClean="0"/>
              <a:t>Input paths are the ones being launched externally but captured inside the partition, while output paths are launched locally but captured outside.</a:t>
            </a:r>
          </a:p>
          <a:p>
            <a:r>
              <a:rPr lang="en-US" baseline="0" dirty="0" smtClean="0"/>
              <a:t>To the partition boundary, we only see a data port on the datapath and a clock port sending/receiving clock signals.</a:t>
            </a:r>
          </a:p>
          <a:p>
            <a:r>
              <a:rPr lang="en-US" baseline="0" dirty="0" smtClean="0"/>
              <a:t>Thus, to correctly model how long it takes for the signal travel outside the </a:t>
            </a:r>
            <a:r>
              <a:rPr lang="en-US" baseline="0" dirty="0" err="1" smtClean="0"/>
              <a:t>boudrary</a:t>
            </a:r>
            <a:r>
              <a:rPr lang="en-US" baseline="0" dirty="0" smtClean="0"/>
              <a:t>, we can use SDC command set_input_delay and set_output_delay.</a:t>
            </a:r>
          </a:p>
          <a:p>
            <a:r>
              <a:rPr lang="en-US" baseline="0" dirty="0" smtClean="0"/>
              <a:t>This value can come from interface budgeting in the beginning of the project or be back-annotated from actual full chip database once people start to iterate and optimize the design.</a:t>
            </a:r>
          </a:p>
          <a:p>
            <a:endParaRPr lang="en-US" baseline="0" dirty="0" smtClean="0"/>
          </a:p>
          <a:p>
            <a:r>
              <a:rPr lang="en-US" i="1" dirty="0"/>
              <a:t>-clock </a:t>
            </a:r>
            <a:r>
              <a:rPr lang="en-US" dirty="0"/>
              <a:t>option is used to specify the reference clock, with respect to which the delay value is specified. This should usually refer to the name of the clock which is used to trigger/sample the signal that reaches this input port. if the clock which samples the data does not enter the block of interest, we would need to specify a virtual clock with the same characteristics and use that virtual clock.</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377098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Input</a:t>
            </a:r>
            <a:r>
              <a:rPr lang="en-US" baseline="0" dirty="0" smtClean="0"/>
              <a:t> or </a:t>
            </a:r>
            <a:r>
              <a:rPr lang="en-US" dirty="0" smtClean="0"/>
              <a:t>Output paths are external timing paths</a:t>
            </a:r>
            <a:r>
              <a:rPr lang="en-US" baseline="0" dirty="0" smtClean="0"/>
              <a:t> to the design scope. That means only a portion of the entire timing path is inside the partition.</a:t>
            </a:r>
          </a:p>
          <a:p>
            <a:r>
              <a:rPr lang="en-US" baseline="0" dirty="0" smtClean="0"/>
              <a:t>Input paths are the ones being launched externally but captured inside the partition, while output paths are launched locally but captured outside.</a:t>
            </a:r>
          </a:p>
          <a:p>
            <a:r>
              <a:rPr lang="en-US" baseline="0" dirty="0" smtClean="0"/>
              <a:t>To the partition boundary, we only see a data port on the datapath and a clock port sending/receiving clock signals.</a:t>
            </a:r>
          </a:p>
          <a:p>
            <a:r>
              <a:rPr lang="en-US" baseline="0" dirty="0" smtClean="0"/>
              <a:t>Thus, to correctly model how long it takes for the signal travel outside the </a:t>
            </a:r>
            <a:r>
              <a:rPr lang="en-US" baseline="0" dirty="0" err="1" smtClean="0"/>
              <a:t>boudrary</a:t>
            </a:r>
            <a:r>
              <a:rPr lang="en-US" baseline="0" dirty="0" smtClean="0"/>
              <a:t>, we can use SDC command set_input_delay and set_output_delay.</a:t>
            </a:r>
          </a:p>
          <a:p>
            <a:r>
              <a:rPr lang="en-US" baseline="0" dirty="0" smtClean="0"/>
              <a:t>This value can come from interface budgeting in the beginning of the project or be back-annotated from actual full chip database once people start to iterate and optimize the design.</a:t>
            </a:r>
          </a:p>
          <a:p>
            <a:endParaRPr lang="en-US" baseline="0" dirty="0" smtClean="0"/>
          </a:p>
          <a:p>
            <a:r>
              <a:rPr lang="en-US" i="1" dirty="0"/>
              <a:t>-clock </a:t>
            </a:r>
            <a:r>
              <a:rPr lang="en-US" dirty="0"/>
              <a:t>option is used to specify the reference clock, with respect to which the delay value is specified. This should usually refer to the name of the clock which is used to trigger/sample the signal that reaches this input port. if the clock which samples the data does not enter the block of interest, we would need to specify a virtual clock with the same characteristics and use that virtual clock.</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306624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To develop timing constraints, we have to first lean about timing path groups. </a:t>
            </a:r>
          </a:p>
          <a:p>
            <a:endParaRPr lang="en-US" dirty="0"/>
          </a:p>
          <a:p>
            <a:r>
              <a:rPr lang="en-US" dirty="0"/>
              <a:t>We define the startpoint of a timing path as input ports, clock pins of synchronous devices such as flop clock pin or memory clock pin.</a:t>
            </a:r>
          </a:p>
          <a:p>
            <a:r>
              <a:rPr lang="en-US" dirty="0"/>
              <a:t>We define the endpoint of a timing path as output ports or data input pin of synchronous devices.</a:t>
            </a:r>
          </a:p>
          <a:p>
            <a:endParaRPr lang="en-US" dirty="0"/>
          </a:p>
          <a:p>
            <a:r>
              <a:rPr lang="en-US" dirty="0"/>
              <a:t>Generally speaking, the path groups for a design can be divided into external paths and internal paths.</a:t>
            </a:r>
          </a:p>
          <a:p>
            <a:r>
              <a:rPr lang="en-US" dirty="0"/>
              <a:t>External paths are the path talking to outside design. For example if the launch clock is from another partition but ending in the current partition.</a:t>
            </a:r>
          </a:p>
          <a:p>
            <a:r>
              <a:rPr lang="en-US" dirty="0"/>
              <a:t>Internal paths are the one completely inside current partition. </a:t>
            </a:r>
          </a:p>
          <a:p>
            <a:endParaRPr lang="en-US" dirty="0"/>
          </a:p>
          <a:p>
            <a:r>
              <a:rPr lang="en-US" dirty="0"/>
              <a:t>A more detailed categorization can be:</a:t>
            </a:r>
          </a:p>
          <a:p>
            <a:r>
              <a:rPr lang="en-US" dirty="0"/>
              <a:t>1) Paths from input data port to output data port, which we call it a feed through path.</a:t>
            </a:r>
          </a:p>
          <a:p>
            <a:pPr>
              <a:spcBef>
                <a:spcPts val="306"/>
              </a:spcBef>
            </a:pPr>
            <a:r>
              <a:rPr lang="en-US" altLang="zh-CN" dirty="0">
                <a:solidFill>
                  <a:schemeClr val="bg1">
                    <a:lumMod val="50000"/>
                  </a:schemeClr>
                </a:solidFill>
                <a:latin typeface="Adobe Devanagari" panose="02040503050201020203" pitchFamily="18" charset="0"/>
                <a:cs typeface="Adobe Devanagari" panose="02040503050201020203" pitchFamily="18" charset="0"/>
              </a:rPr>
              <a:t>2) Input data port -&gt; Data input of a flop/memory</a:t>
            </a:r>
          </a:p>
          <a:p>
            <a:pPr>
              <a:spcBef>
                <a:spcPts val="306"/>
              </a:spcBef>
            </a:pPr>
            <a:r>
              <a:rPr lang="en-US" altLang="zh-CN" dirty="0">
                <a:solidFill>
                  <a:schemeClr val="bg1">
                    <a:lumMod val="50000"/>
                  </a:schemeClr>
                </a:solidFill>
                <a:latin typeface="Adobe Devanagari" panose="02040503050201020203" pitchFamily="18" charset="0"/>
                <a:cs typeface="Adobe Devanagari" panose="02040503050201020203" pitchFamily="18" charset="0"/>
              </a:rPr>
              <a:t>3) Clock pin of a flop -&gt; Output data port</a:t>
            </a:r>
          </a:p>
          <a:p>
            <a:pPr>
              <a:spcBef>
                <a:spcPts val="306"/>
              </a:spcBef>
            </a:pPr>
            <a:r>
              <a:rPr lang="en-US" altLang="zh-CN" dirty="0">
                <a:solidFill>
                  <a:schemeClr val="bg1">
                    <a:lumMod val="50000"/>
                  </a:schemeClr>
                </a:solidFill>
                <a:latin typeface="Adobe Devanagari" panose="02040503050201020203" pitchFamily="18" charset="0"/>
                <a:cs typeface="Adobe Devanagari" panose="02040503050201020203" pitchFamily="18" charset="0"/>
              </a:rPr>
              <a:t>4) Clock pin of a flop -&gt; Data input of a flop/memory</a:t>
            </a:r>
          </a:p>
          <a:p>
            <a:endParaRPr lang="en-US" dirty="0"/>
          </a:p>
          <a:p>
            <a:pPr defTabSz="931774">
              <a:defRPr/>
            </a:pPr>
            <a:r>
              <a:rPr lang="en-US" dirty="0"/>
              <a:t>In most mainstream STA tool such as Primetime, the tool creates internal path group for each clock domain according to endpoint clock domain.</a:t>
            </a:r>
          </a:p>
          <a:p>
            <a:pPr defTabSz="931774">
              <a:defRPr/>
            </a:pPr>
            <a:r>
              <a:rPr lang="en-US" altLang="zh-CN" dirty="0">
                <a:solidFill>
                  <a:schemeClr val="bg1">
                    <a:lumMod val="50000"/>
                  </a:schemeClr>
                </a:solidFill>
              </a:rPr>
              <a:t>Default path group includes all non-clocked paths (asynchronous)</a:t>
            </a:r>
          </a:p>
          <a:p>
            <a:pPr defTabSz="931774">
              <a:defRPr/>
            </a:pPr>
            <a:r>
              <a:rPr lang="en-US" altLang="zh-CN" dirty="0">
                <a:solidFill>
                  <a:schemeClr val="bg1">
                    <a:lumMod val="50000"/>
                  </a:schemeClr>
                </a:solidFill>
              </a:rPr>
              <a:t>The default report_timing commands will dump out the worst timing path for each of these path groups.</a:t>
            </a:r>
          </a:p>
          <a:p>
            <a:pPr defTabSz="931774">
              <a:defRPr/>
            </a:pPr>
            <a:endParaRPr lang="en-US" altLang="zh-CN" dirty="0">
              <a:solidFill>
                <a:schemeClr val="bg1">
                  <a:lumMod val="50000"/>
                </a:schemeClr>
              </a:solidFill>
            </a:endParaRPr>
          </a:p>
          <a:p>
            <a:pPr defTabSz="931774">
              <a:defRPr/>
            </a:pPr>
            <a:endParaRPr lang="en-US" altLang="zh-CN" i="1" dirty="0">
              <a:solidFill>
                <a:schemeClr val="bg1">
                  <a:lumMod val="50000"/>
                </a:schemeClr>
              </a:solidFill>
            </a:endParaRPr>
          </a:p>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478189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Input</a:t>
            </a:r>
            <a:r>
              <a:rPr lang="en-US" baseline="0" dirty="0" smtClean="0"/>
              <a:t> or </a:t>
            </a:r>
            <a:r>
              <a:rPr lang="en-US" dirty="0" smtClean="0"/>
              <a:t>Output paths are external timing paths</a:t>
            </a:r>
            <a:r>
              <a:rPr lang="en-US" baseline="0" dirty="0" smtClean="0"/>
              <a:t> to the design scope. That means only a portion of the entire timing path is inside the partition.</a:t>
            </a:r>
          </a:p>
          <a:p>
            <a:r>
              <a:rPr lang="en-US" baseline="0" dirty="0" smtClean="0"/>
              <a:t>Input paths are the ones being launched externally but captured inside the partition, while output paths are launched locally but captured outside.</a:t>
            </a:r>
          </a:p>
          <a:p>
            <a:r>
              <a:rPr lang="en-US" baseline="0" dirty="0" smtClean="0"/>
              <a:t>To the partition boundary, we only see a data port on the datapath and a clock port sending/receiving clock signals.</a:t>
            </a:r>
          </a:p>
          <a:p>
            <a:r>
              <a:rPr lang="en-US" baseline="0" dirty="0" smtClean="0"/>
              <a:t>Thus, to correctly model how long it takes for the signal travel outside the </a:t>
            </a:r>
            <a:r>
              <a:rPr lang="en-US" baseline="0" dirty="0" err="1" smtClean="0"/>
              <a:t>boudrary</a:t>
            </a:r>
            <a:r>
              <a:rPr lang="en-US" baseline="0" dirty="0" smtClean="0"/>
              <a:t>, we can use SDC command set_input_delay and set_output_delay.</a:t>
            </a:r>
          </a:p>
          <a:p>
            <a:r>
              <a:rPr lang="en-US" baseline="0" dirty="0" smtClean="0"/>
              <a:t>This value can come from interface budgeting in the beginning of the project or be back-annotated from actual full chip database once people start to iterate and optimize the design.</a:t>
            </a:r>
          </a:p>
          <a:p>
            <a:endParaRPr lang="en-US" baseline="0" dirty="0" smtClean="0"/>
          </a:p>
          <a:p>
            <a:r>
              <a:rPr lang="en-US" i="1" dirty="0"/>
              <a:t>-clock </a:t>
            </a:r>
            <a:r>
              <a:rPr lang="en-US" dirty="0"/>
              <a:t>option is used to specify the reference clock, with respect to which the delay value is specified. This should usually refer to the name of the clock which is used to trigger/sample the signal that reaches this input port. if the clock which samples the data does not enter the block of interest, we would need to specify a virtual clock with the same characteristics and use that virtual clock.</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254080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Input</a:t>
            </a:r>
            <a:r>
              <a:rPr lang="en-US" baseline="0" dirty="0" smtClean="0"/>
              <a:t> or </a:t>
            </a:r>
            <a:r>
              <a:rPr lang="en-US" dirty="0" smtClean="0"/>
              <a:t>Output paths are external timing paths</a:t>
            </a:r>
            <a:r>
              <a:rPr lang="en-US" baseline="0" dirty="0" smtClean="0"/>
              <a:t> to the design scope. That means only a portion of the entire timing path is inside the partition.</a:t>
            </a:r>
          </a:p>
          <a:p>
            <a:r>
              <a:rPr lang="en-US" baseline="0" dirty="0" smtClean="0"/>
              <a:t>Input paths are the ones being launched externally but captured inside the partition, while output paths are launched locally but captured outside.</a:t>
            </a:r>
          </a:p>
          <a:p>
            <a:r>
              <a:rPr lang="en-US" baseline="0" dirty="0" smtClean="0"/>
              <a:t>To the partition boundary, we only see a data port on the datapath and a clock port sending/receiving clock signals.</a:t>
            </a:r>
          </a:p>
          <a:p>
            <a:r>
              <a:rPr lang="en-US" baseline="0" dirty="0" smtClean="0"/>
              <a:t>Thus, to correctly model how long it takes for the signal travel outside the </a:t>
            </a:r>
            <a:r>
              <a:rPr lang="en-US" baseline="0" dirty="0" err="1" smtClean="0"/>
              <a:t>boudrary</a:t>
            </a:r>
            <a:r>
              <a:rPr lang="en-US" baseline="0" dirty="0" smtClean="0"/>
              <a:t>, we can use SDC command set_input_delay and set_output_delay.</a:t>
            </a:r>
          </a:p>
          <a:p>
            <a:r>
              <a:rPr lang="en-US" baseline="0" dirty="0" smtClean="0"/>
              <a:t>This value can come from interface budgeting in the beginning of the project or be back-annotated from actual full chip database once people start to iterate and optimize the design.</a:t>
            </a:r>
          </a:p>
          <a:p>
            <a:endParaRPr lang="en-US" baseline="0" dirty="0" smtClean="0"/>
          </a:p>
          <a:p>
            <a:r>
              <a:rPr lang="en-US" i="1" dirty="0"/>
              <a:t>-clock </a:t>
            </a:r>
            <a:r>
              <a:rPr lang="en-US" dirty="0"/>
              <a:t>option is used to specify the reference clock, with respect to which the delay value is specified. This should usually refer to the name of the clock which is used to trigger/sample the signal that reaches this input port. if the clock which samples the data does not enter the block of interest, we would need to specify a virtual clock with the same characteristics and use that virtual clock.</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440577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Input</a:t>
            </a:r>
            <a:r>
              <a:rPr lang="en-US" baseline="0" dirty="0" smtClean="0"/>
              <a:t> or </a:t>
            </a:r>
            <a:r>
              <a:rPr lang="en-US" dirty="0" smtClean="0"/>
              <a:t>Output paths are external timing paths</a:t>
            </a:r>
            <a:r>
              <a:rPr lang="en-US" baseline="0" dirty="0" smtClean="0"/>
              <a:t> to the design scope. That means only a portion of the entire timing path is inside the partition.</a:t>
            </a:r>
          </a:p>
          <a:p>
            <a:r>
              <a:rPr lang="en-US" baseline="0" dirty="0" smtClean="0"/>
              <a:t>Input paths are the ones being launched externally but captured inside the partition, while output paths are launched locally but captured outside.</a:t>
            </a:r>
          </a:p>
          <a:p>
            <a:r>
              <a:rPr lang="en-US" baseline="0" dirty="0" smtClean="0"/>
              <a:t>To the partition boundary, we only see a data port on the datapath and a clock port sending/receiving clock signals.</a:t>
            </a:r>
          </a:p>
          <a:p>
            <a:r>
              <a:rPr lang="en-US" baseline="0" dirty="0" smtClean="0"/>
              <a:t>Thus, to correctly model how long it takes for the signal travel outside the </a:t>
            </a:r>
            <a:r>
              <a:rPr lang="en-US" baseline="0" dirty="0" err="1" smtClean="0"/>
              <a:t>boudrary</a:t>
            </a:r>
            <a:r>
              <a:rPr lang="en-US" baseline="0" dirty="0" smtClean="0"/>
              <a:t>, we can use SDC command set_input_delay and set_output_delay.</a:t>
            </a:r>
          </a:p>
          <a:p>
            <a:r>
              <a:rPr lang="en-US" baseline="0" dirty="0" smtClean="0"/>
              <a:t>This value can come from interface budgeting in the beginning of the project or be back-annotated from actual full chip database once people start to iterate and optimize the design.</a:t>
            </a:r>
          </a:p>
          <a:p>
            <a:endParaRPr lang="en-US" baseline="0" dirty="0" smtClean="0"/>
          </a:p>
          <a:p>
            <a:r>
              <a:rPr lang="en-US" i="1" dirty="0"/>
              <a:t>-clock </a:t>
            </a:r>
            <a:r>
              <a:rPr lang="en-US" dirty="0"/>
              <a:t>option is used to specify the reference clock, with respect to which the delay value is specified. This should usually refer to the name of the clock which is used to trigger/sample the signal that reaches this input port. if the clock which samples the data does not enter the block of interest, we would need to specify a virtual clock with the same characteristics and use that virtual clock.</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54653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Setting case analysis value is a very often</a:t>
            </a:r>
            <a:r>
              <a:rPr lang="en-US" baseline="0" dirty="0" smtClean="0"/>
              <a:t> used technique in STA to setup design environment. We know that the same chip will be working under different circumstances.</a:t>
            </a:r>
          </a:p>
          <a:p>
            <a:r>
              <a:rPr lang="en-US" baseline="0" dirty="0" smtClean="0"/>
              <a:t>Each circumstance will require corresponding analysis setup. For example, in one functional scenario, CLK A might be chosen to be the system clock while in another scenario, the CLK B serves as the main clock.</a:t>
            </a:r>
          </a:p>
          <a:p>
            <a:r>
              <a:rPr lang="en-US" baseline="0" dirty="0" smtClean="0"/>
              <a:t>So we have to have a way to tell the STA tool when to use what clock source for the analysis.</a:t>
            </a:r>
          </a:p>
          <a:p>
            <a:endParaRPr lang="en-US" baseline="0" dirty="0" smtClean="0"/>
          </a:p>
          <a:p>
            <a:r>
              <a:rPr lang="en-US" baseline="0" dirty="0" smtClean="0"/>
              <a:t>By using case analysis, designer could control the right value to be propagated through the logic cone. There are two types of case values in the design. One is the user-specified value, where the case value is explicitly set by the user on a certain pin or port. so that the logic value of that node is forced to be the value designer want; the other way is for the tool to automatically determine constant value from the logic propagation from upstream.</a:t>
            </a:r>
          </a:p>
          <a:p>
            <a:r>
              <a:rPr lang="en-US" baseline="0" dirty="0" smtClean="0"/>
              <a:t>This usually happens on nodes that are not set by the user directly.</a:t>
            </a:r>
          </a:p>
          <a:p>
            <a:endParaRPr lang="en-US" baseline="0" dirty="0" smtClean="0"/>
          </a:p>
          <a:p>
            <a:r>
              <a:rPr lang="en-US" baseline="0" dirty="0" smtClean="0"/>
              <a:t>To correctly constrain the design, we need to make sure the case value follows the design intention and the derived constant value is not going to wrong logics and causing trouble. We will talk more on this in constraint debug course. </a:t>
            </a:r>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913048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Setting case analysis value is a very often</a:t>
            </a:r>
            <a:r>
              <a:rPr lang="en-US" baseline="0" dirty="0" smtClean="0"/>
              <a:t> used technique in STA to setup design environment. We know that the same chip will be working under different circumstances.</a:t>
            </a:r>
          </a:p>
          <a:p>
            <a:r>
              <a:rPr lang="en-US" baseline="0" dirty="0" smtClean="0"/>
              <a:t>Each circumstance will require corresponding analysis setup. For example, in one functional scenario, CLK A might be chosen to be the system clock while in another scenario, the CLK B serves as the main clock.</a:t>
            </a:r>
          </a:p>
          <a:p>
            <a:r>
              <a:rPr lang="en-US" baseline="0" dirty="0" smtClean="0"/>
              <a:t>So we have to have a way to tell the STA tool when to use what clock source for the analysis.</a:t>
            </a:r>
          </a:p>
          <a:p>
            <a:endParaRPr lang="en-US" baseline="0" dirty="0" smtClean="0"/>
          </a:p>
          <a:p>
            <a:r>
              <a:rPr lang="en-US" baseline="0" dirty="0" smtClean="0"/>
              <a:t>By using case analysis, designer could control the right value to be propagated through the logic cone. There are two types of case values in the design. One is the user-specified value, where the case value is explicitly set by the user on a certain pin or port. so that the logic value of that node is forced to be the value designer want; the other way is for the tool to automatically determine constant value from the logic propagation from upstream.</a:t>
            </a:r>
          </a:p>
          <a:p>
            <a:r>
              <a:rPr lang="en-US" baseline="0" dirty="0" smtClean="0"/>
              <a:t>This usually happens on nodes that are not set by the user directly.</a:t>
            </a:r>
          </a:p>
          <a:p>
            <a:endParaRPr lang="en-US" baseline="0" dirty="0" smtClean="0"/>
          </a:p>
          <a:p>
            <a:r>
              <a:rPr lang="en-US" baseline="0" dirty="0" smtClean="0"/>
              <a:t>To correctly constrain the design, we need to make sure the case value follows the design intention and the derived constant value is not going to wrong logics and causing trouble. We will talk more on this in constraint debug course. </a:t>
            </a:r>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460093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If in some cases, we don’t need to analyze certain</a:t>
            </a:r>
            <a:r>
              <a:rPr lang="en-US" baseline="0" dirty="0" smtClean="0"/>
              <a:t> signal through a particular logic cone according to design intention, we can guide the STA tool not even propagates the logic value downstream.</a:t>
            </a:r>
          </a:p>
          <a:p>
            <a:r>
              <a:rPr lang="en-US" baseline="0" dirty="0" smtClean="0"/>
              <a:t>The most command way to stop the propagation is:</a:t>
            </a:r>
          </a:p>
          <a:p>
            <a:r>
              <a:rPr lang="en-US" baseline="0" dirty="0" smtClean="0"/>
              <a:t>For data signals, we can use set_disable_timing command to break the timing arc of a cell.</a:t>
            </a:r>
          </a:p>
          <a:p>
            <a:r>
              <a:rPr lang="en-US" baseline="0" dirty="0" smtClean="0"/>
              <a:t>For clock signals, we can use set_clock_sense –stop_propagation to block clock propagation through certain timing arc.</a:t>
            </a:r>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3896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31774">
              <a:defRPr/>
            </a:pPr>
            <a:r>
              <a:rPr lang="en-US" altLang="zh-CN" dirty="0">
                <a:solidFill>
                  <a:schemeClr val="bg1">
                    <a:lumMod val="50000"/>
                  </a:schemeClr>
                </a:solidFill>
              </a:rPr>
              <a:t>It is possible that certain timing paths are not real/not possible in the actual functional operation of the design. </a:t>
            </a:r>
          </a:p>
          <a:p>
            <a:pPr defTabSz="931774">
              <a:defRPr/>
            </a:pPr>
            <a:r>
              <a:rPr lang="en-US" altLang="zh-CN" dirty="0">
                <a:solidFill>
                  <a:schemeClr val="bg1">
                    <a:lumMod val="50000"/>
                  </a:schemeClr>
                </a:solidFill>
              </a:rPr>
              <a:t>Such path can be turned off in STA. </a:t>
            </a:r>
          </a:p>
          <a:p>
            <a:pPr defTabSz="931774">
              <a:defRPr/>
            </a:pPr>
            <a:r>
              <a:rPr lang="en-US" altLang="zh-CN" dirty="0">
                <a:solidFill>
                  <a:schemeClr val="bg1">
                    <a:lumMod val="50000"/>
                  </a:schemeClr>
                </a:solidFill>
              </a:rPr>
              <a:t>The advantage of identifying the false paths is that the analysis space is reduced, thereby allowing the analysis to focus only on the real paths, also cut down the run time. </a:t>
            </a:r>
          </a:p>
          <a:p>
            <a:endParaRPr lang="en-US" i="0" dirty="0" smtClean="0"/>
          </a:p>
          <a:p>
            <a:r>
              <a:rPr lang="en-US" i="0" dirty="0" smtClean="0"/>
              <a:t>For example, the</a:t>
            </a:r>
            <a:r>
              <a:rPr lang="en-US" i="0" baseline="0" dirty="0" smtClean="0"/>
              <a:t> CLK A and CLK B are two inputs of the same MUX. According to design intention, only one of them can be propagated through the MUX at one time.</a:t>
            </a:r>
          </a:p>
          <a:p>
            <a:r>
              <a:rPr lang="en-US" i="0" baseline="0" dirty="0" smtClean="0"/>
              <a:t>However, if we somehow forget to set the case analysis and also didn’t say anything about the relation between CLK A and CLK B, the STA will make both clocks propagate through the MUX and start analyzing timing paths between these two clocks.</a:t>
            </a:r>
          </a:p>
          <a:p>
            <a:r>
              <a:rPr lang="en-US" i="0" baseline="0" dirty="0" smtClean="0"/>
              <a:t>From the STA perspective, this is the most comprehensive way to handle this case so it wont miss any possible timing paths.</a:t>
            </a:r>
          </a:p>
          <a:p>
            <a:r>
              <a:rPr lang="en-US" i="0" baseline="0" dirty="0" smtClean="0"/>
              <a:t>But from the designer’s perspective, such timing path will never going to happen so this analysis does not make any sense.</a:t>
            </a:r>
          </a:p>
          <a:p>
            <a:endParaRPr lang="en-US" i="0" baseline="0" dirty="0" smtClean="0"/>
          </a:p>
          <a:p>
            <a:r>
              <a:rPr lang="en-US" i="0" baseline="0" dirty="0" smtClean="0"/>
              <a:t>Thus, we can set false path between these two clock domains.</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2689493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Sometimes, you would have designs where clocks may not be talking to each other</a:t>
            </a:r>
            <a:r>
              <a:rPr lang="en-US" baseline="0" dirty="0" smtClean="0"/>
              <a:t> </a:t>
            </a:r>
            <a:r>
              <a:rPr lang="en-US" dirty="0" smtClean="0"/>
              <a:t>depending on how the design is architected.</a:t>
            </a:r>
          </a:p>
          <a:p>
            <a:r>
              <a:rPr lang="en-US" dirty="0" smtClean="0"/>
              <a:t>Such</a:t>
            </a:r>
            <a:r>
              <a:rPr lang="en-US" baseline="0" dirty="0" smtClean="0"/>
              <a:t> as the function clocks will not interfere with test clocks. We can of course set false paths between them, but a more preferred way to define such clock relation is to set clock groups.</a:t>
            </a:r>
          </a:p>
          <a:p>
            <a:endParaRPr lang="en-US" baseline="0" dirty="0" smtClean="0"/>
          </a:p>
          <a:p>
            <a:r>
              <a:rPr lang="en-US" baseline="0" dirty="0" smtClean="0"/>
              <a:t>The clock group definition will tell the tool which clocks are belonging to same synchronous design, and the tool will assume all other clocks not specified in the same clock group to be async to that group.</a:t>
            </a:r>
          </a:p>
          <a:p>
            <a:r>
              <a:rPr lang="en-US" baseline="0" dirty="0" smtClean="0"/>
              <a:t>There are two basic relation between two </a:t>
            </a:r>
            <a:r>
              <a:rPr lang="en-US" baseline="0" dirty="0" err="1" smtClean="0"/>
              <a:t>asyc</a:t>
            </a:r>
            <a:r>
              <a:rPr lang="en-US" baseline="0" dirty="0" smtClean="0"/>
              <a:t> clock.</a:t>
            </a:r>
          </a:p>
          <a:p>
            <a:endParaRPr lang="en-US" baseline="0" dirty="0" smtClean="0"/>
          </a:p>
          <a:p>
            <a:pPr defTabSz="931774">
              <a:defRPr/>
            </a:pPr>
            <a:r>
              <a:rPr lang="en-US" baseline="0" dirty="0" smtClean="0"/>
              <a:t>First one is they are logically exclusive, which means b</a:t>
            </a:r>
            <a:r>
              <a:rPr lang="en-US" altLang="zh-CN" dirty="0">
                <a:solidFill>
                  <a:schemeClr val="bg1">
                    <a:lumMod val="50000"/>
                  </a:schemeClr>
                </a:solidFill>
              </a:rPr>
              <a:t>oth clocks coexists in the design, but they don’t talk to each other (no timing path between them). Such as CLK_A and CLK_B in left figure.</a:t>
            </a:r>
          </a:p>
          <a:p>
            <a:pPr defTabSz="931774">
              <a:defRPr/>
            </a:pPr>
            <a:r>
              <a:rPr lang="en-US" altLang="zh-CN" dirty="0">
                <a:solidFill>
                  <a:schemeClr val="bg1">
                    <a:lumMod val="50000"/>
                  </a:schemeClr>
                </a:solidFill>
              </a:rPr>
              <a:t>The other one is they are physically exclusive. That means only one clock can exist in the design at one time when multiple clocks are define on the same design object. Such as the GCLK_A and GCLK_B</a:t>
            </a:r>
          </a:p>
          <a:p>
            <a:pPr defTabSz="931774">
              <a:defRPr/>
            </a:pPr>
            <a:r>
              <a:rPr lang="en-US" altLang="zh-CN" dirty="0">
                <a:solidFill>
                  <a:schemeClr val="bg1">
                    <a:lumMod val="50000"/>
                  </a:schemeClr>
                </a:solidFill>
              </a:rPr>
              <a:t>Note that the CLK_A and CLK_B are not logically exclusive anymore in the right picture since they have timing path in between on the other part of the design.</a:t>
            </a:r>
          </a:p>
          <a:p>
            <a:endParaRPr lang="en-US" i="0" dirty="0" smtClean="0"/>
          </a:p>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4037936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u="sng" kern="1200" dirty="0" smtClean="0">
                <a:solidFill>
                  <a:schemeClr val="tx1"/>
                </a:solidFill>
                <a:effectLst/>
                <a:latin typeface="+mn-lt"/>
                <a:ea typeface="+mn-ea"/>
                <a:cs typeface="+mn-cs"/>
              </a:rPr>
              <a:t>Derating</a:t>
            </a:r>
            <a:r>
              <a:rPr lang="en-US" sz="1200" kern="1200" dirty="0" smtClean="0">
                <a:solidFill>
                  <a:schemeClr val="tx1"/>
                </a:solidFill>
                <a:effectLst/>
                <a:latin typeface="+mn-lt"/>
                <a:ea typeface="+mn-ea"/>
                <a:cs typeface="+mn-cs"/>
              </a:rPr>
              <a:t> = Making timing path slower/faster and then validate the behavior of the design. Since the clock and data paths can be affected differently by the OCV, STA can model the OCV by making the PVT condition for launch and capture path to be slightly different. (different derating factor) </a:t>
            </a:r>
          </a:p>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182399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In PBA mode, on the contrary,</a:t>
            </a:r>
            <a:r>
              <a:rPr lang="en-US" baseline="0" dirty="0" smtClean="0"/>
              <a:t> the slew and signal arrival time is calculate separately. Each path is isolated from each other so they don’t interfere. </a:t>
            </a:r>
          </a:p>
          <a:p>
            <a:endParaRPr lang="en-US" baseline="0" dirty="0" smtClean="0"/>
          </a:p>
          <a:p>
            <a:r>
              <a:rPr lang="en-US" baseline="0" dirty="0" smtClean="0"/>
              <a:t>This time, the faster transition is able to be propagated through the NAND gate so the above path could see a real transition even after the slew merge point. </a:t>
            </a:r>
          </a:p>
          <a:p>
            <a:r>
              <a:rPr lang="en-US" baseline="0" dirty="0" smtClean="0"/>
              <a:t>The signal arrival time is calculated specific to this path and it has only single switching edge. So we can calculate noise more accurately from it.</a:t>
            </a:r>
          </a:p>
          <a:p>
            <a:endParaRPr lang="en-US" baseline="0" dirty="0" smtClean="0"/>
          </a:p>
          <a:p>
            <a:r>
              <a:rPr lang="en-US" baseline="0" dirty="0" smtClean="0"/>
              <a:t>Normally, PBA mode timing QoR is more accurate because of above reasons and should be always looks better than GBA mode. </a:t>
            </a:r>
          </a:p>
          <a:p>
            <a:r>
              <a:rPr lang="en-US" baseline="0" dirty="0" smtClean="0"/>
              <a:t>But since it has to isolate each path and store unique slew rate and arrival time for each timing node, it requires much more computing power to process this high volume of data.</a:t>
            </a:r>
          </a:p>
          <a:p>
            <a:endParaRPr lang="en-US" baseline="0" dirty="0" smtClean="0"/>
          </a:p>
          <a:p>
            <a:r>
              <a:rPr lang="en-US" baseline="0" dirty="0" smtClean="0"/>
              <a:t>The normal strategy is to use GBA for timing closure when the design still has quite a lot failing path or timing violation. Then after all major timing problem have been solved and only very few tail paths left, we can enable to PBA mode for accurate signoff check. </a:t>
            </a:r>
            <a:endParaRPr lang="en-US"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970005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&lt;show a PT report_timing report&gt;</a:t>
            </a:r>
            <a:endParaRPr lang="en-US" altLang="zh-CN" dirty="0">
              <a:solidFill>
                <a:schemeClr val="bg1">
                  <a:lumMod val="50000"/>
                </a:schemeClr>
              </a:solidFill>
            </a:endParaRPr>
          </a:p>
          <a:p>
            <a:pPr defTabSz="931774">
              <a:defRPr/>
            </a:pPr>
            <a:endParaRPr lang="en-US" altLang="zh-CN" dirty="0">
              <a:solidFill>
                <a:schemeClr val="bg1">
                  <a:lumMod val="50000"/>
                </a:schemeClr>
              </a:solidFill>
            </a:endParaRPr>
          </a:p>
          <a:p>
            <a:pPr defTabSz="931774">
              <a:defRPr/>
            </a:pPr>
            <a:r>
              <a:rPr lang="en-US" altLang="zh-CN" i="1" dirty="0">
                <a:solidFill>
                  <a:schemeClr val="bg1">
                    <a:lumMod val="50000"/>
                  </a:schemeClr>
                </a:solidFill>
              </a:rPr>
              <a:t>Set </a:t>
            </a:r>
            <a:r>
              <a:rPr lang="en-US" altLang="zh-CN" i="1" dirty="0" err="1">
                <a:solidFill>
                  <a:schemeClr val="bg1">
                    <a:lumMod val="50000"/>
                  </a:schemeClr>
                </a:solidFill>
              </a:rPr>
              <a:t>input_paths</a:t>
            </a:r>
            <a:r>
              <a:rPr lang="en-US" altLang="zh-CN" i="1" dirty="0">
                <a:solidFill>
                  <a:schemeClr val="bg1">
                    <a:lumMod val="50000"/>
                  </a:schemeClr>
                </a:solidFill>
              </a:rPr>
              <a:t> [</a:t>
            </a:r>
            <a:r>
              <a:rPr lang="en-US" altLang="zh-CN" i="1" dirty="0" err="1">
                <a:solidFill>
                  <a:schemeClr val="bg1">
                    <a:lumMod val="50000"/>
                  </a:schemeClr>
                </a:solidFill>
              </a:rPr>
              <a:t>remove_from_collection</a:t>
            </a:r>
            <a:r>
              <a:rPr lang="en-US" altLang="zh-CN" i="1" dirty="0">
                <a:solidFill>
                  <a:schemeClr val="bg1">
                    <a:lumMod val="50000"/>
                  </a:schemeClr>
                </a:solidFill>
              </a:rPr>
              <a:t> [all_inputs] $</a:t>
            </a:r>
            <a:r>
              <a:rPr lang="en-US" altLang="zh-CN" i="1" dirty="0" err="1">
                <a:solidFill>
                  <a:schemeClr val="bg1">
                    <a:lumMod val="50000"/>
                  </a:schemeClr>
                </a:solidFill>
              </a:rPr>
              <a:t>clock_ports</a:t>
            </a:r>
            <a:r>
              <a:rPr lang="en-US" altLang="zh-CN" i="1" dirty="0">
                <a:solidFill>
                  <a:schemeClr val="bg1">
                    <a:lumMod val="50000"/>
                  </a:schemeClr>
                </a:solidFill>
              </a:rPr>
              <a:t>]</a:t>
            </a:r>
          </a:p>
          <a:p>
            <a:pPr defTabSz="931774">
              <a:defRPr/>
            </a:pPr>
            <a:r>
              <a:rPr lang="en-US" altLang="zh-CN" i="1" dirty="0">
                <a:solidFill>
                  <a:schemeClr val="bg1">
                    <a:lumMod val="50000"/>
                  </a:schemeClr>
                </a:solidFill>
              </a:rPr>
              <a:t>Set </a:t>
            </a:r>
            <a:r>
              <a:rPr lang="en-US" altLang="zh-CN" i="1" dirty="0" err="1">
                <a:solidFill>
                  <a:schemeClr val="bg1">
                    <a:lumMod val="50000"/>
                  </a:schemeClr>
                </a:solidFill>
              </a:rPr>
              <a:t>output_paths</a:t>
            </a:r>
            <a:r>
              <a:rPr lang="en-US" altLang="zh-CN" i="1" dirty="0">
                <a:solidFill>
                  <a:schemeClr val="bg1">
                    <a:lumMod val="50000"/>
                  </a:schemeClr>
                </a:solidFill>
              </a:rPr>
              <a:t> [all_outputs]</a:t>
            </a:r>
          </a:p>
          <a:p>
            <a:pPr defTabSz="931774">
              <a:defRPr/>
            </a:pPr>
            <a:endParaRPr lang="en-US" altLang="zh-CN" i="1" dirty="0">
              <a:solidFill>
                <a:schemeClr val="bg1">
                  <a:lumMod val="50000"/>
                </a:schemeClr>
              </a:solidFill>
            </a:endParaRPr>
          </a:p>
          <a:p>
            <a:pPr defTabSz="931774">
              <a:defRPr/>
            </a:pPr>
            <a:r>
              <a:rPr lang="en-US" altLang="zh-CN" i="1" dirty="0">
                <a:solidFill>
                  <a:schemeClr val="bg1">
                    <a:lumMod val="50000"/>
                  </a:schemeClr>
                </a:solidFill>
              </a:rPr>
              <a:t>Group_path –name INPUT_PATH –from $</a:t>
            </a:r>
            <a:r>
              <a:rPr lang="en-US" altLang="zh-CN" i="1" dirty="0" err="1">
                <a:solidFill>
                  <a:schemeClr val="bg1">
                    <a:lumMod val="50000"/>
                  </a:schemeClr>
                </a:solidFill>
              </a:rPr>
              <a:t>input_paths</a:t>
            </a:r>
            <a:endParaRPr lang="en-US" altLang="zh-CN" i="1" dirty="0">
              <a:solidFill>
                <a:schemeClr val="bg1">
                  <a:lumMod val="50000"/>
                </a:schemeClr>
              </a:solidFill>
            </a:endParaRPr>
          </a:p>
          <a:p>
            <a:pPr defTabSz="931774">
              <a:defRPr/>
            </a:pPr>
            <a:r>
              <a:rPr lang="en-US" altLang="zh-CN" i="1" dirty="0">
                <a:solidFill>
                  <a:schemeClr val="bg1">
                    <a:lumMod val="50000"/>
                  </a:schemeClr>
                </a:solidFill>
              </a:rPr>
              <a:t>Group_path –name OUTPUT_PATH –to $</a:t>
            </a:r>
            <a:r>
              <a:rPr lang="en-US" altLang="zh-CN" i="1" dirty="0" err="1">
                <a:solidFill>
                  <a:schemeClr val="bg1">
                    <a:lumMod val="50000"/>
                  </a:schemeClr>
                </a:solidFill>
              </a:rPr>
              <a:t>output_paths</a:t>
            </a:r>
            <a:endParaRPr lang="en-US" altLang="zh-CN" i="1" dirty="0">
              <a:solidFill>
                <a:schemeClr val="bg1">
                  <a:lumMod val="50000"/>
                </a:schemeClr>
              </a:solidFill>
            </a:endParaRPr>
          </a:p>
          <a:p>
            <a:pPr defTabSz="931774">
              <a:defRPr/>
            </a:pPr>
            <a:r>
              <a:rPr lang="en-US" altLang="zh-CN" i="1" dirty="0">
                <a:solidFill>
                  <a:schemeClr val="bg1">
                    <a:lumMod val="50000"/>
                  </a:schemeClr>
                </a:solidFill>
              </a:rPr>
              <a:t>Group_path –name FEEDTHROUGH –from $</a:t>
            </a:r>
            <a:r>
              <a:rPr lang="en-US" altLang="zh-CN" i="1" dirty="0" err="1">
                <a:solidFill>
                  <a:schemeClr val="bg1">
                    <a:lumMod val="50000"/>
                  </a:schemeClr>
                </a:solidFill>
              </a:rPr>
              <a:t>input_paths</a:t>
            </a:r>
            <a:r>
              <a:rPr lang="en-US" altLang="zh-CN" i="1" dirty="0">
                <a:solidFill>
                  <a:schemeClr val="bg1">
                    <a:lumMod val="50000"/>
                  </a:schemeClr>
                </a:solidFill>
              </a:rPr>
              <a:t> –to $</a:t>
            </a:r>
            <a:r>
              <a:rPr lang="en-US" altLang="zh-CN" i="1" dirty="0" err="1">
                <a:solidFill>
                  <a:schemeClr val="bg1">
                    <a:lumMod val="50000"/>
                  </a:schemeClr>
                </a:solidFill>
              </a:rPr>
              <a:t>output_paths</a:t>
            </a:r>
            <a:endParaRPr lang="en-US" altLang="zh-CN" i="1" dirty="0">
              <a:solidFill>
                <a:schemeClr val="bg1">
                  <a:lumMod val="50000"/>
                </a:schemeClr>
              </a:solidFill>
            </a:endParaRPr>
          </a:p>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47920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574877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So how do we actually tell the STA tool about our timing requirement of a design?</a:t>
            </a:r>
          </a:p>
          <a:p>
            <a:r>
              <a:rPr lang="en-US" dirty="0" smtClean="0"/>
              <a:t>The</a:t>
            </a:r>
            <a:r>
              <a:rPr lang="en-US" baseline="0" dirty="0" smtClean="0"/>
              <a:t> industry standard is by using synopsys design constraints or simply called SDC.</a:t>
            </a:r>
          </a:p>
          <a:p>
            <a:endParaRPr lang="en-US" baseline="0" dirty="0" smtClean="0"/>
          </a:p>
          <a:p>
            <a:r>
              <a:rPr lang="en-US" baseline="0" dirty="0" smtClean="0"/>
              <a:t>SDC is a tcl based text format with commands created by synopsys for timing constraints. BTW, this is one of the reason why the job position requires you to have experience and knowledge of tcl language.</a:t>
            </a:r>
          </a:p>
          <a:p>
            <a:r>
              <a:rPr lang="en-US" baseline="0" dirty="0" smtClean="0"/>
              <a:t>The most essential commands to constrain a design can be clock creation, input/output delay constraints, environment setup and timing exceptions.</a:t>
            </a:r>
          </a:p>
          <a:p>
            <a:endParaRPr lang="en-US" baseline="0" dirty="0" smtClean="0"/>
          </a:p>
          <a:p>
            <a:r>
              <a:rPr lang="en-US" baseline="0" dirty="0" smtClean="0"/>
              <a:t>By using these commands, the STA engineering guide the STA tool to look at the real design issues but not false paths. A good timing constraint is valuable for a timely design closure and critical </a:t>
            </a:r>
            <a:r>
              <a:rPr lang="en-US" baseline="0" smtClean="0"/>
              <a:t>for a functional success.</a:t>
            </a:r>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045158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spcBef>
                <a:spcPts val="306"/>
              </a:spcBef>
            </a:pPr>
            <a:r>
              <a:rPr lang="en-US" dirty="0"/>
              <a:t>System clocks and their delays are extremely important constraints in ASIC designs. System clocks are typically supplied externally, but can be generated inside an ASIC. All delay, especially in a synchronous ASIC design are dependent upon the system clocks. So the t</a:t>
            </a:r>
            <a:r>
              <a:rPr lang="en-US" altLang="zh-CN" sz="1600" dirty="0">
                <a:solidFill>
                  <a:schemeClr val="tx1">
                    <a:lumMod val="75000"/>
                    <a:lumOff val="25000"/>
                  </a:schemeClr>
                </a:solidFill>
              </a:rPr>
              <a:t>ypical Scenario for a master clock creation is to model clock generated from </a:t>
            </a:r>
            <a:r>
              <a:rPr lang="en-US" altLang="zh-CN" dirty="0">
                <a:solidFill>
                  <a:schemeClr val="bg1">
                    <a:lumMod val="50000"/>
                  </a:schemeClr>
                </a:solidFill>
              </a:rPr>
              <a:t>Off-chip Oscillator (external source) | On-chip Phase Lock Loop (internal source)</a:t>
            </a:r>
          </a:p>
          <a:p>
            <a:pPr>
              <a:lnSpc>
                <a:spcPct val="120000"/>
              </a:lnSpc>
              <a:spcBef>
                <a:spcPts val="306"/>
              </a:spcBef>
            </a:pPr>
            <a:endParaRPr lang="en-US" altLang="zh-CN" sz="2000" b="1" dirty="0">
              <a:solidFill>
                <a:schemeClr val="tx1">
                  <a:lumMod val="75000"/>
                  <a:lumOff val="25000"/>
                </a:schemeClr>
              </a:solidFill>
            </a:endParaRPr>
          </a:p>
          <a:p>
            <a:pPr>
              <a:lnSpc>
                <a:spcPct val="120000"/>
              </a:lnSpc>
              <a:spcBef>
                <a:spcPts val="306"/>
              </a:spcBef>
            </a:pPr>
            <a:r>
              <a:rPr lang="en-US" altLang="zh-CN" sz="2000" dirty="0">
                <a:solidFill>
                  <a:schemeClr val="tx1">
                    <a:lumMod val="75000"/>
                    <a:lumOff val="25000"/>
                  </a:schemeClr>
                </a:solidFill>
              </a:rPr>
              <a:t>Remember we have divide all the timing path as external path and internal path. after the clock creation, ideally all the functional flop-flop will be clocked so internal timing path can already be analyzed.</a:t>
            </a:r>
          </a:p>
          <a:p>
            <a:pPr>
              <a:spcBef>
                <a:spcPts val="306"/>
              </a:spcBef>
            </a:pPr>
            <a:r>
              <a:rPr lang="en-US" altLang="zh-CN" dirty="0">
                <a:solidFill>
                  <a:schemeClr val="bg1">
                    <a:lumMod val="50000"/>
                  </a:schemeClr>
                </a:solidFill>
              </a:rPr>
              <a:t>The way in STA to create a clock source is by describing its waveform. Waveform option specifies the waveform within one clock period, which then repeats itself. </a:t>
            </a:r>
          </a:p>
          <a:p>
            <a:endParaRPr lang="en-US" i="0" dirty="0" smtClean="0"/>
          </a:p>
          <a:p>
            <a:r>
              <a:rPr lang="en-US" i="0" baseline="0" dirty="0" smtClean="0"/>
              <a:t>Let’s take a look at this example:</a:t>
            </a:r>
          </a:p>
          <a:p>
            <a:endParaRPr lang="en-US" i="0" baseline="0" dirty="0" smtClean="0"/>
          </a:p>
          <a:p>
            <a:r>
              <a:rPr lang="en-US" i="0" dirty="0" smtClean="0"/>
              <a:t>The first argument specifies the time at which rising edge occurs, the second argument specifies the time at which the falling edge occurs. All the edges must be monotonically increasing and within one period. The edge time alternate starting from the first rising edge after time zero, then falling edge, then rising edge and so on. There must be an even number of edges specified.</a:t>
            </a:r>
          </a:p>
          <a:p>
            <a:endParaRPr lang="en-US" i="0" dirty="0" smtClean="0"/>
          </a:p>
          <a:p>
            <a:r>
              <a:rPr lang="en-US" dirty="0"/>
              <a:t>When the option is not specified, the clock is assumed to have a 50 % duty cycle. This is equivalent to saying that the waveform is { 0 period/2 }.</a:t>
            </a:r>
            <a:endParaRPr lang="en-US" i="0" dirty="0" smtClean="0"/>
          </a:p>
          <a:p>
            <a:endParaRPr lang="en-US" i="0" dirty="0" smtClean="0"/>
          </a:p>
          <a:p>
            <a:r>
              <a:rPr lang="en-US" i="0" dirty="0" smtClean="0"/>
              <a:t>If ther</a:t>
            </a:r>
            <a:r>
              <a:rPr lang="en-US" i="0" baseline="0" dirty="0" smtClean="0"/>
              <a:t>e are m</a:t>
            </a:r>
            <a:r>
              <a:rPr lang="en-US" i="0" dirty="0" smtClean="0"/>
              <a:t>ore than one clock on the same clock source, we must use -name and</a:t>
            </a:r>
            <a:r>
              <a:rPr lang="en-US" i="0" baseline="0" dirty="0" smtClean="0"/>
              <a:t> -add switch to make them co-exists. Otherwise, the one defines later will override the one defined earlier.</a:t>
            </a:r>
          </a:p>
          <a:p>
            <a:endParaRPr lang="en-US" i="0" baseline="0" dirty="0" smtClean="0"/>
          </a:p>
          <a:p>
            <a:r>
              <a:rPr lang="en-US" i="0" baseline="0" dirty="0" smtClean="0"/>
              <a:t>Define clock correctly is extremely important to the STA analysis. </a:t>
            </a:r>
            <a:r>
              <a:rPr lang="en-US" dirty="0"/>
              <a:t>If even a single clock is specified incorrectly, the impact could be felt by millions of paths within the design. </a:t>
            </a:r>
          </a:p>
          <a:p>
            <a:r>
              <a:rPr lang="en-US" dirty="0"/>
              <a:t>It may cause the block to not meet timing. Even if the block meets timing, it may give a false sense of timing closure. </a:t>
            </a:r>
          </a:p>
          <a:p>
            <a:r>
              <a:rPr lang="en-US" dirty="0"/>
              <a:t>A missing clock constraint would also mean that a huge number of paths in the design may not be timed. </a:t>
            </a:r>
          </a:p>
          <a:p>
            <a:r>
              <a:rPr lang="en-US" dirty="0"/>
              <a:t>Since clock specifications impact maximum number of paths, even a single incorrect or missing specification could be highly detrimental to the design.</a:t>
            </a:r>
            <a:endParaRPr lang="en-US" i="0" dirty="0" smtClean="0"/>
          </a:p>
          <a:p>
            <a:endParaRPr lang="en-US" i="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330941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31774">
              <a:defRPr/>
            </a:pPr>
            <a:endParaRPr lang="en-US" altLang="zh-CN" dirty="0">
              <a:solidFill>
                <a:schemeClr val="bg1">
                  <a:lumMod val="50000"/>
                </a:schemeClr>
              </a:solidFill>
            </a:endParaRPr>
          </a:p>
          <a:p>
            <a:r>
              <a:rPr lang="en-US" dirty="0"/>
              <a:t>Most complex designs require more than one clock for its functioning. When there are multiple clocks in a design, they would need to interact or share a relationship.</a:t>
            </a:r>
          </a:p>
          <a:p>
            <a:r>
              <a:rPr lang="en-US" altLang="zh-CN" dirty="0"/>
              <a:t>For most part of the design, the sequential elements are driving by synchronous system clocks, which means those clocks share a fixed phase relationship.</a:t>
            </a:r>
          </a:p>
          <a:p>
            <a:r>
              <a:rPr lang="en-US" altLang="zh-CN" dirty="0"/>
              <a:t>In most cases, synchronous clocks originate from the same source.</a:t>
            </a:r>
            <a:endParaRPr lang="en-US" altLang="zh-CN" dirty="0">
              <a:solidFill>
                <a:schemeClr val="bg1">
                  <a:lumMod val="50000"/>
                </a:schemeClr>
              </a:solidFill>
            </a:endParaRPr>
          </a:p>
          <a:p>
            <a:pPr defTabSz="931774">
              <a:defRPr/>
            </a:pPr>
            <a:endParaRPr lang="en-US" altLang="zh-CN" dirty="0">
              <a:solidFill>
                <a:schemeClr val="bg1">
                  <a:lumMod val="50000"/>
                </a:schemeClr>
              </a:solidFill>
            </a:endParaRPr>
          </a:p>
          <a:p>
            <a:pPr defTabSz="931774">
              <a:defRPr/>
            </a:pPr>
            <a:r>
              <a:rPr lang="en-US" altLang="zh-CN" dirty="0">
                <a:solidFill>
                  <a:schemeClr val="bg1">
                    <a:lumMod val="50000"/>
                  </a:schemeClr>
                </a:solidFill>
              </a:rPr>
              <a:t>When a new clock is generated in a design that is based on a master clock, which means it will have phase relationship with the master clock, it can be defined as a generated clock. This definition is needed because STA does not know that the clock period has been changed at the output of clock divider and what is the new period should it be. </a:t>
            </a:r>
          </a:p>
          <a:p>
            <a:endParaRPr lang="en-US" b="0" i="0" dirty="0" smtClean="0"/>
          </a:p>
          <a:p>
            <a:pPr>
              <a:lnSpc>
                <a:spcPct val="120000"/>
              </a:lnSpc>
              <a:spcBef>
                <a:spcPts val="306"/>
              </a:spcBef>
            </a:pPr>
            <a:r>
              <a:rPr lang="en-US" altLang="zh-CN" sz="1600" dirty="0">
                <a:solidFill>
                  <a:schemeClr val="tx1">
                    <a:lumMod val="75000"/>
                    <a:lumOff val="25000"/>
                  </a:schemeClr>
                </a:solidFill>
              </a:rPr>
              <a:t>Typical scenario for generated clock is when the signal coming out of a c</a:t>
            </a:r>
            <a:r>
              <a:rPr lang="en-US" altLang="zh-CN" dirty="0">
                <a:solidFill>
                  <a:schemeClr val="bg1">
                    <a:lumMod val="50000"/>
                  </a:schemeClr>
                </a:solidFill>
              </a:rPr>
              <a:t>lock divider Logic, clock multiplier or clock gating logic. To distinguish the divided version or gated version of the clock, a new generated clock needs to be created.</a:t>
            </a:r>
          </a:p>
          <a:p>
            <a:pPr>
              <a:lnSpc>
                <a:spcPct val="120000"/>
              </a:lnSpc>
              <a:spcBef>
                <a:spcPts val="306"/>
              </a:spcBef>
            </a:pPr>
            <a:endParaRPr lang="en-US" altLang="zh-CN" dirty="0">
              <a:solidFill>
                <a:schemeClr val="bg1">
                  <a:lumMod val="50000"/>
                </a:schemeClr>
              </a:solidFill>
            </a:endParaRPr>
          </a:p>
          <a:p>
            <a:r>
              <a:rPr lang="en-US" dirty="0"/>
              <a:t>a source object can have more than one clock. If the master clock source pin has more than one clock in its </a:t>
            </a:r>
            <a:r>
              <a:rPr lang="en-US" dirty="0" err="1"/>
              <a:t>fanin</a:t>
            </a:r>
            <a:r>
              <a:rPr lang="en-US" dirty="0"/>
              <a:t> cone, then the generated clock must indicate the master clock which causes the generated clock to be</a:t>
            </a:r>
          </a:p>
          <a:p>
            <a:r>
              <a:rPr lang="en-US" dirty="0"/>
              <a:t>derived. This is specified using the </a:t>
            </a:r>
            <a:r>
              <a:rPr lang="en-US" i="1" dirty="0"/>
              <a:t>-</a:t>
            </a:r>
            <a:r>
              <a:rPr lang="en-US" i="1" dirty="0" err="1"/>
              <a:t>master_clock</a:t>
            </a:r>
            <a:r>
              <a:rPr lang="en-US" i="1" dirty="0"/>
              <a:t> </a:t>
            </a:r>
            <a:r>
              <a:rPr lang="en-US" dirty="0"/>
              <a:t>option. This option takes the name of the SDC clock that has been defined to drive the master clock source pin.</a:t>
            </a:r>
          </a:p>
          <a:p>
            <a:endParaRPr lang="en-US" dirty="0"/>
          </a:p>
          <a:p>
            <a:r>
              <a:rPr lang="en-US" dirty="0"/>
              <a:t>Once a generated clock has been defined, the clock characteristics (waveform, period, etc.) would be derived by the tool, based on the characteristics of the waveform at the source.</a:t>
            </a:r>
            <a:endParaRPr lang="en-US" altLang="zh-CN" dirty="0">
              <a:solidFill>
                <a:schemeClr val="bg1">
                  <a:lumMod val="50000"/>
                </a:schemeClr>
              </a:solidFill>
            </a:endParaRPr>
          </a:p>
          <a:p>
            <a:pPr>
              <a:lnSpc>
                <a:spcPct val="120000"/>
              </a:lnSpc>
              <a:spcBef>
                <a:spcPts val="306"/>
              </a:spcBef>
            </a:pPr>
            <a:endParaRPr lang="en-US" altLang="zh-CN" dirty="0">
              <a:solidFill>
                <a:schemeClr val="bg1">
                  <a:lumMod val="50000"/>
                </a:schemeClr>
              </a:solidFill>
            </a:endParaRPr>
          </a:p>
          <a:p>
            <a:r>
              <a:rPr lang="en-US" dirty="0"/>
              <a:t>To describe the waveform relation between the master clock and generated clock, one can use following options:</a:t>
            </a:r>
          </a:p>
          <a:p>
            <a:endParaRPr lang="en-US" dirty="0"/>
          </a:p>
          <a:p>
            <a:pPr marL="232943" indent="-232943">
              <a:buAutoNum type="arabicPeriod"/>
            </a:pPr>
            <a:r>
              <a:rPr lang="en-US" i="1" dirty="0"/>
              <a:t>-edges </a:t>
            </a:r>
          </a:p>
          <a:p>
            <a:r>
              <a:rPr lang="en-US" dirty="0"/>
              <a:t>this is represented as a list of integers that correspond to the edge of the source clock from which the generated clock has been obtained. The edges</a:t>
            </a:r>
          </a:p>
          <a:p>
            <a:r>
              <a:rPr lang="en-US" dirty="0"/>
              <a:t>indicate alternating rising and falling edge of the generated clock. The edges must contain an odd number of integers and should at the very minimum contain 3 integers to represent one full cycle of the generated clock. The count of edge starts with “1” and this number (“1”) represents the first rising edge of the source clock.</a:t>
            </a:r>
          </a:p>
          <a:p>
            <a:endParaRPr lang="en-US" dirty="0"/>
          </a:p>
          <a:p>
            <a:r>
              <a:rPr lang="en-US" dirty="0"/>
              <a:t>2. </a:t>
            </a:r>
            <a:r>
              <a:rPr lang="en-US" i="1" dirty="0"/>
              <a:t>-</a:t>
            </a:r>
            <a:r>
              <a:rPr lang="en-US" i="1" dirty="0" err="1"/>
              <a:t>divide_by</a:t>
            </a:r>
            <a:r>
              <a:rPr lang="en-US" i="1" dirty="0"/>
              <a:t> </a:t>
            </a:r>
          </a:p>
          <a:p>
            <a:r>
              <a:rPr lang="en-US" dirty="0"/>
              <a:t>this represents a generated clock where the frequency has been divided by a factor, which means the period is multiplied by the same factor.</a:t>
            </a:r>
          </a:p>
          <a:p>
            <a:endParaRPr lang="en-US" dirty="0"/>
          </a:p>
          <a:p>
            <a:r>
              <a:rPr lang="en-US" dirty="0"/>
              <a:t>3. </a:t>
            </a:r>
            <a:r>
              <a:rPr lang="en-US" i="1" dirty="0"/>
              <a:t>-</a:t>
            </a:r>
            <a:r>
              <a:rPr lang="en-US" i="1" dirty="0" err="1"/>
              <a:t>multiply_by</a:t>
            </a:r>
            <a:r>
              <a:rPr lang="en-US" i="1" dirty="0"/>
              <a:t> </a:t>
            </a:r>
          </a:p>
          <a:p>
            <a:r>
              <a:rPr lang="en-US" dirty="0"/>
              <a:t>this represents a generated clock where the frequency has been multiplied by a factor, which means the period is divided by the same factor. It should be noted that though clocks are </a:t>
            </a:r>
            <a:r>
              <a:rPr lang="en-US" dirty="0" err="1"/>
              <a:t>defi</a:t>
            </a:r>
            <a:r>
              <a:rPr lang="en-US" dirty="0"/>
              <a:t> </a:t>
            </a:r>
            <a:r>
              <a:rPr lang="en-US" dirty="0" err="1"/>
              <a:t>ned</a:t>
            </a:r>
            <a:r>
              <a:rPr lang="en-US" dirty="0"/>
              <a:t> using period characteristic, the </a:t>
            </a:r>
            <a:r>
              <a:rPr lang="en-US" dirty="0" err="1"/>
              <a:t>multiply_by</a:t>
            </a:r>
            <a:r>
              <a:rPr lang="en-US" dirty="0"/>
              <a:t> and </a:t>
            </a:r>
            <a:r>
              <a:rPr lang="en-US" dirty="0" err="1"/>
              <a:t>divide_by</a:t>
            </a:r>
            <a:r>
              <a:rPr lang="en-US" dirty="0"/>
              <a:t> are specified using frequency characteristic in mind (which is inverse of period).</a:t>
            </a:r>
          </a:p>
          <a:p>
            <a:endParaRPr lang="en-US" dirty="0"/>
          </a:p>
          <a:p>
            <a:r>
              <a:rPr lang="en-US" dirty="0"/>
              <a:t>When a generated clock defined using </a:t>
            </a:r>
            <a:r>
              <a:rPr lang="en-US" i="1" dirty="0"/>
              <a:t>-</a:t>
            </a:r>
            <a:r>
              <a:rPr lang="en-US" i="1" dirty="0" err="1"/>
              <a:t>divide_by</a:t>
            </a:r>
            <a:r>
              <a:rPr lang="en-US" i="1" dirty="0"/>
              <a:t> </a:t>
            </a:r>
            <a:r>
              <a:rPr lang="en-US" dirty="0"/>
              <a:t>or </a:t>
            </a:r>
            <a:r>
              <a:rPr lang="en-US" i="1" dirty="0"/>
              <a:t>-</a:t>
            </a:r>
            <a:r>
              <a:rPr lang="en-US" i="1" dirty="0" err="1"/>
              <a:t>multiply_by</a:t>
            </a:r>
            <a:r>
              <a:rPr lang="en-US" i="1" dirty="0"/>
              <a:t> </a:t>
            </a:r>
            <a:r>
              <a:rPr lang="en-US" dirty="0"/>
              <a:t>options need to be inverted, then it can be specified using the </a:t>
            </a:r>
            <a:r>
              <a:rPr lang="en-US" i="1" dirty="0"/>
              <a:t>-invert </a:t>
            </a:r>
            <a:r>
              <a:rPr lang="en-US" dirty="0"/>
              <a:t>option. It should be noted that the presence of -</a:t>
            </a:r>
            <a:r>
              <a:rPr lang="en-US" i="1" dirty="0"/>
              <a:t>invert </a:t>
            </a:r>
            <a:r>
              <a:rPr lang="en-US" dirty="0"/>
              <a:t>does not change the edge of the</a:t>
            </a:r>
          </a:p>
          <a:p>
            <a:r>
              <a:rPr lang="en-US" dirty="0"/>
              <a:t>source clock at which generated clock will have a transition. It only impacts whether the generated clock will start with a rising transition or a falling transition.</a:t>
            </a:r>
          </a:p>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60205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31774">
              <a:defRPr/>
            </a:pPr>
            <a:endParaRPr lang="en-US" altLang="zh-CN" dirty="0">
              <a:solidFill>
                <a:schemeClr val="bg1">
                  <a:lumMod val="50000"/>
                </a:schemeClr>
              </a:solidFill>
            </a:endParaRPr>
          </a:p>
          <a:p>
            <a:r>
              <a:rPr lang="en-US" dirty="0"/>
              <a:t>Most complex designs require more than one clock for its functioning. When there are multiple clocks in a design, they would need to interact or share a relationship.</a:t>
            </a:r>
          </a:p>
          <a:p>
            <a:r>
              <a:rPr lang="en-US" altLang="zh-CN" dirty="0"/>
              <a:t>For most part of the design, the sequential elements are driving by synchronous system clocks, which means those clocks share a fixed phase relationship.</a:t>
            </a:r>
          </a:p>
          <a:p>
            <a:r>
              <a:rPr lang="en-US" altLang="zh-CN" dirty="0"/>
              <a:t>In most cases, synchronous clocks originate from the same source.</a:t>
            </a:r>
            <a:endParaRPr lang="en-US" altLang="zh-CN" dirty="0">
              <a:solidFill>
                <a:schemeClr val="bg1">
                  <a:lumMod val="50000"/>
                </a:schemeClr>
              </a:solidFill>
            </a:endParaRPr>
          </a:p>
          <a:p>
            <a:pPr defTabSz="931774">
              <a:defRPr/>
            </a:pPr>
            <a:endParaRPr lang="en-US" altLang="zh-CN" dirty="0">
              <a:solidFill>
                <a:schemeClr val="bg1">
                  <a:lumMod val="50000"/>
                </a:schemeClr>
              </a:solidFill>
            </a:endParaRPr>
          </a:p>
          <a:p>
            <a:pPr defTabSz="931774">
              <a:defRPr/>
            </a:pPr>
            <a:r>
              <a:rPr lang="en-US" altLang="zh-CN" dirty="0">
                <a:solidFill>
                  <a:schemeClr val="bg1">
                    <a:lumMod val="50000"/>
                  </a:schemeClr>
                </a:solidFill>
              </a:rPr>
              <a:t>When a new clock is generated in a design that is based on a master clock, which means it will have phase relationship with the master clock, it can be defined as a generated clock. This definition is needed because STA does not know that the clock period has been changed at the output of clock divider and what is the new period should it be. </a:t>
            </a:r>
          </a:p>
          <a:p>
            <a:endParaRPr lang="en-US" b="0" i="0" dirty="0" smtClean="0"/>
          </a:p>
          <a:p>
            <a:pPr>
              <a:lnSpc>
                <a:spcPct val="120000"/>
              </a:lnSpc>
              <a:spcBef>
                <a:spcPts val="306"/>
              </a:spcBef>
            </a:pPr>
            <a:r>
              <a:rPr lang="en-US" altLang="zh-CN" sz="1600" dirty="0">
                <a:solidFill>
                  <a:schemeClr val="tx1">
                    <a:lumMod val="75000"/>
                    <a:lumOff val="25000"/>
                  </a:schemeClr>
                </a:solidFill>
              </a:rPr>
              <a:t>Typical scenario for generated clock is when the signal coming out of a c</a:t>
            </a:r>
            <a:r>
              <a:rPr lang="en-US" altLang="zh-CN" dirty="0">
                <a:solidFill>
                  <a:schemeClr val="bg1">
                    <a:lumMod val="50000"/>
                  </a:schemeClr>
                </a:solidFill>
              </a:rPr>
              <a:t>lock divider Logic, clock multiplier or clock gating logic. To distinguish the divided version or gated version of the clock, a new generated clock needs to be created.</a:t>
            </a:r>
          </a:p>
          <a:p>
            <a:pPr>
              <a:lnSpc>
                <a:spcPct val="120000"/>
              </a:lnSpc>
              <a:spcBef>
                <a:spcPts val="306"/>
              </a:spcBef>
            </a:pPr>
            <a:endParaRPr lang="en-US" altLang="zh-CN" dirty="0">
              <a:solidFill>
                <a:schemeClr val="bg1">
                  <a:lumMod val="50000"/>
                </a:schemeClr>
              </a:solidFill>
            </a:endParaRPr>
          </a:p>
          <a:p>
            <a:r>
              <a:rPr lang="en-US" dirty="0"/>
              <a:t>a source object can have more than one clock. If the master clock source pin has more than one clock in its </a:t>
            </a:r>
            <a:r>
              <a:rPr lang="en-US" dirty="0" err="1"/>
              <a:t>fanin</a:t>
            </a:r>
            <a:r>
              <a:rPr lang="en-US" dirty="0"/>
              <a:t> cone, then the generated clock must indicate the master clock which causes the generated clock to be</a:t>
            </a:r>
          </a:p>
          <a:p>
            <a:r>
              <a:rPr lang="en-US" dirty="0"/>
              <a:t>derived. This is specified using the </a:t>
            </a:r>
            <a:r>
              <a:rPr lang="en-US" i="1" dirty="0"/>
              <a:t>-</a:t>
            </a:r>
            <a:r>
              <a:rPr lang="en-US" i="1" dirty="0" err="1"/>
              <a:t>master_clock</a:t>
            </a:r>
            <a:r>
              <a:rPr lang="en-US" i="1" dirty="0"/>
              <a:t> </a:t>
            </a:r>
            <a:r>
              <a:rPr lang="en-US" dirty="0"/>
              <a:t>option. This option takes the name of the SDC clock that has been defined to drive the master clock source pin.</a:t>
            </a:r>
          </a:p>
          <a:p>
            <a:endParaRPr lang="en-US" dirty="0"/>
          </a:p>
          <a:p>
            <a:r>
              <a:rPr lang="en-US" dirty="0"/>
              <a:t>Once a generated clock has been defined, the clock characteristics (waveform, period, etc.) would be derived by the tool, based on the characteristics of the waveform at the source.</a:t>
            </a:r>
            <a:endParaRPr lang="en-US" altLang="zh-CN" dirty="0">
              <a:solidFill>
                <a:schemeClr val="bg1">
                  <a:lumMod val="50000"/>
                </a:schemeClr>
              </a:solidFill>
            </a:endParaRPr>
          </a:p>
          <a:p>
            <a:pPr>
              <a:lnSpc>
                <a:spcPct val="120000"/>
              </a:lnSpc>
              <a:spcBef>
                <a:spcPts val="306"/>
              </a:spcBef>
            </a:pPr>
            <a:endParaRPr lang="en-US" altLang="zh-CN" dirty="0">
              <a:solidFill>
                <a:schemeClr val="bg1">
                  <a:lumMod val="50000"/>
                </a:schemeClr>
              </a:solidFill>
            </a:endParaRPr>
          </a:p>
          <a:p>
            <a:r>
              <a:rPr lang="en-US" dirty="0"/>
              <a:t>To describe the waveform relation between the master clock and generated clock, one can use following options:</a:t>
            </a:r>
          </a:p>
          <a:p>
            <a:endParaRPr lang="en-US" dirty="0"/>
          </a:p>
          <a:p>
            <a:pPr marL="232943" indent="-232943">
              <a:buAutoNum type="arabicPeriod"/>
            </a:pPr>
            <a:r>
              <a:rPr lang="en-US" i="1" dirty="0"/>
              <a:t>-edges </a:t>
            </a:r>
          </a:p>
          <a:p>
            <a:r>
              <a:rPr lang="en-US" dirty="0"/>
              <a:t>this is represented as a list of integers that correspond to the edge of the source clock from which the generated clock has been obtained. The edges</a:t>
            </a:r>
          </a:p>
          <a:p>
            <a:r>
              <a:rPr lang="en-US" dirty="0"/>
              <a:t>indicate alternating rising and falling edge of the generated clock. The edges must contain an odd number of integers and should at the very minimum contain 3 integers to represent one full cycle of the generated clock. The count of edge starts with “1” and this number (“1”) represents the first rising edge of the source clock.</a:t>
            </a:r>
          </a:p>
          <a:p>
            <a:endParaRPr lang="en-US" dirty="0"/>
          </a:p>
          <a:p>
            <a:r>
              <a:rPr lang="en-US" dirty="0"/>
              <a:t>2. </a:t>
            </a:r>
            <a:r>
              <a:rPr lang="en-US" i="1" dirty="0"/>
              <a:t>-</a:t>
            </a:r>
            <a:r>
              <a:rPr lang="en-US" i="1" dirty="0" err="1"/>
              <a:t>divide_by</a:t>
            </a:r>
            <a:r>
              <a:rPr lang="en-US" i="1" dirty="0"/>
              <a:t> </a:t>
            </a:r>
          </a:p>
          <a:p>
            <a:r>
              <a:rPr lang="en-US" dirty="0"/>
              <a:t>this represents a generated clock where the frequency has been divided by a factor, which means the period is multiplied by the same factor.</a:t>
            </a:r>
          </a:p>
          <a:p>
            <a:endParaRPr lang="en-US" dirty="0"/>
          </a:p>
          <a:p>
            <a:r>
              <a:rPr lang="en-US" dirty="0"/>
              <a:t>3. </a:t>
            </a:r>
            <a:r>
              <a:rPr lang="en-US" i="1" dirty="0"/>
              <a:t>-</a:t>
            </a:r>
            <a:r>
              <a:rPr lang="en-US" i="1" dirty="0" err="1"/>
              <a:t>multiply_by</a:t>
            </a:r>
            <a:r>
              <a:rPr lang="en-US" i="1" dirty="0"/>
              <a:t> </a:t>
            </a:r>
          </a:p>
          <a:p>
            <a:r>
              <a:rPr lang="en-US" dirty="0"/>
              <a:t>this represents a generated clock where the frequency has been multiplied by a factor, which means the period is divided by the same factor. It should be noted that though clocks are </a:t>
            </a:r>
            <a:r>
              <a:rPr lang="en-US" dirty="0" err="1"/>
              <a:t>defi</a:t>
            </a:r>
            <a:r>
              <a:rPr lang="en-US" dirty="0"/>
              <a:t> </a:t>
            </a:r>
            <a:r>
              <a:rPr lang="en-US" dirty="0" err="1"/>
              <a:t>ned</a:t>
            </a:r>
            <a:r>
              <a:rPr lang="en-US" dirty="0"/>
              <a:t> using period characteristic, the </a:t>
            </a:r>
            <a:r>
              <a:rPr lang="en-US" dirty="0" err="1"/>
              <a:t>multiply_by</a:t>
            </a:r>
            <a:r>
              <a:rPr lang="en-US" dirty="0"/>
              <a:t> and </a:t>
            </a:r>
            <a:r>
              <a:rPr lang="en-US" dirty="0" err="1"/>
              <a:t>divide_by</a:t>
            </a:r>
            <a:r>
              <a:rPr lang="en-US" dirty="0"/>
              <a:t> are specified using frequency characteristic in mind (which is inverse of period).</a:t>
            </a:r>
          </a:p>
          <a:p>
            <a:endParaRPr lang="en-US" dirty="0"/>
          </a:p>
          <a:p>
            <a:r>
              <a:rPr lang="en-US" dirty="0"/>
              <a:t>When a generated clock defined using </a:t>
            </a:r>
            <a:r>
              <a:rPr lang="en-US" i="1" dirty="0"/>
              <a:t>-</a:t>
            </a:r>
            <a:r>
              <a:rPr lang="en-US" i="1" dirty="0" err="1"/>
              <a:t>divide_by</a:t>
            </a:r>
            <a:r>
              <a:rPr lang="en-US" i="1" dirty="0"/>
              <a:t> </a:t>
            </a:r>
            <a:r>
              <a:rPr lang="en-US" dirty="0"/>
              <a:t>or </a:t>
            </a:r>
            <a:r>
              <a:rPr lang="en-US" i="1" dirty="0"/>
              <a:t>-</a:t>
            </a:r>
            <a:r>
              <a:rPr lang="en-US" i="1" dirty="0" err="1"/>
              <a:t>multiply_by</a:t>
            </a:r>
            <a:r>
              <a:rPr lang="en-US" i="1" dirty="0"/>
              <a:t> </a:t>
            </a:r>
            <a:r>
              <a:rPr lang="en-US" dirty="0"/>
              <a:t>options need to be inverted, then it can be specified using the </a:t>
            </a:r>
            <a:r>
              <a:rPr lang="en-US" i="1" dirty="0"/>
              <a:t>-invert </a:t>
            </a:r>
            <a:r>
              <a:rPr lang="en-US" dirty="0"/>
              <a:t>option. It should be noted that the presence of -</a:t>
            </a:r>
            <a:r>
              <a:rPr lang="en-US" i="1" dirty="0"/>
              <a:t>invert </a:t>
            </a:r>
            <a:r>
              <a:rPr lang="en-US" dirty="0"/>
              <a:t>does not change the edge of the</a:t>
            </a:r>
          </a:p>
          <a:p>
            <a:r>
              <a:rPr lang="en-US" dirty="0"/>
              <a:t>source clock at which generated clock will have a transition. It only impacts whether the generated clock will start with a rising transition or a falling transition.</a:t>
            </a:r>
          </a:p>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577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31774">
              <a:defRPr/>
            </a:pPr>
            <a:endParaRPr lang="en-US" altLang="zh-CN" dirty="0">
              <a:solidFill>
                <a:schemeClr val="bg1">
                  <a:lumMod val="50000"/>
                </a:schemeClr>
              </a:solidFill>
            </a:endParaRPr>
          </a:p>
          <a:p>
            <a:r>
              <a:rPr lang="en-US" dirty="0"/>
              <a:t>Most complex designs require more than one clock for its functioning. When there are multiple clocks in a design, they would need to interact or share a relationship.</a:t>
            </a:r>
          </a:p>
          <a:p>
            <a:r>
              <a:rPr lang="en-US" altLang="zh-CN" dirty="0"/>
              <a:t>For most part of the design, the sequential elements are driving by synchronous system clocks, which means those clocks share a fixed phase relationship.</a:t>
            </a:r>
          </a:p>
          <a:p>
            <a:r>
              <a:rPr lang="en-US" altLang="zh-CN" dirty="0"/>
              <a:t>In most cases, synchronous clocks originate from the same source.</a:t>
            </a:r>
            <a:endParaRPr lang="en-US" altLang="zh-CN" dirty="0">
              <a:solidFill>
                <a:schemeClr val="bg1">
                  <a:lumMod val="50000"/>
                </a:schemeClr>
              </a:solidFill>
            </a:endParaRPr>
          </a:p>
          <a:p>
            <a:pPr defTabSz="931774">
              <a:defRPr/>
            </a:pPr>
            <a:endParaRPr lang="en-US" altLang="zh-CN" dirty="0">
              <a:solidFill>
                <a:schemeClr val="bg1">
                  <a:lumMod val="50000"/>
                </a:schemeClr>
              </a:solidFill>
            </a:endParaRPr>
          </a:p>
          <a:p>
            <a:pPr defTabSz="931774">
              <a:defRPr/>
            </a:pPr>
            <a:r>
              <a:rPr lang="en-US" altLang="zh-CN" dirty="0">
                <a:solidFill>
                  <a:schemeClr val="bg1">
                    <a:lumMod val="50000"/>
                  </a:schemeClr>
                </a:solidFill>
              </a:rPr>
              <a:t>When a new clock is generated in a design that is based on a master clock, which means it will have phase relationship with the master clock, it can be defined as a generated clock. This definition is needed because STA does not know that the clock period has been changed at the output of clock divider and what is the new period should it be. </a:t>
            </a:r>
          </a:p>
          <a:p>
            <a:endParaRPr lang="en-US" b="0" i="0" dirty="0" smtClean="0"/>
          </a:p>
          <a:p>
            <a:pPr>
              <a:lnSpc>
                <a:spcPct val="120000"/>
              </a:lnSpc>
              <a:spcBef>
                <a:spcPts val="306"/>
              </a:spcBef>
            </a:pPr>
            <a:r>
              <a:rPr lang="en-US" altLang="zh-CN" sz="1600" dirty="0">
                <a:solidFill>
                  <a:schemeClr val="tx1">
                    <a:lumMod val="75000"/>
                    <a:lumOff val="25000"/>
                  </a:schemeClr>
                </a:solidFill>
              </a:rPr>
              <a:t>Typical scenario for generated clock is when the signal coming out of a c</a:t>
            </a:r>
            <a:r>
              <a:rPr lang="en-US" altLang="zh-CN" dirty="0">
                <a:solidFill>
                  <a:schemeClr val="bg1">
                    <a:lumMod val="50000"/>
                  </a:schemeClr>
                </a:solidFill>
              </a:rPr>
              <a:t>lock divider Logic, clock multiplier or clock gating logic. To distinguish the divided version or gated version of the clock, a new generated clock needs to be created.</a:t>
            </a:r>
          </a:p>
          <a:p>
            <a:pPr>
              <a:lnSpc>
                <a:spcPct val="120000"/>
              </a:lnSpc>
              <a:spcBef>
                <a:spcPts val="306"/>
              </a:spcBef>
            </a:pPr>
            <a:endParaRPr lang="en-US" altLang="zh-CN" dirty="0">
              <a:solidFill>
                <a:schemeClr val="bg1">
                  <a:lumMod val="50000"/>
                </a:schemeClr>
              </a:solidFill>
            </a:endParaRPr>
          </a:p>
          <a:p>
            <a:r>
              <a:rPr lang="en-US" dirty="0"/>
              <a:t>a source object can have more than one clock. If the master clock source pin has more than one clock in its </a:t>
            </a:r>
            <a:r>
              <a:rPr lang="en-US" dirty="0" err="1"/>
              <a:t>fanin</a:t>
            </a:r>
            <a:r>
              <a:rPr lang="en-US" dirty="0"/>
              <a:t> cone, then the generated clock must indicate the master clock which causes the generated clock to be</a:t>
            </a:r>
          </a:p>
          <a:p>
            <a:r>
              <a:rPr lang="en-US" dirty="0"/>
              <a:t>derived. This is specified using the </a:t>
            </a:r>
            <a:r>
              <a:rPr lang="en-US" i="1" dirty="0"/>
              <a:t>-</a:t>
            </a:r>
            <a:r>
              <a:rPr lang="en-US" i="1" dirty="0" err="1"/>
              <a:t>master_clock</a:t>
            </a:r>
            <a:r>
              <a:rPr lang="en-US" i="1" dirty="0"/>
              <a:t> </a:t>
            </a:r>
            <a:r>
              <a:rPr lang="en-US" dirty="0"/>
              <a:t>option. This option takes the name of the SDC clock that has been defined to drive the master clock source pin.</a:t>
            </a:r>
          </a:p>
          <a:p>
            <a:endParaRPr lang="en-US" dirty="0"/>
          </a:p>
          <a:p>
            <a:r>
              <a:rPr lang="en-US" dirty="0"/>
              <a:t>Once a generated clock has been defined, the clock characteristics (waveform, period, etc.) would be derived by the tool, based on the characteristics of the waveform at the source.</a:t>
            </a:r>
            <a:endParaRPr lang="en-US" altLang="zh-CN" dirty="0">
              <a:solidFill>
                <a:schemeClr val="bg1">
                  <a:lumMod val="50000"/>
                </a:schemeClr>
              </a:solidFill>
            </a:endParaRPr>
          </a:p>
          <a:p>
            <a:pPr>
              <a:lnSpc>
                <a:spcPct val="120000"/>
              </a:lnSpc>
              <a:spcBef>
                <a:spcPts val="306"/>
              </a:spcBef>
            </a:pPr>
            <a:endParaRPr lang="en-US" altLang="zh-CN" dirty="0">
              <a:solidFill>
                <a:schemeClr val="bg1">
                  <a:lumMod val="50000"/>
                </a:schemeClr>
              </a:solidFill>
            </a:endParaRPr>
          </a:p>
          <a:p>
            <a:r>
              <a:rPr lang="en-US" dirty="0"/>
              <a:t>To describe the waveform relation between the master clock and generated clock, one can use following options:</a:t>
            </a:r>
          </a:p>
          <a:p>
            <a:endParaRPr lang="en-US" dirty="0"/>
          </a:p>
          <a:p>
            <a:pPr marL="232943" indent="-232943">
              <a:buAutoNum type="arabicPeriod"/>
            </a:pPr>
            <a:r>
              <a:rPr lang="en-US" i="1" dirty="0"/>
              <a:t>-edges </a:t>
            </a:r>
          </a:p>
          <a:p>
            <a:r>
              <a:rPr lang="en-US" dirty="0"/>
              <a:t>this is represented as a list of integers that correspond to the edge of the source clock from which the generated clock has been obtained. The edges</a:t>
            </a:r>
          </a:p>
          <a:p>
            <a:r>
              <a:rPr lang="en-US" dirty="0"/>
              <a:t>indicate alternating rising and falling edge of the generated clock. The edges must contain an odd number of integers and should at the very minimum contain 3 integers to represent one full cycle of the generated clock. The count of edge starts with “1” and this number (“1”) represents the first rising edge of the source clock.</a:t>
            </a:r>
          </a:p>
          <a:p>
            <a:endParaRPr lang="en-US" dirty="0"/>
          </a:p>
          <a:p>
            <a:r>
              <a:rPr lang="en-US" dirty="0"/>
              <a:t>2. </a:t>
            </a:r>
            <a:r>
              <a:rPr lang="en-US" i="1" dirty="0"/>
              <a:t>-</a:t>
            </a:r>
            <a:r>
              <a:rPr lang="en-US" i="1" dirty="0" err="1"/>
              <a:t>divide_by</a:t>
            </a:r>
            <a:r>
              <a:rPr lang="en-US" i="1" dirty="0"/>
              <a:t> </a:t>
            </a:r>
          </a:p>
          <a:p>
            <a:r>
              <a:rPr lang="en-US" dirty="0"/>
              <a:t>this represents a generated clock where the frequency has been divided by a factor, which means the period is multiplied by the same factor.</a:t>
            </a:r>
          </a:p>
          <a:p>
            <a:endParaRPr lang="en-US" dirty="0"/>
          </a:p>
          <a:p>
            <a:r>
              <a:rPr lang="en-US" dirty="0"/>
              <a:t>3. </a:t>
            </a:r>
            <a:r>
              <a:rPr lang="en-US" i="1" dirty="0"/>
              <a:t>-</a:t>
            </a:r>
            <a:r>
              <a:rPr lang="en-US" i="1" dirty="0" err="1"/>
              <a:t>multiply_by</a:t>
            </a:r>
            <a:r>
              <a:rPr lang="en-US" i="1" dirty="0"/>
              <a:t> </a:t>
            </a:r>
          </a:p>
          <a:p>
            <a:r>
              <a:rPr lang="en-US" dirty="0"/>
              <a:t>this represents a generated clock where the frequency has been multiplied by a factor, which means the period is divided by the same factor. It should be noted that though clocks are </a:t>
            </a:r>
            <a:r>
              <a:rPr lang="en-US" dirty="0" err="1"/>
              <a:t>defi</a:t>
            </a:r>
            <a:r>
              <a:rPr lang="en-US" dirty="0"/>
              <a:t> </a:t>
            </a:r>
            <a:r>
              <a:rPr lang="en-US" dirty="0" err="1"/>
              <a:t>ned</a:t>
            </a:r>
            <a:r>
              <a:rPr lang="en-US" dirty="0"/>
              <a:t> using period characteristic, the </a:t>
            </a:r>
            <a:r>
              <a:rPr lang="en-US" dirty="0" err="1"/>
              <a:t>multiply_by</a:t>
            </a:r>
            <a:r>
              <a:rPr lang="en-US" dirty="0"/>
              <a:t> and </a:t>
            </a:r>
            <a:r>
              <a:rPr lang="en-US" dirty="0" err="1"/>
              <a:t>divide_by</a:t>
            </a:r>
            <a:r>
              <a:rPr lang="en-US" dirty="0"/>
              <a:t> are specified using frequency characteristic in mind (which is inverse of period).</a:t>
            </a:r>
          </a:p>
          <a:p>
            <a:endParaRPr lang="en-US" dirty="0"/>
          </a:p>
          <a:p>
            <a:r>
              <a:rPr lang="en-US" dirty="0"/>
              <a:t>When a generated clock defined using </a:t>
            </a:r>
            <a:r>
              <a:rPr lang="en-US" i="1" dirty="0"/>
              <a:t>-</a:t>
            </a:r>
            <a:r>
              <a:rPr lang="en-US" i="1" dirty="0" err="1"/>
              <a:t>divide_by</a:t>
            </a:r>
            <a:r>
              <a:rPr lang="en-US" i="1" dirty="0"/>
              <a:t> </a:t>
            </a:r>
            <a:r>
              <a:rPr lang="en-US" dirty="0"/>
              <a:t>or </a:t>
            </a:r>
            <a:r>
              <a:rPr lang="en-US" i="1" dirty="0"/>
              <a:t>-</a:t>
            </a:r>
            <a:r>
              <a:rPr lang="en-US" i="1" dirty="0" err="1"/>
              <a:t>multiply_by</a:t>
            </a:r>
            <a:r>
              <a:rPr lang="en-US" i="1" dirty="0"/>
              <a:t> </a:t>
            </a:r>
            <a:r>
              <a:rPr lang="en-US" dirty="0"/>
              <a:t>options need to be inverted, then it can be specified using the </a:t>
            </a:r>
            <a:r>
              <a:rPr lang="en-US" i="1" dirty="0"/>
              <a:t>-invert </a:t>
            </a:r>
            <a:r>
              <a:rPr lang="en-US" dirty="0"/>
              <a:t>option. It should be noted that the presence of -</a:t>
            </a:r>
            <a:r>
              <a:rPr lang="en-US" i="1" dirty="0"/>
              <a:t>invert </a:t>
            </a:r>
            <a:r>
              <a:rPr lang="en-US" dirty="0"/>
              <a:t>does not change the edge of the</a:t>
            </a:r>
          </a:p>
          <a:p>
            <a:r>
              <a:rPr lang="en-US" dirty="0"/>
              <a:t>source clock at which generated clock will have a transition. It only impacts whether the generated clock will start with a rising transition or a falling transition.</a:t>
            </a:r>
          </a:p>
          <a:p>
            <a:endParaRPr 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57787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31774">
              <a:lnSpc>
                <a:spcPct val="120000"/>
              </a:lnSpc>
              <a:spcBef>
                <a:spcPts val="306"/>
              </a:spcBef>
              <a:defRPr/>
            </a:pPr>
            <a:r>
              <a:rPr lang="en-US" altLang="zh-CN" sz="1600" dirty="0">
                <a:solidFill>
                  <a:schemeClr val="bg1">
                    <a:lumMod val="50000"/>
                  </a:schemeClr>
                </a:solidFill>
              </a:rPr>
              <a:t>Clock uncertainty can also be defined as a window within which a clock edge can occur. The uncertainty is to account for several factors such as clock period jitter and clock skews or any other clock margin used in STA analysis.</a:t>
            </a:r>
          </a:p>
          <a:p>
            <a:pPr>
              <a:lnSpc>
                <a:spcPct val="120000"/>
              </a:lnSpc>
              <a:spcBef>
                <a:spcPts val="306"/>
              </a:spcBef>
            </a:pPr>
            <a:endParaRPr lang="en-US" altLang="zh-CN" sz="1600" b="1" dirty="0">
              <a:solidFill>
                <a:schemeClr val="tx1">
                  <a:lumMod val="75000"/>
                  <a:lumOff val="25000"/>
                </a:schemeClr>
              </a:solidFill>
            </a:endParaRPr>
          </a:p>
          <a:p>
            <a:pPr>
              <a:lnSpc>
                <a:spcPct val="120000"/>
              </a:lnSpc>
              <a:spcBef>
                <a:spcPts val="306"/>
              </a:spcBef>
            </a:pPr>
            <a:r>
              <a:rPr lang="en-US" altLang="zh-CN" sz="1600" b="1" dirty="0">
                <a:solidFill>
                  <a:schemeClr val="tx1">
                    <a:lumMod val="75000"/>
                    <a:lumOff val="25000"/>
                  </a:schemeClr>
                </a:solidFill>
              </a:rPr>
              <a:t>Clock Skew</a:t>
            </a:r>
          </a:p>
          <a:p>
            <a:r>
              <a:rPr lang="en-US" dirty="0"/>
              <a:t>When a clock is generated by a source, it may not arrive at all the </a:t>
            </a:r>
            <a:r>
              <a:rPr lang="en-US" dirty="0" err="1"/>
              <a:t>fl</a:t>
            </a:r>
            <a:r>
              <a:rPr lang="en-US" dirty="0"/>
              <a:t> ops at the same time. The difference in the arrival time at various </a:t>
            </a:r>
            <a:r>
              <a:rPr lang="en-US" dirty="0" err="1"/>
              <a:t>fl</a:t>
            </a:r>
            <a:r>
              <a:rPr lang="en-US" dirty="0"/>
              <a:t> ops could be because of different paths through clock network, or coupling capacitance or other </a:t>
            </a:r>
            <a:r>
              <a:rPr lang="en-US" i="1" dirty="0"/>
              <a:t>PVT </a:t>
            </a:r>
            <a:r>
              <a:rPr lang="en-US" dirty="0"/>
              <a:t>(Process, Voltage, Temperature) variations in the design. This causes the edges of the same clock not to align when they reach the various devices. This difference between clock arrivals at different points in the design is referred to as clock </a:t>
            </a:r>
            <a:r>
              <a:rPr lang="en-US" i="1" dirty="0"/>
              <a:t>skew </a:t>
            </a:r>
            <a:r>
              <a:rPr lang="en-US" dirty="0"/>
              <a:t>. Clock skew can be between different points of the same clock ( </a:t>
            </a:r>
            <a:r>
              <a:rPr lang="en-US" i="1" dirty="0" err="1"/>
              <a:t>intraclock</a:t>
            </a:r>
            <a:r>
              <a:rPr lang="en-US" i="1" dirty="0"/>
              <a:t> </a:t>
            </a:r>
            <a:r>
              <a:rPr lang="en-US" dirty="0"/>
              <a:t>) or different (usually, synchronous ) clocks ( </a:t>
            </a:r>
            <a:r>
              <a:rPr lang="en-US" i="1" dirty="0" err="1"/>
              <a:t>interclock</a:t>
            </a:r>
            <a:r>
              <a:rPr lang="en-US" i="1" dirty="0"/>
              <a:t> </a:t>
            </a:r>
            <a:r>
              <a:rPr lang="en-US" dirty="0"/>
              <a:t>).</a:t>
            </a:r>
            <a:endParaRPr lang="en-US" altLang="zh-CN" sz="1600" b="1" dirty="0">
              <a:solidFill>
                <a:schemeClr val="tx1">
                  <a:lumMod val="75000"/>
                  <a:lumOff val="25000"/>
                </a:schemeClr>
              </a:solidFill>
            </a:endParaRPr>
          </a:p>
          <a:p>
            <a:pPr>
              <a:lnSpc>
                <a:spcPct val="120000"/>
              </a:lnSpc>
              <a:spcBef>
                <a:spcPts val="306"/>
              </a:spcBef>
            </a:pPr>
            <a:endParaRPr lang="en-US" altLang="zh-CN" sz="1600" b="1" dirty="0">
              <a:solidFill>
                <a:schemeClr val="tx1">
                  <a:lumMod val="75000"/>
                  <a:lumOff val="25000"/>
                </a:schemeClr>
              </a:solidFill>
            </a:endParaRPr>
          </a:p>
          <a:p>
            <a:pPr>
              <a:lnSpc>
                <a:spcPct val="120000"/>
              </a:lnSpc>
              <a:spcBef>
                <a:spcPts val="306"/>
              </a:spcBef>
            </a:pPr>
            <a:r>
              <a:rPr lang="en-US" altLang="zh-CN" sz="1600" b="1" dirty="0">
                <a:solidFill>
                  <a:schemeClr val="tx1">
                    <a:lumMod val="75000"/>
                    <a:lumOff val="25000"/>
                  </a:schemeClr>
                </a:solidFill>
              </a:rPr>
              <a:t>Clock Jitter</a:t>
            </a:r>
            <a:endParaRPr lang="zh-CN" altLang="en-US" sz="1600" b="1" dirty="0">
              <a:solidFill>
                <a:schemeClr val="tx1">
                  <a:lumMod val="75000"/>
                  <a:lumOff val="25000"/>
                </a:schemeClr>
              </a:solidFill>
            </a:endParaRPr>
          </a:p>
          <a:p>
            <a:r>
              <a:rPr lang="en-US" dirty="0"/>
              <a:t>At the clock generating device (say: PLL) itself, a clock’s edge may not be deterministic on account of crosstalk or electromagnetic interference or due to PLL characteristics.</a:t>
            </a:r>
          </a:p>
          <a:p>
            <a:r>
              <a:rPr lang="en-US" dirty="0"/>
              <a:t>This undesired deviation in the periodicity of a clock is referred to as </a:t>
            </a:r>
            <a:r>
              <a:rPr lang="en-US" i="1" dirty="0"/>
              <a:t>jitter </a:t>
            </a:r>
            <a:r>
              <a:rPr lang="en-US" dirty="0"/>
              <a:t>.</a:t>
            </a:r>
            <a:endParaRPr lang="en-US" dirty="0" smtClean="0"/>
          </a:p>
          <a:p>
            <a:endParaRPr lang="en-US" dirty="0" smtClean="0"/>
          </a:p>
          <a:p>
            <a:r>
              <a:rPr lang="en-US" dirty="0" smtClean="0"/>
              <a:t>The above</a:t>
            </a:r>
            <a:r>
              <a:rPr lang="en-US" baseline="0" dirty="0" smtClean="0"/>
              <a:t> two phenomenon means the clock period itself could have variation. Thus, in STA we use clock uncertainty to take these variations into consideration.</a:t>
            </a:r>
          </a:p>
          <a:p>
            <a:r>
              <a:rPr lang="en-US" baseline="0" dirty="0" smtClean="0"/>
              <a:t> </a:t>
            </a:r>
            <a:endParaRPr lang="en-US" dirty="0" smtClean="0"/>
          </a:p>
          <a:p>
            <a:r>
              <a:rPr lang="en-US" dirty="0"/>
              <a:t>Another important aspect of uncertainty is that its value varies between Prelayout and post-layout. In the pre-layout stage there is no CTS performed; the uncertainty value must take into effect the possible impact of skew that will be inserted. However post CTS, the skew portion is already known and doesn’t need to be specified as uncertainty. So, the clock uncertainty in the post-layout stage is generally less than pre-layout.</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50282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2019/4/16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52.png"/><Relationship Id="rId10" Type="http://schemas.openxmlformats.org/officeDocument/2006/relationships/image" Target="../media/image56.png"/><Relationship Id="rId4" Type="http://schemas.openxmlformats.org/officeDocument/2006/relationships/image" Target="../media/image51.png"/><Relationship Id="rId9"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smtClean="0">
                <a:ln w="6350">
                  <a:noFill/>
                </a:ln>
                <a:solidFill>
                  <a:schemeClr val="bg1">
                    <a:lumMod val="50000"/>
                  </a:schemeClr>
                </a:solidFill>
                <a:latin typeface="Impact" pitchFamily="34" charset="0"/>
                <a:ea typeface="微软雅黑" pitchFamily="34" charset="-122"/>
              </a:rPr>
              <a:t>03</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5364088" y="2070506"/>
            <a:ext cx="2520280" cy="400110"/>
          </a:xfrm>
          <a:prstGeom prst="rect">
            <a:avLst/>
          </a:prstGeom>
        </p:spPr>
        <p:txBody>
          <a:bodyPr wrap="square">
            <a:spAutoFit/>
          </a:bodyPr>
          <a:lstStyle/>
          <a:p>
            <a:r>
              <a:rPr lang="en-US" altLang="zh-CN" sz="2000" b="1" dirty="0" smtClean="0">
                <a:ln w="6350">
                  <a:noFill/>
                </a:ln>
                <a:solidFill>
                  <a:schemeClr val="tx1">
                    <a:lumMod val="50000"/>
                    <a:lumOff val="50000"/>
                  </a:schemeClr>
                </a:solidFill>
                <a:latin typeface="Chaparral Pro" panose="02060503040505020203" pitchFamily="18" charset="0"/>
                <a:ea typeface="微软雅黑" pitchFamily="34" charset="-122"/>
              </a:rPr>
              <a:t>Constraint Develop</a:t>
            </a:r>
            <a:endParaRPr lang="zh-CN" altLang="en-US" sz="2000" b="1" dirty="0">
              <a:ln w="6350">
                <a:noFill/>
              </a:ln>
              <a:solidFill>
                <a:schemeClr val="tx1">
                  <a:lumMod val="50000"/>
                  <a:lumOff val="50000"/>
                </a:schemeClr>
              </a:solidFill>
              <a:latin typeface="Chaparral Pro" panose="02060503040505020203" pitchFamily="18" charset="0"/>
              <a:ea typeface="微软雅黑" pitchFamily="34" charset="-122"/>
            </a:endParaRPr>
          </a:p>
        </p:txBody>
      </p:sp>
      <p:sp>
        <p:nvSpPr>
          <p:cNvPr id="14" name="矩形 13"/>
          <p:cNvSpPr/>
          <p:nvPr/>
        </p:nvSpPr>
        <p:spPr>
          <a:xfrm>
            <a:off x="4573570" y="2676794"/>
            <a:ext cx="2411238" cy="2169825"/>
          </a:xfrm>
          <a:prstGeom prst="rect">
            <a:avLst/>
          </a:prstGeom>
        </p:spPr>
        <p:txBody>
          <a:bodyPr wrap="none">
            <a:spAutoFit/>
          </a:bodyPr>
          <a:lstStyle/>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Clock Diagram</a:t>
            </a:r>
          </a:p>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Start Point, End Point, Timing Path Groups</a:t>
            </a:r>
          </a:p>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What is SDC ?</a:t>
            </a:r>
          </a:p>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Clock Creation</a:t>
            </a:r>
          </a:p>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Constraining Input/output Paths</a:t>
            </a:r>
          </a:p>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Case Analysis / Disable Timing Arcs</a:t>
            </a:r>
          </a:p>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False Path</a:t>
            </a:r>
          </a:p>
          <a:p>
            <a:pPr marL="171450" indent="-171450">
              <a:lnSpc>
                <a:spcPct val="150000"/>
              </a:lnSpc>
              <a:buFont typeface="Wingdings" pitchFamily="2" charset="2"/>
              <a:buChar char="ü"/>
            </a:pPr>
            <a:r>
              <a:rPr lang="en-US" altLang="zh-CN" sz="1000" i="1" dirty="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Asynchronous Clock Group </a:t>
            </a:r>
          </a:p>
          <a:p>
            <a:pPr>
              <a:lnSpc>
                <a:spcPct val="150000"/>
              </a:lnSpc>
            </a:pPr>
            <a:r>
              <a:rPr lang="en-US" altLang="zh-CN" sz="1000" i="1" dirty="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      { Logically Exclusive | Physically Exclusive </a:t>
            </a: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a:t>
            </a:r>
            <a:endParaRPr lang="en-US" altLang="zh-CN" sz="1000" i="1" dirty="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7005" y="1424472"/>
            <a:ext cx="2929451" cy="2550150"/>
          </a:xfrm>
          <a:prstGeom prst="rect">
            <a:avLst/>
          </a:prstGeom>
        </p:spPr>
      </p:pic>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Clock Uncertainty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sp>
        <p:nvSpPr>
          <p:cNvPr id="24" name="Rectangle 24"/>
          <p:cNvSpPr>
            <a:spLocks noChangeArrowheads="1"/>
          </p:cNvSpPr>
          <p:nvPr/>
        </p:nvSpPr>
        <p:spPr bwMode="auto">
          <a:xfrm>
            <a:off x="1835696" y="1247267"/>
            <a:ext cx="1584178"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smtClean="0">
                <a:solidFill>
                  <a:schemeClr val="tx1">
                    <a:lumMod val="75000"/>
                    <a:lumOff val="25000"/>
                  </a:schemeClr>
                </a:solidFill>
              </a:rPr>
              <a:t>Clock Skew</a:t>
            </a:r>
            <a:endParaRPr lang="zh-CN" altLang="en-US" sz="1000" b="1" dirty="0" smtClean="0">
              <a:solidFill>
                <a:schemeClr val="tx1">
                  <a:lumMod val="75000"/>
                  <a:lumOff val="25000"/>
                </a:schemeClr>
              </a:solidFill>
            </a:endParaRPr>
          </a:p>
        </p:txBody>
      </p:sp>
      <p:sp>
        <p:nvSpPr>
          <p:cNvPr id="26" name="Rectangle 24"/>
          <p:cNvSpPr>
            <a:spLocks noChangeArrowheads="1"/>
          </p:cNvSpPr>
          <p:nvPr/>
        </p:nvSpPr>
        <p:spPr bwMode="auto">
          <a:xfrm>
            <a:off x="6467083" y="1247267"/>
            <a:ext cx="1584178"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smtClean="0">
                <a:solidFill>
                  <a:schemeClr val="tx1">
                    <a:lumMod val="75000"/>
                    <a:lumOff val="25000"/>
                  </a:schemeClr>
                </a:solidFill>
              </a:rPr>
              <a:t>Clock Jitter</a:t>
            </a:r>
            <a:endParaRPr lang="zh-CN" altLang="en-US" sz="1000" b="1" dirty="0" smtClean="0">
              <a:solidFill>
                <a:schemeClr val="tx1">
                  <a:lumMod val="75000"/>
                  <a:lumOff val="25000"/>
                </a:schemeClr>
              </a:solidFill>
            </a:endParaRPr>
          </a:p>
        </p:txBody>
      </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3301" y="3974622"/>
            <a:ext cx="4045571" cy="430298"/>
          </a:xfrm>
          <a:prstGeom prst="rect">
            <a:avLst/>
          </a:prstGeom>
        </p:spPr>
      </p:pic>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546" y="1851670"/>
            <a:ext cx="4672518" cy="1618623"/>
          </a:xfrm>
          <a:prstGeom prst="rect">
            <a:avLst/>
          </a:prstGeom>
        </p:spPr>
      </p:pic>
      <p:grpSp>
        <p:nvGrpSpPr>
          <p:cNvPr id="23" name="组合 22"/>
          <p:cNvGrpSpPr/>
          <p:nvPr/>
        </p:nvGrpSpPr>
        <p:grpSpPr>
          <a:xfrm>
            <a:off x="52855" y="4915143"/>
            <a:ext cx="1566817" cy="215444"/>
            <a:chOff x="52855" y="4915143"/>
            <a:chExt cx="1566817" cy="215444"/>
          </a:xfrm>
        </p:grpSpPr>
        <p:grpSp>
          <p:nvGrpSpPr>
            <p:cNvPr id="25" name="Group 14"/>
            <p:cNvGrpSpPr/>
            <p:nvPr/>
          </p:nvGrpSpPr>
          <p:grpSpPr bwMode="auto">
            <a:xfrm>
              <a:off x="52855" y="4948014"/>
              <a:ext cx="126657" cy="126656"/>
              <a:chOff x="4248" y="3024"/>
              <a:chExt cx="600" cy="599"/>
            </a:xfrm>
          </p:grpSpPr>
          <p:sp>
            <p:nvSpPr>
              <p:cNvPr id="28"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9" name="Group 16"/>
              <p:cNvGrpSpPr/>
              <p:nvPr/>
            </p:nvGrpSpPr>
            <p:grpSpPr bwMode="auto">
              <a:xfrm>
                <a:off x="4441" y="3144"/>
                <a:ext cx="215" cy="345"/>
                <a:chOff x="4441" y="3144"/>
                <a:chExt cx="215" cy="345"/>
              </a:xfrm>
            </p:grpSpPr>
            <p:sp>
              <p:nvSpPr>
                <p:cNvPr id="3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7"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Tree>
    <p:extLst>
      <p:ext uri="{BB962C8B-B14F-4D97-AF65-F5344CB8AC3E}">
        <p14:creationId xmlns:p14="http://schemas.microsoft.com/office/powerpoint/2010/main" val="151727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Clock Latency &amp; Insertion Delay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sp>
        <p:nvSpPr>
          <p:cNvPr id="20" name="Rectangle 24"/>
          <p:cNvSpPr>
            <a:spLocks noChangeArrowheads="1"/>
          </p:cNvSpPr>
          <p:nvPr/>
        </p:nvSpPr>
        <p:spPr bwMode="auto">
          <a:xfrm>
            <a:off x="1547662" y="1419622"/>
            <a:ext cx="1584178"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smtClean="0">
                <a:solidFill>
                  <a:schemeClr val="tx1">
                    <a:lumMod val="75000"/>
                    <a:lumOff val="25000"/>
                  </a:schemeClr>
                </a:solidFill>
              </a:rPr>
              <a:t>Internal Clock Source</a:t>
            </a:r>
            <a:endParaRPr lang="zh-CN" altLang="en-US" sz="1000" b="1" dirty="0" smtClean="0">
              <a:solidFill>
                <a:schemeClr val="tx1">
                  <a:lumMod val="75000"/>
                  <a:lumOff val="25000"/>
                </a:schemeClr>
              </a:solidFill>
            </a:endParaRPr>
          </a:p>
        </p:txBody>
      </p:sp>
      <p:sp>
        <p:nvSpPr>
          <p:cNvPr id="21" name="Rectangle 24"/>
          <p:cNvSpPr>
            <a:spLocks noChangeArrowheads="1"/>
          </p:cNvSpPr>
          <p:nvPr/>
        </p:nvSpPr>
        <p:spPr bwMode="auto">
          <a:xfrm>
            <a:off x="6084168" y="1419622"/>
            <a:ext cx="15841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smtClean="0">
                <a:solidFill>
                  <a:schemeClr val="tx1">
                    <a:lumMod val="75000"/>
                    <a:lumOff val="25000"/>
                  </a:schemeClr>
                </a:solidFill>
              </a:rPr>
              <a:t>External Clock Source</a:t>
            </a:r>
            <a:endParaRPr lang="zh-CN" altLang="en-US" sz="1000" b="1" dirty="0" smtClean="0">
              <a:solidFill>
                <a:schemeClr val="tx1">
                  <a:lumMod val="75000"/>
                  <a:lumOff val="25000"/>
                </a:schemeClr>
              </a:solidFill>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1840" y="3943185"/>
            <a:ext cx="2959252" cy="323867"/>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552" y="2052097"/>
            <a:ext cx="3474311" cy="1167725"/>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4008" y="1851670"/>
            <a:ext cx="3860054" cy="1490490"/>
          </a:xfrm>
          <a:prstGeom prst="rect">
            <a:avLst/>
          </a:prstGeom>
        </p:spPr>
      </p:pic>
      <p:grpSp>
        <p:nvGrpSpPr>
          <p:cNvPr id="23" name="组合 22"/>
          <p:cNvGrpSpPr/>
          <p:nvPr/>
        </p:nvGrpSpPr>
        <p:grpSpPr>
          <a:xfrm>
            <a:off x="52855" y="4915143"/>
            <a:ext cx="1566817" cy="215444"/>
            <a:chOff x="52855" y="4915143"/>
            <a:chExt cx="1566817" cy="215444"/>
          </a:xfrm>
        </p:grpSpPr>
        <p:grpSp>
          <p:nvGrpSpPr>
            <p:cNvPr id="24" name="Group 14"/>
            <p:cNvGrpSpPr/>
            <p:nvPr/>
          </p:nvGrpSpPr>
          <p:grpSpPr bwMode="auto">
            <a:xfrm>
              <a:off x="52855" y="4948014"/>
              <a:ext cx="126657" cy="126656"/>
              <a:chOff x="4248" y="3024"/>
              <a:chExt cx="600" cy="599"/>
            </a:xfrm>
          </p:grpSpPr>
          <p:sp>
            <p:nvSpPr>
              <p:cNvPr id="26"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7" name="Group 16"/>
              <p:cNvGrpSpPr/>
              <p:nvPr/>
            </p:nvGrpSpPr>
            <p:grpSpPr bwMode="auto">
              <a:xfrm>
                <a:off x="4441" y="3144"/>
                <a:ext cx="215" cy="345"/>
                <a:chOff x="4441" y="3144"/>
                <a:chExt cx="215" cy="345"/>
              </a:xfrm>
            </p:grpSpPr>
            <p:sp>
              <p:nvSpPr>
                <p:cNvPr id="2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5"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Tree>
    <p:extLst>
      <p:ext uri="{BB962C8B-B14F-4D97-AF65-F5344CB8AC3E}">
        <p14:creationId xmlns:p14="http://schemas.microsoft.com/office/powerpoint/2010/main" val="320180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54519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rgbClr val="FF0000"/>
                </a:solidFill>
                <a:latin typeface="Chaparral Pro" panose="02060503040505020203" pitchFamily="18" charset="0"/>
                <a:ea typeface="微软雅黑" pitchFamily="34" charset="-122"/>
              </a:rPr>
              <a:t>Topic 14: </a:t>
            </a:r>
            <a:r>
              <a:rPr lang="en-US" altLang="zh-CN" sz="2000" dirty="0" smtClean="0">
                <a:solidFill>
                  <a:schemeClr val="accent1"/>
                </a:solidFill>
                <a:latin typeface="Chaparral Pro" panose="02060503040505020203" pitchFamily="18" charset="0"/>
                <a:ea typeface="微软雅黑" pitchFamily="34" charset="-122"/>
              </a:rPr>
              <a:t>generated clock source latency path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49" name="组合 48"/>
          <p:cNvGrpSpPr/>
          <p:nvPr/>
        </p:nvGrpSpPr>
        <p:grpSpPr>
          <a:xfrm>
            <a:off x="3438969" y="4915143"/>
            <a:ext cx="2508115" cy="215444"/>
            <a:chOff x="95331" y="51470"/>
            <a:chExt cx="2508115" cy="215444"/>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54" name="文本框 53"/>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1" name="组合 20"/>
          <p:cNvGrpSpPr/>
          <p:nvPr/>
        </p:nvGrpSpPr>
        <p:grpSpPr>
          <a:xfrm>
            <a:off x="52855" y="4915143"/>
            <a:ext cx="1566817" cy="215444"/>
            <a:chOff x="52855" y="4915143"/>
            <a:chExt cx="1566817" cy="215444"/>
          </a:xfrm>
        </p:grpSpPr>
        <p:grpSp>
          <p:nvGrpSpPr>
            <p:cNvPr id="22" name="Group 14"/>
            <p:cNvGrpSpPr/>
            <p:nvPr/>
          </p:nvGrpSpPr>
          <p:grpSpPr bwMode="auto">
            <a:xfrm>
              <a:off x="52855" y="4948014"/>
              <a:ext cx="126657" cy="126656"/>
              <a:chOff x="4248" y="3024"/>
              <a:chExt cx="600" cy="599"/>
            </a:xfrm>
          </p:grpSpPr>
          <p:sp>
            <p:nvSpPr>
              <p:cNvPr id="2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5" name="Group 16"/>
              <p:cNvGrpSpPr/>
              <p:nvPr/>
            </p:nvGrpSpPr>
            <p:grpSpPr bwMode="auto">
              <a:xfrm>
                <a:off x="4441" y="3144"/>
                <a:ext cx="215" cy="345"/>
                <a:chOff x="4441" y="3144"/>
                <a:chExt cx="215" cy="345"/>
              </a:xfrm>
            </p:grpSpPr>
            <p:sp>
              <p:nvSpPr>
                <p:cNvPr id="2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3"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grpSp>
        <p:nvGrpSpPr>
          <p:cNvPr id="28" name="组合 27"/>
          <p:cNvGrpSpPr/>
          <p:nvPr/>
        </p:nvGrpSpPr>
        <p:grpSpPr>
          <a:xfrm>
            <a:off x="416158" y="3854539"/>
            <a:ext cx="3156386" cy="530915"/>
            <a:chOff x="604558" y="4113535"/>
            <a:chExt cx="3156386" cy="530915"/>
          </a:xfrm>
        </p:grpSpPr>
        <p:sp>
          <p:nvSpPr>
            <p:cNvPr id="29" name="Freeform 23"/>
            <p:cNvSpPr>
              <a:spLocks noEditPoints="1"/>
            </p:cNvSpPr>
            <p:nvPr/>
          </p:nvSpPr>
          <p:spPr bwMode="auto">
            <a:xfrm>
              <a:off x="604558" y="4166773"/>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0" name="矩形 29"/>
            <p:cNvSpPr/>
            <p:nvPr/>
          </p:nvSpPr>
          <p:spPr>
            <a:xfrm>
              <a:off x="844209" y="4113535"/>
              <a:ext cx="2916735" cy="530915"/>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cs typeface="Adobe Devanagari" panose="02040503050201020203" pitchFamily="18" charset="0"/>
                </a:rPr>
                <a:t>Control the source latency path of generated clocks</a:t>
              </a:r>
            </a:p>
            <a:p>
              <a:pPr>
                <a:spcBef>
                  <a:spcPts val="300"/>
                </a:spcBef>
              </a:pPr>
              <a:r>
                <a:rPr lang="en-US" altLang="zh-CN" sz="800" i="1" dirty="0" smtClean="0">
                  <a:solidFill>
                    <a:schemeClr val="bg1">
                      <a:lumMod val="50000"/>
                    </a:schemeClr>
                  </a:solidFill>
                  <a:cs typeface="Adobe Devanagari" panose="02040503050201020203" pitchFamily="18" charset="0"/>
                </a:rPr>
                <a:t>Source latency path only traces through clock path, so putting divider logic onto the datapath </a:t>
              </a:r>
              <a:endParaRPr lang="en-US" altLang="zh-CN" sz="800" i="1" dirty="0">
                <a:solidFill>
                  <a:schemeClr val="bg1">
                    <a:lumMod val="50000"/>
                  </a:schemeClr>
                </a:solidFill>
                <a:cs typeface="Adobe Devanagari" panose="02040503050201020203" pitchFamily="18" charset="0"/>
              </a:endParaRPr>
            </a:p>
          </p:txBody>
        </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5044" y="2523923"/>
            <a:ext cx="4613309" cy="1836751"/>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528" y="1047460"/>
            <a:ext cx="4152930" cy="1760550"/>
          </a:xfrm>
          <a:prstGeom prst="rect">
            <a:avLst/>
          </a:prstGeom>
        </p:spPr>
      </p:pic>
      <p:sp>
        <p:nvSpPr>
          <p:cNvPr id="5" name="Rectangle 4"/>
          <p:cNvSpPr/>
          <p:nvPr/>
        </p:nvSpPr>
        <p:spPr>
          <a:xfrm>
            <a:off x="416158" y="2992189"/>
            <a:ext cx="3156386" cy="215444"/>
          </a:xfrm>
          <a:prstGeom prst="rect">
            <a:avLst/>
          </a:prstGeom>
        </p:spPr>
        <p:txBody>
          <a:bodyPr wrap="square">
            <a:spAutoFit/>
          </a:bodyPr>
          <a:lstStyle/>
          <a:p>
            <a:pPr>
              <a:spcBef>
                <a:spcPts val="300"/>
              </a:spcBef>
            </a:pPr>
            <a:r>
              <a:rPr lang="en-US" altLang="zh-CN" sz="800" i="1" dirty="0" smtClean="0">
                <a:solidFill>
                  <a:schemeClr val="bg1">
                    <a:lumMod val="50000"/>
                  </a:schemeClr>
                </a:solidFill>
                <a:cs typeface="Adobe Devanagari" panose="02040503050201020203" pitchFamily="18" charset="0"/>
              </a:rPr>
              <a:t>Two source latency paths with different delay -&gt; increased clock skew</a:t>
            </a:r>
            <a:endParaRPr lang="en-US" altLang="zh-CN" sz="800" i="1" dirty="0">
              <a:solidFill>
                <a:schemeClr val="bg1">
                  <a:lumMod val="50000"/>
                </a:schemeClr>
              </a:solidFill>
              <a:cs typeface="Adobe Devanagari" panose="02040503050201020203" pitchFamily="18" charset="0"/>
            </a:endParaRPr>
          </a:p>
        </p:txBody>
      </p:sp>
      <p:sp>
        <p:nvSpPr>
          <p:cNvPr id="31" name="Rectangle 30"/>
          <p:cNvSpPr/>
          <p:nvPr/>
        </p:nvSpPr>
        <p:spPr>
          <a:xfrm>
            <a:off x="4622177" y="4385454"/>
            <a:ext cx="3859041" cy="215444"/>
          </a:xfrm>
          <a:prstGeom prst="rect">
            <a:avLst/>
          </a:prstGeom>
        </p:spPr>
        <p:txBody>
          <a:bodyPr wrap="square">
            <a:spAutoFit/>
          </a:bodyPr>
          <a:lstStyle/>
          <a:p>
            <a:pPr>
              <a:spcBef>
                <a:spcPts val="300"/>
              </a:spcBef>
            </a:pPr>
            <a:r>
              <a:rPr lang="en-US" altLang="zh-CN" sz="800" i="1" dirty="0" smtClean="0">
                <a:solidFill>
                  <a:schemeClr val="bg1">
                    <a:lumMod val="50000"/>
                  </a:schemeClr>
                </a:solidFill>
                <a:cs typeface="Adobe Devanagari" panose="02040503050201020203" pitchFamily="18" charset="0"/>
              </a:rPr>
              <a:t>Only one source latency path for two clock version: divider logic is on the datapath.</a:t>
            </a:r>
            <a:endParaRPr lang="en-US" altLang="zh-CN" sz="800" i="1" dirty="0">
              <a:solidFill>
                <a:schemeClr val="bg1">
                  <a:lumMod val="50000"/>
                </a:schemeClr>
              </a:solidFill>
              <a:cs typeface="Adobe Devanagari" panose="02040503050201020203" pitchFamily="18" charset="0"/>
            </a:endParaRPr>
          </a:p>
        </p:txBody>
      </p:sp>
    </p:spTree>
    <p:extLst>
      <p:ext uri="{BB962C8B-B14F-4D97-AF65-F5344CB8AC3E}">
        <p14:creationId xmlns:p14="http://schemas.microsoft.com/office/powerpoint/2010/main" val="79926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Virtual Clock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49" name="组合 48"/>
          <p:cNvGrpSpPr/>
          <p:nvPr/>
        </p:nvGrpSpPr>
        <p:grpSpPr>
          <a:xfrm>
            <a:off x="3438969" y="4915143"/>
            <a:ext cx="2508115" cy="215444"/>
            <a:chOff x="95331" y="51470"/>
            <a:chExt cx="2508115" cy="215444"/>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54" name="文本框 53"/>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051" y="1747040"/>
            <a:ext cx="3850607" cy="1951282"/>
          </a:xfrm>
          <a:prstGeom prst="rect">
            <a:avLst/>
          </a:prstGeom>
        </p:spPr>
      </p:pic>
      <p:sp>
        <p:nvSpPr>
          <p:cNvPr id="21" name="Rectangle 24"/>
          <p:cNvSpPr>
            <a:spLocks noChangeArrowheads="1"/>
          </p:cNvSpPr>
          <p:nvPr/>
        </p:nvSpPr>
        <p:spPr bwMode="auto">
          <a:xfrm>
            <a:off x="1115616" y="4112139"/>
            <a:ext cx="2880320"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smtClean="0">
                <a:solidFill>
                  <a:schemeClr val="tx1">
                    <a:lumMod val="75000"/>
                    <a:lumOff val="25000"/>
                  </a:schemeClr>
                </a:solidFill>
              </a:rPr>
              <a:t>Case 1  Feed-through Combinational Logic</a:t>
            </a:r>
            <a:endParaRPr lang="zh-CN" altLang="en-US" sz="1000" b="1" dirty="0">
              <a:solidFill>
                <a:schemeClr val="tx1">
                  <a:lumMod val="75000"/>
                  <a:lumOff val="25000"/>
                </a:schemeClr>
              </a:solidFill>
            </a:endParaRPr>
          </a:p>
        </p:txBody>
      </p:sp>
      <p:sp>
        <p:nvSpPr>
          <p:cNvPr id="22" name="Rectangle 24"/>
          <p:cNvSpPr>
            <a:spLocks noChangeArrowheads="1"/>
          </p:cNvSpPr>
          <p:nvPr/>
        </p:nvSpPr>
        <p:spPr bwMode="auto">
          <a:xfrm>
            <a:off x="5292080" y="4112138"/>
            <a:ext cx="288032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smtClean="0">
                <a:solidFill>
                  <a:schemeClr val="tx1">
                    <a:lumMod val="75000"/>
                    <a:lumOff val="25000"/>
                  </a:schemeClr>
                </a:solidFill>
              </a:rPr>
              <a:t>Case 2  External Path</a:t>
            </a:r>
            <a:endParaRPr lang="zh-CN" altLang="en-US" sz="1000" b="1" dirty="0">
              <a:solidFill>
                <a:schemeClr val="tx1">
                  <a:lumMod val="75000"/>
                  <a:lumOff val="25000"/>
                </a:schemeClr>
              </a:solidFill>
            </a:endParaRPr>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32040" y="1786873"/>
            <a:ext cx="3850607" cy="2009013"/>
          </a:xfrm>
          <a:prstGeom prst="rect">
            <a:avLst/>
          </a:prstGeom>
        </p:spPr>
      </p:pic>
      <p:grpSp>
        <p:nvGrpSpPr>
          <p:cNvPr id="23" name="组合 22"/>
          <p:cNvGrpSpPr/>
          <p:nvPr/>
        </p:nvGrpSpPr>
        <p:grpSpPr>
          <a:xfrm>
            <a:off x="52855" y="4915143"/>
            <a:ext cx="1566817" cy="215444"/>
            <a:chOff x="52855" y="4915143"/>
            <a:chExt cx="1566817" cy="215444"/>
          </a:xfrm>
        </p:grpSpPr>
        <p:grpSp>
          <p:nvGrpSpPr>
            <p:cNvPr id="24" name="Group 14"/>
            <p:cNvGrpSpPr/>
            <p:nvPr/>
          </p:nvGrpSpPr>
          <p:grpSpPr bwMode="auto">
            <a:xfrm>
              <a:off x="52855" y="4948014"/>
              <a:ext cx="126657" cy="126656"/>
              <a:chOff x="4248" y="3024"/>
              <a:chExt cx="600" cy="599"/>
            </a:xfrm>
          </p:grpSpPr>
          <p:sp>
            <p:nvSpPr>
              <p:cNvPr id="26"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7" name="Group 16"/>
              <p:cNvGrpSpPr/>
              <p:nvPr/>
            </p:nvGrpSpPr>
            <p:grpSpPr bwMode="auto">
              <a:xfrm>
                <a:off x="4441" y="3144"/>
                <a:ext cx="215" cy="345"/>
                <a:chOff x="4441" y="3144"/>
                <a:chExt cx="215" cy="345"/>
              </a:xfrm>
            </p:grpSpPr>
            <p:sp>
              <p:nvSpPr>
                <p:cNvPr id="2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5"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Tree>
    <p:extLst>
      <p:ext uri="{BB962C8B-B14F-4D97-AF65-F5344CB8AC3E}">
        <p14:creationId xmlns:p14="http://schemas.microsoft.com/office/powerpoint/2010/main" val="384448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rgbClr val="FF0000"/>
                </a:solidFill>
                <a:latin typeface="Chaparral Pro" panose="02060503040505020203" pitchFamily="18" charset="0"/>
                <a:ea typeface="微软雅黑" pitchFamily="34" charset="-122"/>
              </a:rPr>
              <a:t>Topic 15: </a:t>
            </a:r>
            <a:r>
              <a:rPr lang="en-US" altLang="zh-CN" sz="2000" dirty="0" err="1" smtClean="0">
                <a:solidFill>
                  <a:schemeClr val="accent1"/>
                </a:solidFill>
                <a:latin typeface="Chaparral Pro" panose="02060503040505020203" pitchFamily="18" charset="0"/>
                <a:ea typeface="微软雅黑" pitchFamily="34" charset="-122"/>
              </a:rPr>
              <a:t>report_clocks</a:t>
            </a:r>
            <a:r>
              <a:rPr lang="en-US" altLang="zh-CN" sz="2000" dirty="0" smtClean="0">
                <a:solidFill>
                  <a:schemeClr val="accent1"/>
                </a:solidFill>
                <a:latin typeface="Chaparral Pro" panose="02060503040505020203" pitchFamily="18" charset="0"/>
                <a:ea typeface="微软雅黑" pitchFamily="34" charset="-122"/>
              </a:rPr>
              <a:t>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49" name="组合 48"/>
          <p:cNvGrpSpPr/>
          <p:nvPr/>
        </p:nvGrpSpPr>
        <p:grpSpPr>
          <a:xfrm>
            <a:off x="3438969" y="4915143"/>
            <a:ext cx="2508115" cy="215444"/>
            <a:chOff x="95331" y="51470"/>
            <a:chExt cx="2508115" cy="215444"/>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54" name="文本框 53"/>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1" name="组合 20"/>
          <p:cNvGrpSpPr/>
          <p:nvPr/>
        </p:nvGrpSpPr>
        <p:grpSpPr>
          <a:xfrm>
            <a:off x="52855" y="4915143"/>
            <a:ext cx="1566817" cy="215444"/>
            <a:chOff x="52855" y="4915143"/>
            <a:chExt cx="1566817" cy="215444"/>
          </a:xfrm>
        </p:grpSpPr>
        <p:grpSp>
          <p:nvGrpSpPr>
            <p:cNvPr id="22" name="Group 14"/>
            <p:cNvGrpSpPr/>
            <p:nvPr/>
          </p:nvGrpSpPr>
          <p:grpSpPr bwMode="auto">
            <a:xfrm>
              <a:off x="52855" y="4948014"/>
              <a:ext cx="126657" cy="126656"/>
              <a:chOff x="4248" y="3024"/>
              <a:chExt cx="600" cy="599"/>
            </a:xfrm>
          </p:grpSpPr>
          <p:sp>
            <p:nvSpPr>
              <p:cNvPr id="2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5" name="Group 16"/>
              <p:cNvGrpSpPr/>
              <p:nvPr/>
            </p:nvGrpSpPr>
            <p:grpSpPr bwMode="auto">
              <a:xfrm>
                <a:off x="4441" y="3144"/>
                <a:ext cx="215" cy="345"/>
                <a:chOff x="4441" y="3144"/>
                <a:chExt cx="215" cy="345"/>
              </a:xfrm>
            </p:grpSpPr>
            <p:sp>
              <p:nvSpPr>
                <p:cNvPr id="2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3"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pic>
        <p:nvPicPr>
          <p:cNvPr id="2" name="Picture 1"/>
          <p:cNvPicPr>
            <a:picLocks noChangeAspect="1"/>
          </p:cNvPicPr>
          <p:nvPr/>
        </p:nvPicPr>
        <p:blipFill>
          <a:blip r:embed="rId4"/>
          <a:stretch>
            <a:fillRect/>
          </a:stretch>
        </p:blipFill>
        <p:spPr>
          <a:xfrm>
            <a:off x="3184422" y="2082528"/>
            <a:ext cx="2786064" cy="1749844"/>
          </a:xfrm>
          <a:prstGeom prst="rect">
            <a:avLst/>
          </a:prstGeom>
        </p:spPr>
      </p:pic>
      <p:sp>
        <p:nvSpPr>
          <p:cNvPr id="19" name="矩形 29"/>
          <p:cNvSpPr/>
          <p:nvPr/>
        </p:nvSpPr>
        <p:spPr>
          <a:xfrm>
            <a:off x="2987824" y="1234360"/>
            <a:ext cx="3789130" cy="407804"/>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cs typeface="Adobe Devanagari" panose="02040503050201020203" pitchFamily="18" charset="0"/>
              </a:rPr>
              <a:t>&gt;  </a:t>
            </a:r>
            <a:r>
              <a:rPr lang="en-US" altLang="zh-CN" sz="1000" b="1" dirty="0" err="1" smtClean="0">
                <a:solidFill>
                  <a:schemeClr val="bg1">
                    <a:lumMod val="50000"/>
                  </a:schemeClr>
                </a:solidFill>
                <a:cs typeface="Adobe Devanagari" panose="02040503050201020203" pitchFamily="18" charset="0"/>
              </a:rPr>
              <a:t>report_clocks</a:t>
            </a:r>
            <a:endParaRPr lang="en-US" altLang="zh-CN" sz="1000" b="1" dirty="0" smtClean="0">
              <a:solidFill>
                <a:schemeClr val="bg1">
                  <a:lumMod val="50000"/>
                </a:schemeClr>
              </a:solidFill>
              <a:cs typeface="Adobe Devanagari" panose="02040503050201020203" pitchFamily="18" charset="0"/>
            </a:endParaRPr>
          </a:p>
          <a:p>
            <a:pPr>
              <a:spcBef>
                <a:spcPts val="300"/>
              </a:spcBef>
            </a:pPr>
            <a:r>
              <a:rPr lang="en-US" altLang="zh-CN" sz="800" i="1" dirty="0" smtClean="0">
                <a:solidFill>
                  <a:schemeClr val="bg1">
                    <a:lumMod val="50000"/>
                  </a:schemeClr>
                </a:solidFill>
                <a:cs typeface="Adobe Devanagari" panose="02040503050201020203" pitchFamily="18" charset="0"/>
              </a:rPr>
              <a:t>Shows clock definitions in the design, period, waveform, clock root, etc..</a:t>
            </a:r>
            <a:endParaRPr lang="en-US" altLang="zh-CN" sz="800" i="1" dirty="0">
              <a:solidFill>
                <a:schemeClr val="bg1">
                  <a:lumMod val="50000"/>
                </a:schemeClr>
              </a:solidFill>
              <a:cs typeface="Adobe Devanagari" panose="02040503050201020203" pitchFamily="18" charset="0"/>
            </a:endParaRPr>
          </a:p>
        </p:txBody>
      </p:sp>
    </p:spTree>
    <p:extLst>
      <p:ext uri="{BB962C8B-B14F-4D97-AF65-F5344CB8AC3E}">
        <p14:creationId xmlns:p14="http://schemas.microsoft.com/office/powerpoint/2010/main" val="232584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rgbClr val="FF0000"/>
                </a:solidFill>
                <a:latin typeface="Chaparral Pro" panose="02060503040505020203" pitchFamily="18" charset="0"/>
                <a:ea typeface="微软雅黑" pitchFamily="34" charset="-122"/>
              </a:rPr>
              <a:t>Topic 16: </a:t>
            </a:r>
            <a:r>
              <a:rPr lang="en-US" altLang="zh-CN" sz="2000" dirty="0" smtClean="0">
                <a:solidFill>
                  <a:schemeClr val="accent1"/>
                </a:solidFill>
                <a:latin typeface="Chaparral Pro" panose="02060503040505020203" pitchFamily="18" charset="0"/>
                <a:ea typeface="微软雅黑" pitchFamily="34" charset="-122"/>
              </a:rPr>
              <a:t>report clock path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3" name="组合 22"/>
          <p:cNvGrpSpPr/>
          <p:nvPr/>
        </p:nvGrpSpPr>
        <p:grpSpPr>
          <a:xfrm>
            <a:off x="52855" y="4915143"/>
            <a:ext cx="1566817" cy="215444"/>
            <a:chOff x="52855" y="4915143"/>
            <a:chExt cx="1566817" cy="215444"/>
          </a:xfrm>
        </p:grpSpPr>
        <p:grpSp>
          <p:nvGrpSpPr>
            <p:cNvPr id="24" name="Group 14"/>
            <p:cNvGrpSpPr/>
            <p:nvPr/>
          </p:nvGrpSpPr>
          <p:grpSpPr bwMode="auto">
            <a:xfrm>
              <a:off x="52855" y="4948014"/>
              <a:ext cx="126657" cy="126656"/>
              <a:chOff x="4248" y="3024"/>
              <a:chExt cx="600" cy="599"/>
            </a:xfrm>
          </p:grpSpPr>
          <p:sp>
            <p:nvSpPr>
              <p:cNvPr id="26"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7" name="Group 16"/>
              <p:cNvGrpSpPr/>
              <p:nvPr/>
            </p:nvGrpSpPr>
            <p:grpSpPr bwMode="auto">
              <a:xfrm>
                <a:off x="4441" y="3144"/>
                <a:ext cx="215" cy="345"/>
                <a:chOff x="4441" y="3144"/>
                <a:chExt cx="215" cy="345"/>
              </a:xfrm>
            </p:grpSpPr>
            <p:sp>
              <p:nvSpPr>
                <p:cNvPr id="2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5"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
        <p:nvSpPr>
          <p:cNvPr id="19" name="矩形 29"/>
          <p:cNvSpPr/>
          <p:nvPr/>
        </p:nvSpPr>
        <p:spPr>
          <a:xfrm>
            <a:off x="2339752" y="1207650"/>
            <a:ext cx="5206933" cy="569387"/>
          </a:xfrm>
          <a:prstGeom prst="rect">
            <a:avLst/>
          </a:prstGeom>
        </p:spPr>
        <p:txBody>
          <a:bodyPr wrap="square">
            <a:spAutoFit/>
          </a:bodyPr>
          <a:lstStyle/>
          <a:p>
            <a:pPr algn="just">
              <a:spcBef>
                <a:spcPts val="300"/>
              </a:spcBef>
            </a:pPr>
            <a:r>
              <a:rPr lang="en-US" altLang="zh-CN" sz="1000" b="1" dirty="0">
                <a:solidFill>
                  <a:schemeClr val="bg1">
                    <a:lumMod val="50000"/>
                  </a:schemeClr>
                </a:solidFill>
                <a:cs typeface="Adobe Devanagari" panose="02040503050201020203" pitchFamily="18" charset="0"/>
              </a:rPr>
              <a:t>&gt;  report_timing -from [</a:t>
            </a:r>
            <a:r>
              <a:rPr lang="en-US" altLang="zh-CN" sz="1000" b="1" dirty="0" err="1">
                <a:solidFill>
                  <a:schemeClr val="bg1">
                    <a:lumMod val="50000"/>
                  </a:schemeClr>
                </a:solidFill>
                <a:cs typeface="Adobe Devanagari" panose="02040503050201020203" pitchFamily="18" charset="0"/>
              </a:rPr>
              <a:t>all_fanout</a:t>
            </a:r>
            <a:r>
              <a:rPr lang="en-US" altLang="zh-CN" sz="1000" b="1" dirty="0">
                <a:solidFill>
                  <a:schemeClr val="bg1">
                    <a:lumMod val="50000"/>
                  </a:schemeClr>
                </a:solidFill>
                <a:cs typeface="Adobe Devanagari" panose="02040503050201020203" pitchFamily="18" charset="0"/>
              </a:rPr>
              <a:t> -flat -</a:t>
            </a:r>
            <a:r>
              <a:rPr lang="en-US" altLang="zh-CN" sz="1000" b="1" dirty="0" err="1">
                <a:solidFill>
                  <a:schemeClr val="bg1">
                    <a:lumMod val="50000"/>
                  </a:schemeClr>
                </a:solidFill>
                <a:cs typeface="Adobe Devanagari" panose="02040503050201020203" pitchFamily="18" charset="0"/>
              </a:rPr>
              <a:t>clock_tree</a:t>
            </a:r>
            <a:r>
              <a:rPr lang="en-US" altLang="zh-CN" sz="1000" b="1" dirty="0">
                <a:solidFill>
                  <a:schemeClr val="bg1">
                    <a:lumMod val="50000"/>
                  </a:schemeClr>
                </a:solidFill>
                <a:cs typeface="Adobe Devanagari" panose="02040503050201020203" pitchFamily="18" charset="0"/>
              </a:rPr>
              <a:t> -levels 0] -to id_stage_0/clock -</a:t>
            </a:r>
            <a:r>
              <a:rPr lang="en-US" altLang="zh-CN" sz="1000" b="1" dirty="0" err="1">
                <a:solidFill>
                  <a:schemeClr val="bg1">
                    <a:lumMod val="50000"/>
                  </a:schemeClr>
                </a:solidFill>
                <a:cs typeface="Adobe Devanagari" panose="02040503050201020203" pitchFamily="18" charset="0"/>
              </a:rPr>
              <a:t>nosp</a:t>
            </a:r>
            <a:endParaRPr lang="en-US" altLang="zh-CN" sz="1000" b="1" dirty="0" smtClean="0">
              <a:solidFill>
                <a:schemeClr val="bg1">
                  <a:lumMod val="50000"/>
                </a:schemeClr>
              </a:solidFill>
              <a:cs typeface="Adobe Devanagari" panose="02040503050201020203" pitchFamily="18" charset="0"/>
            </a:endParaRPr>
          </a:p>
          <a:p>
            <a:pPr>
              <a:spcBef>
                <a:spcPts val="300"/>
              </a:spcBef>
            </a:pPr>
            <a:r>
              <a:rPr lang="en-US" altLang="zh-CN" sz="800" i="1" dirty="0" smtClean="0">
                <a:solidFill>
                  <a:schemeClr val="bg1">
                    <a:lumMod val="50000"/>
                  </a:schemeClr>
                </a:solidFill>
                <a:cs typeface="Adobe Devanagari" panose="02040503050201020203" pitchFamily="18" charset="0"/>
              </a:rPr>
              <a:t>Report_timing to the clock pin of the sequential to check its clock path.</a:t>
            </a:r>
          </a:p>
          <a:p>
            <a:pPr>
              <a:spcBef>
                <a:spcPts val="300"/>
              </a:spcBef>
            </a:pPr>
            <a:r>
              <a:rPr lang="en-US" altLang="zh-CN" sz="800" i="1" dirty="0" smtClean="0">
                <a:solidFill>
                  <a:schemeClr val="bg1">
                    <a:lumMod val="50000"/>
                  </a:schemeClr>
                </a:solidFill>
                <a:cs typeface="Adobe Devanagari" panose="02040503050201020203" pitchFamily="18" charset="0"/>
              </a:rPr>
              <a:t>Note: the timing report would show the path is unconstrained</a:t>
            </a:r>
            <a:endParaRPr lang="en-US" altLang="zh-CN" sz="800" i="1" dirty="0">
              <a:solidFill>
                <a:schemeClr val="bg1">
                  <a:lumMod val="50000"/>
                </a:schemeClr>
              </a:solidFill>
              <a:cs typeface="Adobe Devanagari" panose="02040503050201020203" pitchFamily="18" charset="0"/>
            </a:endParaRPr>
          </a:p>
        </p:txBody>
      </p:sp>
      <p:sp>
        <p:nvSpPr>
          <p:cNvPr id="20" name="矩形 29"/>
          <p:cNvSpPr/>
          <p:nvPr/>
        </p:nvSpPr>
        <p:spPr>
          <a:xfrm>
            <a:off x="3695689" y="3944527"/>
            <a:ext cx="1874279" cy="407804"/>
          </a:xfrm>
          <a:prstGeom prst="rect">
            <a:avLst/>
          </a:prstGeom>
        </p:spPr>
        <p:txBody>
          <a:bodyPr wrap="square">
            <a:spAutoFit/>
          </a:bodyPr>
          <a:lstStyle/>
          <a:p>
            <a:pPr algn="just">
              <a:spcBef>
                <a:spcPts val="300"/>
              </a:spcBef>
            </a:pPr>
            <a:r>
              <a:rPr lang="en-US" altLang="zh-CN" sz="1000" b="1" dirty="0">
                <a:solidFill>
                  <a:schemeClr val="bg1">
                    <a:lumMod val="50000"/>
                  </a:schemeClr>
                </a:solidFill>
                <a:cs typeface="Adobe Devanagari" panose="02040503050201020203" pitchFamily="18" charset="0"/>
              </a:rPr>
              <a:t>&gt;  </a:t>
            </a:r>
            <a:r>
              <a:rPr lang="en-US" altLang="zh-CN" sz="1000" b="1" dirty="0" smtClean="0">
                <a:solidFill>
                  <a:schemeClr val="bg1">
                    <a:lumMod val="50000"/>
                  </a:schemeClr>
                </a:solidFill>
                <a:cs typeface="Adobe Devanagari" panose="02040503050201020203" pitchFamily="18" charset="0"/>
              </a:rPr>
              <a:t>Functional clock path</a:t>
            </a:r>
          </a:p>
          <a:p>
            <a:pPr>
              <a:spcBef>
                <a:spcPts val="300"/>
              </a:spcBef>
            </a:pPr>
            <a:r>
              <a:rPr lang="en-US" altLang="zh-CN" sz="800" i="1" dirty="0" smtClean="0">
                <a:solidFill>
                  <a:schemeClr val="bg1">
                    <a:lumMod val="50000"/>
                  </a:schemeClr>
                </a:solidFill>
                <a:cs typeface="Adobe Devanagari" panose="02040503050201020203" pitchFamily="18" charset="0"/>
              </a:rPr>
              <a:t>Timing path is going through C3176/A1</a:t>
            </a:r>
            <a:endParaRPr lang="en-US" altLang="zh-CN" sz="800" i="1" dirty="0">
              <a:solidFill>
                <a:schemeClr val="bg1">
                  <a:lumMod val="50000"/>
                </a:schemeClr>
              </a:solidFill>
              <a:cs typeface="Adobe Devanagari" panose="02040503050201020203" pitchFamily="18" charset="0"/>
            </a:endParaRPr>
          </a:p>
        </p:txBody>
      </p:sp>
      <p:pic>
        <p:nvPicPr>
          <p:cNvPr id="3" name="Picture 2"/>
          <p:cNvPicPr>
            <a:picLocks noChangeAspect="1"/>
          </p:cNvPicPr>
          <p:nvPr/>
        </p:nvPicPr>
        <p:blipFill>
          <a:blip r:embed="rId4"/>
          <a:stretch>
            <a:fillRect/>
          </a:stretch>
        </p:blipFill>
        <p:spPr>
          <a:xfrm>
            <a:off x="3222656" y="2027407"/>
            <a:ext cx="3096930" cy="1666750"/>
          </a:xfrm>
          <a:prstGeom prst="rect">
            <a:avLst/>
          </a:prstGeom>
        </p:spPr>
      </p:pic>
    </p:spTree>
    <p:extLst>
      <p:ext uri="{BB962C8B-B14F-4D97-AF65-F5344CB8AC3E}">
        <p14:creationId xmlns:p14="http://schemas.microsoft.com/office/powerpoint/2010/main" val="135201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rgbClr val="FF0000"/>
                </a:solidFill>
                <a:latin typeface="Chaparral Pro" panose="02060503040505020203" pitchFamily="18" charset="0"/>
                <a:ea typeface="微软雅黑" pitchFamily="34" charset="-122"/>
              </a:rPr>
              <a:t>Topic 17: </a:t>
            </a:r>
            <a:r>
              <a:rPr lang="en-US" altLang="zh-CN" sz="2000" dirty="0" smtClean="0">
                <a:solidFill>
                  <a:schemeClr val="accent1"/>
                </a:solidFill>
                <a:latin typeface="Chaparral Pro" panose="02060503040505020203" pitchFamily="18" charset="0"/>
                <a:ea typeface="微软雅黑" pitchFamily="34" charset="-122"/>
              </a:rPr>
              <a:t>Show unconstrained path</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rgbClr val="333333">
                      <a:lumMod val="65000"/>
                      <a:lumOff val="35000"/>
                    </a:srgb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rgbClr val="333333">
                      <a:lumMod val="65000"/>
                      <a:lumOff val="35000"/>
                    </a:srgb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rgbClr val="333333">
                    <a:lumMod val="65000"/>
                    <a:lumOff val="35000"/>
                  </a:srgb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3" name="组合 22"/>
          <p:cNvGrpSpPr/>
          <p:nvPr/>
        </p:nvGrpSpPr>
        <p:grpSpPr>
          <a:xfrm>
            <a:off x="52855" y="4915143"/>
            <a:ext cx="1566817" cy="215444"/>
            <a:chOff x="52855" y="4915143"/>
            <a:chExt cx="1566817" cy="215444"/>
          </a:xfrm>
        </p:grpSpPr>
        <p:grpSp>
          <p:nvGrpSpPr>
            <p:cNvPr id="24" name="Group 14"/>
            <p:cNvGrpSpPr/>
            <p:nvPr/>
          </p:nvGrpSpPr>
          <p:grpSpPr bwMode="auto">
            <a:xfrm>
              <a:off x="52855" y="4948014"/>
              <a:ext cx="126657" cy="126656"/>
              <a:chOff x="4248" y="3024"/>
              <a:chExt cx="600" cy="599"/>
            </a:xfrm>
          </p:grpSpPr>
          <p:sp>
            <p:nvSpPr>
              <p:cNvPr id="26"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333333">
                      <a:lumMod val="65000"/>
                      <a:lumOff val="35000"/>
                    </a:srgbClr>
                  </a:solidFill>
                  <a:latin typeface="微软雅黑" pitchFamily="34" charset="-122"/>
                  <a:ea typeface="微软雅黑" pitchFamily="34" charset="-122"/>
                </a:endParaRPr>
              </a:p>
            </p:txBody>
          </p:sp>
          <p:grpSp>
            <p:nvGrpSpPr>
              <p:cNvPr id="27" name="Group 16"/>
              <p:cNvGrpSpPr/>
              <p:nvPr/>
            </p:nvGrpSpPr>
            <p:grpSpPr bwMode="auto">
              <a:xfrm>
                <a:off x="4441" y="3144"/>
                <a:ext cx="215" cy="345"/>
                <a:chOff x="4441" y="3144"/>
                <a:chExt cx="215" cy="345"/>
              </a:xfrm>
            </p:grpSpPr>
            <p:sp>
              <p:nvSpPr>
                <p:cNvPr id="2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333333">
                        <a:lumMod val="65000"/>
                        <a:lumOff val="35000"/>
                      </a:srgbClr>
                    </a:solidFill>
                    <a:latin typeface="微软雅黑" pitchFamily="34" charset="-122"/>
                    <a:ea typeface="微软雅黑" pitchFamily="34" charset="-122"/>
                  </a:endParaRPr>
                </a:p>
              </p:txBody>
            </p:sp>
            <p:sp>
              <p:nvSpPr>
                <p:cNvPr id="2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333333">
                        <a:lumMod val="65000"/>
                        <a:lumOff val="35000"/>
                      </a:srgbClr>
                    </a:solidFill>
                    <a:latin typeface="微软雅黑" pitchFamily="34" charset="-122"/>
                    <a:ea typeface="微软雅黑" pitchFamily="34" charset="-122"/>
                  </a:endParaRPr>
                </a:p>
              </p:txBody>
            </p:sp>
          </p:grpSp>
        </p:grpSp>
        <p:sp>
          <p:nvSpPr>
            <p:cNvPr id="25"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rgbClr val="333333">
                      <a:lumMod val="65000"/>
                      <a:lumOff val="35000"/>
                    </a:srgbClr>
                  </a:solidFill>
                  <a:latin typeface="Minion Pro" panose="02040503050306020203" pitchFamily="18" charset="0"/>
                  <a:ea typeface="微软雅黑" pitchFamily="34" charset="-122"/>
                </a:rPr>
                <a:t>ASIC Boot Camp</a:t>
              </a:r>
              <a:endParaRPr lang="en-US" altLang="zh-CN" sz="800" dirty="0">
                <a:solidFill>
                  <a:srgbClr val="333333">
                    <a:lumMod val="65000"/>
                    <a:lumOff val="35000"/>
                  </a:srgbClr>
                </a:solidFill>
                <a:latin typeface="Minion Pro" panose="02040503050306020203" pitchFamily="18" charset="0"/>
                <a:ea typeface="微软雅黑" pitchFamily="34" charset="-122"/>
              </a:endParaRPr>
            </a:p>
          </p:txBody>
        </p:sp>
      </p:grpSp>
      <p:sp>
        <p:nvSpPr>
          <p:cNvPr id="18" name="Rectangle 24"/>
          <p:cNvSpPr>
            <a:spLocks noChangeArrowheads="1"/>
          </p:cNvSpPr>
          <p:nvPr/>
        </p:nvSpPr>
        <p:spPr bwMode="auto">
          <a:xfrm>
            <a:off x="2541142" y="2067694"/>
            <a:ext cx="445995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sz="1000" b="1" dirty="0" smtClean="0">
                <a:solidFill>
                  <a:schemeClr val="tx1">
                    <a:lumMod val="75000"/>
                    <a:lumOff val="25000"/>
                  </a:schemeClr>
                </a:solidFill>
              </a:rPr>
              <a:t>&gt; Switch to show unconstrained path if there is any</a:t>
            </a:r>
            <a:endParaRPr lang="zh-CN" altLang="en-US" sz="1000" b="1" dirty="0" smtClean="0">
              <a:solidFill>
                <a:schemeClr val="tx1">
                  <a:lumMod val="75000"/>
                  <a:lumOff val="25000"/>
                </a:schemeClr>
              </a:solidFill>
            </a:endParaRPr>
          </a:p>
          <a:p>
            <a:pPr>
              <a:lnSpc>
                <a:spcPct val="120000"/>
              </a:lnSpc>
              <a:spcBef>
                <a:spcPts val="300"/>
              </a:spcBef>
            </a:pPr>
            <a:r>
              <a:rPr lang="en-US" altLang="zh-CN" sz="800" i="1" dirty="0" err="1" smtClean="0">
                <a:solidFill>
                  <a:schemeClr val="bg1">
                    <a:lumMod val="50000"/>
                  </a:schemeClr>
                </a:solidFill>
              </a:rPr>
              <a:t>set_app_var</a:t>
            </a:r>
            <a:r>
              <a:rPr lang="en-US" altLang="zh-CN" sz="800" i="1" dirty="0" smtClean="0">
                <a:solidFill>
                  <a:schemeClr val="bg1">
                    <a:lumMod val="50000"/>
                  </a:schemeClr>
                </a:solidFill>
              </a:rPr>
              <a:t>  </a:t>
            </a:r>
            <a:r>
              <a:rPr lang="en-US" altLang="zh-CN" sz="800" i="1" dirty="0" err="1" smtClean="0">
                <a:solidFill>
                  <a:schemeClr val="bg1">
                    <a:lumMod val="50000"/>
                  </a:schemeClr>
                </a:solidFill>
              </a:rPr>
              <a:t>timing_report_uncontrained_path</a:t>
            </a:r>
            <a:r>
              <a:rPr lang="en-US" altLang="zh-CN" sz="800" i="1" dirty="0" smtClean="0">
                <a:solidFill>
                  <a:schemeClr val="bg1">
                    <a:lumMod val="50000"/>
                  </a:schemeClr>
                </a:solidFill>
              </a:rPr>
              <a:t> [</a:t>
            </a:r>
            <a:r>
              <a:rPr lang="en-US" altLang="zh-CN" sz="800" i="1" dirty="0" err="1" smtClean="0">
                <a:solidFill>
                  <a:schemeClr val="bg1">
                    <a:lumMod val="50000"/>
                  </a:schemeClr>
                </a:solidFill>
              </a:rPr>
              <a:t>true|false</a:t>
            </a:r>
            <a:r>
              <a:rPr lang="en-US" altLang="zh-CN" sz="800" i="1" dirty="0" smtClean="0">
                <a:solidFill>
                  <a:schemeClr val="bg1">
                    <a:lumMod val="50000"/>
                  </a:schemeClr>
                </a:solidFill>
              </a:rPr>
              <a:t>]</a:t>
            </a:r>
          </a:p>
          <a:p>
            <a:pPr>
              <a:lnSpc>
                <a:spcPct val="120000"/>
              </a:lnSpc>
              <a:spcBef>
                <a:spcPts val="300"/>
              </a:spcBef>
            </a:pPr>
            <a:endParaRPr lang="en-US" altLang="zh-CN" sz="800" i="1" dirty="0">
              <a:solidFill>
                <a:schemeClr val="bg1">
                  <a:lumMod val="50000"/>
                </a:schemeClr>
              </a:solidFill>
            </a:endParaRPr>
          </a:p>
          <a:p>
            <a:pPr>
              <a:lnSpc>
                <a:spcPct val="120000"/>
              </a:lnSpc>
              <a:spcBef>
                <a:spcPts val="300"/>
              </a:spcBef>
            </a:pPr>
            <a:r>
              <a:rPr lang="en-US" altLang="zh-CN" sz="800" i="1" dirty="0" smtClean="0">
                <a:solidFill>
                  <a:schemeClr val="bg1">
                    <a:lumMod val="50000"/>
                  </a:schemeClr>
                </a:solidFill>
              </a:rPr>
              <a:t>By default, report_timing or </a:t>
            </a:r>
            <a:r>
              <a:rPr lang="en-US" altLang="zh-CN" sz="800" i="1" dirty="0" err="1" smtClean="0">
                <a:solidFill>
                  <a:schemeClr val="bg1">
                    <a:lumMod val="50000"/>
                  </a:schemeClr>
                </a:solidFill>
              </a:rPr>
              <a:t>get_timing_paths</a:t>
            </a:r>
            <a:r>
              <a:rPr lang="en-US" altLang="zh-CN" sz="800" i="1" dirty="0" smtClean="0">
                <a:solidFill>
                  <a:schemeClr val="bg1">
                    <a:lumMod val="50000"/>
                  </a:schemeClr>
                </a:solidFill>
              </a:rPr>
              <a:t> command will only search for constrained path.</a:t>
            </a:r>
          </a:p>
          <a:p>
            <a:pPr>
              <a:lnSpc>
                <a:spcPct val="120000"/>
              </a:lnSpc>
              <a:spcBef>
                <a:spcPts val="300"/>
              </a:spcBef>
            </a:pPr>
            <a:r>
              <a:rPr lang="en-US" altLang="zh-CN" sz="800" i="1" dirty="0" smtClean="0">
                <a:solidFill>
                  <a:schemeClr val="bg1">
                    <a:lumMod val="50000"/>
                  </a:schemeClr>
                </a:solidFill>
              </a:rPr>
              <a:t>But sometimes we want to debug unconstrained path, so by turning it on, it allows you to check timing path in most cases even if it is not constrained.</a:t>
            </a:r>
          </a:p>
        </p:txBody>
      </p:sp>
    </p:spTree>
    <p:extLst>
      <p:ext uri="{BB962C8B-B14F-4D97-AF65-F5344CB8AC3E}">
        <p14:creationId xmlns:p14="http://schemas.microsoft.com/office/powerpoint/2010/main" val="34889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Ideal network</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1" name="组合 20"/>
          <p:cNvGrpSpPr/>
          <p:nvPr/>
        </p:nvGrpSpPr>
        <p:grpSpPr>
          <a:xfrm>
            <a:off x="52855" y="4915143"/>
            <a:ext cx="1566817" cy="215444"/>
            <a:chOff x="52855" y="4915143"/>
            <a:chExt cx="1566817" cy="215444"/>
          </a:xfrm>
        </p:grpSpPr>
        <p:grpSp>
          <p:nvGrpSpPr>
            <p:cNvPr id="22" name="Group 14"/>
            <p:cNvGrpSpPr/>
            <p:nvPr/>
          </p:nvGrpSpPr>
          <p:grpSpPr bwMode="auto">
            <a:xfrm>
              <a:off x="52855" y="4948014"/>
              <a:ext cx="126657" cy="126656"/>
              <a:chOff x="4248" y="3024"/>
              <a:chExt cx="600" cy="599"/>
            </a:xfrm>
          </p:grpSpPr>
          <p:sp>
            <p:nvSpPr>
              <p:cNvPr id="2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5" name="Group 16"/>
              <p:cNvGrpSpPr/>
              <p:nvPr/>
            </p:nvGrpSpPr>
            <p:grpSpPr bwMode="auto">
              <a:xfrm>
                <a:off x="4441" y="3144"/>
                <a:ext cx="215" cy="345"/>
                <a:chOff x="4441" y="3144"/>
                <a:chExt cx="215" cy="345"/>
              </a:xfrm>
            </p:grpSpPr>
            <p:sp>
              <p:nvSpPr>
                <p:cNvPr id="2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3"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
        <p:nvSpPr>
          <p:cNvPr id="18" name="Rectangle 24"/>
          <p:cNvSpPr>
            <a:spLocks noChangeArrowheads="1"/>
          </p:cNvSpPr>
          <p:nvPr/>
        </p:nvSpPr>
        <p:spPr bwMode="auto">
          <a:xfrm>
            <a:off x="416158" y="1994871"/>
            <a:ext cx="4371866"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sz="1000" b="1" dirty="0" smtClean="0">
                <a:solidFill>
                  <a:schemeClr val="tx1">
                    <a:lumMod val="75000"/>
                    <a:lumOff val="25000"/>
                  </a:schemeClr>
                </a:solidFill>
              </a:rPr>
              <a:t>&gt; Clock network is usually treated as ideal network before CTS (clock tree synthesis)</a:t>
            </a:r>
            <a:endParaRPr lang="zh-CN" altLang="en-US" sz="1000" b="1" dirty="0" smtClean="0">
              <a:solidFill>
                <a:schemeClr val="tx1">
                  <a:lumMod val="75000"/>
                  <a:lumOff val="25000"/>
                </a:schemeClr>
              </a:solidFill>
            </a:endParaRPr>
          </a:p>
          <a:p>
            <a:pPr marL="171450" indent="-171450">
              <a:lnSpc>
                <a:spcPct val="120000"/>
              </a:lnSpc>
              <a:spcBef>
                <a:spcPts val="300"/>
              </a:spcBef>
              <a:buFontTx/>
              <a:buChar char="-"/>
            </a:pPr>
            <a:r>
              <a:rPr lang="en-US" altLang="zh-CN" sz="800" i="1" dirty="0" smtClean="0">
                <a:solidFill>
                  <a:schemeClr val="bg1">
                    <a:lumMod val="50000"/>
                  </a:schemeClr>
                </a:solidFill>
              </a:rPr>
              <a:t>Clock network has a very large fanout, basically all sequential elements need clock;</a:t>
            </a:r>
            <a:endParaRPr lang="en-US" altLang="zh-CN" sz="800" i="1" dirty="0">
              <a:solidFill>
                <a:schemeClr val="bg1">
                  <a:lumMod val="50000"/>
                </a:schemeClr>
              </a:solidFill>
            </a:endParaRPr>
          </a:p>
          <a:p>
            <a:pPr marL="171450" indent="-171450">
              <a:lnSpc>
                <a:spcPct val="120000"/>
              </a:lnSpc>
              <a:spcBef>
                <a:spcPts val="300"/>
              </a:spcBef>
              <a:buFontTx/>
              <a:buChar char="-"/>
            </a:pPr>
            <a:r>
              <a:rPr lang="en-US" altLang="zh-CN" sz="800" i="1" dirty="0" smtClean="0">
                <a:solidFill>
                  <a:schemeClr val="bg1">
                    <a:lumMod val="50000"/>
                  </a:schemeClr>
                </a:solidFill>
              </a:rPr>
              <a:t>Clock path delay should be controlled and minimized in most case;</a:t>
            </a:r>
          </a:p>
          <a:p>
            <a:pPr marL="171450" indent="-171450">
              <a:lnSpc>
                <a:spcPct val="120000"/>
              </a:lnSpc>
              <a:spcBef>
                <a:spcPts val="300"/>
              </a:spcBef>
              <a:buFontTx/>
              <a:buChar char="-"/>
            </a:pPr>
            <a:r>
              <a:rPr lang="en-US" altLang="zh-CN" sz="800" i="1" dirty="0" smtClean="0">
                <a:solidFill>
                  <a:schemeClr val="bg1">
                    <a:lumMod val="50000"/>
                  </a:schemeClr>
                </a:solidFill>
              </a:rPr>
              <a:t>Clock skews should be minimized during CTS.</a:t>
            </a:r>
          </a:p>
          <a:p>
            <a:pPr marL="171450" indent="-171450">
              <a:lnSpc>
                <a:spcPct val="120000"/>
              </a:lnSpc>
              <a:spcBef>
                <a:spcPts val="300"/>
              </a:spcBef>
              <a:buFontTx/>
              <a:buChar char="-"/>
            </a:pPr>
            <a:r>
              <a:rPr lang="en-US" altLang="zh-CN" sz="800" i="1" dirty="0" smtClean="0">
                <a:solidFill>
                  <a:schemeClr val="bg1">
                    <a:lumMod val="50000"/>
                  </a:schemeClr>
                </a:solidFill>
              </a:rPr>
              <a:t>To avoid pre-synthesized clock network introduce large load into the timing path in the design and adversely affect timing optimization, clock network needs to be treated as ideal in pre-layout/pre-CTS stage. </a:t>
            </a:r>
          </a:p>
        </p:txBody>
      </p:sp>
      <p:sp>
        <p:nvSpPr>
          <p:cNvPr id="19" name="Rectangle 24"/>
          <p:cNvSpPr>
            <a:spLocks noChangeArrowheads="1"/>
          </p:cNvSpPr>
          <p:nvPr/>
        </p:nvSpPr>
        <p:spPr bwMode="auto">
          <a:xfrm>
            <a:off x="419099" y="3375393"/>
            <a:ext cx="4371866" cy="85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sz="1000" b="1" dirty="0" smtClean="0">
                <a:solidFill>
                  <a:schemeClr val="tx1">
                    <a:lumMod val="75000"/>
                    <a:lumOff val="25000"/>
                  </a:schemeClr>
                </a:solidFill>
              </a:rPr>
              <a:t>&gt; Set/Reset/test enable signals are also usually treated as ideal network</a:t>
            </a:r>
            <a:endParaRPr lang="zh-CN" altLang="en-US" sz="1000" b="1" dirty="0" smtClean="0">
              <a:solidFill>
                <a:schemeClr val="tx1">
                  <a:lumMod val="75000"/>
                  <a:lumOff val="25000"/>
                </a:schemeClr>
              </a:solidFill>
            </a:endParaRPr>
          </a:p>
          <a:p>
            <a:pPr marL="171450" indent="-171450">
              <a:lnSpc>
                <a:spcPct val="120000"/>
              </a:lnSpc>
              <a:spcBef>
                <a:spcPts val="300"/>
              </a:spcBef>
              <a:buFontTx/>
              <a:buChar char="-"/>
            </a:pPr>
            <a:r>
              <a:rPr lang="en-US" altLang="zh-CN" sz="800" i="1" dirty="0" smtClean="0">
                <a:solidFill>
                  <a:schemeClr val="bg1">
                    <a:lumMod val="50000"/>
                  </a:schemeClr>
                </a:solidFill>
              </a:rPr>
              <a:t>These signals don’t need to have balanced skew, but still need buffer tree to split the load and meet design rule  constraints (DRC)</a:t>
            </a:r>
          </a:p>
          <a:p>
            <a:pPr marL="171450" indent="-171450">
              <a:lnSpc>
                <a:spcPct val="120000"/>
              </a:lnSpc>
              <a:spcBef>
                <a:spcPts val="300"/>
              </a:spcBef>
              <a:buFontTx/>
              <a:buChar char="-"/>
            </a:pPr>
            <a:r>
              <a:rPr lang="en-US" altLang="zh-CN" sz="800" i="1" dirty="0" smtClean="0">
                <a:solidFill>
                  <a:schemeClr val="bg1">
                    <a:lumMod val="50000"/>
                  </a:schemeClr>
                </a:solidFill>
              </a:rPr>
              <a:t>Also, to avoid large load show on these nets to affect overall timing optimization, these nets should be set to ideal. </a:t>
            </a:r>
          </a:p>
        </p:txBody>
      </p:sp>
      <p:grpSp>
        <p:nvGrpSpPr>
          <p:cNvPr id="20" name="组合 27"/>
          <p:cNvGrpSpPr/>
          <p:nvPr/>
        </p:nvGrpSpPr>
        <p:grpSpPr>
          <a:xfrm>
            <a:off x="5220072" y="1142121"/>
            <a:ext cx="3528392" cy="3493264"/>
            <a:chOff x="604558" y="4113535"/>
            <a:chExt cx="3528392" cy="3493264"/>
          </a:xfrm>
        </p:grpSpPr>
        <p:sp>
          <p:nvSpPr>
            <p:cNvPr id="28" name="Freeform 23"/>
            <p:cNvSpPr>
              <a:spLocks noEditPoints="1"/>
            </p:cNvSpPr>
            <p:nvPr/>
          </p:nvSpPr>
          <p:spPr bwMode="auto">
            <a:xfrm>
              <a:off x="604558" y="4166773"/>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9" name="矩形 29"/>
            <p:cNvSpPr/>
            <p:nvPr/>
          </p:nvSpPr>
          <p:spPr>
            <a:xfrm>
              <a:off x="844210" y="4113535"/>
              <a:ext cx="3288740" cy="3493264"/>
            </a:xfrm>
            <a:prstGeom prst="rect">
              <a:avLst/>
            </a:prstGeom>
          </p:spPr>
          <p:txBody>
            <a:bodyPr wrap="square">
              <a:spAutoFit/>
            </a:bodyPr>
            <a:lstStyle/>
            <a:p>
              <a:pPr algn="just">
                <a:spcBef>
                  <a:spcPts val="300"/>
                </a:spcBef>
              </a:pPr>
              <a:r>
                <a:rPr lang="en-US" altLang="zh-CN" sz="1000" b="1" dirty="0">
                  <a:solidFill>
                    <a:schemeClr val="bg1">
                      <a:lumMod val="50000"/>
                    </a:schemeClr>
                  </a:solidFill>
                  <a:cs typeface="Adobe Devanagari" panose="02040503050201020203" pitchFamily="18" charset="0"/>
                </a:rPr>
                <a:t>s</a:t>
              </a:r>
              <a:r>
                <a:rPr lang="en-US" altLang="zh-CN" sz="1000" b="1" dirty="0" smtClean="0">
                  <a:solidFill>
                    <a:schemeClr val="bg1">
                      <a:lumMod val="50000"/>
                    </a:schemeClr>
                  </a:solidFill>
                  <a:cs typeface="Adobe Devanagari" panose="02040503050201020203" pitchFamily="18" charset="0"/>
                </a:rPr>
                <a:t>et_ideal_network</a:t>
              </a:r>
            </a:p>
            <a:p>
              <a:pPr>
                <a:spcBef>
                  <a:spcPts val="300"/>
                </a:spcBef>
              </a:pPr>
              <a:r>
                <a:rPr lang="en-US" altLang="zh-CN" sz="800" i="1" dirty="0" smtClean="0">
                  <a:solidFill>
                    <a:schemeClr val="bg1">
                      <a:lumMod val="50000"/>
                    </a:schemeClr>
                  </a:solidFill>
                  <a:cs typeface="Adobe Devanagari" panose="02040503050201020203" pitchFamily="18" charset="0"/>
                </a:rPr>
                <a:t>Specifies a list of objects (ports, pins, or nets) to mark as the sources of an ideal network. </a:t>
              </a:r>
            </a:p>
            <a:p>
              <a:pPr>
                <a:spcBef>
                  <a:spcPts val="300"/>
                </a:spcBef>
              </a:pPr>
              <a:r>
                <a:rPr lang="en-US" altLang="zh-CN" sz="800" i="1" dirty="0" smtClean="0">
                  <a:solidFill>
                    <a:schemeClr val="bg1">
                      <a:lumMod val="50000"/>
                    </a:schemeClr>
                  </a:solidFill>
                  <a:cs typeface="Adobe Devanagari" panose="02040503050201020203" pitchFamily="18" charset="0"/>
                </a:rPr>
                <a:t>Source object can be:</a:t>
              </a:r>
            </a:p>
            <a:p>
              <a:pPr marL="171450" indent="-171450">
                <a:spcBef>
                  <a:spcPts val="300"/>
                </a:spcBef>
                <a:buFont typeface="Arial" panose="020B0604020202020204" pitchFamily="34" charset="0"/>
                <a:buChar char="•"/>
              </a:pPr>
              <a:r>
                <a:rPr lang="en-US" altLang="zh-CN" sz="800" i="1" dirty="0" smtClean="0">
                  <a:solidFill>
                    <a:schemeClr val="bg1">
                      <a:lumMod val="50000"/>
                    </a:schemeClr>
                  </a:solidFill>
                  <a:cs typeface="Adobe Devanagari" panose="02040503050201020203" pitchFamily="18" charset="0"/>
                </a:rPr>
                <a:t>Input ports / Internal leaf pin</a:t>
              </a:r>
            </a:p>
            <a:p>
              <a:pPr marL="171450" indent="-171450">
                <a:spcBef>
                  <a:spcPts val="300"/>
                </a:spcBef>
                <a:buFont typeface="Arial" panose="020B0604020202020204" pitchFamily="34" charset="0"/>
                <a:buChar char="•"/>
              </a:pPr>
              <a:r>
                <a:rPr lang="en-US" altLang="zh-CN" sz="800" i="1" dirty="0" smtClean="0">
                  <a:solidFill>
                    <a:schemeClr val="bg1">
                      <a:lumMod val="50000"/>
                    </a:schemeClr>
                  </a:solidFill>
                  <a:cs typeface="Adobe Devanagari" panose="02040503050201020203" pitchFamily="18" charset="0"/>
                </a:rPr>
                <a:t>Internal net </a:t>
              </a:r>
              <a:r>
                <a:rPr lang="en-US" altLang="zh-CN" sz="800" i="1" dirty="0" smtClean="0">
                  <a:solidFill>
                    <a:schemeClr val="bg1">
                      <a:lumMod val="50000"/>
                    </a:schemeClr>
                  </a:solidFill>
                  <a:cs typeface="Adobe Devanagari" panose="02040503050201020203" pitchFamily="18" charset="0"/>
                  <a:sym typeface="Wingdings" panose="05000000000000000000" pitchFamily="2" charset="2"/>
                </a:rPr>
                <a:t> only with </a:t>
              </a:r>
              <a:r>
                <a:rPr lang="en-US" altLang="zh-CN" sz="800" b="1" i="1" dirty="0" smtClean="0">
                  <a:solidFill>
                    <a:schemeClr val="bg1">
                      <a:lumMod val="50000"/>
                    </a:schemeClr>
                  </a:solidFill>
                  <a:cs typeface="Adobe Devanagari" panose="02040503050201020203" pitchFamily="18" charset="0"/>
                  <a:sym typeface="Wingdings" panose="05000000000000000000" pitchFamily="2" charset="2"/>
                </a:rPr>
                <a:t>-no_propagate </a:t>
              </a:r>
              <a:r>
                <a:rPr lang="en-US" altLang="zh-CN" sz="800" i="1" dirty="0" smtClean="0">
                  <a:solidFill>
                    <a:schemeClr val="bg1">
                      <a:lumMod val="50000"/>
                    </a:schemeClr>
                  </a:solidFill>
                  <a:cs typeface="Adobe Devanagari" panose="02040503050201020203" pitchFamily="18" charset="0"/>
                  <a:sym typeface="Wingdings" panose="05000000000000000000" pitchFamily="2" charset="2"/>
                </a:rPr>
                <a:t>option. all the net’s global driver pins are marked as ideal network source.</a:t>
              </a:r>
            </a:p>
            <a:p>
              <a:pPr>
                <a:spcBef>
                  <a:spcPts val="300"/>
                </a:spcBef>
              </a:pPr>
              <a:endParaRPr lang="en-US" altLang="zh-CN" sz="800" i="1" dirty="0" smtClean="0">
                <a:solidFill>
                  <a:schemeClr val="bg1">
                    <a:lumMod val="50000"/>
                  </a:schemeClr>
                </a:solidFill>
                <a:cs typeface="Adobe Devanagari" panose="02040503050201020203" pitchFamily="18" charset="0"/>
                <a:sym typeface="Wingdings" panose="05000000000000000000" pitchFamily="2" charset="2"/>
              </a:endParaRPr>
            </a:p>
            <a:p>
              <a:pPr algn="just">
                <a:spcBef>
                  <a:spcPts val="300"/>
                </a:spcBef>
              </a:pPr>
              <a:r>
                <a:rPr lang="en-US" altLang="zh-CN" sz="800" i="1" dirty="0" smtClean="0">
                  <a:solidFill>
                    <a:schemeClr val="bg1">
                      <a:lumMod val="50000"/>
                    </a:schemeClr>
                  </a:solidFill>
                  <a:cs typeface="Adobe Devanagari" panose="02040503050201020203" pitchFamily="18" charset="0"/>
                  <a:sym typeface="Wingdings" panose="05000000000000000000" pitchFamily="2" charset="2"/>
                </a:rPr>
                <a:t>The -no_propagate option is very useful when you want to target a specific net and cell. It only set ideal attribute to the net directly connected to the ideal network sources. With this option, the ideal attribute won’t pass through logic gates. </a:t>
              </a:r>
              <a:endParaRPr lang="en-US" altLang="zh-CN" sz="800" i="1" dirty="0" smtClean="0">
                <a:solidFill>
                  <a:schemeClr val="bg1">
                    <a:lumMod val="50000"/>
                  </a:schemeClr>
                </a:solidFill>
                <a:cs typeface="Adobe Devanagari" panose="02040503050201020203" pitchFamily="18" charset="0"/>
              </a:endParaRPr>
            </a:p>
            <a:p>
              <a:pPr algn="just">
                <a:spcBef>
                  <a:spcPts val="300"/>
                </a:spcBef>
              </a:pPr>
              <a:endParaRPr lang="en-US" altLang="zh-CN" sz="800" i="1" dirty="0">
                <a:solidFill>
                  <a:schemeClr val="bg1">
                    <a:lumMod val="50000"/>
                  </a:schemeClr>
                </a:solidFill>
                <a:cs typeface="Adobe Devanagari" panose="02040503050201020203" pitchFamily="18" charset="0"/>
              </a:endParaRPr>
            </a:p>
            <a:p>
              <a:pPr algn="just">
                <a:spcBef>
                  <a:spcPts val="300"/>
                </a:spcBef>
              </a:pPr>
              <a:r>
                <a:rPr lang="en-US" altLang="zh-CN" sz="800" i="1" dirty="0">
                  <a:solidFill>
                    <a:schemeClr val="bg1">
                      <a:lumMod val="50000"/>
                    </a:schemeClr>
                  </a:solidFill>
                  <a:cs typeface="Adobe Devanagari" panose="02040503050201020203" pitchFamily="18" charset="0"/>
                </a:rPr>
                <a:t>DRC checking is turned off so the nets in an ideal network are free of </a:t>
              </a:r>
              <a:r>
                <a:rPr lang="en-US" altLang="zh-CN" sz="800" i="1" dirty="0" err="1" smtClean="0">
                  <a:solidFill>
                    <a:schemeClr val="bg1">
                      <a:lumMod val="50000"/>
                    </a:schemeClr>
                  </a:solidFill>
                  <a:cs typeface="Adobe Devanagari" panose="02040503050201020203" pitchFamily="18" charset="0"/>
                </a:rPr>
                <a:t>max_capacitance</a:t>
              </a:r>
              <a:r>
                <a:rPr lang="en-US" altLang="zh-CN" sz="800" i="1" dirty="0" smtClean="0">
                  <a:solidFill>
                    <a:schemeClr val="bg1">
                      <a:lumMod val="50000"/>
                    </a:schemeClr>
                  </a:solidFill>
                  <a:cs typeface="Adobe Devanagari" panose="02040503050201020203" pitchFamily="18" charset="0"/>
                </a:rPr>
                <a:t>, max_fanout</a:t>
              </a:r>
              <a:r>
                <a:rPr lang="en-US" altLang="zh-CN" sz="800" i="1" dirty="0">
                  <a:solidFill>
                    <a:schemeClr val="bg1">
                      <a:lumMod val="50000"/>
                    </a:schemeClr>
                  </a:solidFill>
                  <a:cs typeface="Adobe Devanagari" panose="02040503050201020203" pitchFamily="18" charset="0"/>
                </a:rPr>
                <a:t>, and max_transition design rule </a:t>
              </a:r>
              <a:r>
                <a:rPr lang="en-US" altLang="zh-CN" sz="800" i="1" dirty="0" smtClean="0">
                  <a:solidFill>
                    <a:schemeClr val="bg1">
                      <a:lumMod val="50000"/>
                    </a:schemeClr>
                  </a:solidFill>
                  <a:cs typeface="Adobe Devanagari" panose="02040503050201020203" pitchFamily="18" charset="0"/>
                </a:rPr>
                <a:t>constraints</a:t>
              </a:r>
            </a:p>
            <a:p>
              <a:pPr algn="just">
                <a:spcBef>
                  <a:spcPts val="300"/>
                </a:spcBef>
              </a:pPr>
              <a:endParaRPr lang="en-US" altLang="zh-CN" sz="800" i="1" dirty="0">
                <a:solidFill>
                  <a:schemeClr val="bg1">
                    <a:lumMod val="50000"/>
                  </a:schemeClr>
                </a:solidFill>
                <a:cs typeface="Adobe Devanagari" panose="02040503050201020203" pitchFamily="18" charset="0"/>
              </a:endParaRPr>
            </a:p>
            <a:p>
              <a:pPr algn="just">
                <a:spcBef>
                  <a:spcPts val="300"/>
                </a:spcBef>
              </a:pPr>
              <a:r>
                <a:rPr lang="en-US" altLang="zh-CN" sz="800" i="1" dirty="0">
                  <a:solidFill>
                    <a:schemeClr val="bg1">
                      <a:lumMod val="50000"/>
                    </a:schemeClr>
                  </a:solidFill>
                  <a:cs typeface="Adobe Devanagari" panose="02040503050201020203" pitchFamily="18" charset="0"/>
                </a:rPr>
                <a:t>In addition to disabling timing updates and timing optimizations, all cells and nets in the </a:t>
              </a:r>
              <a:r>
                <a:rPr lang="en-US" altLang="zh-CN" sz="800" i="1" dirty="0" smtClean="0">
                  <a:solidFill>
                    <a:schemeClr val="bg1">
                      <a:lumMod val="50000"/>
                    </a:schemeClr>
                  </a:solidFill>
                  <a:cs typeface="Adobe Devanagari" panose="02040503050201020203" pitchFamily="18" charset="0"/>
                </a:rPr>
                <a:t>ideal network </a:t>
              </a:r>
              <a:r>
                <a:rPr lang="en-US" altLang="zh-CN" sz="800" i="1" dirty="0">
                  <a:solidFill>
                    <a:schemeClr val="bg1">
                      <a:lumMod val="50000"/>
                    </a:schemeClr>
                  </a:solidFill>
                  <a:cs typeface="Adobe Devanagari" panose="02040503050201020203" pitchFamily="18" charset="0"/>
                </a:rPr>
                <a:t>have the dont_touch attribute </a:t>
              </a:r>
              <a:r>
                <a:rPr lang="en-US" altLang="zh-CN" sz="800" i="1" dirty="0" smtClean="0">
                  <a:solidFill>
                    <a:schemeClr val="bg1">
                      <a:lumMod val="50000"/>
                    </a:schemeClr>
                  </a:solidFill>
                  <a:cs typeface="Adobe Devanagari" panose="02040503050201020203" pitchFamily="18" charset="0"/>
                </a:rPr>
                <a:t>set.</a:t>
              </a:r>
            </a:p>
            <a:p>
              <a:pPr algn="just">
                <a:spcBef>
                  <a:spcPts val="300"/>
                </a:spcBef>
              </a:pPr>
              <a:endParaRPr lang="en-US" altLang="zh-CN" sz="800" i="1" dirty="0">
                <a:solidFill>
                  <a:schemeClr val="bg1">
                    <a:lumMod val="50000"/>
                  </a:schemeClr>
                </a:solidFill>
                <a:cs typeface="Adobe Devanagari" panose="02040503050201020203" pitchFamily="18" charset="0"/>
              </a:endParaRPr>
            </a:p>
            <a:p>
              <a:pPr algn="just">
                <a:spcBef>
                  <a:spcPts val="300"/>
                </a:spcBef>
              </a:pPr>
              <a:r>
                <a:rPr lang="en-US" altLang="zh-CN" sz="800" i="1" dirty="0">
                  <a:solidFill>
                    <a:schemeClr val="bg1">
                      <a:lumMod val="50000"/>
                    </a:schemeClr>
                  </a:solidFill>
                  <a:cs typeface="Adobe Devanagari" panose="02040503050201020203" pitchFamily="18" charset="0"/>
                </a:rPr>
                <a:t>The latency and transition times of an ideal network are 0 by default, but you can </a:t>
              </a:r>
              <a:r>
                <a:rPr lang="en-US" altLang="zh-CN" sz="800" i="1" dirty="0" smtClean="0">
                  <a:solidFill>
                    <a:schemeClr val="bg1">
                      <a:lumMod val="50000"/>
                    </a:schemeClr>
                  </a:solidFill>
                  <a:cs typeface="Adobe Devanagari" panose="02040503050201020203" pitchFamily="18" charset="0"/>
                </a:rPr>
                <a:t>override them </a:t>
              </a:r>
              <a:r>
                <a:rPr lang="en-US" altLang="zh-CN" sz="800" i="1" dirty="0">
                  <a:solidFill>
                    <a:schemeClr val="bg1">
                      <a:lumMod val="50000"/>
                    </a:schemeClr>
                  </a:solidFill>
                  <a:cs typeface="Adobe Devanagari" panose="02040503050201020203" pitchFamily="18" charset="0"/>
                </a:rPr>
                <a:t>by using the </a:t>
              </a:r>
              <a:r>
                <a:rPr lang="en-US" altLang="zh-CN" sz="800" i="1" dirty="0" err="1">
                  <a:solidFill>
                    <a:schemeClr val="bg1">
                      <a:lumMod val="50000"/>
                    </a:schemeClr>
                  </a:solidFill>
                  <a:cs typeface="Adobe Devanagari" panose="02040503050201020203" pitchFamily="18" charset="0"/>
                </a:rPr>
                <a:t>set_ideal_latency</a:t>
              </a:r>
              <a:r>
                <a:rPr lang="en-US" altLang="zh-CN" sz="800" i="1" dirty="0">
                  <a:solidFill>
                    <a:schemeClr val="bg1">
                      <a:lumMod val="50000"/>
                    </a:schemeClr>
                  </a:solidFill>
                  <a:cs typeface="Adobe Devanagari" panose="02040503050201020203" pitchFamily="18" charset="0"/>
                </a:rPr>
                <a:t> and </a:t>
              </a:r>
              <a:r>
                <a:rPr lang="en-US" altLang="zh-CN" sz="800" i="1" dirty="0" err="1">
                  <a:solidFill>
                    <a:schemeClr val="bg1">
                      <a:lumMod val="50000"/>
                    </a:schemeClr>
                  </a:solidFill>
                  <a:cs typeface="Adobe Devanagari" panose="02040503050201020203" pitchFamily="18" charset="0"/>
                </a:rPr>
                <a:t>set_ideal_transition</a:t>
              </a:r>
              <a:r>
                <a:rPr lang="en-US" altLang="zh-CN" sz="800" i="1" dirty="0">
                  <a:solidFill>
                    <a:schemeClr val="bg1">
                      <a:lumMod val="50000"/>
                    </a:schemeClr>
                  </a:solidFill>
                  <a:cs typeface="Adobe Devanagari" panose="02040503050201020203" pitchFamily="18" charset="0"/>
                </a:rPr>
                <a:t> commands.</a:t>
              </a:r>
              <a:endParaRPr lang="en-US" altLang="zh-CN" sz="800" i="1" dirty="0" smtClean="0">
                <a:solidFill>
                  <a:schemeClr val="bg1">
                    <a:lumMod val="50000"/>
                  </a:schemeClr>
                </a:solidFill>
                <a:cs typeface="Adobe Devanagari" panose="02040503050201020203" pitchFamily="18" charset="0"/>
              </a:endParaRPr>
            </a:p>
            <a:p>
              <a:pPr>
                <a:spcBef>
                  <a:spcPts val="300"/>
                </a:spcBef>
              </a:pPr>
              <a:endParaRPr lang="en-US" altLang="zh-CN" sz="800" i="1" dirty="0">
                <a:solidFill>
                  <a:schemeClr val="bg1">
                    <a:lumMod val="50000"/>
                  </a:schemeClr>
                </a:solidFill>
                <a:cs typeface="Adobe Devanagari" panose="02040503050201020203" pitchFamily="18" charset="0"/>
              </a:endParaRPr>
            </a:p>
          </p:txBody>
        </p:sp>
      </p:grpSp>
      <p:sp>
        <p:nvSpPr>
          <p:cNvPr id="30" name="Rectangle 24"/>
          <p:cNvSpPr>
            <a:spLocks noChangeArrowheads="1"/>
          </p:cNvSpPr>
          <p:nvPr/>
        </p:nvSpPr>
        <p:spPr bwMode="auto">
          <a:xfrm>
            <a:off x="416158" y="1175259"/>
            <a:ext cx="4587890" cy="55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20000"/>
              </a:lnSpc>
              <a:spcBef>
                <a:spcPts val="300"/>
              </a:spcBef>
              <a:buFont typeface="Wingdings" panose="05000000000000000000" pitchFamily="2" charset="2"/>
              <a:buChar char="Ø"/>
            </a:pPr>
            <a:r>
              <a:rPr lang="en-US" altLang="zh-CN" sz="1000" b="1" dirty="0" smtClean="0">
                <a:solidFill>
                  <a:schemeClr val="tx1">
                    <a:lumMod val="75000"/>
                    <a:lumOff val="25000"/>
                  </a:schemeClr>
                </a:solidFill>
              </a:rPr>
              <a:t>What are ideal nets/network</a:t>
            </a:r>
          </a:p>
          <a:p>
            <a:pPr>
              <a:lnSpc>
                <a:spcPct val="120000"/>
              </a:lnSpc>
              <a:spcBef>
                <a:spcPts val="300"/>
              </a:spcBef>
            </a:pPr>
            <a:r>
              <a:rPr lang="en-US" altLang="zh-CN" sz="800" b="1" i="1" dirty="0" smtClean="0">
                <a:solidFill>
                  <a:schemeClr val="tx1">
                    <a:lumMod val="75000"/>
                    <a:lumOff val="25000"/>
                  </a:schemeClr>
                </a:solidFill>
              </a:rPr>
              <a:t>Ideal nets </a:t>
            </a:r>
            <a:r>
              <a:rPr lang="en-US" altLang="zh-CN" sz="800" i="1" dirty="0" smtClean="0">
                <a:solidFill>
                  <a:schemeClr val="tx1">
                    <a:lumMod val="75000"/>
                    <a:lumOff val="25000"/>
                  </a:schemeClr>
                </a:solidFill>
              </a:rPr>
              <a:t>are networks of nets that are free from the </a:t>
            </a:r>
            <a:r>
              <a:rPr lang="en-US" altLang="zh-CN" sz="800" i="1" dirty="0" err="1" smtClean="0">
                <a:solidFill>
                  <a:schemeClr val="tx1">
                    <a:lumMod val="75000"/>
                    <a:lumOff val="25000"/>
                  </a:schemeClr>
                </a:solidFill>
              </a:rPr>
              <a:t>max_cap</a:t>
            </a:r>
            <a:r>
              <a:rPr lang="en-US" altLang="zh-CN" sz="800" i="1" dirty="0" smtClean="0">
                <a:solidFill>
                  <a:schemeClr val="tx1">
                    <a:lumMod val="75000"/>
                    <a:lumOff val="25000"/>
                  </a:schemeClr>
                </a:solidFill>
              </a:rPr>
              <a:t>/max_fanout DRC</a:t>
            </a:r>
          </a:p>
          <a:p>
            <a:pPr>
              <a:lnSpc>
                <a:spcPct val="120000"/>
              </a:lnSpc>
              <a:spcBef>
                <a:spcPts val="300"/>
              </a:spcBef>
            </a:pPr>
            <a:r>
              <a:rPr lang="en-US" altLang="zh-CN" sz="800" b="1" i="1" dirty="0">
                <a:solidFill>
                  <a:schemeClr val="tx1">
                    <a:lumMod val="75000"/>
                    <a:lumOff val="25000"/>
                  </a:schemeClr>
                </a:solidFill>
              </a:rPr>
              <a:t>Ideal networks</a:t>
            </a:r>
            <a:r>
              <a:rPr lang="en-US" altLang="zh-CN" sz="800" i="1" dirty="0">
                <a:solidFill>
                  <a:schemeClr val="tx1">
                    <a:lumMod val="75000"/>
                    <a:lumOff val="25000"/>
                  </a:schemeClr>
                </a:solidFill>
              </a:rPr>
              <a:t>, which are an extension of ideal nets, incorporate automatic propagation </a:t>
            </a:r>
            <a:r>
              <a:rPr lang="en-US" altLang="zh-CN" sz="800" i="1" dirty="0" smtClean="0">
                <a:solidFill>
                  <a:schemeClr val="tx1">
                    <a:lumMod val="75000"/>
                    <a:lumOff val="25000"/>
                  </a:schemeClr>
                </a:solidFill>
              </a:rPr>
              <a:t>of the </a:t>
            </a:r>
            <a:r>
              <a:rPr lang="en-US" altLang="zh-CN" sz="800" i="1" dirty="0">
                <a:solidFill>
                  <a:schemeClr val="tx1">
                    <a:lumMod val="75000"/>
                    <a:lumOff val="25000"/>
                  </a:schemeClr>
                </a:solidFill>
              </a:rPr>
              <a:t>ideal attribute.</a:t>
            </a:r>
            <a:endParaRPr lang="zh-CN" altLang="en-US" sz="800" i="1" dirty="0" smtClean="0">
              <a:solidFill>
                <a:schemeClr val="tx1">
                  <a:lumMod val="75000"/>
                  <a:lumOff val="25000"/>
                </a:schemeClr>
              </a:solidFill>
            </a:endParaRPr>
          </a:p>
        </p:txBody>
      </p:sp>
    </p:spTree>
    <p:extLst>
      <p:ext uri="{BB962C8B-B14F-4D97-AF65-F5344CB8AC3E}">
        <p14:creationId xmlns:p14="http://schemas.microsoft.com/office/powerpoint/2010/main" val="256996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62387" y="1435551"/>
            <a:ext cx="3898045" cy="2360335"/>
          </a:xfrm>
          <a:prstGeom prst="rect">
            <a:avLst/>
          </a:prstGeom>
        </p:spPr>
      </p:pic>
      <p:pic>
        <p:nvPicPr>
          <p:cNvPr id="5" name="Picture 4"/>
          <p:cNvPicPr>
            <a:picLocks noChangeAspect="1"/>
          </p:cNvPicPr>
          <p:nvPr/>
        </p:nvPicPr>
        <p:blipFill>
          <a:blip r:embed="rId4"/>
          <a:stretch>
            <a:fillRect/>
          </a:stretch>
        </p:blipFill>
        <p:spPr>
          <a:xfrm>
            <a:off x="348286" y="1439038"/>
            <a:ext cx="3935682" cy="2392593"/>
          </a:xfrm>
          <a:prstGeom prst="rect">
            <a:avLst/>
          </a:prstGeom>
        </p:spPr>
      </p:pic>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Ideal network</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1" name="组合 20"/>
          <p:cNvGrpSpPr/>
          <p:nvPr/>
        </p:nvGrpSpPr>
        <p:grpSpPr>
          <a:xfrm>
            <a:off x="52855" y="4915143"/>
            <a:ext cx="1566817" cy="215444"/>
            <a:chOff x="52855" y="4915143"/>
            <a:chExt cx="1566817" cy="215444"/>
          </a:xfrm>
        </p:grpSpPr>
        <p:grpSp>
          <p:nvGrpSpPr>
            <p:cNvPr id="22" name="Group 14"/>
            <p:cNvGrpSpPr/>
            <p:nvPr/>
          </p:nvGrpSpPr>
          <p:grpSpPr bwMode="auto">
            <a:xfrm>
              <a:off x="52855" y="4948014"/>
              <a:ext cx="126657" cy="126656"/>
              <a:chOff x="4248" y="3024"/>
              <a:chExt cx="600" cy="599"/>
            </a:xfrm>
          </p:grpSpPr>
          <p:sp>
            <p:nvSpPr>
              <p:cNvPr id="2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5" name="Group 16"/>
              <p:cNvGrpSpPr/>
              <p:nvPr/>
            </p:nvGrpSpPr>
            <p:grpSpPr bwMode="auto">
              <a:xfrm>
                <a:off x="4441" y="3144"/>
                <a:ext cx="215" cy="345"/>
                <a:chOff x="4441" y="3144"/>
                <a:chExt cx="215" cy="345"/>
              </a:xfrm>
            </p:grpSpPr>
            <p:sp>
              <p:nvSpPr>
                <p:cNvPr id="2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3"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
        <p:nvSpPr>
          <p:cNvPr id="33" name="矩形 29"/>
          <p:cNvSpPr/>
          <p:nvPr/>
        </p:nvSpPr>
        <p:spPr>
          <a:xfrm>
            <a:off x="4510083" y="3891195"/>
            <a:ext cx="3288740" cy="407804"/>
          </a:xfrm>
          <a:prstGeom prst="rect">
            <a:avLst/>
          </a:prstGeom>
        </p:spPr>
        <p:txBody>
          <a:bodyPr wrap="square">
            <a:spAutoFit/>
          </a:bodyPr>
          <a:lstStyle/>
          <a:p>
            <a:pPr algn="ctr">
              <a:spcBef>
                <a:spcPts val="300"/>
              </a:spcBef>
            </a:pPr>
            <a:r>
              <a:rPr lang="en-US" altLang="zh-CN" sz="1000" b="1" dirty="0" smtClean="0">
                <a:solidFill>
                  <a:schemeClr val="bg1">
                    <a:lumMod val="50000"/>
                  </a:schemeClr>
                </a:solidFill>
                <a:cs typeface="Adobe Devanagari" panose="02040503050201020203" pitchFamily="18" charset="0"/>
              </a:rPr>
              <a:t>Step 1:  set_ideal_network at the clock source</a:t>
            </a:r>
          </a:p>
          <a:p>
            <a:pPr algn="ctr">
              <a:spcBef>
                <a:spcPts val="300"/>
              </a:spcBef>
            </a:pPr>
            <a:r>
              <a:rPr lang="en-US" altLang="zh-CN" sz="800" i="1" dirty="0">
                <a:solidFill>
                  <a:schemeClr val="bg1">
                    <a:lumMod val="50000"/>
                  </a:schemeClr>
                </a:solidFill>
                <a:cs typeface="Adobe Devanagari" panose="02040503050201020203" pitchFamily="18" charset="0"/>
              </a:rPr>
              <a:t>s</a:t>
            </a:r>
            <a:r>
              <a:rPr lang="en-US" altLang="zh-CN" sz="800" i="1" dirty="0" smtClean="0">
                <a:solidFill>
                  <a:schemeClr val="bg1">
                    <a:lumMod val="50000"/>
                  </a:schemeClr>
                </a:solidFill>
                <a:cs typeface="Adobe Devanagari" panose="02040503050201020203" pitchFamily="18" charset="0"/>
              </a:rPr>
              <a:t>et_ideal_network [get_ports clock]</a:t>
            </a:r>
          </a:p>
        </p:txBody>
      </p:sp>
      <p:sp>
        <p:nvSpPr>
          <p:cNvPr id="34" name="矩形 29"/>
          <p:cNvSpPr/>
          <p:nvPr/>
        </p:nvSpPr>
        <p:spPr>
          <a:xfrm>
            <a:off x="467544" y="3891195"/>
            <a:ext cx="3288740" cy="246221"/>
          </a:xfrm>
          <a:prstGeom prst="rect">
            <a:avLst/>
          </a:prstGeom>
        </p:spPr>
        <p:txBody>
          <a:bodyPr wrap="square">
            <a:spAutoFit/>
          </a:bodyPr>
          <a:lstStyle/>
          <a:p>
            <a:pPr algn="ctr">
              <a:spcBef>
                <a:spcPts val="300"/>
              </a:spcBef>
            </a:pPr>
            <a:r>
              <a:rPr lang="en-US" altLang="zh-CN" sz="1000" b="1" dirty="0" smtClean="0">
                <a:solidFill>
                  <a:schemeClr val="bg1">
                    <a:lumMod val="50000"/>
                  </a:schemeClr>
                </a:solidFill>
                <a:cs typeface="Adobe Devanagari" panose="02040503050201020203" pitchFamily="18" charset="0"/>
              </a:rPr>
              <a:t>Original clock path</a:t>
            </a:r>
          </a:p>
        </p:txBody>
      </p:sp>
      <p:sp>
        <p:nvSpPr>
          <p:cNvPr id="35" name="矩形 3"/>
          <p:cNvSpPr/>
          <p:nvPr/>
        </p:nvSpPr>
        <p:spPr>
          <a:xfrm>
            <a:off x="6156176" y="2773418"/>
            <a:ext cx="216024" cy="144016"/>
          </a:xfrm>
          <a:prstGeom prst="rect">
            <a:avLst/>
          </a:prstGeom>
          <a:noFill/>
          <a:ln w="15875">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矩形 3"/>
          <p:cNvSpPr/>
          <p:nvPr/>
        </p:nvSpPr>
        <p:spPr>
          <a:xfrm>
            <a:off x="6524601" y="2701410"/>
            <a:ext cx="244054" cy="270030"/>
          </a:xfrm>
          <a:prstGeom prst="rect">
            <a:avLst/>
          </a:prstGeom>
          <a:noFill/>
          <a:ln w="15875">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矩形 3"/>
          <p:cNvSpPr/>
          <p:nvPr/>
        </p:nvSpPr>
        <p:spPr>
          <a:xfrm>
            <a:off x="6876256" y="2963056"/>
            <a:ext cx="288854" cy="98394"/>
          </a:xfrm>
          <a:prstGeom prst="rect">
            <a:avLst/>
          </a:prstGeom>
          <a:noFill/>
          <a:ln w="15875">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21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99992" y="1169027"/>
            <a:ext cx="3871161" cy="2338827"/>
          </a:xfrm>
          <a:prstGeom prst="rect">
            <a:avLst/>
          </a:prstGeom>
        </p:spPr>
      </p:pic>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Ideal network</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1" name="组合 20"/>
          <p:cNvGrpSpPr/>
          <p:nvPr/>
        </p:nvGrpSpPr>
        <p:grpSpPr>
          <a:xfrm>
            <a:off x="52855" y="4915143"/>
            <a:ext cx="1566817" cy="215444"/>
            <a:chOff x="52855" y="4915143"/>
            <a:chExt cx="1566817" cy="215444"/>
          </a:xfrm>
        </p:grpSpPr>
        <p:grpSp>
          <p:nvGrpSpPr>
            <p:cNvPr id="22" name="Group 14"/>
            <p:cNvGrpSpPr/>
            <p:nvPr/>
          </p:nvGrpSpPr>
          <p:grpSpPr bwMode="auto">
            <a:xfrm>
              <a:off x="52855" y="4948014"/>
              <a:ext cx="126657" cy="126656"/>
              <a:chOff x="4248" y="3024"/>
              <a:chExt cx="600" cy="599"/>
            </a:xfrm>
          </p:grpSpPr>
          <p:sp>
            <p:nvSpPr>
              <p:cNvPr id="2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5" name="Group 16"/>
              <p:cNvGrpSpPr/>
              <p:nvPr/>
            </p:nvGrpSpPr>
            <p:grpSpPr bwMode="auto">
              <a:xfrm>
                <a:off x="4441" y="3144"/>
                <a:ext cx="215" cy="345"/>
                <a:chOff x="4441" y="3144"/>
                <a:chExt cx="215" cy="345"/>
              </a:xfrm>
            </p:grpSpPr>
            <p:sp>
              <p:nvSpPr>
                <p:cNvPr id="2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3"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
        <p:nvSpPr>
          <p:cNvPr id="8" name="Rectangle 7"/>
          <p:cNvSpPr/>
          <p:nvPr/>
        </p:nvSpPr>
        <p:spPr>
          <a:xfrm>
            <a:off x="4499992" y="3580154"/>
            <a:ext cx="3960440" cy="830997"/>
          </a:xfrm>
          <a:prstGeom prst="rect">
            <a:avLst/>
          </a:prstGeom>
        </p:spPr>
        <p:txBody>
          <a:bodyPr wrap="square">
            <a:spAutoFit/>
          </a:bodyPr>
          <a:lstStyle/>
          <a:p>
            <a:pPr algn="just"/>
            <a:r>
              <a:rPr lang="en-US" altLang="zh-CN" sz="800" b="1" i="1" dirty="0" smtClean="0">
                <a:solidFill>
                  <a:schemeClr val="bg1">
                    <a:lumMod val="50000"/>
                  </a:schemeClr>
                </a:solidFill>
                <a:cs typeface="Adobe Devanagari" panose="02040503050201020203" pitchFamily="18" charset="0"/>
              </a:rPr>
              <a:t>Rule #1:</a:t>
            </a:r>
          </a:p>
          <a:p>
            <a:pPr algn="just"/>
            <a:endParaRPr lang="en-US" altLang="zh-CN" sz="800" i="1" dirty="0">
              <a:solidFill>
                <a:schemeClr val="bg1">
                  <a:lumMod val="50000"/>
                </a:schemeClr>
              </a:solidFill>
              <a:cs typeface="Adobe Devanagari" panose="02040503050201020203" pitchFamily="18" charset="0"/>
            </a:endParaRPr>
          </a:p>
          <a:p>
            <a:pPr algn="just"/>
            <a:r>
              <a:rPr lang="en-US" altLang="zh-CN" sz="800" i="1" dirty="0" smtClean="0">
                <a:solidFill>
                  <a:schemeClr val="bg1">
                    <a:lumMod val="50000"/>
                  </a:schemeClr>
                </a:solidFill>
                <a:cs typeface="Adobe Devanagari" panose="02040503050201020203" pitchFamily="18" charset="0"/>
              </a:rPr>
              <a:t>A </a:t>
            </a:r>
            <a:r>
              <a:rPr lang="en-US" altLang="zh-CN" sz="800" i="1" dirty="0">
                <a:solidFill>
                  <a:schemeClr val="bg1">
                    <a:lumMod val="50000"/>
                  </a:schemeClr>
                </a:solidFill>
                <a:cs typeface="Adobe Devanagari" panose="02040503050201020203" pitchFamily="18" charset="0"/>
              </a:rPr>
              <a:t>combinational cell is marked as ideal if all of its input pins are either ideal or attached to a constant net (and other input pins are ideal). </a:t>
            </a:r>
            <a:endParaRPr lang="en-US" altLang="zh-CN" sz="800" i="1" dirty="0" smtClean="0">
              <a:solidFill>
                <a:schemeClr val="bg1">
                  <a:lumMod val="50000"/>
                </a:schemeClr>
              </a:solidFill>
              <a:cs typeface="Adobe Devanagari" panose="02040503050201020203" pitchFamily="18" charset="0"/>
            </a:endParaRPr>
          </a:p>
          <a:p>
            <a:pPr algn="just"/>
            <a:endParaRPr lang="en-US" sz="800" i="1" dirty="0">
              <a:solidFill>
                <a:schemeClr val="bg1">
                  <a:lumMod val="50000"/>
                </a:schemeClr>
              </a:solidFill>
            </a:endParaRPr>
          </a:p>
          <a:p>
            <a:pPr algn="just"/>
            <a:r>
              <a:rPr lang="en-US" sz="800" i="1" dirty="0" smtClean="0">
                <a:solidFill>
                  <a:schemeClr val="bg1">
                    <a:lumMod val="50000"/>
                  </a:schemeClr>
                </a:solidFill>
              </a:rPr>
              <a:t>Setting the tenable to be ideal so u3479 will also become ideal</a:t>
            </a:r>
            <a:endParaRPr lang="en-US" sz="800" dirty="0"/>
          </a:p>
        </p:txBody>
      </p:sp>
      <p:sp>
        <p:nvSpPr>
          <p:cNvPr id="29" name="矩形 29"/>
          <p:cNvSpPr/>
          <p:nvPr/>
        </p:nvSpPr>
        <p:spPr>
          <a:xfrm>
            <a:off x="4640657" y="456872"/>
            <a:ext cx="3288740" cy="407804"/>
          </a:xfrm>
          <a:prstGeom prst="rect">
            <a:avLst/>
          </a:prstGeom>
        </p:spPr>
        <p:txBody>
          <a:bodyPr wrap="square">
            <a:spAutoFit/>
          </a:bodyPr>
          <a:lstStyle/>
          <a:p>
            <a:pPr algn="ctr">
              <a:spcBef>
                <a:spcPts val="300"/>
              </a:spcBef>
            </a:pPr>
            <a:r>
              <a:rPr lang="en-US" altLang="zh-CN" sz="1000" b="1" dirty="0" smtClean="0">
                <a:solidFill>
                  <a:schemeClr val="bg1">
                    <a:lumMod val="50000"/>
                  </a:schemeClr>
                </a:solidFill>
                <a:cs typeface="Adobe Devanagari" panose="02040503050201020203" pitchFamily="18" charset="0"/>
              </a:rPr>
              <a:t>Step 2:  set_ideal_network at the tenable port</a:t>
            </a:r>
          </a:p>
          <a:p>
            <a:pPr algn="ctr">
              <a:spcBef>
                <a:spcPts val="300"/>
              </a:spcBef>
            </a:pPr>
            <a:r>
              <a:rPr lang="en-US" altLang="zh-CN" sz="800" i="1" dirty="0">
                <a:solidFill>
                  <a:schemeClr val="bg1">
                    <a:lumMod val="50000"/>
                  </a:schemeClr>
                </a:solidFill>
                <a:cs typeface="Adobe Devanagari" panose="02040503050201020203" pitchFamily="18" charset="0"/>
              </a:rPr>
              <a:t>s</a:t>
            </a:r>
            <a:r>
              <a:rPr lang="en-US" altLang="zh-CN" sz="800" i="1" dirty="0" smtClean="0">
                <a:solidFill>
                  <a:schemeClr val="bg1">
                    <a:lumMod val="50000"/>
                  </a:schemeClr>
                </a:solidFill>
                <a:cs typeface="Adobe Devanagari" panose="02040503050201020203" pitchFamily="18" charset="0"/>
              </a:rPr>
              <a:t>et_ideal_network [get_ports </a:t>
            </a:r>
            <a:r>
              <a:rPr lang="en-US" altLang="zh-CN" sz="800" b="1" i="1" dirty="0" smtClean="0">
                <a:solidFill>
                  <a:srgbClr val="FF0000"/>
                </a:solidFill>
                <a:cs typeface="Adobe Devanagari" panose="02040503050201020203" pitchFamily="18" charset="0"/>
              </a:rPr>
              <a:t>tenable</a:t>
            </a:r>
            <a:r>
              <a:rPr lang="en-US" altLang="zh-CN" sz="800" i="1" dirty="0" smtClean="0">
                <a:solidFill>
                  <a:schemeClr val="bg1">
                    <a:lumMod val="50000"/>
                  </a:schemeClr>
                </a:solidFill>
                <a:cs typeface="Adobe Devanagari" panose="02040503050201020203" pitchFamily="18" charset="0"/>
              </a:rPr>
              <a:t>]</a:t>
            </a:r>
          </a:p>
        </p:txBody>
      </p:sp>
      <p:sp>
        <p:nvSpPr>
          <p:cNvPr id="30" name="矩形 3"/>
          <p:cNvSpPr/>
          <p:nvPr/>
        </p:nvSpPr>
        <p:spPr>
          <a:xfrm>
            <a:off x="6444208" y="2715766"/>
            <a:ext cx="288032" cy="216024"/>
          </a:xfrm>
          <a:prstGeom prst="rect">
            <a:avLst/>
          </a:prstGeom>
          <a:noFill/>
          <a:ln w="15875">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矩形 3"/>
          <p:cNvSpPr/>
          <p:nvPr/>
        </p:nvSpPr>
        <p:spPr>
          <a:xfrm>
            <a:off x="6812632" y="2729813"/>
            <a:ext cx="279648" cy="129969"/>
          </a:xfrm>
          <a:prstGeom prst="rect">
            <a:avLst/>
          </a:prstGeom>
          <a:noFill/>
          <a:ln w="15875">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stretch>
            <a:fillRect/>
          </a:stretch>
        </p:blipFill>
        <p:spPr>
          <a:xfrm>
            <a:off x="323528" y="987574"/>
            <a:ext cx="3898045" cy="2360335"/>
          </a:xfrm>
          <a:prstGeom prst="rect">
            <a:avLst/>
          </a:prstGeom>
        </p:spPr>
      </p:pic>
      <p:pic>
        <p:nvPicPr>
          <p:cNvPr id="3" name="Picture 2"/>
          <p:cNvPicPr>
            <a:picLocks noChangeAspect="1"/>
          </p:cNvPicPr>
          <p:nvPr/>
        </p:nvPicPr>
        <p:blipFill>
          <a:blip r:embed="rId6"/>
          <a:stretch>
            <a:fillRect/>
          </a:stretch>
        </p:blipFill>
        <p:spPr>
          <a:xfrm>
            <a:off x="780539" y="3576315"/>
            <a:ext cx="2984021" cy="1010804"/>
          </a:xfrm>
          <a:prstGeom prst="rect">
            <a:avLst/>
          </a:prstGeom>
        </p:spPr>
      </p:pic>
    </p:spTree>
    <p:extLst>
      <p:ext uri="{BB962C8B-B14F-4D97-AF65-F5344CB8AC3E}">
        <p14:creationId xmlns:p14="http://schemas.microsoft.com/office/powerpoint/2010/main" val="122841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Clock Diagram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30" name="组合 29"/>
          <p:cNvGrpSpPr/>
          <p:nvPr/>
        </p:nvGrpSpPr>
        <p:grpSpPr>
          <a:xfrm>
            <a:off x="3438969" y="4915143"/>
            <a:ext cx="2508115" cy="215444"/>
            <a:chOff x="95331" y="51470"/>
            <a:chExt cx="2508115" cy="215444"/>
          </a:xfrm>
        </p:grpSpPr>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40" name="文本框 39"/>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41" name="组合 40"/>
          <p:cNvGrpSpPr/>
          <p:nvPr/>
        </p:nvGrpSpPr>
        <p:grpSpPr>
          <a:xfrm>
            <a:off x="1041218" y="3939902"/>
            <a:ext cx="2594678" cy="530915"/>
            <a:chOff x="1101498" y="4123055"/>
            <a:chExt cx="2594678" cy="530915"/>
          </a:xfrm>
        </p:grpSpPr>
        <p:sp>
          <p:nvSpPr>
            <p:cNvPr id="46" name="Freeform 23"/>
            <p:cNvSpPr>
              <a:spLocks noEditPoints="1"/>
            </p:cNvSpPr>
            <p:nvPr/>
          </p:nvSpPr>
          <p:spPr bwMode="auto">
            <a:xfrm>
              <a:off x="1101498" y="4176293"/>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7" name="矩形 46"/>
            <p:cNvSpPr/>
            <p:nvPr/>
          </p:nvSpPr>
          <p:spPr>
            <a:xfrm>
              <a:off x="1341150" y="4123055"/>
              <a:ext cx="2355026" cy="530915"/>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Clock Generation</a:t>
              </a:r>
            </a:p>
            <a:p>
              <a:pPr>
                <a:spcBef>
                  <a:spcPts val="300"/>
                </a:spcBef>
              </a:pPr>
              <a:r>
                <a:rPr lang="en-US" altLang="zh-CN" sz="800" i="1" dirty="0" smtClean="0">
                  <a:solidFill>
                    <a:schemeClr val="bg1">
                      <a:lumMod val="50000"/>
                    </a:schemeClr>
                  </a:solidFill>
                  <a:cs typeface="Adobe Devanagari" panose="02040503050201020203" pitchFamily="18" charset="0"/>
                </a:rPr>
                <a:t>Clock source can be from external or generated internally</a:t>
              </a:r>
              <a:endParaRPr lang="en-US" altLang="zh-CN" sz="800" i="1" dirty="0">
                <a:solidFill>
                  <a:schemeClr val="bg1">
                    <a:lumMod val="50000"/>
                  </a:schemeClr>
                </a:solidFill>
                <a:cs typeface="Adobe Devanagari" panose="02040503050201020203" pitchFamily="18" charset="0"/>
              </a:endParaRPr>
            </a:p>
          </p:txBody>
        </p:sp>
      </p:grpSp>
      <p:grpSp>
        <p:nvGrpSpPr>
          <p:cNvPr id="48" name="组合 47"/>
          <p:cNvGrpSpPr/>
          <p:nvPr/>
        </p:nvGrpSpPr>
        <p:grpSpPr>
          <a:xfrm>
            <a:off x="3563888" y="3408987"/>
            <a:ext cx="2736304" cy="530915"/>
            <a:chOff x="1101498" y="4123055"/>
            <a:chExt cx="2736304" cy="530915"/>
          </a:xfrm>
        </p:grpSpPr>
        <p:sp>
          <p:nvSpPr>
            <p:cNvPr id="49" name="Freeform 23"/>
            <p:cNvSpPr>
              <a:spLocks noEditPoints="1"/>
            </p:cNvSpPr>
            <p:nvPr/>
          </p:nvSpPr>
          <p:spPr bwMode="auto">
            <a:xfrm>
              <a:off x="1101498" y="4176293"/>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3" name="矩形 52"/>
            <p:cNvSpPr/>
            <p:nvPr/>
          </p:nvSpPr>
          <p:spPr>
            <a:xfrm>
              <a:off x="1341150" y="4123055"/>
              <a:ext cx="2496652" cy="530915"/>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Clock Selection</a:t>
              </a:r>
            </a:p>
            <a:p>
              <a:pPr>
                <a:spcBef>
                  <a:spcPts val="300"/>
                </a:spcBef>
              </a:pPr>
              <a:r>
                <a:rPr lang="en-US" altLang="zh-CN" sz="800" i="1" dirty="0" smtClean="0">
                  <a:solidFill>
                    <a:schemeClr val="bg1">
                      <a:lumMod val="50000"/>
                    </a:schemeClr>
                  </a:solidFill>
                  <a:cs typeface="Adobe Devanagari" panose="02040503050201020203" pitchFamily="18" charset="0"/>
                </a:rPr>
                <a:t>Select which clock to be propagated to the downstream design according to functionality</a:t>
              </a:r>
              <a:endParaRPr lang="en-US" altLang="zh-CN" sz="800" i="1" dirty="0">
                <a:solidFill>
                  <a:schemeClr val="bg1">
                    <a:lumMod val="50000"/>
                  </a:schemeClr>
                </a:solidFill>
                <a:cs typeface="Adobe Devanagari" panose="02040503050201020203" pitchFamily="18" charset="0"/>
              </a:endParaRPr>
            </a:p>
          </p:txBody>
        </p:sp>
      </p:grpSp>
      <p:grpSp>
        <p:nvGrpSpPr>
          <p:cNvPr id="54" name="组合 53"/>
          <p:cNvGrpSpPr/>
          <p:nvPr/>
        </p:nvGrpSpPr>
        <p:grpSpPr>
          <a:xfrm>
            <a:off x="5947084" y="2708205"/>
            <a:ext cx="2594678" cy="530915"/>
            <a:chOff x="1101498" y="4123055"/>
            <a:chExt cx="2594678" cy="530915"/>
          </a:xfrm>
        </p:grpSpPr>
        <p:sp>
          <p:nvSpPr>
            <p:cNvPr id="59" name="Freeform 23"/>
            <p:cNvSpPr>
              <a:spLocks noEditPoints="1"/>
            </p:cNvSpPr>
            <p:nvPr/>
          </p:nvSpPr>
          <p:spPr bwMode="auto">
            <a:xfrm>
              <a:off x="1101498" y="4176293"/>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0" name="矩形 59"/>
            <p:cNvSpPr/>
            <p:nvPr/>
          </p:nvSpPr>
          <p:spPr>
            <a:xfrm>
              <a:off x="1341150" y="4123055"/>
              <a:ext cx="2355026" cy="530915"/>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Clock Gating</a:t>
              </a:r>
            </a:p>
            <a:p>
              <a:pPr>
                <a:spcBef>
                  <a:spcPts val="300"/>
                </a:spcBef>
              </a:pPr>
              <a:r>
                <a:rPr lang="en-US" altLang="zh-CN" sz="800" i="1" dirty="0" smtClean="0">
                  <a:solidFill>
                    <a:schemeClr val="bg1">
                      <a:lumMod val="50000"/>
                    </a:schemeClr>
                  </a:solidFill>
                  <a:cs typeface="Adobe Devanagari" panose="02040503050201020203" pitchFamily="18" charset="0"/>
                </a:rPr>
                <a:t>Architectural or inferred clock gating for clock tree power saving. Integrated part of today’s ASIC design.</a:t>
              </a:r>
              <a:endParaRPr lang="en-US" altLang="zh-CN" sz="800" i="1" dirty="0">
                <a:solidFill>
                  <a:schemeClr val="bg1">
                    <a:lumMod val="50000"/>
                  </a:schemeClr>
                </a:solidFill>
                <a:cs typeface="Adobe Devanagari" panose="02040503050201020203" pitchFamily="18" charset="0"/>
              </a:endParaRPr>
            </a:p>
          </p:txBody>
        </p:sp>
      </p:grpSp>
      <p:grpSp>
        <p:nvGrpSpPr>
          <p:cNvPr id="28" name="组合 27"/>
          <p:cNvGrpSpPr/>
          <p:nvPr/>
        </p:nvGrpSpPr>
        <p:grpSpPr>
          <a:xfrm>
            <a:off x="52855" y="4915143"/>
            <a:ext cx="1566817" cy="215444"/>
            <a:chOff x="52855" y="4915143"/>
            <a:chExt cx="1566817" cy="215444"/>
          </a:xfrm>
        </p:grpSpPr>
        <p:grpSp>
          <p:nvGrpSpPr>
            <p:cNvPr id="29" name="Group 14"/>
            <p:cNvGrpSpPr/>
            <p:nvPr/>
          </p:nvGrpSpPr>
          <p:grpSpPr bwMode="auto">
            <a:xfrm>
              <a:off x="52855" y="4948014"/>
              <a:ext cx="126657" cy="126656"/>
              <a:chOff x="4248" y="3024"/>
              <a:chExt cx="600" cy="599"/>
            </a:xfrm>
          </p:grpSpPr>
          <p:sp>
            <p:nvSpPr>
              <p:cNvPr id="32"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3" name="Group 16"/>
              <p:cNvGrpSpPr/>
              <p:nvPr/>
            </p:nvGrpSpPr>
            <p:grpSpPr bwMode="auto">
              <a:xfrm>
                <a:off x="4441" y="3144"/>
                <a:ext cx="215" cy="345"/>
                <a:chOff x="4441" y="3144"/>
                <a:chExt cx="215" cy="345"/>
              </a:xfrm>
            </p:grpSpPr>
            <p:sp>
              <p:nvSpPr>
                <p:cNvPr id="34"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5"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1"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399" y="1143471"/>
            <a:ext cx="6698184" cy="1967130"/>
          </a:xfrm>
          <a:prstGeom prst="rect">
            <a:avLst/>
          </a:prstGeom>
        </p:spPr>
      </p:pic>
    </p:spTree>
    <p:extLst>
      <p:ext uri="{BB962C8B-B14F-4D97-AF65-F5344CB8AC3E}">
        <p14:creationId xmlns:p14="http://schemas.microsoft.com/office/powerpoint/2010/main" val="61366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445061" y="1131198"/>
            <a:ext cx="4231395" cy="2736696"/>
          </a:xfrm>
          <a:prstGeom prst="rect">
            <a:avLst/>
          </a:prstGeom>
        </p:spPr>
      </p:pic>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Ideal network</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1" name="组合 20"/>
          <p:cNvGrpSpPr/>
          <p:nvPr/>
        </p:nvGrpSpPr>
        <p:grpSpPr>
          <a:xfrm>
            <a:off x="52855" y="4915143"/>
            <a:ext cx="1566817" cy="215444"/>
            <a:chOff x="52855" y="4915143"/>
            <a:chExt cx="1566817" cy="215444"/>
          </a:xfrm>
        </p:grpSpPr>
        <p:grpSp>
          <p:nvGrpSpPr>
            <p:cNvPr id="22" name="Group 14"/>
            <p:cNvGrpSpPr/>
            <p:nvPr/>
          </p:nvGrpSpPr>
          <p:grpSpPr bwMode="auto">
            <a:xfrm>
              <a:off x="52855" y="4948014"/>
              <a:ext cx="126657" cy="126656"/>
              <a:chOff x="4248" y="3024"/>
              <a:chExt cx="600" cy="599"/>
            </a:xfrm>
          </p:grpSpPr>
          <p:sp>
            <p:nvSpPr>
              <p:cNvPr id="2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5" name="Group 16"/>
              <p:cNvGrpSpPr/>
              <p:nvPr/>
            </p:nvGrpSpPr>
            <p:grpSpPr bwMode="auto">
              <a:xfrm>
                <a:off x="4441" y="3144"/>
                <a:ext cx="215" cy="345"/>
                <a:chOff x="4441" y="3144"/>
                <a:chExt cx="215" cy="345"/>
              </a:xfrm>
            </p:grpSpPr>
            <p:sp>
              <p:nvSpPr>
                <p:cNvPr id="2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3"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
        <p:nvSpPr>
          <p:cNvPr id="34" name="矩形 29"/>
          <p:cNvSpPr/>
          <p:nvPr/>
        </p:nvSpPr>
        <p:spPr>
          <a:xfrm>
            <a:off x="4725931" y="699542"/>
            <a:ext cx="3288740" cy="407804"/>
          </a:xfrm>
          <a:prstGeom prst="rect">
            <a:avLst/>
          </a:prstGeom>
        </p:spPr>
        <p:txBody>
          <a:bodyPr wrap="square">
            <a:spAutoFit/>
          </a:bodyPr>
          <a:lstStyle/>
          <a:p>
            <a:pPr algn="ctr">
              <a:spcBef>
                <a:spcPts val="300"/>
              </a:spcBef>
            </a:pPr>
            <a:r>
              <a:rPr lang="en-US" altLang="zh-CN" sz="1000" b="1" dirty="0" smtClean="0">
                <a:solidFill>
                  <a:schemeClr val="bg1">
                    <a:lumMod val="50000"/>
                  </a:schemeClr>
                </a:solidFill>
                <a:cs typeface="Adobe Devanagari" panose="02040503050201020203" pitchFamily="18" charset="0"/>
              </a:rPr>
              <a:t>Step 1:  set_ideal_network with no_propagate</a:t>
            </a:r>
          </a:p>
          <a:p>
            <a:pPr algn="ctr">
              <a:spcBef>
                <a:spcPts val="300"/>
              </a:spcBef>
            </a:pPr>
            <a:r>
              <a:rPr lang="en-US" altLang="zh-CN" sz="800" i="1" dirty="0">
                <a:solidFill>
                  <a:schemeClr val="bg1">
                    <a:lumMod val="50000"/>
                  </a:schemeClr>
                </a:solidFill>
                <a:cs typeface="Adobe Devanagari" panose="02040503050201020203" pitchFamily="18" charset="0"/>
              </a:rPr>
              <a:t>set_ideal_network [</a:t>
            </a:r>
            <a:r>
              <a:rPr lang="en-US" altLang="zh-CN" sz="800" i="1" dirty="0" err="1">
                <a:solidFill>
                  <a:schemeClr val="bg1">
                    <a:lumMod val="50000"/>
                  </a:schemeClr>
                </a:solidFill>
                <a:cs typeface="Adobe Devanagari" panose="02040503050201020203" pitchFamily="18" charset="0"/>
              </a:rPr>
              <a:t>get_nets</a:t>
            </a:r>
            <a:r>
              <a:rPr lang="en-US" altLang="zh-CN" sz="800" i="1" dirty="0">
                <a:solidFill>
                  <a:schemeClr val="bg1">
                    <a:lumMod val="50000"/>
                  </a:schemeClr>
                </a:solidFill>
                <a:cs typeface="Adobe Devanagari" panose="02040503050201020203" pitchFamily="18" charset="0"/>
              </a:rPr>
              <a:t> </a:t>
            </a:r>
            <a:r>
              <a:rPr lang="en-US" altLang="zh-CN" sz="800" i="1" dirty="0" err="1" smtClean="0">
                <a:solidFill>
                  <a:schemeClr val="bg1">
                    <a:lumMod val="50000"/>
                  </a:schemeClr>
                </a:solidFill>
                <a:cs typeface="Adobe Devanagari" panose="02040503050201020203" pitchFamily="18" charset="0"/>
              </a:rPr>
              <a:t>cachememory</a:t>
            </a:r>
            <a:r>
              <a:rPr lang="en-US" altLang="zh-CN" sz="800" i="1" dirty="0" smtClean="0">
                <a:solidFill>
                  <a:schemeClr val="bg1">
                    <a:lumMod val="50000"/>
                  </a:schemeClr>
                </a:solidFill>
                <a:cs typeface="Adobe Devanagari" panose="02040503050201020203" pitchFamily="18" charset="0"/>
              </a:rPr>
              <a:t>/n3490</a:t>
            </a:r>
            <a:r>
              <a:rPr lang="en-US" altLang="zh-CN" sz="800" i="1" dirty="0">
                <a:solidFill>
                  <a:schemeClr val="bg1">
                    <a:lumMod val="50000"/>
                  </a:schemeClr>
                </a:solidFill>
                <a:cs typeface="Adobe Devanagari" panose="02040503050201020203" pitchFamily="18" charset="0"/>
              </a:rPr>
              <a:t>] -</a:t>
            </a:r>
            <a:r>
              <a:rPr lang="en-US" altLang="zh-CN" sz="800" i="1" dirty="0" smtClean="0">
                <a:solidFill>
                  <a:schemeClr val="bg1">
                    <a:lumMod val="50000"/>
                  </a:schemeClr>
                </a:solidFill>
                <a:cs typeface="Adobe Devanagari" panose="02040503050201020203" pitchFamily="18" charset="0"/>
              </a:rPr>
              <a:t>no_propagate</a:t>
            </a:r>
          </a:p>
        </p:txBody>
      </p:sp>
      <p:sp>
        <p:nvSpPr>
          <p:cNvPr id="35" name="矩形 29"/>
          <p:cNvSpPr/>
          <p:nvPr/>
        </p:nvSpPr>
        <p:spPr>
          <a:xfrm>
            <a:off x="467544" y="3891195"/>
            <a:ext cx="3288740" cy="246221"/>
          </a:xfrm>
          <a:prstGeom prst="rect">
            <a:avLst/>
          </a:prstGeom>
        </p:spPr>
        <p:txBody>
          <a:bodyPr wrap="square">
            <a:spAutoFit/>
          </a:bodyPr>
          <a:lstStyle/>
          <a:p>
            <a:pPr algn="ctr">
              <a:spcBef>
                <a:spcPts val="300"/>
              </a:spcBef>
            </a:pPr>
            <a:r>
              <a:rPr lang="en-US" altLang="zh-CN" sz="1000" b="1" dirty="0" smtClean="0">
                <a:solidFill>
                  <a:schemeClr val="bg1">
                    <a:lumMod val="50000"/>
                  </a:schemeClr>
                </a:solidFill>
                <a:cs typeface="Adobe Devanagari" panose="02040503050201020203" pitchFamily="18" charset="0"/>
              </a:rPr>
              <a:t>Original clock path</a:t>
            </a:r>
          </a:p>
        </p:txBody>
      </p:sp>
      <p:sp>
        <p:nvSpPr>
          <p:cNvPr id="36" name="矩形 3"/>
          <p:cNvSpPr/>
          <p:nvPr/>
        </p:nvSpPr>
        <p:spPr>
          <a:xfrm>
            <a:off x="6588224" y="3147814"/>
            <a:ext cx="1872208" cy="288032"/>
          </a:xfrm>
          <a:prstGeom prst="rect">
            <a:avLst/>
          </a:prstGeom>
          <a:noFill/>
          <a:ln w="15875">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4355976" y="3872632"/>
            <a:ext cx="4572000" cy="707886"/>
          </a:xfrm>
          <a:prstGeom prst="rect">
            <a:avLst/>
          </a:prstGeom>
        </p:spPr>
        <p:txBody>
          <a:bodyPr>
            <a:spAutoFit/>
          </a:bodyPr>
          <a:lstStyle/>
          <a:p>
            <a:pPr algn="just"/>
            <a:r>
              <a:rPr lang="en-US" sz="800" b="1" i="1" dirty="0" smtClean="0">
                <a:solidFill>
                  <a:schemeClr val="bg1">
                    <a:lumMod val="50000"/>
                  </a:schemeClr>
                </a:solidFill>
                <a:cs typeface="Adobe Devanagari" panose="02040503050201020203" pitchFamily="18" charset="0"/>
              </a:rPr>
              <a:t>Rule #2</a:t>
            </a:r>
          </a:p>
          <a:p>
            <a:pPr algn="just"/>
            <a:endParaRPr lang="en-US" sz="800" i="1" dirty="0" smtClean="0">
              <a:solidFill>
                <a:schemeClr val="bg1">
                  <a:lumMod val="50000"/>
                </a:schemeClr>
              </a:solidFill>
              <a:cs typeface="Adobe Devanagari" panose="02040503050201020203" pitchFamily="18" charset="0"/>
            </a:endParaRPr>
          </a:p>
          <a:p>
            <a:pPr algn="just"/>
            <a:r>
              <a:rPr lang="en-US" sz="800" i="1" dirty="0" smtClean="0">
                <a:solidFill>
                  <a:schemeClr val="bg1">
                    <a:lumMod val="50000"/>
                  </a:schemeClr>
                </a:solidFill>
                <a:cs typeface="Adobe Devanagari" panose="02040503050201020203" pitchFamily="18" charset="0"/>
              </a:rPr>
              <a:t>The </a:t>
            </a:r>
            <a:r>
              <a:rPr lang="en-US" sz="800" i="1" dirty="0">
                <a:solidFill>
                  <a:schemeClr val="bg1">
                    <a:lumMod val="50000"/>
                  </a:schemeClr>
                </a:solidFill>
                <a:cs typeface="Adobe Devanagari" panose="02040503050201020203" pitchFamily="18" charset="0"/>
              </a:rPr>
              <a:t>size_only attribute is set on all cells of ideal network sources. If nets are specified, size_only is set on all cells that are cells of the specified nets' global driver pins. This guarantees that ideal network sources are not optimized away by compile.</a:t>
            </a:r>
          </a:p>
        </p:txBody>
      </p:sp>
      <p:pic>
        <p:nvPicPr>
          <p:cNvPr id="2" name="Picture 1"/>
          <p:cNvPicPr>
            <a:picLocks noChangeAspect="1"/>
          </p:cNvPicPr>
          <p:nvPr/>
        </p:nvPicPr>
        <p:blipFill>
          <a:blip r:embed="rId5"/>
          <a:stretch>
            <a:fillRect/>
          </a:stretch>
        </p:blipFill>
        <p:spPr>
          <a:xfrm>
            <a:off x="528607" y="1533286"/>
            <a:ext cx="3586203" cy="2064620"/>
          </a:xfrm>
          <a:prstGeom prst="rect">
            <a:avLst/>
          </a:prstGeom>
        </p:spPr>
      </p:pic>
    </p:spTree>
    <p:extLst>
      <p:ext uri="{BB962C8B-B14F-4D97-AF65-F5344CB8AC3E}">
        <p14:creationId xmlns:p14="http://schemas.microsoft.com/office/powerpoint/2010/main" val="69868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Constrain IO paths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0704" y="1571511"/>
            <a:ext cx="3303744" cy="1553468"/>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4870" y="1563638"/>
            <a:ext cx="3860054" cy="1561341"/>
          </a:xfrm>
          <a:prstGeom prst="rect">
            <a:avLst/>
          </a:prstGeom>
        </p:spPr>
      </p:pic>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28588" y="3723878"/>
            <a:ext cx="6286823" cy="485800"/>
          </a:xfrm>
          <a:prstGeom prst="rect">
            <a:avLst/>
          </a:prstGeom>
        </p:spPr>
      </p:pic>
      <p:grpSp>
        <p:nvGrpSpPr>
          <p:cNvPr id="21" name="组合 20"/>
          <p:cNvGrpSpPr/>
          <p:nvPr/>
        </p:nvGrpSpPr>
        <p:grpSpPr>
          <a:xfrm>
            <a:off x="52855" y="4915143"/>
            <a:ext cx="1566817" cy="215444"/>
            <a:chOff x="52855" y="4915143"/>
            <a:chExt cx="1566817" cy="215444"/>
          </a:xfrm>
        </p:grpSpPr>
        <p:grpSp>
          <p:nvGrpSpPr>
            <p:cNvPr id="22" name="Group 14"/>
            <p:cNvGrpSpPr/>
            <p:nvPr/>
          </p:nvGrpSpPr>
          <p:grpSpPr bwMode="auto">
            <a:xfrm>
              <a:off x="52855" y="4948014"/>
              <a:ext cx="126657" cy="126656"/>
              <a:chOff x="4248" y="3024"/>
              <a:chExt cx="600" cy="599"/>
            </a:xfrm>
          </p:grpSpPr>
          <p:sp>
            <p:nvSpPr>
              <p:cNvPr id="2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5" name="Group 16"/>
              <p:cNvGrpSpPr/>
              <p:nvPr/>
            </p:nvGrpSpPr>
            <p:grpSpPr bwMode="auto">
              <a:xfrm>
                <a:off x="4441" y="3144"/>
                <a:ext cx="215" cy="345"/>
                <a:chOff x="4441" y="3144"/>
                <a:chExt cx="215" cy="345"/>
              </a:xfrm>
            </p:grpSpPr>
            <p:sp>
              <p:nvSpPr>
                <p:cNvPr id="2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3"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Tree>
    <p:extLst>
      <p:ext uri="{BB962C8B-B14F-4D97-AF65-F5344CB8AC3E}">
        <p14:creationId xmlns:p14="http://schemas.microsoft.com/office/powerpoint/2010/main" val="166129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16158" y="1980125"/>
            <a:ext cx="3634591" cy="2731319"/>
          </a:xfrm>
          <a:prstGeom prst="rect">
            <a:avLst/>
          </a:prstGeom>
        </p:spPr>
      </p:pic>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Constrain IO paths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1" name="组合 20"/>
          <p:cNvGrpSpPr/>
          <p:nvPr/>
        </p:nvGrpSpPr>
        <p:grpSpPr>
          <a:xfrm>
            <a:off x="52855" y="4915143"/>
            <a:ext cx="1566817" cy="215444"/>
            <a:chOff x="52855" y="4915143"/>
            <a:chExt cx="1566817" cy="215444"/>
          </a:xfrm>
        </p:grpSpPr>
        <p:grpSp>
          <p:nvGrpSpPr>
            <p:cNvPr id="22" name="Group 14"/>
            <p:cNvGrpSpPr/>
            <p:nvPr/>
          </p:nvGrpSpPr>
          <p:grpSpPr bwMode="auto">
            <a:xfrm>
              <a:off x="52855" y="4948014"/>
              <a:ext cx="126657" cy="126656"/>
              <a:chOff x="4248" y="3024"/>
              <a:chExt cx="600" cy="599"/>
            </a:xfrm>
          </p:grpSpPr>
          <p:sp>
            <p:nvSpPr>
              <p:cNvPr id="2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5" name="Group 16"/>
              <p:cNvGrpSpPr/>
              <p:nvPr/>
            </p:nvGrpSpPr>
            <p:grpSpPr bwMode="auto">
              <a:xfrm>
                <a:off x="4441" y="3144"/>
                <a:ext cx="215" cy="345"/>
                <a:chOff x="4441" y="3144"/>
                <a:chExt cx="215" cy="345"/>
              </a:xfrm>
            </p:grpSpPr>
            <p:sp>
              <p:nvSpPr>
                <p:cNvPr id="2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3"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pic>
        <p:nvPicPr>
          <p:cNvPr id="2" name="Picture 1"/>
          <p:cNvPicPr>
            <a:picLocks noChangeAspect="1"/>
          </p:cNvPicPr>
          <p:nvPr/>
        </p:nvPicPr>
        <p:blipFill>
          <a:blip r:embed="rId5"/>
          <a:stretch>
            <a:fillRect/>
          </a:stretch>
        </p:blipFill>
        <p:spPr>
          <a:xfrm>
            <a:off x="416158" y="1023283"/>
            <a:ext cx="4081339" cy="816268"/>
          </a:xfrm>
          <a:prstGeom prst="rect">
            <a:avLst/>
          </a:prstGeom>
        </p:spPr>
      </p:pic>
      <p:pic>
        <p:nvPicPr>
          <p:cNvPr id="4" name="Picture 3"/>
          <p:cNvPicPr>
            <a:picLocks noChangeAspect="1"/>
          </p:cNvPicPr>
          <p:nvPr/>
        </p:nvPicPr>
        <p:blipFill>
          <a:blip r:embed="rId6"/>
          <a:stretch>
            <a:fillRect/>
          </a:stretch>
        </p:blipFill>
        <p:spPr>
          <a:xfrm>
            <a:off x="5357969" y="1839551"/>
            <a:ext cx="3030455" cy="2759403"/>
          </a:xfrm>
          <a:prstGeom prst="rect">
            <a:avLst/>
          </a:prstGeom>
        </p:spPr>
      </p:pic>
      <p:sp>
        <p:nvSpPr>
          <p:cNvPr id="28" name="矩形 3"/>
          <p:cNvSpPr/>
          <p:nvPr/>
        </p:nvSpPr>
        <p:spPr>
          <a:xfrm>
            <a:off x="7662225" y="4227934"/>
            <a:ext cx="288032" cy="91615"/>
          </a:xfrm>
          <a:prstGeom prst="rect">
            <a:avLst/>
          </a:prstGeom>
          <a:noFill/>
          <a:ln w="15875">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矩形 3"/>
          <p:cNvSpPr/>
          <p:nvPr/>
        </p:nvSpPr>
        <p:spPr>
          <a:xfrm>
            <a:off x="3275857" y="2859782"/>
            <a:ext cx="216024" cy="144016"/>
          </a:xfrm>
          <a:prstGeom prst="rect">
            <a:avLst/>
          </a:prstGeom>
          <a:noFill/>
          <a:ln w="15875">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矩形 3"/>
          <p:cNvSpPr/>
          <p:nvPr/>
        </p:nvSpPr>
        <p:spPr>
          <a:xfrm>
            <a:off x="971600" y="1090943"/>
            <a:ext cx="156271" cy="81294"/>
          </a:xfrm>
          <a:prstGeom prst="rect">
            <a:avLst/>
          </a:prstGeom>
          <a:noFill/>
          <a:ln w="15875">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矩形 3"/>
          <p:cNvSpPr/>
          <p:nvPr/>
        </p:nvSpPr>
        <p:spPr>
          <a:xfrm>
            <a:off x="971600" y="1535534"/>
            <a:ext cx="156271" cy="81294"/>
          </a:xfrm>
          <a:prstGeom prst="rect">
            <a:avLst/>
          </a:prstGeom>
          <a:noFill/>
          <a:ln w="15875">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328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1" name="组合 20"/>
          <p:cNvGrpSpPr/>
          <p:nvPr/>
        </p:nvGrpSpPr>
        <p:grpSpPr>
          <a:xfrm>
            <a:off x="52855" y="4915143"/>
            <a:ext cx="1566817" cy="215444"/>
            <a:chOff x="52855" y="4915143"/>
            <a:chExt cx="1566817" cy="215444"/>
          </a:xfrm>
        </p:grpSpPr>
        <p:grpSp>
          <p:nvGrpSpPr>
            <p:cNvPr id="22" name="Group 14"/>
            <p:cNvGrpSpPr/>
            <p:nvPr/>
          </p:nvGrpSpPr>
          <p:grpSpPr bwMode="auto">
            <a:xfrm>
              <a:off x="52855" y="4948014"/>
              <a:ext cx="126657" cy="126656"/>
              <a:chOff x="4248" y="3024"/>
              <a:chExt cx="600" cy="599"/>
            </a:xfrm>
          </p:grpSpPr>
          <p:sp>
            <p:nvSpPr>
              <p:cNvPr id="2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5" name="Group 16"/>
              <p:cNvGrpSpPr/>
              <p:nvPr/>
            </p:nvGrpSpPr>
            <p:grpSpPr bwMode="auto">
              <a:xfrm>
                <a:off x="4441" y="3144"/>
                <a:ext cx="215" cy="345"/>
                <a:chOff x="4441" y="3144"/>
                <a:chExt cx="215" cy="345"/>
              </a:xfrm>
            </p:grpSpPr>
            <p:sp>
              <p:nvSpPr>
                <p:cNvPr id="2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3"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
        <p:nvSpPr>
          <p:cNvPr id="18"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Constrain IO paths </a:t>
            </a:r>
            <a:r>
              <a:rPr lang="en-US" altLang="zh-CN" sz="2000" dirty="0" smtClean="0">
                <a:solidFill>
                  <a:srgbClr val="FF0000"/>
                </a:solidFill>
                <a:latin typeface="Chaparral Pro" panose="02060503040505020203" pitchFamily="18" charset="0"/>
                <a:ea typeface="微软雅黑" pitchFamily="34" charset="-122"/>
              </a:rPr>
              <a:t>(cont’d)</a:t>
            </a:r>
            <a:r>
              <a:rPr lang="en-US" altLang="zh-CN" sz="2000" dirty="0" smtClean="0">
                <a:solidFill>
                  <a:schemeClr val="accent1"/>
                </a:solidFill>
                <a:latin typeface="Chaparral Pro" panose="02060503040505020203" pitchFamily="18" charset="0"/>
                <a:ea typeface="微软雅黑" pitchFamily="34" charset="-122"/>
              </a:rPr>
              <a:t>  </a:t>
            </a:r>
            <a:endParaRPr lang="en-US" altLang="zh-CN" sz="2000" dirty="0">
              <a:solidFill>
                <a:schemeClr val="accent1"/>
              </a:solidFill>
              <a:latin typeface="Chaparral Pro" panose="02060503040505020203" pitchFamily="18" charset="0"/>
              <a:ea typeface="微软雅黑" pitchFamily="34" charset="-122"/>
            </a:endParaRPr>
          </a:p>
        </p:txBody>
      </p:sp>
      <p:sp>
        <p:nvSpPr>
          <p:cNvPr id="19" name="Rectangle 24"/>
          <p:cNvSpPr>
            <a:spLocks noChangeArrowheads="1"/>
          </p:cNvSpPr>
          <p:nvPr/>
        </p:nvSpPr>
        <p:spPr bwMode="auto">
          <a:xfrm>
            <a:off x="528607" y="3651870"/>
            <a:ext cx="3245449" cy="55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a:solidFill>
                  <a:schemeClr val="tx1">
                    <a:lumMod val="75000"/>
                    <a:lumOff val="25000"/>
                  </a:schemeClr>
                </a:solidFill>
              </a:rPr>
              <a:t>s</a:t>
            </a:r>
            <a:r>
              <a:rPr lang="en-US" altLang="zh-CN" sz="1000" b="1" dirty="0" smtClean="0">
                <a:solidFill>
                  <a:schemeClr val="tx1">
                    <a:lumMod val="75000"/>
                    <a:lumOff val="25000"/>
                  </a:schemeClr>
                </a:solidFill>
              </a:rPr>
              <a:t>et_driving_cell</a:t>
            </a:r>
            <a:endParaRPr lang="zh-CN" altLang="en-US" sz="1000" b="1" dirty="0">
              <a:solidFill>
                <a:schemeClr val="tx1">
                  <a:lumMod val="75000"/>
                  <a:lumOff val="25000"/>
                </a:schemeClr>
              </a:solidFill>
            </a:endParaRPr>
          </a:p>
          <a:p>
            <a:pPr algn="ctr">
              <a:lnSpc>
                <a:spcPct val="120000"/>
              </a:lnSpc>
              <a:spcBef>
                <a:spcPts val="300"/>
              </a:spcBef>
            </a:pPr>
            <a:r>
              <a:rPr lang="en-US" altLang="zh-CN" sz="800" i="1" dirty="0" smtClean="0">
                <a:solidFill>
                  <a:schemeClr val="bg1">
                    <a:lumMod val="50000"/>
                  </a:schemeClr>
                </a:solidFill>
              </a:rPr>
              <a:t>set_driving_cell  </a:t>
            </a:r>
            <a:r>
              <a:rPr lang="en-US" altLang="zh-CN" sz="800" i="1" dirty="0">
                <a:solidFill>
                  <a:schemeClr val="bg1">
                    <a:lumMod val="50000"/>
                  </a:schemeClr>
                </a:solidFill>
              </a:rPr>
              <a:t>-lib_cell  BFN  [get_ports A]</a:t>
            </a:r>
          </a:p>
          <a:p>
            <a:pPr algn="ctr">
              <a:lnSpc>
                <a:spcPct val="120000"/>
              </a:lnSpc>
              <a:spcBef>
                <a:spcPts val="300"/>
              </a:spcBef>
            </a:pPr>
            <a:endParaRPr lang="en-US" altLang="zh-CN" sz="800" i="1" dirty="0" smtClean="0">
              <a:solidFill>
                <a:schemeClr val="bg1">
                  <a:lumMod val="50000"/>
                </a:schemeClr>
              </a:solidFill>
            </a:endParaRPr>
          </a:p>
        </p:txBody>
      </p:sp>
      <p:sp>
        <p:nvSpPr>
          <p:cNvPr id="20" name="Rectangle 24"/>
          <p:cNvSpPr>
            <a:spLocks noChangeArrowheads="1"/>
          </p:cNvSpPr>
          <p:nvPr/>
        </p:nvSpPr>
        <p:spPr bwMode="auto">
          <a:xfrm>
            <a:off x="4644008" y="3636615"/>
            <a:ext cx="4253561" cy="37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a:solidFill>
                  <a:schemeClr val="tx1">
                    <a:lumMod val="75000"/>
                    <a:lumOff val="25000"/>
                  </a:schemeClr>
                </a:solidFill>
              </a:rPr>
              <a:t>s</a:t>
            </a:r>
            <a:r>
              <a:rPr lang="en-US" altLang="zh-CN" sz="1000" b="1" dirty="0" smtClean="0">
                <a:solidFill>
                  <a:schemeClr val="tx1">
                    <a:lumMod val="75000"/>
                    <a:lumOff val="25000"/>
                  </a:schemeClr>
                </a:solidFill>
              </a:rPr>
              <a:t>et_load</a:t>
            </a:r>
            <a:endParaRPr lang="zh-CN" altLang="en-US" sz="1000" b="1" dirty="0">
              <a:solidFill>
                <a:schemeClr val="tx1">
                  <a:lumMod val="75000"/>
                  <a:lumOff val="25000"/>
                </a:schemeClr>
              </a:solidFill>
            </a:endParaRPr>
          </a:p>
          <a:p>
            <a:pPr algn="ctr">
              <a:lnSpc>
                <a:spcPct val="120000"/>
              </a:lnSpc>
              <a:spcBef>
                <a:spcPts val="300"/>
              </a:spcBef>
            </a:pPr>
            <a:r>
              <a:rPr lang="en-US" altLang="zh-CN" sz="800" i="1" dirty="0" smtClean="0">
                <a:solidFill>
                  <a:schemeClr val="bg1">
                    <a:lumMod val="50000"/>
                  </a:schemeClr>
                </a:solidFill>
              </a:rPr>
              <a:t>set_load [</a:t>
            </a:r>
            <a:r>
              <a:rPr lang="en-US" altLang="zh-CN" sz="800" i="1" dirty="0" err="1">
                <a:solidFill>
                  <a:schemeClr val="bg1">
                    <a:lumMod val="50000"/>
                  </a:schemeClr>
                </a:solidFill>
              </a:rPr>
              <a:t>get_attribute</a:t>
            </a:r>
            <a:r>
              <a:rPr lang="en-US" altLang="zh-CN" sz="800" i="1" dirty="0">
                <a:solidFill>
                  <a:schemeClr val="bg1">
                    <a:lumMod val="50000"/>
                  </a:schemeClr>
                </a:solidFill>
              </a:rPr>
              <a:t> [</a:t>
            </a:r>
            <a:r>
              <a:rPr lang="en-US" altLang="zh-CN" sz="800" i="1" dirty="0" err="1">
                <a:solidFill>
                  <a:schemeClr val="bg1">
                    <a:lumMod val="50000"/>
                  </a:schemeClr>
                </a:solidFill>
              </a:rPr>
              <a:t>get_lib_pins</a:t>
            </a:r>
            <a:r>
              <a:rPr lang="en-US" altLang="zh-CN" sz="800" i="1" dirty="0">
                <a:solidFill>
                  <a:schemeClr val="bg1">
                    <a:lumMod val="50000"/>
                  </a:schemeClr>
                </a:solidFill>
              </a:rPr>
              <a:t> </a:t>
            </a:r>
            <a:r>
              <a:rPr lang="en-US" altLang="zh-CN" sz="800" i="1" dirty="0" smtClean="0">
                <a:solidFill>
                  <a:schemeClr val="bg1">
                    <a:lumMod val="50000"/>
                  </a:schemeClr>
                </a:solidFill>
              </a:rPr>
              <a:t>NAND2/A1] </a:t>
            </a:r>
            <a:r>
              <a:rPr lang="en-US" altLang="zh-CN" sz="800" i="1" dirty="0" err="1">
                <a:solidFill>
                  <a:schemeClr val="bg1">
                    <a:lumMod val="50000"/>
                  </a:schemeClr>
                </a:solidFill>
              </a:rPr>
              <a:t>pin_capacitance</a:t>
            </a:r>
            <a:r>
              <a:rPr lang="en-US" altLang="zh-CN" sz="800" i="1" dirty="0">
                <a:solidFill>
                  <a:schemeClr val="bg1">
                    <a:lumMod val="50000"/>
                  </a:schemeClr>
                </a:solidFill>
              </a:rPr>
              <a:t>] </a:t>
            </a:r>
            <a:r>
              <a:rPr lang="en-US" altLang="zh-CN" sz="800" i="1" dirty="0" smtClean="0">
                <a:solidFill>
                  <a:schemeClr val="bg1">
                    <a:lumMod val="50000"/>
                  </a:schemeClr>
                </a:solidFill>
              </a:rPr>
              <a:t>[</a:t>
            </a:r>
            <a:r>
              <a:rPr lang="en-US" altLang="zh-CN" sz="800" i="1" dirty="0">
                <a:solidFill>
                  <a:schemeClr val="bg1">
                    <a:lumMod val="50000"/>
                  </a:schemeClr>
                </a:solidFill>
              </a:rPr>
              <a:t>get_ports </a:t>
            </a:r>
            <a:r>
              <a:rPr lang="en-US" altLang="zh-CN" sz="800" i="1" dirty="0" smtClean="0">
                <a:solidFill>
                  <a:schemeClr val="bg1">
                    <a:lumMod val="50000"/>
                  </a:schemeClr>
                </a:solidFill>
              </a:rPr>
              <a:t>B]</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607" y="1700885"/>
            <a:ext cx="3859884" cy="157570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3931" y="1715144"/>
            <a:ext cx="3303598" cy="1553400"/>
          </a:xfrm>
          <a:prstGeom prst="rect">
            <a:avLst/>
          </a:prstGeom>
        </p:spPr>
      </p:pic>
    </p:spTree>
    <p:extLst>
      <p:ext uri="{BB962C8B-B14F-4D97-AF65-F5344CB8AC3E}">
        <p14:creationId xmlns:p14="http://schemas.microsoft.com/office/powerpoint/2010/main" val="165433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Case Analysis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1231" y="1635646"/>
            <a:ext cx="1800200" cy="2146250"/>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58386" y="1995686"/>
            <a:ext cx="2712836" cy="1314316"/>
          </a:xfrm>
          <a:prstGeom prst="rect">
            <a:avLst/>
          </a:prstGeom>
        </p:spPr>
      </p:pic>
      <p:sp>
        <p:nvSpPr>
          <p:cNvPr id="24" name="Rectangle 24"/>
          <p:cNvSpPr>
            <a:spLocks noChangeArrowheads="1"/>
          </p:cNvSpPr>
          <p:nvPr/>
        </p:nvSpPr>
        <p:spPr bwMode="auto">
          <a:xfrm>
            <a:off x="528607" y="4069370"/>
            <a:ext cx="3245449" cy="51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smtClean="0">
                <a:solidFill>
                  <a:schemeClr val="tx1">
                    <a:lumMod val="75000"/>
                    <a:lumOff val="25000"/>
                  </a:schemeClr>
                </a:solidFill>
              </a:rPr>
              <a:t>User-specified Case Value</a:t>
            </a:r>
            <a:endParaRPr lang="zh-CN" altLang="en-US" sz="1000" b="1" dirty="0">
              <a:solidFill>
                <a:schemeClr val="tx1">
                  <a:lumMod val="75000"/>
                  <a:lumOff val="25000"/>
                </a:schemeClr>
              </a:solidFill>
            </a:endParaRPr>
          </a:p>
          <a:p>
            <a:pPr algn="ctr">
              <a:lnSpc>
                <a:spcPct val="120000"/>
              </a:lnSpc>
              <a:spcBef>
                <a:spcPts val="300"/>
              </a:spcBef>
            </a:pPr>
            <a:r>
              <a:rPr lang="en-US" altLang="zh-CN" sz="800" i="1" dirty="0" smtClean="0">
                <a:solidFill>
                  <a:schemeClr val="bg1">
                    <a:lumMod val="50000"/>
                  </a:schemeClr>
                </a:solidFill>
              </a:rPr>
              <a:t>In such case, user directly set case value on the pin. The user specified value will override any value from logic propagation.</a:t>
            </a:r>
          </a:p>
        </p:txBody>
      </p:sp>
      <p:sp>
        <p:nvSpPr>
          <p:cNvPr id="25" name="Rectangle 24"/>
          <p:cNvSpPr>
            <a:spLocks noChangeArrowheads="1"/>
          </p:cNvSpPr>
          <p:nvPr/>
        </p:nvSpPr>
        <p:spPr bwMode="auto">
          <a:xfrm>
            <a:off x="5292080" y="4069370"/>
            <a:ext cx="3245449" cy="51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smtClean="0">
                <a:solidFill>
                  <a:schemeClr val="tx1">
                    <a:lumMod val="75000"/>
                    <a:lumOff val="25000"/>
                  </a:schemeClr>
                </a:solidFill>
              </a:rPr>
              <a:t>Constant Propagated Case Value</a:t>
            </a:r>
            <a:endParaRPr lang="zh-CN" altLang="en-US" sz="1000" b="1" dirty="0">
              <a:solidFill>
                <a:schemeClr val="tx1">
                  <a:lumMod val="75000"/>
                  <a:lumOff val="25000"/>
                </a:schemeClr>
              </a:solidFill>
            </a:endParaRPr>
          </a:p>
          <a:p>
            <a:pPr algn="ctr">
              <a:lnSpc>
                <a:spcPct val="120000"/>
              </a:lnSpc>
              <a:spcBef>
                <a:spcPts val="300"/>
              </a:spcBef>
            </a:pPr>
            <a:r>
              <a:rPr lang="en-US" altLang="zh-CN" sz="800" i="1" dirty="0" smtClean="0">
                <a:solidFill>
                  <a:schemeClr val="bg1">
                    <a:lumMod val="50000"/>
                  </a:schemeClr>
                </a:solidFill>
              </a:rPr>
              <a:t>The case value for certain node is derived from constant value propagated through the fan-in cone.</a:t>
            </a:r>
          </a:p>
        </p:txBody>
      </p:sp>
      <p:grpSp>
        <p:nvGrpSpPr>
          <p:cNvPr id="7" name="组合 6"/>
          <p:cNvGrpSpPr/>
          <p:nvPr/>
        </p:nvGrpSpPr>
        <p:grpSpPr>
          <a:xfrm>
            <a:off x="2479235" y="823160"/>
            <a:ext cx="4185529" cy="443626"/>
            <a:chOff x="2479235" y="823160"/>
            <a:chExt cx="4185529" cy="443626"/>
          </a:xfrm>
        </p:grpSpPr>
        <p:sp>
          <p:nvSpPr>
            <p:cNvPr id="26" name="矩形 25"/>
            <p:cNvSpPr/>
            <p:nvPr/>
          </p:nvSpPr>
          <p:spPr>
            <a:xfrm>
              <a:off x="2479235" y="858982"/>
              <a:ext cx="4185529" cy="407804"/>
            </a:xfrm>
            <a:prstGeom prst="rect">
              <a:avLst/>
            </a:prstGeom>
          </p:spPr>
          <p:txBody>
            <a:bodyPr wrap="square">
              <a:spAutoFit/>
            </a:bodyPr>
            <a:lstStyle/>
            <a:p>
              <a:pPr algn="ctr">
                <a:spcBef>
                  <a:spcPts val="300"/>
                </a:spcBef>
              </a:pP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set_case_analysis</a:t>
              </a:r>
            </a:p>
            <a:p>
              <a:pPr algn="ctr">
                <a:spcBef>
                  <a:spcPts val="300"/>
                </a:spcBef>
              </a:pPr>
              <a:r>
                <a:rPr lang="en-US" altLang="zh-CN" sz="800" dirty="0" smtClean="0">
                  <a:solidFill>
                    <a:schemeClr val="bg1">
                      <a:lumMod val="50000"/>
                    </a:schemeClr>
                  </a:solidFill>
                  <a:latin typeface="Adobe Devanagari" panose="02040503050201020203" pitchFamily="18" charset="0"/>
                  <a:cs typeface="Adobe Devanagari" panose="02040503050201020203" pitchFamily="18" charset="0"/>
                </a:rPr>
                <a:t>Specifies </a:t>
              </a:r>
              <a:r>
                <a:rPr lang="en-US" altLang="zh-CN" sz="800" dirty="0">
                  <a:solidFill>
                    <a:schemeClr val="bg1">
                      <a:lumMod val="50000"/>
                    </a:schemeClr>
                  </a:solidFill>
                  <a:latin typeface="Adobe Devanagari" panose="02040503050201020203" pitchFamily="18" charset="0"/>
                  <a:cs typeface="Adobe Devanagari" panose="02040503050201020203" pitchFamily="18" charset="0"/>
                </a:rPr>
                <a:t>constant value on a pin of cell, or on an input port, this is used to specifying inactive signals.</a:t>
              </a:r>
            </a:p>
          </p:txBody>
        </p:sp>
        <p:sp>
          <p:nvSpPr>
            <p:cNvPr id="27" name="Freeform 23"/>
            <p:cNvSpPr>
              <a:spLocks noEditPoints="1"/>
            </p:cNvSpPr>
            <p:nvPr/>
          </p:nvSpPr>
          <p:spPr bwMode="auto">
            <a:xfrm>
              <a:off x="3851920" y="823160"/>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52855" y="4915143"/>
            <a:ext cx="1566817" cy="215444"/>
            <a:chOff x="52855" y="4915143"/>
            <a:chExt cx="1566817" cy="215444"/>
          </a:xfrm>
        </p:grpSpPr>
        <p:grpSp>
          <p:nvGrpSpPr>
            <p:cNvPr id="29" name="Group 14"/>
            <p:cNvGrpSpPr/>
            <p:nvPr/>
          </p:nvGrpSpPr>
          <p:grpSpPr bwMode="auto">
            <a:xfrm>
              <a:off x="52855" y="4948014"/>
              <a:ext cx="126657" cy="126656"/>
              <a:chOff x="4248" y="3024"/>
              <a:chExt cx="600" cy="599"/>
            </a:xfrm>
          </p:grpSpPr>
          <p:sp>
            <p:nvSpPr>
              <p:cNvPr id="31"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2" name="Group 16"/>
              <p:cNvGrpSpPr/>
              <p:nvPr/>
            </p:nvGrpSpPr>
            <p:grpSpPr bwMode="auto">
              <a:xfrm>
                <a:off x="4441" y="3144"/>
                <a:ext cx="215" cy="345"/>
                <a:chOff x="4441" y="3144"/>
                <a:chExt cx="215" cy="345"/>
              </a:xfrm>
            </p:grpSpPr>
            <p:sp>
              <p:nvSpPr>
                <p:cNvPr id="33"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0"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Tree>
    <p:extLst>
      <p:ext uri="{BB962C8B-B14F-4D97-AF65-F5344CB8AC3E}">
        <p14:creationId xmlns:p14="http://schemas.microsoft.com/office/powerpoint/2010/main" val="110064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Case Analysis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8" name="组合 27"/>
          <p:cNvGrpSpPr/>
          <p:nvPr/>
        </p:nvGrpSpPr>
        <p:grpSpPr>
          <a:xfrm>
            <a:off x="52855" y="4915143"/>
            <a:ext cx="1566817" cy="215444"/>
            <a:chOff x="52855" y="4915143"/>
            <a:chExt cx="1566817" cy="215444"/>
          </a:xfrm>
        </p:grpSpPr>
        <p:grpSp>
          <p:nvGrpSpPr>
            <p:cNvPr id="29" name="Group 14"/>
            <p:cNvGrpSpPr/>
            <p:nvPr/>
          </p:nvGrpSpPr>
          <p:grpSpPr bwMode="auto">
            <a:xfrm>
              <a:off x="52855" y="4948014"/>
              <a:ext cx="126657" cy="126656"/>
              <a:chOff x="4248" y="3024"/>
              <a:chExt cx="600" cy="599"/>
            </a:xfrm>
          </p:grpSpPr>
          <p:sp>
            <p:nvSpPr>
              <p:cNvPr id="31"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2" name="Group 16"/>
              <p:cNvGrpSpPr/>
              <p:nvPr/>
            </p:nvGrpSpPr>
            <p:grpSpPr bwMode="auto">
              <a:xfrm>
                <a:off x="4441" y="3144"/>
                <a:ext cx="215" cy="345"/>
                <a:chOff x="4441" y="3144"/>
                <a:chExt cx="215" cy="345"/>
              </a:xfrm>
            </p:grpSpPr>
            <p:sp>
              <p:nvSpPr>
                <p:cNvPr id="33"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0"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599" y="1419622"/>
            <a:ext cx="1792301" cy="1868501"/>
          </a:xfrm>
          <a:prstGeom prst="rect">
            <a:avLst/>
          </a:prstGeom>
        </p:spPr>
      </p:pic>
      <p:pic>
        <p:nvPicPr>
          <p:cNvPr id="6" name="Picture 5"/>
          <p:cNvPicPr>
            <a:picLocks noChangeAspect="1"/>
          </p:cNvPicPr>
          <p:nvPr/>
        </p:nvPicPr>
        <p:blipFill>
          <a:blip r:embed="rId5"/>
          <a:stretch>
            <a:fillRect/>
          </a:stretch>
        </p:blipFill>
        <p:spPr>
          <a:xfrm>
            <a:off x="2483768" y="1419622"/>
            <a:ext cx="3064670" cy="1704386"/>
          </a:xfrm>
          <a:prstGeom prst="rect">
            <a:avLst/>
          </a:prstGeom>
        </p:spPr>
      </p:pic>
      <p:pic>
        <p:nvPicPr>
          <p:cNvPr id="8" name="Picture 7"/>
          <p:cNvPicPr>
            <a:picLocks noChangeAspect="1"/>
          </p:cNvPicPr>
          <p:nvPr/>
        </p:nvPicPr>
        <p:blipFill>
          <a:blip r:embed="rId6"/>
          <a:stretch>
            <a:fillRect/>
          </a:stretch>
        </p:blipFill>
        <p:spPr>
          <a:xfrm>
            <a:off x="5796136" y="1419622"/>
            <a:ext cx="3037787" cy="1811920"/>
          </a:xfrm>
          <a:prstGeom prst="rect">
            <a:avLst/>
          </a:prstGeom>
        </p:spPr>
      </p:pic>
      <p:pic>
        <p:nvPicPr>
          <p:cNvPr id="9" name="Picture 8"/>
          <p:cNvPicPr>
            <a:picLocks noChangeAspect="1"/>
          </p:cNvPicPr>
          <p:nvPr/>
        </p:nvPicPr>
        <p:blipFill>
          <a:blip r:embed="rId7"/>
          <a:stretch>
            <a:fillRect/>
          </a:stretch>
        </p:blipFill>
        <p:spPr>
          <a:xfrm>
            <a:off x="3862473" y="3495357"/>
            <a:ext cx="1817295" cy="1155972"/>
          </a:xfrm>
          <a:prstGeom prst="rect">
            <a:avLst/>
          </a:prstGeom>
        </p:spPr>
      </p:pic>
      <p:sp>
        <p:nvSpPr>
          <p:cNvPr id="26" name="矩形 29"/>
          <p:cNvSpPr/>
          <p:nvPr/>
        </p:nvSpPr>
        <p:spPr>
          <a:xfrm>
            <a:off x="3368031" y="957407"/>
            <a:ext cx="1296144" cy="246221"/>
          </a:xfrm>
          <a:prstGeom prst="rect">
            <a:avLst/>
          </a:prstGeom>
        </p:spPr>
        <p:txBody>
          <a:bodyPr wrap="square">
            <a:spAutoFit/>
          </a:bodyPr>
          <a:lstStyle/>
          <a:p>
            <a:pPr algn="ctr">
              <a:spcBef>
                <a:spcPts val="300"/>
              </a:spcBef>
            </a:pPr>
            <a:r>
              <a:rPr lang="en-US" altLang="zh-CN" sz="1000" b="1" dirty="0" smtClean="0">
                <a:solidFill>
                  <a:schemeClr val="bg1">
                    <a:lumMod val="50000"/>
                  </a:schemeClr>
                </a:solidFill>
                <a:cs typeface="Adobe Devanagari" panose="02040503050201020203" pitchFamily="18" charset="0"/>
              </a:rPr>
              <a:t>Clock source path</a:t>
            </a:r>
          </a:p>
        </p:txBody>
      </p:sp>
      <p:sp>
        <p:nvSpPr>
          <p:cNvPr id="27" name="矩形 29"/>
          <p:cNvSpPr/>
          <p:nvPr/>
        </p:nvSpPr>
        <p:spPr>
          <a:xfrm>
            <a:off x="6666957" y="944322"/>
            <a:ext cx="1296144" cy="246221"/>
          </a:xfrm>
          <a:prstGeom prst="rect">
            <a:avLst/>
          </a:prstGeom>
        </p:spPr>
        <p:txBody>
          <a:bodyPr wrap="square">
            <a:spAutoFit/>
          </a:bodyPr>
          <a:lstStyle/>
          <a:p>
            <a:pPr algn="ctr">
              <a:spcBef>
                <a:spcPts val="300"/>
              </a:spcBef>
            </a:pPr>
            <a:r>
              <a:rPr lang="en-US" altLang="zh-CN" sz="1000" b="1" dirty="0" smtClean="0">
                <a:solidFill>
                  <a:schemeClr val="bg1">
                    <a:lumMod val="50000"/>
                  </a:schemeClr>
                </a:solidFill>
                <a:cs typeface="Adobe Devanagari" panose="02040503050201020203" pitchFamily="18" charset="0"/>
              </a:rPr>
              <a:t>Tclk source path</a:t>
            </a:r>
          </a:p>
        </p:txBody>
      </p:sp>
    </p:spTree>
    <p:extLst>
      <p:ext uri="{BB962C8B-B14F-4D97-AF65-F5344CB8AC3E}">
        <p14:creationId xmlns:p14="http://schemas.microsoft.com/office/powerpoint/2010/main" val="169292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Disable Timing Arc / Clock Propagation</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4" name="组合 3"/>
          <p:cNvGrpSpPr/>
          <p:nvPr/>
        </p:nvGrpSpPr>
        <p:grpSpPr>
          <a:xfrm>
            <a:off x="641056" y="3185054"/>
            <a:ext cx="3728739" cy="589927"/>
            <a:chOff x="641056" y="2969030"/>
            <a:chExt cx="3728739" cy="589927"/>
          </a:xfrm>
        </p:grpSpPr>
        <p:sp>
          <p:nvSpPr>
            <p:cNvPr id="19" name="矩形 18"/>
            <p:cNvSpPr/>
            <p:nvPr/>
          </p:nvSpPr>
          <p:spPr>
            <a:xfrm>
              <a:off x="641056" y="3028042"/>
              <a:ext cx="3728739" cy="530915"/>
            </a:xfrm>
            <a:prstGeom prst="rect">
              <a:avLst/>
            </a:prstGeom>
          </p:spPr>
          <p:txBody>
            <a:bodyPr wrap="square">
              <a:spAutoFit/>
            </a:bodyPr>
            <a:lstStyle/>
            <a:p>
              <a:pPr algn="ctr">
                <a:spcBef>
                  <a:spcPts val="300"/>
                </a:spcBef>
              </a:pPr>
              <a:r>
                <a:rPr lang="en-US" altLang="zh-CN" sz="1000" b="1" dirty="0">
                  <a:solidFill>
                    <a:schemeClr val="bg1">
                      <a:lumMod val="50000"/>
                    </a:schemeClr>
                  </a:solidFill>
                  <a:latin typeface="Adobe Devanagari" panose="02040503050201020203" pitchFamily="18" charset="0"/>
                  <a:cs typeface="Adobe Devanagari" panose="02040503050201020203" pitchFamily="18" charset="0"/>
                </a:rPr>
                <a:t>s</a:t>
              </a: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et_disable_timing</a:t>
              </a:r>
            </a:p>
            <a:p>
              <a:pPr algn="ctr">
                <a:spcBef>
                  <a:spcPts val="300"/>
                </a:spcBef>
              </a:pPr>
              <a:r>
                <a:rPr lang="en-US" altLang="zh-CN" sz="800" dirty="0" smtClean="0">
                  <a:solidFill>
                    <a:schemeClr val="bg1">
                      <a:lumMod val="50000"/>
                    </a:schemeClr>
                  </a:solidFill>
                  <a:latin typeface="Adobe Devanagari" panose="02040503050201020203" pitchFamily="18" charset="0"/>
                  <a:cs typeface="Adobe Devanagari" panose="02040503050201020203" pitchFamily="18" charset="0"/>
                </a:rPr>
                <a:t>Break </a:t>
              </a:r>
              <a:r>
                <a:rPr lang="en-US" altLang="zh-CN" sz="800" dirty="0">
                  <a:solidFill>
                    <a:schemeClr val="bg1">
                      <a:lumMod val="50000"/>
                    </a:schemeClr>
                  </a:solidFill>
                  <a:latin typeface="Adobe Devanagari" panose="02040503050201020203" pitchFamily="18" charset="0"/>
                  <a:cs typeface="Adobe Devanagari" panose="02040503050201020203" pitchFamily="18" charset="0"/>
                </a:rPr>
                <a:t>a timing arc of a cell, this is used when some timing arc within a cell cannot </a:t>
              </a:r>
              <a:r>
                <a:rPr lang="en-US" altLang="zh-CN" sz="800" dirty="0" smtClean="0">
                  <a:solidFill>
                    <a:schemeClr val="bg1">
                      <a:lumMod val="50000"/>
                    </a:schemeClr>
                  </a:solidFill>
                  <a:latin typeface="Adobe Devanagari" panose="02040503050201020203" pitchFamily="18" charset="0"/>
                  <a:cs typeface="Adobe Devanagari" panose="02040503050201020203" pitchFamily="18" charset="0"/>
                </a:rPr>
                <a:t>happen on </a:t>
              </a:r>
              <a:r>
                <a:rPr lang="en-US" altLang="zh-CN" sz="800" dirty="0" smtClean="0">
                  <a:solidFill>
                    <a:schemeClr val="accent1"/>
                  </a:solidFill>
                  <a:latin typeface="Adobe Devanagari" panose="02040503050201020203" pitchFamily="18" charset="0"/>
                  <a:cs typeface="Adobe Devanagari" panose="02040503050201020203" pitchFamily="18" charset="0"/>
                </a:rPr>
                <a:t>data path</a:t>
              </a:r>
              <a:endParaRPr lang="en-US" altLang="zh-CN" sz="800" dirty="0">
                <a:solidFill>
                  <a:schemeClr val="accent1"/>
                </a:solidFill>
                <a:latin typeface="Adobe Devanagari" panose="02040503050201020203" pitchFamily="18" charset="0"/>
                <a:cs typeface="Adobe Devanagari" panose="02040503050201020203" pitchFamily="18" charset="0"/>
              </a:endParaRPr>
            </a:p>
          </p:txBody>
        </p:sp>
        <p:sp>
          <p:nvSpPr>
            <p:cNvPr id="20" name="Freeform 23"/>
            <p:cNvSpPr>
              <a:spLocks noEditPoints="1"/>
            </p:cNvSpPr>
            <p:nvPr/>
          </p:nvSpPr>
          <p:spPr bwMode="auto">
            <a:xfrm>
              <a:off x="1740060" y="2969030"/>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0112" y="1659049"/>
            <a:ext cx="1916477" cy="995470"/>
          </a:xfrm>
          <a:prstGeom prst="rect">
            <a:avLst/>
          </a:prstGeom>
        </p:spPr>
      </p:pic>
      <p:grpSp>
        <p:nvGrpSpPr>
          <p:cNvPr id="23" name="组合 22"/>
          <p:cNvGrpSpPr/>
          <p:nvPr/>
        </p:nvGrpSpPr>
        <p:grpSpPr>
          <a:xfrm>
            <a:off x="5004048" y="3185054"/>
            <a:ext cx="3728739" cy="589927"/>
            <a:chOff x="641056" y="2969030"/>
            <a:chExt cx="3728739" cy="589927"/>
          </a:xfrm>
        </p:grpSpPr>
        <p:sp>
          <p:nvSpPr>
            <p:cNvPr id="24" name="矩形 23"/>
            <p:cNvSpPr/>
            <p:nvPr/>
          </p:nvSpPr>
          <p:spPr>
            <a:xfrm>
              <a:off x="641056" y="3028042"/>
              <a:ext cx="3728739" cy="530915"/>
            </a:xfrm>
            <a:prstGeom prst="rect">
              <a:avLst/>
            </a:prstGeom>
          </p:spPr>
          <p:txBody>
            <a:bodyPr wrap="square">
              <a:spAutoFit/>
            </a:bodyPr>
            <a:lstStyle/>
            <a:p>
              <a:pPr algn="ctr">
                <a:spcBef>
                  <a:spcPts val="300"/>
                </a:spcBef>
              </a:pPr>
              <a:r>
                <a:rPr lang="en-US" altLang="zh-CN" sz="1000" b="1" dirty="0">
                  <a:solidFill>
                    <a:schemeClr val="bg1">
                      <a:lumMod val="50000"/>
                    </a:schemeClr>
                  </a:solidFill>
                  <a:latin typeface="Adobe Devanagari" panose="02040503050201020203" pitchFamily="18" charset="0"/>
                  <a:cs typeface="Adobe Devanagari" panose="02040503050201020203" pitchFamily="18" charset="0"/>
                </a:rPr>
                <a:t>s</a:t>
              </a: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et_clock_sense -stop_propagation</a:t>
              </a:r>
            </a:p>
            <a:p>
              <a:pPr algn="ctr">
                <a:spcBef>
                  <a:spcPts val="300"/>
                </a:spcBef>
              </a:pPr>
              <a:r>
                <a:rPr lang="en-US" altLang="zh-CN" sz="800" dirty="0" smtClean="0">
                  <a:solidFill>
                    <a:schemeClr val="bg1">
                      <a:lumMod val="50000"/>
                    </a:schemeClr>
                  </a:solidFill>
                  <a:latin typeface="Adobe Devanagari" panose="02040503050201020203" pitchFamily="18" charset="0"/>
                  <a:cs typeface="Adobe Devanagari" panose="02040503050201020203" pitchFamily="18" charset="0"/>
                </a:rPr>
                <a:t>Break </a:t>
              </a:r>
              <a:r>
                <a:rPr lang="en-US" altLang="zh-CN" sz="800" dirty="0">
                  <a:solidFill>
                    <a:schemeClr val="bg1">
                      <a:lumMod val="50000"/>
                    </a:schemeClr>
                  </a:solidFill>
                  <a:latin typeface="Adobe Devanagari" panose="02040503050201020203" pitchFamily="18" charset="0"/>
                  <a:cs typeface="Adobe Devanagari" panose="02040503050201020203" pitchFamily="18" charset="0"/>
                </a:rPr>
                <a:t>a timing arc of a cell, this is used when some timing arc within a cell cannot </a:t>
              </a:r>
              <a:r>
                <a:rPr lang="en-US" altLang="zh-CN" sz="800" dirty="0" smtClean="0">
                  <a:solidFill>
                    <a:schemeClr val="bg1">
                      <a:lumMod val="50000"/>
                    </a:schemeClr>
                  </a:solidFill>
                  <a:latin typeface="Adobe Devanagari" panose="02040503050201020203" pitchFamily="18" charset="0"/>
                  <a:cs typeface="Adobe Devanagari" panose="02040503050201020203" pitchFamily="18" charset="0"/>
                </a:rPr>
                <a:t>happen on </a:t>
              </a:r>
              <a:r>
                <a:rPr lang="en-US" altLang="zh-CN" sz="800" dirty="0" smtClean="0">
                  <a:solidFill>
                    <a:srgbClr val="FF0000"/>
                  </a:solidFill>
                  <a:latin typeface="Adobe Devanagari" panose="02040503050201020203" pitchFamily="18" charset="0"/>
                  <a:cs typeface="Adobe Devanagari" panose="02040503050201020203" pitchFamily="18" charset="0"/>
                </a:rPr>
                <a:t>clock path</a:t>
              </a:r>
              <a:endParaRPr lang="en-US" altLang="zh-CN" sz="800" dirty="0">
                <a:solidFill>
                  <a:srgbClr val="FF0000"/>
                </a:solidFill>
                <a:latin typeface="Adobe Devanagari" panose="02040503050201020203" pitchFamily="18" charset="0"/>
                <a:cs typeface="Adobe Devanagari" panose="02040503050201020203" pitchFamily="18" charset="0"/>
              </a:endParaRPr>
            </a:p>
          </p:txBody>
        </p:sp>
        <p:sp>
          <p:nvSpPr>
            <p:cNvPr id="25" name="Freeform 23"/>
            <p:cNvSpPr>
              <a:spLocks noEditPoints="1"/>
            </p:cNvSpPr>
            <p:nvPr/>
          </p:nvSpPr>
          <p:spPr bwMode="auto">
            <a:xfrm>
              <a:off x="1337508" y="2969030"/>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grpSp>
        <p:nvGrpSpPr>
          <p:cNvPr id="26" name="组合 25"/>
          <p:cNvGrpSpPr/>
          <p:nvPr/>
        </p:nvGrpSpPr>
        <p:grpSpPr>
          <a:xfrm>
            <a:off x="52855" y="4915143"/>
            <a:ext cx="1566817" cy="215444"/>
            <a:chOff x="52855" y="4915143"/>
            <a:chExt cx="1566817" cy="215444"/>
          </a:xfrm>
        </p:grpSpPr>
        <p:grpSp>
          <p:nvGrpSpPr>
            <p:cNvPr id="27" name="Group 14"/>
            <p:cNvGrpSpPr/>
            <p:nvPr/>
          </p:nvGrpSpPr>
          <p:grpSpPr bwMode="auto">
            <a:xfrm>
              <a:off x="52855" y="4948014"/>
              <a:ext cx="126657" cy="126656"/>
              <a:chOff x="4248" y="3024"/>
              <a:chExt cx="600" cy="599"/>
            </a:xfrm>
          </p:grpSpPr>
          <p:sp>
            <p:nvSpPr>
              <p:cNvPr id="29"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0" name="Group 16"/>
              <p:cNvGrpSpPr/>
              <p:nvPr/>
            </p:nvGrpSpPr>
            <p:grpSpPr bwMode="auto">
              <a:xfrm>
                <a:off x="4441" y="3144"/>
                <a:ext cx="215" cy="345"/>
                <a:chOff x="4441" y="3144"/>
                <a:chExt cx="215" cy="345"/>
              </a:xfrm>
            </p:grpSpPr>
            <p:sp>
              <p:nvSpPr>
                <p:cNvPr id="31"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2"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8"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3648" y="1667946"/>
            <a:ext cx="1936256" cy="975812"/>
          </a:xfrm>
          <a:prstGeom prst="rect">
            <a:avLst/>
          </a:prstGeom>
        </p:spPr>
      </p:pic>
    </p:spTree>
    <p:extLst>
      <p:ext uri="{BB962C8B-B14F-4D97-AF65-F5344CB8AC3E}">
        <p14:creationId xmlns:p14="http://schemas.microsoft.com/office/powerpoint/2010/main" val="135809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False Path  </a:t>
            </a:r>
            <a:endParaRPr lang="en-US" altLang="zh-CN" sz="2000" dirty="0">
              <a:solidFill>
                <a:schemeClr val="accent1"/>
              </a:solidFill>
              <a:latin typeface="Chaparral Pro" panose="02060503040505020203" pitchFamily="18" charset="0"/>
              <a:ea typeface="微软雅黑" pitchFamily="34" charset="-122"/>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00" y="1505620"/>
            <a:ext cx="1800200" cy="2146250"/>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6267" y="1452340"/>
            <a:ext cx="4988181" cy="1600282"/>
          </a:xfrm>
          <a:prstGeom prst="rect">
            <a:avLst/>
          </a:prstGeom>
        </p:spPr>
      </p:pic>
      <p:grpSp>
        <p:nvGrpSpPr>
          <p:cNvPr id="20" name="组合 19"/>
          <p:cNvGrpSpPr/>
          <p:nvPr/>
        </p:nvGrpSpPr>
        <p:grpSpPr>
          <a:xfrm>
            <a:off x="5292080" y="3219822"/>
            <a:ext cx="2664296" cy="288032"/>
            <a:chOff x="3478540" y="816995"/>
            <a:chExt cx="2664296" cy="288032"/>
          </a:xfrm>
        </p:grpSpPr>
        <p:sp>
          <p:nvSpPr>
            <p:cNvPr id="21" name="矩形 20"/>
            <p:cNvSpPr/>
            <p:nvPr/>
          </p:nvSpPr>
          <p:spPr>
            <a:xfrm>
              <a:off x="3478540" y="858806"/>
              <a:ext cx="2664296" cy="246221"/>
            </a:xfrm>
            <a:prstGeom prst="rect">
              <a:avLst/>
            </a:prstGeom>
          </p:spPr>
          <p:txBody>
            <a:bodyPr wrap="square">
              <a:spAutoFit/>
            </a:bodyPr>
            <a:lstStyle/>
            <a:p>
              <a:pPr algn="ctr">
                <a:spcBef>
                  <a:spcPts val="300"/>
                </a:spcBef>
              </a:pP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set_false_path -from CLK_A -to CLK_B</a:t>
              </a:r>
            </a:p>
          </p:txBody>
        </p:sp>
        <p:sp>
          <p:nvSpPr>
            <p:cNvPr id="22" name="Freeform 23"/>
            <p:cNvSpPr>
              <a:spLocks noEditPoints="1"/>
            </p:cNvSpPr>
            <p:nvPr/>
          </p:nvSpPr>
          <p:spPr bwMode="auto">
            <a:xfrm>
              <a:off x="3480221" y="816995"/>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sp>
        <p:nvSpPr>
          <p:cNvPr id="23" name="Rectangle 24"/>
          <p:cNvSpPr>
            <a:spLocks noChangeArrowheads="1"/>
          </p:cNvSpPr>
          <p:nvPr/>
        </p:nvSpPr>
        <p:spPr bwMode="auto">
          <a:xfrm>
            <a:off x="3131840" y="4112139"/>
            <a:ext cx="2880320" cy="187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smtClean="0">
                <a:solidFill>
                  <a:schemeClr val="tx1">
                    <a:lumMod val="75000"/>
                    <a:lumOff val="25000"/>
                  </a:schemeClr>
                </a:solidFill>
              </a:rPr>
              <a:t>Disable STA checks on Non-existing Paths</a:t>
            </a:r>
            <a:endParaRPr lang="zh-CN" altLang="en-US" sz="1000" b="1" dirty="0">
              <a:solidFill>
                <a:schemeClr val="tx1">
                  <a:lumMod val="75000"/>
                  <a:lumOff val="25000"/>
                </a:schemeClr>
              </a:solidFill>
            </a:endParaRPr>
          </a:p>
        </p:txBody>
      </p:sp>
      <p:grpSp>
        <p:nvGrpSpPr>
          <p:cNvPr id="27" name="组合 26"/>
          <p:cNvGrpSpPr/>
          <p:nvPr/>
        </p:nvGrpSpPr>
        <p:grpSpPr>
          <a:xfrm>
            <a:off x="3438969" y="4915143"/>
            <a:ext cx="2508115" cy="215444"/>
            <a:chOff x="95331" y="51470"/>
            <a:chExt cx="2508115" cy="215444"/>
          </a:xfrm>
        </p:grpSpPr>
        <p:pic>
          <p:nvPicPr>
            <p:cNvPr id="28" name="图片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29" name="文本框 28"/>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4" name="组合 23"/>
          <p:cNvGrpSpPr/>
          <p:nvPr/>
        </p:nvGrpSpPr>
        <p:grpSpPr>
          <a:xfrm>
            <a:off x="52855" y="4915143"/>
            <a:ext cx="1566817" cy="215444"/>
            <a:chOff x="52855" y="4915143"/>
            <a:chExt cx="1566817" cy="215444"/>
          </a:xfrm>
        </p:grpSpPr>
        <p:grpSp>
          <p:nvGrpSpPr>
            <p:cNvPr id="25" name="Group 14"/>
            <p:cNvGrpSpPr/>
            <p:nvPr/>
          </p:nvGrpSpPr>
          <p:grpSpPr bwMode="auto">
            <a:xfrm>
              <a:off x="52855" y="4948014"/>
              <a:ext cx="126657" cy="126656"/>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6"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Tree>
    <p:extLst>
      <p:ext uri="{BB962C8B-B14F-4D97-AF65-F5344CB8AC3E}">
        <p14:creationId xmlns:p14="http://schemas.microsoft.com/office/powerpoint/2010/main" val="98939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Asynchronous Clock Group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18" name="组合 17"/>
          <p:cNvGrpSpPr/>
          <p:nvPr/>
        </p:nvGrpSpPr>
        <p:grpSpPr>
          <a:xfrm>
            <a:off x="467544" y="4155926"/>
            <a:ext cx="3689501" cy="288032"/>
            <a:chOff x="3288069" y="816995"/>
            <a:chExt cx="3689501" cy="288032"/>
          </a:xfrm>
        </p:grpSpPr>
        <p:sp>
          <p:nvSpPr>
            <p:cNvPr id="19" name="矩形 18"/>
            <p:cNvSpPr/>
            <p:nvPr/>
          </p:nvSpPr>
          <p:spPr>
            <a:xfrm>
              <a:off x="3478539" y="858806"/>
              <a:ext cx="3499031" cy="246221"/>
            </a:xfrm>
            <a:prstGeom prst="rect">
              <a:avLst/>
            </a:prstGeom>
          </p:spPr>
          <p:txBody>
            <a:bodyPr wrap="square">
              <a:spAutoFit/>
            </a:bodyPr>
            <a:lstStyle/>
            <a:p>
              <a:pPr algn="ctr">
                <a:spcBef>
                  <a:spcPts val="300"/>
                </a:spcBef>
              </a:pP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set_clock_group -</a:t>
              </a:r>
              <a:r>
                <a:rPr lang="en-US" altLang="zh-CN" sz="1000" b="1" dirty="0" smtClean="0">
                  <a:solidFill>
                    <a:srgbClr val="FF0000"/>
                  </a:solidFill>
                  <a:latin typeface="Adobe Devanagari" panose="02040503050201020203" pitchFamily="18" charset="0"/>
                  <a:cs typeface="Adobe Devanagari" panose="02040503050201020203" pitchFamily="18" charset="0"/>
                </a:rPr>
                <a:t>logically_exclusive</a:t>
              </a: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 -group CLK_A -group CLK_B</a:t>
              </a:r>
            </a:p>
          </p:txBody>
        </p:sp>
        <p:sp>
          <p:nvSpPr>
            <p:cNvPr id="20" name="Freeform 23"/>
            <p:cNvSpPr>
              <a:spLocks noEditPoints="1"/>
            </p:cNvSpPr>
            <p:nvPr/>
          </p:nvSpPr>
          <p:spPr bwMode="auto">
            <a:xfrm>
              <a:off x="3288069" y="816995"/>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5004048" y="4155926"/>
            <a:ext cx="3984068" cy="288032"/>
            <a:chOff x="3353543" y="816995"/>
            <a:chExt cx="3984068" cy="288032"/>
          </a:xfrm>
        </p:grpSpPr>
        <p:sp>
          <p:nvSpPr>
            <p:cNvPr id="27" name="矩形 26"/>
            <p:cNvSpPr/>
            <p:nvPr/>
          </p:nvSpPr>
          <p:spPr>
            <a:xfrm>
              <a:off x="3478539" y="858806"/>
              <a:ext cx="3859072" cy="246221"/>
            </a:xfrm>
            <a:prstGeom prst="rect">
              <a:avLst/>
            </a:prstGeom>
          </p:spPr>
          <p:txBody>
            <a:bodyPr wrap="square">
              <a:spAutoFit/>
            </a:bodyPr>
            <a:lstStyle/>
            <a:p>
              <a:pPr algn="ctr">
                <a:spcBef>
                  <a:spcPts val="300"/>
                </a:spcBef>
              </a:pP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set_clock_group -</a:t>
              </a:r>
              <a:r>
                <a:rPr lang="en-US" altLang="zh-CN" sz="1000" b="1" dirty="0" smtClean="0">
                  <a:solidFill>
                    <a:schemeClr val="accent1"/>
                  </a:solidFill>
                  <a:latin typeface="Adobe Devanagari" panose="02040503050201020203" pitchFamily="18" charset="0"/>
                  <a:cs typeface="Adobe Devanagari" panose="02040503050201020203" pitchFamily="18" charset="0"/>
                </a:rPr>
                <a:t>physically_exclusive</a:t>
              </a: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 -group GCLK_A -group GCLK_B</a:t>
              </a:r>
            </a:p>
          </p:txBody>
        </p:sp>
        <p:sp>
          <p:nvSpPr>
            <p:cNvPr id="28" name="Freeform 23"/>
            <p:cNvSpPr>
              <a:spLocks noEditPoints="1"/>
            </p:cNvSpPr>
            <p:nvPr/>
          </p:nvSpPr>
          <p:spPr bwMode="auto">
            <a:xfrm>
              <a:off x="3353543" y="816995"/>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79512" y="1514772"/>
            <a:ext cx="4122464" cy="2078881"/>
            <a:chOff x="179512" y="1514772"/>
            <a:chExt cx="4122464" cy="2078881"/>
          </a:xfrm>
        </p:grpSpPr>
        <p:sp>
          <p:nvSpPr>
            <p:cNvPr id="21" name="Rectangle 24"/>
            <p:cNvSpPr>
              <a:spLocks noChangeArrowheads="1"/>
            </p:cNvSpPr>
            <p:nvPr/>
          </p:nvSpPr>
          <p:spPr bwMode="auto">
            <a:xfrm>
              <a:off x="772670" y="3421298"/>
              <a:ext cx="2843807"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smtClean="0">
                  <a:solidFill>
                    <a:schemeClr val="tx1">
                      <a:lumMod val="75000"/>
                      <a:lumOff val="25000"/>
                    </a:schemeClr>
                  </a:solidFill>
                </a:rPr>
                <a:t>Logically Exclusive</a:t>
              </a:r>
              <a:endParaRPr lang="zh-CN" altLang="en-US" sz="1000" b="1" dirty="0">
                <a:solidFill>
                  <a:schemeClr val="tx1">
                    <a:lumMod val="75000"/>
                    <a:lumOff val="25000"/>
                  </a:schemeClr>
                </a:solidFill>
              </a:endParaRP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514772"/>
              <a:ext cx="4122464" cy="1322547"/>
            </a:xfrm>
            <a:prstGeom prst="rect">
              <a:avLst/>
            </a:prstGeom>
          </p:spPr>
        </p:pic>
      </p:grpSp>
      <p:grpSp>
        <p:nvGrpSpPr>
          <p:cNvPr id="4" name="组合 3"/>
          <p:cNvGrpSpPr/>
          <p:nvPr/>
        </p:nvGrpSpPr>
        <p:grpSpPr>
          <a:xfrm>
            <a:off x="4716016" y="946192"/>
            <a:ext cx="4122464" cy="2647461"/>
            <a:chOff x="4716016" y="946192"/>
            <a:chExt cx="4122464" cy="2647461"/>
          </a:xfrm>
        </p:grpSpPr>
        <p:sp>
          <p:nvSpPr>
            <p:cNvPr id="22" name="Rectangle 24"/>
            <p:cNvSpPr>
              <a:spLocks noChangeArrowheads="1"/>
            </p:cNvSpPr>
            <p:nvPr/>
          </p:nvSpPr>
          <p:spPr bwMode="auto">
            <a:xfrm>
              <a:off x="5148064" y="3421298"/>
              <a:ext cx="3462919"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smtClean="0">
                  <a:solidFill>
                    <a:schemeClr val="tx1">
                      <a:lumMod val="75000"/>
                      <a:lumOff val="25000"/>
                    </a:schemeClr>
                  </a:solidFill>
                </a:rPr>
                <a:t>Physically Exclusive</a:t>
              </a:r>
              <a:endParaRPr lang="zh-CN" altLang="en-US" sz="1000" b="1" dirty="0">
                <a:solidFill>
                  <a:schemeClr val="tx1">
                    <a:lumMod val="75000"/>
                    <a:lumOff val="25000"/>
                  </a:schemeClr>
                </a:solidFill>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6016" y="946192"/>
              <a:ext cx="4122464" cy="2201622"/>
            </a:xfrm>
            <a:prstGeom prst="rect">
              <a:avLst/>
            </a:prstGeom>
          </p:spPr>
        </p:pic>
      </p:grpSp>
      <p:grpSp>
        <p:nvGrpSpPr>
          <p:cNvPr id="30" name="组合 29"/>
          <p:cNvGrpSpPr/>
          <p:nvPr/>
        </p:nvGrpSpPr>
        <p:grpSpPr>
          <a:xfrm>
            <a:off x="3438969" y="4915143"/>
            <a:ext cx="2508115" cy="215444"/>
            <a:chOff x="95331" y="51470"/>
            <a:chExt cx="2508115" cy="215444"/>
          </a:xfrm>
        </p:grpSpPr>
        <p:pic>
          <p:nvPicPr>
            <p:cNvPr id="31" name="图片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32" name="文本框 31"/>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33" name="组合 32"/>
          <p:cNvGrpSpPr/>
          <p:nvPr/>
        </p:nvGrpSpPr>
        <p:grpSpPr>
          <a:xfrm>
            <a:off x="52855" y="4915143"/>
            <a:ext cx="1566817" cy="215444"/>
            <a:chOff x="52855" y="4915143"/>
            <a:chExt cx="1566817" cy="215444"/>
          </a:xfrm>
        </p:grpSpPr>
        <p:grpSp>
          <p:nvGrpSpPr>
            <p:cNvPr id="34" name="Group 14"/>
            <p:cNvGrpSpPr/>
            <p:nvPr/>
          </p:nvGrpSpPr>
          <p:grpSpPr bwMode="auto">
            <a:xfrm>
              <a:off x="52855" y="4948014"/>
              <a:ext cx="126657" cy="126656"/>
              <a:chOff x="4248" y="3024"/>
              <a:chExt cx="600" cy="599"/>
            </a:xfrm>
          </p:grpSpPr>
          <p:sp>
            <p:nvSpPr>
              <p:cNvPr id="36"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7" name="Group 16"/>
              <p:cNvGrpSpPr/>
              <p:nvPr/>
            </p:nvGrpSpPr>
            <p:grpSpPr bwMode="auto">
              <a:xfrm>
                <a:off x="4441" y="3144"/>
                <a:ext cx="215" cy="345"/>
                <a:chOff x="4441" y="3144"/>
                <a:chExt cx="215" cy="345"/>
              </a:xfrm>
            </p:grpSpPr>
            <p:sp>
              <p:nvSpPr>
                <p:cNvPr id="4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4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5"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Tree>
    <p:extLst>
      <p:ext uri="{BB962C8B-B14F-4D97-AF65-F5344CB8AC3E}">
        <p14:creationId xmlns:p14="http://schemas.microsoft.com/office/powerpoint/2010/main" val="400542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Timing Derate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30" name="组合 29"/>
          <p:cNvGrpSpPr/>
          <p:nvPr/>
        </p:nvGrpSpPr>
        <p:grpSpPr>
          <a:xfrm>
            <a:off x="3438969" y="4915143"/>
            <a:ext cx="2508115" cy="215444"/>
            <a:chOff x="95331" y="51470"/>
            <a:chExt cx="2508115" cy="215444"/>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32" name="文本框 31"/>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33" name="组合 32"/>
          <p:cNvGrpSpPr/>
          <p:nvPr/>
        </p:nvGrpSpPr>
        <p:grpSpPr>
          <a:xfrm>
            <a:off x="52855" y="4915143"/>
            <a:ext cx="1566817" cy="215444"/>
            <a:chOff x="52855" y="4915143"/>
            <a:chExt cx="1566817" cy="215444"/>
          </a:xfrm>
        </p:grpSpPr>
        <p:grpSp>
          <p:nvGrpSpPr>
            <p:cNvPr id="34" name="Group 14"/>
            <p:cNvGrpSpPr/>
            <p:nvPr/>
          </p:nvGrpSpPr>
          <p:grpSpPr bwMode="auto">
            <a:xfrm>
              <a:off x="52855" y="4948014"/>
              <a:ext cx="126657" cy="126656"/>
              <a:chOff x="4248" y="3024"/>
              <a:chExt cx="600" cy="599"/>
            </a:xfrm>
          </p:grpSpPr>
          <p:sp>
            <p:nvSpPr>
              <p:cNvPr id="36"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7" name="Group 16"/>
              <p:cNvGrpSpPr/>
              <p:nvPr/>
            </p:nvGrpSpPr>
            <p:grpSpPr bwMode="auto">
              <a:xfrm>
                <a:off x="4441" y="3144"/>
                <a:ext cx="215" cy="345"/>
                <a:chOff x="4441" y="3144"/>
                <a:chExt cx="215" cy="345"/>
              </a:xfrm>
            </p:grpSpPr>
            <p:sp>
              <p:nvSpPr>
                <p:cNvPr id="4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4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5"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
        <p:nvSpPr>
          <p:cNvPr id="2" name="Rectangle 1"/>
          <p:cNvSpPr/>
          <p:nvPr/>
        </p:nvSpPr>
        <p:spPr>
          <a:xfrm>
            <a:off x="323528" y="987574"/>
            <a:ext cx="5904656" cy="507831"/>
          </a:xfrm>
          <a:prstGeom prst="rect">
            <a:avLst/>
          </a:prstGeom>
        </p:spPr>
        <p:txBody>
          <a:bodyPr wrap="square">
            <a:spAutoFit/>
          </a:bodyPr>
          <a:lstStyle/>
          <a:p>
            <a:r>
              <a:rPr lang="en-US" sz="900" b="1" u="sng" dirty="0" smtClean="0">
                <a:solidFill>
                  <a:schemeClr val="bg1">
                    <a:lumMod val="50000"/>
                  </a:schemeClr>
                </a:solidFill>
              </a:rPr>
              <a:t>Derating</a:t>
            </a:r>
          </a:p>
          <a:p>
            <a:endParaRPr lang="en-US" sz="900" i="1" dirty="0" smtClean="0">
              <a:solidFill>
                <a:schemeClr val="bg1">
                  <a:lumMod val="50000"/>
                </a:schemeClr>
              </a:solidFill>
            </a:endParaRPr>
          </a:p>
          <a:p>
            <a:r>
              <a:rPr lang="en-US" sz="900" i="1" dirty="0" smtClean="0">
                <a:solidFill>
                  <a:schemeClr val="bg1">
                    <a:lumMod val="50000"/>
                  </a:schemeClr>
                </a:solidFill>
              </a:rPr>
              <a:t>set_timing_derate  </a:t>
            </a:r>
            <a:r>
              <a:rPr lang="en-US" sz="900" i="1" dirty="0">
                <a:solidFill>
                  <a:schemeClr val="bg1">
                    <a:lumMod val="50000"/>
                  </a:schemeClr>
                </a:solidFill>
              </a:rPr>
              <a:t>-early/-</a:t>
            </a:r>
            <a:r>
              <a:rPr lang="en-US" sz="900" i="1" dirty="0" smtClean="0">
                <a:solidFill>
                  <a:schemeClr val="bg1">
                    <a:lumMod val="50000"/>
                  </a:schemeClr>
                </a:solidFill>
              </a:rPr>
              <a:t>late</a:t>
            </a:r>
            <a:endParaRPr lang="en-US" sz="900" i="1" dirty="0">
              <a:solidFill>
                <a:schemeClr val="bg1">
                  <a:lumMod val="50000"/>
                </a:schemeClr>
              </a:solidFill>
            </a:endParaRPr>
          </a:p>
        </p:txBody>
      </p:sp>
      <p:sp>
        <p:nvSpPr>
          <p:cNvPr id="19" name="Rectangle 18"/>
          <p:cNvSpPr/>
          <p:nvPr/>
        </p:nvSpPr>
        <p:spPr>
          <a:xfrm>
            <a:off x="323528" y="1779662"/>
            <a:ext cx="4248472" cy="646331"/>
          </a:xfrm>
          <a:prstGeom prst="rect">
            <a:avLst/>
          </a:prstGeom>
        </p:spPr>
        <p:txBody>
          <a:bodyPr wrap="square">
            <a:spAutoFit/>
          </a:bodyPr>
          <a:lstStyle/>
          <a:p>
            <a:r>
              <a:rPr lang="en-US" sz="900" b="1" u="sng" dirty="0" smtClean="0">
                <a:solidFill>
                  <a:schemeClr val="bg1">
                    <a:lumMod val="50000"/>
                  </a:schemeClr>
                </a:solidFill>
              </a:rPr>
              <a:t>Clock / Data Derating</a:t>
            </a:r>
          </a:p>
          <a:p>
            <a:endParaRPr lang="en-US" sz="900" i="1" dirty="0" smtClean="0">
              <a:solidFill>
                <a:schemeClr val="bg1">
                  <a:lumMod val="50000"/>
                </a:schemeClr>
              </a:solidFill>
            </a:endParaRPr>
          </a:p>
          <a:p>
            <a:r>
              <a:rPr lang="en-US" sz="900" i="1" dirty="0" smtClean="0">
                <a:solidFill>
                  <a:schemeClr val="bg1">
                    <a:lumMod val="50000"/>
                  </a:schemeClr>
                </a:solidFill>
              </a:rPr>
              <a:t>set_timing_derate  </a:t>
            </a:r>
            <a:r>
              <a:rPr lang="en-US" sz="900" i="1" dirty="0">
                <a:solidFill>
                  <a:schemeClr val="bg1">
                    <a:lumMod val="50000"/>
                  </a:schemeClr>
                </a:solidFill>
              </a:rPr>
              <a:t>-clock/-date</a:t>
            </a:r>
          </a:p>
          <a:p>
            <a:endParaRPr lang="en-US" sz="900" i="1" dirty="0">
              <a:solidFill>
                <a:schemeClr val="bg1">
                  <a:lumMod val="50000"/>
                </a:schemeClr>
              </a:solidFill>
            </a:endParaRPr>
          </a:p>
        </p:txBody>
      </p:sp>
      <p:sp>
        <p:nvSpPr>
          <p:cNvPr id="20" name="Rectangle 19"/>
          <p:cNvSpPr/>
          <p:nvPr/>
        </p:nvSpPr>
        <p:spPr>
          <a:xfrm>
            <a:off x="323528" y="3507854"/>
            <a:ext cx="4248472" cy="1061829"/>
          </a:xfrm>
          <a:prstGeom prst="rect">
            <a:avLst/>
          </a:prstGeom>
        </p:spPr>
        <p:txBody>
          <a:bodyPr wrap="square">
            <a:spAutoFit/>
          </a:bodyPr>
          <a:lstStyle/>
          <a:p>
            <a:r>
              <a:rPr lang="en-US" sz="900" b="1" u="sng" dirty="0" smtClean="0">
                <a:solidFill>
                  <a:schemeClr val="bg1">
                    <a:lumMod val="50000"/>
                  </a:schemeClr>
                </a:solidFill>
              </a:rPr>
              <a:t>OCV and Derating</a:t>
            </a:r>
          </a:p>
          <a:p>
            <a:endParaRPr lang="en-US" sz="900" i="1" dirty="0" smtClean="0">
              <a:solidFill>
                <a:schemeClr val="bg1">
                  <a:lumMod val="50000"/>
                </a:schemeClr>
              </a:solidFill>
            </a:endParaRPr>
          </a:p>
          <a:p>
            <a:r>
              <a:rPr lang="en-US" sz="900" i="1" dirty="0" smtClean="0">
                <a:solidFill>
                  <a:schemeClr val="bg1">
                    <a:lumMod val="50000"/>
                  </a:schemeClr>
                </a:solidFill>
              </a:rPr>
              <a:t>Global OCV – flat derating factor across all paths, computes worst-case early/late bounds, pessimistic at smaller process nodes.</a:t>
            </a:r>
          </a:p>
          <a:p>
            <a:endParaRPr lang="en-US" sz="900" i="1" dirty="0">
              <a:solidFill>
                <a:schemeClr val="bg1">
                  <a:lumMod val="50000"/>
                </a:schemeClr>
              </a:solidFill>
            </a:endParaRPr>
          </a:p>
          <a:p>
            <a:r>
              <a:rPr lang="en-US" sz="900" i="1" dirty="0" smtClean="0">
                <a:solidFill>
                  <a:schemeClr val="bg1">
                    <a:lumMod val="50000"/>
                  </a:schemeClr>
                </a:solidFill>
              </a:rPr>
              <a:t>AOCV – LUT (look-up table) based derating factor annotated on paths according to logic depth and path distance</a:t>
            </a:r>
            <a:endParaRPr lang="en-US" sz="900" i="1" dirty="0">
              <a:solidFill>
                <a:schemeClr val="bg1">
                  <a:lumMod val="50000"/>
                </a:schemeClr>
              </a:solidFill>
            </a:endParaRPr>
          </a:p>
        </p:txBody>
      </p:sp>
      <p:sp>
        <p:nvSpPr>
          <p:cNvPr id="21" name="Rectangle 20"/>
          <p:cNvSpPr/>
          <p:nvPr/>
        </p:nvSpPr>
        <p:spPr>
          <a:xfrm>
            <a:off x="323528" y="2571750"/>
            <a:ext cx="4680520" cy="507831"/>
          </a:xfrm>
          <a:prstGeom prst="rect">
            <a:avLst/>
          </a:prstGeom>
        </p:spPr>
        <p:txBody>
          <a:bodyPr wrap="square">
            <a:spAutoFit/>
          </a:bodyPr>
          <a:lstStyle/>
          <a:p>
            <a:r>
              <a:rPr lang="en-US" sz="900" b="1" u="sng" dirty="0" smtClean="0">
                <a:solidFill>
                  <a:schemeClr val="bg1">
                    <a:lumMod val="50000"/>
                  </a:schemeClr>
                </a:solidFill>
              </a:rPr>
              <a:t>Cell / Wire Derating</a:t>
            </a:r>
          </a:p>
          <a:p>
            <a:endParaRPr lang="en-US" sz="900" i="1" dirty="0" smtClean="0">
              <a:solidFill>
                <a:schemeClr val="bg1">
                  <a:lumMod val="50000"/>
                </a:schemeClr>
              </a:solidFill>
            </a:endParaRPr>
          </a:p>
          <a:p>
            <a:pPr algn="just"/>
            <a:r>
              <a:rPr lang="en-US" sz="900" i="1" dirty="0" smtClean="0">
                <a:solidFill>
                  <a:schemeClr val="bg1">
                    <a:lumMod val="50000"/>
                  </a:schemeClr>
                </a:solidFill>
              </a:rPr>
              <a:t>set_timing_derate  </a:t>
            </a:r>
            <a:r>
              <a:rPr lang="en-US" sz="900" i="1" dirty="0">
                <a:solidFill>
                  <a:schemeClr val="bg1">
                    <a:lumMod val="50000"/>
                  </a:schemeClr>
                </a:solidFill>
              </a:rPr>
              <a:t>-net_delay/-cell_delay/-</a:t>
            </a:r>
            <a:r>
              <a:rPr lang="en-US" sz="900" i="1" dirty="0" smtClean="0">
                <a:solidFill>
                  <a:schemeClr val="bg1">
                    <a:lumMod val="50000"/>
                  </a:schemeClr>
                </a:solidFill>
              </a:rPr>
              <a:t>cell_check</a:t>
            </a:r>
            <a:endParaRPr lang="en-US" sz="900" i="1" dirty="0">
              <a:solidFill>
                <a:schemeClr val="bg1">
                  <a:lumMod val="50000"/>
                </a:schemeClr>
              </a:solidFill>
            </a:endParaRPr>
          </a:p>
        </p:txBody>
      </p:sp>
    </p:spTree>
    <p:extLst>
      <p:ext uri="{BB962C8B-B14F-4D97-AF65-F5344CB8AC3E}">
        <p14:creationId xmlns:p14="http://schemas.microsoft.com/office/powerpoint/2010/main" val="149982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Timing Path Groups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30" name="组合 29"/>
          <p:cNvGrpSpPr/>
          <p:nvPr/>
        </p:nvGrpSpPr>
        <p:grpSpPr>
          <a:xfrm>
            <a:off x="3438969" y="4915143"/>
            <a:ext cx="2508115" cy="215444"/>
            <a:chOff x="95331" y="51470"/>
            <a:chExt cx="2508115" cy="215444"/>
          </a:xfrm>
        </p:grpSpPr>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40" name="文本框 39"/>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5" name="组合 4"/>
          <p:cNvGrpSpPr/>
          <p:nvPr/>
        </p:nvGrpSpPr>
        <p:grpSpPr>
          <a:xfrm>
            <a:off x="1249191" y="2118360"/>
            <a:ext cx="6645617" cy="2685638"/>
            <a:chOff x="1249191" y="2118360"/>
            <a:chExt cx="6645617" cy="2685638"/>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9191" y="2118360"/>
              <a:ext cx="6645617" cy="1889222"/>
            </a:xfrm>
            <a:prstGeom prst="rect">
              <a:avLst/>
            </a:prstGeom>
          </p:spPr>
        </p:pic>
        <p:sp>
          <p:nvSpPr>
            <p:cNvPr id="33" name="Rectangle 37"/>
            <p:cNvSpPr>
              <a:spLocks noChangeArrowheads="1"/>
            </p:cNvSpPr>
            <p:nvPr/>
          </p:nvSpPr>
          <p:spPr bwMode="auto">
            <a:xfrm>
              <a:off x="1979712" y="4134584"/>
              <a:ext cx="5377110"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000" b="1" dirty="0" smtClean="0">
                  <a:solidFill>
                    <a:schemeClr val="tx1">
                      <a:lumMod val="75000"/>
                      <a:lumOff val="25000"/>
                    </a:schemeClr>
                  </a:solidFill>
                </a:rPr>
                <a:t>Path Groups</a:t>
              </a:r>
              <a:endParaRPr lang="zh-CN" altLang="en-US" sz="1000" b="1" dirty="0">
                <a:solidFill>
                  <a:schemeClr val="tx1">
                    <a:lumMod val="75000"/>
                    <a:lumOff val="25000"/>
                  </a:schemeClr>
                </a:solidFill>
              </a:endParaRPr>
            </a:p>
            <a:p>
              <a:pPr algn="ctr">
                <a:spcBef>
                  <a:spcPts val="300"/>
                </a:spcBef>
              </a:pPr>
              <a:r>
                <a:rPr lang="en-US" altLang="zh-CN" sz="800" i="1" dirty="0">
                  <a:solidFill>
                    <a:schemeClr val="bg1">
                      <a:lumMod val="50000"/>
                    </a:schemeClr>
                  </a:solidFill>
                </a:rPr>
                <a:t>Timing paths are sorted into path groups by the </a:t>
              </a:r>
              <a:r>
                <a:rPr lang="en-US" altLang="zh-CN" sz="800" i="1" dirty="0">
                  <a:solidFill>
                    <a:srgbClr val="FF0000"/>
                  </a:solidFill>
                </a:rPr>
                <a:t>endpoint clock domain</a:t>
              </a:r>
              <a:r>
                <a:rPr lang="en-US" altLang="zh-CN" sz="800" i="1" dirty="0">
                  <a:solidFill>
                    <a:schemeClr val="bg1">
                      <a:lumMod val="50000"/>
                    </a:schemeClr>
                  </a:solidFill>
                </a:rPr>
                <a:t>. STA is performed on each path group separately.</a:t>
              </a:r>
            </a:p>
            <a:p>
              <a:pPr algn="ctr">
                <a:spcBef>
                  <a:spcPts val="300"/>
                </a:spcBef>
              </a:pPr>
              <a:r>
                <a:rPr lang="en-US" altLang="zh-CN" sz="800" i="1" dirty="0">
                  <a:solidFill>
                    <a:schemeClr val="bg1">
                      <a:lumMod val="50000"/>
                    </a:schemeClr>
                  </a:solidFill>
                </a:rPr>
                <a:t>Default path group includes all non-clocked paths (asynchronous)</a:t>
              </a:r>
            </a:p>
            <a:p>
              <a:pPr algn="ctr">
                <a:spcBef>
                  <a:spcPts val="300"/>
                </a:spcBef>
              </a:pPr>
              <a:endParaRPr lang="en-US" altLang="zh-CN" sz="800" i="1" dirty="0">
                <a:solidFill>
                  <a:schemeClr val="bg1">
                    <a:lumMod val="50000"/>
                  </a:schemeClr>
                </a:solidFill>
              </a:endParaRPr>
            </a:p>
          </p:txBody>
        </p:sp>
      </p:grpSp>
      <p:grpSp>
        <p:nvGrpSpPr>
          <p:cNvPr id="4" name="组合 3"/>
          <p:cNvGrpSpPr/>
          <p:nvPr/>
        </p:nvGrpSpPr>
        <p:grpSpPr>
          <a:xfrm>
            <a:off x="641056" y="1047115"/>
            <a:ext cx="3810556" cy="804555"/>
            <a:chOff x="604558" y="4113535"/>
            <a:chExt cx="3810556" cy="804555"/>
          </a:xfrm>
        </p:grpSpPr>
        <p:sp>
          <p:nvSpPr>
            <p:cNvPr id="31" name="Freeform 23"/>
            <p:cNvSpPr>
              <a:spLocks noEditPoints="1"/>
            </p:cNvSpPr>
            <p:nvPr/>
          </p:nvSpPr>
          <p:spPr bwMode="auto">
            <a:xfrm>
              <a:off x="604558" y="4166773"/>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2" name="矩形 31"/>
            <p:cNvSpPr/>
            <p:nvPr/>
          </p:nvSpPr>
          <p:spPr>
            <a:xfrm>
              <a:off x="844210" y="4113535"/>
              <a:ext cx="3331252" cy="407804"/>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Start </a:t>
              </a:r>
              <a:r>
                <a:rPr lang="en-US" altLang="zh-CN" sz="1000" b="1" dirty="0">
                  <a:solidFill>
                    <a:schemeClr val="bg1">
                      <a:lumMod val="50000"/>
                    </a:schemeClr>
                  </a:solidFill>
                  <a:latin typeface="Adobe Devanagari" panose="02040503050201020203" pitchFamily="18" charset="0"/>
                  <a:cs typeface="Adobe Devanagari" panose="02040503050201020203" pitchFamily="18" charset="0"/>
                </a:rPr>
                <a:t>P</a:t>
              </a: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oint Definition</a:t>
              </a:r>
            </a:p>
            <a:p>
              <a:pPr>
                <a:spcBef>
                  <a:spcPts val="300"/>
                </a:spcBef>
              </a:pPr>
              <a:r>
                <a:rPr lang="en-US" altLang="zh-CN" sz="800" i="1" dirty="0">
                  <a:solidFill>
                    <a:schemeClr val="bg1">
                      <a:lumMod val="50000"/>
                    </a:schemeClr>
                  </a:solidFill>
                  <a:cs typeface="Adobe Devanagari" panose="02040503050201020203" pitchFamily="18" charset="0"/>
                </a:rPr>
                <a:t>Valid startpoints are: input ports / clock pins of synchronous devices</a:t>
              </a:r>
            </a:p>
          </p:txBody>
        </p:sp>
        <p:sp>
          <p:nvSpPr>
            <p:cNvPr id="36" name="矩形 35"/>
            <p:cNvSpPr/>
            <p:nvPr/>
          </p:nvSpPr>
          <p:spPr>
            <a:xfrm>
              <a:off x="853552" y="4510286"/>
              <a:ext cx="3561562" cy="407804"/>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End point Definition</a:t>
              </a:r>
            </a:p>
            <a:p>
              <a:pPr>
                <a:spcBef>
                  <a:spcPts val="300"/>
                </a:spcBef>
              </a:pPr>
              <a:r>
                <a:rPr lang="en-US" altLang="zh-CN" sz="800" i="1" dirty="0">
                  <a:solidFill>
                    <a:schemeClr val="bg1">
                      <a:lumMod val="50000"/>
                    </a:schemeClr>
                  </a:solidFill>
                  <a:cs typeface="Adobe Devanagari" panose="02040503050201020203" pitchFamily="18" charset="0"/>
                </a:rPr>
                <a:t>Valid endpoints are: output ports / data input pins of synchronous devices </a:t>
              </a:r>
            </a:p>
          </p:txBody>
        </p:sp>
      </p:grpSp>
      <p:grpSp>
        <p:nvGrpSpPr>
          <p:cNvPr id="56" name="组合 55"/>
          <p:cNvGrpSpPr/>
          <p:nvPr/>
        </p:nvGrpSpPr>
        <p:grpSpPr>
          <a:xfrm>
            <a:off x="5076056" y="1047115"/>
            <a:ext cx="3096344" cy="892552"/>
            <a:chOff x="604558" y="4113535"/>
            <a:chExt cx="3096344" cy="892552"/>
          </a:xfrm>
        </p:grpSpPr>
        <p:sp>
          <p:nvSpPr>
            <p:cNvPr id="57" name="Freeform 23"/>
            <p:cNvSpPr>
              <a:spLocks noEditPoints="1"/>
            </p:cNvSpPr>
            <p:nvPr/>
          </p:nvSpPr>
          <p:spPr bwMode="auto">
            <a:xfrm>
              <a:off x="604558" y="4166773"/>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8" name="矩形 57"/>
            <p:cNvSpPr/>
            <p:nvPr/>
          </p:nvSpPr>
          <p:spPr>
            <a:xfrm>
              <a:off x="844210" y="4113535"/>
              <a:ext cx="2856692" cy="892552"/>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Timing Path</a:t>
              </a:r>
            </a:p>
            <a:p>
              <a:pPr>
                <a:spcBef>
                  <a:spcPts val="300"/>
                </a:spcBef>
              </a:pPr>
              <a:r>
                <a:rPr lang="en-US" altLang="zh-CN" sz="800" i="1" dirty="0" smtClean="0">
                  <a:solidFill>
                    <a:schemeClr val="bg1">
                      <a:lumMod val="50000"/>
                    </a:schemeClr>
                  </a:solidFill>
                  <a:cs typeface="Adobe Devanagari" panose="02040503050201020203" pitchFamily="18" charset="0"/>
                </a:rPr>
                <a:t>1) Input data </a:t>
              </a:r>
              <a:r>
                <a:rPr lang="en-US" altLang="zh-CN" sz="800" i="1" dirty="0">
                  <a:solidFill>
                    <a:schemeClr val="bg1">
                      <a:lumMod val="50000"/>
                    </a:schemeClr>
                  </a:solidFill>
                  <a:cs typeface="Adobe Devanagari" panose="02040503050201020203" pitchFamily="18" charset="0"/>
                </a:rPr>
                <a:t>port -&gt; </a:t>
              </a:r>
              <a:r>
                <a:rPr lang="en-US" altLang="zh-CN" sz="800" i="1" dirty="0" smtClean="0">
                  <a:solidFill>
                    <a:schemeClr val="bg1">
                      <a:lumMod val="50000"/>
                    </a:schemeClr>
                  </a:solidFill>
                  <a:cs typeface="Adobe Devanagari" panose="02040503050201020203" pitchFamily="18" charset="0"/>
                </a:rPr>
                <a:t>Output </a:t>
              </a:r>
              <a:r>
                <a:rPr lang="en-US" altLang="zh-CN" sz="800" i="1" dirty="0">
                  <a:solidFill>
                    <a:schemeClr val="bg1">
                      <a:lumMod val="50000"/>
                    </a:schemeClr>
                  </a:solidFill>
                  <a:cs typeface="Adobe Devanagari" panose="02040503050201020203" pitchFamily="18" charset="0"/>
                </a:rPr>
                <a:t>data </a:t>
              </a:r>
              <a:r>
                <a:rPr lang="en-US" altLang="zh-CN" sz="800" i="1" dirty="0" smtClean="0">
                  <a:solidFill>
                    <a:schemeClr val="bg1">
                      <a:lumMod val="50000"/>
                    </a:schemeClr>
                  </a:solidFill>
                  <a:cs typeface="Adobe Devanagari" panose="02040503050201020203" pitchFamily="18" charset="0"/>
                </a:rPr>
                <a:t>port (Feed through path)</a:t>
              </a:r>
              <a:endParaRPr lang="en-US" altLang="zh-CN" sz="800" i="1" dirty="0">
                <a:solidFill>
                  <a:schemeClr val="bg1">
                    <a:lumMod val="50000"/>
                  </a:schemeClr>
                </a:solidFill>
                <a:cs typeface="Adobe Devanagari" panose="02040503050201020203" pitchFamily="18" charset="0"/>
              </a:endParaRPr>
            </a:p>
            <a:p>
              <a:pPr>
                <a:spcBef>
                  <a:spcPts val="300"/>
                </a:spcBef>
              </a:pPr>
              <a:r>
                <a:rPr lang="en-US" altLang="zh-CN" sz="800" i="1" dirty="0" smtClean="0">
                  <a:solidFill>
                    <a:schemeClr val="bg1">
                      <a:lumMod val="50000"/>
                    </a:schemeClr>
                  </a:solidFill>
                  <a:cs typeface="Adobe Devanagari" panose="02040503050201020203" pitchFamily="18" charset="0"/>
                </a:rPr>
                <a:t>2) Input </a:t>
              </a:r>
              <a:r>
                <a:rPr lang="en-US" altLang="zh-CN" sz="800" i="1" dirty="0">
                  <a:solidFill>
                    <a:schemeClr val="bg1">
                      <a:lumMod val="50000"/>
                    </a:schemeClr>
                  </a:solidFill>
                  <a:cs typeface="Adobe Devanagari" panose="02040503050201020203" pitchFamily="18" charset="0"/>
                </a:rPr>
                <a:t>data port -&gt; </a:t>
              </a:r>
              <a:r>
                <a:rPr lang="en-US" altLang="zh-CN" sz="800" i="1" dirty="0" smtClean="0">
                  <a:solidFill>
                    <a:schemeClr val="bg1">
                      <a:lumMod val="50000"/>
                    </a:schemeClr>
                  </a:solidFill>
                  <a:cs typeface="Adobe Devanagari" panose="02040503050201020203" pitchFamily="18" charset="0"/>
                </a:rPr>
                <a:t>Data </a:t>
              </a:r>
              <a:r>
                <a:rPr lang="en-US" altLang="zh-CN" sz="800" i="1" dirty="0">
                  <a:solidFill>
                    <a:schemeClr val="bg1">
                      <a:lumMod val="50000"/>
                    </a:schemeClr>
                  </a:solidFill>
                  <a:cs typeface="Adobe Devanagari" panose="02040503050201020203" pitchFamily="18" charset="0"/>
                </a:rPr>
                <a:t>input of a flop/memory</a:t>
              </a:r>
            </a:p>
            <a:p>
              <a:pPr>
                <a:spcBef>
                  <a:spcPts val="300"/>
                </a:spcBef>
              </a:pPr>
              <a:r>
                <a:rPr lang="en-US" altLang="zh-CN" sz="800" i="1" dirty="0" smtClean="0">
                  <a:solidFill>
                    <a:schemeClr val="bg1">
                      <a:lumMod val="50000"/>
                    </a:schemeClr>
                  </a:solidFill>
                  <a:cs typeface="Adobe Devanagari" panose="02040503050201020203" pitchFamily="18" charset="0"/>
                </a:rPr>
                <a:t>3) Clock </a:t>
              </a:r>
              <a:r>
                <a:rPr lang="en-US" altLang="zh-CN" sz="800" i="1" dirty="0">
                  <a:solidFill>
                    <a:schemeClr val="bg1">
                      <a:lumMod val="50000"/>
                    </a:schemeClr>
                  </a:solidFill>
                  <a:cs typeface="Adobe Devanagari" panose="02040503050201020203" pitchFamily="18" charset="0"/>
                </a:rPr>
                <a:t>pin of a flop -&gt; </a:t>
              </a:r>
              <a:r>
                <a:rPr lang="en-US" altLang="zh-CN" sz="800" i="1" dirty="0" smtClean="0">
                  <a:solidFill>
                    <a:schemeClr val="bg1">
                      <a:lumMod val="50000"/>
                    </a:schemeClr>
                  </a:solidFill>
                  <a:cs typeface="Adobe Devanagari" panose="02040503050201020203" pitchFamily="18" charset="0"/>
                </a:rPr>
                <a:t>Output </a:t>
              </a:r>
              <a:r>
                <a:rPr lang="en-US" altLang="zh-CN" sz="800" i="1" dirty="0">
                  <a:solidFill>
                    <a:schemeClr val="bg1">
                      <a:lumMod val="50000"/>
                    </a:schemeClr>
                  </a:solidFill>
                  <a:cs typeface="Adobe Devanagari" panose="02040503050201020203" pitchFamily="18" charset="0"/>
                </a:rPr>
                <a:t>data port</a:t>
              </a:r>
            </a:p>
            <a:p>
              <a:pPr>
                <a:spcBef>
                  <a:spcPts val="300"/>
                </a:spcBef>
              </a:pPr>
              <a:r>
                <a:rPr lang="en-US" altLang="zh-CN" sz="800" i="1" dirty="0" smtClean="0">
                  <a:solidFill>
                    <a:schemeClr val="bg1">
                      <a:lumMod val="50000"/>
                    </a:schemeClr>
                  </a:solidFill>
                  <a:cs typeface="Adobe Devanagari" panose="02040503050201020203" pitchFamily="18" charset="0"/>
                </a:rPr>
                <a:t>4) Clock </a:t>
              </a:r>
              <a:r>
                <a:rPr lang="en-US" altLang="zh-CN" sz="800" i="1" dirty="0">
                  <a:solidFill>
                    <a:schemeClr val="bg1">
                      <a:lumMod val="50000"/>
                    </a:schemeClr>
                  </a:solidFill>
                  <a:cs typeface="Adobe Devanagari" panose="02040503050201020203" pitchFamily="18" charset="0"/>
                </a:rPr>
                <a:t>pin of a flop -&gt; </a:t>
              </a:r>
              <a:r>
                <a:rPr lang="en-US" altLang="zh-CN" sz="800" i="1" dirty="0" smtClean="0">
                  <a:solidFill>
                    <a:schemeClr val="bg1">
                      <a:lumMod val="50000"/>
                    </a:schemeClr>
                  </a:solidFill>
                  <a:cs typeface="Adobe Devanagari" panose="02040503050201020203" pitchFamily="18" charset="0"/>
                </a:rPr>
                <a:t>Data </a:t>
              </a:r>
              <a:r>
                <a:rPr lang="en-US" altLang="zh-CN" sz="800" i="1" dirty="0">
                  <a:solidFill>
                    <a:schemeClr val="bg1">
                      <a:lumMod val="50000"/>
                    </a:schemeClr>
                  </a:solidFill>
                  <a:cs typeface="Adobe Devanagari" panose="02040503050201020203" pitchFamily="18" charset="0"/>
                </a:rPr>
                <a:t>input of a </a:t>
              </a:r>
              <a:r>
                <a:rPr lang="en-US" altLang="zh-CN" sz="800" i="1" dirty="0" smtClean="0">
                  <a:solidFill>
                    <a:schemeClr val="bg1">
                      <a:lumMod val="50000"/>
                    </a:schemeClr>
                  </a:solidFill>
                  <a:cs typeface="Adobe Devanagari" panose="02040503050201020203" pitchFamily="18" charset="0"/>
                </a:rPr>
                <a:t>flop/memory</a:t>
              </a:r>
              <a:endParaRPr lang="en-US" altLang="zh-CN" sz="800" i="1" dirty="0">
                <a:solidFill>
                  <a:schemeClr val="bg1">
                    <a:lumMod val="50000"/>
                  </a:schemeClr>
                </a:solidFill>
                <a:cs typeface="Adobe Devanagari" panose="02040503050201020203" pitchFamily="18" charset="0"/>
              </a:endParaRPr>
            </a:p>
          </p:txBody>
        </p:sp>
      </p:grpSp>
      <p:grpSp>
        <p:nvGrpSpPr>
          <p:cNvPr id="28" name="组合 27"/>
          <p:cNvGrpSpPr/>
          <p:nvPr/>
        </p:nvGrpSpPr>
        <p:grpSpPr>
          <a:xfrm>
            <a:off x="52855" y="4915143"/>
            <a:ext cx="1566817" cy="215444"/>
            <a:chOff x="52855" y="4915143"/>
            <a:chExt cx="1566817" cy="215444"/>
          </a:xfrm>
        </p:grpSpPr>
        <p:grpSp>
          <p:nvGrpSpPr>
            <p:cNvPr id="29" name="Group 14"/>
            <p:cNvGrpSpPr/>
            <p:nvPr/>
          </p:nvGrpSpPr>
          <p:grpSpPr bwMode="auto">
            <a:xfrm>
              <a:off x="52855" y="4948014"/>
              <a:ext cx="126657" cy="126656"/>
              <a:chOff x="4248" y="3024"/>
              <a:chExt cx="600" cy="599"/>
            </a:xfrm>
          </p:grpSpPr>
          <p:sp>
            <p:nvSpPr>
              <p:cNvPr id="35"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41" name="Group 16"/>
              <p:cNvGrpSpPr/>
              <p:nvPr/>
            </p:nvGrpSpPr>
            <p:grpSpPr bwMode="auto">
              <a:xfrm>
                <a:off x="4441" y="3144"/>
                <a:ext cx="215" cy="345"/>
                <a:chOff x="4441" y="3144"/>
                <a:chExt cx="215" cy="345"/>
              </a:xfrm>
            </p:grpSpPr>
            <p:sp>
              <p:nvSpPr>
                <p:cNvPr id="4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4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4"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Tree>
    <p:extLst>
      <p:ext uri="{BB962C8B-B14F-4D97-AF65-F5344CB8AC3E}">
        <p14:creationId xmlns:p14="http://schemas.microsoft.com/office/powerpoint/2010/main" val="346788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4712952" y="2903406"/>
            <a:ext cx="1945796" cy="1969454"/>
          </a:xfrm>
          <a:prstGeom prst="rect">
            <a:avLst/>
          </a:prstGeom>
        </p:spPr>
      </p:pic>
      <p:pic>
        <p:nvPicPr>
          <p:cNvPr id="16" name="Picture 15"/>
          <p:cNvPicPr>
            <a:picLocks noChangeAspect="1"/>
          </p:cNvPicPr>
          <p:nvPr/>
        </p:nvPicPr>
        <p:blipFill>
          <a:blip r:embed="rId4"/>
          <a:stretch>
            <a:fillRect/>
          </a:stretch>
        </p:blipFill>
        <p:spPr>
          <a:xfrm>
            <a:off x="4714756" y="1231406"/>
            <a:ext cx="1963540" cy="1644168"/>
          </a:xfrm>
          <a:prstGeom prst="rect">
            <a:avLst/>
          </a:prstGeom>
        </p:spPr>
      </p:pic>
      <p:pic>
        <p:nvPicPr>
          <p:cNvPr id="13" name="Picture 12"/>
          <p:cNvPicPr>
            <a:picLocks noChangeAspect="1"/>
          </p:cNvPicPr>
          <p:nvPr/>
        </p:nvPicPr>
        <p:blipFill>
          <a:blip r:embed="rId5"/>
          <a:stretch>
            <a:fillRect/>
          </a:stretch>
        </p:blipFill>
        <p:spPr>
          <a:xfrm>
            <a:off x="405516" y="871689"/>
            <a:ext cx="3885679" cy="1502226"/>
          </a:xfrm>
          <a:prstGeom prst="rect">
            <a:avLst/>
          </a:prstGeom>
        </p:spPr>
      </p:pic>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52855" y="4915143"/>
            <a:ext cx="1566817" cy="215444"/>
            <a:chOff x="52855" y="4915143"/>
            <a:chExt cx="1566817" cy="215444"/>
          </a:xfrm>
        </p:grpSpPr>
        <p:grpSp>
          <p:nvGrpSpPr>
            <p:cNvPr id="24" name="Group 14"/>
            <p:cNvGrpSpPr/>
            <p:nvPr/>
          </p:nvGrpSpPr>
          <p:grpSpPr bwMode="auto">
            <a:xfrm>
              <a:off x="52855" y="4948014"/>
              <a:ext cx="126657" cy="126656"/>
              <a:chOff x="4248" y="3024"/>
              <a:chExt cx="600" cy="599"/>
            </a:xfrm>
          </p:grpSpPr>
          <p:sp>
            <p:nvSpPr>
              <p:cNvPr id="26"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7" name="Group 16"/>
              <p:cNvGrpSpPr/>
              <p:nvPr/>
            </p:nvGrpSpPr>
            <p:grpSpPr bwMode="auto">
              <a:xfrm>
                <a:off x="4441" y="3144"/>
                <a:ext cx="215" cy="345"/>
                <a:chOff x="4441" y="3144"/>
                <a:chExt cx="215" cy="345"/>
              </a:xfrm>
            </p:grpSpPr>
            <p:sp>
              <p:nvSpPr>
                <p:cNvPr id="2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5"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grpSp>
        <p:nvGrpSpPr>
          <p:cNvPr id="30" name="组合 29"/>
          <p:cNvGrpSpPr/>
          <p:nvPr/>
        </p:nvGrpSpPr>
        <p:grpSpPr>
          <a:xfrm>
            <a:off x="3438969" y="4915143"/>
            <a:ext cx="2440789" cy="215444"/>
            <a:chOff x="95331" y="51470"/>
            <a:chExt cx="2440789" cy="215444"/>
          </a:xfrm>
        </p:grpSpPr>
        <p:pic>
          <p:nvPicPr>
            <p:cNvPr id="31" name="图片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32" name="文本框 31"/>
            <p:cNvSpPr txBox="1"/>
            <p:nvPr/>
          </p:nvSpPr>
          <p:spPr>
            <a:xfrm>
              <a:off x="251520" y="51470"/>
              <a:ext cx="2284600"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2 : Delay Calculation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cxnSp>
        <p:nvCxnSpPr>
          <p:cNvPr id="34" name="直接连接符 32"/>
          <p:cNvCxnSpPr/>
          <p:nvPr/>
        </p:nvCxnSpPr>
        <p:spPr>
          <a:xfrm>
            <a:off x="4725220" y="1365803"/>
            <a:ext cx="422844" cy="0"/>
          </a:xfrm>
          <a:prstGeom prst="line">
            <a:avLst/>
          </a:prstGeom>
          <a:ln>
            <a:solidFill>
              <a:schemeClr val="accent3">
                <a:lumMod val="75000"/>
              </a:schemeClr>
            </a:solidFill>
          </a:ln>
        </p:spPr>
        <p:style>
          <a:lnRef idx="2">
            <a:schemeClr val="accent4"/>
          </a:lnRef>
          <a:fillRef idx="0">
            <a:schemeClr val="accent4"/>
          </a:fillRef>
          <a:effectRef idx="1">
            <a:schemeClr val="accent4"/>
          </a:effectRef>
          <a:fontRef idx="minor">
            <a:schemeClr val="tx1"/>
          </a:fontRef>
        </p:style>
      </p:cxnSp>
      <p:cxnSp>
        <p:nvCxnSpPr>
          <p:cNvPr id="35" name="直接连接符 32"/>
          <p:cNvCxnSpPr/>
          <p:nvPr/>
        </p:nvCxnSpPr>
        <p:spPr>
          <a:xfrm>
            <a:off x="4716016" y="3013449"/>
            <a:ext cx="422844" cy="0"/>
          </a:xfrm>
          <a:prstGeom prst="line">
            <a:avLst/>
          </a:prstGeom>
          <a:ln>
            <a:solidFill>
              <a:schemeClr val="accent3">
                <a:lumMod val="75000"/>
              </a:schemeClr>
            </a:solidFill>
          </a:ln>
        </p:spPr>
        <p:style>
          <a:lnRef idx="2">
            <a:schemeClr val="accent4"/>
          </a:lnRef>
          <a:fillRef idx="0">
            <a:schemeClr val="accent4"/>
          </a:fillRef>
          <a:effectRef idx="1">
            <a:schemeClr val="accent4"/>
          </a:effectRef>
          <a:fontRef idx="minor">
            <a:schemeClr val="tx1"/>
          </a:fontRef>
        </p:style>
      </p:cxnSp>
      <p:pic>
        <p:nvPicPr>
          <p:cNvPr id="8" name="Picture 7"/>
          <p:cNvPicPr>
            <a:picLocks noChangeAspect="1"/>
          </p:cNvPicPr>
          <p:nvPr/>
        </p:nvPicPr>
        <p:blipFill>
          <a:blip r:embed="rId7"/>
          <a:stretch>
            <a:fillRect/>
          </a:stretch>
        </p:blipFill>
        <p:spPr>
          <a:xfrm>
            <a:off x="405516" y="2889490"/>
            <a:ext cx="1500075" cy="564545"/>
          </a:xfrm>
          <a:prstGeom prst="rect">
            <a:avLst/>
          </a:prstGeom>
        </p:spPr>
      </p:pic>
      <p:cxnSp>
        <p:nvCxnSpPr>
          <p:cNvPr id="23" name="直接箭头连接符 31"/>
          <p:cNvCxnSpPr/>
          <p:nvPr/>
        </p:nvCxnSpPr>
        <p:spPr>
          <a:xfrm flipH="1">
            <a:off x="3678181" y="1568085"/>
            <a:ext cx="24223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3" name="直接连接符 32"/>
          <p:cNvCxnSpPr/>
          <p:nvPr/>
        </p:nvCxnSpPr>
        <p:spPr>
          <a:xfrm>
            <a:off x="405516" y="1569674"/>
            <a:ext cx="3189521" cy="0"/>
          </a:xfrm>
          <a:prstGeom prst="line">
            <a:avLst/>
          </a:prstGeom>
        </p:spPr>
        <p:style>
          <a:lnRef idx="2">
            <a:schemeClr val="accent4"/>
          </a:lnRef>
          <a:fillRef idx="0">
            <a:schemeClr val="accent4"/>
          </a:fillRef>
          <a:effectRef idx="1">
            <a:schemeClr val="accent4"/>
          </a:effectRef>
          <a:fontRef idx="minor">
            <a:schemeClr val="tx1"/>
          </a:fontRef>
        </p:style>
      </p:cxnSp>
      <p:sp>
        <p:nvSpPr>
          <p:cNvPr id="11" name="Rectangle 10"/>
          <p:cNvSpPr/>
          <p:nvPr/>
        </p:nvSpPr>
        <p:spPr>
          <a:xfrm>
            <a:off x="326162" y="2527647"/>
            <a:ext cx="3594254" cy="338554"/>
          </a:xfrm>
          <a:prstGeom prst="rect">
            <a:avLst/>
          </a:prstGeom>
        </p:spPr>
        <p:txBody>
          <a:bodyPr wrap="none">
            <a:spAutoFit/>
          </a:bodyPr>
          <a:lstStyle/>
          <a:p>
            <a:r>
              <a:rPr lang="en-US" altLang="zh-CN" sz="800" i="1" dirty="0" smtClean="0">
                <a:solidFill>
                  <a:schemeClr val="bg1">
                    <a:lumMod val="50000"/>
                  </a:schemeClr>
                </a:solidFill>
              </a:rPr>
              <a:t>Since it’s using WLM, we want to set some timing derate to safeguard the margin.</a:t>
            </a:r>
          </a:p>
          <a:p>
            <a:r>
              <a:rPr lang="en-US" sz="800" i="1" dirty="0" smtClean="0">
                <a:solidFill>
                  <a:schemeClr val="bg1">
                    <a:lumMod val="50000"/>
                  </a:schemeClr>
                </a:solidFill>
              </a:rPr>
              <a:t>In this report, we are enlarge all the datapath cell delay by a factor of 1.35</a:t>
            </a:r>
            <a:endParaRPr lang="en-US" sz="800" dirty="0"/>
          </a:p>
        </p:txBody>
      </p:sp>
      <p:sp>
        <p:nvSpPr>
          <p:cNvPr id="37" name="Rectangle 36"/>
          <p:cNvSpPr/>
          <p:nvPr/>
        </p:nvSpPr>
        <p:spPr>
          <a:xfrm>
            <a:off x="6423431" y="3997101"/>
            <a:ext cx="2382813" cy="461665"/>
          </a:xfrm>
          <a:prstGeom prst="rect">
            <a:avLst/>
          </a:prstGeom>
        </p:spPr>
        <p:txBody>
          <a:bodyPr wrap="square">
            <a:spAutoFit/>
          </a:bodyPr>
          <a:lstStyle/>
          <a:p>
            <a:pPr algn="just"/>
            <a:r>
              <a:rPr lang="en-US" altLang="zh-CN" sz="800" i="1" dirty="0" smtClean="0">
                <a:solidFill>
                  <a:schemeClr val="bg1">
                    <a:lumMod val="50000"/>
                  </a:schemeClr>
                </a:solidFill>
              </a:rPr>
              <a:t>The calculated fall cell delay is 0.0631, multiply it by the </a:t>
            </a:r>
            <a:r>
              <a:rPr lang="en-US" altLang="zh-CN" sz="800" b="1" i="1" dirty="0" smtClean="0">
                <a:solidFill>
                  <a:schemeClr val="bg1">
                    <a:lumMod val="50000"/>
                  </a:schemeClr>
                </a:solidFill>
              </a:rPr>
              <a:t>derating factor</a:t>
            </a:r>
            <a:r>
              <a:rPr lang="en-US" altLang="zh-CN" sz="800" i="1" dirty="0" smtClean="0">
                <a:solidFill>
                  <a:schemeClr val="bg1">
                    <a:lumMod val="50000"/>
                  </a:schemeClr>
                </a:solidFill>
              </a:rPr>
              <a:t> 1.35 results in 0.085, which matches the timing report</a:t>
            </a:r>
            <a:endParaRPr lang="en-US" sz="800" dirty="0"/>
          </a:p>
        </p:txBody>
      </p:sp>
      <p:cxnSp>
        <p:nvCxnSpPr>
          <p:cNvPr id="39" name="直接箭头连接符 31"/>
          <p:cNvCxnSpPr/>
          <p:nvPr/>
        </p:nvCxnSpPr>
        <p:spPr>
          <a:xfrm flipH="1">
            <a:off x="5336085" y="4227934"/>
            <a:ext cx="10873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pic>
        <p:nvPicPr>
          <p:cNvPr id="14" name="Picture 13"/>
          <p:cNvPicPr>
            <a:picLocks noChangeAspect="1"/>
          </p:cNvPicPr>
          <p:nvPr/>
        </p:nvPicPr>
        <p:blipFill>
          <a:blip r:embed="rId8"/>
          <a:stretch>
            <a:fillRect/>
          </a:stretch>
        </p:blipFill>
        <p:spPr>
          <a:xfrm>
            <a:off x="4716016" y="947521"/>
            <a:ext cx="2259253" cy="283885"/>
          </a:xfrm>
          <a:prstGeom prst="rect">
            <a:avLst/>
          </a:prstGeom>
        </p:spPr>
      </p:pic>
      <p:pic>
        <p:nvPicPr>
          <p:cNvPr id="41" name="图片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27777" y="1857846"/>
            <a:ext cx="2107976" cy="1512815"/>
          </a:xfrm>
          <a:prstGeom prst="rect">
            <a:avLst/>
          </a:prstGeom>
        </p:spPr>
      </p:pic>
      <p:pic>
        <p:nvPicPr>
          <p:cNvPr id="2" name="Picture 1"/>
          <p:cNvPicPr>
            <a:picLocks noChangeAspect="1"/>
          </p:cNvPicPr>
          <p:nvPr/>
        </p:nvPicPr>
        <p:blipFill>
          <a:blip r:embed="rId10"/>
          <a:stretch>
            <a:fillRect/>
          </a:stretch>
        </p:blipFill>
        <p:spPr>
          <a:xfrm>
            <a:off x="4666891" y="769525"/>
            <a:ext cx="3513079" cy="153771"/>
          </a:xfrm>
          <a:prstGeom prst="rect">
            <a:avLst/>
          </a:prstGeom>
        </p:spPr>
      </p:pic>
      <p:sp>
        <p:nvSpPr>
          <p:cNvPr id="36" name="Rectangle 39"/>
          <p:cNvSpPr>
            <a:spLocks noChangeArrowheads="1"/>
          </p:cNvSpPr>
          <p:nvPr/>
        </p:nvSpPr>
        <p:spPr bwMode="auto">
          <a:xfrm>
            <a:off x="416159" y="278281"/>
            <a:ext cx="55960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rgbClr val="FF0000"/>
                </a:solidFill>
                <a:latin typeface="Chaparral Pro" panose="02060503040505020203" pitchFamily="18" charset="0"/>
                <a:ea typeface="微软雅黑" pitchFamily="34" charset="-122"/>
              </a:rPr>
              <a:t>Topic 18: </a:t>
            </a:r>
            <a:r>
              <a:rPr lang="en-US" altLang="zh-CN" sz="2000" dirty="0" smtClean="0">
                <a:solidFill>
                  <a:schemeClr val="accent1"/>
                </a:solidFill>
                <a:latin typeface="Chaparral Pro" panose="02060503040505020203" pitchFamily="18" charset="0"/>
                <a:ea typeface="微软雅黑" pitchFamily="34" charset="-122"/>
              </a:rPr>
              <a:t>set_timing_derate </a:t>
            </a:r>
            <a:endParaRPr lang="en-US" altLang="zh-CN" sz="2000" dirty="0">
              <a:solidFill>
                <a:schemeClr val="accent1"/>
              </a:solidFill>
              <a:latin typeface="Chaparral Pro" panose="02060503040505020203" pitchFamily="18" charset="0"/>
              <a:ea typeface="微软雅黑" pitchFamily="34" charset="-122"/>
            </a:endParaRPr>
          </a:p>
        </p:txBody>
      </p:sp>
    </p:spTree>
    <p:extLst>
      <p:ext uri="{BB962C8B-B14F-4D97-AF65-F5344CB8AC3E}">
        <p14:creationId xmlns:p14="http://schemas.microsoft.com/office/powerpoint/2010/main" val="396322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294112" y="1491630"/>
            <a:ext cx="2555776" cy="866513"/>
            <a:chOff x="3312368" y="1777245"/>
            <a:chExt cx="2555776" cy="866513"/>
          </a:xfrm>
        </p:grpSpPr>
        <p:sp>
          <p:nvSpPr>
            <p:cNvPr id="19" name="TextBox 21"/>
            <p:cNvSpPr txBox="1"/>
            <p:nvPr/>
          </p:nvSpPr>
          <p:spPr>
            <a:xfrm>
              <a:off x="3870176" y="2333564"/>
              <a:ext cx="1605851" cy="307777"/>
            </a:xfrm>
            <a:prstGeom prst="rect">
              <a:avLst/>
            </a:prstGeom>
            <a:noFill/>
          </p:spPr>
          <p:txBody>
            <a:bodyPr wrap="square" rtlCol="0">
              <a:spAutoFit/>
            </a:bodyPr>
            <a:lstStyle/>
            <a:p>
              <a:r>
                <a:rPr lang="en-US" altLang="zh-CN" sz="1400" dirty="0" smtClean="0">
                  <a:ln w="6350">
                    <a:noFill/>
                  </a:ln>
                  <a:solidFill>
                    <a:schemeClr val="accent3">
                      <a:lumMod val="50000"/>
                    </a:schemeClr>
                  </a:solidFill>
                  <a:latin typeface="Chaparral Pro" panose="02060503040505020203" pitchFamily="18" charset="0"/>
                  <a:ea typeface="微软雅黑" pitchFamily="34" charset="-122"/>
                  <a:cs typeface="Adobe Devanagari" panose="02040503050201020203" pitchFamily="18" charset="0"/>
                </a:rPr>
                <a:t>Chapter Summary</a:t>
              </a:r>
              <a:endParaRPr lang="zh-CN" altLang="en-US" sz="1400" dirty="0">
                <a:ln w="6350">
                  <a:noFill/>
                </a:ln>
                <a:solidFill>
                  <a:schemeClr val="accent3">
                    <a:lumMod val="50000"/>
                  </a:schemeClr>
                </a:solidFill>
                <a:latin typeface="Chaparral Pro" panose="02060503040505020203" pitchFamily="18" charset="0"/>
                <a:ea typeface="微软雅黑" pitchFamily="34" charset="-122"/>
                <a:cs typeface="Adobe Devanagari" panose="02040503050201020203" pitchFamily="18" charset="0"/>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8255" y="1777245"/>
              <a:ext cx="427490" cy="504056"/>
            </a:xfrm>
            <a:prstGeom prst="rect">
              <a:avLst/>
            </a:prstGeom>
          </p:spPr>
        </p:pic>
        <p:grpSp>
          <p:nvGrpSpPr>
            <p:cNvPr id="21" name="组合 20"/>
            <p:cNvGrpSpPr/>
            <p:nvPr/>
          </p:nvGrpSpPr>
          <p:grpSpPr>
            <a:xfrm>
              <a:off x="3312368" y="2596329"/>
              <a:ext cx="2555776" cy="47429"/>
              <a:chOff x="2190216" y="0"/>
              <a:chExt cx="4752528" cy="108012"/>
            </a:xfrm>
          </p:grpSpPr>
          <p:sp>
            <p:nvSpPr>
              <p:cNvPr id="22" name="矩形 21"/>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矩形 11"/>
          <p:cNvSpPr/>
          <p:nvPr/>
        </p:nvSpPr>
        <p:spPr>
          <a:xfrm>
            <a:off x="3851920" y="2463187"/>
            <a:ext cx="2411238" cy="2169825"/>
          </a:xfrm>
          <a:prstGeom prst="rect">
            <a:avLst/>
          </a:prstGeom>
        </p:spPr>
        <p:txBody>
          <a:bodyPr wrap="none">
            <a:spAutoFit/>
          </a:bodyPr>
          <a:lstStyle/>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Clock Diagram</a:t>
            </a:r>
          </a:p>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Start Point, End Point, Timing Path Groups</a:t>
            </a:r>
          </a:p>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What is SDC ?</a:t>
            </a:r>
          </a:p>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Clock Creation</a:t>
            </a:r>
          </a:p>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Constraining Input/output Paths</a:t>
            </a:r>
          </a:p>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Case Analysis / Disable Timing Arcs</a:t>
            </a:r>
          </a:p>
          <a:p>
            <a:pPr marL="171450" indent="-171450">
              <a:lnSpc>
                <a:spcPct val="150000"/>
              </a:lnSpc>
              <a:buFont typeface="Wingdings" pitchFamily="2" charset="2"/>
              <a:buChar char="ü"/>
            </a:pP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False Path</a:t>
            </a:r>
          </a:p>
          <a:p>
            <a:pPr marL="171450" indent="-171450">
              <a:lnSpc>
                <a:spcPct val="150000"/>
              </a:lnSpc>
              <a:buFont typeface="Wingdings" pitchFamily="2" charset="2"/>
              <a:buChar char="ü"/>
            </a:pPr>
            <a:r>
              <a:rPr lang="en-US" altLang="zh-CN" sz="1000" i="1" dirty="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Asynchronous Clock Group </a:t>
            </a:r>
          </a:p>
          <a:p>
            <a:pPr>
              <a:lnSpc>
                <a:spcPct val="150000"/>
              </a:lnSpc>
            </a:pPr>
            <a:r>
              <a:rPr lang="en-US" altLang="zh-CN" sz="1000" i="1" dirty="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      { Logically Exclusive | Physically Exclusive </a:t>
            </a:r>
            <a:r>
              <a:rPr lang="en-US" altLang="zh-CN" sz="1000" i="1" dirty="0" smtClean="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rPr>
              <a:t>}</a:t>
            </a:r>
            <a:endParaRPr lang="en-US" altLang="zh-CN" sz="1000" i="1" dirty="0">
              <a:ln w="6350">
                <a:noFill/>
              </a:ln>
              <a:solidFill>
                <a:schemeClr val="bg1">
                  <a:lumMod val="50000"/>
                </a:schemeClr>
              </a:solidFill>
              <a:latin typeface="Adobe Devanagari" panose="02040503050201020203" pitchFamily="18" charset="0"/>
              <a:ea typeface="微软雅黑" pitchFamily="34" charset="-122"/>
              <a:cs typeface="Adobe Devanagari" panose="02040503050201020203" pitchFamily="18" charset="0"/>
            </a:endParaRPr>
          </a:p>
        </p:txBody>
      </p:sp>
    </p:spTree>
    <p:extLst>
      <p:ext uri="{BB962C8B-B14F-4D97-AF65-F5344CB8AC3E}">
        <p14:creationId xmlns:p14="http://schemas.microsoft.com/office/powerpoint/2010/main" val="417249146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Create Path Groups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30" name="组合 29"/>
          <p:cNvGrpSpPr/>
          <p:nvPr/>
        </p:nvGrpSpPr>
        <p:grpSpPr>
          <a:xfrm>
            <a:off x="3438969" y="4915143"/>
            <a:ext cx="2508115" cy="215444"/>
            <a:chOff x="95331" y="51470"/>
            <a:chExt cx="2508115" cy="215444"/>
          </a:xfrm>
        </p:grpSpPr>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40" name="文本框 39"/>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8" name="组合 27"/>
          <p:cNvGrpSpPr/>
          <p:nvPr/>
        </p:nvGrpSpPr>
        <p:grpSpPr>
          <a:xfrm>
            <a:off x="52855" y="4915143"/>
            <a:ext cx="1566817" cy="215444"/>
            <a:chOff x="52855" y="4915143"/>
            <a:chExt cx="1566817" cy="215444"/>
          </a:xfrm>
        </p:grpSpPr>
        <p:grpSp>
          <p:nvGrpSpPr>
            <p:cNvPr id="29" name="Group 14"/>
            <p:cNvGrpSpPr/>
            <p:nvPr/>
          </p:nvGrpSpPr>
          <p:grpSpPr bwMode="auto">
            <a:xfrm>
              <a:off x="52855" y="4948014"/>
              <a:ext cx="126657" cy="126656"/>
              <a:chOff x="4248" y="3024"/>
              <a:chExt cx="600" cy="599"/>
            </a:xfrm>
          </p:grpSpPr>
          <p:sp>
            <p:nvSpPr>
              <p:cNvPr id="35"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41" name="Group 16"/>
              <p:cNvGrpSpPr/>
              <p:nvPr/>
            </p:nvGrpSpPr>
            <p:grpSpPr bwMode="auto">
              <a:xfrm>
                <a:off x="4441" y="3144"/>
                <a:ext cx="215" cy="345"/>
                <a:chOff x="4441" y="3144"/>
                <a:chExt cx="215" cy="345"/>
              </a:xfrm>
            </p:grpSpPr>
            <p:sp>
              <p:nvSpPr>
                <p:cNvPr id="4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4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4"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pic>
        <p:nvPicPr>
          <p:cNvPr id="3" name="Picture 2"/>
          <p:cNvPicPr>
            <a:picLocks noChangeAspect="1"/>
          </p:cNvPicPr>
          <p:nvPr/>
        </p:nvPicPr>
        <p:blipFill>
          <a:blip r:embed="rId4"/>
          <a:stretch>
            <a:fillRect/>
          </a:stretch>
        </p:blipFill>
        <p:spPr>
          <a:xfrm>
            <a:off x="463301" y="2427154"/>
            <a:ext cx="4937829" cy="409859"/>
          </a:xfrm>
          <a:prstGeom prst="rect">
            <a:avLst/>
          </a:prstGeom>
        </p:spPr>
      </p:pic>
      <p:sp>
        <p:nvSpPr>
          <p:cNvPr id="20" name="矩形 52"/>
          <p:cNvSpPr/>
          <p:nvPr/>
        </p:nvSpPr>
        <p:spPr>
          <a:xfrm>
            <a:off x="347167" y="990409"/>
            <a:ext cx="4062040" cy="1054135"/>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latin typeface="Adobe Devanagari" panose="02040503050201020203" pitchFamily="18" charset="0"/>
                <a:cs typeface="Adobe Devanagari" panose="02040503050201020203" pitchFamily="18" charset="0"/>
              </a:rPr>
              <a:t>A common way to create default path groups</a:t>
            </a:r>
            <a:endParaRPr lang="en-US" altLang="zh-CN" sz="1000" b="1" dirty="0">
              <a:solidFill>
                <a:schemeClr val="bg1">
                  <a:lumMod val="50000"/>
                </a:schemeClr>
              </a:solidFill>
              <a:latin typeface="Adobe Devanagari" panose="02040503050201020203" pitchFamily="18" charset="0"/>
              <a:cs typeface="Adobe Devanagari" panose="02040503050201020203" pitchFamily="18" charset="0"/>
            </a:endParaRPr>
          </a:p>
          <a:p>
            <a:pPr algn="just">
              <a:spcBef>
                <a:spcPts val="300"/>
              </a:spcBef>
            </a:pPr>
            <a:r>
              <a:rPr lang="en-US" altLang="zh-CN" sz="800" i="1" dirty="0" smtClean="0">
                <a:solidFill>
                  <a:schemeClr val="bg1">
                    <a:lumMod val="50000"/>
                  </a:schemeClr>
                </a:solidFill>
                <a:cs typeface="Adobe Devanagari" panose="02040503050201020203" pitchFamily="18" charset="0"/>
              </a:rPr>
              <a:t>Usually we create path groups for:</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register to output port (REGOUT)</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input to register (REGIN, input port excludes clock ports)</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input to output port (FEEDTHROUGH)</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Dedicated custom path groups in addition to all of above (REG2REG)</a:t>
            </a:r>
            <a:endParaRPr lang="en-US" altLang="zh-CN" sz="800" i="1" dirty="0">
              <a:solidFill>
                <a:schemeClr val="bg1">
                  <a:lumMod val="50000"/>
                </a:schemeClr>
              </a:solidFill>
              <a:cs typeface="Adobe Devanagari" panose="02040503050201020203" pitchFamily="18" charset="0"/>
            </a:endParaRPr>
          </a:p>
        </p:txBody>
      </p:sp>
      <p:sp>
        <p:nvSpPr>
          <p:cNvPr id="5" name="Rectangle 4"/>
          <p:cNvSpPr/>
          <p:nvPr/>
        </p:nvSpPr>
        <p:spPr>
          <a:xfrm>
            <a:off x="347167" y="2211710"/>
            <a:ext cx="336952" cy="215444"/>
          </a:xfrm>
          <a:prstGeom prst="rect">
            <a:avLst/>
          </a:prstGeom>
        </p:spPr>
        <p:txBody>
          <a:bodyPr wrap="none">
            <a:spAutoFit/>
          </a:bodyPr>
          <a:lstStyle/>
          <a:p>
            <a:r>
              <a:rPr lang="en-US" altLang="zh-CN" sz="800" b="1" dirty="0" smtClean="0">
                <a:solidFill>
                  <a:schemeClr val="bg1">
                    <a:lumMod val="50000"/>
                  </a:schemeClr>
                </a:solidFill>
                <a:cs typeface="Adobe Devanagari" panose="02040503050201020203" pitchFamily="18" charset="0"/>
              </a:rPr>
              <a:t>E.g.</a:t>
            </a:r>
          </a:p>
        </p:txBody>
      </p:sp>
      <p:sp>
        <p:nvSpPr>
          <p:cNvPr id="7" name="Rectangle 6"/>
          <p:cNvSpPr/>
          <p:nvPr/>
        </p:nvSpPr>
        <p:spPr>
          <a:xfrm>
            <a:off x="347167" y="3135370"/>
            <a:ext cx="6458048" cy="461665"/>
          </a:xfrm>
          <a:prstGeom prst="rect">
            <a:avLst/>
          </a:prstGeom>
        </p:spPr>
        <p:txBody>
          <a:bodyPr wrap="square">
            <a:spAutoFit/>
          </a:bodyPr>
          <a:lstStyle/>
          <a:p>
            <a:r>
              <a:rPr lang="en-US" sz="800" b="1" dirty="0">
                <a:solidFill>
                  <a:schemeClr val="bg1">
                    <a:lumMod val="50000"/>
                  </a:schemeClr>
                </a:solidFill>
                <a:cs typeface="Adobe Devanagari" panose="02040503050201020203" pitchFamily="18" charset="0"/>
              </a:rPr>
              <a:t>group_path</a:t>
            </a:r>
          </a:p>
          <a:p>
            <a:r>
              <a:rPr lang="en-US" sz="800" dirty="0" smtClean="0"/>
              <a:t>  </a:t>
            </a:r>
            <a:r>
              <a:rPr lang="en-US" sz="800" dirty="0">
                <a:solidFill>
                  <a:schemeClr val="bg1">
                    <a:lumMod val="50000"/>
                  </a:schemeClr>
                </a:solidFill>
                <a:cs typeface="Adobe Devanagari" panose="02040503050201020203" pitchFamily="18" charset="0"/>
              </a:rPr>
              <a:t>-weight &lt;</a:t>
            </a:r>
            <a:r>
              <a:rPr lang="en-US" sz="800" dirty="0" err="1">
                <a:solidFill>
                  <a:schemeClr val="bg1">
                    <a:lumMod val="50000"/>
                  </a:schemeClr>
                </a:solidFill>
                <a:cs typeface="Adobe Devanagari" panose="02040503050201020203" pitchFamily="18" charset="0"/>
              </a:rPr>
              <a:t>weight_value</a:t>
            </a:r>
            <a:r>
              <a:rPr lang="en-US" sz="800" dirty="0">
                <a:solidFill>
                  <a:schemeClr val="bg1">
                    <a:lumMod val="50000"/>
                  </a:schemeClr>
                </a:solidFill>
                <a:cs typeface="Adobe Devanagari" panose="02040503050201020203" pitchFamily="18" charset="0"/>
              </a:rPr>
              <a:t>&gt;</a:t>
            </a:r>
          </a:p>
          <a:p>
            <a:r>
              <a:rPr lang="en-US" sz="800" dirty="0">
                <a:solidFill>
                  <a:schemeClr val="bg1">
                    <a:lumMod val="50000"/>
                  </a:schemeClr>
                </a:solidFill>
                <a:cs typeface="Adobe Devanagari" panose="02040503050201020203" pitchFamily="18" charset="0"/>
              </a:rPr>
              <a:t>    Specifies a cost function weight for this group. The </a:t>
            </a:r>
            <a:r>
              <a:rPr lang="en-US" sz="800" dirty="0" err="1">
                <a:solidFill>
                  <a:schemeClr val="bg1">
                    <a:lumMod val="50000"/>
                  </a:schemeClr>
                </a:solidFill>
                <a:cs typeface="Adobe Devanagari" panose="02040503050201020203" pitchFamily="18" charset="0"/>
              </a:rPr>
              <a:t>weight_value</a:t>
            </a:r>
            <a:r>
              <a:rPr lang="en-US" sz="800" dirty="0">
                <a:solidFill>
                  <a:schemeClr val="bg1">
                    <a:lumMod val="50000"/>
                  </a:schemeClr>
                </a:solidFill>
                <a:cs typeface="Adobe Devanagari" panose="02040503050201020203" pitchFamily="18" charset="0"/>
              </a:rPr>
              <a:t> must be a number between 0.0 and 100.0. The default is 1.0</a:t>
            </a:r>
          </a:p>
        </p:txBody>
      </p:sp>
    </p:spTree>
    <p:extLst>
      <p:ext uri="{BB962C8B-B14F-4D97-AF65-F5344CB8AC3E}">
        <p14:creationId xmlns:p14="http://schemas.microsoft.com/office/powerpoint/2010/main" val="302158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What is SDC ?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30" name="组合 29"/>
          <p:cNvGrpSpPr/>
          <p:nvPr/>
        </p:nvGrpSpPr>
        <p:grpSpPr>
          <a:xfrm>
            <a:off x="3438969" y="4915143"/>
            <a:ext cx="2508115" cy="215444"/>
            <a:chOff x="95331" y="51470"/>
            <a:chExt cx="2508115" cy="215444"/>
          </a:xfrm>
        </p:grpSpPr>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40" name="文本框 39"/>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sp>
        <p:nvSpPr>
          <p:cNvPr id="18" name="Rectangle 24"/>
          <p:cNvSpPr>
            <a:spLocks noChangeArrowheads="1"/>
          </p:cNvSpPr>
          <p:nvPr/>
        </p:nvSpPr>
        <p:spPr bwMode="auto">
          <a:xfrm>
            <a:off x="2949268" y="1087496"/>
            <a:ext cx="3222359" cy="481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400" b="1" dirty="0" smtClean="0">
                <a:solidFill>
                  <a:schemeClr val="tx1">
                    <a:lumMod val="75000"/>
                    <a:lumOff val="25000"/>
                  </a:schemeClr>
                </a:solidFill>
              </a:rPr>
              <a:t>Standard for Specifying Timing Constraints</a:t>
            </a:r>
            <a:endParaRPr lang="zh-CN" altLang="en-US" sz="1400" b="1" dirty="0" smtClean="0">
              <a:solidFill>
                <a:schemeClr val="tx1">
                  <a:lumMod val="75000"/>
                  <a:lumOff val="25000"/>
                </a:schemeClr>
              </a:solidFill>
            </a:endParaRPr>
          </a:p>
          <a:p>
            <a:pPr algn="ctr">
              <a:lnSpc>
                <a:spcPct val="120000"/>
              </a:lnSpc>
              <a:spcBef>
                <a:spcPts val="300"/>
              </a:spcBef>
            </a:pPr>
            <a:r>
              <a:rPr lang="en-US" altLang="zh-CN" sz="1000" i="1" dirty="0" smtClean="0">
                <a:solidFill>
                  <a:schemeClr val="bg1">
                    <a:lumMod val="50000"/>
                  </a:schemeClr>
                </a:solidFill>
              </a:rPr>
              <a:t>A TCL based text format</a:t>
            </a:r>
          </a:p>
        </p:txBody>
      </p:sp>
      <p:sp>
        <p:nvSpPr>
          <p:cNvPr id="21" name="Rectangle 24"/>
          <p:cNvSpPr>
            <a:spLocks noChangeArrowheads="1"/>
          </p:cNvSpPr>
          <p:nvPr/>
        </p:nvSpPr>
        <p:spPr bwMode="auto">
          <a:xfrm>
            <a:off x="1526127" y="3771361"/>
            <a:ext cx="1389689" cy="3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i="1" dirty="0" smtClean="0">
                <a:solidFill>
                  <a:schemeClr val="bg1">
                    <a:lumMod val="50000"/>
                  </a:schemeClr>
                </a:solidFill>
              </a:rPr>
              <a:t>create_clock</a:t>
            </a:r>
          </a:p>
          <a:p>
            <a:pPr algn="ctr">
              <a:lnSpc>
                <a:spcPct val="120000"/>
              </a:lnSpc>
              <a:spcBef>
                <a:spcPts val="300"/>
              </a:spcBef>
            </a:pPr>
            <a:r>
              <a:rPr lang="en-US" altLang="zh-CN" sz="800" i="1" dirty="0">
                <a:solidFill>
                  <a:schemeClr val="bg1">
                    <a:lumMod val="50000"/>
                  </a:schemeClr>
                </a:solidFill>
              </a:rPr>
              <a:t>c</a:t>
            </a:r>
            <a:r>
              <a:rPr lang="en-US" altLang="zh-CN" sz="800" i="1" dirty="0" smtClean="0">
                <a:solidFill>
                  <a:schemeClr val="bg1">
                    <a:lumMod val="50000"/>
                  </a:schemeClr>
                </a:solidFill>
              </a:rPr>
              <a:t>reate_generated_clock</a:t>
            </a:r>
          </a:p>
        </p:txBody>
      </p:sp>
      <p:sp>
        <p:nvSpPr>
          <p:cNvPr id="22" name="Rectangle 24"/>
          <p:cNvSpPr>
            <a:spLocks noChangeArrowheads="1"/>
          </p:cNvSpPr>
          <p:nvPr/>
        </p:nvSpPr>
        <p:spPr bwMode="auto">
          <a:xfrm>
            <a:off x="3059832" y="3771361"/>
            <a:ext cx="1389689" cy="3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i="1" dirty="0" smtClean="0">
                <a:solidFill>
                  <a:schemeClr val="bg1">
                    <a:lumMod val="50000"/>
                  </a:schemeClr>
                </a:solidFill>
              </a:rPr>
              <a:t>set_input_delay</a:t>
            </a:r>
          </a:p>
          <a:p>
            <a:pPr algn="ctr">
              <a:lnSpc>
                <a:spcPct val="120000"/>
              </a:lnSpc>
              <a:spcBef>
                <a:spcPts val="300"/>
              </a:spcBef>
            </a:pPr>
            <a:r>
              <a:rPr lang="en-US" altLang="zh-CN" sz="800" i="1" dirty="0" smtClean="0">
                <a:solidFill>
                  <a:schemeClr val="bg1">
                    <a:lumMod val="50000"/>
                  </a:schemeClr>
                </a:solidFill>
              </a:rPr>
              <a:t>set_output_delay</a:t>
            </a:r>
          </a:p>
        </p:txBody>
      </p:sp>
      <p:sp>
        <p:nvSpPr>
          <p:cNvPr id="23" name="Rectangle 24"/>
          <p:cNvSpPr>
            <a:spLocks noChangeArrowheads="1"/>
          </p:cNvSpPr>
          <p:nvPr/>
        </p:nvSpPr>
        <p:spPr bwMode="auto">
          <a:xfrm>
            <a:off x="4644009" y="3771360"/>
            <a:ext cx="1303076" cy="137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i="1" dirty="0" smtClean="0">
                <a:solidFill>
                  <a:schemeClr val="bg1">
                    <a:lumMod val="50000"/>
                  </a:schemeClr>
                </a:solidFill>
              </a:rPr>
              <a:t>set_case_analysis</a:t>
            </a:r>
          </a:p>
        </p:txBody>
      </p:sp>
      <p:sp>
        <p:nvSpPr>
          <p:cNvPr id="24" name="Rectangle 24"/>
          <p:cNvSpPr>
            <a:spLocks noChangeArrowheads="1"/>
          </p:cNvSpPr>
          <p:nvPr/>
        </p:nvSpPr>
        <p:spPr bwMode="auto">
          <a:xfrm>
            <a:off x="6134639" y="3771359"/>
            <a:ext cx="1389689" cy="3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i="1" dirty="0" smtClean="0">
                <a:solidFill>
                  <a:schemeClr val="bg1">
                    <a:lumMod val="50000"/>
                  </a:schemeClr>
                </a:solidFill>
              </a:rPr>
              <a:t>set_multicycle_path</a:t>
            </a:r>
          </a:p>
          <a:p>
            <a:pPr algn="ctr">
              <a:lnSpc>
                <a:spcPct val="120000"/>
              </a:lnSpc>
              <a:spcBef>
                <a:spcPts val="300"/>
              </a:spcBef>
            </a:pPr>
            <a:r>
              <a:rPr lang="en-US" altLang="zh-CN" sz="800" i="1" dirty="0" smtClean="0">
                <a:solidFill>
                  <a:schemeClr val="bg1">
                    <a:lumMod val="50000"/>
                  </a:schemeClr>
                </a:solidFill>
              </a:rPr>
              <a:t>set_false_path</a:t>
            </a:r>
          </a:p>
        </p:txBody>
      </p:sp>
      <p:grpSp>
        <p:nvGrpSpPr>
          <p:cNvPr id="2" name="组合 1"/>
          <p:cNvGrpSpPr/>
          <p:nvPr/>
        </p:nvGrpSpPr>
        <p:grpSpPr>
          <a:xfrm>
            <a:off x="-396552" y="1995686"/>
            <a:ext cx="9827715" cy="1671695"/>
            <a:chOff x="-396552" y="1995686"/>
            <a:chExt cx="9827715" cy="1671695"/>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552" y="1995686"/>
              <a:ext cx="9827715" cy="1671695"/>
            </a:xfrm>
            <a:prstGeom prst="rect">
              <a:avLst/>
            </a:prstGeom>
          </p:spPr>
        </p:pic>
        <p:sp>
          <p:nvSpPr>
            <p:cNvPr id="5" name="矩形 4"/>
            <p:cNvSpPr/>
            <p:nvPr/>
          </p:nvSpPr>
          <p:spPr>
            <a:xfrm>
              <a:off x="1850155" y="2257531"/>
              <a:ext cx="699229" cy="574003"/>
            </a:xfrm>
            <a:prstGeom prst="rect">
              <a:avLst/>
            </a:prstGeom>
          </p:spPr>
          <p:txBody>
            <a:bodyPr wrap="none">
              <a:spAutoFit/>
            </a:bodyPr>
            <a:lstStyle/>
            <a:p>
              <a:pPr algn="ctr">
                <a:lnSpc>
                  <a:spcPct val="120000"/>
                </a:lnSpc>
                <a:spcBef>
                  <a:spcPts val="300"/>
                </a:spcBef>
              </a:pPr>
              <a:r>
                <a:rPr lang="en-US" altLang="zh-CN" sz="1200" b="1" dirty="0">
                  <a:solidFill>
                    <a:schemeClr val="tx1">
                      <a:lumMod val="75000"/>
                      <a:lumOff val="25000"/>
                    </a:schemeClr>
                  </a:solidFill>
                  <a:latin typeface="Adobe Devanagari" panose="02040503050201020203" pitchFamily="18" charset="0"/>
                  <a:cs typeface="Adobe Devanagari" panose="02040503050201020203" pitchFamily="18" charset="0"/>
                </a:rPr>
                <a:t>Clock </a:t>
              </a:r>
              <a:endParaRPr lang="en-US" altLang="zh-CN" sz="1200" b="1" dirty="0" smtClean="0">
                <a:solidFill>
                  <a:schemeClr val="tx1">
                    <a:lumMod val="75000"/>
                    <a:lumOff val="25000"/>
                  </a:schemeClr>
                </a:solidFill>
                <a:latin typeface="Adobe Devanagari" panose="02040503050201020203" pitchFamily="18" charset="0"/>
                <a:cs typeface="Adobe Devanagari" panose="02040503050201020203" pitchFamily="18" charset="0"/>
              </a:endParaRPr>
            </a:p>
            <a:p>
              <a:pPr algn="ctr">
                <a:lnSpc>
                  <a:spcPct val="120000"/>
                </a:lnSpc>
                <a:spcBef>
                  <a:spcPts val="300"/>
                </a:spcBef>
              </a:pPr>
              <a:r>
                <a:rPr lang="en-US" altLang="zh-CN" sz="1200" b="1" dirty="0" smtClean="0">
                  <a:solidFill>
                    <a:schemeClr val="tx1">
                      <a:lumMod val="75000"/>
                      <a:lumOff val="25000"/>
                    </a:schemeClr>
                  </a:solidFill>
                  <a:latin typeface="Adobe Devanagari" panose="02040503050201020203" pitchFamily="18" charset="0"/>
                  <a:cs typeface="Adobe Devanagari" panose="02040503050201020203" pitchFamily="18" charset="0"/>
                </a:rPr>
                <a:t>Creation</a:t>
              </a:r>
              <a:endParaRPr lang="zh-CN" altLang="en-US" sz="1200" b="1" dirty="0">
                <a:solidFill>
                  <a:schemeClr val="tx1">
                    <a:lumMod val="75000"/>
                    <a:lumOff val="25000"/>
                  </a:schemeClr>
                </a:solidFill>
                <a:latin typeface="Adobe Devanagari" panose="02040503050201020203" pitchFamily="18" charset="0"/>
                <a:cs typeface="Adobe Devanagari" panose="02040503050201020203" pitchFamily="18" charset="0"/>
              </a:endParaRPr>
            </a:p>
          </p:txBody>
        </p:sp>
        <p:sp>
          <p:nvSpPr>
            <p:cNvPr id="6" name="矩形 5"/>
            <p:cNvSpPr/>
            <p:nvPr/>
          </p:nvSpPr>
          <p:spPr>
            <a:xfrm>
              <a:off x="3347864" y="2257531"/>
              <a:ext cx="793487" cy="574003"/>
            </a:xfrm>
            <a:prstGeom prst="rect">
              <a:avLst/>
            </a:prstGeom>
          </p:spPr>
          <p:txBody>
            <a:bodyPr wrap="none">
              <a:spAutoFit/>
            </a:bodyPr>
            <a:lstStyle/>
            <a:p>
              <a:pPr algn="ctr">
                <a:lnSpc>
                  <a:spcPct val="120000"/>
                </a:lnSpc>
                <a:spcBef>
                  <a:spcPts val="300"/>
                </a:spcBef>
              </a:pPr>
              <a:r>
                <a:rPr lang="en-US" altLang="zh-CN" sz="1200" b="1" dirty="0" smtClean="0">
                  <a:solidFill>
                    <a:schemeClr val="tx1">
                      <a:lumMod val="75000"/>
                      <a:lumOff val="25000"/>
                    </a:schemeClr>
                  </a:solidFill>
                  <a:latin typeface="Adobe Devanagari" panose="02040503050201020203" pitchFamily="18" charset="0"/>
                  <a:cs typeface="Adobe Devanagari" panose="02040503050201020203" pitchFamily="18" charset="0"/>
                </a:rPr>
                <a:t>Constrain</a:t>
              </a:r>
            </a:p>
            <a:p>
              <a:pPr algn="ctr">
                <a:lnSpc>
                  <a:spcPct val="120000"/>
                </a:lnSpc>
                <a:spcBef>
                  <a:spcPts val="300"/>
                </a:spcBef>
              </a:pPr>
              <a:r>
                <a:rPr lang="en-US" altLang="zh-CN" sz="1200" b="1" dirty="0" smtClean="0">
                  <a:solidFill>
                    <a:schemeClr val="tx1">
                      <a:lumMod val="75000"/>
                      <a:lumOff val="25000"/>
                    </a:schemeClr>
                  </a:solidFill>
                  <a:latin typeface="Adobe Devanagari" panose="02040503050201020203" pitchFamily="18" charset="0"/>
                  <a:cs typeface="Adobe Devanagari" panose="02040503050201020203" pitchFamily="18" charset="0"/>
                </a:rPr>
                <a:t>IO </a:t>
              </a:r>
              <a:r>
                <a:rPr lang="en-US" altLang="zh-CN" sz="1200" b="1" dirty="0">
                  <a:solidFill>
                    <a:schemeClr val="tx1">
                      <a:lumMod val="75000"/>
                      <a:lumOff val="25000"/>
                    </a:schemeClr>
                  </a:solidFill>
                  <a:latin typeface="Adobe Devanagari" panose="02040503050201020203" pitchFamily="18" charset="0"/>
                  <a:cs typeface="Adobe Devanagari" panose="02040503050201020203" pitchFamily="18" charset="0"/>
                </a:rPr>
                <a:t>path</a:t>
              </a:r>
              <a:endParaRPr lang="zh-CN" altLang="en-US" sz="1200" b="1" dirty="0">
                <a:solidFill>
                  <a:schemeClr val="tx1">
                    <a:lumMod val="75000"/>
                    <a:lumOff val="25000"/>
                  </a:schemeClr>
                </a:solidFill>
                <a:latin typeface="Adobe Devanagari" panose="02040503050201020203" pitchFamily="18" charset="0"/>
                <a:cs typeface="Adobe Devanagari" panose="02040503050201020203" pitchFamily="18" charset="0"/>
              </a:endParaRPr>
            </a:p>
          </p:txBody>
        </p:sp>
        <p:sp>
          <p:nvSpPr>
            <p:cNvPr id="7" name="矩形 6"/>
            <p:cNvSpPr/>
            <p:nvPr/>
          </p:nvSpPr>
          <p:spPr>
            <a:xfrm>
              <a:off x="4810145" y="2257531"/>
              <a:ext cx="963725" cy="574003"/>
            </a:xfrm>
            <a:prstGeom prst="rect">
              <a:avLst/>
            </a:prstGeom>
          </p:spPr>
          <p:txBody>
            <a:bodyPr wrap="none">
              <a:spAutoFit/>
            </a:bodyPr>
            <a:lstStyle/>
            <a:p>
              <a:pPr algn="ctr">
                <a:lnSpc>
                  <a:spcPct val="120000"/>
                </a:lnSpc>
                <a:spcBef>
                  <a:spcPts val="300"/>
                </a:spcBef>
              </a:pPr>
              <a:r>
                <a:rPr lang="en-US" altLang="zh-CN" sz="1200" b="1" dirty="0">
                  <a:solidFill>
                    <a:schemeClr val="tx1">
                      <a:lumMod val="75000"/>
                      <a:lumOff val="25000"/>
                    </a:schemeClr>
                  </a:solidFill>
                  <a:latin typeface="Adobe Devanagari" panose="02040503050201020203" pitchFamily="18" charset="0"/>
                  <a:cs typeface="Adobe Devanagari" panose="02040503050201020203" pitchFamily="18" charset="0"/>
                </a:rPr>
                <a:t>Setup </a:t>
              </a:r>
            </a:p>
            <a:p>
              <a:pPr algn="ctr">
                <a:lnSpc>
                  <a:spcPct val="120000"/>
                </a:lnSpc>
                <a:spcBef>
                  <a:spcPts val="300"/>
                </a:spcBef>
              </a:pPr>
              <a:r>
                <a:rPr lang="en-US" altLang="zh-CN" sz="1200" b="1" dirty="0" smtClean="0">
                  <a:solidFill>
                    <a:schemeClr val="tx1">
                      <a:lumMod val="75000"/>
                      <a:lumOff val="25000"/>
                    </a:schemeClr>
                  </a:solidFill>
                  <a:latin typeface="Adobe Devanagari" panose="02040503050201020203" pitchFamily="18" charset="0"/>
                  <a:cs typeface="Adobe Devanagari" panose="02040503050201020203" pitchFamily="18" charset="0"/>
                </a:rPr>
                <a:t>Environment</a:t>
              </a:r>
              <a:endParaRPr lang="zh-CN" altLang="en-US" sz="1200" b="1" dirty="0">
                <a:solidFill>
                  <a:schemeClr val="tx1">
                    <a:lumMod val="75000"/>
                    <a:lumOff val="25000"/>
                  </a:schemeClr>
                </a:solidFill>
                <a:latin typeface="Adobe Devanagari" panose="02040503050201020203" pitchFamily="18" charset="0"/>
                <a:cs typeface="Adobe Devanagari" panose="02040503050201020203" pitchFamily="18" charset="0"/>
              </a:endParaRPr>
            </a:p>
          </p:txBody>
        </p:sp>
        <p:sp>
          <p:nvSpPr>
            <p:cNvPr id="8" name="矩形 7"/>
            <p:cNvSpPr/>
            <p:nvPr/>
          </p:nvSpPr>
          <p:spPr>
            <a:xfrm>
              <a:off x="6444208" y="2257531"/>
              <a:ext cx="822661" cy="574003"/>
            </a:xfrm>
            <a:prstGeom prst="rect">
              <a:avLst/>
            </a:prstGeom>
          </p:spPr>
          <p:txBody>
            <a:bodyPr wrap="none">
              <a:spAutoFit/>
            </a:bodyPr>
            <a:lstStyle/>
            <a:p>
              <a:pPr algn="ctr">
                <a:lnSpc>
                  <a:spcPct val="120000"/>
                </a:lnSpc>
                <a:spcBef>
                  <a:spcPts val="300"/>
                </a:spcBef>
              </a:pPr>
              <a:r>
                <a:rPr lang="en-US" altLang="zh-CN" sz="1200" b="1" dirty="0">
                  <a:solidFill>
                    <a:schemeClr val="tx1">
                      <a:lumMod val="75000"/>
                      <a:lumOff val="25000"/>
                    </a:schemeClr>
                  </a:solidFill>
                  <a:latin typeface="Adobe Devanagari" panose="02040503050201020203" pitchFamily="18" charset="0"/>
                  <a:cs typeface="Adobe Devanagari" panose="02040503050201020203" pitchFamily="18" charset="0"/>
                </a:rPr>
                <a:t>Timing </a:t>
              </a:r>
              <a:endParaRPr lang="en-US" altLang="zh-CN" sz="1200" b="1" dirty="0" smtClean="0">
                <a:solidFill>
                  <a:schemeClr val="tx1">
                    <a:lumMod val="75000"/>
                    <a:lumOff val="25000"/>
                  </a:schemeClr>
                </a:solidFill>
                <a:latin typeface="Adobe Devanagari" panose="02040503050201020203" pitchFamily="18" charset="0"/>
                <a:cs typeface="Adobe Devanagari" panose="02040503050201020203" pitchFamily="18" charset="0"/>
              </a:endParaRPr>
            </a:p>
            <a:p>
              <a:pPr algn="ctr">
                <a:lnSpc>
                  <a:spcPct val="120000"/>
                </a:lnSpc>
                <a:spcBef>
                  <a:spcPts val="300"/>
                </a:spcBef>
              </a:pPr>
              <a:r>
                <a:rPr lang="en-US" altLang="zh-CN" sz="1200" b="1" dirty="0" smtClean="0">
                  <a:solidFill>
                    <a:schemeClr val="tx1">
                      <a:lumMod val="75000"/>
                      <a:lumOff val="25000"/>
                    </a:schemeClr>
                  </a:solidFill>
                  <a:latin typeface="Adobe Devanagari" panose="02040503050201020203" pitchFamily="18" charset="0"/>
                  <a:cs typeface="Adobe Devanagari" panose="02040503050201020203" pitchFamily="18" charset="0"/>
                </a:rPr>
                <a:t>Exceptions</a:t>
              </a:r>
              <a:endParaRPr lang="zh-CN" altLang="en-US" sz="1200" b="1" dirty="0">
                <a:solidFill>
                  <a:schemeClr val="tx1">
                    <a:lumMod val="75000"/>
                    <a:lumOff val="25000"/>
                  </a:schemeClr>
                </a:solidFill>
                <a:latin typeface="Adobe Devanagari" panose="02040503050201020203" pitchFamily="18" charset="0"/>
                <a:cs typeface="Adobe Devanagari" panose="02040503050201020203" pitchFamily="18" charset="0"/>
              </a:endParaRPr>
            </a:p>
          </p:txBody>
        </p:sp>
      </p:grpSp>
      <p:grpSp>
        <p:nvGrpSpPr>
          <p:cNvPr id="29" name="组合 28"/>
          <p:cNvGrpSpPr/>
          <p:nvPr/>
        </p:nvGrpSpPr>
        <p:grpSpPr>
          <a:xfrm>
            <a:off x="52855" y="4915143"/>
            <a:ext cx="1566817" cy="215444"/>
            <a:chOff x="52855" y="4915143"/>
            <a:chExt cx="1566817" cy="215444"/>
          </a:xfrm>
        </p:grpSpPr>
        <p:grpSp>
          <p:nvGrpSpPr>
            <p:cNvPr id="31" name="Group 14"/>
            <p:cNvGrpSpPr/>
            <p:nvPr/>
          </p:nvGrpSpPr>
          <p:grpSpPr bwMode="auto">
            <a:xfrm>
              <a:off x="52855" y="4948014"/>
              <a:ext cx="126657" cy="126656"/>
              <a:chOff x="4248" y="3024"/>
              <a:chExt cx="600" cy="599"/>
            </a:xfrm>
          </p:grpSpPr>
          <p:sp>
            <p:nvSpPr>
              <p:cNvPr id="33"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4" name="Group 16"/>
              <p:cNvGrpSpPr/>
              <p:nvPr/>
            </p:nvGrpSpPr>
            <p:grpSpPr bwMode="auto">
              <a:xfrm>
                <a:off x="4441" y="3144"/>
                <a:ext cx="215" cy="345"/>
                <a:chOff x="4441" y="3144"/>
                <a:chExt cx="215" cy="345"/>
              </a:xfrm>
            </p:grpSpPr>
            <p:sp>
              <p:nvSpPr>
                <p:cNvPr id="3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2"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Tree>
    <p:extLst>
      <p:ext uri="{BB962C8B-B14F-4D97-AF65-F5344CB8AC3E}">
        <p14:creationId xmlns:p14="http://schemas.microsoft.com/office/powerpoint/2010/main" val="311514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Master Clock Creation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73" name="组合 72"/>
          <p:cNvGrpSpPr/>
          <p:nvPr/>
        </p:nvGrpSpPr>
        <p:grpSpPr>
          <a:xfrm>
            <a:off x="3438969" y="4915143"/>
            <a:ext cx="2508115" cy="215444"/>
            <a:chOff x="95331" y="51470"/>
            <a:chExt cx="2508115" cy="215444"/>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85" name="文本框 84"/>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900" y="1698350"/>
            <a:ext cx="3368848" cy="2457576"/>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33453" y="440985"/>
            <a:ext cx="4115011" cy="3714941"/>
          </a:xfrm>
          <a:prstGeom prst="rect">
            <a:avLst/>
          </a:prstGeom>
        </p:spPr>
      </p:pic>
      <p:grpSp>
        <p:nvGrpSpPr>
          <p:cNvPr id="20" name="组合 19"/>
          <p:cNvGrpSpPr/>
          <p:nvPr/>
        </p:nvGrpSpPr>
        <p:grpSpPr>
          <a:xfrm>
            <a:off x="52855" y="4915143"/>
            <a:ext cx="1566817" cy="215444"/>
            <a:chOff x="52855" y="4915143"/>
            <a:chExt cx="1566817" cy="215444"/>
          </a:xfrm>
        </p:grpSpPr>
        <p:grpSp>
          <p:nvGrpSpPr>
            <p:cNvPr id="21" name="Group 14"/>
            <p:cNvGrpSpPr/>
            <p:nvPr/>
          </p:nvGrpSpPr>
          <p:grpSpPr bwMode="auto">
            <a:xfrm>
              <a:off x="52855" y="4948014"/>
              <a:ext cx="126657" cy="126656"/>
              <a:chOff x="4248" y="3024"/>
              <a:chExt cx="600" cy="599"/>
            </a:xfrm>
          </p:grpSpPr>
          <p:sp>
            <p:nvSpPr>
              <p:cNvPr id="23"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4" name="Group 16"/>
              <p:cNvGrpSpPr/>
              <p:nvPr/>
            </p:nvGrpSpPr>
            <p:grpSpPr bwMode="auto">
              <a:xfrm>
                <a:off x="4441" y="3144"/>
                <a:ext cx="215" cy="345"/>
                <a:chOff x="4441" y="3144"/>
                <a:chExt cx="215" cy="345"/>
              </a:xfrm>
            </p:grpSpPr>
            <p:sp>
              <p:nvSpPr>
                <p:cNvPr id="2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2"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Tree>
    <p:extLst>
      <p:ext uri="{BB962C8B-B14F-4D97-AF65-F5344CB8AC3E}">
        <p14:creationId xmlns:p14="http://schemas.microsoft.com/office/powerpoint/2010/main" val="113389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chemeClr val="accent1"/>
                </a:solidFill>
                <a:latin typeface="Chaparral Pro" panose="02060503040505020203" pitchFamily="18" charset="0"/>
                <a:ea typeface="微软雅黑" pitchFamily="34" charset="-122"/>
              </a:rPr>
              <a:t>Generated Clock Creation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49" name="组合 48"/>
          <p:cNvGrpSpPr/>
          <p:nvPr/>
        </p:nvGrpSpPr>
        <p:grpSpPr>
          <a:xfrm>
            <a:off x="3438969" y="4915143"/>
            <a:ext cx="2508115" cy="215444"/>
            <a:chOff x="95331" y="51470"/>
            <a:chExt cx="2508115" cy="215444"/>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54" name="文本框 53"/>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552" y="1402650"/>
            <a:ext cx="3535977" cy="2918264"/>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4008" y="1275606"/>
            <a:ext cx="4237925" cy="1264817"/>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4008" y="3107133"/>
            <a:ext cx="4287783" cy="1264817"/>
          </a:xfrm>
          <a:prstGeom prst="rect">
            <a:avLst/>
          </a:prstGeom>
        </p:spPr>
      </p:pic>
      <p:grpSp>
        <p:nvGrpSpPr>
          <p:cNvPr id="21" name="组合 20"/>
          <p:cNvGrpSpPr/>
          <p:nvPr/>
        </p:nvGrpSpPr>
        <p:grpSpPr>
          <a:xfrm>
            <a:off x="52855" y="4915143"/>
            <a:ext cx="1566817" cy="215444"/>
            <a:chOff x="52855" y="4915143"/>
            <a:chExt cx="1566817" cy="215444"/>
          </a:xfrm>
        </p:grpSpPr>
        <p:grpSp>
          <p:nvGrpSpPr>
            <p:cNvPr id="22" name="Group 14"/>
            <p:cNvGrpSpPr/>
            <p:nvPr/>
          </p:nvGrpSpPr>
          <p:grpSpPr bwMode="auto">
            <a:xfrm>
              <a:off x="52855" y="4948014"/>
              <a:ext cx="126657" cy="126656"/>
              <a:chOff x="4248" y="3024"/>
              <a:chExt cx="600" cy="599"/>
            </a:xfrm>
          </p:grpSpPr>
          <p:sp>
            <p:nvSpPr>
              <p:cNvPr id="2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5" name="Group 16"/>
              <p:cNvGrpSpPr/>
              <p:nvPr/>
            </p:nvGrpSpPr>
            <p:grpSpPr bwMode="auto">
              <a:xfrm>
                <a:off x="4441" y="3144"/>
                <a:ext cx="215" cy="345"/>
                <a:chOff x="4441" y="3144"/>
                <a:chExt cx="215" cy="345"/>
              </a:xfrm>
            </p:grpSpPr>
            <p:sp>
              <p:nvSpPr>
                <p:cNvPr id="2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3"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spTree>
    <p:extLst>
      <p:ext uri="{BB962C8B-B14F-4D97-AF65-F5344CB8AC3E}">
        <p14:creationId xmlns:p14="http://schemas.microsoft.com/office/powerpoint/2010/main" val="70655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rgbClr val="FF0000"/>
                </a:solidFill>
                <a:latin typeface="Chaparral Pro" panose="02060503040505020203" pitchFamily="18" charset="0"/>
                <a:ea typeface="微软雅黑" pitchFamily="34" charset="-122"/>
              </a:rPr>
              <a:t>Topic 12: </a:t>
            </a:r>
            <a:r>
              <a:rPr lang="en-US" altLang="zh-CN" sz="2000" dirty="0" smtClean="0">
                <a:solidFill>
                  <a:schemeClr val="accent1"/>
                </a:solidFill>
                <a:latin typeface="Chaparral Pro" panose="02060503040505020203" pitchFamily="18" charset="0"/>
                <a:ea typeface="微软雅黑" pitchFamily="34" charset="-122"/>
              </a:rPr>
              <a:t>generated clock blockage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49" name="组合 48"/>
          <p:cNvGrpSpPr/>
          <p:nvPr/>
        </p:nvGrpSpPr>
        <p:grpSpPr>
          <a:xfrm>
            <a:off x="3438969" y="4915143"/>
            <a:ext cx="2508115" cy="215444"/>
            <a:chOff x="95331" y="51470"/>
            <a:chExt cx="2508115" cy="215444"/>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54" name="文本框 53"/>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1" name="组合 20"/>
          <p:cNvGrpSpPr/>
          <p:nvPr/>
        </p:nvGrpSpPr>
        <p:grpSpPr>
          <a:xfrm>
            <a:off x="52855" y="4915143"/>
            <a:ext cx="1566817" cy="215444"/>
            <a:chOff x="52855" y="4915143"/>
            <a:chExt cx="1566817" cy="215444"/>
          </a:xfrm>
        </p:grpSpPr>
        <p:grpSp>
          <p:nvGrpSpPr>
            <p:cNvPr id="22" name="Group 14"/>
            <p:cNvGrpSpPr/>
            <p:nvPr/>
          </p:nvGrpSpPr>
          <p:grpSpPr bwMode="auto">
            <a:xfrm>
              <a:off x="52855" y="4948014"/>
              <a:ext cx="126657" cy="126656"/>
              <a:chOff x="4248" y="3024"/>
              <a:chExt cx="600" cy="599"/>
            </a:xfrm>
          </p:grpSpPr>
          <p:sp>
            <p:nvSpPr>
              <p:cNvPr id="2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5" name="Group 16"/>
              <p:cNvGrpSpPr/>
              <p:nvPr/>
            </p:nvGrpSpPr>
            <p:grpSpPr bwMode="auto">
              <a:xfrm>
                <a:off x="4441" y="3144"/>
                <a:ext cx="215" cy="345"/>
                <a:chOff x="4441" y="3144"/>
                <a:chExt cx="215" cy="345"/>
              </a:xfrm>
            </p:grpSpPr>
            <p:sp>
              <p:nvSpPr>
                <p:cNvPr id="2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3"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grpSp>
        <p:nvGrpSpPr>
          <p:cNvPr id="28" name="组合 27"/>
          <p:cNvGrpSpPr/>
          <p:nvPr/>
        </p:nvGrpSpPr>
        <p:grpSpPr>
          <a:xfrm>
            <a:off x="393338" y="1036413"/>
            <a:ext cx="4074960" cy="530915"/>
            <a:chOff x="604558" y="4113535"/>
            <a:chExt cx="4074960" cy="530915"/>
          </a:xfrm>
        </p:grpSpPr>
        <p:sp>
          <p:nvSpPr>
            <p:cNvPr id="29" name="Freeform 23"/>
            <p:cNvSpPr>
              <a:spLocks noEditPoints="1"/>
            </p:cNvSpPr>
            <p:nvPr/>
          </p:nvSpPr>
          <p:spPr bwMode="auto">
            <a:xfrm>
              <a:off x="604558" y="4166773"/>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0" name="矩形 29"/>
            <p:cNvSpPr/>
            <p:nvPr/>
          </p:nvSpPr>
          <p:spPr>
            <a:xfrm>
              <a:off x="844210" y="4113535"/>
              <a:ext cx="3835308" cy="530915"/>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cs typeface="Adobe Devanagari" panose="02040503050201020203" pitchFamily="18" charset="0"/>
                </a:rPr>
                <a:t>Generated clock blocks master clock propagation</a:t>
              </a:r>
            </a:p>
            <a:p>
              <a:pPr>
                <a:spcBef>
                  <a:spcPts val="300"/>
                </a:spcBef>
              </a:pPr>
              <a:r>
                <a:rPr lang="en-US" altLang="zh-CN" sz="800" i="1" dirty="0">
                  <a:solidFill>
                    <a:schemeClr val="bg1">
                      <a:lumMod val="50000"/>
                    </a:schemeClr>
                  </a:solidFill>
                  <a:cs typeface="Adobe Devanagari" panose="02040503050201020203" pitchFamily="18" charset="0"/>
                </a:rPr>
                <a:t>When a generated clock is created at a pin, all other clocks arriving at that pin are blocked </a:t>
              </a:r>
              <a:r>
                <a:rPr lang="en-US" altLang="zh-CN" sz="800" i="1" dirty="0" smtClean="0">
                  <a:solidFill>
                    <a:schemeClr val="bg1">
                      <a:lumMod val="50000"/>
                    </a:schemeClr>
                  </a:solidFill>
                  <a:cs typeface="Adobe Devanagari" panose="02040503050201020203" pitchFamily="18" charset="0"/>
                </a:rPr>
                <a:t>unless they </a:t>
              </a:r>
              <a:r>
                <a:rPr lang="en-US" altLang="zh-CN" sz="800" i="1" dirty="0">
                  <a:solidFill>
                    <a:schemeClr val="bg1">
                      <a:lumMod val="50000"/>
                    </a:schemeClr>
                  </a:solidFill>
                  <a:cs typeface="Adobe Devanagari" panose="02040503050201020203" pitchFamily="18" charset="0"/>
                </a:rPr>
                <a:t>too have generated clock versions created at that </a:t>
              </a:r>
              <a:r>
                <a:rPr lang="en-US" altLang="zh-CN" sz="800" i="1" dirty="0" smtClean="0">
                  <a:solidFill>
                    <a:schemeClr val="bg1">
                      <a:lumMod val="50000"/>
                    </a:schemeClr>
                  </a:solidFill>
                  <a:cs typeface="Adobe Devanagari" panose="02040503050201020203" pitchFamily="18" charset="0"/>
                </a:rPr>
                <a:t>pin. </a:t>
              </a:r>
              <a:endParaRPr lang="en-US" altLang="zh-CN" sz="800" i="1" dirty="0">
                <a:solidFill>
                  <a:schemeClr val="bg1">
                    <a:lumMod val="50000"/>
                  </a:schemeClr>
                </a:solidFill>
                <a:cs typeface="Adobe Devanagari" panose="02040503050201020203" pitchFamily="18" charset="0"/>
              </a:endParaRPr>
            </a:p>
          </p:txBody>
        </p:sp>
      </p:grpSp>
      <p:sp>
        <p:nvSpPr>
          <p:cNvPr id="31" name="矩形 52"/>
          <p:cNvSpPr/>
          <p:nvPr/>
        </p:nvSpPr>
        <p:spPr>
          <a:xfrm>
            <a:off x="4139952" y="2847927"/>
            <a:ext cx="4424182" cy="1377300"/>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cs typeface="Adobe Devanagari" panose="02040503050201020203" pitchFamily="18" charset="0"/>
              </a:rPr>
              <a:t>Few Observation</a:t>
            </a:r>
            <a:endParaRPr lang="en-US" altLang="zh-CN" sz="1000" b="1" dirty="0">
              <a:solidFill>
                <a:schemeClr val="bg1">
                  <a:lumMod val="50000"/>
                </a:schemeClr>
              </a:solidFill>
              <a:cs typeface="Adobe Devanagari" panose="02040503050201020203" pitchFamily="18" charset="0"/>
            </a:endParaRPr>
          </a:p>
          <a:p>
            <a:pPr algn="just">
              <a:spcBef>
                <a:spcPts val="300"/>
              </a:spcBef>
            </a:pPr>
            <a:r>
              <a:rPr lang="en-US" altLang="zh-CN" sz="800" i="1" dirty="0" smtClean="0">
                <a:solidFill>
                  <a:schemeClr val="bg1">
                    <a:lumMod val="50000"/>
                  </a:schemeClr>
                </a:solidFill>
                <a:cs typeface="Adobe Devanagari" panose="02040503050201020203" pitchFamily="18" charset="0"/>
              </a:rPr>
              <a:t>Since only generated clock for div2 clock are created..</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No divided by 4 clock show up at node #4;</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No master clock show up at node #4;</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Define new generated clock for div4 at node 4 is a possible fix, but not preferred. (think why)</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Define new generated clock for div4 at node 3 and move div2 clock back to node 2 is a better way.</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Should define exclusive relation between div2 and div4. If not constraining the select pin of the MUX, it will propagate both div2 and div4 clocks;</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056" y="1865472"/>
            <a:ext cx="4589496" cy="1930414"/>
          </a:xfrm>
          <a:prstGeom prst="rect">
            <a:avLst/>
          </a:prstGeom>
        </p:spPr>
      </p:pic>
    </p:spTree>
    <p:extLst>
      <p:ext uri="{BB962C8B-B14F-4D97-AF65-F5344CB8AC3E}">
        <p14:creationId xmlns:p14="http://schemas.microsoft.com/office/powerpoint/2010/main" val="10742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39"/>
          <p:cNvSpPr>
            <a:spLocks noChangeArrowheads="1"/>
          </p:cNvSpPr>
          <p:nvPr/>
        </p:nvSpPr>
        <p:spPr bwMode="auto">
          <a:xfrm>
            <a:off x="416159" y="278281"/>
            <a:ext cx="6172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smtClean="0">
                <a:solidFill>
                  <a:srgbClr val="FF0000"/>
                </a:solidFill>
                <a:latin typeface="Chaparral Pro" panose="02060503040505020203" pitchFamily="18" charset="0"/>
                <a:ea typeface="微软雅黑" pitchFamily="34" charset="-122"/>
              </a:rPr>
              <a:t>Topic 13: </a:t>
            </a:r>
            <a:r>
              <a:rPr lang="en-US" altLang="zh-CN" sz="2000" dirty="0" smtClean="0">
                <a:solidFill>
                  <a:schemeClr val="accent1"/>
                </a:solidFill>
                <a:latin typeface="Chaparral Pro" panose="02060503040505020203" pitchFamily="18" charset="0"/>
                <a:ea typeface="微软雅黑" pitchFamily="34" charset="-122"/>
              </a:rPr>
              <a:t>Break generated clock timing loop  </a:t>
            </a:r>
            <a:endParaRPr lang="en-US" altLang="zh-CN" sz="2000" dirty="0">
              <a:solidFill>
                <a:schemeClr val="accent1"/>
              </a:solidFill>
              <a:latin typeface="Chaparral Pro" panose="02060503040505020203" pitchFamily="18" charset="0"/>
              <a:ea typeface="微软雅黑" pitchFamily="34" charset="-122"/>
            </a:endParaRPr>
          </a:p>
        </p:txBody>
      </p:sp>
      <p:grpSp>
        <p:nvGrpSpPr>
          <p:cNvPr id="49" name="组合 48"/>
          <p:cNvGrpSpPr/>
          <p:nvPr/>
        </p:nvGrpSpPr>
        <p:grpSpPr>
          <a:xfrm>
            <a:off x="3438969" y="4915143"/>
            <a:ext cx="2508115" cy="215444"/>
            <a:chOff x="95331" y="51470"/>
            <a:chExt cx="2508115" cy="215444"/>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31" y="57364"/>
              <a:ext cx="156189" cy="151191"/>
            </a:xfrm>
            <a:prstGeom prst="rect">
              <a:avLst/>
            </a:prstGeom>
          </p:spPr>
        </p:pic>
        <p:sp>
          <p:nvSpPr>
            <p:cNvPr id="54" name="文本框 53"/>
            <p:cNvSpPr txBox="1"/>
            <p:nvPr/>
          </p:nvSpPr>
          <p:spPr>
            <a:xfrm>
              <a:off x="251520" y="51470"/>
              <a:ext cx="2351926" cy="215444"/>
            </a:xfrm>
            <a:prstGeom prst="rect">
              <a:avLst/>
            </a:prstGeom>
            <a:noFill/>
          </p:spPr>
          <p:txBody>
            <a:bodyPr wrap="none" rtlCol="0">
              <a:spAutoFit/>
            </a:bodyPr>
            <a:lstStyle/>
            <a:p>
              <a:r>
                <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Static Timing </a:t>
              </a:r>
              <a:r>
                <a:rPr lang="en-US" sz="800" dirty="0" smtClean="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rPr>
                <a:t>Analysis – Chapter 3 : Constraint Develop </a:t>
              </a:r>
              <a:endParaRPr lang="en-US" sz="800" dirty="0">
                <a:solidFill>
                  <a:schemeClr val="tx1">
                    <a:lumMod val="65000"/>
                    <a:lumOff val="35000"/>
                  </a:schemeClr>
                </a:solidFill>
                <a:latin typeface="Adobe Devanagari" panose="02040503050201020203" pitchFamily="18" charset="0"/>
                <a:ea typeface="微软雅黑" pitchFamily="34" charset="-122"/>
                <a:cs typeface="Adobe Devanagari" panose="02040503050201020203" pitchFamily="18" charset="0"/>
              </a:endParaRPr>
            </a:p>
          </p:txBody>
        </p:sp>
      </p:grpSp>
      <p:grpSp>
        <p:nvGrpSpPr>
          <p:cNvPr id="21" name="组合 20"/>
          <p:cNvGrpSpPr/>
          <p:nvPr/>
        </p:nvGrpSpPr>
        <p:grpSpPr>
          <a:xfrm>
            <a:off x="52855" y="4915143"/>
            <a:ext cx="1566817" cy="215444"/>
            <a:chOff x="52855" y="4915143"/>
            <a:chExt cx="1566817" cy="215444"/>
          </a:xfrm>
        </p:grpSpPr>
        <p:grpSp>
          <p:nvGrpSpPr>
            <p:cNvPr id="22" name="Group 14"/>
            <p:cNvGrpSpPr/>
            <p:nvPr/>
          </p:nvGrpSpPr>
          <p:grpSpPr bwMode="auto">
            <a:xfrm>
              <a:off x="52855" y="4948014"/>
              <a:ext cx="126657" cy="126656"/>
              <a:chOff x="4248" y="3024"/>
              <a:chExt cx="600" cy="599"/>
            </a:xfrm>
          </p:grpSpPr>
          <p:sp>
            <p:nvSpPr>
              <p:cNvPr id="2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5" name="Group 16"/>
              <p:cNvGrpSpPr/>
              <p:nvPr/>
            </p:nvGrpSpPr>
            <p:grpSpPr bwMode="auto">
              <a:xfrm>
                <a:off x="4441" y="3144"/>
                <a:ext cx="215" cy="345"/>
                <a:chOff x="4441" y="3144"/>
                <a:chExt cx="215" cy="345"/>
              </a:xfrm>
            </p:grpSpPr>
            <p:sp>
              <p:nvSpPr>
                <p:cNvPr id="2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23" name="Text Box 20"/>
            <p:cNvSpPr txBox="1">
              <a:spLocks noChangeArrowheads="1"/>
            </p:cNvSpPr>
            <p:nvPr/>
          </p:nvSpPr>
          <p:spPr bwMode="auto">
            <a:xfrm>
              <a:off x="128462" y="4915143"/>
              <a:ext cx="1491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solidFill>
                    <a:schemeClr val="tx1">
                      <a:lumMod val="65000"/>
                      <a:lumOff val="35000"/>
                    </a:schemeClr>
                  </a:solidFill>
                  <a:latin typeface="Minion Pro" panose="02040503050306020203" pitchFamily="18" charset="0"/>
                  <a:ea typeface="微软雅黑" pitchFamily="34" charset="-122"/>
                </a:rPr>
                <a:t>ASIC Boot Camp</a:t>
              </a:r>
              <a:endParaRPr lang="en-US" altLang="zh-CN" sz="800" dirty="0">
                <a:solidFill>
                  <a:schemeClr val="tx1">
                    <a:lumMod val="65000"/>
                    <a:lumOff val="35000"/>
                  </a:schemeClr>
                </a:solidFill>
                <a:latin typeface="Minion Pro" panose="02040503050306020203" pitchFamily="18" charset="0"/>
                <a:ea typeface="微软雅黑" pitchFamily="34" charset="-122"/>
              </a:endParaRPr>
            </a:p>
          </p:txBody>
        </p:sp>
      </p:grpSp>
      <p:grpSp>
        <p:nvGrpSpPr>
          <p:cNvPr id="28" name="组合 27"/>
          <p:cNvGrpSpPr/>
          <p:nvPr/>
        </p:nvGrpSpPr>
        <p:grpSpPr>
          <a:xfrm>
            <a:off x="5292080" y="1203598"/>
            <a:ext cx="3096344" cy="407804"/>
            <a:chOff x="604558" y="4113535"/>
            <a:chExt cx="3096344" cy="407804"/>
          </a:xfrm>
        </p:grpSpPr>
        <p:sp>
          <p:nvSpPr>
            <p:cNvPr id="29" name="Freeform 23"/>
            <p:cNvSpPr>
              <a:spLocks noEditPoints="1"/>
            </p:cNvSpPr>
            <p:nvPr/>
          </p:nvSpPr>
          <p:spPr bwMode="auto">
            <a:xfrm>
              <a:off x="604558" y="4166773"/>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0" name="矩形 29"/>
            <p:cNvSpPr/>
            <p:nvPr/>
          </p:nvSpPr>
          <p:spPr>
            <a:xfrm>
              <a:off x="844210" y="4113535"/>
              <a:ext cx="2856692" cy="407804"/>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cs typeface="Adobe Devanagari" panose="02040503050201020203" pitchFamily="18" charset="0"/>
                </a:rPr>
                <a:t>Check_timing –override </a:t>
              </a:r>
              <a:r>
                <a:rPr lang="en-US" altLang="zh-CN" sz="1000" b="1" dirty="0" err="1" smtClean="0">
                  <a:solidFill>
                    <a:schemeClr val="bg1">
                      <a:lumMod val="50000"/>
                    </a:schemeClr>
                  </a:solidFill>
                  <a:cs typeface="Adobe Devanagari" panose="02040503050201020203" pitchFamily="18" charset="0"/>
                </a:rPr>
                <a:t>generated_clock</a:t>
              </a:r>
              <a:r>
                <a:rPr lang="en-US" altLang="zh-CN" sz="1000" b="1" dirty="0" smtClean="0">
                  <a:solidFill>
                    <a:schemeClr val="bg1">
                      <a:lumMod val="50000"/>
                    </a:schemeClr>
                  </a:solidFill>
                  <a:cs typeface="Adobe Devanagari" panose="02040503050201020203" pitchFamily="18" charset="0"/>
                </a:rPr>
                <a:t> -verbose</a:t>
              </a:r>
            </a:p>
            <a:p>
              <a:pPr>
                <a:spcBef>
                  <a:spcPts val="300"/>
                </a:spcBef>
              </a:pPr>
              <a:r>
                <a:rPr lang="en-US" altLang="zh-CN" sz="800" i="1" dirty="0" smtClean="0">
                  <a:solidFill>
                    <a:schemeClr val="bg1">
                      <a:lumMod val="50000"/>
                    </a:schemeClr>
                  </a:solidFill>
                  <a:cs typeface="Adobe Devanagari" panose="02040503050201020203" pitchFamily="18" charset="0"/>
                </a:rPr>
                <a:t>Timing loop needs to be </a:t>
              </a:r>
              <a:r>
                <a:rPr lang="en-US" altLang="zh-CN" sz="800" i="1" dirty="0" err="1" smtClean="0">
                  <a:solidFill>
                    <a:schemeClr val="bg1">
                      <a:lumMod val="50000"/>
                    </a:schemeClr>
                  </a:solidFill>
                  <a:cs typeface="Adobe Devanagari" panose="02040503050201020203" pitchFamily="18" charset="0"/>
                </a:rPr>
                <a:t>breaked</a:t>
              </a:r>
              <a:r>
                <a:rPr lang="en-US" altLang="zh-CN" sz="800" i="1" dirty="0" smtClean="0">
                  <a:solidFill>
                    <a:schemeClr val="bg1">
                      <a:lumMod val="50000"/>
                    </a:schemeClr>
                  </a:solidFill>
                  <a:cs typeface="Adobe Devanagari" panose="02040503050201020203" pitchFamily="18" charset="0"/>
                </a:rPr>
                <a:t> if not well constrained </a:t>
              </a:r>
              <a:endParaRPr lang="en-US" altLang="zh-CN" sz="800" i="1" dirty="0">
                <a:solidFill>
                  <a:schemeClr val="bg1">
                    <a:lumMod val="50000"/>
                  </a:schemeClr>
                </a:solidFill>
                <a:cs typeface="Adobe Devanagari" panose="02040503050201020203" pitchFamily="18" charset="0"/>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165" y="1754974"/>
            <a:ext cx="4004835" cy="1633551"/>
          </a:xfrm>
          <a:prstGeom prst="rect">
            <a:avLst/>
          </a:prstGeom>
        </p:spPr>
      </p:pic>
      <p:sp>
        <p:nvSpPr>
          <p:cNvPr id="31" name="矩形 52"/>
          <p:cNvSpPr/>
          <p:nvPr/>
        </p:nvSpPr>
        <p:spPr>
          <a:xfrm>
            <a:off x="5531732" y="1826299"/>
            <a:ext cx="3168352" cy="1585049"/>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cs typeface="Adobe Devanagari" panose="02040503050201020203" pitchFamily="18" charset="0"/>
              </a:rPr>
              <a:t>Few Observation</a:t>
            </a:r>
            <a:endParaRPr lang="en-US" altLang="zh-CN" sz="1000" b="1" dirty="0">
              <a:solidFill>
                <a:schemeClr val="bg1">
                  <a:lumMod val="50000"/>
                </a:schemeClr>
              </a:solidFill>
              <a:cs typeface="Adobe Devanagari" panose="02040503050201020203" pitchFamily="18" charset="0"/>
            </a:endParaRPr>
          </a:p>
          <a:p>
            <a:pPr algn="just">
              <a:spcBef>
                <a:spcPts val="300"/>
              </a:spcBef>
            </a:pPr>
            <a:r>
              <a:rPr lang="en-US" altLang="zh-CN" sz="800" i="1" dirty="0" smtClean="0">
                <a:solidFill>
                  <a:schemeClr val="bg1">
                    <a:lumMod val="50000"/>
                  </a:schemeClr>
                </a:solidFill>
                <a:cs typeface="Adobe Devanagari" panose="02040503050201020203" pitchFamily="18" charset="0"/>
              </a:rPr>
              <a:t>Timing loop exists for the clock generation path..</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Flop on the left is generating the clock for flop on the right</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The output of the flop on the right feeds back to the Datapath of the flop on the left </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Ideally, the feedback path shouldn’t be enabled when the clock MUX selects the bottom branch</a:t>
            </a:r>
          </a:p>
          <a:p>
            <a:pPr marL="228600" indent="-228600" algn="just">
              <a:spcBef>
                <a:spcPts val="300"/>
              </a:spcBef>
              <a:buAutoNum type="arabicParenR"/>
            </a:pPr>
            <a:r>
              <a:rPr lang="en-US" altLang="zh-CN" sz="800" i="1" dirty="0" smtClean="0">
                <a:solidFill>
                  <a:schemeClr val="bg1">
                    <a:lumMod val="50000"/>
                  </a:schemeClr>
                </a:solidFill>
                <a:cs typeface="Adobe Devanagari" panose="02040503050201020203" pitchFamily="18" charset="0"/>
              </a:rPr>
              <a:t>As a temporary workaround, we can break the timing arc at either node 1 or node </a:t>
            </a:r>
            <a:r>
              <a:rPr lang="en-US" altLang="zh-CN" sz="800" i="1" dirty="0">
                <a:solidFill>
                  <a:schemeClr val="bg1">
                    <a:lumMod val="50000"/>
                  </a:schemeClr>
                </a:solidFill>
                <a:cs typeface="Adobe Devanagari" panose="02040503050201020203" pitchFamily="18" charset="0"/>
              </a:rPr>
              <a:t>2 using set_disable_timing </a:t>
            </a:r>
            <a:endParaRPr lang="en-US" altLang="zh-CN" sz="800" i="1" dirty="0" smtClean="0">
              <a:solidFill>
                <a:schemeClr val="bg1">
                  <a:lumMod val="50000"/>
                </a:schemeClr>
              </a:solidFill>
              <a:cs typeface="Adobe Devanagari" panose="02040503050201020203" pitchFamily="18" charset="0"/>
            </a:endParaRPr>
          </a:p>
          <a:p>
            <a:pPr algn="just">
              <a:spcBef>
                <a:spcPts val="300"/>
              </a:spcBef>
            </a:pPr>
            <a:endParaRPr lang="en-US" altLang="zh-CN" sz="800" i="1" dirty="0" smtClean="0">
              <a:solidFill>
                <a:schemeClr val="bg1">
                  <a:lumMod val="50000"/>
                </a:schemeClr>
              </a:solidFill>
              <a:cs typeface="Adobe Devanagari" panose="02040503050201020203" pitchFamily="18" charset="0"/>
            </a:endParaRPr>
          </a:p>
        </p:txBody>
      </p:sp>
      <p:sp>
        <p:nvSpPr>
          <p:cNvPr id="32" name="矩形 52"/>
          <p:cNvSpPr/>
          <p:nvPr/>
        </p:nvSpPr>
        <p:spPr>
          <a:xfrm>
            <a:off x="5531732" y="3435254"/>
            <a:ext cx="3168352" cy="1261884"/>
          </a:xfrm>
          <a:prstGeom prst="rect">
            <a:avLst/>
          </a:prstGeom>
        </p:spPr>
        <p:txBody>
          <a:bodyPr wrap="square">
            <a:spAutoFit/>
          </a:bodyPr>
          <a:lstStyle/>
          <a:p>
            <a:pPr algn="just">
              <a:spcBef>
                <a:spcPts val="300"/>
              </a:spcBef>
            </a:pPr>
            <a:r>
              <a:rPr lang="en-US" altLang="zh-CN" sz="1000" b="1" dirty="0" smtClean="0">
                <a:solidFill>
                  <a:schemeClr val="bg1">
                    <a:lumMod val="50000"/>
                  </a:schemeClr>
                </a:solidFill>
                <a:cs typeface="Adobe Devanagari" panose="02040503050201020203" pitchFamily="18" charset="0"/>
              </a:rPr>
              <a:t>Primetime automatically breaks loop</a:t>
            </a:r>
            <a:endParaRPr lang="en-US" altLang="zh-CN" sz="1000" b="1" dirty="0">
              <a:solidFill>
                <a:schemeClr val="bg1">
                  <a:lumMod val="50000"/>
                </a:schemeClr>
              </a:solidFill>
              <a:cs typeface="Adobe Devanagari" panose="02040503050201020203" pitchFamily="18" charset="0"/>
            </a:endParaRPr>
          </a:p>
          <a:p>
            <a:pPr algn="just">
              <a:spcBef>
                <a:spcPts val="300"/>
              </a:spcBef>
            </a:pPr>
            <a:r>
              <a:rPr lang="en-US" altLang="zh-CN" sz="800" i="1" dirty="0" smtClean="0">
                <a:solidFill>
                  <a:schemeClr val="bg1">
                    <a:lumMod val="50000"/>
                  </a:schemeClr>
                </a:solidFill>
                <a:cs typeface="Adobe Devanagari" panose="02040503050201020203" pitchFamily="18" charset="0"/>
              </a:rPr>
              <a:t>PT will break a timing loop in order to time the design, but it is not recommended to rely on PT. It can break the loop at different locations from design to design and may break valid timing paths.</a:t>
            </a:r>
          </a:p>
          <a:p>
            <a:pPr algn="just">
              <a:spcBef>
                <a:spcPts val="300"/>
              </a:spcBef>
            </a:pPr>
            <a:endParaRPr lang="en-US" altLang="zh-CN" sz="800" i="1" dirty="0">
              <a:solidFill>
                <a:schemeClr val="bg1">
                  <a:lumMod val="50000"/>
                </a:schemeClr>
              </a:solidFill>
              <a:cs typeface="Adobe Devanagari" panose="02040503050201020203" pitchFamily="18" charset="0"/>
            </a:endParaRPr>
          </a:p>
          <a:p>
            <a:pPr algn="just">
              <a:spcBef>
                <a:spcPts val="300"/>
              </a:spcBef>
            </a:pPr>
            <a:r>
              <a:rPr lang="en-US" altLang="zh-CN" sz="800" i="1" dirty="0" smtClean="0">
                <a:solidFill>
                  <a:schemeClr val="bg1">
                    <a:lumMod val="50000"/>
                  </a:schemeClr>
                </a:solidFill>
                <a:cs typeface="Adobe Devanagari" panose="02040503050201020203" pitchFamily="18" charset="0"/>
              </a:rPr>
              <a:t>So it’s better to understand design and disable timing arc manually to maintain design coverage and consistency.</a:t>
            </a:r>
          </a:p>
          <a:p>
            <a:pPr algn="just">
              <a:spcBef>
                <a:spcPts val="300"/>
              </a:spcBef>
            </a:pPr>
            <a:endParaRPr lang="en-US" altLang="zh-CN" sz="800" i="1" dirty="0" smtClean="0">
              <a:solidFill>
                <a:schemeClr val="bg1">
                  <a:lumMod val="50000"/>
                </a:schemeClr>
              </a:solidFill>
              <a:cs typeface="Adobe Devanagari" panose="02040503050201020203" pitchFamily="18" charset="0"/>
            </a:endParaRPr>
          </a:p>
        </p:txBody>
      </p:sp>
    </p:spTree>
    <p:extLst>
      <p:ext uri="{BB962C8B-B14F-4D97-AF65-F5344CB8AC3E}">
        <p14:creationId xmlns:p14="http://schemas.microsoft.com/office/powerpoint/2010/main" val="102254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26399</TotalTime>
  <Words>10065</Words>
  <Application>Microsoft Office PowerPoint</Application>
  <PresentationFormat>On-screen Show (16:9)</PresentationFormat>
  <Paragraphs>671</Paragraphs>
  <Slides>31</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Adobe Devanagari</vt:lpstr>
      <vt:lpstr>Chaparral Pro</vt:lpstr>
      <vt:lpstr>微软雅黑</vt:lpstr>
      <vt:lpstr>Minion Pro</vt:lpstr>
      <vt:lpstr>宋体</vt:lpstr>
      <vt:lpstr>Arial</vt:lpstr>
      <vt:lpstr>Calibri</vt:lpstr>
      <vt:lpstr>Impact</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Yang Yang</cp:lastModifiedBy>
  <cp:revision>2390</cp:revision>
  <cp:lastPrinted>2019-02-26T01:06:32Z</cp:lastPrinted>
  <dcterms:created xsi:type="dcterms:W3CDTF">2016-04-09T09:29:00Z</dcterms:created>
  <dcterms:modified xsi:type="dcterms:W3CDTF">2019-04-17T03:33:34Z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