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76" r:id="rId5"/>
    <p:sldId id="260" r:id="rId6"/>
    <p:sldId id="273" r:id="rId7"/>
    <p:sldId id="274" r:id="rId8"/>
    <p:sldId id="261" r:id="rId9"/>
    <p:sldId id="262" r:id="rId10"/>
    <p:sldId id="263" r:id="rId11"/>
    <p:sldId id="275" r:id="rId12"/>
    <p:sldId id="277" r:id="rId13"/>
    <p:sldId id="264" r:id="rId14"/>
    <p:sldId id="266" r:id="rId15"/>
    <p:sldId id="270" r:id="rId16"/>
    <p:sldId id="272" r:id="rId1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800" b="1" i="0">
                <a:solidFill>
                  <a:schemeClr val="bg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182361" y="31242"/>
            <a:ext cx="3962400" cy="807720"/>
          </a:xfrm>
          <a:custGeom>
            <a:avLst/>
            <a:gdLst/>
            <a:ahLst/>
            <a:cxnLst/>
            <a:rect l="l" t="t" r="r" b="b"/>
            <a:pathLst>
              <a:path w="3962400" h="807719">
                <a:moveTo>
                  <a:pt x="3962398" y="807718"/>
                </a:moveTo>
                <a:lnTo>
                  <a:pt x="0" y="807718"/>
                </a:lnTo>
                <a:lnTo>
                  <a:pt x="0" y="0"/>
                </a:lnTo>
                <a:lnTo>
                  <a:pt x="3962398" y="0"/>
                </a:lnTo>
                <a:lnTo>
                  <a:pt x="3962398" y="807718"/>
                </a:lnTo>
                <a:close/>
              </a:path>
            </a:pathLst>
          </a:custGeom>
          <a:solidFill>
            <a:srgbClr val="6F2F9F"/>
          </a:solidFill>
        </p:spPr>
        <p:txBody>
          <a:bodyPr wrap="square" lIns="0" tIns="0" rIns="0" bIns="0" rtlCol="0"/>
          <a:lstStyle/>
          <a:p>
            <a:endParaRPr/>
          </a:p>
        </p:txBody>
      </p:sp>
      <p:sp>
        <p:nvSpPr>
          <p:cNvPr id="17" name="bg object 17"/>
          <p:cNvSpPr/>
          <p:nvPr/>
        </p:nvSpPr>
        <p:spPr>
          <a:xfrm>
            <a:off x="5182361" y="31242"/>
            <a:ext cx="3962400" cy="807720"/>
          </a:xfrm>
          <a:custGeom>
            <a:avLst/>
            <a:gdLst/>
            <a:ahLst/>
            <a:cxnLst/>
            <a:rect l="l" t="t" r="r" b="b"/>
            <a:pathLst>
              <a:path w="3962400" h="807719">
                <a:moveTo>
                  <a:pt x="0" y="807718"/>
                </a:moveTo>
                <a:lnTo>
                  <a:pt x="3962398" y="807718"/>
                </a:lnTo>
                <a:lnTo>
                  <a:pt x="3962398" y="0"/>
                </a:lnTo>
                <a:lnTo>
                  <a:pt x="0" y="0"/>
                </a:lnTo>
                <a:lnTo>
                  <a:pt x="0" y="807718"/>
                </a:lnTo>
                <a:close/>
              </a:path>
            </a:pathLst>
          </a:custGeom>
          <a:ln w="25899">
            <a:solidFill>
              <a:srgbClr val="375D88"/>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bg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11402" y="-17398"/>
            <a:ext cx="7846797" cy="1013967"/>
          </a:xfrm>
          <a:prstGeom prst="rect">
            <a:avLst/>
          </a:prstGeom>
        </p:spPr>
        <p:txBody>
          <a:bodyPr wrap="square" lIns="0" tIns="0" rIns="0" bIns="0">
            <a:spAutoFit/>
          </a:bodyPr>
          <a:lstStyle>
            <a:lvl1pPr>
              <a:defRPr sz="2800" b="1" i="0">
                <a:solidFill>
                  <a:schemeClr val="bg1"/>
                </a:solidFill>
                <a:latin typeface="Times New Roman"/>
                <a:cs typeface="Times New Roman"/>
              </a:defRPr>
            </a:lvl1pPr>
          </a:lstStyle>
          <a:p>
            <a:endParaRPr/>
          </a:p>
        </p:txBody>
      </p:sp>
      <p:sp>
        <p:nvSpPr>
          <p:cNvPr id="3" name="Holder 3"/>
          <p:cNvSpPr>
            <a:spLocks noGrp="1"/>
          </p:cNvSpPr>
          <p:nvPr>
            <p:ph type="body" idx="1"/>
          </p:nvPr>
        </p:nvSpPr>
        <p:spPr>
          <a:xfrm>
            <a:off x="380975" y="1539875"/>
            <a:ext cx="8382049" cy="2983229"/>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a:xfrm>
            <a:off x="8272017" y="6436054"/>
            <a:ext cx="278257"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116974" y="6223992"/>
            <a:ext cx="625475" cy="330200"/>
          </a:xfrm>
          <a:prstGeom prst="rect">
            <a:avLst/>
          </a:prstGeom>
        </p:spPr>
        <p:txBody>
          <a:bodyPr vert="horz" wrap="square" lIns="0" tIns="12700" rIns="0" bIns="0" rtlCol="0">
            <a:spAutoFit/>
          </a:bodyPr>
          <a:lstStyle/>
          <a:p>
            <a:pPr marL="12700">
              <a:lnSpc>
                <a:spcPct val="100000"/>
              </a:lnSpc>
              <a:spcBef>
                <a:spcPts val="100"/>
              </a:spcBef>
            </a:pPr>
            <a:r>
              <a:rPr sz="2000" b="1" spc="-20" dirty="0">
                <a:latin typeface="Times New Roman"/>
                <a:cs typeface="Times New Roman"/>
              </a:rPr>
              <a:t>.</a:t>
            </a:r>
            <a:endParaRPr sz="2000" dirty="0">
              <a:latin typeface="Times New Roman"/>
              <a:cs typeface="Times New Roman"/>
            </a:endParaRPr>
          </a:p>
        </p:txBody>
      </p:sp>
      <p:sp>
        <p:nvSpPr>
          <p:cNvPr id="6" name="object 6"/>
          <p:cNvSpPr txBox="1"/>
          <p:nvPr/>
        </p:nvSpPr>
        <p:spPr>
          <a:xfrm>
            <a:off x="8297417" y="6397954"/>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1</a:t>
            </a:r>
            <a:endParaRPr sz="1200">
              <a:latin typeface="Calibri"/>
              <a:cs typeface="Calibri"/>
            </a:endParaRPr>
          </a:p>
        </p:txBody>
      </p:sp>
      <p:sp>
        <p:nvSpPr>
          <p:cNvPr id="8" name="TextBox 7">
            <a:extLst>
              <a:ext uri="{FF2B5EF4-FFF2-40B4-BE49-F238E27FC236}">
                <a16:creationId xmlns:a16="http://schemas.microsoft.com/office/drawing/2014/main" id="{6333879B-8FED-C998-B3AA-13FCB6EE5807}"/>
              </a:ext>
            </a:extLst>
          </p:cNvPr>
          <p:cNvSpPr txBox="1"/>
          <p:nvPr/>
        </p:nvSpPr>
        <p:spPr>
          <a:xfrm>
            <a:off x="533400" y="2555721"/>
            <a:ext cx="8839200" cy="1287532"/>
          </a:xfrm>
          <a:prstGeom prst="rect">
            <a:avLst/>
          </a:prstGeom>
          <a:noFill/>
        </p:spPr>
        <p:txBody>
          <a:bodyPr wrap="square" rtlCol="0">
            <a:spAutoFit/>
          </a:bodyPr>
          <a:lstStyle/>
          <a:p>
            <a:pPr marL="2628265" marR="1080770" indent="-2616200" algn="ctr">
              <a:lnSpc>
                <a:spcPct val="100000"/>
              </a:lnSpc>
              <a:spcBef>
                <a:spcPts val="100"/>
              </a:spcBef>
            </a:pPr>
            <a:r>
              <a:rPr lang="en-IN" sz="2400" b="1" u="heavy" dirty="0">
                <a:solidFill>
                  <a:srgbClr val="6F2F9F"/>
                </a:solidFill>
                <a:uFill>
                  <a:solidFill>
                    <a:srgbClr val="6F2F9F"/>
                  </a:solidFill>
                </a:uFill>
                <a:latin typeface="Times New Roman"/>
                <a:cs typeface="Times New Roman"/>
              </a:rPr>
              <a:t>MINI</a:t>
            </a:r>
            <a:r>
              <a:rPr lang="en-IN" sz="2400" b="1" u="heavy" spc="-65" dirty="0">
                <a:solidFill>
                  <a:srgbClr val="6F2F9F"/>
                </a:solidFill>
                <a:uFill>
                  <a:solidFill>
                    <a:srgbClr val="6F2F9F"/>
                  </a:solidFill>
                </a:uFill>
                <a:latin typeface="Times New Roman"/>
                <a:cs typeface="Times New Roman"/>
              </a:rPr>
              <a:t> </a:t>
            </a:r>
            <a:r>
              <a:rPr lang="en-IN" sz="2400" b="1" u="heavy" dirty="0">
                <a:solidFill>
                  <a:srgbClr val="6F2F9F"/>
                </a:solidFill>
                <a:uFill>
                  <a:solidFill>
                    <a:srgbClr val="6F2F9F"/>
                  </a:solidFill>
                </a:uFill>
                <a:latin typeface="Times New Roman"/>
                <a:cs typeface="Times New Roman"/>
              </a:rPr>
              <a:t>PROJECT</a:t>
            </a:r>
            <a:r>
              <a:rPr lang="en-IN" sz="2400" b="1" u="heavy" spc="-90" dirty="0">
                <a:solidFill>
                  <a:srgbClr val="6F2F9F"/>
                </a:solidFill>
                <a:uFill>
                  <a:solidFill>
                    <a:srgbClr val="6F2F9F"/>
                  </a:solidFill>
                </a:uFill>
                <a:latin typeface="Times New Roman"/>
                <a:cs typeface="Times New Roman"/>
              </a:rPr>
              <a:t> </a:t>
            </a:r>
            <a:r>
              <a:rPr lang="en-IN" sz="2400" b="1" u="heavy" dirty="0">
                <a:solidFill>
                  <a:srgbClr val="6F2F9F"/>
                </a:solidFill>
                <a:uFill>
                  <a:solidFill>
                    <a:srgbClr val="6F2F9F"/>
                  </a:solidFill>
                </a:uFill>
                <a:latin typeface="Times New Roman"/>
                <a:cs typeface="Times New Roman"/>
              </a:rPr>
              <a:t>-</a:t>
            </a:r>
            <a:r>
              <a:rPr lang="en-IN" sz="2400" b="1" u="heavy" spc="-150" dirty="0">
                <a:solidFill>
                  <a:srgbClr val="6F2F9F"/>
                </a:solidFill>
                <a:uFill>
                  <a:solidFill>
                    <a:srgbClr val="6F2F9F"/>
                  </a:solidFill>
                </a:uFill>
                <a:latin typeface="Times New Roman"/>
                <a:cs typeface="Times New Roman"/>
              </a:rPr>
              <a:t>  </a:t>
            </a:r>
            <a:r>
              <a:rPr lang="en-IN" sz="2400" b="1" u="heavy" spc="-10" dirty="0">
                <a:solidFill>
                  <a:srgbClr val="6F2F9F"/>
                </a:solidFill>
                <a:uFill>
                  <a:solidFill>
                    <a:srgbClr val="6F2F9F"/>
                  </a:solidFill>
                </a:uFill>
                <a:latin typeface="Times New Roman"/>
                <a:cs typeface="Times New Roman"/>
              </a:rPr>
              <a:t>AI19541 </a:t>
            </a:r>
          </a:p>
          <a:p>
            <a:pPr marL="2628265" marR="1080770" indent="-2616200" algn="ctr">
              <a:lnSpc>
                <a:spcPct val="100000"/>
              </a:lnSpc>
              <a:spcBef>
                <a:spcPts val="100"/>
              </a:spcBef>
            </a:pPr>
            <a:r>
              <a:rPr lang="en-IN" sz="2400" b="1" u="heavy" spc="-10" dirty="0">
                <a:solidFill>
                  <a:srgbClr val="6F2F9F"/>
                </a:solidFill>
                <a:uFill>
                  <a:solidFill>
                    <a:srgbClr val="6F2F9F"/>
                  </a:solidFill>
                </a:uFill>
                <a:latin typeface="Times New Roman"/>
                <a:cs typeface="Times New Roman"/>
              </a:rPr>
              <a:t> FUNDAMENTALS OF DEEP LEARNING</a:t>
            </a:r>
          </a:p>
          <a:p>
            <a:pPr marL="2628265" marR="1080770" indent="-2616200" algn="ctr">
              <a:lnSpc>
                <a:spcPct val="100000"/>
              </a:lnSpc>
              <a:spcBef>
                <a:spcPts val="100"/>
              </a:spcBef>
            </a:pPr>
            <a:endParaRPr lang="en-IN" sz="2800" b="1" u="heavy" spc="-10" dirty="0">
              <a:solidFill>
                <a:srgbClr val="6F2F9F"/>
              </a:solidFill>
              <a:uFill>
                <a:solidFill>
                  <a:srgbClr val="6F2F9F"/>
                </a:solidFill>
              </a:uFill>
              <a:latin typeface="Times New Roman"/>
              <a:cs typeface="Times New Roman"/>
            </a:endParaRPr>
          </a:p>
        </p:txBody>
      </p:sp>
      <p:sp>
        <p:nvSpPr>
          <p:cNvPr id="9" name="TextBox 8">
            <a:extLst>
              <a:ext uri="{FF2B5EF4-FFF2-40B4-BE49-F238E27FC236}">
                <a16:creationId xmlns:a16="http://schemas.microsoft.com/office/drawing/2014/main" id="{B102E37E-E4E5-4DDC-E276-1AC0A349BDE3}"/>
              </a:ext>
            </a:extLst>
          </p:cNvPr>
          <p:cNvSpPr txBox="1"/>
          <p:nvPr/>
        </p:nvSpPr>
        <p:spPr>
          <a:xfrm>
            <a:off x="5646825" y="4724400"/>
            <a:ext cx="5506923" cy="1669496"/>
          </a:xfrm>
          <a:prstGeom prst="rect">
            <a:avLst/>
          </a:prstGeom>
          <a:noFill/>
        </p:spPr>
        <p:txBody>
          <a:bodyPr wrap="square" rtlCol="0">
            <a:spAutoFit/>
          </a:bodyPr>
          <a:lstStyle/>
          <a:p>
            <a:pPr>
              <a:lnSpc>
                <a:spcPct val="150000"/>
              </a:lnSpc>
            </a:pPr>
            <a:r>
              <a:rPr lang="en-US" sz="1400" b="1" dirty="0">
                <a:solidFill>
                  <a:srgbClr val="7030A0"/>
                </a:solidFill>
                <a:latin typeface="Times New Roman" panose="02020603050405020304" pitchFamily="18" charset="0"/>
                <a:cs typeface="Times New Roman" panose="02020603050405020304" pitchFamily="18" charset="0"/>
              </a:rPr>
              <a:t>PROJECT BY,</a:t>
            </a:r>
            <a:br>
              <a:rPr lang="en-US" sz="1400" b="1" dirty="0">
                <a:solidFill>
                  <a:srgbClr val="7030A0"/>
                </a:solidFill>
                <a:latin typeface="Times New Roman" panose="02020603050405020304" pitchFamily="18" charset="0"/>
                <a:cs typeface="Times New Roman" panose="02020603050405020304" pitchFamily="18" charset="0"/>
              </a:rPr>
            </a:br>
            <a:r>
              <a:rPr lang="en-US" sz="1400" b="1" dirty="0">
                <a:solidFill>
                  <a:srgbClr val="7030A0"/>
                </a:solidFill>
                <a:latin typeface="Times New Roman" panose="02020603050405020304" pitchFamily="18" charset="0"/>
                <a:cs typeface="Times New Roman" panose="02020603050405020304" pitchFamily="18" charset="0"/>
              </a:rPr>
              <a:t>LALITH ASWIN KUMAR B (221501064)</a:t>
            </a:r>
          </a:p>
          <a:p>
            <a:pPr>
              <a:lnSpc>
                <a:spcPct val="150000"/>
              </a:lnSpc>
            </a:pPr>
            <a:r>
              <a:rPr lang="en-US" sz="1400" b="1" dirty="0">
                <a:solidFill>
                  <a:srgbClr val="7030A0"/>
                </a:solidFill>
                <a:latin typeface="Times New Roman" panose="02020603050405020304" pitchFamily="18" charset="0"/>
                <a:cs typeface="Times New Roman" panose="02020603050405020304" pitchFamily="18" charset="0"/>
              </a:rPr>
              <a:t>LOKESHWARAN</a:t>
            </a:r>
            <a:r>
              <a:rPr lang="en-IN" sz="1400" b="1" dirty="0">
                <a:solidFill>
                  <a:srgbClr val="7030A0"/>
                </a:solidFill>
                <a:latin typeface="Times New Roman" panose="02020603050405020304" pitchFamily="18" charset="0"/>
                <a:cs typeface="Times New Roman" panose="02020603050405020304" pitchFamily="18" charset="0"/>
              </a:rPr>
              <a:t> V (221501067)</a:t>
            </a:r>
          </a:p>
          <a:p>
            <a:pPr>
              <a:lnSpc>
                <a:spcPct val="150000"/>
              </a:lnSpc>
            </a:pPr>
            <a:r>
              <a:rPr lang="en-IN" sz="1400" b="1" dirty="0">
                <a:solidFill>
                  <a:srgbClr val="7030A0"/>
                </a:solidFill>
                <a:latin typeface="Times New Roman" panose="02020603050405020304" pitchFamily="18" charset="0"/>
                <a:cs typeface="Times New Roman" panose="02020603050405020304" pitchFamily="18" charset="0"/>
              </a:rPr>
              <a:t>JAI NIKKIL 22 (221501064)</a:t>
            </a:r>
          </a:p>
          <a:p>
            <a:pPr>
              <a:lnSpc>
                <a:spcPct val="150000"/>
              </a:lnSpc>
            </a:pPr>
            <a:endParaRPr lang="en-IN" sz="1400" b="1" dirty="0">
              <a:solidFill>
                <a:srgbClr val="7030A0"/>
              </a:solidFill>
              <a:latin typeface="Times New Roman" panose="02020603050405020304" pitchFamily="18" charset="0"/>
              <a:cs typeface="Times New Roman" panose="02020603050405020304" pitchFamily="18" charset="0"/>
            </a:endParaRPr>
          </a:p>
        </p:txBody>
      </p:sp>
      <p:pic>
        <p:nvPicPr>
          <p:cNvPr id="2" name="Image 2">
            <a:extLst>
              <a:ext uri="{FF2B5EF4-FFF2-40B4-BE49-F238E27FC236}">
                <a16:creationId xmlns:a16="http://schemas.microsoft.com/office/drawing/2014/main" id="{212AFACD-D16A-C697-A6F7-0E475A8114CD}"/>
              </a:ext>
            </a:extLst>
          </p:cNvPr>
          <p:cNvPicPr>
            <a:picLocks/>
          </p:cNvPicPr>
          <p:nvPr/>
        </p:nvPicPr>
        <p:blipFill>
          <a:blip r:embed="rId2" cstate="print"/>
          <a:stretch>
            <a:fillRect/>
          </a:stretch>
        </p:blipFill>
        <p:spPr>
          <a:xfrm>
            <a:off x="2343858" y="938919"/>
            <a:ext cx="4081145" cy="1239520"/>
          </a:xfrm>
          <a:prstGeom prst="rect">
            <a:avLst/>
          </a:prstGeom>
        </p:spPr>
      </p:pic>
      <p:sp>
        <p:nvSpPr>
          <p:cNvPr id="10" name="object 4"/>
          <p:cNvSpPr/>
          <p:nvPr/>
        </p:nvSpPr>
        <p:spPr>
          <a:xfrm>
            <a:off x="0" y="0"/>
            <a:ext cx="9144000" cy="631190"/>
          </a:xfrm>
          <a:custGeom>
            <a:avLst/>
            <a:gdLst/>
            <a:ahLst/>
            <a:cxnLst/>
            <a:rect l="l" t="t" r="r" b="b"/>
            <a:pathLst>
              <a:path w="9144000" h="631190">
                <a:moveTo>
                  <a:pt x="9143999" y="630935"/>
                </a:moveTo>
                <a:lnTo>
                  <a:pt x="0" y="630935"/>
                </a:lnTo>
                <a:lnTo>
                  <a:pt x="0" y="0"/>
                </a:lnTo>
                <a:lnTo>
                  <a:pt x="9143999" y="0"/>
                </a:lnTo>
                <a:lnTo>
                  <a:pt x="9143999" y="630935"/>
                </a:lnTo>
                <a:close/>
              </a:path>
            </a:pathLst>
          </a:custGeom>
          <a:solidFill>
            <a:srgbClr val="6F2F9F"/>
          </a:solidFill>
        </p:spPr>
        <p:txBody>
          <a:bodyPr wrap="square" lIns="0" tIns="0" rIns="0" bIns="0" rtlCol="0"/>
          <a:lstStyle/>
          <a:p>
            <a:pPr marL="2628265" marR="1080770" indent="-2616200" algn="ctr">
              <a:lnSpc>
                <a:spcPct val="100000"/>
              </a:lnSpc>
              <a:spcBef>
                <a:spcPts val="100"/>
              </a:spcBef>
            </a:pPr>
            <a:r>
              <a:rPr lang="en-US" sz="2400" b="1" dirty="0">
                <a:solidFill>
                  <a:schemeClr val="bg1"/>
                </a:solidFill>
                <a:latin typeface="Times New Roman"/>
                <a:cs typeface="Times New Roman"/>
              </a:rPr>
              <a:t>    Department</a:t>
            </a:r>
            <a:r>
              <a:rPr lang="en-US" sz="2400" b="1" spc="-100" dirty="0">
                <a:solidFill>
                  <a:schemeClr val="bg1"/>
                </a:solidFill>
                <a:latin typeface="Times New Roman"/>
                <a:cs typeface="Times New Roman"/>
              </a:rPr>
              <a:t> </a:t>
            </a:r>
            <a:r>
              <a:rPr lang="en-US" sz="2400" b="1" spc="-10" dirty="0">
                <a:solidFill>
                  <a:schemeClr val="bg1"/>
                </a:solidFill>
                <a:latin typeface="Times New Roman"/>
                <a:cs typeface="Times New Roman"/>
              </a:rPr>
              <a:t>of</a:t>
            </a:r>
            <a:r>
              <a:rPr lang="en-US" sz="2400" b="1" spc="-140" dirty="0">
                <a:solidFill>
                  <a:schemeClr val="bg1"/>
                </a:solidFill>
                <a:latin typeface="Times New Roman"/>
                <a:cs typeface="Times New Roman"/>
              </a:rPr>
              <a:t> </a:t>
            </a:r>
            <a:r>
              <a:rPr lang="en-US" sz="2400" b="1" dirty="0">
                <a:solidFill>
                  <a:schemeClr val="bg1"/>
                </a:solidFill>
                <a:latin typeface="Times New Roman"/>
                <a:cs typeface="Times New Roman"/>
              </a:rPr>
              <a:t>Artificial</a:t>
            </a:r>
            <a:r>
              <a:rPr lang="en-US" sz="2400" b="1" spc="-60" dirty="0">
                <a:solidFill>
                  <a:schemeClr val="bg1"/>
                </a:solidFill>
                <a:latin typeface="Times New Roman"/>
                <a:cs typeface="Times New Roman"/>
              </a:rPr>
              <a:t> </a:t>
            </a:r>
            <a:r>
              <a:rPr lang="en-US" sz="2400" b="1" dirty="0">
                <a:solidFill>
                  <a:schemeClr val="bg1"/>
                </a:solidFill>
                <a:latin typeface="Times New Roman"/>
                <a:cs typeface="Times New Roman"/>
              </a:rPr>
              <a:t>Intelligence</a:t>
            </a:r>
            <a:r>
              <a:rPr lang="en-US" sz="2400" b="1" spc="-60" dirty="0">
                <a:solidFill>
                  <a:schemeClr val="bg1"/>
                </a:solidFill>
                <a:latin typeface="Times New Roman"/>
                <a:cs typeface="Times New Roman"/>
              </a:rPr>
              <a:t> </a:t>
            </a:r>
            <a:r>
              <a:rPr lang="en-US" sz="2400" b="1" dirty="0">
                <a:solidFill>
                  <a:schemeClr val="bg1"/>
                </a:solidFill>
                <a:latin typeface="Times New Roman"/>
                <a:cs typeface="Times New Roman"/>
              </a:rPr>
              <a:t>and</a:t>
            </a:r>
            <a:r>
              <a:rPr lang="en-US" sz="2400" b="1" spc="-20" dirty="0">
                <a:solidFill>
                  <a:schemeClr val="bg1"/>
                </a:solidFill>
                <a:latin typeface="Times New Roman"/>
                <a:cs typeface="Times New Roman"/>
              </a:rPr>
              <a:t> </a:t>
            </a:r>
            <a:r>
              <a:rPr lang="en-US" sz="2400" b="1" spc="-10" dirty="0">
                <a:solidFill>
                  <a:schemeClr val="bg1"/>
                </a:solidFill>
                <a:latin typeface="Times New Roman"/>
                <a:cs typeface="Times New Roman"/>
              </a:rPr>
              <a:t>Machine Learning</a:t>
            </a:r>
          </a:p>
          <a:p>
            <a:endParaRPr dirty="0"/>
          </a:p>
        </p:txBody>
      </p:sp>
      <p:sp>
        <p:nvSpPr>
          <p:cNvPr id="11" name="TextBox 10">
            <a:extLst>
              <a:ext uri="{FF2B5EF4-FFF2-40B4-BE49-F238E27FC236}">
                <a16:creationId xmlns:a16="http://schemas.microsoft.com/office/drawing/2014/main" id="{2A958BAD-ED79-975D-BF98-6AEDB16870D5}"/>
              </a:ext>
            </a:extLst>
          </p:cNvPr>
          <p:cNvSpPr txBox="1"/>
          <p:nvPr/>
        </p:nvSpPr>
        <p:spPr>
          <a:xfrm>
            <a:off x="0" y="3658513"/>
            <a:ext cx="9144000" cy="738664"/>
          </a:xfrm>
          <a:prstGeom prst="rect">
            <a:avLst/>
          </a:prstGeom>
          <a:noFill/>
        </p:spPr>
        <p:txBody>
          <a:bodyPr wrap="square" rtlCol="0">
            <a:spAutoFit/>
          </a:bodyPr>
          <a:lstStyle/>
          <a:p>
            <a:pPr algn="ctr"/>
            <a:r>
              <a:rPr lang="en-US" sz="2400" b="1" u="sng" dirty="0">
                <a:solidFill>
                  <a:srgbClr val="7030A0"/>
                </a:solidFill>
                <a:latin typeface="Times New Roman" panose="02020603050405020304" pitchFamily="18" charset="0"/>
                <a:cs typeface="Times New Roman" panose="02020603050405020304" pitchFamily="18" charset="0"/>
              </a:rPr>
              <a:t>SALES  ANALYSIS</a:t>
            </a:r>
            <a:endParaRPr lang="en-IN" sz="2400" b="1" u="sng" spc="-10" dirty="0">
              <a:solidFill>
                <a:srgbClr val="7030A0"/>
              </a:solidFill>
              <a:uFill>
                <a:solidFill>
                  <a:srgbClr val="6F2F9F"/>
                </a:solidFill>
              </a:u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12211" y="0"/>
            <a:ext cx="4432300" cy="586740"/>
            <a:chOff x="4712211" y="0"/>
            <a:chExt cx="4432300" cy="586740"/>
          </a:xfrm>
        </p:grpSpPr>
        <p:sp>
          <p:nvSpPr>
            <p:cNvPr id="3" name="object 3"/>
            <p:cNvSpPr/>
            <p:nvPr/>
          </p:nvSpPr>
          <p:spPr>
            <a:xfrm>
              <a:off x="4725161" y="0"/>
              <a:ext cx="4418965" cy="574040"/>
            </a:xfrm>
            <a:custGeom>
              <a:avLst/>
              <a:gdLst/>
              <a:ahLst/>
              <a:cxnLst/>
              <a:rect l="l" t="t" r="r" b="b"/>
              <a:pathLst>
                <a:path w="4418965" h="574040">
                  <a:moveTo>
                    <a:pt x="4418837" y="573785"/>
                  </a:moveTo>
                  <a:lnTo>
                    <a:pt x="0" y="573785"/>
                  </a:lnTo>
                  <a:lnTo>
                    <a:pt x="0" y="0"/>
                  </a:lnTo>
                  <a:lnTo>
                    <a:pt x="4418837" y="0"/>
                  </a:lnTo>
                  <a:lnTo>
                    <a:pt x="4418837" y="573785"/>
                  </a:lnTo>
                  <a:close/>
                </a:path>
              </a:pathLst>
            </a:custGeom>
            <a:solidFill>
              <a:srgbClr val="6F2F9F"/>
            </a:solidFill>
          </p:spPr>
          <p:txBody>
            <a:bodyPr wrap="square" lIns="0" tIns="0" rIns="0" bIns="0" rtlCol="0"/>
            <a:lstStyle/>
            <a:p>
              <a:endParaRPr/>
            </a:p>
          </p:txBody>
        </p:sp>
        <p:sp>
          <p:nvSpPr>
            <p:cNvPr id="4" name="object 4"/>
            <p:cNvSpPr/>
            <p:nvPr/>
          </p:nvSpPr>
          <p:spPr>
            <a:xfrm>
              <a:off x="4725161" y="560830"/>
              <a:ext cx="4418965" cy="26034"/>
            </a:xfrm>
            <a:custGeom>
              <a:avLst/>
              <a:gdLst/>
              <a:ahLst/>
              <a:cxnLst/>
              <a:rect l="l" t="t" r="r" b="b"/>
              <a:pathLst>
                <a:path w="4418965" h="26034">
                  <a:moveTo>
                    <a:pt x="4418837" y="25906"/>
                  </a:moveTo>
                  <a:lnTo>
                    <a:pt x="0" y="25906"/>
                  </a:lnTo>
                  <a:lnTo>
                    <a:pt x="0" y="0"/>
                  </a:lnTo>
                  <a:lnTo>
                    <a:pt x="4418837" y="0"/>
                  </a:lnTo>
                  <a:lnTo>
                    <a:pt x="4418837" y="25906"/>
                  </a:lnTo>
                  <a:close/>
                </a:path>
              </a:pathLst>
            </a:custGeom>
            <a:solidFill>
              <a:srgbClr val="375D88"/>
            </a:solidFill>
          </p:spPr>
          <p:txBody>
            <a:bodyPr wrap="square" lIns="0" tIns="0" rIns="0" bIns="0" rtlCol="0"/>
            <a:lstStyle/>
            <a:p>
              <a:endParaRPr/>
            </a:p>
          </p:txBody>
        </p:sp>
        <p:sp>
          <p:nvSpPr>
            <p:cNvPr id="5" name="object 5"/>
            <p:cNvSpPr/>
            <p:nvPr/>
          </p:nvSpPr>
          <p:spPr>
            <a:xfrm>
              <a:off x="4725161" y="0"/>
              <a:ext cx="0" cy="574040"/>
            </a:xfrm>
            <a:custGeom>
              <a:avLst/>
              <a:gdLst/>
              <a:ahLst/>
              <a:cxnLst/>
              <a:rect l="l" t="t" r="r" b="b"/>
              <a:pathLst>
                <a:path h="574040">
                  <a:moveTo>
                    <a:pt x="0" y="0"/>
                  </a:moveTo>
                  <a:lnTo>
                    <a:pt x="0" y="573785"/>
                  </a:lnTo>
                </a:path>
              </a:pathLst>
            </a:custGeom>
            <a:ln w="25899">
              <a:solidFill>
                <a:srgbClr val="375D88"/>
              </a:solidFill>
            </a:ln>
          </p:spPr>
          <p:txBody>
            <a:bodyPr wrap="square" lIns="0" tIns="0" rIns="0" bIns="0" rtlCol="0"/>
            <a:lstStyle/>
            <a:p>
              <a:endParaRPr/>
            </a:p>
          </p:txBody>
        </p:sp>
      </p:grpSp>
      <p:sp>
        <p:nvSpPr>
          <p:cNvPr id="6" name="object 6"/>
          <p:cNvSpPr txBox="1">
            <a:spLocks noGrp="1"/>
          </p:cNvSpPr>
          <p:nvPr>
            <p:ph type="title"/>
          </p:nvPr>
        </p:nvSpPr>
        <p:spPr>
          <a:xfrm>
            <a:off x="5179440" y="12267"/>
            <a:ext cx="3510915" cy="452120"/>
          </a:xfrm>
          <a:prstGeom prst="rect">
            <a:avLst/>
          </a:prstGeom>
        </p:spPr>
        <p:txBody>
          <a:bodyPr vert="horz" wrap="square" lIns="0" tIns="12700" rIns="0" bIns="0" rtlCol="0">
            <a:spAutoFit/>
          </a:bodyPr>
          <a:lstStyle/>
          <a:p>
            <a:pPr marL="12700">
              <a:lnSpc>
                <a:spcPct val="100000"/>
              </a:lnSpc>
              <a:spcBef>
                <a:spcPts val="100"/>
              </a:spcBef>
            </a:pPr>
            <a:r>
              <a:rPr spc="-10" dirty="0"/>
              <a:t>PROPOSED</a:t>
            </a:r>
            <a:r>
              <a:rPr spc="-114" dirty="0"/>
              <a:t> </a:t>
            </a:r>
            <a:r>
              <a:rPr spc="-10" dirty="0"/>
              <a:t>SYSTEM</a:t>
            </a:r>
          </a:p>
        </p:txBody>
      </p:sp>
      <p:sp>
        <p:nvSpPr>
          <p:cNvPr id="10" name="object 10"/>
          <p:cNvSpPr txBox="1"/>
          <p:nvPr/>
        </p:nvSpPr>
        <p:spPr>
          <a:xfrm>
            <a:off x="8332468" y="6436054"/>
            <a:ext cx="10287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6</a:t>
            </a:r>
            <a:endParaRPr sz="1200">
              <a:latin typeface="Calibri"/>
              <a:cs typeface="Calibri"/>
            </a:endParaRPr>
          </a:p>
        </p:txBody>
      </p:sp>
      <p:sp>
        <p:nvSpPr>
          <p:cNvPr id="11" name="TextBox 10">
            <a:extLst>
              <a:ext uri="{FF2B5EF4-FFF2-40B4-BE49-F238E27FC236}">
                <a16:creationId xmlns:a16="http://schemas.microsoft.com/office/drawing/2014/main" id="{38361EBF-D5EF-21AF-F7D2-A279D913E92D}"/>
              </a:ext>
            </a:extLst>
          </p:cNvPr>
          <p:cNvSpPr txBox="1"/>
          <p:nvPr/>
        </p:nvSpPr>
        <p:spPr>
          <a:xfrm>
            <a:off x="381000" y="670483"/>
            <a:ext cx="8153393" cy="6740307"/>
          </a:xfrm>
          <a:prstGeom prst="rect">
            <a:avLst/>
          </a:prstGeom>
          <a:noFill/>
        </p:spPr>
        <p:txBody>
          <a:bodyPr wrap="square" rtlCol="0">
            <a:spAutoFit/>
          </a:bodyPr>
          <a:lstStyle/>
          <a:p>
            <a:r>
              <a:rPr lang="en-US" sz="1600" dirty="0"/>
              <a:t>To address the challenges faced by the international retail chain, we propose a comprehensive machine learning system designed to predict sales that uses </a:t>
            </a:r>
            <a:r>
              <a:rPr lang="en-US" sz="1600" b="1" dirty="0"/>
              <a:t>GENERATIVE ADVERSARIAL NETWORK</a:t>
            </a:r>
            <a:r>
              <a:rPr lang="en-US" sz="1600" dirty="0"/>
              <a:t>, collect and consolidate sales data, provide historical insights, and generate personalized customer profiles. The system comprises several integrated components, each serving a specific function to enhance the overall efficiency and effectiveness of the retail operations.</a:t>
            </a:r>
          </a:p>
          <a:p>
            <a:endParaRPr lang="en-US" sz="1600" dirty="0"/>
          </a:p>
          <a:p>
            <a:r>
              <a:rPr lang="en-US" sz="1600" b="1" u="sng" dirty="0"/>
              <a:t>Data Collection Module:</a:t>
            </a:r>
          </a:p>
          <a:p>
            <a:r>
              <a:rPr lang="en-US" sz="1600" dirty="0"/>
              <a:t>- Functionality: This module collects daily sales data from all stores in the chain, including transaction details, product information, and customer interactions.</a:t>
            </a:r>
          </a:p>
          <a:p>
            <a:r>
              <a:rPr lang="en-US" sz="1600" dirty="0"/>
              <a:t>- Technology: Uses APIs and ETL (Extract, Transform, Load) processes to aggregate data from various sources into a centralized database.</a:t>
            </a:r>
          </a:p>
          <a:p>
            <a:endParaRPr lang="en-US" sz="1600" dirty="0"/>
          </a:p>
          <a:p>
            <a:r>
              <a:rPr lang="en-US" sz="1600" b="1" u="sng" dirty="0"/>
              <a:t>Data Processing and Storage Module:</a:t>
            </a:r>
          </a:p>
          <a:p>
            <a:r>
              <a:rPr lang="en-US" sz="1600" dirty="0"/>
              <a:t>- Functionality: Cleans, processes, and stores the collected data in a scalable data warehouse.</a:t>
            </a:r>
          </a:p>
          <a:p>
            <a:r>
              <a:rPr lang="en-US" sz="1600" dirty="0"/>
              <a:t>- Technology: Utilizes cloud-based data storage solutions such as Amazon Redshift, Google </a:t>
            </a:r>
            <a:r>
              <a:rPr lang="en-US" sz="1600" dirty="0" err="1"/>
              <a:t>BigQuery</a:t>
            </a:r>
            <a:r>
              <a:rPr lang="en-US" sz="1600" dirty="0"/>
              <a:t>, or Azure SQL Data Warehouse to handle large volumes of data efficiently.</a:t>
            </a:r>
          </a:p>
          <a:p>
            <a:endParaRPr lang="en-US" sz="1600" dirty="0"/>
          </a:p>
          <a:p>
            <a:r>
              <a:rPr lang="en-US" sz="1600" b="1" u="sng" dirty="0"/>
              <a:t>Sales Prediction Module:</a:t>
            </a:r>
          </a:p>
          <a:p>
            <a:r>
              <a:rPr lang="en-US" sz="1600" dirty="0"/>
              <a:t>- Functionality: Predicts future sales trends using machine learning algorithms.</a:t>
            </a:r>
          </a:p>
          <a:p>
            <a:r>
              <a:rPr lang="en-US" sz="1600" dirty="0"/>
              <a:t>- Technology: Implements advanced time-series forecasting models like ARIMA, Prophet, and LSTM neural networks. The module continuously learns from new data to improve prediction accuracy.</a:t>
            </a:r>
          </a:p>
          <a:p>
            <a:endParaRPr lang="en-US" sz="1600" dirty="0"/>
          </a:p>
          <a:p>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12211" y="0"/>
            <a:ext cx="4432300" cy="586740"/>
            <a:chOff x="4712211" y="0"/>
            <a:chExt cx="4432300" cy="586740"/>
          </a:xfrm>
        </p:grpSpPr>
        <p:sp>
          <p:nvSpPr>
            <p:cNvPr id="3" name="object 3"/>
            <p:cNvSpPr/>
            <p:nvPr/>
          </p:nvSpPr>
          <p:spPr>
            <a:xfrm>
              <a:off x="4725161" y="0"/>
              <a:ext cx="4418965" cy="574040"/>
            </a:xfrm>
            <a:custGeom>
              <a:avLst/>
              <a:gdLst/>
              <a:ahLst/>
              <a:cxnLst/>
              <a:rect l="l" t="t" r="r" b="b"/>
              <a:pathLst>
                <a:path w="4418965" h="574040">
                  <a:moveTo>
                    <a:pt x="4418837" y="573785"/>
                  </a:moveTo>
                  <a:lnTo>
                    <a:pt x="0" y="573785"/>
                  </a:lnTo>
                  <a:lnTo>
                    <a:pt x="0" y="0"/>
                  </a:lnTo>
                  <a:lnTo>
                    <a:pt x="4418837" y="0"/>
                  </a:lnTo>
                  <a:lnTo>
                    <a:pt x="4418837" y="573785"/>
                  </a:lnTo>
                  <a:close/>
                </a:path>
              </a:pathLst>
            </a:custGeom>
            <a:solidFill>
              <a:srgbClr val="6F2F9F"/>
            </a:solidFill>
          </p:spPr>
          <p:txBody>
            <a:bodyPr wrap="square" lIns="0" tIns="0" rIns="0" bIns="0" rtlCol="0"/>
            <a:lstStyle/>
            <a:p>
              <a:endParaRPr/>
            </a:p>
          </p:txBody>
        </p:sp>
        <p:sp>
          <p:nvSpPr>
            <p:cNvPr id="4" name="object 4"/>
            <p:cNvSpPr/>
            <p:nvPr/>
          </p:nvSpPr>
          <p:spPr>
            <a:xfrm>
              <a:off x="4725161" y="560830"/>
              <a:ext cx="4418965" cy="26034"/>
            </a:xfrm>
            <a:custGeom>
              <a:avLst/>
              <a:gdLst/>
              <a:ahLst/>
              <a:cxnLst/>
              <a:rect l="l" t="t" r="r" b="b"/>
              <a:pathLst>
                <a:path w="4418965" h="26034">
                  <a:moveTo>
                    <a:pt x="4418837" y="25906"/>
                  </a:moveTo>
                  <a:lnTo>
                    <a:pt x="0" y="25906"/>
                  </a:lnTo>
                  <a:lnTo>
                    <a:pt x="0" y="0"/>
                  </a:lnTo>
                  <a:lnTo>
                    <a:pt x="4418837" y="0"/>
                  </a:lnTo>
                  <a:lnTo>
                    <a:pt x="4418837" y="25906"/>
                  </a:lnTo>
                  <a:close/>
                </a:path>
              </a:pathLst>
            </a:custGeom>
            <a:solidFill>
              <a:srgbClr val="375D88"/>
            </a:solidFill>
          </p:spPr>
          <p:txBody>
            <a:bodyPr wrap="square" lIns="0" tIns="0" rIns="0" bIns="0" rtlCol="0"/>
            <a:lstStyle/>
            <a:p>
              <a:endParaRPr/>
            </a:p>
          </p:txBody>
        </p:sp>
        <p:sp>
          <p:nvSpPr>
            <p:cNvPr id="5" name="object 5"/>
            <p:cNvSpPr/>
            <p:nvPr/>
          </p:nvSpPr>
          <p:spPr>
            <a:xfrm>
              <a:off x="4725161" y="0"/>
              <a:ext cx="0" cy="574040"/>
            </a:xfrm>
            <a:custGeom>
              <a:avLst/>
              <a:gdLst/>
              <a:ahLst/>
              <a:cxnLst/>
              <a:rect l="l" t="t" r="r" b="b"/>
              <a:pathLst>
                <a:path h="574040">
                  <a:moveTo>
                    <a:pt x="0" y="0"/>
                  </a:moveTo>
                  <a:lnTo>
                    <a:pt x="0" y="573785"/>
                  </a:lnTo>
                </a:path>
              </a:pathLst>
            </a:custGeom>
            <a:ln w="25899">
              <a:solidFill>
                <a:srgbClr val="375D88"/>
              </a:solidFill>
            </a:ln>
          </p:spPr>
          <p:txBody>
            <a:bodyPr wrap="square" lIns="0" tIns="0" rIns="0" bIns="0" rtlCol="0"/>
            <a:lstStyle/>
            <a:p>
              <a:endParaRPr/>
            </a:p>
          </p:txBody>
        </p:sp>
      </p:grpSp>
      <p:sp>
        <p:nvSpPr>
          <p:cNvPr id="6" name="object 6"/>
          <p:cNvSpPr txBox="1">
            <a:spLocks noGrp="1"/>
          </p:cNvSpPr>
          <p:nvPr>
            <p:ph type="title"/>
          </p:nvPr>
        </p:nvSpPr>
        <p:spPr>
          <a:xfrm>
            <a:off x="5179440" y="12267"/>
            <a:ext cx="3510915" cy="452120"/>
          </a:xfrm>
          <a:prstGeom prst="rect">
            <a:avLst/>
          </a:prstGeom>
        </p:spPr>
        <p:txBody>
          <a:bodyPr vert="horz" wrap="square" lIns="0" tIns="12700" rIns="0" bIns="0" rtlCol="0">
            <a:spAutoFit/>
          </a:bodyPr>
          <a:lstStyle/>
          <a:p>
            <a:pPr marL="12700">
              <a:lnSpc>
                <a:spcPct val="100000"/>
              </a:lnSpc>
              <a:spcBef>
                <a:spcPts val="100"/>
              </a:spcBef>
            </a:pPr>
            <a:r>
              <a:rPr spc="-10" dirty="0"/>
              <a:t>PROPOSED</a:t>
            </a:r>
            <a:r>
              <a:rPr spc="-114" dirty="0"/>
              <a:t> </a:t>
            </a:r>
            <a:r>
              <a:rPr spc="-10" dirty="0"/>
              <a:t>SYSTEM</a:t>
            </a:r>
          </a:p>
        </p:txBody>
      </p:sp>
      <p:sp>
        <p:nvSpPr>
          <p:cNvPr id="10" name="object 10"/>
          <p:cNvSpPr txBox="1"/>
          <p:nvPr/>
        </p:nvSpPr>
        <p:spPr>
          <a:xfrm>
            <a:off x="8332468" y="6436054"/>
            <a:ext cx="10287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6</a:t>
            </a:r>
            <a:endParaRPr sz="1200">
              <a:latin typeface="Calibri"/>
              <a:cs typeface="Calibri"/>
            </a:endParaRPr>
          </a:p>
        </p:txBody>
      </p:sp>
      <p:sp>
        <p:nvSpPr>
          <p:cNvPr id="11" name="TextBox 10">
            <a:extLst>
              <a:ext uri="{FF2B5EF4-FFF2-40B4-BE49-F238E27FC236}">
                <a16:creationId xmlns:a16="http://schemas.microsoft.com/office/drawing/2014/main" id="{38361EBF-D5EF-21AF-F7D2-A279D913E92D}"/>
              </a:ext>
            </a:extLst>
          </p:cNvPr>
          <p:cNvSpPr txBox="1"/>
          <p:nvPr/>
        </p:nvSpPr>
        <p:spPr>
          <a:xfrm>
            <a:off x="453645" y="437947"/>
            <a:ext cx="8153393" cy="6463308"/>
          </a:xfrm>
          <a:prstGeom prst="rect">
            <a:avLst/>
          </a:prstGeom>
          <a:noFill/>
        </p:spPr>
        <p:txBody>
          <a:bodyPr wrap="square" rtlCol="0">
            <a:spAutoFit/>
          </a:bodyPr>
          <a:lstStyle/>
          <a:p>
            <a:r>
              <a:rPr lang="en-US" sz="1400" b="1" u="sng" dirty="0"/>
              <a:t>Store Performance Analysis Module</a:t>
            </a:r>
          </a:p>
          <a:p>
            <a:r>
              <a:rPr lang="en-US" sz="1400" dirty="0"/>
              <a:t>- Functionality: Provides detailed insights into the performance of individual stores, including daily sales figures and top-selling products.</a:t>
            </a:r>
          </a:p>
          <a:p>
            <a:r>
              <a:rPr lang="en-US" sz="1400" dirty="0"/>
              <a:t>- Technology: Employs data visualization tools such as Tableau or Power BI to create intuitive dashboards and reports for store managers.</a:t>
            </a:r>
          </a:p>
          <a:p>
            <a:endParaRPr lang="en-US" sz="1400" dirty="0"/>
          </a:p>
          <a:p>
            <a:r>
              <a:rPr lang="en-US" sz="1400" b="1" u="sng" dirty="0"/>
              <a:t>Product Popularity Tracking Module</a:t>
            </a:r>
          </a:p>
          <a:p>
            <a:r>
              <a:rPr lang="en-US" sz="1400" dirty="0"/>
              <a:t>- Functionality: Identifies and tracks the best-selling products in each store to inform inventory management and promotional strategies.</a:t>
            </a:r>
          </a:p>
          <a:p>
            <a:r>
              <a:rPr lang="en-US" sz="1400" dirty="0"/>
              <a:t>- Technology: Uses clustering and association rule mining algorithms to detect patterns and trends in product sales.</a:t>
            </a:r>
          </a:p>
          <a:p>
            <a:endParaRPr lang="en-US" sz="1400" dirty="0"/>
          </a:p>
          <a:p>
            <a:r>
              <a:rPr lang="en-US" sz="1400" b="1" u="sng" dirty="0"/>
              <a:t>Customer Insights Module</a:t>
            </a:r>
          </a:p>
          <a:p>
            <a:r>
              <a:rPr lang="en-US" sz="1400" dirty="0"/>
              <a:t>- Functionality: Captures and analyzes customer information to generate personalized profiles and preferences.</a:t>
            </a:r>
          </a:p>
          <a:p>
            <a:r>
              <a:rPr lang="en-US" sz="1400" dirty="0"/>
              <a:t>- Technology: Leverages customer data platforms (CDPs) and CRM systems integrated with machine learning models to segment customers and predict behavior.</a:t>
            </a:r>
          </a:p>
          <a:p>
            <a:endParaRPr lang="en-US" sz="1400" dirty="0"/>
          </a:p>
          <a:p>
            <a:r>
              <a:rPr lang="en-US" sz="1400" b="1" u="sng" dirty="0"/>
              <a:t>Personalized Marketing and Recommendations Module</a:t>
            </a:r>
          </a:p>
          <a:p>
            <a:r>
              <a:rPr lang="en-US" sz="1400" dirty="0"/>
              <a:t>- Functionality: Provides personalized marketing suggestions and product recommendations to store management based on customer profiles and purchase history.</a:t>
            </a:r>
          </a:p>
          <a:p>
            <a:r>
              <a:rPr lang="en-US" sz="1400" dirty="0"/>
              <a:t>- Technology: Utilizes collaborative filtering, content-based filtering, and hybrid recommendation systems to tailor marketing efforts.</a:t>
            </a:r>
          </a:p>
          <a:p>
            <a:endParaRPr lang="en-US" sz="1400" dirty="0"/>
          </a:p>
          <a:p>
            <a:r>
              <a:rPr lang="en-US" sz="1400" dirty="0"/>
              <a:t> </a:t>
            </a:r>
            <a:r>
              <a:rPr lang="en-US" sz="1400" b="1" u="sng" dirty="0"/>
              <a:t>Integration and Deployment</a:t>
            </a:r>
          </a:p>
          <a:p>
            <a:r>
              <a:rPr lang="en-US" sz="1400" dirty="0"/>
              <a:t>- Functionality: Ensures seamless integration of all modules into a unified system, with user-friendly interfaces for store managers and central office staff.</a:t>
            </a:r>
          </a:p>
          <a:p>
            <a:r>
              <a:rPr lang="en-US" sz="1400" dirty="0"/>
              <a:t>- Technology: Uses microservices architecture with RESTful APIs to enable modular development and easy integration. Deployed on a cloud platform for scalability and reliability.</a:t>
            </a:r>
          </a:p>
          <a:p>
            <a:endParaRPr lang="en-US" sz="800" dirty="0"/>
          </a:p>
        </p:txBody>
      </p:sp>
    </p:spTree>
    <p:extLst>
      <p:ext uri="{BB962C8B-B14F-4D97-AF65-F5344CB8AC3E}">
        <p14:creationId xmlns:p14="http://schemas.microsoft.com/office/powerpoint/2010/main" val="3877980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1EF99CA-39C0-3039-2310-80DE3B8921EB}"/>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AA44D900-8312-DD62-15F4-99D8C014BC02}"/>
              </a:ext>
            </a:extLst>
          </p:cNvPr>
          <p:cNvGrpSpPr/>
          <p:nvPr/>
        </p:nvGrpSpPr>
        <p:grpSpPr>
          <a:xfrm>
            <a:off x="4712211" y="0"/>
            <a:ext cx="4432300" cy="586740"/>
            <a:chOff x="4712211" y="0"/>
            <a:chExt cx="4432300" cy="586740"/>
          </a:xfrm>
        </p:grpSpPr>
        <p:sp>
          <p:nvSpPr>
            <p:cNvPr id="3" name="object 3">
              <a:extLst>
                <a:ext uri="{FF2B5EF4-FFF2-40B4-BE49-F238E27FC236}">
                  <a16:creationId xmlns:a16="http://schemas.microsoft.com/office/drawing/2014/main" id="{39D39434-A49B-4D34-3547-3F550A4C63AA}"/>
                </a:ext>
              </a:extLst>
            </p:cNvPr>
            <p:cNvSpPr/>
            <p:nvPr/>
          </p:nvSpPr>
          <p:spPr>
            <a:xfrm>
              <a:off x="4725161" y="0"/>
              <a:ext cx="4418965" cy="574040"/>
            </a:xfrm>
            <a:custGeom>
              <a:avLst/>
              <a:gdLst/>
              <a:ahLst/>
              <a:cxnLst/>
              <a:rect l="l" t="t" r="r" b="b"/>
              <a:pathLst>
                <a:path w="4418965" h="574040">
                  <a:moveTo>
                    <a:pt x="4418837" y="573785"/>
                  </a:moveTo>
                  <a:lnTo>
                    <a:pt x="0" y="573785"/>
                  </a:lnTo>
                  <a:lnTo>
                    <a:pt x="0" y="0"/>
                  </a:lnTo>
                  <a:lnTo>
                    <a:pt x="4418837" y="0"/>
                  </a:lnTo>
                  <a:lnTo>
                    <a:pt x="4418837" y="573785"/>
                  </a:lnTo>
                  <a:close/>
                </a:path>
              </a:pathLst>
            </a:custGeom>
            <a:solidFill>
              <a:srgbClr val="6F2F9F"/>
            </a:solidFill>
          </p:spPr>
          <p:txBody>
            <a:bodyPr wrap="square" lIns="0" tIns="0" rIns="0" bIns="0" rtlCol="0"/>
            <a:lstStyle/>
            <a:p>
              <a:endParaRPr/>
            </a:p>
          </p:txBody>
        </p:sp>
        <p:sp>
          <p:nvSpPr>
            <p:cNvPr id="4" name="object 4">
              <a:extLst>
                <a:ext uri="{FF2B5EF4-FFF2-40B4-BE49-F238E27FC236}">
                  <a16:creationId xmlns:a16="http://schemas.microsoft.com/office/drawing/2014/main" id="{520BCB8E-5D69-3BC0-EF09-08BB284C483C}"/>
                </a:ext>
              </a:extLst>
            </p:cNvPr>
            <p:cNvSpPr/>
            <p:nvPr/>
          </p:nvSpPr>
          <p:spPr>
            <a:xfrm>
              <a:off x="4725161" y="560830"/>
              <a:ext cx="4418965" cy="26034"/>
            </a:xfrm>
            <a:custGeom>
              <a:avLst/>
              <a:gdLst/>
              <a:ahLst/>
              <a:cxnLst/>
              <a:rect l="l" t="t" r="r" b="b"/>
              <a:pathLst>
                <a:path w="4418965" h="26034">
                  <a:moveTo>
                    <a:pt x="4418837" y="25906"/>
                  </a:moveTo>
                  <a:lnTo>
                    <a:pt x="0" y="25906"/>
                  </a:lnTo>
                  <a:lnTo>
                    <a:pt x="0" y="0"/>
                  </a:lnTo>
                  <a:lnTo>
                    <a:pt x="4418837" y="0"/>
                  </a:lnTo>
                  <a:lnTo>
                    <a:pt x="4418837" y="25906"/>
                  </a:lnTo>
                  <a:close/>
                </a:path>
              </a:pathLst>
            </a:custGeom>
            <a:solidFill>
              <a:srgbClr val="375D88"/>
            </a:solidFill>
          </p:spPr>
          <p:txBody>
            <a:bodyPr wrap="square" lIns="0" tIns="0" rIns="0" bIns="0" rtlCol="0"/>
            <a:lstStyle/>
            <a:p>
              <a:endParaRPr/>
            </a:p>
          </p:txBody>
        </p:sp>
        <p:sp>
          <p:nvSpPr>
            <p:cNvPr id="5" name="object 5">
              <a:extLst>
                <a:ext uri="{FF2B5EF4-FFF2-40B4-BE49-F238E27FC236}">
                  <a16:creationId xmlns:a16="http://schemas.microsoft.com/office/drawing/2014/main" id="{EEBD2255-A419-6CE9-FE57-CFE4D9DFE380}"/>
                </a:ext>
              </a:extLst>
            </p:cNvPr>
            <p:cNvSpPr/>
            <p:nvPr/>
          </p:nvSpPr>
          <p:spPr>
            <a:xfrm>
              <a:off x="4725161" y="0"/>
              <a:ext cx="0" cy="574040"/>
            </a:xfrm>
            <a:custGeom>
              <a:avLst/>
              <a:gdLst/>
              <a:ahLst/>
              <a:cxnLst/>
              <a:rect l="l" t="t" r="r" b="b"/>
              <a:pathLst>
                <a:path h="574040">
                  <a:moveTo>
                    <a:pt x="0" y="0"/>
                  </a:moveTo>
                  <a:lnTo>
                    <a:pt x="0" y="573785"/>
                  </a:lnTo>
                </a:path>
              </a:pathLst>
            </a:custGeom>
            <a:ln w="25899">
              <a:solidFill>
                <a:srgbClr val="375D88"/>
              </a:solidFill>
            </a:ln>
          </p:spPr>
          <p:txBody>
            <a:bodyPr wrap="square" lIns="0" tIns="0" rIns="0" bIns="0" rtlCol="0"/>
            <a:lstStyle/>
            <a:p>
              <a:endParaRPr/>
            </a:p>
          </p:txBody>
        </p:sp>
      </p:grpSp>
      <p:sp>
        <p:nvSpPr>
          <p:cNvPr id="6" name="object 6">
            <a:extLst>
              <a:ext uri="{FF2B5EF4-FFF2-40B4-BE49-F238E27FC236}">
                <a16:creationId xmlns:a16="http://schemas.microsoft.com/office/drawing/2014/main" id="{17746BA2-AE60-C348-FD71-F603C647ACA6}"/>
              </a:ext>
            </a:extLst>
          </p:cNvPr>
          <p:cNvSpPr txBox="1">
            <a:spLocks noGrp="1"/>
          </p:cNvSpPr>
          <p:nvPr>
            <p:ph type="title"/>
          </p:nvPr>
        </p:nvSpPr>
        <p:spPr>
          <a:xfrm>
            <a:off x="5179186" y="70287"/>
            <a:ext cx="3510915" cy="328295"/>
          </a:xfrm>
          <a:prstGeom prst="rect">
            <a:avLst/>
          </a:prstGeom>
        </p:spPr>
        <p:txBody>
          <a:bodyPr vert="horz" wrap="square" lIns="0" tIns="12700" rIns="0" bIns="0" rtlCol="0">
            <a:spAutoFit/>
          </a:bodyPr>
          <a:lstStyle/>
          <a:p>
            <a:pPr marL="12700">
              <a:lnSpc>
                <a:spcPct val="100000"/>
              </a:lnSpc>
              <a:spcBef>
                <a:spcPts val="100"/>
              </a:spcBef>
            </a:pPr>
            <a:r>
              <a:rPr lang="en-US" sz="2050" spc="-10" dirty="0"/>
              <a:t>ARCHITECTURE DIAGRAM</a:t>
            </a:r>
            <a:endParaRPr sz="2050" spc="-10" dirty="0"/>
          </a:p>
        </p:txBody>
      </p:sp>
      <p:sp>
        <p:nvSpPr>
          <p:cNvPr id="10" name="object 10">
            <a:extLst>
              <a:ext uri="{FF2B5EF4-FFF2-40B4-BE49-F238E27FC236}">
                <a16:creationId xmlns:a16="http://schemas.microsoft.com/office/drawing/2014/main" id="{600FA4C8-21EC-A031-19E8-C91F4D5C4049}"/>
              </a:ext>
            </a:extLst>
          </p:cNvPr>
          <p:cNvSpPr txBox="1"/>
          <p:nvPr/>
        </p:nvSpPr>
        <p:spPr>
          <a:xfrm>
            <a:off x="8332468" y="6436054"/>
            <a:ext cx="10287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6</a:t>
            </a:r>
            <a:endParaRPr sz="1200">
              <a:latin typeface="Calibri"/>
              <a:cs typeface="Calibri"/>
            </a:endParaRPr>
          </a:p>
        </p:txBody>
      </p:sp>
      <p:pic>
        <p:nvPicPr>
          <p:cNvPr id="8" name="Picture 7">
            <a:extLst>
              <a:ext uri="{FF2B5EF4-FFF2-40B4-BE49-F238E27FC236}">
                <a16:creationId xmlns:a16="http://schemas.microsoft.com/office/drawing/2014/main" id="{A2444D69-9580-0AA8-8BCF-64BD339AF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331" y="1206847"/>
            <a:ext cx="8435338" cy="4820193"/>
          </a:xfrm>
          <a:prstGeom prst="rect">
            <a:avLst/>
          </a:prstGeom>
        </p:spPr>
      </p:pic>
    </p:spTree>
    <p:extLst>
      <p:ext uri="{BB962C8B-B14F-4D97-AF65-F5344CB8AC3E}">
        <p14:creationId xmlns:p14="http://schemas.microsoft.com/office/powerpoint/2010/main" val="235843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721599" y="18301"/>
            <a:ext cx="5436235" cy="1221105"/>
            <a:chOff x="3721599" y="18301"/>
            <a:chExt cx="5436235" cy="1221105"/>
          </a:xfrm>
        </p:grpSpPr>
        <p:sp>
          <p:nvSpPr>
            <p:cNvPr id="3" name="object 3"/>
            <p:cNvSpPr/>
            <p:nvPr/>
          </p:nvSpPr>
          <p:spPr>
            <a:xfrm>
              <a:off x="3734549" y="31251"/>
              <a:ext cx="5410200" cy="1195070"/>
            </a:xfrm>
            <a:custGeom>
              <a:avLst/>
              <a:gdLst/>
              <a:ahLst/>
              <a:cxnLst/>
              <a:rect l="l" t="t" r="r" b="b"/>
              <a:pathLst>
                <a:path w="5410200" h="1195070">
                  <a:moveTo>
                    <a:pt x="5410199" y="1194845"/>
                  </a:moveTo>
                  <a:lnTo>
                    <a:pt x="0" y="1194845"/>
                  </a:lnTo>
                  <a:lnTo>
                    <a:pt x="0" y="0"/>
                  </a:lnTo>
                  <a:lnTo>
                    <a:pt x="5410199" y="0"/>
                  </a:lnTo>
                  <a:lnTo>
                    <a:pt x="5410199" y="1194845"/>
                  </a:lnTo>
                  <a:close/>
                </a:path>
              </a:pathLst>
            </a:custGeom>
            <a:solidFill>
              <a:srgbClr val="6F2F9F"/>
            </a:solidFill>
          </p:spPr>
          <p:txBody>
            <a:bodyPr wrap="square" lIns="0" tIns="0" rIns="0" bIns="0" rtlCol="0"/>
            <a:lstStyle/>
            <a:p>
              <a:endParaRPr/>
            </a:p>
          </p:txBody>
        </p:sp>
        <p:sp>
          <p:nvSpPr>
            <p:cNvPr id="4" name="object 4"/>
            <p:cNvSpPr/>
            <p:nvPr/>
          </p:nvSpPr>
          <p:spPr>
            <a:xfrm>
              <a:off x="3734549" y="31251"/>
              <a:ext cx="5410200" cy="1195070"/>
            </a:xfrm>
            <a:custGeom>
              <a:avLst/>
              <a:gdLst/>
              <a:ahLst/>
              <a:cxnLst/>
              <a:rect l="l" t="t" r="r" b="b"/>
              <a:pathLst>
                <a:path w="5410200" h="1195070">
                  <a:moveTo>
                    <a:pt x="0" y="1194845"/>
                  </a:moveTo>
                  <a:lnTo>
                    <a:pt x="5410199" y="1194845"/>
                  </a:lnTo>
                  <a:lnTo>
                    <a:pt x="5410199" y="0"/>
                  </a:lnTo>
                  <a:lnTo>
                    <a:pt x="0" y="0"/>
                  </a:lnTo>
                  <a:lnTo>
                    <a:pt x="0" y="1194845"/>
                  </a:lnTo>
                  <a:close/>
                </a:path>
              </a:pathLst>
            </a:custGeom>
            <a:ln w="25899">
              <a:solidFill>
                <a:srgbClr val="375D88"/>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47827" rIns="0" bIns="0" rtlCol="0">
            <a:spAutoFit/>
          </a:bodyPr>
          <a:lstStyle/>
          <a:p>
            <a:pPr marL="4439920" marR="5080" indent="-1498600">
              <a:lnSpc>
                <a:spcPct val="100000"/>
              </a:lnSpc>
              <a:spcBef>
                <a:spcPts val="100"/>
              </a:spcBef>
            </a:pPr>
            <a:r>
              <a:rPr spc="-10" dirty="0"/>
              <a:t>OVERALL</a:t>
            </a:r>
            <a:r>
              <a:rPr spc="-275" dirty="0"/>
              <a:t> </a:t>
            </a:r>
            <a:r>
              <a:rPr spc="-10" dirty="0"/>
              <a:t>ARCHITECTURE DIAGRAM</a:t>
            </a:r>
          </a:p>
        </p:txBody>
      </p:sp>
      <p:sp>
        <p:nvSpPr>
          <p:cNvPr id="7" name="object 7"/>
          <p:cNvSpPr txBox="1"/>
          <p:nvPr/>
        </p:nvSpPr>
        <p:spPr>
          <a:xfrm>
            <a:off x="8332468" y="6436054"/>
            <a:ext cx="10287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6</a:t>
            </a:r>
            <a:endParaRPr sz="1200">
              <a:latin typeface="Calibri"/>
              <a:cs typeface="Calibri"/>
            </a:endParaRPr>
          </a:p>
        </p:txBody>
      </p:sp>
      <p:pic>
        <p:nvPicPr>
          <p:cNvPr id="9" name="Picture 8">
            <a:extLst>
              <a:ext uri="{FF2B5EF4-FFF2-40B4-BE49-F238E27FC236}">
                <a16:creationId xmlns:a16="http://schemas.microsoft.com/office/drawing/2014/main" id="{13CB2FD4-AAAB-B273-5705-C139B8BB0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405932"/>
            <a:ext cx="3552825" cy="52079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861206" y="0"/>
            <a:ext cx="5283200" cy="1021080"/>
            <a:chOff x="3861206" y="0"/>
            <a:chExt cx="5283200" cy="1021080"/>
          </a:xfrm>
        </p:grpSpPr>
        <p:sp>
          <p:nvSpPr>
            <p:cNvPr id="3" name="object 3"/>
            <p:cNvSpPr/>
            <p:nvPr/>
          </p:nvSpPr>
          <p:spPr>
            <a:xfrm>
              <a:off x="3874156" y="0"/>
              <a:ext cx="5270500" cy="998219"/>
            </a:xfrm>
            <a:custGeom>
              <a:avLst/>
              <a:gdLst/>
              <a:ahLst/>
              <a:cxnLst/>
              <a:rect l="l" t="t" r="r" b="b"/>
              <a:pathLst>
                <a:path w="5270500" h="998219">
                  <a:moveTo>
                    <a:pt x="5269904" y="997985"/>
                  </a:moveTo>
                  <a:lnTo>
                    <a:pt x="0" y="997985"/>
                  </a:lnTo>
                  <a:lnTo>
                    <a:pt x="0" y="0"/>
                  </a:lnTo>
                  <a:lnTo>
                    <a:pt x="5269904" y="0"/>
                  </a:lnTo>
                  <a:lnTo>
                    <a:pt x="5269904" y="997985"/>
                  </a:lnTo>
                  <a:close/>
                </a:path>
              </a:pathLst>
            </a:custGeom>
            <a:solidFill>
              <a:srgbClr val="6F2F9F"/>
            </a:solidFill>
          </p:spPr>
          <p:txBody>
            <a:bodyPr wrap="square" lIns="0" tIns="0" rIns="0" bIns="0" rtlCol="0"/>
            <a:lstStyle/>
            <a:p>
              <a:endParaRPr/>
            </a:p>
          </p:txBody>
        </p:sp>
        <p:sp>
          <p:nvSpPr>
            <p:cNvPr id="4" name="object 4"/>
            <p:cNvSpPr/>
            <p:nvPr/>
          </p:nvSpPr>
          <p:spPr>
            <a:xfrm>
              <a:off x="3874156" y="975453"/>
              <a:ext cx="5270500" cy="45085"/>
            </a:xfrm>
            <a:custGeom>
              <a:avLst/>
              <a:gdLst/>
              <a:ahLst/>
              <a:cxnLst/>
              <a:rect l="l" t="t" r="r" b="b"/>
              <a:pathLst>
                <a:path w="5270500" h="45084">
                  <a:moveTo>
                    <a:pt x="5269904" y="45060"/>
                  </a:moveTo>
                  <a:lnTo>
                    <a:pt x="0" y="45060"/>
                  </a:lnTo>
                  <a:lnTo>
                    <a:pt x="0" y="0"/>
                  </a:lnTo>
                  <a:lnTo>
                    <a:pt x="5269904" y="0"/>
                  </a:lnTo>
                  <a:lnTo>
                    <a:pt x="5269904" y="45060"/>
                  </a:lnTo>
                  <a:close/>
                </a:path>
              </a:pathLst>
            </a:custGeom>
            <a:solidFill>
              <a:srgbClr val="375D88"/>
            </a:solidFill>
          </p:spPr>
          <p:txBody>
            <a:bodyPr wrap="square" lIns="0" tIns="0" rIns="0" bIns="0" rtlCol="0"/>
            <a:lstStyle/>
            <a:p>
              <a:endParaRPr/>
            </a:p>
          </p:txBody>
        </p:sp>
        <p:sp>
          <p:nvSpPr>
            <p:cNvPr id="5" name="object 5"/>
            <p:cNvSpPr/>
            <p:nvPr/>
          </p:nvSpPr>
          <p:spPr>
            <a:xfrm>
              <a:off x="3874156" y="0"/>
              <a:ext cx="0" cy="998219"/>
            </a:xfrm>
            <a:custGeom>
              <a:avLst/>
              <a:gdLst/>
              <a:ahLst/>
              <a:cxnLst/>
              <a:rect l="l" t="t" r="r" b="b"/>
              <a:pathLst>
                <a:path h="998219">
                  <a:moveTo>
                    <a:pt x="0" y="0"/>
                  </a:moveTo>
                  <a:lnTo>
                    <a:pt x="0" y="997985"/>
                  </a:lnTo>
                </a:path>
              </a:pathLst>
            </a:custGeom>
            <a:ln w="25899">
              <a:solidFill>
                <a:srgbClr val="375D88"/>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3626485">
              <a:lnSpc>
                <a:spcPct val="100000"/>
              </a:lnSpc>
              <a:spcBef>
                <a:spcPts val="100"/>
              </a:spcBef>
            </a:pPr>
            <a:r>
              <a:rPr dirty="0"/>
              <a:t>MODULE</a:t>
            </a:r>
            <a:r>
              <a:rPr spc="-30" dirty="0"/>
              <a:t> </a:t>
            </a:r>
            <a:r>
              <a:rPr spc="-10" dirty="0"/>
              <a:t>DESCRIPTION</a:t>
            </a:r>
          </a:p>
        </p:txBody>
      </p:sp>
      <p:sp>
        <p:nvSpPr>
          <p:cNvPr id="8" name="object 8"/>
          <p:cNvSpPr txBox="1"/>
          <p:nvPr/>
        </p:nvSpPr>
        <p:spPr>
          <a:xfrm>
            <a:off x="8297417" y="6436054"/>
            <a:ext cx="102870" cy="36703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1</a:t>
            </a:r>
            <a:endParaRPr sz="1200">
              <a:latin typeface="Calibri"/>
              <a:cs typeface="Calibri"/>
            </a:endParaRPr>
          </a:p>
          <a:p>
            <a:pPr marL="12700">
              <a:lnSpc>
                <a:spcPct val="100000"/>
              </a:lnSpc>
              <a:spcBef>
                <a:spcPts val="45"/>
              </a:spcBef>
            </a:pPr>
            <a:r>
              <a:rPr sz="1200" spc="-50" dirty="0">
                <a:solidFill>
                  <a:srgbClr val="888888"/>
                </a:solidFill>
                <a:latin typeface="Calibri"/>
                <a:cs typeface="Calibri"/>
              </a:rPr>
              <a:t>1</a:t>
            </a:r>
            <a:endParaRPr sz="1200">
              <a:latin typeface="Calibri"/>
              <a:cs typeface="Calibri"/>
            </a:endParaRPr>
          </a:p>
        </p:txBody>
      </p:sp>
      <p:sp>
        <p:nvSpPr>
          <p:cNvPr id="7" name="object 7"/>
          <p:cNvSpPr txBox="1"/>
          <p:nvPr/>
        </p:nvSpPr>
        <p:spPr>
          <a:xfrm>
            <a:off x="533400" y="1348770"/>
            <a:ext cx="7687816" cy="5454314"/>
          </a:xfrm>
          <a:prstGeom prst="rect">
            <a:avLst/>
          </a:prstGeom>
        </p:spPr>
        <p:txBody>
          <a:bodyPr vert="horz" wrap="square" lIns="0" tIns="12700" rIns="0" bIns="0" rtlCol="0">
            <a:spAutoFit/>
          </a:bodyPr>
          <a:lstStyle/>
          <a:p>
            <a:pPr marL="379095" marR="1064260" indent="-367030">
              <a:lnSpc>
                <a:spcPct val="150000"/>
              </a:lnSpc>
              <a:spcBef>
                <a:spcPts val="100"/>
              </a:spcBef>
              <a:buFont typeface="Arial"/>
              <a:buChar char="●"/>
              <a:tabLst>
                <a:tab pos="379095" algn="l"/>
              </a:tabLst>
            </a:pPr>
            <a:r>
              <a:rPr lang="en-US" sz="1200" dirty="0">
                <a:latin typeface="Times New Roman"/>
                <a:cs typeface="Times New Roman"/>
              </a:rPr>
              <a:t>User Authentication Module: This module manages user authentication and authorization, allowing users to create accounts, log in, and access personalized features such as saving favorite restaurants and hotels.</a:t>
            </a:r>
          </a:p>
          <a:p>
            <a:pPr marL="379095" marR="1064260" indent="-367030">
              <a:lnSpc>
                <a:spcPct val="150000"/>
              </a:lnSpc>
              <a:spcBef>
                <a:spcPts val="100"/>
              </a:spcBef>
              <a:buFont typeface="Arial"/>
              <a:buChar char="●"/>
              <a:tabLst>
                <a:tab pos="379095" algn="l"/>
              </a:tabLst>
            </a:pPr>
            <a:r>
              <a:rPr lang="en-US" sz="1200" dirty="0">
                <a:latin typeface="Times New Roman"/>
                <a:cs typeface="Times New Roman"/>
              </a:rPr>
              <a:t>Location Tracking Module: This module utilizes location-based services to track the user's current location and provide real-time information about nearby restaurants and hotels.</a:t>
            </a:r>
          </a:p>
          <a:p>
            <a:pPr marL="379095" marR="1064260" indent="-367030">
              <a:lnSpc>
                <a:spcPct val="150000"/>
              </a:lnSpc>
              <a:spcBef>
                <a:spcPts val="100"/>
              </a:spcBef>
              <a:buFont typeface="Arial"/>
              <a:buChar char="●"/>
              <a:tabLst>
                <a:tab pos="379095" algn="l"/>
              </a:tabLst>
            </a:pPr>
            <a:r>
              <a:rPr lang="en-US" sz="1200" dirty="0">
                <a:latin typeface="Times New Roman"/>
                <a:cs typeface="Times New Roman"/>
              </a:rPr>
              <a:t>Search Module: The search module enables users to search for nearby restaurants and hotels based on various criteria such as cuisine type, price range, ratings, and distance.</a:t>
            </a:r>
          </a:p>
          <a:p>
            <a:pPr marL="379095" marR="1064260" indent="-367030">
              <a:lnSpc>
                <a:spcPct val="150000"/>
              </a:lnSpc>
              <a:spcBef>
                <a:spcPts val="100"/>
              </a:spcBef>
              <a:buFont typeface="Arial"/>
              <a:buChar char="●"/>
              <a:tabLst>
                <a:tab pos="379095" algn="l"/>
              </a:tabLst>
            </a:pPr>
            <a:r>
              <a:rPr lang="en-US" sz="1200" dirty="0">
                <a:latin typeface="Times New Roman"/>
                <a:cs typeface="Times New Roman"/>
              </a:rPr>
              <a:t>Map Integration Module: This module integrates maps into the application, allowing users to view restaurant and hotel locations, along with directions, distance, and estimated travel time from their current location.</a:t>
            </a:r>
          </a:p>
          <a:p>
            <a:pPr marL="379095" marR="1064260" indent="-367030">
              <a:lnSpc>
                <a:spcPct val="150000"/>
              </a:lnSpc>
              <a:spcBef>
                <a:spcPts val="100"/>
              </a:spcBef>
              <a:buFont typeface="Arial"/>
              <a:buChar char="●"/>
              <a:tabLst>
                <a:tab pos="379095" algn="l"/>
              </a:tabLst>
            </a:pPr>
            <a:r>
              <a:rPr lang="en-US" sz="1200" dirty="0">
                <a:latin typeface="Times New Roman"/>
                <a:cs typeface="Times New Roman"/>
              </a:rPr>
              <a:t>Database Management Module: The database management module manages the storage and retrieval of information about restaurants and hotels, including contact details, opening hours, menus, amenities, and user reviews.</a:t>
            </a:r>
          </a:p>
          <a:p>
            <a:pPr marL="379095" marR="1064260" indent="-367030">
              <a:lnSpc>
                <a:spcPct val="150000"/>
              </a:lnSpc>
              <a:spcBef>
                <a:spcPts val="100"/>
              </a:spcBef>
              <a:buFont typeface="Arial"/>
              <a:buChar char="●"/>
              <a:tabLst>
                <a:tab pos="379095" algn="l"/>
              </a:tabLst>
            </a:pPr>
            <a:r>
              <a:rPr lang="en-US" sz="1200" dirty="0">
                <a:latin typeface="Times New Roman"/>
                <a:cs typeface="Times New Roman"/>
              </a:rPr>
              <a:t>Recommendation Engine Module: This module provides personalized recommendations to users based on their preferences, search history, and location, enhancing their overall experience.</a:t>
            </a:r>
          </a:p>
          <a:p>
            <a:pPr marL="379095" marR="1064260" indent="-367030">
              <a:lnSpc>
                <a:spcPct val="150000"/>
              </a:lnSpc>
              <a:spcBef>
                <a:spcPts val="100"/>
              </a:spcBef>
              <a:buFont typeface="Arial"/>
              <a:buChar char="●"/>
              <a:tabLst>
                <a:tab pos="379095" algn="l"/>
              </a:tabLst>
            </a:pPr>
            <a:r>
              <a:rPr lang="en-US" sz="1200" dirty="0">
                <a:latin typeface="Times New Roman"/>
                <a:cs typeface="Times New Roman"/>
              </a:rPr>
              <a:t>User Interface Module: The user interface module is responsible for developing an intuitive and user-friendly interface, incorporating features such as search functionality, maps, and personalized recommendations.</a:t>
            </a:r>
          </a:p>
          <a:p>
            <a:pPr marL="379095" marR="1064260" indent="-367030">
              <a:lnSpc>
                <a:spcPct val="150000"/>
              </a:lnSpc>
              <a:spcBef>
                <a:spcPts val="100"/>
              </a:spcBef>
              <a:buFont typeface="Arial"/>
              <a:buChar char="●"/>
              <a:tabLst>
                <a:tab pos="379095" algn="l"/>
              </a:tabLst>
            </a:pPr>
            <a:endParaRPr lang="en-US" sz="16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72200" y="1"/>
            <a:ext cx="2972286" cy="838199"/>
            <a:chOff x="5245586" y="0"/>
            <a:chExt cx="3898900" cy="1151255"/>
          </a:xfrm>
        </p:grpSpPr>
        <p:sp>
          <p:nvSpPr>
            <p:cNvPr id="3" name="object 3"/>
            <p:cNvSpPr/>
            <p:nvPr/>
          </p:nvSpPr>
          <p:spPr>
            <a:xfrm>
              <a:off x="5258536" y="0"/>
              <a:ext cx="3885565" cy="1130300"/>
            </a:xfrm>
            <a:custGeom>
              <a:avLst/>
              <a:gdLst/>
              <a:ahLst/>
              <a:cxnLst/>
              <a:rect l="l" t="t" r="r" b="b"/>
              <a:pathLst>
                <a:path w="3885565" h="1130300">
                  <a:moveTo>
                    <a:pt x="3885437" y="1129768"/>
                  </a:moveTo>
                  <a:lnTo>
                    <a:pt x="0" y="1129768"/>
                  </a:lnTo>
                  <a:lnTo>
                    <a:pt x="0" y="0"/>
                  </a:lnTo>
                  <a:lnTo>
                    <a:pt x="3885437" y="0"/>
                  </a:lnTo>
                  <a:lnTo>
                    <a:pt x="3885437" y="1129768"/>
                  </a:lnTo>
                  <a:close/>
                </a:path>
              </a:pathLst>
            </a:custGeom>
            <a:solidFill>
              <a:srgbClr val="6F2F9F"/>
            </a:solidFill>
          </p:spPr>
          <p:txBody>
            <a:bodyPr wrap="square" lIns="0" tIns="0" rIns="0" bIns="0" rtlCol="0"/>
            <a:lstStyle/>
            <a:p>
              <a:endParaRPr/>
            </a:p>
          </p:txBody>
        </p:sp>
        <p:sp>
          <p:nvSpPr>
            <p:cNvPr id="4" name="object 4"/>
            <p:cNvSpPr/>
            <p:nvPr/>
          </p:nvSpPr>
          <p:spPr>
            <a:xfrm>
              <a:off x="5258536" y="1108497"/>
              <a:ext cx="3885565" cy="42545"/>
            </a:xfrm>
            <a:custGeom>
              <a:avLst/>
              <a:gdLst/>
              <a:ahLst/>
              <a:cxnLst/>
              <a:rect l="l" t="t" r="r" b="b"/>
              <a:pathLst>
                <a:path w="3885565" h="42544">
                  <a:moveTo>
                    <a:pt x="3885437" y="42536"/>
                  </a:moveTo>
                  <a:lnTo>
                    <a:pt x="0" y="42536"/>
                  </a:lnTo>
                  <a:lnTo>
                    <a:pt x="0" y="0"/>
                  </a:lnTo>
                  <a:lnTo>
                    <a:pt x="3885437" y="0"/>
                  </a:lnTo>
                  <a:lnTo>
                    <a:pt x="3885437" y="42536"/>
                  </a:lnTo>
                  <a:close/>
                </a:path>
              </a:pathLst>
            </a:custGeom>
            <a:solidFill>
              <a:srgbClr val="375D88"/>
            </a:solidFill>
          </p:spPr>
          <p:txBody>
            <a:bodyPr wrap="square" lIns="0" tIns="0" rIns="0" bIns="0" rtlCol="0"/>
            <a:lstStyle/>
            <a:p>
              <a:endParaRPr/>
            </a:p>
          </p:txBody>
        </p:sp>
        <p:sp>
          <p:nvSpPr>
            <p:cNvPr id="5" name="object 5"/>
            <p:cNvSpPr/>
            <p:nvPr/>
          </p:nvSpPr>
          <p:spPr>
            <a:xfrm>
              <a:off x="5258536" y="0"/>
              <a:ext cx="0" cy="1130300"/>
            </a:xfrm>
            <a:custGeom>
              <a:avLst/>
              <a:gdLst/>
              <a:ahLst/>
              <a:cxnLst/>
              <a:rect l="l" t="t" r="r" b="b"/>
              <a:pathLst>
                <a:path h="1130300">
                  <a:moveTo>
                    <a:pt x="0" y="0"/>
                  </a:moveTo>
                  <a:lnTo>
                    <a:pt x="0" y="1129768"/>
                  </a:lnTo>
                </a:path>
              </a:pathLst>
            </a:custGeom>
            <a:ln w="25899">
              <a:solidFill>
                <a:srgbClr val="375D88"/>
              </a:solidFill>
            </a:ln>
          </p:spPr>
          <p:txBody>
            <a:bodyPr wrap="square" lIns="0" tIns="0" rIns="0" bIns="0" rtlCol="0"/>
            <a:lstStyle/>
            <a:p>
              <a:endParaRPr/>
            </a:p>
          </p:txBody>
        </p:sp>
      </p:grpSp>
      <p:sp>
        <p:nvSpPr>
          <p:cNvPr id="6" name="object 6"/>
          <p:cNvSpPr txBox="1">
            <a:spLocks noGrp="1"/>
          </p:cNvSpPr>
          <p:nvPr>
            <p:ph type="title"/>
          </p:nvPr>
        </p:nvSpPr>
        <p:spPr>
          <a:xfrm>
            <a:off x="1687195" y="29887"/>
            <a:ext cx="7456805" cy="651843"/>
          </a:xfrm>
          <a:prstGeom prst="rect">
            <a:avLst/>
          </a:prstGeom>
        </p:spPr>
        <p:txBody>
          <a:bodyPr vert="horz" wrap="square" lIns="0" tIns="96899" rIns="0" bIns="0" rtlCol="0">
            <a:spAutoFit/>
          </a:bodyPr>
          <a:lstStyle/>
          <a:p>
            <a:pPr marL="4886325" marR="5080">
              <a:lnSpc>
                <a:spcPct val="100000"/>
              </a:lnSpc>
              <a:spcBef>
                <a:spcPts val="100"/>
              </a:spcBef>
            </a:pPr>
            <a:r>
              <a:rPr lang="en-US" sz="3600" spc="-10" dirty="0"/>
              <a:t>Conclusion</a:t>
            </a:r>
            <a:endParaRPr sz="3600" spc="-10" dirty="0"/>
          </a:p>
        </p:txBody>
      </p:sp>
      <p:sp>
        <p:nvSpPr>
          <p:cNvPr id="8" name="object 8"/>
          <p:cNvSpPr txBox="1"/>
          <p:nvPr/>
        </p:nvSpPr>
        <p:spPr>
          <a:xfrm>
            <a:off x="8332469" y="6436054"/>
            <a:ext cx="102870" cy="177800"/>
          </a:xfrm>
          <a:prstGeom prst="rect">
            <a:avLst/>
          </a:prstGeom>
        </p:spPr>
        <p:txBody>
          <a:bodyPr vert="horz" wrap="square" lIns="0" tIns="0" rIns="0" bIns="0" rtlCol="0">
            <a:spAutoFit/>
          </a:bodyPr>
          <a:lstStyle/>
          <a:p>
            <a:pPr marL="12700">
              <a:lnSpc>
                <a:spcPts val="1240"/>
              </a:lnSpc>
            </a:pPr>
            <a:r>
              <a:rPr sz="1200" spc="-50" dirty="0">
                <a:solidFill>
                  <a:srgbClr val="888888"/>
                </a:solidFill>
                <a:latin typeface="Calibri"/>
                <a:cs typeface="Calibri"/>
              </a:rPr>
              <a:t>9</a:t>
            </a:r>
            <a:endParaRPr sz="1200">
              <a:latin typeface="Calibri"/>
              <a:cs typeface="Calibri"/>
            </a:endParaRPr>
          </a:p>
        </p:txBody>
      </p:sp>
      <p:sp>
        <p:nvSpPr>
          <p:cNvPr id="7" name="object 7"/>
          <p:cNvSpPr txBox="1"/>
          <p:nvPr/>
        </p:nvSpPr>
        <p:spPr>
          <a:xfrm>
            <a:off x="592467" y="1140512"/>
            <a:ext cx="7959065" cy="5139227"/>
          </a:xfrm>
          <a:prstGeom prst="rect">
            <a:avLst/>
          </a:prstGeom>
        </p:spPr>
        <p:txBody>
          <a:bodyPr vert="horz" wrap="square" lIns="0" tIns="12700" rIns="0" bIns="0" rtlCol="0">
            <a:spAutoFit/>
          </a:bodyPr>
          <a:lstStyle/>
          <a:p>
            <a:pPr marL="12700" marR="285115" algn="l">
              <a:lnSpc>
                <a:spcPct val="150000"/>
              </a:lnSpc>
              <a:spcBef>
                <a:spcPts val="100"/>
              </a:spcBef>
            </a:pPr>
            <a:r>
              <a:rPr lang="en-US" sz="1600" dirty="0">
                <a:latin typeface="Times New Roman"/>
                <a:cs typeface="Times New Roman"/>
              </a:rPr>
              <a:t>This project aims to revolutionize the operational efficiency and strategic decision-making of an international retail chain by implementing a robust machine learning system for sales prediction and data analytics. By integrating multiple components—including data collection, storage, processing, machine learning, and customer insights—the proposed system offers a comprehensive solution to the challenges faced by the retail chain. Capturing and analyzing customer data provides a deeper understanding of customer preferences and behaviors, facilitating personalized marketing efforts and improving customer satisfaction. Automated data collection and processing streamline operations, reducing manual effort and enabling quicker, data-driven decision-making. The use of cloud-based technologies ensures that the system can scale with the business and adapt to changing requirements. Overall, the implementation of this system will significantly enhance the retail chain's ability to forecast sales, manage inventory, understand customer behavior, and make informed decisions. By transforming raw data into actionable insights, the system positions the retail chain for sustained growth and competitive advantage in the dynamic retail market.</a:t>
            </a:r>
            <a:endParaRPr sz="16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73025">
              <a:lnSpc>
                <a:spcPts val="1240"/>
              </a:lnSpc>
            </a:pPr>
            <a:r>
              <a:rPr spc="-25" dirty="0"/>
              <a:t>11</a:t>
            </a:r>
          </a:p>
        </p:txBody>
      </p:sp>
      <p:sp>
        <p:nvSpPr>
          <p:cNvPr id="2" name="object 2"/>
          <p:cNvSpPr txBox="1">
            <a:spLocks noGrp="1"/>
          </p:cNvSpPr>
          <p:nvPr>
            <p:ph type="title"/>
          </p:nvPr>
        </p:nvSpPr>
        <p:spPr>
          <a:xfrm>
            <a:off x="991361" y="2362961"/>
            <a:ext cx="7010400" cy="1600200"/>
          </a:xfrm>
          <a:prstGeom prst="rect">
            <a:avLst/>
          </a:prstGeom>
          <a:solidFill>
            <a:srgbClr val="6F2F9F"/>
          </a:solidFill>
          <a:ln w="25899">
            <a:solidFill>
              <a:srgbClr val="375D88"/>
            </a:solidFill>
          </a:ln>
        </p:spPr>
        <p:txBody>
          <a:bodyPr vert="horz" wrap="square" lIns="0" tIns="80010" rIns="0" bIns="0" rtlCol="0">
            <a:spAutoFit/>
          </a:bodyPr>
          <a:lstStyle/>
          <a:p>
            <a:pPr>
              <a:lnSpc>
                <a:spcPct val="100000"/>
              </a:lnSpc>
              <a:spcBef>
                <a:spcPts val="630"/>
              </a:spcBef>
            </a:pPr>
            <a:endParaRPr sz="3200">
              <a:latin typeface="Times New Roman"/>
              <a:cs typeface="Times New Roman"/>
            </a:endParaRPr>
          </a:p>
          <a:p>
            <a:pPr algn="ctr">
              <a:lnSpc>
                <a:spcPct val="100000"/>
              </a:lnSpc>
            </a:pPr>
            <a:r>
              <a:rPr sz="3200" spc="-20" dirty="0"/>
              <a:t>THANK</a:t>
            </a:r>
            <a:r>
              <a:rPr sz="3200" spc="-165" dirty="0"/>
              <a:t> </a:t>
            </a:r>
            <a:r>
              <a:rPr sz="3200" spc="-25" dirty="0"/>
              <a:t>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60011" y="0"/>
            <a:ext cx="2984500" cy="586740"/>
            <a:chOff x="6160011" y="0"/>
            <a:chExt cx="2984500" cy="586740"/>
          </a:xfrm>
        </p:grpSpPr>
        <p:sp>
          <p:nvSpPr>
            <p:cNvPr id="3" name="object 3"/>
            <p:cNvSpPr/>
            <p:nvPr/>
          </p:nvSpPr>
          <p:spPr>
            <a:xfrm>
              <a:off x="6172961" y="0"/>
              <a:ext cx="2971165" cy="574040"/>
            </a:xfrm>
            <a:custGeom>
              <a:avLst/>
              <a:gdLst/>
              <a:ahLst/>
              <a:cxnLst/>
              <a:rect l="l" t="t" r="r" b="b"/>
              <a:pathLst>
                <a:path w="2971165" h="574040">
                  <a:moveTo>
                    <a:pt x="2971037" y="573415"/>
                  </a:moveTo>
                  <a:lnTo>
                    <a:pt x="2971037" y="0"/>
                  </a:lnTo>
                  <a:lnTo>
                    <a:pt x="0" y="0"/>
                  </a:lnTo>
                  <a:lnTo>
                    <a:pt x="0" y="573415"/>
                  </a:lnTo>
                  <a:lnTo>
                    <a:pt x="2971037" y="573415"/>
                  </a:lnTo>
                  <a:close/>
                </a:path>
              </a:pathLst>
            </a:custGeom>
            <a:solidFill>
              <a:srgbClr val="6F2F9F"/>
            </a:solidFill>
          </p:spPr>
          <p:txBody>
            <a:bodyPr wrap="square" lIns="0" tIns="0" rIns="0" bIns="0" rtlCol="0"/>
            <a:lstStyle/>
            <a:p>
              <a:endParaRPr/>
            </a:p>
          </p:txBody>
        </p:sp>
        <p:sp>
          <p:nvSpPr>
            <p:cNvPr id="4" name="object 4"/>
            <p:cNvSpPr/>
            <p:nvPr/>
          </p:nvSpPr>
          <p:spPr>
            <a:xfrm>
              <a:off x="6172962" y="560465"/>
              <a:ext cx="2971165" cy="26034"/>
            </a:xfrm>
            <a:custGeom>
              <a:avLst/>
              <a:gdLst/>
              <a:ahLst/>
              <a:cxnLst/>
              <a:rect l="l" t="t" r="r" b="b"/>
              <a:pathLst>
                <a:path w="2971165" h="26034">
                  <a:moveTo>
                    <a:pt x="0" y="0"/>
                  </a:moveTo>
                  <a:lnTo>
                    <a:pt x="2971037" y="0"/>
                  </a:lnTo>
                  <a:lnTo>
                    <a:pt x="2971037" y="25899"/>
                  </a:lnTo>
                  <a:lnTo>
                    <a:pt x="0" y="25899"/>
                  </a:lnTo>
                  <a:lnTo>
                    <a:pt x="0" y="0"/>
                  </a:lnTo>
                  <a:close/>
                </a:path>
              </a:pathLst>
            </a:custGeom>
            <a:solidFill>
              <a:srgbClr val="375D88"/>
            </a:solidFill>
          </p:spPr>
          <p:txBody>
            <a:bodyPr wrap="square" lIns="0" tIns="0" rIns="0" bIns="0" rtlCol="0"/>
            <a:lstStyle/>
            <a:p>
              <a:endParaRPr/>
            </a:p>
          </p:txBody>
        </p:sp>
        <p:sp>
          <p:nvSpPr>
            <p:cNvPr id="5" name="object 5"/>
            <p:cNvSpPr/>
            <p:nvPr/>
          </p:nvSpPr>
          <p:spPr>
            <a:xfrm>
              <a:off x="6172961" y="0"/>
              <a:ext cx="0" cy="574040"/>
            </a:xfrm>
            <a:custGeom>
              <a:avLst/>
              <a:gdLst/>
              <a:ahLst/>
              <a:cxnLst/>
              <a:rect l="l" t="t" r="r" b="b"/>
              <a:pathLst>
                <a:path h="574040">
                  <a:moveTo>
                    <a:pt x="0" y="0"/>
                  </a:moveTo>
                  <a:lnTo>
                    <a:pt x="0" y="573415"/>
                  </a:lnTo>
                </a:path>
              </a:pathLst>
            </a:custGeom>
            <a:ln w="25899">
              <a:solidFill>
                <a:srgbClr val="375D88"/>
              </a:solidFill>
            </a:ln>
          </p:spPr>
          <p:txBody>
            <a:bodyPr wrap="square" lIns="0" tIns="0" rIns="0" bIns="0" rtlCol="0"/>
            <a:lstStyle/>
            <a:p>
              <a:endParaRPr/>
            </a:p>
          </p:txBody>
        </p:sp>
      </p:grpSp>
      <p:sp>
        <p:nvSpPr>
          <p:cNvPr id="6" name="object 6"/>
          <p:cNvSpPr txBox="1">
            <a:spLocks noGrp="1"/>
          </p:cNvSpPr>
          <p:nvPr>
            <p:ph type="title"/>
          </p:nvPr>
        </p:nvSpPr>
        <p:spPr>
          <a:xfrm>
            <a:off x="6680454" y="45337"/>
            <a:ext cx="1663064" cy="452120"/>
          </a:xfrm>
          <a:prstGeom prst="rect">
            <a:avLst/>
          </a:prstGeom>
        </p:spPr>
        <p:txBody>
          <a:bodyPr vert="horz" wrap="square" lIns="0" tIns="12700" rIns="0" bIns="0" rtlCol="0">
            <a:spAutoFit/>
          </a:bodyPr>
          <a:lstStyle/>
          <a:p>
            <a:pPr marL="12700">
              <a:lnSpc>
                <a:spcPct val="100000"/>
              </a:lnSpc>
              <a:spcBef>
                <a:spcPts val="100"/>
              </a:spcBef>
            </a:pPr>
            <a:r>
              <a:rPr spc="-10" dirty="0"/>
              <a:t>OUTLINE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2</a:t>
            </a:fld>
            <a:endParaRPr spc="-50" dirty="0"/>
          </a:p>
        </p:txBody>
      </p:sp>
      <p:sp>
        <p:nvSpPr>
          <p:cNvPr id="7" name="object 7"/>
          <p:cNvSpPr txBox="1"/>
          <p:nvPr/>
        </p:nvSpPr>
        <p:spPr>
          <a:xfrm>
            <a:off x="1247711" y="271397"/>
            <a:ext cx="6648577" cy="6414577"/>
          </a:xfrm>
          <a:prstGeom prst="rect">
            <a:avLst/>
          </a:prstGeom>
        </p:spPr>
        <p:txBody>
          <a:bodyPr vert="horz" wrap="square" lIns="0" tIns="12700" rIns="0" bIns="0" rtlCol="0">
            <a:spAutoFit/>
          </a:bodyPr>
          <a:lstStyle/>
          <a:p>
            <a:pPr marL="417830" indent="-372745">
              <a:lnSpc>
                <a:spcPct val="100000"/>
              </a:lnSpc>
              <a:buClr>
                <a:srgbClr val="920000"/>
              </a:buClr>
              <a:buSzPct val="96875"/>
              <a:buFont typeface="Segoe UI Symbol"/>
              <a:buChar char="❖"/>
              <a:tabLst>
                <a:tab pos="417830" algn="l"/>
              </a:tabLst>
            </a:pPr>
            <a:r>
              <a:rPr lang="en-US" sz="3200" spc="-10" dirty="0">
                <a:solidFill>
                  <a:srgbClr val="0D0D0D"/>
                </a:solidFill>
                <a:latin typeface="Times New Roman"/>
                <a:cs typeface="Times New Roman"/>
              </a:rPr>
              <a:t>Objectives</a:t>
            </a:r>
          </a:p>
          <a:p>
            <a:pPr marL="417830" indent="-372745">
              <a:lnSpc>
                <a:spcPct val="100000"/>
              </a:lnSpc>
              <a:buClr>
                <a:srgbClr val="920000"/>
              </a:buClr>
              <a:buSzPct val="96875"/>
              <a:buFont typeface="Segoe UI Symbol"/>
              <a:buChar char="❖"/>
              <a:tabLst>
                <a:tab pos="417830" algn="l"/>
              </a:tabLst>
            </a:pPr>
            <a:r>
              <a:rPr lang="en-IN" sz="3200" spc="-10" dirty="0">
                <a:solidFill>
                  <a:srgbClr val="0D0D0D"/>
                </a:solidFill>
                <a:latin typeface="Times New Roman"/>
                <a:cs typeface="Times New Roman"/>
              </a:rPr>
              <a:t>Abstract</a:t>
            </a:r>
            <a:endParaRPr sz="3200" dirty="0">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sz="3200" dirty="0">
                <a:solidFill>
                  <a:srgbClr val="0D0D0D"/>
                </a:solidFill>
                <a:latin typeface="Times New Roman"/>
                <a:cs typeface="Times New Roman"/>
              </a:rPr>
              <a:t>Introduction</a:t>
            </a:r>
            <a:r>
              <a:rPr sz="3200" spc="-20" dirty="0">
                <a:solidFill>
                  <a:srgbClr val="0D0D0D"/>
                </a:solidFill>
                <a:latin typeface="Times New Roman"/>
                <a:cs typeface="Times New Roman"/>
              </a:rPr>
              <a:t> </a:t>
            </a:r>
            <a:endParaRPr lang="en-US" sz="3200" spc="-20" dirty="0">
              <a:solidFill>
                <a:srgbClr val="0D0D0D"/>
              </a:solidFill>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sz="3200" dirty="0">
                <a:solidFill>
                  <a:srgbClr val="0D0D0D"/>
                </a:solidFill>
                <a:latin typeface="Times New Roman"/>
                <a:cs typeface="Times New Roman"/>
              </a:rPr>
              <a:t>Problem</a:t>
            </a:r>
            <a:r>
              <a:rPr lang="en-US" sz="3200" dirty="0">
                <a:solidFill>
                  <a:srgbClr val="0D0D0D"/>
                </a:solidFill>
                <a:latin typeface="Times New Roman"/>
                <a:cs typeface="Times New Roman"/>
              </a:rPr>
              <a:t> statement</a:t>
            </a:r>
            <a:r>
              <a:rPr sz="3200" spc="-15" dirty="0">
                <a:solidFill>
                  <a:srgbClr val="0D0D0D"/>
                </a:solidFill>
                <a:latin typeface="Times New Roman"/>
                <a:cs typeface="Times New Roman"/>
              </a:rPr>
              <a:t> </a:t>
            </a:r>
            <a:endParaRPr lang="en-US" sz="3200" spc="-15" dirty="0">
              <a:solidFill>
                <a:srgbClr val="0D0D0D"/>
              </a:solidFill>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sz="3200" dirty="0">
                <a:solidFill>
                  <a:srgbClr val="0D0D0D"/>
                </a:solidFill>
                <a:latin typeface="Times New Roman"/>
                <a:cs typeface="Times New Roman"/>
              </a:rPr>
              <a:t>Existing </a:t>
            </a:r>
            <a:r>
              <a:rPr sz="3200" spc="-10" dirty="0">
                <a:solidFill>
                  <a:srgbClr val="0D0D0D"/>
                </a:solidFill>
                <a:latin typeface="Times New Roman"/>
                <a:cs typeface="Times New Roman"/>
              </a:rPr>
              <a:t>system</a:t>
            </a:r>
            <a:endParaRPr lang="en-US" sz="3200" spc="-10" dirty="0">
              <a:solidFill>
                <a:srgbClr val="0D0D0D"/>
              </a:solidFill>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lang="en-IN" sz="3200" spc="-10" dirty="0">
                <a:solidFill>
                  <a:srgbClr val="0D0D0D"/>
                </a:solidFill>
                <a:latin typeface="Times New Roman"/>
                <a:cs typeface="Times New Roman"/>
              </a:rPr>
              <a:t>Limitations of existing system</a:t>
            </a:r>
            <a:endParaRPr sz="3200" dirty="0">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sz="3200" dirty="0">
                <a:solidFill>
                  <a:srgbClr val="0D0D0D"/>
                </a:solidFill>
                <a:latin typeface="Times New Roman"/>
                <a:cs typeface="Times New Roman"/>
              </a:rPr>
              <a:t>Proposed</a:t>
            </a:r>
            <a:r>
              <a:rPr sz="3200" spc="-120" dirty="0">
                <a:solidFill>
                  <a:srgbClr val="0D0D0D"/>
                </a:solidFill>
                <a:latin typeface="Times New Roman"/>
                <a:cs typeface="Times New Roman"/>
              </a:rPr>
              <a:t> </a:t>
            </a:r>
            <a:r>
              <a:rPr sz="3200" spc="-10" dirty="0">
                <a:solidFill>
                  <a:srgbClr val="0D0D0D"/>
                </a:solidFill>
                <a:latin typeface="Times New Roman"/>
                <a:cs typeface="Times New Roman"/>
              </a:rPr>
              <a:t>system</a:t>
            </a:r>
            <a:endParaRPr lang="en-US" sz="3200" spc="-10" dirty="0">
              <a:solidFill>
                <a:srgbClr val="0D0D0D"/>
              </a:solidFill>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lang="en-IN" sz="3200" spc="-10" dirty="0">
                <a:solidFill>
                  <a:srgbClr val="0D0D0D"/>
                </a:solidFill>
                <a:latin typeface="Times New Roman"/>
                <a:cs typeface="Times New Roman"/>
              </a:rPr>
              <a:t>Architecture diagram</a:t>
            </a:r>
            <a:endParaRPr sz="3200" dirty="0">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lang="en-US" sz="3200" spc="-10" dirty="0">
                <a:solidFill>
                  <a:srgbClr val="0D0D0D"/>
                </a:solidFill>
                <a:latin typeface="Times New Roman"/>
                <a:cs typeface="Times New Roman"/>
              </a:rPr>
              <a:t>Overall </a:t>
            </a:r>
            <a:r>
              <a:rPr sz="3200" spc="-10" dirty="0">
                <a:solidFill>
                  <a:srgbClr val="0D0D0D"/>
                </a:solidFill>
                <a:latin typeface="Times New Roman"/>
                <a:cs typeface="Times New Roman"/>
              </a:rPr>
              <a:t>Architectural</a:t>
            </a:r>
            <a:r>
              <a:rPr sz="3200" spc="-85" dirty="0">
                <a:solidFill>
                  <a:srgbClr val="0D0D0D"/>
                </a:solidFill>
                <a:latin typeface="Times New Roman"/>
                <a:cs typeface="Times New Roman"/>
              </a:rPr>
              <a:t> </a:t>
            </a:r>
            <a:r>
              <a:rPr sz="3200" dirty="0">
                <a:solidFill>
                  <a:srgbClr val="0D0D0D"/>
                </a:solidFill>
                <a:latin typeface="Times New Roman"/>
                <a:cs typeface="Times New Roman"/>
              </a:rPr>
              <a:t>design</a:t>
            </a:r>
            <a:r>
              <a:rPr sz="3200" spc="-75" dirty="0">
                <a:solidFill>
                  <a:srgbClr val="0D0D0D"/>
                </a:solidFill>
                <a:latin typeface="Times New Roman"/>
                <a:cs typeface="Times New Roman"/>
              </a:rPr>
              <a:t> </a:t>
            </a:r>
            <a:endParaRPr sz="3200" dirty="0">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sz="3200" spc="-25" dirty="0">
                <a:solidFill>
                  <a:srgbClr val="0D0D0D"/>
                </a:solidFill>
                <a:latin typeface="Times New Roman"/>
                <a:cs typeface="Times New Roman"/>
              </a:rPr>
              <a:t>Techniques</a:t>
            </a:r>
            <a:r>
              <a:rPr sz="3200" spc="-150" dirty="0">
                <a:solidFill>
                  <a:srgbClr val="0D0D0D"/>
                </a:solidFill>
                <a:latin typeface="Times New Roman"/>
                <a:cs typeface="Times New Roman"/>
              </a:rPr>
              <a:t> </a:t>
            </a:r>
            <a:r>
              <a:rPr sz="3200" spc="-20" dirty="0">
                <a:solidFill>
                  <a:srgbClr val="0D0D0D"/>
                </a:solidFill>
                <a:latin typeface="Times New Roman"/>
                <a:cs typeface="Times New Roman"/>
              </a:rPr>
              <a:t>Used</a:t>
            </a:r>
            <a:endParaRPr sz="3200" dirty="0">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sz="3200" dirty="0">
                <a:solidFill>
                  <a:srgbClr val="0D0D0D"/>
                </a:solidFill>
                <a:latin typeface="Times New Roman"/>
                <a:cs typeface="Times New Roman"/>
              </a:rPr>
              <a:t>Module</a:t>
            </a:r>
            <a:r>
              <a:rPr sz="3200" spc="-130" dirty="0">
                <a:solidFill>
                  <a:srgbClr val="0D0D0D"/>
                </a:solidFill>
                <a:latin typeface="Times New Roman"/>
                <a:cs typeface="Times New Roman"/>
              </a:rPr>
              <a:t> </a:t>
            </a:r>
            <a:r>
              <a:rPr lang="en-IN" sz="3200" spc="-130" dirty="0">
                <a:solidFill>
                  <a:srgbClr val="0D0D0D"/>
                </a:solidFill>
                <a:latin typeface="Times New Roman"/>
                <a:cs typeface="Times New Roman"/>
              </a:rPr>
              <a:t>implementation</a:t>
            </a:r>
            <a:endParaRPr lang="en-US" sz="3200" spc="-130" dirty="0">
              <a:solidFill>
                <a:srgbClr val="0D0D0D"/>
              </a:solidFill>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sz="3200" dirty="0">
                <a:solidFill>
                  <a:srgbClr val="0D0D0D"/>
                </a:solidFill>
                <a:latin typeface="Times New Roman"/>
                <a:cs typeface="Times New Roman"/>
              </a:rPr>
              <a:t>Results</a:t>
            </a:r>
            <a:endParaRPr sz="3200" dirty="0">
              <a:latin typeface="Times New Roman"/>
              <a:cs typeface="Times New Roman"/>
            </a:endParaRPr>
          </a:p>
          <a:p>
            <a:pPr marL="417830" indent="-372745">
              <a:lnSpc>
                <a:spcPct val="100000"/>
              </a:lnSpc>
              <a:buClr>
                <a:srgbClr val="920000"/>
              </a:buClr>
              <a:buSzPct val="96875"/>
              <a:buFont typeface="Segoe UI Symbol"/>
              <a:buChar char="❖"/>
              <a:tabLst>
                <a:tab pos="417830" algn="l"/>
              </a:tabLst>
            </a:pPr>
            <a:r>
              <a:rPr lang="en-US" sz="3200" spc="-10" dirty="0">
                <a:solidFill>
                  <a:srgbClr val="0D0D0D"/>
                </a:solidFill>
                <a:latin typeface="Times New Roman"/>
                <a:cs typeface="Times New Roman"/>
              </a:rPr>
              <a:t>Conclusion</a:t>
            </a:r>
            <a:endParaRPr sz="32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60011" y="-12187"/>
            <a:ext cx="2997835" cy="635635"/>
            <a:chOff x="6160011" y="-12187"/>
            <a:chExt cx="2997835" cy="635635"/>
          </a:xfrm>
        </p:grpSpPr>
        <p:sp>
          <p:nvSpPr>
            <p:cNvPr id="3" name="object 3"/>
            <p:cNvSpPr/>
            <p:nvPr/>
          </p:nvSpPr>
          <p:spPr>
            <a:xfrm>
              <a:off x="6172961" y="762"/>
              <a:ext cx="2971800" cy="609600"/>
            </a:xfrm>
            <a:custGeom>
              <a:avLst/>
              <a:gdLst/>
              <a:ahLst/>
              <a:cxnLst/>
              <a:rect l="l" t="t" r="r" b="b"/>
              <a:pathLst>
                <a:path w="2971800" h="609600">
                  <a:moveTo>
                    <a:pt x="2971798" y="609599"/>
                  </a:moveTo>
                  <a:lnTo>
                    <a:pt x="0" y="609599"/>
                  </a:lnTo>
                  <a:lnTo>
                    <a:pt x="0" y="0"/>
                  </a:lnTo>
                  <a:lnTo>
                    <a:pt x="2971798" y="0"/>
                  </a:lnTo>
                  <a:lnTo>
                    <a:pt x="2971798" y="609599"/>
                  </a:lnTo>
                  <a:close/>
                </a:path>
              </a:pathLst>
            </a:custGeom>
            <a:solidFill>
              <a:srgbClr val="6F2F9F"/>
            </a:solidFill>
          </p:spPr>
          <p:txBody>
            <a:bodyPr wrap="square" lIns="0" tIns="0" rIns="0" bIns="0" rtlCol="0"/>
            <a:lstStyle/>
            <a:p>
              <a:endParaRPr/>
            </a:p>
          </p:txBody>
        </p:sp>
        <p:sp>
          <p:nvSpPr>
            <p:cNvPr id="4" name="object 4"/>
            <p:cNvSpPr/>
            <p:nvPr/>
          </p:nvSpPr>
          <p:spPr>
            <a:xfrm>
              <a:off x="6172961" y="762"/>
              <a:ext cx="2971800" cy="609600"/>
            </a:xfrm>
            <a:custGeom>
              <a:avLst/>
              <a:gdLst/>
              <a:ahLst/>
              <a:cxnLst/>
              <a:rect l="l" t="t" r="r" b="b"/>
              <a:pathLst>
                <a:path w="2971800" h="609600">
                  <a:moveTo>
                    <a:pt x="0" y="609599"/>
                  </a:moveTo>
                  <a:lnTo>
                    <a:pt x="2971798" y="609599"/>
                  </a:lnTo>
                  <a:lnTo>
                    <a:pt x="2971798" y="0"/>
                  </a:lnTo>
                  <a:lnTo>
                    <a:pt x="0" y="0"/>
                  </a:lnTo>
                  <a:lnTo>
                    <a:pt x="0" y="609599"/>
                  </a:lnTo>
                  <a:close/>
                </a:path>
              </a:pathLst>
            </a:custGeom>
            <a:ln w="25899">
              <a:solidFill>
                <a:srgbClr val="375D88"/>
              </a:solidFill>
            </a:ln>
          </p:spPr>
          <p:txBody>
            <a:bodyPr wrap="square" lIns="0" tIns="0" rIns="0" bIns="0" rtlCol="0"/>
            <a:lstStyle/>
            <a:p>
              <a:endParaRPr/>
            </a:p>
          </p:txBody>
        </p:sp>
      </p:grpSp>
      <p:sp>
        <p:nvSpPr>
          <p:cNvPr id="5" name="object 5"/>
          <p:cNvSpPr txBox="1">
            <a:spLocks noGrp="1"/>
          </p:cNvSpPr>
          <p:nvPr>
            <p:ph type="title"/>
          </p:nvPr>
        </p:nvSpPr>
        <p:spPr>
          <a:xfrm>
            <a:off x="1111402" y="-17398"/>
            <a:ext cx="7846797" cy="507060"/>
          </a:xfrm>
          <a:prstGeom prst="rect">
            <a:avLst/>
          </a:prstGeom>
        </p:spPr>
        <p:txBody>
          <a:bodyPr vert="horz" wrap="square" lIns="0" tIns="75436" rIns="0" bIns="0" rtlCol="0">
            <a:spAutoFit/>
          </a:bodyPr>
          <a:lstStyle/>
          <a:p>
            <a:pPr marL="5581650">
              <a:lnSpc>
                <a:spcPct val="100000"/>
              </a:lnSpc>
              <a:spcBef>
                <a:spcPts val="100"/>
              </a:spcBef>
            </a:pPr>
            <a:r>
              <a:rPr lang="en-US" spc="-10" dirty="0"/>
              <a:t>OBJECTIVE</a:t>
            </a:r>
            <a:endParaRPr spc="-1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3</a:t>
            </a:fld>
            <a:endParaRPr spc="-50" dirty="0"/>
          </a:p>
        </p:txBody>
      </p:sp>
      <p:sp>
        <p:nvSpPr>
          <p:cNvPr id="8" name="TextBox 7">
            <a:extLst>
              <a:ext uri="{FF2B5EF4-FFF2-40B4-BE49-F238E27FC236}">
                <a16:creationId xmlns:a16="http://schemas.microsoft.com/office/drawing/2014/main" id="{EA446A7F-AF2D-0F79-119A-8053F89587A6}"/>
              </a:ext>
            </a:extLst>
          </p:cNvPr>
          <p:cNvSpPr txBox="1"/>
          <p:nvPr/>
        </p:nvSpPr>
        <p:spPr>
          <a:xfrm>
            <a:off x="991692" y="838200"/>
            <a:ext cx="7160615" cy="6278642"/>
          </a:xfrm>
          <a:prstGeom prst="rect">
            <a:avLst/>
          </a:prstGeom>
          <a:noFill/>
        </p:spPr>
        <p:txBody>
          <a:bodyPr wrap="square" rtlCol="0">
            <a:spAutoFit/>
          </a:bodyPr>
          <a:lstStyle/>
          <a:p>
            <a:endParaRPr lang="en-US" dirty="0"/>
          </a:p>
          <a:p>
            <a:r>
              <a:rPr lang="en-US" sz="1600" dirty="0">
                <a:latin typeface="Times New Roman" panose="02020603050405020304" pitchFamily="18" charset="0"/>
                <a:cs typeface="Times New Roman" panose="02020603050405020304" pitchFamily="18" charset="0"/>
              </a:rPr>
              <a:t>The objective of this project is to develop a deep learning model capable of accurately forecasting future sales based on historical data, seasonal trends, and external factors. By leveraging advanced algorithms like LSTMs or Transformer networks, the model aims to provide actionable insights to optimize inventory levels, improve demand forecasting, and support data-driven decision-making in pricing and marketing strategies. The objective of this deep learning project is to build an advanced sales prediction model that leverages historical sales data, seasonal trends, and external economic or market factors to accurately forecast future sales. Using deep learning algorithms such as Long Short-Term Memory (LSTM) networks and Transformer models, this project aims to provide a powerful predictive tool that will support businesses in making informed, data-driven decisions to optimize operational and strategic outcomes. Specifically, the model will focus on capturing complex, non-linear relationships within sales data, as well as identifying temporal patterns and dependencies that are challenging to detect with traditional statistical models. By forecasting future sales with high accuracy, the project seeks to improve inventory planning, reduce stockouts and overstock situations, and enhance customer satisfaction through better demand fulfillment. Furthermore, the model’s insights into seasonal and trend-based demand fluctuations will empower marketing teams to design targeted campaigns, optimize product pricing, and allocate resources effectively. In addition to business benefits, this project will explore the potential for using external data sources, such as economic indicators, holiday seasons, and weather patterns, to increase forecast reliability.</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8FE64E5-1C33-3E11-3794-D2ACC9460C23}"/>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9909759F-F193-F366-EC9A-D84E8743B566}"/>
              </a:ext>
            </a:extLst>
          </p:cNvPr>
          <p:cNvGrpSpPr/>
          <p:nvPr/>
        </p:nvGrpSpPr>
        <p:grpSpPr>
          <a:xfrm>
            <a:off x="6160011" y="-12187"/>
            <a:ext cx="2997835" cy="635635"/>
            <a:chOff x="6160011" y="-12187"/>
            <a:chExt cx="2997835" cy="635635"/>
          </a:xfrm>
        </p:grpSpPr>
        <p:sp>
          <p:nvSpPr>
            <p:cNvPr id="3" name="object 3">
              <a:extLst>
                <a:ext uri="{FF2B5EF4-FFF2-40B4-BE49-F238E27FC236}">
                  <a16:creationId xmlns:a16="http://schemas.microsoft.com/office/drawing/2014/main" id="{29F3A382-5179-8D37-36FE-8D9918C11BCB}"/>
                </a:ext>
              </a:extLst>
            </p:cNvPr>
            <p:cNvSpPr/>
            <p:nvPr/>
          </p:nvSpPr>
          <p:spPr>
            <a:xfrm>
              <a:off x="6172961" y="762"/>
              <a:ext cx="2971800" cy="609600"/>
            </a:xfrm>
            <a:custGeom>
              <a:avLst/>
              <a:gdLst/>
              <a:ahLst/>
              <a:cxnLst/>
              <a:rect l="l" t="t" r="r" b="b"/>
              <a:pathLst>
                <a:path w="2971800" h="609600">
                  <a:moveTo>
                    <a:pt x="2971798" y="609599"/>
                  </a:moveTo>
                  <a:lnTo>
                    <a:pt x="0" y="609599"/>
                  </a:lnTo>
                  <a:lnTo>
                    <a:pt x="0" y="0"/>
                  </a:lnTo>
                  <a:lnTo>
                    <a:pt x="2971798" y="0"/>
                  </a:lnTo>
                  <a:lnTo>
                    <a:pt x="2971798" y="609599"/>
                  </a:lnTo>
                  <a:close/>
                </a:path>
              </a:pathLst>
            </a:custGeom>
            <a:solidFill>
              <a:srgbClr val="6F2F9F"/>
            </a:solidFill>
          </p:spPr>
          <p:txBody>
            <a:bodyPr wrap="square" lIns="0" tIns="0" rIns="0" bIns="0" rtlCol="0"/>
            <a:lstStyle/>
            <a:p>
              <a:endParaRPr/>
            </a:p>
          </p:txBody>
        </p:sp>
        <p:sp>
          <p:nvSpPr>
            <p:cNvPr id="4" name="object 4">
              <a:extLst>
                <a:ext uri="{FF2B5EF4-FFF2-40B4-BE49-F238E27FC236}">
                  <a16:creationId xmlns:a16="http://schemas.microsoft.com/office/drawing/2014/main" id="{BAC74CEF-D41A-2B53-F1A1-82CFFACBB48B}"/>
                </a:ext>
              </a:extLst>
            </p:cNvPr>
            <p:cNvSpPr/>
            <p:nvPr/>
          </p:nvSpPr>
          <p:spPr>
            <a:xfrm>
              <a:off x="6172961" y="762"/>
              <a:ext cx="2971800" cy="609600"/>
            </a:xfrm>
            <a:custGeom>
              <a:avLst/>
              <a:gdLst/>
              <a:ahLst/>
              <a:cxnLst/>
              <a:rect l="l" t="t" r="r" b="b"/>
              <a:pathLst>
                <a:path w="2971800" h="609600">
                  <a:moveTo>
                    <a:pt x="0" y="609599"/>
                  </a:moveTo>
                  <a:lnTo>
                    <a:pt x="2971798" y="609599"/>
                  </a:lnTo>
                  <a:lnTo>
                    <a:pt x="2971798" y="0"/>
                  </a:lnTo>
                  <a:lnTo>
                    <a:pt x="0" y="0"/>
                  </a:lnTo>
                  <a:lnTo>
                    <a:pt x="0" y="609599"/>
                  </a:lnTo>
                  <a:close/>
                </a:path>
              </a:pathLst>
            </a:custGeom>
            <a:ln w="25899">
              <a:solidFill>
                <a:srgbClr val="375D88"/>
              </a:solidFill>
            </a:ln>
          </p:spPr>
          <p:txBody>
            <a:bodyPr wrap="square" lIns="0" tIns="0" rIns="0" bIns="0" rtlCol="0"/>
            <a:lstStyle/>
            <a:p>
              <a:endParaRPr/>
            </a:p>
          </p:txBody>
        </p:sp>
      </p:grpSp>
      <p:sp>
        <p:nvSpPr>
          <p:cNvPr id="5" name="object 5">
            <a:extLst>
              <a:ext uri="{FF2B5EF4-FFF2-40B4-BE49-F238E27FC236}">
                <a16:creationId xmlns:a16="http://schemas.microsoft.com/office/drawing/2014/main" id="{6373FFAC-6076-8612-3CAC-9DBB1F286E59}"/>
              </a:ext>
            </a:extLst>
          </p:cNvPr>
          <p:cNvSpPr txBox="1">
            <a:spLocks noGrp="1"/>
          </p:cNvSpPr>
          <p:nvPr>
            <p:ph type="title"/>
          </p:nvPr>
        </p:nvSpPr>
        <p:spPr>
          <a:prstGeom prst="rect">
            <a:avLst/>
          </a:prstGeom>
        </p:spPr>
        <p:txBody>
          <a:bodyPr vert="horz" wrap="square" lIns="0" tIns="75436" rIns="0" bIns="0" rtlCol="0">
            <a:spAutoFit/>
          </a:bodyPr>
          <a:lstStyle/>
          <a:p>
            <a:pPr marL="5581650">
              <a:lnSpc>
                <a:spcPct val="100000"/>
              </a:lnSpc>
              <a:spcBef>
                <a:spcPts val="100"/>
              </a:spcBef>
            </a:pPr>
            <a:r>
              <a:rPr spc="-10" dirty="0"/>
              <a:t>ABSTRACT</a:t>
            </a:r>
          </a:p>
        </p:txBody>
      </p:sp>
      <p:sp>
        <p:nvSpPr>
          <p:cNvPr id="7" name="object 7">
            <a:extLst>
              <a:ext uri="{FF2B5EF4-FFF2-40B4-BE49-F238E27FC236}">
                <a16:creationId xmlns:a16="http://schemas.microsoft.com/office/drawing/2014/main" id="{CA65BB3A-C9EC-C264-89CB-8F1F23817E3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4</a:t>
            </a:fld>
            <a:endParaRPr spc="-50" dirty="0"/>
          </a:p>
        </p:txBody>
      </p:sp>
      <p:sp>
        <p:nvSpPr>
          <p:cNvPr id="6" name="object 6">
            <a:extLst>
              <a:ext uri="{FF2B5EF4-FFF2-40B4-BE49-F238E27FC236}">
                <a16:creationId xmlns:a16="http://schemas.microsoft.com/office/drawing/2014/main" id="{27CDAC1F-4467-DC0A-9A2E-74F7B921A8ED}"/>
              </a:ext>
            </a:extLst>
          </p:cNvPr>
          <p:cNvSpPr txBox="1"/>
          <p:nvPr/>
        </p:nvSpPr>
        <p:spPr>
          <a:xfrm>
            <a:off x="521652" y="1295400"/>
            <a:ext cx="8100695" cy="4031232"/>
          </a:xfrm>
          <a:prstGeom prst="rect">
            <a:avLst/>
          </a:prstGeom>
        </p:spPr>
        <p:txBody>
          <a:bodyPr vert="horz" wrap="square" lIns="0" tIns="12700" rIns="0" bIns="0" rtlCol="0">
            <a:spAutoFit/>
          </a:bodyPr>
          <a:lstStyle/>
          <a:p>
            <a:pPr marL="12700" marR="374015" indent="55880">
              <a:lnSpc>
                <a:spcPct val="150000"/>
              </a:lnSpc>
              <a:spcBef>
                <a:spcPts val="100"/>
              </a:spcBef>
              <a:tabLst>
                <a:tab pos="944244" algn="l"/>
                <a:tab pos="1374140" algn="l"/>
              </a:tabLst>
            </a:pPr>
            <a:r>
              <a:rPr lang="en-US" sz="1600" dirty="0">
                <a:latin typeface="Times New Roman"/>
                <a:cs typeface="Times New Roman"/>
              </a:rPr>
              <a:t>This project presents a comprehensive machine learning system designed to predict the sales of an international chain of retail stores. The system aggregates daily sales data from each store in the chain, providing a detailed historical sales record. It also offers granular insights into individual store performance, including daily sales figures and identifying the top-selling products. Additionally, the system captures customer information, enabling the generation of personalized customer profiles. These profiles help store management understand customer preferences and behaviors, facilitating targeted marketing and personalized service. The predictive model employs advanced machine learning algorithms to forecast future sales trends, optimizing inventory management and strategic planning. The solution integrates data collection, processing, and analysis into a unified platform, enhancing decision-making capabilities and improving overall operational efficiency.</a:t>
            </a:r>
            <a:endParaRPr sz="1600" dirty="0">
              <a:latin typeface="Times New Roman"/>
              <a:cs typeface="Times New Roman"/>
            </a:endParaRPr>
          </a:p>
        </p:txBody>
      </p:sp>
    </p:spTree>
    <p:extLst>
      <p:ext uri="{BB962C8B-B14F-4D97-AF65-F5344CB8AC3E}">
        <p14:creationId xmlns:p14="http://schemas.microsoft.com/office/powerpoint/2010/main" val="76340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719955" y="-19075"/>
            <a:ext cx="5424045" cy="926587"/>
            <a:chOff x="2578611" y="-12187"/>
            <a:chExt cx="6579234" cy="940435"/>
          </a:xfrm>
        </p:grpSpPr>
        <p:sp>
          <p:nvSpPr>
            <p:cNvPr id="3" name="object 3"/>
            <p:cNvSpPr/>
            <p:nvPr/>
          </p:nvSpPr>
          <p:spPr>
            <a:xfrm>
              <a:off x="2591561" y="762"/>
              <a:ext cx="6553200" cy="914400"/>
            </a:xfrm>
            <a:custGeom>
              <a:avLst/>
              <a:gdLst/>
              <a:ahLst/>
              <a:cxnLst/>
              <a:rect l="l" t="t" r="r" b="b"/>
              <a:pathLst>
                <a:path w="6553200" h="914400">
                  <a:moveTo>
                    <a:pt x="6553199" y="914399"/>
                  </a:moveTo>
                  <a:lnTo>
                    <a:pt x="0" y="914399"/>
                  </a:lnTo>
                  <a:lnTo>
                    <a:pt x="0" y="0"/>
                  </a:lnTo>
                  <a:lnTo>
                    <a:pt x="6553199" y="0"/>
                  </a:lnTo>
                  <a:lnTo>
                    <a:pt x="6553199" y="914399"/>
                  </a:lnTo>
                  <a:close/>
                </a:path>
              </a:pathLst>
            </a:custGeom>
            <a:solidFill>
              <a:srgbClr val="6F2F9F"/>
            </a:solidFill>
          </p:spPr>
          <p:txBody>
            <a:bodyPr wrap="square" lIns="0" tIns="0" rIns="0" bIns="0" rtlCol="0"/>
            <a:lstStyle/>
            <a:p>
              <a:endParaRPr/>
            </a:p>
          </p:txBody>
        </p:sp>
        <p:sp>
          <p:nvSpPr>
            <p:cNvPr id="4" name="object 4"/>
            <p:cNvSpPr/>
            <p:nvPr/>
          </p:nvSpPr>
          <p:spPr>
            <a:xfrm>
              <a:off x="2591561" y="762"/>
              <a:ext cx="6553200" cy="914400"/>
            </a:xfrm>
            <a:custGeom>
              <a:avLst/>
              <a:gdLst/>
              <a:ahLst/>
              <a:cxnLst/>
              <a:rect l="l" t="t" r="r" b="b"/>
              <a:pathLst>
                <a:path w="6553200" h="914400">
                  <a:moveTo>
                    <a:pt x="0" y="914399"/>
                  </a:moveTo>
                  <a:lnTo>
                    <a:pt x="6553199" y="914399"/>
                  </a:lnTo>
                  <a:lnTo>
                    <a:pt x="6553199" y="0"/>
                  </a:lnTo>
                  <a:lnTo>
                    <a:pt x="0" y="0"/>
                  </a:lnTo>
                  <a:lnTo>
                    <a:pt x="0" y="914399"/>
                  </a:lnTo>
                  <a:close/>
                </a:path>
              </a:pathLst>
            </a:custGeom>
            <a:ln w="25899">
              <a:solidFill>
                <a:srgbClr val="375D88"/>
              </a:solidFill>
            </a:ln>
          </p:spPr>
          <p:txBody>
            <a:bodyPr wrap="square" lIns="0" tIns="0" rIns="0" bIns="0" rtlCol="0"/>
            <a:lstStyle/>
            <a:p>
              <a:endParaRPr/>
            </a:p>
          </p:txBody>
        </p:sp>
      </p:grpSp>
      <p:sp>
        <p:nvSpPr>
          <p:cNvPr id="5" name="object 5"/>
          <p:cNvSpPr txBox="1">
            <a:spLocks noGrp="1"/>
          </p:cNvSpPr>
          <p:nvPr>
            <p:ph type="title"/>
          </p:nvPr>
        </p:nvSpPr>
        <p:spPr>
          <a:xfrm>
            <a:off x="4605394" y="222364"/>
            <a:ext cx="4517270" cy="443711"/>
          </a:xfrm>
          <a:prstGeom prst="rect">
            <a:avLst/>
          </a:prstGeom>
        </p:spPr>
        <p:txBody>
          <a:bodyPr vert="horz" wrap="square" lIns="0" tIns="12700" rIns="0" bIns="0" rtlCol="0">
            <a:spAutoFit/>
          </a:bodyPr>
          <a:lstStyle/>
          <a:p>
            <a:pPr marL="12700">
              <a:lnSpc>
                <a:spcPct val="100000"/>
              </a:lnSpc>
              <a:spcBef>
                <a:spcPts val="100"/>
              </a:spcBef>
            </a:pPr>
            <a:r>
              <a:rPr dirty="0"/>
              <a:t>INTRODUCTION</a:t>
            </a:r>
            <a:r>
              <a:rPr spc="-120" dirty="0"/>
              <a:t> </a:t>
            </a:r>
            <a:endParaRPr spc="-1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5</a:t>
            </a:fld>
            <a:endParaRPr spc="-50" dirty="0"/>
          </a:p>
        </p:txBody>
      </p:sp>
      <p:sp>
        <p:nvSpPr>
          <p:cNvPr id="6" name="object 6"/>
          <p:cNvSpPr txBox="1"/>
          <p:nvPr/>
        </p:nvSpPr>
        <p:spPr>
          <a:xfrm>
            <a:off x="718755" y="1291248"/>
            <a:ext cx="7692390" cy="5144806"/>
          </a:xfrm>
          <a:prstGeom prst="rect">
            <a:avLst/>
          </a:prstGeom>
        </p:spPr>
        <p:txBody>
          <a:bodyPr vert="horz" wrap="square" lIns="0" tIns="12700" rIns="0" bIns="0" rtlCol="0">
            <a:spAutoFit/>
          </a:bodyPr>
          <a:lstStyle/>
          <a:p>
            <a:pPr marL="12065" marR="166370">
              <a:lnSpc>
                <a:spcPct val="150000"/>
              </a:lnSpc>
              <a:spcBef>
                <a:spcPts val="100"/>
              </a:spcBef>
              <a:tabLst>
                <a:tab pos="265430" algn="l"/>
              </a:tabLst>
            </a:pPr>
            <a:r>
              <a:rPr lang="en-US" sz="1400" dirty="0">
                <a:latin typeface="Times New Roman"/>
                <a:cs typeface="Times New Roman"/>
              </a:rPr>
              <a:t>In today's competitive retail environment, leveraging data to drive business decisions is more critical than ever. This project aims to develop a sophisticated machine learning system to predict sales for an international chain of retail stores. By harnessing the power of data, the system not only forecasts future sales trends but also provides detailed insights into daily sales activities across the entire </a:t>
            </a:r>
            <a:r>
              <a:rPr lang="en-US" sz="1400" dirty="0" err="1">
                <a:latin typeface="Times New Roman"/>
                <a:cs typeface="Times New Roman"/>
              </a:rPr>
              <a:t>chain.The</a:t>
            </a:r>
            <a:r>
              <a:rPr lang="en-US" sz="1400" dirty="0">
                <a:latin typeface="Times New Roman"/>
                <a:cs typeface="Times New Roman"/>
              </a:rPr>
              <a:t> system is designed to collect and process daily sales data from each store, building a comprehensive historical record. This enables a deep dive into individual store performance, revealing patterns and trends that might otherwise go unnoticed. By identifying the top-selling products in each store, the system helps optimize inventory management, ensuring that high-demand items are always in </a:t>
            </a:r>
            <a:r>
              <a:rPr lang="en-US" sz="1400" dirty="0" err="1">
                <a:latin typeface="Times New Roman"/>
                <a:cs typeface="Times New Roman"/>
              </a:rPr>
              <a:t>stock.Furthermore</a:t>
            </a:r>
            <a:r>
              <a:rPr lang="en-US" sz="1400" dirty="0">
                <a:latin typeface="Times New Roman"/>
                <a:cs typeface="Times New Roman"/>
              </a:rPr>
              <a:t>, the system gathers valuable customer information, allowing for the creation of detailed customer profiles. These profiles empower store management with insights into customer preferences and behaviors, paving the way for personalized marketing strategies and enhanced customer service. The integration of customer data with sales analytics provides a holistic view of the business, supporting more informed decision-</a:t>
            </a:r>
            <a:r>
              <a:rPr lang="en-US" sz="1400" dirty="0" err="1">
                <a:latin typeface="Times New Roman"/>
                <a:cs typeface="Times New Roman"/>
              </a:rPr>
              <a:t>making.Through</a:t>
            </a:r>
            <a:r>
              <a:rPr lang="en-US" sz="1400" dirty="0">
                <a:latin typeface="Times New Roman"/>
                <a:cs typeface="Times New Roman"/>
              </a:rPr>
              <a:t> advanced machine learning algorithms, the system predicts future sales with high accuracy, helping to mitigate risks associated with overstocking or understocking. This predictive capability is crucial for maintaining optimal inventory levels, reducing waste, and maximizing profitability.</a:t>
            </a:r>
            <a:endParaRPr sz="1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181600" y="-12187"/>
            <a:ext cx="3976244" cy="926587"/>
            <a:chOff x="2578611" y="-12187"/>
            <a:chExt cx="6579234" cy="940435"/>
          </a:xfrm>
        </p:grpSpPr>
        <p:sp>
          <p:nvSpPr>
            <p:cNvPr id="3" name="object 3"/>
            <p:cNvSpPr/>
            <p:nvPr/>
          </p:nvSpPr>
          <p:spPr>
            <a:xfrm>
              <a:off x="2591561" y="762"/>
              <a:ext cx="6553200" cy="914400"/>
            </a:xfrm>
            <a:custGeom>
              <a:avLst/>
              <a:gdLst/>
              <a:ahLst/>
              <a:cxnLst/>
              <a:rect l="l" t="t" r="r" b="b"/>
              <a:pathLst>
                <a:path w="6553200" h="914400">
                  <a:moveTo>
                    <a:pt x="6553199" y="914399"/>
                  </a:moveTo>
                  <a:lnTo>
                    <a:pt x="0" y="914399"/>
                  </a:lnTo>
                  <a:lnTo>
                    <a:pt x="0" y="0"/>
                  </a:lnTo>
                  <a:lnTo>
                    <a:pt x="6553199" y="0"/>
                  </a:lnTo>
                  <a:lnTo>
                    <a:pt x="6553199" y="914399"/>
                  </a:lnTo>
                  <a:close/>
                </a:path>
              </a:pathLst>
            </a:custGeom>
            <a:solidFill>
              <a:srgbClr val="6F2F9F"/>
            </a:solidFill>
          </p:spPr>
          <p:txBody>
            <a:bodyPr wrap="square" lIns="0" tIns="0" rIns="0" bIns="0" rtlCol="0"/>
            <a:lstStyle/>
            <a:p>
              <a:endParaRPr/>
            </a:p>
          </p:txBody>
        </p:sp>
        <p:sp>
          <p:nvSpPr>
            <p:cNvPr id="4" name="object 4"/>
            <p:cNvSpPr/>
            <p:nvPr/>
          </p:nvSpPr>
          <p:spPr>
            <a:xfrm>
              <a:off x="2591561" y="762"/>
              <a:ext cx="6553200" cy="914400"/>
            </a:xfrm>
            <a:custGeom>
              <a:avLst/>
              <a:gdLst/>
              <a:ahLst/>
              <a:cxnLst/>
              <a:rect l="l" t="t" r="r" b="b"/>
              <a:pathLst>
                <a:path w="6553200" h="914400">
                  <a:moveTo>
                    <a:pt x="0" y="914399"/>
                  </a:moveTo>
                  <a:lnTo>
                    <a:pt x="6553199" y="914399"/>
                  </a:lnTo>
                  <a:lnTo>
                    <a:pt x="6553199" y="0"/>
                  </a:lnTo>
                  <a:lnTo>
                    <a:pt x="0" y="0"/>
                  </a:lnTo>
                  <a:lnTo>
                    <a:pt x="0" y="914399"/>
                  </a:lnTo>
                  <a:close/>
                </a:path>
              </a:pathLst>
            </a:custGeom>
            <a:ln w="25899">
              <a:solidFill>
                <a:srgbClr val="375D88"/>
              </a:solidFill>
            </a:ln>
          </p:spPr>
          <p:txBody>
            <a:bodyPr wrap="square" lIns="0" tIns="0" rIns="0" bIns="0" rtlCol="0"/>
            <a:lstStyle/>
            <a:p>
              <a:endParaRPr/>
            </a:p>
          </p:txBody>
        </p:sp>
      </p:grpSp>
      <p:sp>
        <p:nvSpPr>
          <p:cNvPr id="5" name="object 5"/>
          <p:cNvSpPr txBox="1">
            <a:spLocks noGrp="1"/>
          </p:cNvSpPr>
          <p:nvPr>
            <p:ph type="title"/>
          </p:nvPr>
        </p:nvSpPr>
        <p:spPr>
          <a:xfrm>
            <a:off x="5598839" y="229182"/>
            <a:ext cx="5344795" cy="443711"/>
          </a:xfrm>
          <a:prstGeom prst="rect">
            <a:avLst/>
          </a:prstGeom>
        </p:spPr>
        <p:txBody>
          <a:bodyPr vert="horz" wrap="square" lIns="0" tIns="12700" rIns="0" bIns="0" rtlCol="0">
            <a:spAutoFit/>
          </a:bodyPr>
          <a:lstStyle/>
          <a:p>
            <a:pPr marL="12700">
              <a:lnSpc>
                <a:spcPct val="100000"/>
              </a:lnSpc>
              <a:spcBef>
                <a:spcPts val="100"/>
              </a:spcBef>
            </a:pPr>
            <a:r>
              <a:rPr dirty="0"/>
              <a:t>INTRODUCTION</a:t>
            </a:r>
            <a:r>
              <a:rPr spc="-120" dirty="0"/>
              <a:t> </a:t>
            </a:r>
            <a:endParaRPr spc="-1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6</a:t>
            </a:fld>
            <a:endParaRPr spc="-50" dirty="0"/>
          </a:p>
        </p:txBody>
      </p:sp>
      <p:sp>
        <p:nvSpPr>
          <p:cNvPr id="8" name="TextBox 7">
            <a:extLst>
              <a:ext uri="{FF2B5EF4-FFF2-40B4-BE49-F238E27FC236}">
                <a16:creationId xmlns:a16="http://schemas.microsoft.com/office/drawing/2014/main" id="{64F2873A-7CF8-EA1C-DCFF-1E5874B692FF}"/>
              </a:ext>
            </a:extLst>
          </p:cNvPr>
          <p:cNvSpPr txBox="1"/>
          <p:nvPr/>
        </p:nvSpPr>
        <p:spPr>
          <a:xfrm>
            <a:off x="635362" y="1524000"/>
            <a:ext cx="7635874" cy="1346074"/>
          </a:xfrm>
          <a:prstGeom prst="rect">
            <a:avLst/>
          </a:prstGeom>
          <a:noFill/>
        </p:spPr>
        <p:txBody>
          <a:bodyPr wrap="square" rtlCol="0">
            <a:spAutoFit/>
          </a:bodyPr>
          <a:lstStyle/>
          <a:p>
            <a:pPr>
              <a:lnSpc>
                <a:spcPct val="150000"/>
              </a:lnSpc>
            </a:pPr>
            <a:r>
              <a:rPr lang="en-US" sz="1400" dirty="0">
                <a:latin typeface="Times New Roman"/>
                <a:cs typeface="Times New Roman"/>
              </a:rPr>
              <a:t>In essence, this project merges data collection, analysis, and predictive modeling into a seamless solution, delivering actionable insights that drive business growth and efficiency. By transforming raw sales data into strategic intelligence, the system positions the retail chain for sustained success in a dynamic market landscape.</a:t>
            </a:r>
            <a:endParaRPr lang="en-IN" sz="1400" dirty="0"/>
          </a:p>
        </p:txBody>
      </p:sp>
    </p:spTree>
    <p:extLst>
      <p:ext uri="{BB962C8B-B14F-4D97-AF65-F5344CB8AC3E}">
        <p14:creationId xmlns:p14="http://schemas.microsoft.com/office/powerpoint/2010/main" val="227146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0" y="-12187"/>
            <a:ext cx="4585844" cy="1002787"/>
            <a:chOff x="2578611" y="-12187"/>
            <a:chExt cx="6579234" cy="940435"/>
          </a:xfrm>
        </p:grpSpPr>
        <p:sp>
          <p:nvSpPr>
            <p:cNvPr id="3" name="object 3"/>
            <p:cNvSpPr/>
            <p:nvPr/>
          </p:nvSpPr>
          <p:spPr>
            <a:xfrm>
              <a:off x="2591561" y="762"/>
              <a:ext cx="6553200" cy="914400"/>
            </a:xfrm>
            <a:custGeom>
              <a:avLst/>
              <a:gdLst/>
              <a:ahLst/>
              <a:cxnLst/>
              <a:rect l="l" t="t" r="r" b="b"/>
              <a:pathLst>
                <a:path w="6553200" h="914400">
                  <a:moveTo>
                    <a:pt x="6553199" y="914399"/>
                  </a:moveTo>
                  <a:lnTo>
                    <a:pt x="0" y="914399"/>
                  </a:lnTo>
                  <a:lnTo>
                    <a:pt x="0" y="0"/>
                  </a:lnTo>
                  <a:lnTo>
                    <a:pt x="6553199" y="0"/>
                  </a:lnTo>
                  <a:lnTo>
                    <a:pt x="6553199" y="914399"/>
                  </a:lnTo>
                  <a:close/>
                </a:path>
              </a:pathLst>
            </a:custGeom>
            <a:solidFill>
              <a:srgbClr val="6F2F9F"/>
            </a:solidFill>
          </p:spPr>
          <p:txBody>
            <a:bodyPr wrap="square" lIns="0" tIns="0" rIns="0" bIns="0" rtlCol="0"/>
            <a:lstStyle/>
            <a:p>
              <a:endParaRPr/>
            </a:p>
          </p:txBody>
        </p:sp>
        <p:sp>
          <p:nvSpPr>
            <p:cNvPr id="4" name="object 4"/>
            <p:cNvSpPr/>
            <p:nvPr/>
          </p:nvSpPr>
          <p:spPr>
            <a:xfrm>
              <a:off x="2591561" y="762"/>
              <a:ext cx="6553200" cy="914400"/>
            </a:xfrm>
            <a:custGeom>
              <a:avLst/>
              <a:gdLst/>
              <a:ahLst/>
              <a:cxnLst/>
              <a:rect l="l" t="t" r="r" b="b"/>
              <a:pathLst>
                <a:path w="6553200" h="914400">
                  <a:moveTo>
                    <a:pt x="0" y="914399"/>
                  </a:moveTo>
                  <a:lnTo>
                    <a:pt x="6553199" y="914399"/>
                  </a:lnTo>
                  <a:lnTo>
                    <a:pt x="6553199" y="0"/>
                  </a:lnTo>
                  <a:lnTo>
                    <a:pt x="0" y="0"/>
                  </a:lnTo>
                  <a:lnTo>
                    <a:pt x="0" y="914399"/>
                  </a:lnTo>
                  <a:close/>
                </a:path>
              </a:pathLst>
            </a:custGeom>
            <a:ln w="25899">
              <a:solidFill>
                <a:srgbClr val="375D88"/>
              </a:solidFill>
            </a:ln>
          </p:spPr>
          <p:txBody>
            <a:bodyPr wrap="square" lIns="0" tIns="0" rIns="0" bIns="0" rtlCol="0"/>
            <a:lstStyle/>
            <a:p>
              <a:endParaRPr/>
            </a:p>
          </p:txBody>
        </p:sp>
      </p:grpSp>
      <p:sp>
        <p:nvSpPr>
          <p:cNvPr id="5" name="object 5"/>
          <p:cNvSpPr txBox="1">
            <a:spLocks noGrp="1"/>
          </p:cNvSpPr>
          <p:nvPr>
            <p:ph type="title"/>
          </p:nvPr>
        </p:nvSpPr>
        <p:spPr>
          <a:xfrm>
            <a:off x="4953000" y="244146"/>
            <a:ext cx="5344795" cy="443711"/>
          </a:xfrm>
          <a:prstGeom prst="rect">
            <a:avLst/>
          </a:prstGeom>
        </p:spPr>
        <p:txBody>
          <a:bodyPr vert="horz" wrap="square" lIns="0" tIns="12700" rIns="0" bIns="0" rtlCol="0">
            <a:spAutoFit/>
          </a:bodyPr>
          <a:lstStyle/>
          <a:p>
            <a:pPr marL="12700">
              <a:lnSpc>
                <a:spcPct val="100000"/>
              </a:lnSpc>
              <a:spcBef>
                <a:spcPts val="100"/>
              </a:spcBef>
            </a:pPr>
            <a:r>
              <a:rPr spc="-55" dirty="0"/>
              <a:t> </a:t>
            </a:r>
            <a:r>
              <a:rPr spc="-10" dirty="0"/>
              <a:t>PROBLEM</a:t>
            </a:r>
            <a:r>
              <a:rPr lang="en-US" spc="-10" dirty="0"/>
              <a:t> </a:t>
            </a:r>
            <a:r>
              <a:rPr spc="-10" dirty="0"/>
              <a:t>DOMAIN</a:t>
            </a:r>
            <a:r>
              <a:rPr dirty="0"/>
              <a:t>	</a:t>
            </a:r>
            <a:endParaRPr spc="-10" dirty="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7</a:t>
            </a:fld>
            <a:endParaRPr spc="-50" dirty="0"/>
          </a:p>
        </p:txBody>
      </p:sp>
      <p:sp>
        <p:nvSpPr>
          <p:cNvPr id="6" name="object 6"/>
          <p:cNvSpPr txBox="1"/>
          <p:nvPr/>
        </p:nvSpPr>
        <p:spPr>
          <a:xfrm>
            <a:off x="579627" y="1089754"/>
            <a:ext cx="7692390" cy="5768246"/>
          </a:xfrm>
          <a:prstGeom prst="rect">
            <a:avLst/>
          </a:prstGeom>
        </p:spPr>
        <p:txBody>
          <a:bodyPr vert="horz" wrap="square" lIns="0" tIns="12700" rIns="0" bIns="0" rtlCol="0">
            <a:spAutoFit/>
          </a:bodyPr>
          <a:lstStyle/>
          <a:p>
            <a:pPr marL="12065" marR="166370">
              <a:lnSpc>
                <a:spcPct val="100000"/>
              </a:lnSpc>
              <a:spcBef>
                <a:spcPts val="100"/>
              </a:spcBef>
              <a:tabLst>
                <a:tab pos="265430" algn="l"/>
              </a:tabLst>
            </a:pPr>
            <a:r>
              <a:rPr lang="en-US" sz="1400" dirty="0">
                <a:latin typeface="Times New Roman"/>
                <a:cs typeface="Times New Roman"/>
              </a:rPr>
              <a:t>The international retail chain faces several challenges in optimizing its sales and inventory management processes due to the vast amount of data generated daily across numerous store locations. These challenges include:</a:t>
            </a:r>
          </a:p>
          <a:p>
            <a:pPr marL="12065" marR="166370">
              <a:lnSpc>
                <a:spcPct val="100000"/>
              </a:lnSpc>
              <a:spcBef>
                <a:spcPts val="100"/>
              </a:spcBef>
              <a:tabLst>
                <a:tab pos="265430" algn="l"/>
              </a:tabLst>
            </a:pPr>
            <a:endParaRPr lang="en-US" sz="1400" dirty="0">
              <a:latin typeface="Times New Roman"/>
              <a:cs typeface="Times New Roman"/>
            </a:endParaRPr>
          </a:p>
          <a:p>
            <a:pPr marL="12065" marR="166370">
              <a:lnSpc>
                <a:spcPct val="100000"/>
              </a:lnSpc>
              <a:spcBef>
                <a:spcPts val="100"/>
              </a:spcBef>
              <a:tabLst>
                <a:tab pos="265430" algn="l"/>
              </a:tabLst>
            </a:pPr>
            <a:r>
              <a:rPr lang="en-US" sz="1400" dirty="0">
                <a:latin typeface="Times New Roman"/>
                <a:cs typeface="Times New Roman"/>
              </a:rPr>
              <a:t>Sales Forecasting: The inability to accurately predict future sales trends leads to either overstocking or understocking, resulting in lost sales opportunities and increased holding costs.</a:t>
            </a:r>
          </a:p>
          <a:p>
            <a:pPr marL="12065" marR="166370">
              <a:lnSpc>
                <a:spcPct val="100000"/>
              </a:lnSpc>
              <a:spcBef>
                <a:spcPts val="100"/>
              </a:spcBef>
              <a:tabLst>
                <a:tab pos="265430" algn="l"/>
              </a:tabLst>
            </a:pPr>
            <a:endParaRPr lang="en-US" sz="1400" dirty="0">
              <a:latin typeface="Times New Roman"/>
              <a:cs typeface="Times New Roman"/>
            </a:endParaRPr>
          </a:p>
          <a:p>
            <a:pPr marL="12065" marR="166370">
              <a:lnSpc>
                <a:spcPct val="100000"/>
              </a:lnSpc>
              <a:spcBef>
                <a:spcPts val="100"/>
              </a:spcBef>
              <a:tabLst>
                <a:tab pos="265430" algn="l"/>
              </a:tabLst>
            </a:pPr>
            <a:r>
              <a:rPr lang="en-US" sz="1400" dirty="0">
                <a:latin typeface="Times New Roman"/>
                <a:cs typeface="Times New Roman"/>
              </a:rPr>
              <a:t>Data Consolidation: Aggregating and analyzing daily sales data from all stores is a complex and time-consuming task, hindering timely and effective decision-making.</a:t>
            </a:r>
          </a:p>
          <a:p>
            <a:pPr marL="12065" marR="166370">
              <a:lnSpc>
                <a:spcPct val="100000"/>
              </a:lnSpc>
              <a:spcBef>
                <a:spcPts val="100"/>
              </a:spcBef>
              <a:tabLst>
                <a:tab pos="265430" algn="l"/>
              </a:tabLst>
            </a:pPr>
            <a:endParaRPr lang="en-US" sz="1400" dirty="0">
              <a:latin typeface="Times New Roman"/>
              <a:cs typeface="Times New Roman"/>
            </a:endParaRPr>
          </a:p>
          <a:p>
            <a:pPr marL="12065" marR="166370">
              <a:lnSpc>
                <a:spcPct val="100000"/>
              </a:lnSpc>
              <a:spcBef>
                <a:spcPts val="100"/>
              </a:spcBef>
              <a:tabLst>
                <a:tab pos="265430" algn="l"/>
              </a:tabLst>
            </a:pPr>
            <a:r>
              <a:rPr lang="en-US" sz="1400" dirty="0">
                <a:latin typeface="Times New Roman"/>
                <a:cs typeface="Times New Roman"/>
              </a:rPr>
              <a:t>Individual Store Performance: Lack of detailed insights into the performance of individual stores prevents the identification of specific issues and opportunities at a granular level.</a:t>
            </a:r>
          </a:p>
          <a:p>
            <a:pPr marL="12065" marR="166370">
              <a:lnSpc>
                <a:spcPct val="100000"/>
              </a:lnSpc>
              <a:spcBef>
                <a:spcPts val="100"/>
              </a:spcBef>
              <a:tabLst>
                <a:tab pos="265430" algn="l"/>
              </a:tabLst>
            </a:pPr>
            <a:endParaRPr lang="en-US" sz="1400" dirty="0">
              <a:latin typeface="Times New Roman"/>
              <a:cs typeface="Times New Roman"/>
            </a:endParaRPr>
          </a:p>
          <a:p>
            <a:pPr marL="12065" marR="166370">
              <a:lnSpc>
                <a:spcPct val="100000"/>
              </a:lnSpc>
              <a:spcBef>
                <a:spcPts val="100"/>
              </a:spcBef>
              <a:tabLst>
                <a:tab pos="265430" algn="l"/>
              </a:tabLst>
            </a:pPr>
            <a:r>
              <a:rPr lang="en-US" sz="1400" dirty="0">
                <a:latin typeface="Times New Roman"/>
                <a:cs typeface="Times New Roman"/>
              </a:rPr>
              <a:t>Product Popularity Tracking: Determining which products are the top-sellers in each store is challenging, impacting inventory replenishment and promotional strategies.</a:t>
            </a:r>
          </a:p>
          <a:p>
            <a:pPr marL="12065" marR="166370">
              <a:lnSpc>
                <a:spcPct val="100000"/>
              </a:lnSpc>
              <a:spcBef>
                <a:spcPts val="100"/>
              </a:spcBef>
              <a:tabLst>
                <a:tab pos="265430" algn="l"/>
              </a:tabLst>
            </a:pPr>
            <a:endParaRPr lang="en-US" sz="1400" dirty="0">
              <a:latin typeface="Times New Roman"/>
              <a:cs typeface="Times New Roman"/>
            </a:endParaRPr>
          </a:p>
          <a:p>
            <a:pPr marL="12065" marR="166370">
              <a:lnSpc>
                <a:spcPct val="100000"/>
              </a:lnSpc>
              <a:spcBef>
                <a:spcPts val="100"/>
              </a:spcBef>
              <a:tabLst>
                <a:tab pos="265430" algn="l"/>
              </a:tabLst>
            </a:pPr>
            <a:r>
              <a:rPr lang="en-US" sz="1400" dirty="0">
                <a:latin typeface="Times New Roman"/>
                <a:cs typeface="Times New Roman"/>
              </a:rPr>
              <a:t>Customer Insights: Collecting and utilizing customer information to personalize shopping experiences and marketing efforts is currently insufficient, leading to missed opportunities for enhancing customer loyalty and satisfaction.</a:t>
            </a:r>
          </a:p>
          <a:p>
            <a:pPr marL="12065" marR="166370">
              <a:lnSpc>
                <a:spcPct val="100000"/>
              </a:lnSpc>
              <a:spcBef>
                <a:spcPts val="100"/>
              </a:spcBef>
              <a:tabLst>
                <a:tab pos="265430" algn="l"/>
              </a:tabLst>
            </a:pPr>
            <a:endParaRPr lang="en-US" sz="1400" dirty="0">
              <a:latin typeface="Times New Roman"/>
              <a:cs typeface="Times New Roman"/>
            </a:endParaRPr>
          </a:p>
          <a:p>
            <a:pPr marL="12065" marR="166370">
              <a:lnSpc>
                <a:spcPct val="100000"/>
              </a:lnSpc>
              <a:spcBef>
                <a:spcPts val="100"/>
              </a:spcBef>
              <a:tabLst>
                <a:tab pos="265430" algn="l"/>
              </a:tabLst>
            </a:pPr>
            <a:r>
              <a:rPr lang="en-US" sz="1400" dirty="0">
                <a:latin typeface="Times New Roman"/>
                <a:cs typeface="Times New Roman"/>
              </a:rPr>
              <a:t>To address these challenges, a comprehensive machine learning system is required. This system should predict sales, collect and consolidate daily sales data, provide historical sales insights, track individual store performance, identify top-selling products, and capture detailed customer information to enable personalized customer interactions. The implementation of such a system aims to enhance inventory management, improve sales forecasting accuracy, and support strategic decision-making, ultimately driving overall business growth and efficiency.</a:t>
            </a:r>
          </a:p>
        </p:txBody>
      </p:sp>
    </p:spTree>
    <p:extLst>
      <p:ext uri="{BB962C8B-B14F-4D97-AF65-F5344CB8AC3E}">
        <p14:creationId xmlns:p14="http://schemas.microsoft.com/office/powerpoint/2010/main" val="419426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12211" y="0"/>
            <a:ext cx="4432300" cy="586740"/>
            <a:chOff x="4712211" y="0"/>
            <a:chExt cx="4432300" cy="586740"/>
          </a:xfrm>
        </p:grpSpPr>
        <p:sp>
          <p:nvSpPr>
            <p:cNvPr id="3" name="object 3"/>
            <p:cNvSpPr/>
            <p:nvPr/>
          </p:nvSpPr>
          <p:spPr>
            <a:xfrm>
              <a:off x="4725161" y="0"/>
              <a:ext cx="4418965" cy="574040"/>
            </a:xfrm>
            <a:custGeom>
              <a:avLst/>
              <a:gdLst/>
              <a:ahLst/>
              <a:cxnLst/>
              <a:rect l="l" t="t" r="r" b="b"/>
              <a:pathLst>
                <a:path w="4418965" h="574040">
                  <a:moveTo>
                    <a:pt x="4418837" y="573785"/>
                  </a:moveTo>
                  <a:lnTo>
                    <a:pt x="0" y="573785"/>
                  </a:lnTo>
                  <a:lnTo>
                    <a:pt x="0" y="0"/>
                  </a:lnTo>
                  <a:lnTo>
                    <a:pt x="4418837" y="0"/>
                  </a:lnTo>
                  <a:lnTo>
                    <a:pt x="4418837" y="573785"/>
                  </a:lnTo>
                  <a:close/>
                </a:path>
              </a:pathLst>
            </a:custGeom>
            <a:solidFill>
              <a:srgbClr val="6F2F9F"/>
            </a:solidFill>
          </p:spPr>
          <p:txBody>
            <a:bodyPr wrap="square" lIns="0" tIns="0" rIns="0" bIns="0" rtlCol="0"/>
            <a:lstStyle/>
            <a:p>
              <a:endParaRPr/>
            </a:p>
          </p:txBody>
        </p:sp>
        <p:sp>
          <p:nvSpPr>
            <p:cNvPr id="4" name="object 4"/>
            <p:cNvSpPr/>
            <p:nvPr/>
          </p:nvSpPr>
          <p:spPr>
            <a:xfrm>
              <a:off x="4725161" y="560830"/>
              <a:ext cx="4418965" cy="26034"/>
            </a:xfrm>
            <a:custGeom>
              <a:avLst/>
              <a:gdLst/>
              <a:ahLst/>
              <a:cxnLst/>
              <a:rect l="l" t="t" r="r" b="b"/>
              <a:pathLst>
                <a:path w="4418965" h="26034">
                  <a:moveTo>
                    <a:pt x="4418837" y="25906"/>
                  </a:moveTo>
                  <a:lnTo>
                    <a:pt x="0" y="25906"/>
                  </a:lnTo>
                  <a:lnTo>
                    <a:pt x="0" y="0"/>
                  </a:lnTo>
                  <a:lnTo>
                    <a:pt x="4418837" y="0"/>
                  </a:lnTo>
                  <a:lnTo>
                    <a:pt x="4418837" y="25906"/>
                  </a:lnTo>
                  <a:close/>
                </a:path>
              </a:pathLst>
            </a:custGeom>
            <a:solidFill>
              <a:srgbClr val="375D88"/>
            </a:solidFill>
          </p:spPr>
          <p:txBody>
            <a:bodyPr wrap="square" lIns="0" tIns="0" rIns="0" bIns="0" rtlCol="0"/>
            <a:lstStyle/>
            <a:p>
              <a:endParaRPr/>
            </a:p>
          </p:txBody>
        </p:sp>
        <p:sp>
          <p:nvSpPr>
            <p:cNvPr id="5" name="object 5"/>
            <p:cNvSpPr/>
            <p:nvPr/>
          </p:nvSpPr>
          <p:spPr>
            <a:xfrm>
              <a:off x="4725161" y="0"/>
              <a:ext cx="0" cy="574040"/>
            </a:xfrm>
            <a:custGeom>
              <a:avLst/>
              <a:gdLst/>
              <a:ahLst/>
              <a:cxnLst/>
              <a:rect l="l" t="t" r="r" b="b"/>
              <a:pathLst>
                <a:path h="574040">
                  <a:moveTo>
                    <a:pt x="0" y="0"/>
                  </a:moveTo>
                  <a:lnTo>
                    <a:pt x="0" y="573785"/>
                  </a:lnTo>
                </a:path>
              </a:pathLst>
            </a:custGeom>
            <a:ln w="25899">
              <a:solidFill>
                <a:srgbClr val="375D88"/>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4182745">
              <a:lnSpc>
                <a:spcPct val="100000"/>
              </a:lnSpc>
              <a:spcBef>
                <a:spcPts val="100"/>
              </a:spcBef>
            </a:pPr>
            <a:r>
              <a:rPr dirty="0"/>
              <a:t>EXISTING</a:t>
            </a:r>
            <a:r>
              <a:rPr spc="-40" dirty="0"/>
              <a:t> </a:t>
            </a:r>
            <a:r>
              <a:rPr spc="-10" dirty="0"/>
              <a:t>SYSTEM</a:t>
            </a:r>
          </a:p>
        </p:txBody>
      </p:sp>
      <p:sp>
        <p:nvSpPr>
          <p:cNvPr id="8" name="object 8"/>
          <p:cNvSpPr txBox="1"/>
          <p:nvPr/>
        </p:nvSpPr>
        <p:spPr>
          <a:xfrm>
            <a:off x="185801" y="762000"/>
            <a:ext cx="8958195" cy="5350183"/>
          </a:xfrm>
          <a:prstGeom prst="rect">
            <a:avLst/>
          </a:prstGeom>
        </p:spPr>
        <p:txBody>
          <a:bodyPr vert="horz" wrap="square" lIns="0" tIns="12700" rIns="0" bIns="0" rtlCol="0">
            <a:spAutoFit/>
          </a:bodyPr>
          <a:lstStyle/>
          <a:p>
            <a:pPr marL="12065" marR="41275" algn="just">
              <a:spcBef>
                <a:spcPts val="100"/>
              </a:spcBef>
              <a:tabLst>
                <a:tab pos="265430" algn="l"/>
              </a:tabLst>
            </a:pPr>
            <a:r>
              <a:rPr lang="en-US" sz="1600" b="1" u="sng" dirty="0">
                <a:latin typeface="Times New Roman"/>
                <a:cs typeface="Times New Roman"/>
              </a:rPr>
              <a:t>Amazon Forecast:</a:t>
            </a:r>
          </a:p>
          <a:p>
            <a:pPr marL="12065" marR="41275" algn="just">
              <a:spcBef>
                <a:spcPts val="100"/>
              </a:spcBef>
              <a:tabLst>
                <a:tab pos="265430" algn="l"/>
              </a:tabLst>
            </a:pPr>
            <a:r>
              <a:rPr lang="en-US" sz="1600" dirty="0">
                <a:latin typeface="Times New Roman"/>
                <a:cs typeface="Times New Roman"/>
              </a:rPr>
              <a:t>   - Overview: Amazon Forecast is a fully managed service that uses machine learning to deliver highly accurate forecasts. It can predict future sales, demand, and business outcomes without requiring expertise in machine learning.</a:t>
            </a:r>
          </a:p>
          <a:p>
            <a:pPr marL="12065" marR="41275" algn="just">
              <a:spcBef>
                <a:spcPts val="100"/>
              </a:spcBef>
              <a:tabLst>
                <a:tab pos="265430" algn="l"/>
              </a:tabLst>
            </a:pPr>
            <a:endParaRPr lang="en-US" sz="1600" dirty="0">
              <a:latin typeface="Times New Roman"/>
              <a:cs typeface="Times New Roman"/>
            </a:endParaRPr>
          </a:p>
          <a:p>
            <a:pPr marL="12065" marR="41275" algn="just">
              <a:spcBef>
                <a:spcPts val="100"/>
              </a:spcBef>
              <a:tabLst>
                <a:tab pos="265430" algn="l"/>
              </a:tabLst>
            </a:pPr>
            <a:r>
              <a:rPr lang="en-US" sz="1600" dirty="0">
                <a:latin typeface="Times New Roman"/>
                <a:cs typeface="Times New Roman"/>
              </a:rPr>
              <a:t>   - Key Features: Time-series forecasting, easy integration with existing data sources, automated model selection, and continuous learning from new data.</a:t>
            </a:r>
          </a:p>
          <a:p>
            <a:pPr marL="12065" marR="41275" algn="just">
              <a:spcBef>
                <a:spcPts val="100"/>
              </a:spcBef>
              <a:tabLst>
                <a:tab pos="265430" algn="l"/>
              </a:tabLst>
            </a:pPr>
            <a:endParaRPr lang="en-US" sz="1600" dirty="0">
              <a:latin typeface="Times New Roman"/>
              <a:cs typeface="Times New Roman"/>
            </a:endParaRPr>
          </a:p>
          <a:p>
            <a:pPr marL="12065" marR="41275" algn="just">
              <a:spcBef>
                <a:spcPts val="100"/>
              </a:spcBef>
              <a:tabLst>
                <a:tab pos="265430" algn="l"/>
              </a:tabLst>
            </a:pPr>
            <a:r>
              <a:rPr lang="en-US" sz="1600" b="1" u="sng" dirty="0">
                <a:latin typeface="Times New Roman"/>
                <a:cs typeface="Times New Roman"/>
              </a:rPr>
              <a:t>Microsoft Dynamics 365 Retail:</a:t>
            </a:r>
          </a:p>
          <a:p>
            <a:pPr marL="12065" marR="41275" algn="just">
              <a:spcBef>
                <a:spcPts val="100"/>
              </a:spcBef>
              <a:tabLst>
                <a:tab pos="265430" algn="l"/>
              </a:tabLst>
            </a:pPr>
            <a:r>
              <a:rPr lang="en-US" sz="1600" dirty="0">
                <a:latin typeface="Times New Roman"/>
                <a:cs typeface="Times New Roman"/>
              </a:rPr>
              <a:t>   - Overview: This is a comprehensive retail management solution that offers end-to-end capabilities for managing sales, inventory, and customer relationships.</a:t>
            </a:r>
          </a:p>
          <a:p>
            <a:pPr marL="12065" marR="41275" algn="just">
              <a:spcBef>
                <a:spcPts val="100"/>
              </a:spcBef>
              <a:tabLst>
                <a:tab pos="265430" algn="l"/>
              </a:tabLst>
            </a:pPr>
            <a:endParaRPr lang="en-US" sz="1600" dirty="0">
              <a:latin typeface="Times New Roman"/>
              <a:cs typeface="Times New Roman"/>
            </a:endParaRPr>
          </a:p>
          <a:p>
            <a:pPr marL="12065" marR="41275" algn="just">
              <a:spcBef>
                <a:spcPts val="100"/>
              </a:spcBef>
              <a:tabLst>
                <a:tab pos="265430" algn="l"/>
              </a:tabLst>
            </a:pPr>
            <a:r>
              <a:rPr lang="en-US" sz="1600" dirty="0">
                <a:latin typeface="Times New Roman"/>
                <a:cs typeface="Times New Roman"/>
              </a:rPr>
              <a:t>   - Key Features: Sales forecasting, inventory optimization, real-time data analytics, personalized customer experiences, and detailed performance reporting for individual stores.</a:t>
            </a:r>
          </a:p>
          <a:p>
            <a:pPr marL="12065" marR="41275" algn="just">
              <a:spcBef>
                <a:spcPts val="100"/>
              </a:spcBef>
              <a:tabLst>
                <a:tab pos="265430" algn="l"/>
              </a:tabLst>
            </a:pPr>
            <a:endParaRPr lang="en-US" sz="1600" dirty="0">
              <a:latin typeface="Times New Roman"/>
              <a:cs typeface="Times New Roman"/>
            </a:endParaRPr>
          </a:p>
          <a:p>
            <a:pPr marL="12065" marR="41275" algn="just">
              <a:spcBef>
                <a:spcPts val="100"/>
              </a:spcBef>
              <a:tabLst>
                <a:tab pos="265430" algn="l"/>
              </a:tabLst>
            </a:pPr>
            <a:r>
              <a:rPr lang="en-US" sz="1600" b="1" u="sng" dirty="0">
                <a:latin typeface="Times New Roman"/>
                <a:cs typeface="Times New Roman"/>
              </a:rPr>
              <a:t>SAP Customer Activity Repository (CAR):</a:t>
            </a:r>
          </a:p>
          <a:p>
            <a:pPr marL="12065" marR="41275" algn="just">
              <a:spcBef>
                <a:spcPts val="100"/>
              </a:spcBef>
              <a:tabLst>
                <a:tab pos="265430" algn="l"/>
              </a:tabLst>
            </a:pPr>
            <a:r>
              <a:rPr lang="en-US" sz="1600" dirty="0">
                <a:latin typeface="Times New Roman"/>
                <a:cs typeface="Times New Roman"/>
              </a:rPr>
              <a:t>   - Overview: SAP CAR is a central repository that consolidates sales data from all channels and provides real-time analytics and insights.</a:t>
            </a:r>
          </a:p>
          <a:p>
            <a:pPr marL="12065" marR="41275" algn="just">
              <a:spcBef>
                <a:spcPts val="100"/>
              </a:spcBef>
              <a:tabLst>
                <a:tab pos="265430" algn="l"/>
              </a:tabLst>
            </a:pPr>
            <a:endParaRPr lang="en-US" sz="1600" dirty="0">
              <a:latin typeface="Times New Roman"/>
              <a:cs typeface="Times New Roman"/>
            </a:endParaRPr>
          </a:p>
          <a:p>
            <a:pPr marL="12065" marR="41275" algn="just">
              <a:spcBef>
                <a:spcPts val="100"/>
              </a:spcBef>
              <a:tabLst>
                <a:tab pos="265430" algn="l"/>
              </a:tabLst>
            </a:pPr>
            <a:r>
              <a:rPr lang="en-US" sz="1600" dirty="0">
                <a:latin typeface="Times New Roman"/>
                <a:cs typeface="Times New Roman"/>
              </a:rPr>
              <a:t>   - Key Features: Unified sales data, demand forecasting, inventory management, customer insights, and detailed reporting on sales and product performance.</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8</a:t>
            </a:fld>
            <a:endParaRPr spc="-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861206" y="0"/>
            <a:ext cx="5283200" cy="1021080"/>
            <a:chOff x="3861206" y="0"/>
            <a:chExt cx="5283200" cy="1021080"/>
          </a:xfrm>
        </p:grpSpPr>
        <p:sp>
          <p:nvSpPr>
            <p:cNvPr id="3" name="object 3"/>
            <p:cNvSpPr/>
            <p:nvPr/>
          </p:nvSpPr>
          <p:spPr>
            <a:xfrm>
              <a:off x="3874156" y="0"/>
              <a:ext cx="5270500" cy="998219"/>
            </a:xfrm>
            <a:custGeom>
              <a:avLst/>
              <a:gdLst/>
              <a:ahLst/>
              <a:cxnLst/>
              <a:rect l="l" t="t" r="r" b="b"/>
              <a:pathLst>
                <a:path w="5270500" h="998219">
                  <a:moveTo>
                    <a:pt x="5269904" y="997985"/>
                  </a:moveTo>
                  <a:lnTo>
                    <a:pt x="0" y="997985"/>
                  </a:lnTo>
                  <a:lnTo>
                    <a:pt x="0" y="0"/>
                  </a:lnTo>
                  <a:lnTo>
                    <a:pt x="5269904" y="0"/>
                  </a:lnTo>
                  <a:lnTo>
                    <a:pt x="5269904" y="997985"/>
                  </a:lnTo>
                  <a:close/>
                </a:path>
              </a:pathLst>
            </a:custGeom>
            <a:solidFill>
              <a:srgbClr val="6F2F9F"/>
            </a:solidFill>
          </p:spPr>
          <p:txBody>
            <a:bodyPr wrap="square" lIns="0" tIns="0" rIns="0" bIns="0" rtlCol="0"/>
            <a:lstStyle/>
            <a:p>
              <a:endParaRPr/>
            </a:p>
          </p:txBody>
        </p:sp>
        <p:sp>
          <p:nvSpPr>
            <p:cNvPr id="4" name="object 4"/>
            <p:cNvSpPr/>
            <p:nvPr/>
          </p:nvSpPr>
          <p:spPr>
            <a:xfrm>
              <a:off x="3874156" y="975453"/>
              <a:ext cx="5270500" cy="45085"/>
            </a:xfrm>
            <a:custGeom>
              <a:avLst/>
              <a:gdLst/>
              <a:ahLst/>
              <a:cxnLst/>
              <a:rect l="l" t="t" r="r" b="b"/>
              <a:pathLst>
                <a:path w="5270500" h="45084">
                  <a:moveTo>
                    <a:pt x="5269904" y="45060"/>
                  </a:moveTo>
                  <a:lnTo>
                    <a:pt x="0" y="45060"/>
                  </a:lnTo>
                  <a:lnTo>
                    <a:pt x="0" y="0"/>
                  </a:lnTo>
                  <a:lnTo>
                    <a:pt x="5269904" y="0"/>
                  </a:lnTo>
                  <a:lnTo>
                    <a:pt x="5269904" y="45060"/>
                  </a:lnTo>
                  <a:close/>
                </a:path>
              </a:pathLst>
            </a:custGeom>
            <a:solidFill>
              <a:srgbClr val="375D88"/>
            </a:solidFill>
          </p:spPr>
          <p:txBody>
            <a:bodyPr wrap="square" lIns="0" tIns="0" rIns="0" bIns="0" rtlCol="0"/>
            <a:lstStyle/>
            <a:p>
              <a:endParaRPr/>
            </a:p>
          </p:txBody>
        </p:sp>
        <p:sp>
          <p:nvSpPr>
            <p:cNvPr id="5" name="object 5"/>
            <p:cNvSpPr/>
            <p:nvPr/>
          </p:nvSpPr>
          <p:spPr>
            <a:xfrm>
              <a:off x="3874156" y="0"/>
              <a:ext cx="0" cy="998219"/>
            </a:xfrm>
            <a:custGeom>
              <a:avLst/>
              <a:gdLst/>
              <a:ahLst/>
              <a:cxnLst/>
              <a:rect l="l" t="t" r="r" b="b"/>
              <a:pathLst>
                <a:path h="998219">
                  <a:moveTo>
                    <a:pt x="0" y="0"/>
                  </a:moveTo>
                  <a:lnTo>
                    <a:pt x="0" y="997985"/>
                  </a:lnTo>
                </a:path>
              </a:pathLst>
            </a:custGeom>
            <a:ln w="25899">
              <a:solidFill>
                <a:srgbClr val="375D88"/>
              </a:solidFill>
            </a:ln>
          </p:spPr>
          <p:txBody>
            <a:bodyPr wrap="square" lIns="0" tIns="0" rIns="0" bIns="0" rtlCol="0"/>
            <a:lstStyle/>
            <a:p>
              <a:endParaRPr/>
            </a:p>
          </p:txBody>
        </p:sp>
      </p:grpSp>
      <p:sp>
        <p:nvSpPr>
          <p:cNvPr id="6" name="object 6"/>
          <p:cNvSpPr txBox="1">
            <a:spLocks noGrp="1"/>
          </p:cNvSpPr>
          <p:nvPr>
            <p:ph type="title"/>
          </p:nvPr>
        </p:nvSpPr>
        <p:spPr>
          <a:xfrm>
            <a:off x="4992125" y="12184"/>
            <a:ext cx="3312160" cy="878840"/>
          </a:xfrm>
          <a:prstGeom prst="rect">
            <a:avLst/>
          </a:prstGeom>
        </p:spPr>
        <p:txBody>
          <a:bodyPr vert="horz" wrap="square" lIns="0" tIns="12700" rIns="0" bIns="0" rtlCol="0">
            <a:spAutoFit/>
          </a:bodyPr>
          <a:lstStyle/>
          <a:p>
            <a:pPr marL="12700" marR="5080">
              <a:lnSpc>
                <a:spcPct val="100000"/>
              </a:lnSpc>
              <a:spcBef>
                <a:spcPts val="100"/>
              </a:spcBef>
            </a:pPr>
            <a:r>
              <a:rPr spc="-35" dirty="0"/>
              <a:t>LIMITATIONS</a:t>
            </a:r>
            <a:r>
              <a:rPr spc="-105" dirty="0"/>
              <a:t> </a:t>
            </a:r>
            <a:r>
              <a:rPr spc="-25" dirty="0"/>
              <a:t>OF </a:t>
            </a:r>
            <a:r>
              <a:rPr dirty="0"/>
              <a:t>EXISTING</a:t>
            </a:r>
            <a:r>
              <a:rPr spc="-40" dirty="0"/>
              <a:t> </a:t>
            </a:r>
            <a:r>
              <a:rPr spc="-10" dirty="0"/>
              <a:t>SYSTEM</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50" dirty="0"/>
              <a:t>9</a:t>
            </a:fld>
            <a:endParaRPr spc="-50" dirty="0"/>
          </a:p>
        </p:txBody>
      </p:sp>
      <p:sp>
        <p:nvSpPr>
          <p:cNvPr id="7" name="object 7"/>
          <p:cNvSpPr txBox="1"/>
          <p:nvPr/>
        </p:nvSpPr>
        <p:spPr>
          <a:xfrm>
            <a:off x="228609" y="1130359"/>
            <a:ext cx="8686782" cy="5583580"/>
          </a:xfrm>
          <a:prstGeom prst="rect">
            <a:avLst/>
          </a:prstGeom>
        </p:spPr>
        <p:txBody>
          <a:bodyPr vert="horz" wrap="square" lIns="0" tIns="12700" rIns="0" bIns="0" rtlCol="0">
            <a:spAutoFit/>
          </a:bodyPr>
          <a:lstStyle/>
          <a:p>
            <a:pPr marL="12065" marR="41275">
              <a:lnSpc>
                <a:spcPct val="100000"/>
              </a:lnSpc>
              <a:spcBef>
                <a:spcPts val="100"/>
              </a:spcBef>
              <a:tabLst>
                <a:tab pos="265430" algn="l"/>
              </a:tabLst>
            </a:pPr>
            <a:r>
              <a:rPr lang="en-US" sz="1600" b="1" u="sng" dirty="0">
                <a:latin typeface="Times New Roman"/>
                <a:cs typeface="Times New Roman"/>
              </a:rPr>
              <a:t>Oracle Retail Demand Forecasting (RDF):</a:t>
            </a:r>
          </a:p>
          <a:p>
            <a:pPr marL="12065" marR="41275">
              <a:lnSpc>
                <a:spcPct val="100000"/>
              </a:lnSpc>
              <a:spcBef>
                <a:spcPts val="100"/>
              </a:spcBef>
              <a:tabLst>
                <a:tab pos="265430" algn="l"/>
              </a:tabLst>
            </a:pPr>
            <a:r>
              <a:rPr lang="en-US" sz="1600" dirty="0">
                <a:latin typeface="Times New Roman"/>
                <a:cs typeface="Times New Roman"/>
              </a:rPr>
              <a:t>   - Overview: Oracle RDF uses advanced analytics and machine learning to predict consumer demand and optimize inventory levels.</a:t>
            </a:r>
          </a:p>
          <a:p>
            <a:pPr marL="12065" marR="41275">
              <a:lnSpc>
                <a:spcPct val="100000"/>
              </a:lnSpc>
              <a:spcBef>
                <a:spcPts val="100"/>
              </a:spcBef>
              <a:tabLst>
                <a:tab pos="265430" algn="l"/>
              </a:tabLst>
            </a:pPr>
            <a:r>
              <a:rPr lang="en-US" sz="1600" dirty="0">
                <a:latin typeface="Times New Roman"/>
                <a:cs typeface="Times New Roman"/>
              </a:rPr>
              <a:t>   - Key Features: Accurate demand forecasting, integration with Oracle Retail suite, real-time data processing, and granular insights into product and store performance.</a:t>
            </a:r>
          </a:p>
          <a:p>
            <a:pPr marL="12065" marR="41275">
              <a:lnSpc>
                <a:spcPct val="100000"/>
              </a:lnSpc>
              <a:spcBef>
                <a:spcPts val="100"/>
              </a:spcBef>
              <a:tabLst>
                <a:tab pos="265430" algn="l"/>
              </a:tabLst>
            </a:pPr>
            <a:endParaRPr lang="en-US" sz="1600" dirty="0">
              <a:latin typeface="Times New Roman"/>
              <a:cs typeface="Times New Roman"/>
            </a:endParaRPr>
          </a:p>
          <a:p>
            <a:pPr marL="12065" marR="41275">
              <a:lnSpc>
                <a:spcPct val="100000"/>
              </a:lnSpc>
              <a:spcBef>
                <a:spcPts val="100"/>
              </a:spcBef>
              <a:tabLst>
                <a:tab pos="265430" algn="l"/>
              </a:tabLst>
            </a:pPr>
            <a:r>
              <a:rPr lang="en-US" sz="1600" b="1" u="sng" dirty="0">
                <a:latin typeface="Times New Roman"/>
                <a:cs typeface="Times New Roman"/>
              </a:rPr>
              <a:t>Salesforce Einstein Analytics:</a:t>
            </a:r>
          </a:p>
          <a:p>
            <a:pPr marL="12065" marR="41275">
              <a:lnSpc>
                <a:spcPct val="100000"/>
              </a:lnSpc>
              <a:spcBef>
                <a:spcPts val="100"/>
              </a:spcBef>
              <a:tabLst>
                <a:tab pos="265430" algn="l"/>
              </a:tabLst>
            </a:pPr>
            <a:r>
              <a:rPr lang="en-US" sz="1600" dirty="0">
                <a:latin typeface="Times New Roman"/>
                <a:cs typeface="Times New Roman"/>
              </a:rPr>
              <a:t>   - Overview: Salesforce Einstein Analytics offers AI-powered insights and predictive analytics for retail businesses, helping them understand customer behavior and forecast sales.</a:t>
            </a:r>
          </a:p>
          <a:p>
            <a:pPr marL="12065" marR="41275">
              <a:lnSpc>
                <a:spcPct val="100000"/>
              </a:lnSpc>
              <a:spcBef>
                <a:spcPts val="100"/>
              </a:spcBef>
              <a:tabLst>
                <a:tab pos="265430" algn="l"/>
              </a:tabLst>
            </a:pPr>
            <a:r>
              <a:rPr lang="en-US" sz="1600" dirty="0">
                <a:latin typeface="Times New Roman"/>
                <a:cs typeface="Times New Roman"/>
              </a:rPr>
              <a:t>   - Key Features: Predictive analytics, customer behavior insights, sales forecasting, personalized marketing, and integration with Salesforce CRM.</a:t>
            </a:r>
          </a:p>
          <a:p>
            <a:pPr marL="12065" marR="41275">
              <a:lnSpc>
                <a:spcPct val="100000"/>
              </a:lnSpc>
              <a:spcBef>
                <a:spcPts val="100"/>
              </a:spcBef>
              <a:tabLst>
                <a:tab pos="265430" algn="l"/>
              </a:tabLst>
            </a:pPr>
            <a:endParaRPr lang="en-US" sz="1600" dirty="0">
              <a:latin typeface="Times New Roman"/>
              <a:cs typeface="Times New Roman"/>
            </a:endParaRPr>
          </a:p>
          <a:p>
            <a:pPr marL="12065" marR="41275">
              <a:lnSpc>
                <a:spcPct val="100000"/>
              </a:lnSpc>
              <a:spcBef>
                <a:spcPts val="100"/>
              </a:spcBef>
              <a:tabLst>
                <a:tab pos="265430" algn="l"/>
              </a:tabLst>
            </a:pPr>
            <a:r>
              <a:rPr lang="en-US" sz="1600" b="1" u="sng" dirty="0">
                <a:latin typeface="Times New Roman"/>
                <a:cs typeface="Times New Roman"/>
              </a:rPr>
              <a:t>Google Cloud Retail AI:</a:t>
            </a:r>
          </a:p>
          <a:p>
            <a:pPr marL="12065" marR="41275">
              <a:lnSpc>
                <a:spcPct val="100000"/>
              </a:lnSpc>
              <a:spcBef>
                <a:spcPts val="100"/>
              </a:spcBef>
              <a:tabLst>
                <a:tab pos="265430" algn="l"/>
              </a:tabLst>
            </a:pPr>
            <a:r>
              <a:rPr lang="en-US" sz="1600" dirty="0">
                <a:latin typeface="Times New Roman"/>
                <a:cs typeface="Times New Roman"/>
              </a:rPr>
              <a:t>   - Overview: Google Cloud Retail AI provides a suite of machine learning tools specifically designed for the retail industry, including recommendations, demand forecasting, and customer insights.</a:t>
            </a:r>
          </a:p>
          <a:p>
            <a:pPr marL="12065" marR="41275">
              <a:lnSpc>
                <a:spcPct val="100000"/>
              </a:lnSpc>
              <a:spcBef>
                <a:spcPts val="100"/>
              </a:spcBef>
              <a:tabLst>
                <a:tab pos="265430" algn="l"/>
              </a:tabLst>
            </a:pPr>
            <a:r>
              <a:rPr lang="en-US" sz="1600" dirty="0">
                <a:latin typeface="Times New Roman"/>
                <a:cs typeface="Times New Roman"/>
              </a:rPr>
              <a:t>   - Key Features: AI-powered demand forecasting, personalized recommendations, customer sentiment analysis, and integration with other Google Cloud services.</a:t>
            </a:r>
          </a:p>
          <a:p>
            <a:pPr marL="12065" marR="41275">
              <a:lnSpc>
                <a:spcPct val="100000"/>
              </a:lnSpc>
              <a:spcBef>
                <a:spcPts val="100"/>
              </a:spcBef>
              <a:tabLst>
                <a:tab pos="265430" algn="l"/>
              </a:tabLst>
            </a:pPr>
            <a:endParaRPr lang="en-US" sz="1600" dirty="0">
              <a:latin typeface="Times New Roman"/>
              <a:cs typeface="Times New Roman"/>
            </a:endParaRPr>
          </a:p>
          <a:p>
            <a:pPr marL="12065" marR="41275">
              <a:lnSpc>
                <a:spcPct val="100000"/>
              </a:lnSpc>
              <a:spcBef>
                <a:spcPts val="100"/>
              </a:spcBef>
              <a:tabLst>
                <a:tab pos="265430" algn="l"/>
              </a:tabLst>
            </a:pPr>
            <a:r>
              <a:rPr lang="en-US" sz="1600" dirty="0">
                <a:latin typeface="Times New Roman"/>
                <a:cs typeface="Times New Roman"/>
              </a:rPr>
              <a:t>These systems exemplify how advanced machine learning and data analytics can be leveraged to predict sales, optimize inventory, and enhance customer experiences in a retail environment. Implementing a similar system tailored to the specific needs of an international retail chain can significantly improve operational efficiency and drive business growth.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1346</TotalTime>
  <Words>2336</Words>
  <Application>Microsoft Office PowerPoint</Application>
  <PresentationFormat>On-screen Show (4:3)</PresentationFormat>
  <Paragraphs>139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Segoe UI Symbol</vt:lpstr>
      <vt:lpstr>Times New Roman</vt:lpstr>
      <vt:lpstr>Office Theme</vt:lpstr>
      <vt:lpstr>PowerPoint Presentation</vt:lpstr>
      <vt:lpstr>OUTLINE</vt:lpstr>
      <vt:lpstr>OBJECTIVE</vt:lpstr>
      <vt:lpstr>ABSTRACT</vt:lpstr>
      <vt:lpstr>INTRODUCTION </vt:lpstr>
      <vt:lpstr>INTRODUCTION </vt:lpstr>
      <vt:lpstr> PROBLEM DOMAIN </vt:lpstr>
      <vt:lpstr>EXISTING SYSTEM</vt:lpstr>
      <vt:lpstr>LIMITATIONS OF EXISTING SYSTEM</vt:lpstr>
      <vt:lpstr>PROPOSED SYSTEM</vt:lpstr>
      <vt:lpstr>PROPOSED SYSTEM</vt:lpstr>
      <vt:lpstr>ARCHITECTURE DIAGRAM</vt:lpstr>
      <vt:lpstr>OVERALL ARCHITECTURE DIAGRAM</vt:lpstr>
      <vt:lpstr>MODULE DESCRIPTION</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MINIPROJECT-48,55,56.pptx</dc:title>
  <cp:lastModifiedBy>Lalith Aswin Kumar</cp:lastModifiedBy>
  <cp:revision>30</cp:revision>
  <dcterms:created xsi:type="dcterms:W3CDTF">2024-05-09T14:06:12Z</dcterms:created>
  <dcterms:modified xsi:type="dcterms:W3CDTF">2024-11-20T07:13:07Z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