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cy="10287000" cx="18288000"/>
  <p:notesSz cx="6858000" cy="9144000"/>
  <p:defaultTextStyle>
    <a:defPPr>
      <a:defRPr lang="en-US"/>
    </a:defPPr>
    <a:lvl1pPr algn="l" defTabSz="914400" marL="0">
      <a:defRPr sz="1800">
        <a:solidFill>
          <a:schemeClr val="tx1"/>
        </a:solidFill>
        <a:latin typeface="+mn-lt"/>
        <a:ea typeface="+mn-ea"/>
        <a:cs typeface="+mn-cs"/>
      </a:defRPr>
    </a:lvl1pPr>
    <a:lvl2pPr algn="l" defTabSz="914400" marL="457200">
      <a:defRPr sz="1800">
        <a:solidFill>
          <a:schemeClr val="tx1"/>
        </a:solidFill>
        <a:latin typeface="+mn-lt"/>
        <a:ea typeface="+mn-ea"/>
        <a:cs typeface="+mn-cs"/>
      </a:defRPr>
    </a:lvl2pPr>
    <a:lvl3pPr algn="l" defTabSz="914400" marL="914400">
      <a:defRPr sz="1800">
        <a:solidFill>
          <a:schemeClr val="tx1"/>
        </a:solidFill>
        <a:latin typeface="+mn-lt"/>
        <a:ea typeface="+mn-ea"/>
        <a:cs typeface="+mn-cs"/>
      </a:defRPr>
    </a:lvl3pPr>
    <a:lvl4pPr algn="l" defTabSz="914400" marL="1371600">
      <a:defRPr sz="1800">
        <a:solidFill>
          <a:schemeClr val="tx1"/>
        </a:solidFill>
        <a:latin typeface="+mn-lt"/>
        <a:ea typeface="+mn-ea"/>
        <a:cs typeface="+mn-cs"/>
      </a:defRPr>
    </a:lvl4pPr>
    <a:lvl5pPr algn="l" defTabSz="914400" marL="1828800">
      <a:defRPr sz="1800">
        <a:solidFill>
          <a:schemeClr val="tx1"/>
        </a:solidFill>
        <a:latin typeface="+mn-lt"/>
        <a:ea typeface="+mn-ea"/>
        <a:cs typeface="+mn-cs"/>
      </a:defRPr>
    </a:lvl5pPr>
    <a:lvl6pPr algn="l" defTabSz="914400" marL="2286000">
      <a:defRPr sz="1800">
        <a:solidFill>
          <a:schemeClr val="tx1"/>
        </a:solidFill>
        <a:latin typeface="+mn-lt"/>
        <a:ea typeface="+mn-ea"/>
        <a:cs typeface="+mn-cs"/>
      </a:defRPr>
    </a:lvl6pPr>
    <a:lvl7pPr algn="l" defTabSz="914400" marL="2743200">
      <a:defRPr sz="1800">
        <a:solidFill>
          <a:schemeClr val="tx1"/>
        </a:solidFill>
        <a:latin typeface="+mn-lt"/>
        <a:ea typeface="+mn-ea"/>
        <a:cs typeface="+mn-cs"/>
      </a:defRPr>
    </a:lvl7pPr>
    <a:lvl8pPr algn="l" defTabSz="914400" marL="3200400">
      <a:defRPr sz="1800">
        <a:solidFill>
          <a:schemeClr val="tx1"/>
        </a:solidFill>
        <a:latin typeface="+mn-lt"/>
        <a:ea typeface="+mn-ea"/>
        <a:cs typeface="+mn-cs"/>
      </a:defRPr>
    </a:lvl8pPr>
    <a:lvl9pPr algn="l" defTabSz="914400" marL="3657600">
      <a:defRPr sz="18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prstClr val="black"/>
        </a:fontRef>
        <a:schemeClr val="dk1"/>
      </a:tcTxStyle>
      <a:tcStyle>
        <a:tcBdr>
          <a:left>
            <a:ln w="12700">
              <a:noFill/>
            </a:ln>
          </a:left>
          <a:right>
            <a:ln w="12700">
              <a:noFill/>
            </a:ln>
          </a:right>
          <a:top>
            <a:ln w="12700">
              <a:noFill/>
            </a:ln>
          </a:top>
          <a:bottom>
            <a:ln w="12700">
              <a:noFill/>
            </a:ln>
          </a:bottom>
          <a:insideH>
            <a:ln w="12700">
              <a:noFill/>
            </a:ln>
          </a:insideH>
          <a:insideV>
            <a:ln w="12700">
              <a:noFill/>
            </a:ln>
          </a:insideV>
        </a:tcBdr>
        <a:fill>
          <a:solidFill>
            <a:schemeClr val="lt1"/>
          </a:solidFill>
        </a:fill>
      </a:tcStyle>
    </a:wholeTbl>
    <a:band1H>
      <a:tcStyle>
        <a:tcBdr/>
        <a:fill>
          <a:solidFill>
            <a:schemeClr val="lt1"/>
          </a:solidFill>
        </a:fill>
      </a:tcStyle>
    </a:band1H>
    <a:band2H>
      <a:tcStyle>
        <a:tcBdr/>
      </a:tcStyle>
    </a:band2H>
    <a:band1V>
      <a:tcStyle>
        <a:tcBdr/>
        <a:fill>
          <a:solidFill>
            <a:schemeClr val="lt1"/>
          </a:solidFill>
        </a:fill>
      </a:tcStyle>
    </a:band1V>
    <a:band2V>
      <a:tcStyle>
        <a:tcBdr/>
        <a:fill>
          <a:solidFill>
            <a:schemeClr val="lt1"/>
          </a:solidFill>
        </a:fill>
      </a:tcStyle>
    </a:band2V>
    <a:lastCol>
      <a:tcTxStyle b="on">
        <a:fontRef idx="minor">
          <a:prstClr val="black"/>
        </a:fontRef>
        <a:schemeClr val="dk1"/>
      </a:tcTxStyle>
      <a:tcStyle>
        <a:tcBdr/>
        <a:fill>
          <a:solidFill>
            <a:schemeClr val="lt1"/>
          </a:solidFill>
        </a:fill>
      </a:tcStyle>
    </a:lastCol>
    <a:firstCol>
      <a:tcTxStyle b="on">
        <a:fontRef idx="minor">
          <a:prstClr val="black"/>
        </a:fontRef>
        <a:schemeClr val="dk1"/>
      </a:tcTxStyle>
      <a:tcStyle>
        <a:tcBdr/>
        <a:fill>
          <a:solidFill>
            <a:schemeClr val="lt1"/>
          </a:solidFill>
        </a:fill>
      </a:tcStyle>
    </a:firstCol>
    <a:lastRow>
      <a:tcTxStyle b="on">
        <a:fontRef idx="minor">
          <a:prstClr val="black"/>
        </a:fontRef>
        <a:schemeClr val="dk1"/>
      </a:tcTxStyle>
      <a:tcStyle>
        <a:tcBdr>
          <a:top>
            <a:ln w="12700">
              <a:noFill/>
            </a:ln>
          </a:top>
        </a:tcBdr>
        <a:fill>
          <a:solidFill>
            <a:schemeClr val="lt1"/>
          </a:solidFill>
        </a:fill>
      </a:tcStyle>
    </a:lastRow>
    <a:seCell>
      <a:tcStyle>
        <a:tcBdr/>
      </a:tcStyle>
    </a:seCell>
    <a:swCell>
      <a:tcStyle>
        <a:tcBdr/>
      </a:tcStyle>
    </a:swCell>
    <a:firstRow>
      <a:tcTxStyle b="on">
        <a:fontRef idx="minor">
          <a:prstClr val="black"/>
        </a:fontRef>
        <a:schemeClr val="dk1"/>
      </a:tcTxStyle>
      <a:tcStyle>
        <a:tcBdr>
          <a:bottom>
            <a:ln w="12700">
              <a:noFill/>
            </a:ln>
          </a:bottom>
        </a:tcBdr>
        <a:fill>
          <a:solidFill>
            <a:schemeClr val="lt1"/>
          </a:solidFill>
        </a:fill>
      </a:tcStyle>
    </a:firstRow>
    <a:neCell>
      <a:tcStyle>
        <a:tcBdr/>
      </a:tcStyle>
    </a:neCell>
    <a:nwCell>
      <a:tcStyle>
        <a:tcBdr/>
      </a:tcStyle>
    </a:nwCell>
  </a:tblStyle>
  <a:tblStyle styleId="{93296810-A885-4BE3-A3E7-6D5BEEA58F35}" styleName="Medium Style 2 - Accent 6">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fill>
          <a:solidFill>
            <a:schemeClr val="accent6">
              <a:tint val="40000"/>
            </a:schemeClr>
          </a:solidFill>
        </a:fill>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a:solidFill>
                <a:schemeClr val="lt1"/>
              </a:solidFill>
            </a:ln>
          </a:top>
        </a:tcBdr>
        <a:fill>
          <a:solidFill>
            <a:schemeClr val="accent6"/>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6"/>
          </a:solidFill>
        </a:fill>
      </a:tcStyle>
    </a:firstRow>
    <a:neCell>
      <a:tcStyle>
        <a:tcBdr/>
      </a:tcStyle>
    </a:neCell>
    <a:nwCell>
      <a:tcStyle>
        <a:tcBdr/>
      </a:tcStyle>
    </a:nwCell>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p:cViewPr varScale="1">
        <p:scale>
          <a:sx n="40" d="100"/>
          <a:sy n="40" d="100"/>
        </p:scale>
        <p:origin x="816" y="52"/>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xmlns:r="http://schemas.openxmlformats.org/officeDocument/2006/relationships">
  <dgm:ptLst>
    <dgm:pt modelId="{DD344F1D-3325-40CB-A71F-A79307D22CED}" type="doc">
      <dgm:prSet loTypeId="urn:microsoft.com/office/officeart/2005/8/layout/venn2" loCatId="relationship" qsTypeId="urn:microsoft.com/office/officeart/2005/8/quickstyle/simple1" qsCatId="simple" csTypeId="urn:microsoft.com/office/officeart/2005/8/colors/accent6_1" csCatId="accent6" phldr="1"/>
      <dgm:spPr bwMode="auto"/>
      <dgm:t>
        <a:bodyPr/>
        <a:lstStyle/>
        <a:p>
          <a:pPr>
            <a:defRPr/>
          </a:pPr>
          <a:endParaRPr lang="en-IN"/>
        </a:p>
      </dgm:t>
    </dgm:pt>
    <dgm:pt modelId="{746B4EF9-BF3A-40BA-AFB2-066011491528}">
      <dgm:prSet phldrT="[Text]"/>
      <dgm:spPr bwMode="auto">
        <a:xfrm>
          <a:off x="1391698" y="0"/>
          <a:ext cx="3975621" cy="3975621"/>
        </a:xfrm>
      </dgm:spPr>
      <dgm:t>
        <a:bodyPr/>
        <a:lstStyle/>
        <a:p>
          <a:pPr>
            <a:defRPr/>
          </a:pPr>
          <a:r>
            <a:rPr lang="en-IN">
              <a:latin typeface="Calibri"/>
              <a:ea typeface="+mn-ea"/>
              <a:cs typeface="+mn-cs"/>
            </a:rPr>
            <a:t>TAM - $250 billion</a:t>
          </a:r>
          <a:endParaRPr/>
        </a:p>
      </dgm:t>
    </dgm:pt>
    <dgm:pt modelId="{1954D69E-B74F-4B4C-92A9-ACC18C47A984}" type="parTrans" cxnId="{6915F751-B358-4E82-A29A-FC970199FF41}">
      <dgm:prSet/>
      <dgm:spPr bwMode="auto"/>
      <dgm:t>
        <a:bodyPr/>
        <a:lstStyle/>
        <a:p>
          <a:pPr>
            <a:defRPr/>
          </a:pPr>
          <a:endParaRPr lang="en-IN"/>
        </a:p>
      </dgm:t>
    </dgm:pt>
    <dgm:pt modelId="{0B14DF90-4A8A-4E4D-9AD4-5A31ECC3D299}" type="sibTrans" cxnId="{6915F751-B358-4E82-A29A-FC970199FF41}">
      <dgm:prSet/>
      <dgm:spPr bwMode="auto"/>
      <dgm:t>
        <a:bodyPr/>
        <a:lstStyle/>
        <a:p>
          <a:pPr>
            <a:defRPr/>
          </a:pPr>
          <a:endParaRPr lang="en-IN"/>
        </a:p>
      </dgm:t>
    </dgm:pt>
    <dgm:pt modelId="{C97EDADC-8ECD-42D4-89AC-847633F19078}">
      <dgm:prSet phldrT="[Text]"/>
      <dgm:spPr bwMode="auto">
        <a:xfrm>
          <a:off x="1888651" y="993905"/>
          <a:ext cx="2981715" cy="2981715"/>
        </a:xfrm>
      </dgm:spPr>
      <dgm:t>
        <a:bodyPr/>
        <a:lstStyle/>
        <a:p>
          <a:pPr>
            <a:defRPr/>
          </a:pPr>
          <a:r>
            <a:rPr lang="en-IN">
              <a:latin typeface="Calibri"/>
              <a:ea typeface="+mn-ea"/>
              <a:cs typeface="+mn-cs"/>
            </a:rPr>
            <a:t>SAM - $25 billion</a:t>
          </a:r>
          <a:endParaRPr/>
        </a:p>
      </dgm:t>
    </dgm:pt>
    <dgm:pt modelId="{A3260F69-CA56-4346-A57E-769087C36739}" type="parTrans" cxnId="{3DEA3B12-D7FA-440A-BE79-775519D6910A}">
      <dgm:prSet/>
      <dgm:spPr bwMode="auto"/>
      <dgm:t>
        <a:bodyPr/>
        <a:lstStyle/>
        <a:p>
          <a:pPr>
            <a:defRPr/>
          </a:pPr>
          <a:endParaRPr lang="en-IN"/>
        </a:p>
      </dgm:t>
    </dgm:pt>
    <dgm:pt modelId="{5909561E-9CA8-4668-901B-DE46BDCB26D4}" type="sibTrans" cxnId="{3DEA3B12-D7FA-440A-BE79-775519D6910A}">
      <dgm:prSet/>
      <dgm:spPr bwMode="auto"/>
      <dgm:t>
        <a:bodyPr/>
        <a:lstStyle/>
        <a:p>
          <a:pPr>
            <a:defRPr/>
          </a:pPr>
          <a:endParaRPr lang="en-IN"/>
        </a:p>
      </dgm:t>
    </dgm:pt>
    <dgm:pt modelId="{E5EFF1E8-ABE4-4362-A50E-B875D125BD96}">
      <dgm:prSet phldrT="[Text]"/>
      <dgm:spPr bwMode="auto">
        <a:xfrm>
          <a:off x="2385603" y="1987810"/>
          <a:ext cx="1987810" cy="1987810"/>
        </a:xfrm>
      </dgm:spPr>
      <dgm:t>
        <a:bodyPr/>
        <a:lstStyle/>
        <a:p>
          <a:pPr>
            <a:defRPr/>
          </a:pPr>
          <a:r>
            <a:rPr lang="en-IN">
              <a:latin typeface="Calibri"/>
              <a:ea typeface="+mn-ea"/>
              <a:cs typeface="+mn-cs"/>
            </a:rPr>
            <a:t>SOM - $1.25 billion</a:t>
          </a:r>
          <a:endParaRPr/>
        </a:p>
      </dgm:t>
    </dgm:pt>
    <dgm:pt modelId="{14B6BEEE-EB27-4CAC-B0EE-383B99B876FC}" type="parTrans" cxnId="{154FA2CE-CAB5-4733-8C08-DDAE9106897D}">
      <dgm:prSet/>
      <dgm:spPr bwMode="auto"/>
      <dgm:t>
        <a:bodyPr/>
        <a:lstStyle/>
        <a:p>
          <a:pPr>
            <a:defRPr/>
          </a:pPr>
          <a:endParaRPr lang="en-IN"/>
        </a:p>
      </dgm:t>
    </dgm:pt>
    <dgm:pt modelId="{D5317EF5-6EDB-436F-B2D4-C6A7CD409F02}" type="sibTrans" cxnId="{154FA2CE-CAB5-4733-8C08-DDAE9106897D}">
      <dgm:prSet/>
      <dgm:spPr bwMode="auto"/>
      <dgm:t>
        <a:bodyPr/>
        <a:lstStyle/>
        <a:p>
          <a:pPr>
            <a:defRPr/>
          </a:pPr>
          <a:endParaRPr lang="en-IN"/>
        </a:p>
      </dgm:t>
    </dgm:pt>
    <dgm:pt modelId="{F2B9CC1C-BDE6-4CDB-A758-74CC86A3F31F}" type="pres">
      <dgm:prSet presAssocID="{DD344F1D-3325-40CB-A71F-A79307D22CED}" presName="Name0" presStyleCnt="0">
        <dgm:presLayoutVars>
          <dgm:chMax val="7"/>
          <dgm:resizeHandles val="exact"/>
        </dgm:presLayoutVars>
      </dgm:prSet>
      <dgm:spPr bwMode="auto"/>
    </dgm:pt>
    <dgm:pt modelId="{8451ED41-C590-464C-8723-134AEB39DBB3}" type="pres">
      <dgm:prSet presAssocID="{DD344F1D-3325-40CB-A71F-A79307D22CED}" presName="comp1" presStyleCnt="0"/>
      <dgm:spPr bwMode="auto"/>
    </dgm:pt>
    <dgm:pt modelId="{2BE2AAFC-BEAE-481D-B557-81DE68A237F7}" type="pres">
      <dgm:prSet presAssocID="{DD344F1D-3325-40CB-A71F-A79307D22CED}" presName="circle1" presStyleLbl="node1" presStyleIdx="0" presStyleCnt="3"/>
      <dgm:spPr bwMode="auto">
        <a:prstGeom prst="ellipse">
          <a:avLst/>
        </a:prstGeom>
      </dgm:spPr>
    </dgm:pt>
    <dgm:pt modelId="{ED7C1346-0397-438A-9AAD-8BE2335EC6BB}" type="pres">
      <dgm:prSet presAssocID="{DD344F1D-3325-40CB-A71F-A79307D22CED}" presName="c1text" presStyleLbl="node1" presStyleIdx="0" presStyleCnt="3">
        <dgm:presLayoutVars>
          <dgm:bulletEnabled val="1"/>
        </dgm:presLayoutVars>
      </dgm:prSet>
      <dgm:spPr bwMode="auto"/>
    </dgm:pt>
    <dgm:pt modelId="{8F11973F-33EE-445B-8E28-2D5EAC0DA289}" type="pres">
      <dgm:prSet presAssocID="{DD344F1D-3325-40CB-A71F-A79307D22CED}" presName="comp2" presStyleCnt="0"/>
      <dgm:spPr bwMode="auto"/>
    </dgm:pt>
    <dgm:pt modelId="{5783AC22-EAAA-4B02-9505-F9F67BC8F71A}" type="pres">
      <dgm:prSet presAssocID="{DD344F1D-3325-40CB-A71F-A79307D22CED}" presName="circle2" presStyleLbl="node1" presStyleIdx="1" presStyleCnt="3"/>
      <dgm:spPr bwMode="auto">
        <a:prstGeom prst="ellipse">
          <a:avLst/>
        </a:prstGeom>
      </dgm:spPr>
    </dgm:pt>
    <dgm:pt modelId="{4871E181-12FC-48FB-9E74-6BA476466234}" type="pres">
      <dgm:prSet presAssocID="{DD344F1D-3325-40CB-A71F-A79307D22CED}" presName="c2text" presStyleLbl="node1" presStyleIdx="1" presStyleCnt="3">
        <dgm:presLayoutVars>
          <dgm:bulletEnabled val="1"/>
        </dgm:presLayoutVars>
      </dgm:prSet>
      <dgm:spPr bwMode="auto"/>
    </dgm:pt>
    <dgm:pt modelId="{901532F9-DC54-486E-8432-B2395DAF1269}" type="pres">
      <dgm:prSet presAssocID="{DD344F1D-3325-40CB-A71F-A79307D22CED}" presName="comp3" presStyleCnt="0"/>
      <dgm:spPr bwMode="auto"/>
    </dgm:pt>
    <dgm:pt modelId="{0927306A-DE0F-4C43-94ED-305F00916AD7}" type="pres">
      <dgm:prSet presAssocID="{DD344F1D-3325-40CB-A71F-A79307D22CED}" presName="circle3" presStyleLbl="node1" presStyleIdx="2" presStyleCnt="3"/>
      <dgm:spPr bwMode="auto">
        <a:prstGeom prst="ellipse">
          <a:avLst/>
        </a:prstGeom>
      </dgm:spPr>
    </dgm:pt>
    <dgm:pt modelId="{DFA2E1B6-C653-4ECD-AABA-E3551E5267D7}" type="pres">
      <dgm:prSet presAssocID="{DD344F1D-3325-40CB-A71F-A79307D22CED}" presName="c3text" presStyleLbl="node1" presStyleIdx="2" presStyleCnt="3">
        <dgm:presLayoutVars>
          <dgm:bulletEnabled val="1"/>
        </dgm:presLayoutVars>
      </dgm:prSet>
      <dgm:spPr bwMode="auto"/>
    </dgm:pt>
  </dgm:ptLst>
  <dgm:cxnLst>
    <dgm:cxn modelId="{3DEA3B12-D7FA-440A-BE79-775519D6910A}" srcId="{DD344F1D-3325-40CB-A71F-A79307D22CED}" destId="{C97EDADC-8ECD-42D4-89AC-847633F19078}" srcOrd="1" destOrd="0" parTransId="{A3260F69-CA56-4346-A57E-769087C36739}" sibTransId="{5909561E-9CA8-4668-901B-DE46BDCB26D4}"/>
    <dgm:cxn modelId="{69D89837-AE44-447D-BEBD-713B62821E4E}" type="presOf" srcId="{DD344F1D-3325-40CB-A71F-A79307D22CED}" destId="{F2B9CC1C-BDE6-4CDB-A758-74CC86A3F31F}" srcOrd="0" destOrd="0" presId="urn:microsoft.com/office/officeart/2005/8/layout/venn2"/>
    <dgm:cxn modelId="{5048B446-AC55-441E-A5AC-1FA804A23A0B}" type="presOf" srcId="{746B4EF9-BF3A-40BA-AFB2-066011491528}" destId="{2BE2AAFC-BEAE-481D-B557-81DE68A237F7}" srcOrd="0" destOrd="0" presId="urn:microsoft.com/office/officeart/2005/8/layout/venn2"/>
    <dgm:cxn modelId="{6EF22650-71F8-46AA-B2F3-3FB7C09D1771}" type="presOf" srcId="{C97EDADC-8ECD-42D4-89AC-847633F19078}" destId="{5783AC22-EAAA-4B02-9505-F9F67BC8F71A}" srcOrd="0" destOrd="0" presId="urn:microsoft.com/office/officeart/2005/8/layout/venn2"/>
    <dgm:cxn modelId="{6915F751-B358-4E82-A29A-FC970199FF41}" srcId="{DD344F1D-3325-40CB-A71F-A79307D22CED}" destId="{746B4EF9-BF3A-40BA-AFB2-066011491528}" srcOrd="0" destOrd="0" parTransId="{1954D69E-B74F-4B4C-92A9-ACC18C47A984}" sibTransId="{0B14DF90-4A8A-4E4D-9AD4-5A31ECC3D299}"/>
    <dgm:cxn modelId="{3E5E3453-8B05-494C-B7DD-8F789CE1047E}" type="presOf" srcId="{E5EFF1E8-ABE4-4362-A50E-B875D125BD96}" destId="{DFA2E1B6-C653-4ECD-AABA-E3551E5267D7}" srcOrd="1" destOrd="0" presId="urn:microsoft.com/office/officeart/2005/8/layout/venn2"/>
    <dgm:cxn modelId="{1D633193-84D8-41E9-9BEA-42E4AE88C1C3}" type="presOf" srcId="{746B4EF9-BF3A-40BA-AFB2-066011491528}" destId="{ED7C1346-0397-438A-9AAD-8BE2335EC6BB}" srcOrd="1" destOrd="0" presId="urn:microsoft.com/office/officeart/2005/8/layout/venn2"/>
    <dgm:cxn modelId="{154FA2CE-CAB5-4733-8C08-DDAE9106897D}" srcId="{DD344F1D-3325-40CB-A71F-A79307D22CED}" destId="{E5EFF1E8-ABE4-4362-A50E-B875D125BD96}" srcOrd="2" destOrd="0" parTransId="{14B6BEEE-EB27-4CAC-B0EE-383B99B876FC}" sibTransId="{D5317EF5-6EDB-436F-B2D4-C6A7CD409F02}"/>
    <dgm:cxn modelId="{BC82ABE1-F8A3-46C7-A8A9-E359E0C156F0}" type="presOf" srcId="{E5EFF1E8-ABE4-4362-A50E-B875D125BD96}" destId="{0927306A-DE0F-4C43-94ED-305F00916AD7}" srcOrd="0" destOrd="0" presId="urn:microsoft.com/office/officeart/2005/8/layout/venn2"/>
    <dgm:cxn modelId="{76C1ADE8-3E68-44A1-9298-A83070409F2A}" type="presOf" srcId="{C97EDADC-8ECD-42D4-89AC-847633F19078}" destId="{4871E181-12FC-48FB-9E74-6BA476466234}" srcOrd="1" destOrd="0" presId="urn:microsoft.com/office/officeart/2005/8/layout/venn2"/>
    <dgm:cxn modelId="{D86D7FDC-6353-4BA1-AE90-91314EE84F6A}" type="presParOf" srcId="{F2B9CC1C-BDE6-4CDB-A758-74CC86A3F31F}" destId="{8451ED41-C590-464C-8723-134AEB39DBB3}" srcOrd="0" destOrd="0" presId="urn:microsoft.com/office/officeart/2005/8/layout/venn2"/>
    <dgm:cxn modelId="{79A2FCE8-97C6-47B7-A077-3470F5B7CF5B}" type="presParOf" srcId="{8451ED41-C590-464C-8723-134AEB39DBB3}" destId="{2BE2AAFC-BEAE-481D-B557-81DE68A237F7}" srcOrd="0" destOrd="0" presId="urn:microsoft.com/office/officeart/2005/8/layout/venn2"/>
    <dgm:cxn modelId="{2001E8A0-D926-4888-A220-3D21930627E0}" type="presParOf" srcId="{8451ED41-C590-464C-8723-134AEB39DBB3}" destId="{ED7C1346-0397-438A-9AAD-8BE2335EC6BB}" srcOrd="1" destOrd="0" presId="urn:microsoft.com/office/officeart/2005/8/layout/venn2"/>
    <dgm:cxn modelId="{8227A953-9708-418C-850B-24986FB12064}" type="presParOf" srcId="{F2B9CC1C-BDE6-4CDB-A758-74CC86A3F31F}" destId="{8F11973F-33EE-445B-8E28-2D5EAC0DA289}" srcOrd="1" destOrd="0" presId="urn:microsoft.com/office/officeart/2005/8/layout/venn2"/>
    <dgm:cxn modelId="{63F99341-D2DC-4256-A8D3-412F66819B89}" type="presParOf" srcId="{8F11973F-33EE-445B-8E28-2D5EAC0DA289}" destId="{5783AC22-EAAA-4B02-9505-F9F67BC8F71A}" srcOrd="0" destOrd="0" presId="urn:microsoft.com/office/officeart/2005/8/layout/venn2"/>
    <dgm:cxn modelId="{0BD8D4D5-D41A-4F9B-88FD-86DA00EB0EF8}" type="presParOf" srcId="{8F11973F-33EE-445B-8E28-2D5EAC0DA289}" destId="{4871E181-12FC-48FB-9E74-6BA476466234}" srcOrd="1" destOrd="0" presId="urn:microsoft.com/office/officeart/2005/8/layout/venn2"/>
    <dgm:cxn modelId="{23E4EAB6-377C-4E17-A90D-6389D8FA740D}" type="presParOf" srcId="{F2B9CC1C-BDE6-4CDB-A758-74CC86A3F31F}" destId="{901532F9-DC54-486E-8432-B2395DAF1269}" srcOrd="2" destOrd="0" presId="urn:microsoft.com/office/officeart/2005/8/layout/venn2"/>
    <dgm:cxn modelId="{374D50A8-F5A5-43D6-9CD4-AD2528D84802}" type="presParOf" srcId="{901532F9-DC54-486E-8432-B2395DAF1269}" destId="{0927306A-DE0F-4C43-94ED-305F00916AD7}" srcOrd="0" destOrd="0" presId="urn:microsoft.com/office/officeart/2005/8/layout/venn2"/>
    <dgm:cxn modelId="{301AC02E-0AB1-4E55-A8F9-DF8BF733D4BC}" type="presParOf" srcId="{901532F9-DC54-486E-8432-B2395DAF1269}" destId="{DFA2E1B6-C653-4ECD-AABA-E3551E5267D7}" srcOrd="1" destOrd="0" presId="urn:microsoft.com/office/officeart/2005/8/layout/venn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sp="http://schemas.microsoft.com/office/drawing/2008/diagram" xmlns:dgm="http://schemas.openxmlformats.org/drawingml/2006/diagram" xmlns:a="http://schemas.openxmlformats.org/drawingml/2006/main" xmlns:r="http://schemas.openxmlformats.org/officeDocument/2006/relationships">
  <dsp:spTree>
    <dsp:nvGrpSpPr>
      <dsp:cNvPr id="77909874" name=""/>
      <dsp:cNvGrpSpPr/>
    </dsp:nvGrpSpPr>
    <dsp:grpSpPr bwMode="auto">
      <a:xfrm>
        <a:off x="0" y="0"/>
        <a:ext cx="7620000" cy="5481650"/>
        <a:chOff x="0" y="0"/>
        <a:chExt cx="7620000" cy="5481650"/>
      </a:xfrm>
    </dsp:grpSpPr>
    <dsp:sp modelId="{2BE2AAFC-BEAE-481D-B557-81DE68A237F7}">
      <dsp:nvSpPr>
        <dsp:cNvPr id="0" name=""/>
        <dsp:cNvSpPr/>
      </dsp:nvSpPr>
      <dsp:spPr bwMode="auto">
        <a:xfrm>
          <a:off x="1069175" y="0"/>
          <a:ext cx="5481650" cy="5481650"/>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rgbClr val="000000"/>
        </a:lnRef>
        <a:fillRef idx="1">
          <a:srgbClr val="000000"/>
        </a:fillRef>
        <a:effectRef idx="0">
          <a:srgbClr val="00000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ts val="0"/>
            </a:spcBef>
            <a:spcAft>
              <a:spcPts val="0"/>
            </a:spcAft>
            <a:buNone/>
            <a:defRPr/>
          </a:pPr>
          <a:r>
            <a:rPr lang="en-IN" sz="1800">
              <a:latin typeface="Calibri"/>
              <a:ea typeface="+mn-ea"/>
              <a:cs typeface="+mn-cs"/>
            </a:rPr>
            <a:t>TAM - $250 billion</a:t>
          </a:r>
          <a:endParaRPr/>
        </a:p>
      </dsp:txBody>
      <dsp:txXfrm>
        <a:off x="2852081" y="274082"/>
        <a:ext cx="1915836" cy="822247"/>
      </dsp:txXfrm>
    </dsp:sp>
    <dsp:sp modelId="{5783AC22-EAAA-4B02-9505-F9F67BC8F71A}">
      <dsp:nvSpPr>
        <dsp:cNvPr id="0" name=""/>
        <dsp:cNvSpPr/>
      </dsp:nvSpPr>
      <dsp:spPr bwMode="auto">
        <a:xfrm>
          <a:off x="1754381" y="1370412"/>
          <a:ext cx="4111237" cy="4111237"/>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rgbClr val="000000"/>
        </a:lnRef>
        <a:fillRef idx="1">
          <a:srgbClr val="000000"/>
        </a:fillRef>
        <a:effectRef idx="0">
          <a:srgbClr val="00000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ts val="0"/>
            </a:spcBef>
            <a:spcAft>
              <a:spcPts val="0"/>
            </a:spcAft>
            <a:buNone/>
            <a:defRPr/>
          </a:pPr>
          <a:r>
            <a:rPr lang="en-IN" sz="1800">
              <a:latin typeface="Calibri"/>
              <a:ea typeface="+mn-ea"/>
              <a:cs typeface="+mn-cs"/>
            </a:rPr>
            <a:t>SAM - $25 billion</a:t>
          </a:r>
          <a:endParaRPr/>
        </a:p>
      </dsp:txBody>
      <dsp:txXfrm>
        <a:off x="2852081" y="1627364"/>
        <a:ext cx="1915836" cy="770857"/>
      </dsp:txXfrm>
    </dsp:sp>
    <dsp:sp modelId="{0927306A-DE0F-4C43-94ED-305F00916AD7}">
      <dsp:nvSpPr>
        <dsp:cNvPr id="0" name=""/>
        <dsp:cNvSpPr/>
      </dsp:nvSpPr>
      <dsp:spPr bwMode="auto">
        <a:xfrm>
          <a:off x="2439587" y="2740825"/>
          <a:ext cx="2740825" cy="2740825"/>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rgbClr val="000000"/>
        </a:lnRef>
        <a:fillRef idx="1">
          <a:srgbClr val="000000"/>
        </a:fillRef>
        <a:effectRef idx="0">
          <a:srgbClr val="00000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ts val="0"/>
            </a:spcBef>
            <a:spcAft>
              <a:spcPts val="0"/>
            </a:spcAft>
            <a:buNone/>
            <a:defRPr/>
          </a:pPr>
          <a:r>
            <a:rPr lang="en-IN" sz="1800">
              <a:latin typeface="Calibri"/>
              <a:ea typeface="+mn-ea"/>
              <a:cs typeface="+mn-cs"/>
            </a:rPr>
            <a:t>SOM - $1.25 billion</a:t>
          </a:r>
          <a:endParaRPr/>
        </a:p>
      </dsp:txBody>
      <dsp:txXfrm>
        <a:off x="2840972" y="3426031"/>
        <a:ext cx="1938055" cy="1370412"/>
      </dsp:txXfrm>
    </dsp:sp>
  </dsp:spTree>
</dsp:drawing>
</file>

<file path=ppt/diagrams/layout1.xml><?xml version="1.0" encoding="utf-8"?>
<dgm:layoutDef xmlns:dgm="http://schemas.openxmlformats.org/drawingml/2006/diagram" xmlns:a="http://schemas.openxmlformats.org/drawingml/2006/main" xmlns:r="http://schemas.openxmlformats.org/officeDocument/2006/relationships"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0000"/>
          <dgm:constr type="h" for="ch" forName="comp2" refType="w" refFor="ch" refForName="comp2"/>
          <dgm:constr type="ctrX" for="ch" forName="comp2" refType="ctrX" refFor="ch" refForName="comp1"/>
          <dgm:constr type="b" for="ch" forName="comp2" refType="b" refFor="ch" refForName="comp1"/>
          <dgm:constr type="w" for="ch" forName="comp3" refType="w" fact="0.500000"/>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00000"/>
          <dgm:constr type="h" for="ch" forName="comp2" refType="w" refFor="ch" refForName="comp2"/>
          <dgm:constr type="ctrX" for="ch" forName="comp2" refType="ctrX" refFor="ch" refForName="comp1"/>
          <dgm:constr type="b" for="ch" forName="comp2" refType="b" refFor="ch" refForName="comp1"/>
          <dgm:constr type="w" for="ch" forName="comp3" refType="w" fact="0.600000"/>
          <dgm:constr type="h" for="ch" forName="comp3" refType="w" refFor="ch" refForName="comp3"/>
          <dgm:constr type="ctrX" for="ch" forName="comp3" refType="ctrX" refFor="ch" refForName="comp1"/>
          <dgm:constr type="b" for="ch" forName="comp3" refType="b" refFor="ch" refForName="comp1"/>
          <dgm:constr type="w" for="ch" forName="comp4" refType="w" fact="0.400000"/>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0000"/>
          <dgm:constr type="h" for="ch" forName="comp2" refType="w" refFor="ch" refForName="comp2"/>
          <dgm:constr type="ctrX" for="ch" forName="comp2" refType="ctrX" refFor="ch" refForName="comp1"/>
          <dgm:constr type="b" for="ch" forName="comp2" refType="b" refFor="ch" refForName="comp1"/>
          <dgm:constr type="w" for="ch" forName="comp3" refType="w" fact="0.700000"/>
          <dgm:constr type="h" for="ch" forName="comp3" refType="w" refFor="ch" refForName="comp3"/>
          <dgm:constr type="ctrX" for="ch" forName="comp3" refType="ctrX" refFor="ch" refForName="comp1"/>
          <dgm:constr type="b" for="ch" forName="comp3" refType="b" refFor="ch" refForName="comp1"/>
          <dgm:constr type="w" for="ch" forName="comp4" refType="w" fact="0.550000"/>
          <dgm:constr type="h" for="ch" forName="comp4" refType="w" refFor="ch" refForName="comp4"/>
          <dgm:constr type="ctrX" for="ch" forName="comp4" refType="ctrX" refFor="ch" refForName="comp1"/>
          <dgm:constr type="b" for="ch" forName="comp4" refType="b" refFor="ch" refForName="comp1"/>
          <dgm:constr type="w" for="ch" forName="comp5" refType="w" fact="0.400000"/>
          <dgm:constr type="h" for="ch" forName="comp5" refType="w" refFor="ch" refForName="comp5"/>
          <dgm:constr type="ctrX" for="ch" forName="comp5" refType="ctrX" refFor="ch" refForName="comp1"/>
          <dgm:constr type="b" for="ch" forName="comp5" refType="b" refFor="ch" refForName="comp1"/>
          <dgm:constr type="w" for="ch" forName="comp6" refType="w" fact="0.250000"/>
          <dgm:constr type="h" for="ch" forName="comp6" refType="w" refFor="ch" refForName="comp6"/>
          <dgm:constr type="ctrX" for="ch" forName="comp6" refType="ctrX" refFor="ch" refForName="comp1"/>
          <dgm:constr type="b" for="ch" forName="comp6" refType="b" refFor="ch" refForName="comp1"/>
          <dgm:constr type="w" for="ch" forName="comp7" refType="w" fact="0.150000"/>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r:blip="">
            <dgm:adjLst/>
          </dgm:shape>
          <dgm:presOf/>
          <dgm:choose name="Name7">
            <dgm:if name="Name8" axis="ch" ptType="node" func="cnt" op="equ" val="1">
              <dgm:constrLst>
                <dgm:constr type="w" for="ch" forName="circle1" refType="w"/>
                <dgm:constr type="h" for="ch" forName="circle1" refType="h"/>
                <dgm:constr type="ctrX" for="ch" forName="circle1" refType="w" fact="0.500000"/>
                <dgm:constr type="ctrY" for="ch" forName="circle1" refType="h" fact="0.500000"/>
                <dgm:constr type="ctrX" for="ch" forName="c1text" refType="w" fact="0.500000"/>
                <dgm:constr type="ctrY" for="ch" forName="c1text" refType="h" fact="0.500000"/>
                <dgm:constr type="w" for="ch" forName="c1text" refType="w" refFor="ch" refForName="circle1" fact="0.707110"/>
                <dgm:constr type="h" for="ch" forName="c1text" refType="h" refFor="ch" refForName="circle1" fact="0.500000"/>
              </dgm:constrLst>
            </dgm:if>
            <dgm:if name="Name9" axis="ch" ptType="node" func="cnt" op="equ" val="2">
              <dgm:constrLst>
                <dgm:constr type="w" for="ch" forName="circle1" refType="w"/>
                <dgm:constr type="h" for="ch" forName="circle1" refType="h"/>
                <dgm:constr type="ctrX" for="ch" forName="circle1" refType="w" fact="0.500000"/>
                <dgm:constr type="ctrY" for="ch" forName="circle1" refType="h" fact="0.500000"/>
                <dgm:constr type="ctrX" for="ch" forName="c1text" refType="w" fact="0.500000"/>
                <dgm:constr type="ctrY" for="ch" forName="c1text" refType="h" fact="0.160000"/>
                <dgm:constr type="w" for="ch" forName="c1text" refType="w" refFor="ch" refForName="circle1" fact="0.525000"/>
                <dgm:constr type="h" for="ch" forName="c1text" refType="h" refFor="ch" refForName="circle1" fact="0.170000"/>
              </dgm:constrLst>
            </dgm:if>
            <dgm:if name="Name10" axis="ch" ptType="node" func="cnt" op="equ" val="3">
              <dgm:constrLst>
                <dgm:constr type="w" for="ch" forName="circle1" refType="w"/>
                <dgm:constr type="h" for="ch" forName="circle1" refType="h"/>
                <dgm:constr type="ctrX" for="ch" forName="circle1" refType="w" fact="0.500000"/>
                <dgm:constr type="ctrY" for="ch" forName="circle1" refType="h" fact="0.500000"/>
                <dgm:constr type="ctrX" for="ch" forName="c1text" refType="w" fact="0.500000"/>
                <dgm:constr type="ctrY" for="ch" forName="c1text" refType="h" fact="0.125000"/>
                <dgm:constr type="w" for="ch" forName="c1text" refType="w" refFor="ch" refForName="circle1" fact="0.349500"/>
                <dgm:constr type="h" for="ch" forName="c1text" refType="h" refFor="ch" refForName="circle1" fact="0.150000"/>
              </dgm:constrLst>
            </dgm:if>
            <dgm:if name="Name11" axis="ch" ptType="node" func="cnt" op="equ" val="4">
              <dgm:constrLst>
                <dgm:constr type="w" for="ch" forName="circle1" refType="w"/>
                <dgm:constr type="h" for="ch" forName="circle1" refType="h"/>
                <dgm:constr type="ctrX" for="ch" forName="circle1" refType="w" fact="0.500000"/>
                <dgm:constr type="ctrY" for="ch" forName="circle1" refType="h" fact="0.500000"/>
                <dgm:constr type="ctrX" for="ch" forName="c1text" refType="w" fact="0.500000"/>
                <dgm:constr type="ctrY" for="ch" forName="c1text" refType="h" fact="0.125000"/>
                <dgm:constr type="w" for="ch" forName="c1text" refType="w" refFor="ch" refForName="circle1" fact="0.279600"/>
                <dgm:constr type="h" for="ch" forName="c1text" refType="h" refFor="ch" refForName="circle1" fact="0.150000"/>
              </dgm:constrLst>
            </dgm:if>
            <dgm:if name="Name12" axis="ch" ptType="node" func="cnt" op="gte" val="5">
              <dgm:constrLst>
                <dgm:constr type="w" for="ch" forName="circle1" refType="w"/>
                <dgm:constr type="h" for="ch" forName="circle1" refType="h"/>
                <dgm:constr type="ctrX" for="ch" forName="circle1" refType="w" fact="0.500000"/>
                <dgm:constr type="ctrY" for="ch" forName="circle1" refType="h" fact="0.500000"/>
                <dgm:constr type="ctrX" for="ch" forName="c1text" refType="w" fact="0.500000"/>
                <dgm:constr type="ctrY" for="ch" forName="c1text" refType="h" fact="0.100000"/>
                <dgm:constr type="w" for="ch" forName="c1text" refType="w" refFor="ch" refForName="circle1" fact="0.375000"/>
                <dgm:constr type="h" for="ch" forName="c1text" refType="h" refFor="ch" refForName="circle1" fact="0.100000"/>
              </dgm:constrLst>
            </dgm:if>
            <dgm:else name="Name13"/>
          </dgm:choose>
          <dgm:ruleLst/>
          <dgm:layoutNode name="circle1" styleLbl="node1">
            <dgm:alg type="sp"/>
            <dgm:shape type="ellipse" r:blip="">
              <dgm:adjLst/>
            </dgm:shape>
            <dgm:presOf axis="ch desOrSelf" ptType="node node" st="1 1" cnt="1 0"/>
            <dgm:constrLst>
              <dgm:constr type="h" refType="w"/>
            </dgm:constrLst>
            <dgm:ruleLst/>
          </dgm:layoutNode>
          <dgm:layoutNode name="c1text">
            <dgm:varLst>
              <dgm:bulletEnabled val="1"/>
            </dgm:varLst>
            <dgm:alg type="tx"/>
            <dgm:shape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r:blip="">
            <dgm:adjLst/>
          </dgm:shape>
          <dgm:presOf/>
          <dgm:choose name="Name17">
            <dgm:if name="Name18" axis="ch" ptType="node" func="cnt" op="equ" val="2">
              <dgm:constrLst>
                <dgm:constr type="w" for="ch" forName="circle2" refType="w"/>
                <dgm:constr type="h" for="ch" forName="circle2" refType="h"/>
                <dgm:constr type="ctrX" for="ch" forName="circle2" refType="w" fact="0.500000"/>
                <dgm:constr type="ctrY" for="ch" forName="circle2" refType="h" fact="0.500000"/>
                <dgm:constr type="ctrX" for="ch" forName="c2text" refType="w" fact="0.500000"/>
                <dgm:constr type="ctrY" for="ch" forName="c2text" refType="h" fact="0.500000"/>
                <dgm:constr type="w" for="ch" forName="c2text" refType="w" refFor="ch" refForName="circle2" fact="0.707110"/>
                <dgm:constr type="h" for="ch" forName="c2text" refType="h" refFor="ch" refForName="circle2" fact="0.500000"/>
              </dgm:constrLst>
            </dgm:if>
            <dgm:if name="Name19" axis="ch" ptType="node" func="cnt" op="equ" val="3">
              <dgm:constrLst>
                <dgm:constr type="w" for="ch" forName="circle2" refType="w"/>
                <dgm:constr type="h" for="ch" forName="circle2" refType="h"/>
                <dgm:constr type="ctrX" for="ch" forName="circle2" refType="w" fact="0.500000"/>
                <dgm:constr type="ctrY" for="ch" forName="circle2" refType="h" fact="0.500000"/>
                <dgm:constr type="ctrX" for="ch" forName="c2text" refType="w" fact="0.500000"/>
                <dgm:constr type="ctrY" for="ch" forName="c2text" refType="h" fact="0.156250"/>
                <dgm:constr type="w" for="ch" forName="c2text" refType="w" refFor="ch" refForName="circle2" fact="0.466000"/>
                <dgm:constr type="h" for="ch" forName="c2text" refType="h" refFor="ch" refForName="circle2" fact="0.187500"/>
              </dgm:constrLst>
            </dgm:if>
            <dgm:if name="Name20" axis="ch" ptType="node" func="cnt" op="equ" val="4">
              <dgm:constrLst>
                <dgm:constr type="w" for="ch" forName="circle2" refType="w"/>
                <dgm:constr type="h" for="ch" forName="circle2" refType="h"/>
                <dgm:constr type="ctrX" for="ch" forName="circle2" refType="w" fact="0.500000"/>
                <dgm:constr type="ctrY" for="ch" forName="circle2" refType="h" fact="0.500000"/>
                <dgm:constr type="ctrX" for="ch" forName="c2text" refType="w" fact="0.500000"/>
                <dgm:constr type="ctrY" for="ch" forName="c2text" refType="h" fact="0.150000"/>
                <dgm:constr type="w" for="ch" forName="c2text" refType="w" refFor="ch" refForName="circle2" fact="0.349500"/>
                <dgm:constr type="h" for="ch" forName="c2text" refType="h" refFor="ch" refForName="circle2" fact="0.180000"/>
              </dgm:constrLst>
            </dgm:if>
            <dgm:if name="Name21" axis="ch" ptType="node" func="cnt" op="gte" val="5">
              <dgm:constrLst>
                <dgm:constr type="w" for="ch" forName="circle2" refType="w"/>
                <dgm:constr type="h" for="ch" forName="circle2" refType="h"/>
                <dgm:constr type="ctrX" for="ch" forName="circle2" refType="w" fact="0.500000"/>
                <dgm:constr type="ctrY" for="ch" forName="circle2" refType="h" fact="0.500000"/>
                <dgm:constr type="ctrX" for="ch" forName="c2text" refType="w" fact="0.500000"/>
                <dgm:constr type="ctrY" for="ch" forName="c2text" refType="h" fact="0.115000"/>
                <dgm:constr type="w" for="ch" forName="c2text" refType="w" refFor="ch" refForName="circle2" fact="0.431250"/>
                <dgm:constr type="h" for="ch" forName="c2text" refType="h" refFor="ch" refForName="circle2" fact="0.115000"/>
              </dgm:constrLst>
            </dgm:if>
            <dgm:else name="Name22"/>
          </dgm:choose>
          <dgm:ruleLst/>
          <dgm:layoutNode name="circle2" styleLbl="node1">
            <dgm:alg type="sp"/>
            <dgm:shape type="ellipse" r:blip="">
              <dgm:adjLst/>
            </dgm:shape>
            <dgm:presOf axis="ch desOrSelf" ptType="node node" st="2 1" cnt="1 0"/>
            <dgm:constrLst>
              <dgm:constr type="h" refType="w"/>
            </dgm:constrLst>
            <dgm:ruleLst/>
          </dgm:layoutNode>
          <dgm:layoutNode name="c2text">
            <dgm:varLst>
              <dgm:bulletEnabled val="1"/>
            </dgm:varLst>
            <dgm:alg type="tx"/>
            <dgm:shape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r:blip="">
            <dgm:adjLst/>
          </dgm:shape>
          <dgm:presOf/>
          <dgm:choose name="Name26">
            <dgm:if name="Name27" axis="ch" ptType="node" func="cnt" op="equ" val="3">
              <dgm:constrLst>
                <dgm:constr type="w" for="ch" forName="circle3" refType="w"/>
                <dgm:constr type="h" for="ch" forName="circle3" refType="h"/>
                <dgm:constr type="ctrX" for="ch" forName="circle3" refType="w" fact="0.500000"/>
                <dgm:constr type="ctrY" for="ch" forName="circle3" refType="h" fact="0.500000"/>
                <dgm:constr type="ctrX" for="ch" forName="c3text" refType="w" fact="0.500000"/>
                <dgm:constr type="ctrY" for="ch" forName="c3text" refType="h" fact="0.500000"/>
                <dgm:constr type="w" for="ch" forName="c3text" refType="w" refFor="ch" refForName="circle3" fact="0.707110"/>
                <dgm:constr type="h" for="ch" forName="c3text" refType="h" refFor="ch" refForName="circle3" fact="0.500000"/>
              </dgm:constrLst>
            </dgm:if>
            <dgm:if name="Name28" axis="ch" ptType="node" func="cnt" op="equ" val="4">
              <dgm:constrLst>
                <dgm:constr type="w" for="ch" forName="circle3" refType="w"/>
                <dgm:constr type="h" for="ch" forName="circle3" refType="h"/>
                <dgm:constr type="ctrX" for="ch" forName="circle3" refType="w" fact="0.500000"/>
                <dgm:constr type="ctrY" for="ch" forName="circle3" refType="h" fact="0.500000"/>
                <dgm:constr type="ctrX" for="ch" forName="c3text" refType="w" fact="0.500000"/>
                <dgm:constr type="ctrY" for="ch" forName="c3text" refType="h" fact="0.187500"/>
                <dgm:constr type="w" for="ch" forName="c3text" refType="w" refFor="ch" refForName="circle3" fact="0.466000"/>
                <dgm:constr type="h" for="ch" forName="c3text" refType="h" refFor="ch" refForName="circle3" fact="0.225000"/>
              </dgm:constrLst>
            </dgm:if>
            <dgm:if name="Name29" axis="ch" ptType="node" func="cnt" op="gte" val="5">
              <dgm:constrLst>
                <dgm:constr type="w" for="ch" forName="circle3" refType="w"/>
                <dgm:constr type="h" for="ch" forName="circle3" refType="h"/>
                <dgm:constr type="ctrX" for="ch" forName="circle3" refType="w" fact="0.500000"/>
                <dgm:constr type="ctrY" for="ch" forName="circle3" refType="h" fact="0.500000"/>
                <dgm:constr type="ctrX" for="ch" forName="c3text" refType="w" fact="0.500000"/>
                <dgm:constr type="ctrY" for="ch" forName="c3text" refType="h" fact="0.138000"/>
                <dgm:constr type="w" for="ch" forName="c3text" refType="w" refFor="ch" refForName="circle3" fact="0.517500"/>
                <dgm:constr type="h" for="ch" forName="c3text" refType="h" refFor="ch" refForName="circle3" fact="0.138000"/>
              </dgm:constrLst>
            </dgm:if>
            <dgm:else name="Name30"/>
          </dgm:choose>
          <dgm:ruleLst/>
          <dgm:layoutNode name="circle3" styleLbl="node1">
            <dgm:alg type="sp"/>
            <dgm:shape type="ellipse" r:blip="">
              <dgm:adjLst/>
            </dgm:shape>
            <dgm:presOf axis="ch desOrSelf" ptType="node node" st="3 1" cnt="1 0"/>
            <dgm:constrLst>
              <dgm:constr type="h" refType="w"/>
            </dgm:constrLst>
            <dgm:ruleLst/>
          </dgm:layoutNode>
          <dgm:layoutNode name="c3text">
            <dgm:varLst>
              <dgm:bulletEnabled val="1"/>
            </dgm:varLst>
            <dgm:alg type="tx"/>
            <dgm:shape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r:blip="">
            <dgm:adjLst/>
          </dgm:shape>
          <dgm:presOf/>
          <dgm:choose name="Name34">
            <dgm:if name="Name35" axis="ch" ptType="node" func="cnt" op="equ" val="4">
              <dgm:constrLst>
                <dgm:constr type="w" for="ch" forName="circle4" refType="w"/>
                <dgm:constr type="h" for="ch" forName="circle4" refType="h"/>
                <dgm:constr type="ctrX" for="ch" forName="circle4" refType="w" fact="0.500000"/>
                <dgm:constr type="ctrY" for="ch" forName="circle4" refType="h" fact="0.500000"/>
                <dgm:constr type="ctrX" for="ch" forName="c4text" refType="w" fact="0.500000"/>
                <dgm:constr type="ctrY" for="ch" forName="c4text" refType="h" fact="0.500000"/>
                <dgm:constr type="w" for="ch" forName="c4text" refType="w" refFor="ch" refForName="circle4" fact="0.707110"/>
                <dgm:constr type="h" for="ch" forName="c4text" refType="h" refFor="ch" refForName="circle4" fact="0.500000"/>
              </dgm:constrLst>
            </dgm:if>
            <dgm:if name="Name36" axis="ch" ptType="node" func="cnt" op="gte" val="5">
              <dgm:constrLst>
                <dgm:constr type="w" for="ch" forName="circle4" refType="w"/>
                <dgm:constr type="h" for="ch" forName="circle4" refType="h"/>
                <dgm:constr type="ctrX" for="ch" forName="circle4" refType="w" fact="0.500000"/>
                <dgm:constr type="ctrY" for="ch" forName="circle4" refType="h" fact="0.500000"/>
                <dgm:constr type="ctrX" for="ch" forName="c4text" refType="w" fact="0.500000"/>
                <dgm:constr type="ctrY" for="ch" forName="c4text" refType="h" fact="0.180000"/>
                <dgm:constr type="w" for="ch" forName="c4text" refType="w" refFor="ch" refForName="circle4" fact="0.540000"/>
                <dgm:constr type="h" for="ch" forName="c4text" refType="h" refFor="ch" refForName="circle4" fact="0.180000"/>
              </dgm:constrLst>
            </dgm:if>
            <dgm:else name="Name37"/>
          </dgm:choose>
          <dgm:ruleLst/>
          <dgm:layoutNode name="circle4" styleLbl="node1">
            <dgm:alg type="sp"/>
            <dgm:shape type="ellipse" r:blip="">
              <dgm:adjLst/>
            </dgm:shape>
            <dgm:presOf axis="ch desOrSelf" ptType="node node" st="4 1" cnt="1 0"/>
            <dgm:constrLst>
              <dgm:constr type="h" refType="w"/>
            </dgm:constrLst>
            <dgm:ruleLst/>
          </dgm:layoutNode>
          <dgm:layoutNode name="c4text">
            <dgm:varLst>
              <dgm:bulletEnabled val="1"/>
            </dgm:varLst>
            <dgm:alg type="tx"/>
            <dgm:shape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r:blip="">
            <dgm:adjLst/>
          </dgm:shape>
          <dgm:presOf/>
          <dgm:choose name="Name41">
            <dgm:if name="Name42" axis="ch" ptType="node" func="cnt" op="equ" val="5">
              <dgm:constrLst>
                <dgm:constr type="w" for="ch" forName="circle5" refType="w"/>
                <dgm:constr type="h" for="ch" forName="circle5" refType="h"/>
                <dgm:constr type="ctrX" for="ch" forName="circle5" refType="w" fact="0.500000"/>
                <dgm:constr type="ctrY" for="ch" forName="circle5" refType="h" fact="0.500000"/>
                <dgm:constr type="ctrX" for="ch" forName="c5text" refType="w" fact="0.500000"/>
                <dgm:constr type="ctrY" for="ch" forName="c5text" refType="h" fact="0.500000"/>
                <dgm:constr type="w" for="ch" forName="c5text" refType="w" refFor="ch" refForName="circle5" fact="0.707110"/>
                <dgm:constr type="h" for="ch" forName="c5text" refType="h" refFor="ch" refForName="circle5" fact="0.500000"/>
              </dgm:constrLst>
            </dgm:if>
            <dgm:if name="Name43" axis="ch" ptType="node" func="cnt" op="gte" val="6">
              <dgm:constrLst>
                <dgm:constr type="w" for="ch" forName="circle5" refType="w"/>
                <dgm:constr type="h" for="ch" forName="circle5" refType="h"/>
                <dgm:constr type="ctrX" for="ch" forName="circle5" refType="w" fact="0.500000"/>
                <dgm:constr type="ctrY" for="ch" forName="circle5" refType="h" fact="0.500000"/>
                <dgm:constr type="ctrX" for="ch" forName="c5text" refType="w" fact="0.500000"/>
                <dgm:constr type="ctrY" for="ch" forName="c5text" refType="h" fact="0.250000"/>
                <dgm:constr type="w" for="ch" forName="c5text" refType="w" refFor="ch" refForName="circle5" fact="0.650000"/>
                <dgm:constr type="h" for="ch" forName="c5text" refType="h" refFor="ch" refForName="circle5" fact="0.250000"/>
              </dgm:constrLst>
            </dgm:if>
            <dgm:else name="Name44"/>
          </dgm:choose>
          <dgm:ruleLst/>
          <dgm:layoutNode name="circle5" styleLbl="node1">
            <dgm:alg type="sp"/>
            <dgm:shape type="ellipse" r:blip="">
              <dgm:adjLst/>
            </dgm:shape>
            <dgm:presOf axis="ch desOrSelf" ptType="node node" st="5 1" cnt="1 0"/>
            <dgm:constrLst>
              <dgm:constr type="h" refType="w"/>
            </dgm:constrLst>
            <dgm:ruleLst/>
          </dgm:layoutNode>
          <dgm:layoutNode name="c5text">
            <dgm:varLst>
              <dgm:bulletEnabled val="1"/>
            </dgm:varLst>
            <dgm:alg type="tx"/>
            <dgm:shape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r:blip="">
            <dgm:adjLst/>
          </dgm:shape>
          <dgm:presOf/>
          <dgm:choose name="Name48">
            <dgm:if name="Name49" axis="ch" ptType="node" func="cnt" op="equ" val="6">
              <dgm:constrLst>
                <dgm:constr type="w" for="ch" forName="circle6" refType="w"/>
                <dgm:constr type="h" for="ch" forName="circle6" refType="h"/>
                <dgm:constr type="ctrX" for="ch" forName="circle6" refType="w" fact="0.500000"/>
                <dgm:constr type="ctrY" for="ch" forName="circle6" refType="h" fact="0.500000"/>
                <dgm:constr type="ctrX" for="ch" forName="c6text" refType="w" fact="0.500000"/>
                <dgm:constr type="ctrY" for="ch" forName="c6text" refType="h" fact="0.500000"/>
                <dgm:constr type="w" for="ch" forName="c6text" refType="w" refFor="ch" refForName="circle6" fact="0.707110"/>
                <dgm:constr type="h" for="ch" forName="c6text" refType="h" refFor="ch" refForName="circle6" fact="0.500000"/>
              </dgm:constrLst>
            </dgm:if>
            <dgm:if name="Name50" axis="ch" ptType="node" func="cnt" op="gte" val="7">
              <dgm:constrLst>
                <dgm:constr type="w" for="ch" forName="circle6" refType="w"/>
                <dgm:constr type="h" for="ch" forName="circle6" refType="h"/>
                <dgm:constr type="ctrX" for="ch" forName="circle6" refType="w" fact="0.500000"/>
                <dgm:constr type="ctrY" for="ch" forName="circle6" refType="h" fact="0.500000"/>
                <dgm:constr type="ctrX" for="ch" forName="c6text" refType="w" fact="0.500000"/>
                <dgm:constr type="ctrY" for="ch" forName="c6text" refType="h" fact="0.270000"/>
                <dgm:constr type="w" for="ch" forName="c6text" refType="w" refFor="ch" refForName="circle6" fact="0.680000"/>
                <dgm:constr type="h" for="ch" forName="c6text" refType="h" refFor="ch" refForName="circle6" fact="0.241000"/>
              </dgm:constrLst>
            </dgm:if>
            <dgm:else name="Name51"/>
          </dgm:choose>
          <dgm:ruleLst/>
          <dgm:layoutNode name="circle6" styleLbl="node1">
            <dgm:alg type="sp"/>
            <dgm:shape type="ellipse" r:blip="">
              <dgm:adjLst/>
            </dgm:shape>
            <dgm:presOf axis="ch desOrSelf" ptType="node node" st="6 1" cnt="1 0"/>
            <dgm:constrLst>
              <dgm:constr type="h" refType="w"/>
            </dgm:constrLst>
            <dgm:ruleLst/>
          </dgm:layoutNode>
          <dgm:layoutNode name="c6text">
            <dgm:varLst>
              <dgm:bulletEnabled val="1"/>
            </dgm:varLst>
            <dgm:alg type="tx"/>
            <dgm:shape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r:blip="">
            <dgm:adjLst/>
          </dgm:shape>
          <dgm:presOf/>
          <dgm:constrLst>
            <dgm:constr type="w" for="ch" forName="circle7" refType="w"/>
            <dgm:constr type="h" for="ch" forName="circle7" refType="h"/>
            <dgm:constr type="ctrX" for="ch" forName="circle7" refType="w" fact="0.500000"/>
            <dgm:constr type="ctrY" for="ch" forName="circle7" refType="h" fact="0.500000"/>
            <dgm:constr type="ctrX" for="ch" forName="c7text" refType="w" fact="0.500000"/>
            <dgm:constr type="ctrY" for="ch" forName="c7text" refType="h" fact="0.500000"/>
            <dgm:constr type="w" for="ch" forName="c7text" refType="w" refFor="ch" refForName="circle7" fact="0.707110"/>
            <dgm:constr type="h" for="ch" forName="c7text" refType="h" refFor="ch" refForName="circle7" fact="0.500000"/>
          </dgm:constrLst>
          <dgm:ruleLst/>
          <dgm:layoutNode name="circle7" styleLbl="node1">
            <dgm:alg type="sp"/>
            <dgm:shape type="ellipse" r:blip="">
              <dgm:adjLst/>
            </dgm:shape>
            <dgm:presOf axis="ch desOrSelf" ptType="node node" st="7 1" cnt="1 0"/>
            <dgm:constrLst>
              <dgm:constr type="h" refType="w"/>
            </dgm:constrLst>
            <dgm:ruleLst/>
          </dgm:layoutNode>
          <dgm:layoutNode name="c7text">
            <dgm:varLst>
              <dgm:bulletEnabled val="1"/>
            </dgm:varLst>
            <dgm:alg type="tx"/>
            <dgm:shape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l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ven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tx1"/>
      </a:fontRef>
    </dgm:style>
  </dgm:styleLbl>
  <dgm:styleLbl name="alig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fg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fg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bg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sibTrans1D1">
    <dgm:scene3d>
      <a:camera prst="orthographicFront"/>
      <a:lightRig rig="threePt" dir="t"/>
    </dgm:scene3d>
    <dgm:sp3d/>
    <dgm:txPr>
      <a:bodyPr/>
      <a:p>
        <a:pPr>
          <a:defRPr/>
        </a:pPr>
        <a:endParaRPr/>
      </a:p>
    </dgm:txPr>
    <dgm:style>
      <a:lnRef idx="1">
        <a:srgbClr val="000000"/>
      </a:lnRef>
      <a:fillRef idx="0">
        <a:srgbClr val="000000"/>
      </a:fillRef>
      <a:effectRef idx="0">
        <a:srgbClr val="000000"/>
      </a:effectRef>
      <a:fontRef idx="minor"/>
    </dgm:style>
  </dgm:styleLbl>
  <dgm:styleLbl name="callout">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sst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1D1">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2">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3">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4">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con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trAlignAcc1">
    <dgm:scene3d>
      <a:camera prst="orthographicFront"/>
      <a:lightRig rig="threePt" dir="t"/>
    </dgm:scene3d>
    <dgm:sp3d/>
    <dgm:txPr>
      <a:bodyPr/>
      <a:p>
        <a:pPr>
          <a:defRPr/>
        </a:pPr>
        <a:endParaRPr/>
      </a:p>
    </dgm:txPr>
    <dgm:style>
      <a:lnRef idx="1">
        <a:srgbClr val="000000"/>
      </a:lnRef>
      <a:fillRef idx="1">
        <a:srgbClr val="000000"/>
      </a:fillRef>
      <a:effectRef idx="0">
        <a:srgbClr val="000000"/>
      </a:effectRef>
      <a:fontRef idx="minor"/>
    </dgm:style>
  </dgm:styleLbl>
  <dgm:styleLbl name="b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Align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B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dk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tr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fgShp">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revTx">
    <dgm:scene3d>
      <a:camera prst="orthographicFront"/>
      <a:lightRig rig="threePt" dir="t"/>
    </dgm:scene3d>
    <dgm:sp3d/>
    <dgm:txPr>
      <a:bodyPr/>
      <a:p>
        <a:pPr>
          <a:defRPr/>
        </a:pPr>
        <a:endParaRPr/>
      </a:p>
    </dgm:txPr>
    <dgm:style>
      <a:lnRef idx="0">
        <a:srgbClr val="000000"/>
      </a:lnRef>
      <a:fillRef idx="0">
        <a:srgbClr val="000000"/>
      </a:fillRef>
      <a:effectRef idx="0">
        <a:srgbClr val="00000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79" name=""/>
        <p:cNvGrpSpPr/>
        <p:nvPr/>
      </p:nvGrpSpPr>
      <p:grpSpPr bwMode="auto">
        <a:xfrm>
          <a:off x="0" y="0"/>
          <a:ext cx="0" cy="0"/>
          <a:chOff x="0" y="0"/>
          <a:chExt cx="0" cy="0"/>
        </a:xfrm>
      </p:grpSpPr>
      <p:sp>
        <p:nvSpPr>
          <p:cNvPr id="1048785" name="Header Placeholder 1"/>
          <p:cNvSpPr>
            <a:spLocks noGrp="1"/>
          </p:cNvSpPr>
          <p:nvPr>
            <p:ph type="hdr" sz="quarter"/>
          </p:nvPr>
        </p:nvSpPr>
        <p:spPr bwMode="auto">
          <a:xfrm>
            <a:off x="0" y="0"/>
            <a:ext cx="2971800" cy="458788"/>
          </a:xfrm>
          <a:prstGeom prst="rect"/>
        </p:spPr>
        <p:txBody>
          <a:bodyPr bIns="45720" lIns="91440" rIns="91440" rtlCol="0" tIns="45720" vert="horz"/>
          <a:lstStyle>
            <a:lvl1pPr algn="l">
              <a:defRPr sz="1200"/>
            </a:lvl1pPr>
          </a:lstStyle>
          <a:p>
            <a:endParaRPr lang="en-IN"/>
          </a:p>
        </p:txBody>
      </p:sp>
      <p:sp>
        <p:nvSpPr>
          <p:cNvPr id="1048786" name="Date Placeholder 2"/>
          <p:cNvSpPr>
            <a:spLocks noGrp="1"/>
          </p:cNvSpPr>
          <p:nvPr>
            <p:ph type="dt" idx="1"/>
          </p:nvPr>
        </p:nvSpPr>
        <p:spPr bwMode="auto">
          <a:xfrm>
            <a:off x="3884613" y="0"/>
            <a:ext cx="2971800" cy="458788"/>
          </a:xfrm>
          <a:prstGeom prst="rect"/>
        </p:spPr>
        <p:txBody>
          <a:bodyPr bIns="45720" lIns="91440" rIns="91440" rtlCol="0" tIns="45720" vert="horz"/>
          <a:lstStyle>
            <a:lvl1pPr algn="r">
              <a:defRPr sz="1200"/>
            </a:lvl1pPr>
          </a:lstStyle>
          <a:p>
            <a:fld id="{E2FBF9E8-1F40-410A-A1CC-60BC60DB98B3}" type="datetimeFigureOut">
              <a:rPr lang="en-IN"/>
              <a:t>28-07-2024</a:t>
            </a:fld>
            <a:endParaRPr lang="en-IN"/>
          </a:p>
        </p:txBody>
      </p:sp>
      <p:sp>
        <p:nvSpPr>
          <p:cNvPr id="1048787" name="Slide Image Placeholder 3"/>
          <p:cNvSpPr>
            <a:spLocks noChangeAspect="1" noRot="1" noGrp="1"/>
          </p:cNvSpPr>
          <p:nvPr>
            <p:ph type="sldImg" idx="2"/>
          </p:nvPr>
        </p:nvSpPr>
        <p:spPr bwMode="auto">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88" name="Notes Placeholder 4"/>
          <p:cNvSpPr>
            <a:spLocks noGrp="1"/>
          </p:cNvSpPr>
          <p:nvPr>
            <p:ph type="body" sz="quarter" idx="3"/>
          </p:nvPr>
        </p:nvSpPr>
        <p:spPr bwMode="auto">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89" name="Footer Placeholder 5"/>
          <p:cNvSpPr>
            <a:spLocks noGrp="1"/>
          </p:cNvSpPr>
          <p:nvPr>
            <p:ph type="ftr" sz="quarter" idx="4"/>
          </p:nvPr>
        </p:nvSpPr>
        <p:spPr bwMode="auto">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90" name="Slide Number Placeholder 6"/>
          <p:cNvSpPr>
            <a:spLocks noGrp="1"/>
          </p:cNvSpPr>
          <p:nvPr>
            <p:ph type="sldNum" sz="quarter" idx="5"/>
          </p:nvPr>
        </p:nvSpPr>
        <p:spPr bwMode="auto">
          <a:xfrm>
            <a:off x="3884613" y="8685213"/>
            <a:ext cx="2971800" cy="458787"/>
          </a:xfrm>
          <a:prstGeom prst="rect"/>
        </p:spPr>
        <p:txBody>
          <a:bodyPr anchor="b" bIns="45720" lIns="91440" rIns="91440" rtlCol="0" tIns="45720" vert="horz"/>
          <a:lstStyle>
            <a:lvl1pPr algn="r">
              <a:defRPr sz="1200"/>
            </a:lvl1pPr>
          </a:lstStyle>
          <a:p>
            <a:fld id="{7F0FE411-3744-4059-A83F-482351BF9D8B}" type="slidenum">
              <a:rPr lang="en-IN"/>
              <a:t>‹#›</a:t>
            </a:fld>
            <a:endParaRPr lang="en-IN"/>
          </a:p>
        </p:txBody>
      </p:sp>
    </p:spTree>
  </p:cSld>
  <p:clrMap accent1="accent1" accent2="accent2" accent3="accent3" accent4="accent4" accent5="accent5" accent6="accent6" bg1="lt1" bg2="lt2" tx1="dk1" tx2="dk2" hlink="hlink" folHlink="folHlink"/>
  <p:notesStyle>
    <a:lvl1pPr algn="l" defTabSz="914400" marL="0">
      <a:defRPr sz="1200">
        <a:solidFill>
          <a:schemeClr val="tx1"/>
        </a:solidFill>
        <a:latin typeface="+mn-lt"/>
        <a:ea typeface="+mn-ea"/>
        <a:cs typeface="+mn-cs"/>
      </a:defRPr>
    </a:lvl1pPr>
    <a:lvl2pPr algn="l" defTabSz="914400" marL="457200">
      <a:defRPr sz="1200">
        <a:solidFill>
          <a:schemeClr val="tx1"/>
        </a:solidFill>
        <a:latin typeface="+mn-lt"/>
        <a:ea typeface="+mn-ea"/>
        <a:cs typeface="+mn-cs"/>
      </a:defRPr>
    </a:lvl2pPr>
    <a:lvl3pPr algn="l" defTabSz="914400" marL="914400">
      <a:defRPr sz="1200">
        <a:solidFill>
          <a:schemeClr val="tx1"/>
        </a:solidFill>
        <a:latin typeface="+mn-lt"/>
        <a:ea typeface="+mn-ea"/>
        <a:cs typeface="+mn-cs"/>
      </a:defRPr>
    </a:lvl3pPr>
    <a:lvl4pPr algn="l" defTabSz="914400" marL="1371600">
      <a:defRPr sz="1200">
        <a:solidFill>
          <a:schemeClr val="tx1"/>
        </a:solidFill>
        <a:latin typeface="+mn-lt"/>
        <a:ea typeface="+mn-ea"/>
        <a:cs typeface="+mn-cs"/>
      </a:defRPr>
    </a:lvl4pPr>
    <a:lvl5pPr algn="l" defTabSz="914400" marL="1828800">
      <a:defRPr sz="1200">
        <a:solidFill>
          <a:schemeClr val="tx1"/>
        </a:solidFill>
        <a:latin typeface="+mn-lt"/>
        <a:ea typeface="+mn-ea"/>
        <a:cs typeface="+mn-cs"/>
      </a:defRPr>
    </a:lvl5pPr>
    <a:lvl6pPr algn="l" defTabSz="914400" marL="2286000">
      <a:defRPr sz="1200">
        <a:solidFill>
          <a:schemeClr val="tx1"/>
        </a:solidFill>
        <a:latin typeface="+mn-lt"/>
        <a:ea typeface="+mn-ea"/>
        <a:cs typeface="+mn-cs"/>
      </a:defRPr>
    </a:lvl6pPr>
    <a:lvl7pPr algn="l" defTabSz="914400" marL="2743200">
      <a:defRPr sz="1200">
        <a:solidFill>
          <a:schemeClr val="tx1"/>
        </a:solidFill>
        <a:latin typeface="+mn-lt"/>
        <a:ea typeface="+mn-ea"/>
        <a:cs typeface="+mn-cs"/>
      </a:defRPr>
    </a:lvl7pPr>
    <a:lvl8pPr algn="l" defTabSz="914400" marL="3200400">
      <a:defRPr sz="1200">
        <a:solidFill>
          <a:schemeClr val="tx1"/>
        </a:solidFill>
        <a:latin typeface="+mn-lt"/>
        <a:ea typeface="+mn-ea"/>
        <a:cs typeface="+mn-cs"/>
      </a:defRPr>
    </a:lvl8pPr>
    <a:lvl9pPr algn="l" defTabSz="914400" marL="36576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name="">
    <p:spTree>
      <p:nvGrpSpPr>
        <p:cNvPr id="32" name=""/>
        <p:cNvGrpSpPr/>
        <p:nvPr/>
      </p:nvGrpSpPr>
      <p:grpSpPr bwMode="auto">
        <a:xfrm>
          <a:off x="0" y="0"/>
          <a:ext cx="0" cy="0"/>
          <a:chOff x="0" y="0"/>
          <a:chExt cx="0" cy="0"/>
        </a:xfrm>
      </p:grpSpPr>
      <p:sp>
        <p:nvSpPr>
          <p:cNvPr id="1048586" name="Slide Image Placeholder 1"/>
          <p:cNvSpPr>
            <a:spLocks noChangeAspect="1" noRot="1" noGrp="1"/>
          </p:cNvSpPr>
          <p:nvPr>
            <p:ph type="sldImg"/>
          </p:nvPr>
        </p:nvSpPr>
        <p:spPr bwMode="auto"/>
      </p:sp>
      <p:sp>
        <p:nvSpPr>
          <p:cNvPr id="1048587" name="Notes Placeholder 2"/>
          <p:cNvSpPr>
            <a:spLocks noGrp="1"/>
          </p:cNvSpPr>
          <p:nvPr>
            <p:ph type="body" idx="1"/>
          </p:nvPr>
        </p:nvSpPr>
        <p:spPr bwMode="auto"/>
        <p:txBody>
          <a:bodyPr/>
          <a:p/>
        </p:txBody>
      </p:sp>
      <p:sp>
        <p:nvSpPr>
          <p:cNvPr id="1048588" name="Slide Number Placeholder 3"/>
          <p:cNvSpPr>
            <a:spLocks noGrp="1"/>
          </p:cNvSpPr>
          <p:nvPr>
            <p:ph type="sldNum" sz="quarter" idx="10"/>
          </p:nvPr>
        </p:nvSpPr>
        <p:spPr bwMode="auto"/>
        <p:txBody>
          <a:bodyPr/>
          <a:p>
            <a:fld id="{85146A0C-D7A7-91EC-7578-88963E48816D}" type="slidenum"/>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name="">
    <p:spTree>
      <p:nvGrpSpPr>
        <p:cNvPr id="69" name=""/>
        <p:cNvGrpSpPr/>
        <p:nvPr/>
      </p:nvGrpSpPr>
      <p:grpSpPr bwMode="auto">
        <a:xfrm>
          <a:off x="0" y="0"/>
          <a:ext cx="0" cy="0"/>
          <a:chOff x="0" y="0"/>
          <a:chExt cx="0" cy="0"/>
        </a:xfrm>
      </p:grpSpPr>
      <p:sp>
        <p:nvSpPr>
          <p:cNvPr id="1048731" name="Slide Image Placeholder 1"/>
          <p:cNvSpPr>
            <a:spLocks noChangeAspect="1" noRot="1" noGrp="1"/>
          </p:cNvSpPr>
          <p:nvPr>
            <p:ph type="sldImg"/>
          </p:nvPr>
        </p:nvSpPr>
        <p:spPr bwMode="auto"/>
      </p:sp>
      <p:sp>
        <p:nvSpPr>
          <p:cNvPr id="1048732" name="Notes Placeholder 2"/>
          <p:cNvSpPr>
            <a:spLocks noGrp="1"/>
          </p:cNvSpPr>
          <p:nvPr>
            <p:ph type="body" idx="1"/>
          </p:nvPr>
        </p:nvSpPr>
        <p:spPr bwMode="auto"/>
        <p:txBody>
          <a:bodyPr/>
          <a:p/>
        </p:txBody>
      </p:sp>
      <p:sp>
        <p:nvSpPr>
          <p:cNvPr id="1048733" name="Slide Number Placeholder 3"/>
          <p:cNvSpPr>
            <a:spLocks noGrp="1"/>
          </p:cNvSpPr>
          <p:nvPr>
            <p:ph type="sldNum" sz="quarter" idx="10"/>
          </p:nvPr>
        </p:nvSpPr>
        <p:spPr bwMode="auto"/>
        <p:txBody>
          <a:bodyPr/>
          <a:p>
            <a:fld id="{4258F7DF-3596-5D7A-55A4-A6F0B57D5179}" type="slidenum"/>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name="">
    <p:spTree>
      <p:nvGrpSpPr>
        <p:cNvPr id="37" name=""/>
        <p:cNvGrpSpPr/>
        <p:nvPr/>
      </p:nvGrpSpPr>
      <p:grpSpPr bwMode="auto">
        <a:xfrm>
          <a:off x="0" y="0"/>
          <a:ext cx="0" cy="0"/>
          <a:chOff x="0" y="0"/>
          <a:chExt cx="0" cy="0"/>
        </a:xfrm>
      </p:grpSpPr>
      <p:sp>
        <p:nvSpPr>
          <p:cNvPr id="1048612" name="Slide Image Placeholder 1"/>
          <p:cNvSpPr>
            <a:spLocks noChangeAspect="1" noRot="1" noGrp="1"/>
          </p:cNvSpPr>
          <p:nvPr>
            <p:ph type="sldImg"/>
          </p:nvPr>
        </p:nvSpPr>
        <p:spPr bwMode="auto"/>
      </p:sp>
      <p:sp>
        <p:nvSpPr>
          <p:cNvPr id="1048613" name="Notes Placeholder 2"/>
          <p:cNvSpPr>
            <a:spLocks noGrp="1"/>
          </p:cNvSpPr>
          <p:nvPr>
            <p:ph type="body" idx="1"/>
          </p:nvPr>
        </p:nvSpPr>
        <p:spPr bwMode="auto"/>
        <p:txBody>
          <a:bodyPr/>
          <a:p/>
        </p:txBody>
      </p:sp>
      <p:sp>
        <p:nvSpPr>
          <p:cNvPr id="1048614" name="Slide Number Placeholder 3"/>
          <p:cNvSpPr>
            <a:spLocks noGrp="1"/>
          </p:cNvSpPr>
          <p:nvPr>
            <p:ph type="sldNum" sz="quarter" idx="10"/>
          </p:nvPr>
        </p:nvSpPr>
        <p:spPr bwMode="auto"/>
        <p:txBody>
          <a:bodyPr/>
          <a:p>
            <a:fld id="{B4B525F2-82E1-E24E-0F03-B2C220E75BB5}" type="slidenum"/>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name="">
    <p:spTree>
      <p:nvGrpSpPr>
        <p:cNvPr id="40" name=""/>
        <p:cNvGrpSpPr/>
        <p:nvPr/>
      </p:nvGrpSpPr>
      <p:grpSpPr bwMode="auto">
        <a:xfrm>
          <a:off x="0" y="0"/>
          <a:ext cx="0" cy="0"/>
          <a:chOff x="0" y="0"/>
          <a:chExt cx="0" cy="0"/>
        </a:xfrm>
      </p:grpSpPr>
      <p:sp>
        <p:nvSpPr>
          <p:cNvPr id="1048625" name="Slide Image Placeholder 1"/>
          <p:cNvSpPr>
            <a:spLocks noChangeAspect="1" noRot="1" noGrp="1"/>
          </p:cNvSpPr>
          <p:nvPr>
            <p:ph type="sldImg"/>
          </p:nvPr>
        </p:nvSpPr>
        <p:spPr bwMode="auto"/>
      </p:sp>
      <p:sp>
        <p:nvSpPr>
          <p:cNvPr id="1048626" name="Notes Placeholder 2"/>
          <p:cNvSpPr>
            <a:spLocks noGrp="1"/>
          </p:cNvSpPr>
          <p:nvPr>
            <p:ph type="body" idx="1"/>
          </p:nvPr>
        </p:nvSpPr>
        <p:spPr bwMode="auto"/>
        <p:txBody>
          <a:bodyPr/>
          <a:p/>
        </p:txBody>
      </p:sp>
      <p:sp>
        <p:nvSpPr>
          <p:cNvPr id="1048627" name="Slide Number Placeholder 3"/>
          <p:cNvSpPr>
            <a:spLocks noGrp="1"/>
          </p:cNvSpPr>
          <p:nvPr>
            <p:ph type="sldNum" sz="quarter" idx="10"/>
          </p:nvPr>
        </p:nvSpPr>
        <p:spPr bwMode="auto"/>
        <p:txBody>
          <a:bodyPr/>
          <a:p>
            <a:fld id="{4E1D2FFC-7D7F-9786-7BE6-A51ADAFFD45E}" type="slidenum"/>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name="">
    <p:spTree>
      <p:nvGrpSpPr>
        <p:cNvPr id="44" name=""/>
        <p:cNvGrpSpPr/>
        <p:nvPr/>
      </p:nvGrpSpPr>
      <p:grpSpPr bwMode="auto">
        <a:xfrm>
          <a:off x="0" y="0"/>
          <a:ext cx="0" cy="0"/>
          <a:chOff x="0" y="0"/>
          <a:chExt cx="0" cy="0"/>
        </a:xfrm>
      </p:grpSpPr>
      <p:sp>
        <p:nvSpPr>
          <p:cNvPr id="1048646" name="Slide Image Placeholder 1"/>
          <p:cNvSpPr>
            <a:spLocks noChangeAspect="1" noRot="1" noGrp="1"/>
          </p:cNvSpPr>
          <p:nvPr>
            <p:ph type="sldImg"/>
          </p:nvPr>
        </p:nvSpPr>
        <p:spPr bwMode="auto"/>
      </p:sp>
      <p:sp>
        <p:nvSpPr>
          <p:cNvPr id="1048647" name="Notes Placeholder 2"/>
          <p:cNvSpPr>
            <a:spLocks noGrp="1"/>
          </p:cNvSpPr>
          <p:nvPr>
            <p:ph type="body" idx="1"/>
          </p:nvPr>
        </p:nvSpPr>
        <p:spPr bwMode="auto"/>
        <p:txBody>
          <a:bodyPr/>
          <a:p/>
        </p:txBody>
      </p:sp>
      <p:sp>
        <p:nvSpPr>
          <p:cNvPr id="1048648" name="Slide Number Placeholder 3"/>
          <p:cNvSpPr>
            <a:spLocks noGrp="1"/>
          </p:cNvSpPr>
          <p:nvPr>
            <p:ph type="sldNum" sz="quarter" idx="10"/>
          </p:nvPr>
        </p:nvSpPr>
        <p:spPr bwMode="auto"/>
        <p:txBody>
          <a:bodyPr/>
          <a:p>
            <a:fld id="{539BB465-A06A-F60F-78AC-CBB60A71A697}" type="slidenum"/>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name="">
    <p:spTree>
      <p:nvGrpSpPr>
        <p:cNvPr id="48" name=""/>
        <p:cNvGrpSpPr/>
        <p:nvPr/>
      </p:nvGrpSpPr>
      <p:grpSpPr bwMode="auto">
        <a:xfrm>
          <a:off x="0" y="0"/>
          <a:ext cx="0" cy="0"/>
          <a:chOff x="0" y="0"/>
          <a:chExt cx="0" cy="0"/>
        </a:xfrm>
      </p:grpSpPr>
      <p:sp>
        <p:nvSpPr>
          <p:cNvPr id="1048661" name="Slide Image Placeholder 1"/>
          <p:cNvSpPr>
            <a:spLocks noChangeAspect="1" noRot="1" noGrp="1"/>
          </p:cNvSpPr>
          <p:nvPr>
            <p:ph type="sldImg"/>
          </p:nvPr>
        </p:nvSpPr>
        <p:spPr bwMode="auto"/>
      </p:sp>
      <p:sp>
        <p:nvSpPr>
          <p:cNvPr id="1048662" name="Notes Placeholder 2"/>
          <p:cNvSpPr>
            <a:spLocks noGrp="1"/>
          </p:cNvSpPr>
          <p:nvPr>
            <p:ph type="body" idx="1"/>
          </p:nvPr>
        </p:nvSpPr>
        <p:spPr bwMode="auto"/>
        <p:txBody>
          <a:bodyPr/>
          <a:p/>
        </p:txBody>
      </p:sp>
      <p:sp>
        <p:nvSpPr>
          <p:cNvPr id="1048663" name="Slide Number Placeholder 3"/>
          <p:cNvSpPr>
            <a:spLocks noGrp="1"/>
          </p:cNvSpPr>
          <p:nvPr>
            <p:ph type="sldNum" sz="quarter" idx="10"/>
          </p:nvPr>
        </p:nvSpPr>
        <p:spPr bwMode="auto"/>
        <p:txBody>
          <a:bodyPr/>
          <a:p>
            <a:fld id="{15FA5CBD-E25A-3C3E-38A0-A89CCD009E47}" type="slidenum"/>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name="">
    <p:spTree>
      <p:nvGrpSpPr>
        <p:cNvPr id="52" name=""/>
        <p:cNvGrpSpPr/>
        <p:nvPr/>
      </p:nvGrpSpPr>
      <p:grpSpPr bwMode="auto">
        <a:xfrm>
          <a:off x="0" y="0"/>
          <a:ext cx="0" cy="0"/>
          <a:chOff x="0" y="0"/>
          <a:chExt cx="0" cy="0"/>
        </a:xfrm>
      </p:grpSpPr>
      <p:sp>
        <p:nvSpPr>
          <p:cNvPr id="1048680" name="Slide Image Placeholder 1"/>
          <p:cNvSpPr>
            <a:spLocks noChangeAspect="1" noRot="1" noGrp="1"/>
          </p:cNvSpPr>
          <p:nvPr>
            <p:ph type="sldImg"/>
          </p:nvPr>
        </p:nvSpPr>
        <p:spPr bwMode="auto"/>
      </p:sp>
      <p:sp>
        <p:nvSpPr>
          <p:cNvPr id="1048681" name="Notes Placeholder 2"/>
          <p:cNvSpPr>
            <a:spLocks noGrp="1"/>
          </p:cNvSpPr>
          <p:nvPr>
            <p:ph type="body" idx="1"/>
          </p:nvPr>
        </p:nvSpPr>
        <p:spPr bwMode="auto"/>
        <p:txBody>
          <a:bodyPr>
            <a:normAutofit/>
          </a:bodyPr>
          <a:p>
            <a:pPr algn="l" defTabSz="914400" indent="0" lvl="0" marL="0" marR="0">
              <a:lnSpc>
                <a:spcPct val="100000"/>
              </a:lnSpc>
              <a:spcBef>
                <a:spcPts val="0"/>
              </a:spcBef>
              <a:spcAft>
                <a:spcPts val="0"/>
              </a:spcAft>
              <a:buClrTx/>
              <a:buSzTx/>
              <a:buFontTx/>
              <a:buNone/>
            </a:pPr>
            <a:r>
              <a:rPr b="1" lang="en-US"/>
              <a:t>Time:</a:t>
            </a:r>
            <a:r>
              <a:rPr b="1" lang="en-US"/>
              <a:t> 7 mins </a:t>
            </a:r>
          </a:p>
          <a:p>
            <a:pPr algn="l" defTabSz="914400" indent="0" lvl="0" marL="0" marR="0">
              <a:lnSpc>
                <a:spcPct val="100000"/>
              </a:lnSpc>
              <a:spcBef>
                <a:spcPts val="0"/>
              </a:spcBef>
              <a:spcAft>
                <a:spcPts val="0"/>
              </a:spcAft>
              <a:buClrTx/>
              <a:buSzTx/>
              <a:buFontTx/>
              <a:buNone/>
            </a:pPr>
            <a:endParaRPr lang="en-US"/>
          </a:p>
          <a:p>
            <a:pPr algn="l" defTabSz="914400" indent="0" lvl="0" marL="0" marR="0">
              <a:lnSpc>
                <a:spcPct val="100000"/>
              </a:lnSpc>
              <a:spcBef>
                <a:spcPts val="0"/>
              </a:spcBef>
              <a:spcAft>
                <a:spcPts val="0"/>
              </a:spcAft>
              <a:buClrTx/>
              <a:buSzTx/>
              <a:buFontTx/>
              <a:buNone/>
            </a:pPr>
            <a:r>
              <a:rPr lang="en-US"/>
              <a:t>Get students to brainstorm on the customer persona and VPC </a:t>
            </a:r>
            <a:endParaRPr lang="en-US"/>
          </a:p>
          <a:p>
            <a:endParaRPr lang="en-US"/>
          </a:p>
        </p:txBody>
      </p:sp>
      <p:sp>
        <p:nvSpPr>
          <p:cNvPr id="1048682" name="Slide Number Placeholder 3"/>
          <p:cNvSpPr>
            <a:spLocks noGrp="1"/>
          </p:cNvSpPr>
          <p:nvPr>
            <p:ph type="sldNum" sz="quarter" idx="10"/>
          </p:nvPr>
        </p:nvSpPr>
        <p:spPr bwMode="auto"/>
        <p:txBody>
          <a:bodyPr/>
          <a:p>
            <a:pPr algn="r" defTabSz="914400" indent="0" lvl="0" marL="0" marR="0">
              <a:lnSpc>
                <a:spcPct val="100000"/>
              </a:lnSpc>
              <a:spcBef>
                <a:spcPts val="0"/>
              </a:spcBef>
              <a:spcAft>
                <a:spcPts val="0"/>
              </a:spcAft>
              <a:buClrTx/>
              <a:buSzTx/>
              <a:buFontTx/>
              <a:buNone/>
            </a:pPr>
            <a:fld id="{620BEB79-93E1-4BD7-A47D-89BD4B78056E}" type="slidenum">
              <a:rPr b="0" cap="none" sz="1200" i="0" lang="en-US" spc="0" strike="noStrike" u="none">
                <a:ln>
                  <a:noFill/>
                </a:ln>
                <a:solidFill>
                  <a:prstClr val="black"/>
                </a:solidFill>
                <a:latin typeface="Calibri"/>
                <a:ea typeface="+mn-ea"/>
                <a:cs typeface="+mn-cs"/>
              </a:rPr>
              <a:t>6</a:t>
            </a:fld>
            <a:endParaRPr b="0" cap="none" sz="1200" i="0" lang="en-US" spc="0" strike="noStrike" u="none">
              <a:ln>
                <a:noFill/>
              </a:ln>
              <a:solidFill>
                <a:prstClr val="black"/>
              </a:solidFill>
              <a:latin typeface="Calibri"/>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name="">
    <p:spTree>
      <p:nvGrpSpPr>
        <p:cNvPr id="59" name=""/>
        <p:cNvGrpSpPr/>
        <p:nvPr/>
      </p:nvGrpSpPr>
      <p:grpSpPr bwMode="auto">
        <a:xfrm>
          <a:off x="0" y="0"/>
          <a:ext cx="0" cy="0"/>
          <a:chOff x="0" y="0"/>
          <a:chExt cx="0" cy="0"/>
        </a:xfrm>
      </p:grpSpPr>
      <p:sp>
        <p:nvSpPr>
          <p:cNvPr id="1048706" name="Slide Image Placeholder 1"/>
          <p:cNvSpPr>
            <a:spLocks noChangeAspect="1" noRot="1" noGrp="1"/>
          </p:cNvSpPr>
          <p:nvPr>
            <p:ph type="sldImg"/>
          </p:nvPr>
        </p:nvSpPr>
        <p:spPr bwMode="auto"/>
      </p:sp>
      <p:sp>
        <p:nvSpPr>
          <p:cNvPr id="1048707" name="Notes Placeholder 2"/>
          <p:cNvSpPr>
            <a:spLocks noGrp="1"/>
          </p:cNvSpPr>
          <p:nvPr>
            <p:ph type="body" idx="1"/>
          </p:nvPr>
        </p:nvSpPr>
        <p:spPr bwMode="auto"/>
        <p:txBody>
          <a:bodyPr/>
          <a:p/>
        </p:txBody>
      </p:sp>
      <p:sp>
        <p:nvSpPr>
          <p:cNvPr id="1048708" name="Slide Number Placeholder 3"/>
          <p:cNvSpPr>
            <a:spLocks noGrp="1"/>
          </p:cNvSpPr>
          <p:nvPr>
            <p:ph type="sldNum" sz="quarter" idx="10"/>
          </p:nvPr>
        </p:nvSpPr>
        <p:spPr bwMode="auto"/>
        <p:txBody>
          <a:bodyPr/>
          <a:p>
            <a:fld id="{4D816244-F68C-0302-D26B-607AD6FA61F1}" type="slidenum"/>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name="">
    <p:spTree>
      <p:nvGrpSpPr>
        <p:cNvPr id="63" name=""/>
        <p:cNvGrpSpPr/>
        <p:nvPr/>
      </p:nvGrpSpPr>
      <p:grpSpPr bwMode="auto">
        <a:xfrm>
          <a:off x="0" y="0"/>
          <a:ext cx="0" cy="0"/>
          <a:chOff x="0" y="0"/>
          <a:chExt cx="0" cy="0"/>
        </a:xfrm>
      </p:grpSpPr>
      <p:sp>
        <p:nvSpPr>
          <p:cNvPr id="1048719" name="Slide Image Placeholder 1"/>
          <p:cNvSpPr>
            <a:spLocks noChangeAspect="1" noRot="1" noGrp="1"/>
          </p:cNvSpPr>
          <p:nvPr>
            <p:ph type="sldImg"/>
          </p:nvPr>
        </p:nvSpPr>
        <p:spPr bwMode="auto"/>
      </p:sp>
      <p:sp>
        <p:nvSpPr>
          <p:cNvPr id="1048720" name="Notes Placeholder 2"/>
          <p:cNvSpPr>
            <a:spLocks noGrp="1"/>
          </p:cNvSpPr>
          <p:nvPr>
            <p:ph type="body" idx="1"/>
          </p:nvPr>
        </p:nvSpPr>
        <p:spPr bwMode="auto"/>
        <p:txBody>
          <a:bodyPr/>
          <a:p>
            <a:r>
              <a:rPr b="1" lang="en-IN"/>
              <a:t>Evaluation Criteria</a:t>
            </a:r>
            <a:r>
              <a:rPr b="1" lang="en-IN"/>
              <a:t> for slides 8 and 9</a:t>
            </a:r>
          </a:p>
          <a:p>
            <a:endParaRPr b="0" i="1" lang="en-IN"/>
          </a:p>
          <a:p>
            <a:r>
              <a:rPr b="0" sz="1200" i="1" lang="en-US" strike="noStrike" u="none">
                <a:solidFill>
                  <a:schemeClr val="tx1"/>
                </a:solidFill>
                <a:latin typeface="+mn-lt"/>
                <a:ea typeface="+mn-ea"/>
                <a:cs typeface="+mn-cs"/>
              </a:rPr>
              <a:t>Check the following on the correctness</a:t>
            </a:r>
            <a:r>
              <a:rPr b="0" sz="1200" i="1" lang="en-US" strike="noStrike" u="none">
                <a:solidFill>
                  <a:schemeClr val="tx1"/>
                </a:solidFill>
                <a:latin typeface="+mn-lt"/>
                <a:ea typeface="+mn-ea"/>
                <a:cs typeface="+mn-cs"/>
              </a:rPr>
              <a:t> of VPC</a:t>
            </a:r>
            <a:r>
              <a:rPr b="0" sz="1200" i="1" lang="en-US" strike="noStrike" u="none">
                <a:solidFill>
                  <a:schemeClr val="tx1"/>
                </a:solidFill>
                <a:latin typeface="+mn-lt"/>
                <a:ea typeface="+mn-ea"/>
                <a:cs typeface="+mn-cs"/>
              </a:rPr>
              <a:t>:</a:t>
            </a:r>
            <a:br>
              <a:rPr b="0" sz="1200" i="1" lang="en-US" strike="noStrike" u="none">
                <a:solidFill>
                  <a:schemeClr val="tx1"/>
                </a:solidFill>
                <a:latin typeface="+mn-lt"/>
                <a:ea typeface="+mn-ea"/>
                <a:cs typeface="+mn-cs"/>
              </a:rPr>
            </a:br>
            <a:r>
              <a:rPr b="0" sz="1200" i="1" lang="en-US" strike="noStrike" u="none">
                <a:solidFill>
                  <a:schemeClr val="tx1"/>
                </a:solidFill>
                <a:latin typeface="+mn-lt"/>
                <a:ea typeface="+mn-ea"/>
                <a:cs typeface="+mn-cs"/>
              </a:rPr>
              <a:t>a.  Have you identified the correct pains &amp; gains; pain relievers &amp; gain creators (2 marks)</a:t>
            </a:r>
            <a:br>
              <a:rPr b="0" sz="1200" i="1" lang="en-US" strike="noStrike" u="none">
                <a:solidFill>
                  <a:schemeClr val="tx1"/>
                </a:solidFill>
                <a:latin typeface="+mn-lt"/>
                <a:ea typeface="+mn-ea"/>
                <a:cs typeface="+mn-cs"/>
              </a:rPr>
            </a:br>
            <a:r>
              <a:rPr b="0" sz="1200" i="1" lang="en-US" strike="noStrike" u="none">
                <a:solidFill>
                  <a:schemeClr val="tx1"/>
                </a:solidFill>
                <a:latin typeface="+mn-lt"/>
                <a:ea typeface="+mn-ea"/>
                <a:cs typeface="+mn-cs"/>
              </a:rPr>
              <a:t>b. Have you identified the correct Jobs-to-be-done? (1 mark)</a:t>
            </a:r>
            <a:br>
              <a:rPr b="0" sz="1200" i="1" lang="en-US" strike="noStrike" u="none">
                <a:solidFill>
                  <a:schemeClr val="tx1"/>
                </a:solidFill>
                <a:latin typeface="+mn-lt"/>
                <a:ea typeface="+mn-ea"/>
                <a:cs typeface="+mn-cs"/>
              </a:rPr>
            </a:br>
            <a:r>
              <a:rPr b="0" sz="1200" i="1" lang="en-US" strike="noStrike" u="none">
                <a:solidFill>
                  <a:schemeClr val="tx1"/>
                </a:solidFill>
                <a:latin typeface="+mn-lt"/>
                <a:ea typeface="+mn-ea"/>
                <a:cs typeface="+mn-cs"/>
              </a:rPr>
              <a:t>c. Are the pain relievers addressing the customer pains? (1 mark)</a:t>
            </a:r>
            <a:br>
              <a:rPr b="0" sz="1200" i="1" lang="en-US" strike="noStrike" u="none">
                <a:solidFill>
                  <a:schemeClr val="tx1"/>
                </a:solidFill>
                <a:latin typeface="+mn-lt"/>
                <a:ea typeface="+mn-ea"/>
                <a:cs typeface="+mn-cs"/>
              </a:rPr>
            </a:br>
            <a:r>
              <a:rPr b="0" sz="1200" i="1" lang="en-US" strike="noStrike" u="none">
                <a:solidFill>
                  <a:schemeClr val="tx1"/>
                </a:solidFill>
                <a:latin typeface="+mn-lt"/>
                <a:ea typeface="+mn-ea"/>
                <a:cs typeface="+mn-cs"/>
              </a:rPr>
              <a:t>d. Have you identified the right value proposition so that the solution makes the customer's life better? (1 mark)</a:t>
            </a:r>
            <a:r>
              <a:rPr b="0" i="1" lang="en-US"/>
              <a:t> </a:t>
            </a:r>
            <a:endParaRPr b="0" i="1" lang="en-IN"/>
          </a:p>
        </p:txBody>
      </p:sp>
      <p:sp>
        <p:nvSpPr>
          <p:cNvPr id="1048721" name="Slide Number Placeholder 3"/>
          <p:cNvSpPr>
            <a:spLocks noGrp="1"/>
          </p:cNvSpPr>
          <p:nvPr>
            <p:ph type="sldNum" sz="quarter" idx="10"/>
          </p:nvPr>
        </p:nvSpPr>
        <p:spPr bwMode="auto"/>
        <p:txBody>
          <a:bodyPr/>
          <a:p>
            <a:fld id="{565F787C-D8F9-4047-8CC8-08AC13C2A058}"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name="">
    <p:spTree>
      <p:nvGrpSpPr>
        <p:cNvPr id="66" name=""/>
        <p:cNvGrpSpPr/>
        <p:nvPr/>
      </p:nvGrpSpPr>
      <p:grpSpPr bwMode="auto">
        <a:xfrm>
          <a:off x="0" y="0"/>
          <a:ext cx="0" cy="0"/>
          <a:chOff x="0" y="0"/>
          <a:chExt cx="0" cy="0"/>
        </a:xfrm>
      </p:grpSpPr>
      <p:sp>
        <p:nvSpPr>
          <p:cNvPr id="1048727" name="Slide Image Placeholder 1"/>
          <p:cNvSpPr>
            <a:spLocks noChangeAspect="1" noRot="1" noGrp="1"/>
          </p:cNvSpPr>
          <p:nvPr>
            <p:ph type="sldImg"/>
          </p:nvPr>
        </p:nvSpPr>
        <p:spPr bwMode="auto"/>
      </p:sp>
      <p:sp>
        <p:nvSpPr>
          <p:cNvPr id="1048728" name="Notes Placeholder 2"/>
          <p:cNvSpPr>
            <a:spLocks noGrp="1"/>
          </p:cNvSpPr>
          <p:nvPr>
            <p:ph type="body" idx="1"/>
          </p:nvPr>
        </p:nvSpPr>
        <p:spPr bwMode="auto"/>
        <p:txBody>
          <a:bodyPr/>
          <a:p/>
        </p:txBody>
      </p:sp>
      <p:sp>
        <p:nvSpPr>
          <p:cNvPr id="1048729" name="Slide Number Placeholder 3"/>
          <p:cNvSpPr>
            <a:spLocks noGrp="1"/>
          </p:cNvSpPr>
          <p:nvPr>
            <p:ph type="sldNum" sz="quarter" idx="10"/>
          </p:nvPr>
        </p:nvSpPr>
        <p:spPr bwMode="auto"/>
        <p:txBody>
          <a:bodyPr/>
          <a:p>
            <a:fld id="{2E04DD5B-0BA5-0E9B-1432-29DC74D12F9B}" type="slidenum"/>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 preserve="1" showMasterPhAnim="0" showMasterSp="1" type="title" userDrawn="1">
  <p:cSld name="Title Slide">
    <p:spTree>
      <p:nvGrpSpPr>
        <p:cNvPr id="70" name=""/>
        <p:cNvGrpSpPr/>
        <p:nvPr/>
      </p:nvGrpSpPr>
      <p:grpSpPr bwMode="auto">
        <a:xfrm>
          <a:off x="0" y="0"/>
          <a:ext cx="0" cy="0"/>
          <a:chOff x="0" y="0"/>
          <a:chExt cx="0" cy="0"/>
        </a:xfrm>
      </p:grpSpPr>
      <p:sp>
        <p:nvSpPr>
          <p:cNvPr id="1048734" name="Title 1"/>
          <p:cNvSpPr>
            <a:spLocks noGrp="1"/>
          </p:cNvSpPr>
          <p:nvPr>
            <p:ph type="ctrTitle"/>
          </p:nvPr>
        </p:nvSpPr>
        <p:spPr bwMode="auto">
          <a:xfrm>
            <a:off x="685800" y="2130425"/>
            <a:ext cx="7772400" cy="1470025"/>
          </a:xfrm>
        </p:spPr>
        <p:txBody>
          <a:bodyPr/>
          <a:p>
            <a:r>
              <a:rPr lang="en-US"/>
              <a:t>Click to edit Master title style</a:t>
            </a:r>
          </a:p>
        </p:txBody>
      </p:sp>
      <p:sp>
        <p:nvSpPr>
          <p:cNvPr id="1048735" name="Subtitle 2"/>
          <p:cNvSpPr>
            <a:spLocks noGrp="1"/>
          </p:cNvSpPr>
          <p:nvPr>
            <p:ph type="subTitle" idx="1"/>
          </p:nvPr>
        </p:nvSpPr>
        <p:spPr bwMode="auto">
          <a:xfrm>
            <a:off x="1371600" y="3886200"/>
            <a:ext cx="6400800" cy="1752599"/>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736" name="Date Placeholder 3"/>
          <p:cNvSpPr>
            <a:spLocks noGrp="1"/>
          </p:cNvSpPr>
          <p:nvPr>
            <p:ph type="dt" sz="half" idx="10"/>
          </p:nvPr>
        </p:nvSpPr>
        <p:spPr bwMode="auto"/>
        <p:txBody>
          <a:bodyPr/>
          <a:p>
            <a:fld id="{1D8BD707-D9CF-40AE-B4C6-C98DA3205C09}" type="datetimeFigureOut">
              <a:rPr lang="en-US"/>
              <a:t>7/28/2024</a:t>
            </a:fld>
            <a:endParaRPr lang="en-US"/>
          </a:p>
        </p:txBody>
      </p:sp>
      <p:sp>
        <p:nvSpPr>
          <p:cNvPr id="1048737" name="Footer Placeholder 4"/>
          <p:cNvSpPr>
            <a:spLocks noGrp="1"/>
          </p:cNvSpPr>
          <p:nvPr>
            <p:ph type="ftr" sz="quarter" idx="11"/>
          </p:nvPr>
        </p:nvSpPr>
        <p:spPr bwMode="auto"/>
        <p:txBody>
          <a:bodyPr/>
          <a:p>
            <a:endParaRPr lang="en-US"/>
          </a:p>
        </p:txBody>
      </p:sp>
      <p:sp>
        <p:nvSpPr>
          <p:cNvPr id="1048738" name="Slide Number Placeholder 5"/>
          <p:cNvSpPr>
            <a:spLocks noGrp="1"/>
          </p:cNvSpPr>
          <p:nvPr>
            <p:ph type="sldNum" sz="quarter" idx="12"/>
          </p:nvPr>
        </p:nvSpPr>
        <p:spPr bwMode="auto"/>
        <p:txBody>
          <a:bodyPr/>
          <a:p>
            <a:fld id="{B6F15528-21DE-4FAA-801E-634DDDAF4B2B}"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 preserve="1" showMasterPhAnim="0" showMasterSp="1" type="vertTx" userDrawn="1">
  <p:cSld name="Title and Vertical Text">
    <p:spTree>
      <p:nvGrpSpPr>
        <p:cNvPr id="76" name=""/>
        <p:cNvGrpSpPr/>
        <p:nvPr/>
      </p:nvGrpSpPr>
      <p:grpSpPr bwMode="auto">
        <a:xfrm>
          <a:off x="0" y="0"/>
          <a:ext cx="0" cy="0"/>
          <a:chOff x="0" y="0"/>
          <a:chExt cx="0" cy="0"/>
        </a:xfrm>
      </p:grpSpPr>
      <p:sp>
        <p:nvSpPr>
          <p:cNvPr id="1048768" name="Title 1"/>
          <p:cNvSpPr>
            <a:spLocks noGrp="1"/>
          </p:cNvSpPr>
          <p:nvPr>
            <p:ph type="title"/>
          </p:nvPr>
        </p:nvSpPr>
        <p:spPr bwMode="auto"/>
        <p:txBody>
          <a:bodyPr/>
          <a:p>
            <a:r>
              <a:rPr lang="en-US"/>
              <a:t>Click to edit Master title style</a:t>
            </a:r>
          </a:p>
        </p:txBody>
      </p:sp>
      <p:sp>
        <p:nvSpPr>
          <p:cNvPr id="1048769" name="Vertical Text Placeholder 2"/>
          <p:cNvSpPr>
            <a:spLocks noGrp="1"/>
          </p:cNvSpPr>
          <p:nvPr>
            <p:ph type="body" orient="vert" idx="1"/>
          </p:nvPr>
        </p:nvSpPr>
        <p:spPr bwMode="auto"/>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0" name="Date Placeholder 3"/>
          <p:cNvSpPr>
            <a:spLocks noGrp="1"/>
          </p:cNvSpPr>
          <p:nvPr>
            <p:ph type="dt" sz="half" idx="10"/>
          </p:nvPr>
        </p:nvSpPr>
        <p:spPr bwMode="auto"/>
        <p:txBody>
          <a:bodyPr/>
          <a:p>
            <a:fld id="{1D8BD707-D9CF-40AE-B4C6-C98DA3205C09}" type="datetimeFigureOut">
              <a:rPr lang="en-US"/>
              <a:t>7/28/2024</a:t>
            </a:fld>
            <a:endParaRPr lang="en-US"/>
          </a:p>
        </p:txBody>
      </p:sp>
      <p:sp>
        <p:nvSpPr>
          <p:cNvPr id="1048771" name="Footer Placeholder 4"/>
          <p:cNvSpPr>
            <a:spLocks noGrp="1"/>
          </p:cNvSpPr>
          <p:nvPr>
            <p:ph type="ftr" sz="quarter" idx="11"/>
          </p:nvPr>
        </p:nvSpPr>
        <p:spPr bwMode="auto"/>
        <p:txBody>
          <a:bodyPr/>
          <a:p>
            <a:endParaRPr lang="en-US"/>
          </a:p>
        </p:txBody>
      </p:sp>
      <p:sp>
        <p:nvSpPr>
          <p:cNvPr id="1048772" name="Slide Number Placeholder 5"/>
          <p:cNvSpPr>
            <a:spLocks noGrp="1"/>
          </p:cNvSpPr>
          <p:nvPr>
            <p:ph type="sldNum" sz="quarter" idx="12"/>
          </p:nvPr>
        </p:nvSpPr>
        <p:spPr bwMode="auto"/>
        <p:txBody>
          <a:bodyPr/>
          <a:p>
            <a:fld id="{B6F15528-21DE-4FAA-801E-634DDDAF4B2B}"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 preserve="1" showMasterPhAnim="0" showMasterSp="1" type="vertTitleAndTx" userDrawn="1">
  <p:cSld name="Vertical Title and Text">
    <p:spTree>
      <p:nvGrpSpPr>
        <p:cNvPr id="71" name=""/>
        <p:cNvGrpSpPr/>
        <p:nvPr/>
      </p:nvGrpSpPr>
      <p:grpSpPr bwMode="auto">
        <a:xfrm>
          <a:off x="0" y="0"/>
          <a:ext cx="0" cy="0"/>
          <a:chOff x="0" y="0"/>
          <a:chExt cx="0" cy="0"/>
        </a:xfrm>
      </p:grpSpPr>
      <p:sp>
        <p:nvSpPr>
          <p:cNvPr id="1048739" name="Vertical Title 1"/>
          <p:cNvSpPr>
            <a:spLocks noGrp="1"/>
          </p:cNvSpPr>
          <p:nvPr>
            <p:ph type="title" orient="vert"/>
          </p:nvPr>
        </p:nvSpPr>
        <p:spPr bwMode="auto">
          <a:xfrm>
            <a:off x="6629400" y="274638"/>
            <a:ext cx="2057400" cy="5851525"/>
          </a:xfrm>
        </p:spPr>
        <p:txBody>
          <a:bodyPr vert="eaVert"/>
          <a:p>
            <a:r>
              <a:rPr lang="en-US"/>
              <a:t>Click to edit Master title style</a:t>
            </a:r>
          </a:p>
        </p:txBody>
      </p:sp>
      <p:sp>
        <p:nvSpPr>
          <p:cNvPr id="1048740" name="Vertical Text Placeholder 2"/>
          <p:cNvSpPr>
            <a:spLocks noGrp="1"/>
          </p:cNvSpPr>
          <p:nvPr>
            <p:ph type="body" orient="vert" idx="1"/>
          </p:nvPr>
        </p:nvSpPr>
        <p:spPr bwMode="auto">
          <a:xfrm>
            <a:off x="457200" y="274638"/>
            <a:ext cx="6019800" cy="5851525"/>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1" name="Date Placeholder 3"/>
          <p:cNvSpPr>
            <a:spLocks noGrp="1"/>
          </p:cNvSpPr>
          <p:nvPr>
            <p:ph type="dt" sz="half" idx="10"/>
          </p:nvPr>
        </p:nvSpPr>
        <p:spPr bwMode="auto"/>
        <p:txBody>
          <a:bodyPr/>
          <a:p>
            <a:fld id="{1D8BD707-D9CF-40AE-B4C6-C98DA3205C09}" type="datetimeFigureOut">
              <a:rPr lang="en-US"/>
              <a:t>7/28/2024</a:t>
            </a:fld>
            <a:endParaRPr lang="en-US"/>
          </a:p>
        </p:txBody>
      </p:sp>
      <p:sp>
        <p:nvSpPr>
          <p:cNvPr id="1048742" name="Footer Placeholder 4"/>
          <p:cNvSpPr>
            <a:spLocks noGrp="1"/>
          </p:cNvSpPr>
          <p:nvPr>
            <p:ph type="ftr" sz="quarter" idx="11"/>
          </p:nvPr>
        </p:nvSpPr>
        <p:spPr bwMode="auto"/>
        <p:txBody>
          <a:bodyPr/>
          <a:p>
            <a:endParaRPr lang="en-US"/>
          </a:p>
        </p:txBody>
      </p:sp>
      <p:sp>
        <p:nvSpPr>
          <p:cNvPr id="1048743" name="Slide Number Placeholder 5"/>
          <p:cNvSpPr>
            <a:spLocks noGrp="1"/>
          </p:cNvSpPr>
          <p:nvPr>
            <p:ph type="sldNum" sz="quarter" idx="12"/>
          </p:nvPr>
        </p:nvSpPr>
        <p:spPr bwMode="auto"/>
        <p:txBody>
          <a:bodyPr/>
          <a:p>
            <a:fld id="{B6F15528-21DE-4FAA-801E-634DDDAF4B2B}"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 preserve="0" showMasterPhAnim="0" showMasterSp="1" userDrawn="1">
  <p:cSld name="Custom Layout">
    <p:spTree>
      <p:nvGrpSpPr>
        <p:cNvPr id="41" name=""/>
        <p:cNvGrpSpPr/>
        <p:nvPr/>
      </p:nvGrpSpPr>
      <p:grpSpPr bwMode="auto">
        <a:xfrm>
          <a:off x="0" y="0"/>
          <a:ext cx="0" cy="0"/>
          <a:chOff x="0" y="0"/>
          <a:chExt cx="0" cy="0"/>
        </a:xfrm>
      </p:grpSpPr>
      <p:sp>
        <p:nvSpPr>
          <p:cNvPr id="1048628" name="Footer Placeholder 3"/>
          <p:cNvSpPr>
            <a:spLocks noGrp="1"/>
          </p:cNvSpPr>
          <p:nvPr>
            <p:ph type="ftr" sz="quarter" idx="11"/>
          </p:nvPr>
        </p:nvSpPr>
        <p:spPr bwMode="auto"/>
        <p:txBody>
          <a:bodyPr/>
          <a:lstStyle>
            <a:lvl1pPr>
              <a:defRPr>
                <a:solidFill>
                  <a:schemeClr val="tx1">
                    <a:lumMod val="85000"/>
                    <a:lumOff val="15000"/>
                  </a:schemeClr>
                </a:solidFill>
              </a:defRPr>
            </a:lvl1pPr>
          </a:lstStyle>
          <a:p>
            <a:endParaRPr lang="en-IN"/>
          </a:p>
        </p:txBody>
      </p:sp>
      <p:sp>
        <p:nvSpPr>
          <p:cNvPr id="1048629" name="Slide Number Placeholder 4"/>
          <p:cNvSpPr>
            <a:spLocks noGrp="1"/>
          </p:cNvSpPr>
          <p:nvPr>
            <p:ph type="sldNum" sz="quarter" idx="12"/>
          </p:nvPr>
        </p:nvSpPr>
        <p:spPr bwMode="auto"/>
        <p:txBody>
          <a:bodyPr/>
          <a:p>
            <a:pPr marL="39064">
              <a:spcBef>
                <a:spcPts val="113"/>
              </a:spcBef>
            </a:pPr>
            <a:fld id="{81D60167-4931-47E6-BA6A-407CBD079E47}" type="slidenum">
              <a:rPr lang="en-IN"/>
              <a:t>‹#›</a:t>
            </a:fld>
            <a:endParaRPr lang="en-IN"/>
          </a:p>
        </p:txBody>
      </p:sp>
      <p:sp>
        <p:nvSpPr>
          <p:cNvPr id="1048630" name="Title 1"/>
          <p:cNvSpPr>
            <a:spLocks noGrp="1"/>
          </p:cNvSpPr>
          <p:nvPr>
            <p:ph type="title"/>
          </p:nvPr>
        </p:nvSpPr>
        <p:spPr bwMode="auto">
          <a:xfrm>
            <a:off x="716945" y="476343"/>
            <a:ext cx="15304106" cy="729948"/>
          </a:xfrm>
        </p:spPr>
        <p:txBody>
          <a:bodyPr>
            <a:noAutofit/>
          </a:bodyPr>
          <a:lstStyle>
            <a:lvl1pPr algn="l">
              <a:defRPr sz="3600">
                <a:solidFill>
                  <a:srgbClr val="C00000"/>
                </a:solidFill>
              </a:defRPr>
            </a:lvl1pPr>
          </a:lstStyle>
          <a:p>
            <a:r>
              <a:rPr lang="en-US"/>
              <a:t>Click to edit Master title style</a:t>
            </a:r>
            <a:endParaRPr lang="id-ID"/>
          </a:p>
        </p:txBody>
      </p:sp>
      <p:sp>
        <p:nvSpPr>
          <p:cNvPr id="1048631" name="Subtitle 2"/>
          <p:cNvSpPr>
            <a:spLocks noGrp="1"/>
          </p:cNvSpPr>
          <p:nvPr>
            <p:ph type="subTitle" idx="1"/>
          </p:nvPr>
        </p:nvSpPr>
        <p:spPr bwMode="auto">
          <a:xfrm>
            <a:off x="716946" y="1293188"/>
            <a:ext cx="15304107" cy="345113"/>
          </a:xfrm>
        </p:spPr>
        <p:txBody>
          <a:bodyPr>
            <a:noAutofit/>
          </a:bodyPr>
          <a:lstStyle>
            <a:lvl1pPr algn="l" indent="0" marL="0">
              <a:buNone/>
              <a:defRPr sz="1800">
                <a:solidFill>
                  <a:schemeClr val="tx1">
                    <a:lumMod val="65000"/>
                    <a:lumOff val="35000"/>
                  </a:schemeClr>
                </a:solidFill>
              </a:defRPr>
            </a:lvl1pPr>
            <a:lvl2pPr algn="ctr" indent="0" marL="685612">
              <a:buNone/>
              <a:defRPr sz="3000"/>
            </a:lvl2pPr>
            <a:lvl3pPr algn="ctr" indent="0" marL="1371224">
              <a:buNone/>
              <a:defRPr sz="2700"/>
            </a:lvl3pPr>
            <a:lvl4pPr algn="ctr" indent="0" marL="2056835">
              <a:buNone/>
              <a:defRPr sz="2400"/>
            </a:lvl4pPr>
            <a:lvl5pPr algn="ctr" indent="0" marL="2742447">
              <a:buNone/>
              <a:defRPr sz="2400"/>
            </a:lvl5pPr>
            <a:lvl6pPr algn="ctr" indent="0" marL="3428059">
              <a:buNone/>
              <a:defRPr sz="2400"/>
            </a:lvl6pPr>
            <a:lvl7pPr algn="ctr" indent="0" marL="4113669">
              <a:buNone/>
              <a:defRPr sz="2400"/>
            </a:lvl7pPr>
            <a:lvl8pPr algn="ctr" indent="0" marL="4799281">
              <a:buNone/>
              <a:defRPr sz="2400"/>
            </a:lvl8pPr>
            <a:lvl9pPr algn="ctr" indent="0" marL="5484893">
              <a:buNone/>
              <a:defRPr sz="2400"/>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 preserve="0" showMasterPhAnim="0" showMasterSp="1" userDrawn="1">
  <p:cSld name="2_Custom Layout">
    <p:spTree>
      <p:nvGrpSpPr>
        <p:cNvPr id="45" name=""/>
        <p:cNvGrpSpPr/>
        <p:nvPr/>
      </p:nvGrpSpPr>
      <p:grpSpPr bwMode="auto">
        <a:xfrm>
          <a:off x="0" y="0"/>
          <a:ext cx="0" cy="0"/>
          <a:chOff x="0" y="0"/>
          <a:chExt cx="0" cy="0"/>
        </a:xfrm>
      </p:grpSpPr>
      <p:sp>
        <p:nvSpPr>
          <p:cNvPr id="1048649" name="Footer Placeholder 3"/>
          <p:cNvSpPr>
            <a:spLocks noGrp="1"/>
          </p:cNvSpPr>
          <p:nvPr>
            <p:ph type="ftr" sz="quarter" idx="11"/>
          </p:nvPr>
        </p:nvSpPr>
        <p:spPr bwMode="auto">
          <a:xfrm>
            <a:off x="6057900" y="9926409"/>
            <a:ext cx="6172200" cy="547687"/>
          </a:xfrm>
        </p:spPr>
        <p:txBody>
          <a:bodyPr/>
          <a:lstStyle>
            <a:lvl1pPr>
              <a:defRPr sz="1500">
                <a:solidFill>
                  <a:schemeClr val="tx1">
                    <a:lumMod val="85000"/>
                    <a:lumOff val="15000"/>
                  </a:schemeClr>
                </a:solidFill>
              </a:defRPr>
            </a:lvl1pPr>
          </a:lstStyle>
          <a:p>
            <a:r>
              <a:rPr lang="en-US">
                <a:solidFill>
                  <a:prstClr val="black">
                    <a:lumMod val="85000"/>
                    <a:lumOff val="15000"/>
                  </a:prstClr>
                </a:solidFill>
              </a:rPr>
              <a:t>© Copyright Wadhwani Foundation</a:t>
            </a:r>
            <a:endParaRPr lang="en-US">
              <a:solidFill>
                <a:prstClr val="black">
                  <a:lumMod val="85000"/>
                  <a:lumOff val="15000"/>
                </a:prstClr>
              </a:solidFill>
            </a:endParaRPr>
          </a:p>
        </p:txBody>
      </p:sp>
      <p:sp>
        <p:nvSpPr>
          <p:cNvPr id="1048650" name="Slide Number Placeholder 4"/>
          <p:cNvSpPr>
            <a:spLocks noGrp="1"/>
          </p:cNvSpPr>
          <p:nvPr>
            <p:ph type="sldNum" sz="quarter" idx="12"/>
          </p:nvPr>
        </p:nvSpPr>
        <p:spPr bwMode="auto">
          <a:xfrm>
            <a:off x="13456258" y="9926410"/>
            <a:ext cx="4114800" cy="547687"/>
          </a:xfrm>
        </p:spPr>
        <p:txBody>
          <a:bodyPr/>
          <a:p>
            <a:fld id="{8632F5CF-2680-48A4-8032-177420087341}" type="slidenum">
              <a:rPr lang="id-ID">
                <a:solidFill>
                  <a:prstClr val="black">
                    <a:tint val="75000"/>
                  </a:prstClr>
                </a:solidFill>
              </a:rPr>
              <a:t>‹#›</a:t>
            </a:fld>
            <a:endParaRPr lang="id-ID">
              <a:solidFill>
                <a:prstClr val="black">
                  <a:tint val="75000"/>
                </a:prstClr>
              </a:solidFill>
            </a:endParaRPr>
          </a:p>
        </p:txBody>
      </p:sp>
      <p:sp>
        <p:nvSpPr>
          <p:cNvPr id="1048651" name="Title 1"/>
          <p:cNvSpPr>
            <a:spLocks noGrp="1"/>
          </p:cNvSpPr>
          <p:nvPr>
            <p:ph type="title"/>
          </p:nvPr>
        </p:nvSpPr>
        <p:spPr bwMode="auto">
          <a:xfrm>
            <a:off x="716945" y="476343"/>
            <a:ext cx="15304106" cy="729948"/>
          </a:xfrm>
        </p:spPr>
        <p:txBody>
          <a:bodyPr>
            <a:noAutofit/>
          </a:bodyPr>
          <a:lstStyle>
            <a:lvl1pPr algn="l">
              <a:defRPr sz="3600">
                <a:solidFill>
                  <a:srgbClr val="C00000"/>
                </a:solidFill>
              </a:defRPr>
            </a:lvl1pPr>
          </a:lstStyle>
          <a:p>
            <a:r>
              <a:rPr lang="en-US"/>
              <a:t>Click to edit Master title style</a:t>
            </a:r>
            <a:endParaRPr lang="id-ID"/>
          </a:p>
        </p:txBody>
      </p:sp>
      <p:sp>
        <p:nvSpPr>
          <p:cNvPr id="1048652" name="Subtitle 2"/>
          <p:cNvSpPr>
            <a:spLocks noGrp="1"/>
          </p:cNvSpPr>
          <p:nvPr>
            <p:ph type="subTitle" idx="1"/>
          </p:nvPr>
        </p:nvSpPr>
        <p:spPr bwMode="auto">
          <a:xfrm>
            <a:off x="716945" y="1293187"/>
            <a:ext cx="15304107" cy="345112"/>
          </a:xfrm>
        </p:spPr>
        <p:txBody>
          <a:bodyPr>
            <a:noAutofit/>
          </a:bodyPr>
          <a:lstStyle>
            <a:lvl1pPr algn="l" indent="0" marL="0">
              <a:buNone/>
              <a:defRPr sz="1800">
                <a:solidFill>
                  <a:schemeClr val="tx1">
                    <a:lumMod val="65000"/>
                    <a:lumOff val="35000"/>
                  </a:schemeClr>
                </a:solidFill>
              </a:defRPr>
            </a:lvl1pPr>
            <a:lvl2pPr algn="ctr" indent="0" marL="685636">
              <a:buNone/>
              <a:defRPr sz="3000"/>
            </a:lvl2pPr>
            <a:lvl3pPr algn="ctr" indent="0" marL="1371271">
              <a:buNone/>
              <a:defRPr sz="2700"/>
            </a:lvl3pPr>
            <a:lvl4pPr algn="ctr" indent="0" marL="2056905">
              <a:buNone/>
              <a:defRPr sz="2400"/>
            </a:lvl4pPr>
            <a:lvl5pPr algn="ctr" indent="0" marL="2742540">
              <a:buNone/>
              <a:defRPr sz="2400"/>
            </a:lvl5pPr>
            <a:lvl6pPr algn="ctr" indent="0" marL="3428176">
              <a:buNone/>
              <a:defRPr sz="2400"/>
            </a:lvl6pPr>
            <a:lvl7pPr algn="ctr" indent="0" marL="4113809">
              <a:buNone/>
              <a:defRPr sz="2400"/>
            </a:lvl7pPr>
            <a:lvl8pPr algn="ctr" indent="0" marL="4799445">
              <a:buNone/>
              <a:defRPr sz="2400"/>
            </a:lvl8pPr>
            <a:lvl9pPr algn="ctr" indent="0" marL="5485080">
              <a:buNone/>
              <a:defRPr sz="2400"/>
            </a:lvl9pPr>
          </a:lstStyle>
          <a:p>
            <a:r>
              <a:rPr lang="en-US"/>
              <a:t>Click to edit Master subtitle style</a:t>
            </a:r>
          </a:p>
        </p:txBody>
      </p:sp>
      <p:sp>
        <p:nvSpPr>
          <p:cNvPr id="1048653" name="Text Placeholder 2"/>
          <p:cNvSpPr>
            <a:spLocks noGrp="1"/>
          </p:cNvSpPr>
          <p:nvPr>
            <p:ph idx="13"/>
          </p:nvPr>
        </p:nvSpPr>
        <p:spPr bwMode="auto">
          <a:xfrm>
            <a:off x="716942" y="1924050"/>
            <a:ext cx="16854116" cy="7341395"/>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	</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 preserve="0" showMasterPhAnim="0" showMasterSp="1" userDrawn="1">
  <p:cSld name="1_Custom Layout">
    <p:spTree>
      <p:nvGrpSpPr>
        <p:cNvPr id="49" name=""/>
        <p:cNvGrpSpPr/>
        <p:nvPr/>
      </p:nvGrpSpPr>
      <p:grpSpPr bwMode="auto">
        <a:xfrm>
          <a:off x="0" y="0"/>
          <a:ext cx="0" cy="0"/>
          <a:chOff x="0" y="0"/>
          <a:chExt cx="0" cy="0"/>
        </a:xfrm>
      </p:grpSpPr>
      <p:sp>
        <p:nvSpPr>
          <p:cNvPr id="1048664" name="Date Placeholder 2"/>
          <p:cNvSpPr>
            <a:spLocks noGrp="1"/>
          </p:cNvSpPr>
          <p:nvPr>
            <p:ph type="dt" sz="half" idx="10"/>
          </p:nvPr>
        </p:nvSpPr>
        <p:spPr bwMode="auto">
          <a:xfrm>
            <a:off x="716942" y="9534528"/>
            <a:ext cx="4114800" cy="547687"/>
          </a:xfrm>
          <a:prstGeom prst="rect"/>
        </p:spPr>
        <p:txBody>
          <a:bodyPr/>
          <a:p>
            <a:pPr defTabSz="1371579"/>
            <a:fld id="{14112D9D-64C6-4E47-9018-0DB3950AA54C}" type="datetime1">
              <a:rPr lang="en-US">
                <a:solidFill>
                  <a:prstClr val="black">
                    <a:tint val="75000"/>
                  </a:prstClr>
                </a:solidFill>
              </a:rPr>
              <a:t>7/28/2024</a:t>
            </a:fld>
            <a:endParaRPr lang="id-ID">
              <a:solidFill>
                <a:prstClr val="black">
                  <a:tint val="75000"/>
                </a:prstClr>
              </a:solidFill>
            </a:endParaRPr>
          </a:p>
        </p:txBody>
      </p:sp>
      <p:sp>
        <p:nvSpPr>
          <p:cNvPr id="1048665" name="Footer Placeholder 3"/>
          <p:cNvSpPr>
            <a:spLocks noGrp="1"/>
          </p:cNvSpPr>
          <p:nvPr>
            <p:ph type="ftr" sz="quarter" idx="11"/>
          </p:nvPr>
        </p:nvSpPr>
        <p:spPr bwMode="auto">
          <a:xfrm>
            <a:off x="6057900" y="9534528"/>
            <a:ext cx="6172200" cy="547687"/>
          </a:xfrm>
          <a:prstGeom prst="rect"/>
        </p:spPr>
        <p:txBody>
          <a:bodyPr/>
          <a:p>
            <a:pPr defTabSz="1371579"/>
            <a:r>
              <a:rPr sz="2700" lang="en-US">
                <a:solidFill>
                  <a:prstClr val="black">
                    <a:tint val="75000"/>
                  </a:prstClr>
                </a:solidFill>
              </a:rPr>
              <a:t>© Copyright Wadhwani Foundation</a:t>
            </a:r>
          </a:p>
        </p:txBody>
      </p:sp>
      <p:sp>
        <p:nvSpPr>
          <p:cNvPr id="1048666" name="Slide Number Placeholder 4"/>
          <p:cNvSpPr>
            <a:spLocks noGrp="1"/>
          </p:cNvSpPr>
          <p:nvPr>
            <p:ph type="sldNum" sz="quarter" idx="12"/>
          </p:nvPr>
        </p:nvSpPr>
        <p:spPr bwMode="auto">
          <a:xfrm>
            <a:off x="13456259" y="9534528"/>
            <a:ext cx="4114800" cy="547687"/>
          </a:xfrm>
          <a:prstGeom prst="rect"/>
        </p:spPr>
        <p:txBody>
          <a:bodyPr/>
          <a:p>
            <a:pPr defTabSz="1371579"/>
            <a:fld id="{8632F5CF-2680-48A4-8032-177420087341}" type="slidenum">
              <a:rPr sz="2700" lang="id-ID">
                <a:solidFill>
                  <a:prstClr val="black">
                    <a:tint val="75000"/>
                  </a:prstClr>
                </a:solidFill>
              </a:rPr>
              <a:t>‹#›</a:t>
            </a:fld>
            <a:endParaRPr sz="2700" lang="id-ID">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 preserve="0" showMasterPhAnim="0" showMasterSp="1" userDrawn="1">
  <p:cSld name="7_Custom Layout">
    <p:spTree>
      <p:nvGrpSpPr>
        <p:cNvPr id="33" name=""/>
        <p:cNvGrpSpPr/>
        <p:nvPr/>
      </p:nvGrpSpPr>
      <p:grpSpPr bwMode="auto">
        <a:xfrm>
          <a:off x="0" y="0"/>
          <a:ext cx="0" cy="0"/>
          <a:chOff x="0" y="0"/>
          <a:chExt cx="0" cy="0"/>
        </a:xfrm>
      </p:grpSpPr>
      <p:sp>
        <p:nvSpPr>
          <p:cNvPr id="1048589" name="Picture Placeholder 10"/>
          <p:cNvSpPr>
            <a:spLocks noGrp="1"/>
          </p:cNvSpPr>
          <p:nvPr>
            <p:ph type="pic" sz="quarter" idx="11"/>
          </p:nvPr>
        </p:nvSpPr>
        <p:spPr bwMode="auto">
          <a:xfrm>
            <a:off x="10972800" y="0"/>
            <a:ext cx="7315200" cy="10287000"/>
          </a:xfrm>
          <a:custGeom>
            <a:avLst/>
            <a:gdLst>
              <a:gd name="connsiteX0" fmla="*/ 0 w 4876800"/>
              <a:gd name="connsiteY0" fmla="*/ 0 h 6858000"/>
              <a:gd name="connsiteX1" fmla="*/ 4876800 w 4876800"/>
              <a:gd name="connsiteY1" fmla="*/ 0 h 6858000"/>
              <a:gd name="connsiteX2" fmla="*/ 4876800 w 4876800"/>
              <a:gd name="connsiteY2" fmla="*/ 6858000 h 6858000"/>
              <a:gd name="connsiteX3" fmla="*/ 0 w 4876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876800" h="6858000" fill="norm" stroke="1" extrusionOk="0">
                <a:moveTo>
                  <a:pt x="0" y="0"/>
                </a:moveTo>
                <a:lnTo>
                  <a:pt x="4876800" y="0"/>
                </a:lnTo>
                <a:lnTo>
                  <a:pt x="4876800" y="6858000"/>
                </a:lnTo>
                <a:lnTo>
                  <a:pt x="0" y="6858000"/>
                </a:lnTo>
                <a:close/>
              </a:path>
            </a:pathLst>
          </a:custGeom>
          <a:pattFill prst="solidDmnd">
            <a:fgClr>
              <a:schemeClr val="bg1">
                <a:lumMod val="85000"/>
              </a:schemeClr>
            </a:fgClr>
            <a:bgClr>
              <a:schemeClr val="bg1"/>
            </a:bgClr>
          </a:pattFill>
        </p:spPr>
        <p:txBody>
          <a:bodyPr anchor="ctr" wrap="square">
            <a:noAutofit/>
          </a:bodyPr>
          <a:lstStyle>
            <a:lvl1pPr algn="ctr">
              <a:defRPr sz="2400"/>
            </a:lvl1pPr>
          </a:lstStyle>
          <a:p>
            <a:endParaRPr lang="en-US"/>
          </a:p>
        </p:txBody>
      </p:sp>
      <p:sp>
        <p:nvSpPr>
          <p:cNvPr id="1048590" name="Picture Placeholder 9"/>
          <p:cNvSpPr>
            <a:spLocks noGrp="1"/>
          </p:cNvSpPr>
          <p:nvPr>
            <p:ph type="pic" sz="quarter" idx="12"/>
          </p:nvPr>
        </p:nvSpPr>
        <p:spPr bwMode="auto">
          <a:xfrm>
            <a:off x="0" y="6715124"/>
            <a:ext cx="3314700" cy="3571876"/>
          </a:xfrm>
          <a:custGeom>
            <a:avLst/>
            <a:gdLst>
              <a:gd name="connsiteX0" fmla="*/ 0 w 2209800"/>
              <a:gd name="connsiteY0" fmla="*/ 0 h 2381250"/>
              <a:gd name="connsiteX1" fmla="*/ 2209800 w 2209800"/>
              <a:gd name="connsiteY1" fmla="*/ 0 h 2381250"/>
              <a:gd name="connsiteX2" fmla="*/ 2209800 w 2209800"/>
              <a:gd name="connsiteY2" fmla="*/ 2381250 h 2381250"/>
              <a:gd name="connsiteX3" fmla="*/ 0 w 2209800"/>
              <a:gd name="connsiteY3" fmla="*/ 2381250 h 2381250"/>
            </a:gdLst>
            <a:ahLst/>
            <a:cxnLst>
              <a:cxn ang="0">
                <a:pos x="connsiteX0" y="connsiteY0"/>
              </a:cxn>
              <a:cxn ang="0">
                <a:pos x="connsiteX1" y="connsiteY1"/>
              </a:cxn>
              <a:cxn ang="0">
                <a:pos x="connsiteX2" y="connsiteY2"/>
              </a:cxn>
              <a:cxn ang="0">
                <a:pos x="connsiteX3" y="connsiteY3"/>
              </a:cxn>
            </a:cxnLst>
            <a:rect l="l" t="t" r="r" b="b"/>
            <a:pathLst>
              <a:path w="2209800" h="2381250" fill="norm" stroke="1" extrusionOk="0">
                <a:moveTo>
                  <a:pt x="0" y="0"/>
                </a:moveTo>
                <a:lnTo>
                  <a:pt x="2209800" y="0"/>
                </a:lnTo>
                <a:lnTo>
                  <a:pt x="2209800" y="2381250"/>
                </a:lnTo>
                <a:lnTo>
                  <a:pt x="0" y="2381250"/>
                </a:lnTo>
                <a:close/>
              </a:path>
            </a:pathLst>
          </a:custGeom>
          <a:pattFill prst="solidDmnd">
            <a:fgClr>
              <a:schemeClr val="bg1">
                <a:lumMod val="85000"/>
              </a:schemeClr>
            </a:fgClr>
            <a:bgClr>
              <a:schemeClr val="bg1"/>
            </a:bgClr>
          </a:pattFill>
        </p:spPr>
        <p:txBody>
          <a:bodyPr anchor="ctr" wrap="square">
            <a:noAutofit/>
          </a:bodyPr>
          <a:lstStyle>
            <a:lvl1pPr algn="ctr">
              <a:defRPr sz="2400"/>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 preserve="1" showMasterPhAnim="0" showMasterSp="1" type="obj" userDrawn="1">
  <p:cSld name="Title and Content">
    <p:spTree>
      <p:nvGrpSpPr>
        <p:cNvPr id="75" name=""/>
        <p:cNvGrpSpPr/>
        <p:nvPr/>
      </p:nvGrpSpPr>
      <p:grpSpPr bwMode="auto">
        <a:xfrm>
          <a:off x="0" y="0"/>
          <a:ext cx="0" cy="0"/>
          <a:chOff x="0" y="0"/>
          <a:chExt cx="0" cy="0"/>
        </a:xfrm>
      </p:grpSpPr>
      <p:sp>
        <p:nvSpPr>
          <p:cNvPr id="1048763" name="Title 1"/>
          <p:cNvSpPr>
            <a:spLocks noGrp="1"/>
          </p:cNvSpPr>
          <p:nvPr>
            <p:ph type="title"/>
          </p:nvPr>
        </p:nvSpPr>
        <p:spPr bwMode="auto"/>
        <p:txBody>
          <a:bodyPr/>
          <a:p>
            <a:r>
              <a:rPr lang="en-US"/>
              <a:t>Click to edit Master title style</a:t>
            </a:r>
          </a:p>
        </p:txBody>
      </p:sp>
      <p:sp>
        <p:nvSpPr>
          <p:cNvPr id="1048764" name="Content Placeholder 2"/>
          <p:cNvSpPr>
            <a:spLocks noGrp="1"/>
          </p:cNvSpPr>
          <p:nvPr>
            <p:ph idx="1"/>
          </p:nvPr>
        </p:nvSpPr>
        <p:spPr bwMode="auto"/>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5" name="Date Placeholder 3"/>
          <p:cNvSpPr>
            <a:spLocks noGrp="1"/>
          </p:cNvSpPr>
          <p:nvPr>
            <p:ph type="dt" sz="half" idx="10"/>
          </p:nvPr>
        </p:nvSpPr>
        <p:spPr bwMode="auto"/>
        <p:txBody>
          <a:bodyPr/>
          <a:p>
            <a:fld id="{1D8BD707-D9CF-40AE-B4C6-C98DA3205C09}" type="datetimeFigureOut">
              <a:rPr lang="en-US"/>
              <a:t>7/28/2024</a:t>
            </a:fld>
            <a:endParaRPr lang="en-US"/>
          </a:p>
        </p:txBody>
      </p:sp>
      <p:sp>
        <p:nvSpPr>
          <p:cNvPr id="1048766" name="Footer Placeholder 4"/>
          <p:cNvSpPr>
            <a:spLocks noGrp="1"/>
          </p:cNvSpPr>
          <p:nvPr>
            <p:ph type="ftr" sz="quarter" idx="11"/>
          </p:nvPr>
        </p:nvSpPr>
        <p:spPr bwMode="auto"/>
        <p:txBody>
          <a:bodyPr/>
          <a:p>
            <a:endParaRPr lang="en-US"/>
          </a:p>
        </p:txBody>
      </p:sp>
      <p:sp>
        <p:nvSpPr>
          <p:cNvPr id="1048767" name="Slide Number Placeholder 5"/>
          <p:cNvSpPr>
            <a:spLocks noGrp="1"/>
          </p:cNvSpPr>
          <p:nvPr>
            <p:ph type="sldNum" sz="quarter" idx="12"/>
          </p:nvPr>
        </p:nvSpPr>
        <p:spPr bwMode="auto"/>
        <p:txBody>
          <a:bodyPr/>
          <a:p>
            <a:fld id="{B6F15528-21DE-4FAA-801E-634DDDAF4B2B}"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 preserve="1" showMasterPhAnim="0" showMasterSp="1" type="secHead" userDrawn="1">
  <p:cSld name="Section Header">
    <p:spTree>
      <p:nvGrpSpPr>
        <p:cNvPr id="73" name=""/>
        <p:cNvGrpSpPr/>
        <p:nvPr/>
      </p:nvGrpSpPr>
      <p:grpSpPr bwMode="auto">
        <a:xfrm>
          <a:off x="0" y="0"/>
          <a:ext cx="0" cy="0"/>
          <a:chOff x="0" y="0"/>
          <a:chExt cx="0" cy="0"/>
        </a:xfrm>
      </p:grpSpPr>
      <p:sp>
        <p:nvSpPr>
          <p:cNvPr id="1048750" name="Title 1"/>
          <p:cNvSpPr>
            <a:spLocks noGrp="1"/>
          </p:cNvSpPr>
          <p:nvPr>
            <p:ph type="title"/>
          </p:nvPr>
        </p:nvSpPr>
        <p:spPr bwMode="auto">
          <a:xfrm>
            <a:off x="722313" y="4406900"/>
            <a:ext cx="7772400" cy="1362075"/>
          </a:xfrm>
        </p:spPr>
        <p:txBody>
          <a:bodyPr anchor="t"/>
          <a:lstStyle>
            <a:lvl1pPr algn="l">
              <a:defRPr b="1" cap="all" sz="4000"/>
            </a:lvl1pPr>
          </a:lstStyle>
          <a:p>
            <a:r>
              <a:rPr lang="en-US"/>
              <a:t>Click to edit Master title style</a:t>
            </a:r>
          </a:p>
        </p:txBody>
      </p:sp>
      <p:sp>
        <p:nvSpPr>
          <p:cNvPr id="1048751" name="Text Placeholder 2"/>
          <p:cNvSpPr>
            <a:spLocks noGrp="1"/>
          </p:cNvSpPr>
          <p:nvPr>
            <p:ph type="body" idx="1"/>
          </p:nvPr>
        </p:nvSpPr>
        <p:spPr bwMode="auto">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52" name="Date Placeholder 3"/>
          <p:cNvSpPr>
            <a:spLocks noGrp="1"/>
          </p:cNvSpPr>
          <p:nvPr>
            <p:ph type="dt" sz="half" idx="10"/>
          </p:nvPr>
        </p:nvSpPr>
        <p:spPr bwMode="auto"/>
        <p:txBody>
          <a:bodyPr/>
          <a:p>
            <a:fld id="{1D8BD707-D9CF-40AE-B4C6-C98DA3205C09}" type="datetimeFigureOut">
              <a:rPr lang="en-US"/>
              <a:t>7/28/2024</a:t>
            </a:fld>
            <a:endParaRPr lang="en-US"/>
          </a:p>
        </p:txBody>
      </p:sp>
      <p:sp>
        <p:nvSpPr>
          <p:cNvPr id="1048753" name="Footer Placeholder 4"/>
          <p:cNvSpPr>
            <a:spLocks noGrp="1"/>
          </p:cNvSpPr>
          <p:nvPr>
            <p:ph type="ftr" sz="quarter" idx="11"/>
          </p:nvPr>
        </p:nvSpPr>
        <p:spPr bwMode="auto"/>
        <p:txBody>
          <a:bodyPr/>
          <a:p>
            <a:endParaRPr lang="en-US"/>
          </a:p>
        </p:txBody>
      </p:sp>
      <p:sp>
        <p:nvSpPr>
          <p:cNvPr id="1048754" name="Slide Number Placeholder 5"/>
          <p:cNvSpPr>
            <a:spLocks noGrp="1"/>
          </p:cNvSpPr>
          <p:nvPr>
            <p:ph type="sldNum" sz="quarter" idx="12"/>
          </p:nvPr>
        </p:nvSpPr>
        <p:spPr bwMode="auto"/>
        <p:txBody>
          <a:bodyPr/>
          <a:p>
            <a:fld id="{B6F15528-21DE-4FAA-801E-634DDDAF4B2B}"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 preserve="1" showMasterPhAnim="0" showMasterSp="1" type="twoObj" userDrawn="1">
  <p:cSld name="Two Content">
    <p:spTree>
      <p:nvGrpSpPr>
        <p:cNvPr id="77" name=""/>
        <p:cNvGrpSpPr/>
        <p:nvPr/>
      </p:nvGrpSpPr>
      <p:grpSpPr bwMode="auto">
        <a:xfrm>
          <a:off x="0" y="0"/>
          <a:ext cx="0" cy="0"/>
          <a:chOff x="0" y="0"/>
          <a:chExt cx="0" cy="0"/>
        </a:xfrm>
      </p:grpSpPr>
      <p:sp>
        <p:nvSpPr>
          <p:cNvPr id="1048773" name="Title 1"/>
          <p:cNvSpPr>
            <a:spLocks noGrp="1"/>
          </p:cNvSpPr>
          <p:nvPr>
            <p:ph type="title"/>
          </p:nvPr>
        </p:nvSpPr>
        <p:spPr bwMode="auto"/>
        <p:txBody>
          <a:bodyPr/>
          <a:p>
            <a:r>
              <a:rPr lang="en-US"/>
              <a:t>Click to edit Master title style</a:t>
            </a:r>
          </a:p>
        </p:txBody>
      </p:sp>
      <p:sp>
        <p:nvSpPr>
          <p:cNvPr id="1048774" name="Content Placeholder 2"/>
          <p:cNvSpPr>
            <a:spLocks noGrp="1"/>
          </p:cNvSpPr>
          <p:nvPr>
            <p:ph sz="half" idx="1"/>
          </p:nvPr>
        </p:nvSpPr>
        <p:spPr bwMode="auto">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5" name="Content Placeholder 3"/>
          <p:cNvSpPr>
            <a:spLocks noGrp="1"/>
          </p:cNvSpPr>
          <p:nvPr>
            <p:ph sz="half" idx="2"/>
          </p:nvPr>
        </p:nvSpPr>
        <p:spPr bwMode="auto">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6" name="Date Placeholder 4"/>
          <p:cNvSpPr>
            <a:spLocks noGrp="1"/>
          </p:cNvSpPr>
          <p:nvPr>
            <p:ph type="dt" sz="half" idx="10"/>
          </p:nvPr>
        </p:nvSpPr>
        <p:spPr bwMode="auto"/>
        <p:txBody>
          <a:bodyPr/>
          <a:p>
            <a:fld id="{1D8BD707-D9CF-40AE-B4C6-C98DA3205C09}" type="datetimeFigureOut">
              <a:rPr lang="en-US"/>
              <a:t>7/28/2024</a:t>
            </a:fld>
            <a:endParaRPr lang="en-US"/>
          </a:p>
        </p:txBody>
      </p:sp>
      <p:sp>
        <p:nvSpPr>
          <p:cNvPr id="1048777" name="Footer Placeholder 5"/>
          <p:cNvSpPr>
            <a:spLocks noGrp="1"/>
          </p:cNvSpPr>
          <p:nvPr>
            <p:ph type="ftr" sz="quarter" idx="11"/>
          </p:nvPr>
        </p:nvSpPr>
        <p:spPr bwMode="auto"/>
        <p:txBody>
          <a:bodyPr/>
          <a:p>
            <a:endParaRPr lang="en-US"/>
          </a:p>
        </p:txBody>
      </p:sp>
      <p:sp>
        <p:nvSpPr>
          <p:cNvPr id="1048778" name="Slide Number Placeholder 6"/>
          <p:cNvSpPr>
            <a:spLocks noGrp="1"/>
          </p:cNvSpPr>
          <p:nvPr>
            <p:ph type="sldNum" sz="quarter" idx="12"/>
          </p:nvPr>
        </p:nvSpPr>
        <p:spPr bwMode="auto"/>
        <p:txBody>
          <a:bodyPr/>
          <a:p>
            <a:fld id="{B6F15528-21DE-4FAA-801E-634DDDAF4B2B}"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 preserve="1" showMasterPhAnim="0" showMasterSp="1" type="twoTxTwoObj" userDrawn="1">
  <p:cSld name="Comparison">
    <p:spTree>
      <p:nvGrpSpPr>
        <p:cNvPr id="74" name=""/>
        <p:cNvGrpSpPr/>
        <p:nvPr/>
      </p:nvGrpSpPr>
      <p:grpSpPr bwMode="auto">
        <a:xfrm>
          <a:off x="0" y="0"/>
          <a:ext cx="0" cy="0"/>
          <a:chOff x="0" y="0"/>
          <a:chExt cx="0" cy="0"/>
        </a:xfrm>
      </p:grpSpPr>
      <p:sp>
        <p:nvSpPr>
          <p:cNvPr id="1048755" name="Title 1"/>
          <p:cNvSpPr>
            <a:spLocks noGrp="1"/>
          </p:cNvSpPr>
          <p:nvPr>
            <p:ph type="title"/>
          </p:nvPr>
        </p:nvSpPr>
        <p:spPr bwMode="auto"/>
        <p:txBody>
          <a:bodyPr/>
          <a:p>
            <a:r>
              <a:rPr lang="en-US"/>
              <a:t>Click to edit Master title style</a:t>
            </a:r>
          </a:p>
        </p:txBody>
      </p:sp>
      <p:sp>
        <p:nvSpPr>
          <p:cNvPr id="1048756" name="Text Placeholder 2"/>
          <p:cNvSpPr>
            <a:spLocks noGrp="1"/>
          </p:cNvSpPr>
          <p:nvPr>
            <p:ph type="body" idx="1"/>
          </p:nvPr>
        </p:nvSpPr>
        <p:spPr bwMode="auto">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57" name="Content Placeholder 3"/>
          <p:cNvSpPr>
            <a:spLocks noGrp="1"/>
          </p:cNvSpPr>
          <p:nvPr>
            <p:ph sz="half" idx="2"/>
          </p:nvPr>
        </p:nvSpPr>
        <p:spPr bwMode="auto">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8" name="Text Placeholder 4"/>
          <p:cNvSpPr>
            <a:spLocks noGrp="1"/>
          </p:cNvSpPr>
          <p:nvPr>
            <p:ph type="body" sz="quarter" idx="3"/>
          </p:nvPr>
        </p:nvSpPr>
        <p:spPr bwMode="auto">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59" name="Content Placeholder 5"/>
          <p:cNvSpPr>
            <a:spLocks noGrp="1"/>
          </p:cNvSpPr>
          <p:nvPr>
            <p:ph sz="quarter" idx="4"/>
          </p:nvPr>
        </p:nvSpPr>
        <p:spPr bwMode="auto">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0" name="Date Placeholder 6"/>
          <p:cNvSpPr>
            <a:spLocks noGrp="1"/>
          </p:cNvSpPr>
          <p:nvPr>
            <p:ph type="dt" sz="half" idx="10"/>
          </p:nvPr>
        </p:nvSpPr>
        <p:spPr bwMode="auto"/>
        <p:txBody>
          <a:bodyPr/>
          <a:p>
            <a:fld id="{1D8BD707-D9CF-40AE-B4C6-C98DA3205C09}" type="datetimeFigureOut">
              <a:rPr lang="en-US"/>
              <a:t>7/28/2024</a:t>
            </a:fld>
            <a:endParaRPr lang="en-US"/>
          </a:p>
        </p:txBody>
      </p:sp>
      <p:sp>
        <p:nvSpPr>
          <p:cNvPr id="1048761" name="Footer Placeholder 7"/>
          <p:cNvSpPr>
            <a:spLocks noGrp="1"/>
          </p:cNvSpPr>
          <p:nvPr>
            <p:ph type="ftr" sz="quarter" idx="11"/>
          </p:nvPr>
        </p:nvSpPr>
        <p:spPr bwMode="auto"/>
        <p:txBody>
          <a:bodyPr/>
          <a:p>
            <a:endParaRPr lang="en-US"/>
          </a:p>
        </p:txBody>
      </p:sp>
      <p:sp>
        <p:nvSpPr>
          <p:cNvPr id="1048762" name="Slide Number Placeholder 8"/>
          <p:cNvSpPr>
            <a:spLocks noGrp="1"/>
          </p:cNvSpPr>
          <p:nvPr>
            <p:ph type="sldNum" sz="quarter" idx="12"/>
          </p:nvPr>
        </p:nvSpPr>
        <p:spPr bwMode="auto"/>
        <p:txBody>
          <a:bodyPr/>
          <a:p>
            <a:fld id="{B6F15528-21DE-4FAA-801E-634DDDAF4B2B}"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 preserve="1" showMasterPhAnim="0" showMasterSp="1" type="titleOnly" userDrawn="1">
  <p:cSld name="Title Only">
    <p:spTree>
      <p:nvGrpSpPr>
        <p:cNvPr id="60" name=""/>
        <p:cNvGrpSpPr/>
        <p:nvPr/>
      </p:nvGrpSpPr>
      <p:grpSpPr bwMode="auto">
        <a:xfrm>
          <a:off x="0" y="0"/>
          <a:ext cx="0" cy="0"/>
          <a:chOff x="0" y="0"/>
          <a:chExt cx="0" cy="0"/>
        </a:xfrm>
      </p:grpSpPr>
      <p:sp>
        <p:nvSpPr>
          <p:cNvPr id="1048709" name="Title 1"/>
          <p:cNvSpPr>
            <a:spLocks noGrp="1"/>
          </p:cNvSpPr>
          <p:nvPr>
            <p:ph type="title"/>
          </p:nvPr>
        </p:nvSpPr>
        <p:spPr bwMode="auto"/>
        <p:txBody>
          <a:bodyPr/>
          <a:p>
            <a:r>
              <a:rPr lang="en-US"/>
              <a:t>Click to edit Master title style</a:t>
            </a:r>
          </a:p>
        </p:txBody>
      </p:sp>
      <p:sp>
        <p:nvSpPr>
          <p:cNvPr id="1048710" name="Date Placeholder 2"/>
          <p:cNvSpPr>
            <a:spLocks noGrp="1"/>
          </p:cNvSpPr>
          <p:nvPr>
            <p:ph type="dt" sz="half" idx="10"/>
          </p:nvPr>
        </p:nvSpPr>
        <p:spPr bwMode="auto"/>
        <p:txBody>
          <a:bodyPr/>
          <a:p>
            <a:fld id="{1D8BD707-D9CF-40AE-B4C6-C98DA3205C09}" type="datetimeFigureOut">
              <a:rPr lang="en-US"/>
              <a:t>7/28/2024</a:t>
            </a:fld>
            <a:endParaRPr lang="en-US"/>
          </a:p>
        </p:txBody>
      </p:sp>
      <p:sp>
        <p:nvSpPr>
          <p:cNvPr id="1048711" name="Footer Placeholder 3"/>
          <p:cNvSpPr>
            <a:spLocks noGrp="1"/>
          </p:cNvSpPr>
          <p:nvPr>
            <p:ph type="ftr" sz="quarter" idx="11"/>
          </p:nvPr>
        </p:nvSpPr>
        <p:spPr bwMode="auto"/>
        <p:txBody>
          <a:bodyPr/>
          <a:p>
            <a:endParaRPr lang="en-US"/>
          </a:p>
        </p:txBody>
      </p:sp>
      <p:sp>
        <p:nvSpPr>
          <p:cNvPr id="1048712" name="Slide Number Placeholder 4"/>
          <p:cNvSpPr>
            <a:spLocks noGrp="1"/>
          </p:cNvSpPr>
          <p:nvPr>
            <p:ph type="sldNum" sz="quarter" idx="12"/>
          </p:nvPr>
        </p:nvSpPr>
        <p:spPr bwMode="auto"/>
        <p:txBody>
          <a:bodyPr/>
          <a:p>
            <a:fld id="{B6F15528-21DE-4FAA-801E-634DDDAF4B2B}"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 preserve="1" showMasterPhAnim="0" showMasterSp="1" type="blank" userDrawn="1">
  <p:cSld name="Blank">
    <p:spTree>
      <p:nvGrpSpPr>
        <p:cNvPr id="28" name=""/>
        <p:cNvGrpSpPr/>
        <p:nvPr/>
      </p:nvGrpSpPr>
      <p:grpSpPr bwMode="auto">
        <a:xfrm>
          <a:off x="0" y="0"/>
          <a:ext cx="0" cy="0"/>
          <a:chOff x="0" y="0"/>
          <a:chExt cx="0" cy="0"/>
        </a:xfrm>
      </p:grpSpPr>
      <p:sp>
        <p:nvSpPr>
          <p:cNvPr id="1048581" name="Date Placeholder 1"/>
          <p:cNvSpPr>
            <a:spLocks noGrp="1"/>
          </p:cNvSpPr>
          <p:nvPr>
            <p:ph type="dt" sz="half" idx="10"/>
          </p:nvPr>
        </p:nvSpPr>
        <p:spPr bwMode="auto"/>
        <p:txBody>
          <a:bodyPr/>
          <a:p>
            <a:fld id="{1D8BD707-D9CF-40AE-B4C6-C98DA3205C09}" type="datetimeFigureOut">
              <a:rPr lang="en-US"/>
              <a:t>7/28/2024</a:t>
            </a:fld>
            <a:endParaRPr lang="en-US"/>
          </a:p>
        </p:txBody>
      </p:sp>
      <p:sp>
        <p:nvSpPr>
          <p:cNvPr id="1048582" name="Footer Placeholder 2"/>
          <p:cNvSpPr>
            <a:spLocks noGrp="1"/>
          </p:cNvSpPr>
          <p:nvPr>
            <p:ph type="ftr" sz="quarter" idx="11"/>
          </p:nvPr>
        </p:nvSpPr>
        <p:spPr bwMode="auto"/>
        <p:txBody>
          <a:bodyPr/>
          <a:p>
            <a:endParaRPr lang="en-US"/>
          </a:p>
        </p:txBody>
      </p:sp>
      <p:sp>
        <p:nvSpPr>
          <p:cNvPr id="1048583" name="Slide Number Placeholder 3"/>
          <p:cNvSpPr>
            <a:spLocks noGrp="1"/>
          </p:cNvSpPr>
          <p:nvPr>
            <p:ph type="sldNum" sz="quarter" idx="12"/>
          </p:nvPr>
        </p:nvSpPr>
        <p:spPr bwMode="auto"/>
        <p:txBody>
          <a:bodyPr/>
          <a:p>
            <a:fld id="{B6F15528-21DE-4FAA-801E-634DDDAF4B2B}"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 preserve="1" showMasterPhAnim="0" showMasterSp="1" type="objTx" userDrawn="1">
  <p:cSld name="Content with Caption">
    <p:spTree>
      <p:nvGrpSpPr>
        <p:cNvPr id="78" name=""/>
        <p:cNvGrpSpPr/>
        <p:nvPr/>
      </p:nvGrpSpPr>
      <p:grpSpPr bwMode="auto">
        <a:xfrm>
          <a:off x="0" y="0"/>
          <a:ext cx="0" cy="0"/>
          <a:chOff x="0" y="0"/>
          <a:chExt cx="0" cy="0"/>
        </a:xfrm>
      </p:grpSpPr>
      <p:sp>
        <p:nvSpPr>
          <p:cNvPr id="1048779" name="Title 1"/>
          <p:cNvSpPr>
            <a:spLocks noGrp="1"/>
          </p:cNvSpPr>
          <p:nvPr>
            <p:ph type="title"/>
          </p:nvPr>
        </p:nvSpPr>
        <p:spPr bwMode="auto">
          <a:xfrm>
            <a:off x="457200" y="273050"/>
            <a:ext cx="3008313" cy="1162050"/>
          </a:xfrm>
        </p:spPr>
        <p:txBody>
          <a:bodyPr anchor="b"/>
          <a:lstStyle>
            <a:lvl1pPr algn="l">
              <a:defRPr b="1" sz="2000"/>
            </a:lvl1pPr>
          </a:lstStyle>
          <a:p>
            <a:r>
              <a:rPr lang="en-US"/>
              <a:t>Click to edit Master title style</a:t>
            </a:r>
          </a:p>
        </p:txBody>
      </p:sp>
      <p:sp>
        <p:nvSpPr>
          <p:cNvPr id="1048780" name="Content Placeholder 2"/>
          <p:cNvSpPr>
            <a:spLocks noGrp="1"/>
          </p:cNvSpPr>
          <p:nvPr>
            <p:ph idx="1"/>
          </p:nvPr>
        </p:nvSpPr>
        <p:spPr bwMode="auto">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81" name="Text Placeholder 3"/>
          <p:cNvSpPr>
            <a:spLocks noGrp="1"/>
          </p:cNvSpPr>
          <p:nvPr>
            <p:ph type="body" sz="half" idx="2"/>
          </p:nvPr>
        </p:nvSpPr>
        <p:spPr bwMode="auto">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82" name="Date Placeholder 4"/>
          <p:cNvSpPr>
            <a:spLocks noGrp="1"/>
          </p:cNvSpPr>
          <p:nvPr>
            <p:ph type="dt" sz="half" idx="10"/>
          </p:nvPr>
        </p:nvSpPr>
        <p:spPr bwMode="auto"/>
        <p:txBody>
          <a:bodyPr/>
          <a:p>
            <a:fld id="{1D8BD707-D9CF-40AE-B4C6-C98DA3205C09}" type="datetimeFigureOut">
              <a:rPr lang="en-US"/>
              <a:t>7/28/2024</a:t>
            </a:fld>
            <a:endParaRPr lang="en-US"/>
          </a:p>
        </p:txBody>
      </p:sp>
      <p:sp>
        <p:nvSpPr>
          <p:cNvPr id="1048783" name="Footer Placeholder 5"/>
          <p:cNvSpPr>
            <a:spLocks noGrp="1"/>
          </p:cNvSpPr>
          <p:nvPr>
            <p:ph type="ftr" sz="quarter" idx="11"/>
          </p:nvPr>
        </p:nvSpPr>
        <p:spPr bwMode="auto"/>
        <p:txBody>
          <a:bodyPr/>
          <a:p>
            <a:endParaRPr lang="en-US"/>
          </a:p>
        </p:txBody>
      </p:sp>
      <p:sp>
        <p:nvSpPr>
          <p:cNvPr id="1048784" name="Slide Number Placeholder 6"/>
          <p:cNvSpPr>
            <a:spLocks noGrp="1"/>
          </p:cNvSpPr>
          <p:nvPr>
            <p:ph type="sldNum" sz="quarter" idx="12"/>
          </p:nvPr>
        </p:nvSpPr>
        <p:spPr bwMode="auto"/>
        <p:txBody>
          <a:bodyPr/>
          <a:p>
            <a:fld id="{B6F15528-21DE-4FAA-801E-634DDDAF4B2B}"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 preserve="1" showMasterPhAnim="0" showMasterSp="1" type="picTx" userDrawn="1">
  <p:cSld name="Picture with Caption">
    <p:spTree>
      <p:nvGrpSpPr>
        <p:cNvPr id="72" name=""/>
        <p:cNvGrpSpPr/>
        <p:nvPr/>
      </p:nvGrpSpPr>
      <p:grpSpPr bwMode="auto">
        <a:xfrm>
          <a:off x="0" y="0"/>
          <a:ext cx="0" cy="0"/>
          <a:chOff x="0" y="0"/>
          <a:chExt cx="0" cy="0"/>
        </a:xfrm>
      </p:grpSpPr>
      <p:sp>
        <p:nvSpPr>
          <p:cNvPr id="1048744" name="Title 1"/>
          <p:cNvSpPr>
            <a:spLocks noGrp="1"/>
          </p:cNvSpPr>
          <p:nvPr>
            <p:ph type="title"/>
          </p:nvPr>
        </p:nvSpPr>
        <p:spPr bwMode="auto">
          <a:xfrm>
            <a:off x="1792288" y="4800600"/>
            <a:ext cx="5486400" cy="566738"/>
          </a:xfrm>
        </p:spPr>
        <p:txBody>
          <a:bodyPr anchor="b"/>
          <a:lstStyle>
            <a:lvl1pPr algn="l">
              <a:defRPr b="1" sz="2000"/>
            </a:lvl1pPr>
          </a:lstStyle>
          <a:p>
            <a:r>
              <a:rPr lang="en-US"/>
              <a:t>Click to edit Master title style</a:t>
            </a:r>
          </a:p>
        </p:txBody>
      </p:sp>
      <p:sp>
        <p:nvSpPr>
          <p:cNvPr id="1048745" name="Picture Placeholder 2"/>
          <p:cNvSpPr>
            <a:spLocks noGrp="1"/>
          </p:cNvSpPr>
          <p:nvPr>
            <p:ph type="pic" idx="1"/>
          </p:nvPr>
        </p:nvSpPr>
        <p:spPr bwMode="auto">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746" name="Text Placeholder 3"/>
          <p:cNvSpPr>
            <a:spLocks noGrp="1"/>
          </p:cNvSpPr>
          <p:nvPr>
            <p:ph type="body" sz="half" idx="2"/>
          </p:nvPr>
        </p:nvSpPr>
        <p:spPr bwMode="auto">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47" name="Date Placeholder 4"/>
          <p:cNvSpPr>
            <a:spLocks noGrp="1"/>
          </p:cNvSpPr>
          <p:nvPr>
            <p:ph type="dt" sz="half" idx="10"/>
          </p:nvPr>
        </p:nvSpPr>
        <p:spPr bwMode="auto"/>
        <p:txBody>
          <a:bodyPr/>
          <a:p>
            <a:fld id="{1D8BD707-D9CF-40AE-B4C6-C98DA3205C09}" type="datetimeFigureOut">
              <a:rPr lang="en-US"/>
              <a:t>7/28/2024</a:t>
            </a:fld>
            <a:endParaRPr lang="en-US"/>
          </a:p>
        </p:txBody>
      </p:sp>
      <p:sp>
        <p:nvSpPr>
          <p:cNvPr id="1048748" name="Footer Placeholder 5"/>
          <p:cNvSpPr>
            <a:spLocks noGrp="1"/>
          </p:cNvSpPr>
          <p:nvPr>
            <p:ph type="ftr" sz="quarter" idx="11"/>
          </p:nvPr>
        </p:nvSpPr>
        <p:spPr bwMode="auto"/>
        <p:txBody>
          <a:bodyPr/>
          <a:p>
            <a:endParaRPr lang="en-US"/>
          </a:p>
        </p:txBody>
      </p:sp>
      <p:sp>
        <p:nvSpPr>
          <p:cNvPr id="1048749" name="Slide Number Placeholder 6"/>
          <p:cNvSpPr>
            <a:spLocks noGrp="1"/>
          </p:cNvSpPr>
          <p:nvPr>
            <p:ph type="sldNum" sz="quarter" idx="12"/>
          </p:nvPr>
        </p:nvSpPr>
        <p:spPr bwMode="auto"/>
        <p:txBody>
          <a:bodyPr/>
          <a:p>
            <a:fld id="{B6F15528-21DE-4FAA-801E-634DDDAF4B2B}"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0">
  <p:cSld name="">
    <p:bg>
      <p:bgPr shadeToTitle="0">
        <a:solidFill>
          <a:schemeClr val="bg1">
            <a:lumMod val="95000"/>
          </a:schemeClr>
        </a:solidFill>
      </p:bgPr>
    </p:bg>
    <p:spTree>
      <p:nvGrpSpPr>
        <p:cNvPr id="12" name=""/>
        <p:cNvGrpSpPr/>
        <p:nvPr/>
      </p:nvGrpSpPr>
      <p:grpSpPr bwMode="auto">
        <a:xfrm>
          <a:off x="0" y="0"/>
          <a:ext cx="0" cy="0"/>
          <a:chOff x="0" y="0"/>
          <a:chExt cx="0" cy="0"/>
        </a:xfrm>
      </p:grpSpPr>
      <p:sp>
        <p:nvSpPr>
          <p:cNvPr id="1048576" name="Title Placeholder 1"/>
          <p:cNvSpPr>
            <a:spLocks noGrp="1"/>
          </p:cNvSpPr>
          <p:nvPr>
            <p:ph type="title"/>
          </p:nvPr>
        </p:nvSpPr>
        <p:spPr bwMode="auto">
          <a:xfrm>
            <a:off x="457200" y="274638"/>
            <a:ext cx="8229600" cy="1143000"/>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bwMode="auto">
          <a:xfrm>
            <a:off x="457200" y="1600200"/>
            <a:ext cx="8229600" cy="452596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bwMode="auto">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a:t>7/28/2024</a:t>
            </a:fld>
            <a:endParaRPr lang="en-US"/>
          </a:p>
        </p:txBody>
      </p:sp>
      <p:sp>
        <p:nvSpPr>
          <p:cNvPr id="1048579" name="Footer Placeholder 4"/>
          <p:cNvSpPr>
            <a:spLocks noGrp="1"/>
          </p:cNvSpPr>
          <p:nvPr>
            <p:ph type="ftr" sz="quarter" idx="3"/>
          </p:nvPr>
        </p:nvSpPr>
        <p:spPr bwMode="auto">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bwMode="auto">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914400">
        <a:spcBef>
          <a:spcPts val="0"/>
        </a:spcBef>
        <a:buNone/>
        <a:defRPr sz="4400">
          <a:solidFill>
            <a:schemeClr val="tx1"/>
          </a:solidFill>
          <a:latin typeface="+mj-lt"/>
          <a:ea typeface="+mj-ea"/>
          <a:cs typeface="+mj-cs"/>
        </a:defRPr>
      </a:lvl1pPr>
    </p:titleStyle>
    <p:bodyStyle>
      <a:lvl1pPr algn="l" defTabSz="914400" indent="-342900" marL="342900">
        <a:spcBef>
          <a:spcPts val="0"/>
        </a:spcBef>
        <a:buFont typeface="Arial"/>
        <a:buChar char="•"/>
        <a:defRPr sz="3200">
          <a:solidFill>
            <a:schemeClr val="tx1"/>
          </a:solidFill>
          <a:latin typeface="+mn-lt"/>
          <a:ea typeface="+mn-ea"/>
          <a:cs typeface="+mn-cs"/>
        </a:defRPr>
      </a:lvl1pPr>
      <a:lvl2pPr algn="l" defTabSz="914400" indent="-285750" marL="742950">
        <a:spcBef>
          <a:spcPts val="0"/>
        </a:spcBef>
        <a:buFont typeface="Arial"/>
        <a:buChar char="–"/>
        <a:defRPr sz="2800">
          <a:solidFill>
            <a:schemeClr val="tx1"/>
          </a:solidFill>
          <a:latin typeface="+mn-lt"/>
          <a:ea typeface="+mn-ea"/>
          <a:cs typeface="+mn-cs"/>
        </a:defRPr>
      </a:lvl2pPr>
      <a:lvl3pPr algn="l" defTabSz="914400" indent="-228600" marL="1143000">
        <a:spcBef>
          <a:spcPts val="0"/>
        </a:spcBef>
        <a:buFont typeface="Arial"/>
        <a:buChar char="•"/>
        <a:defRPr sz="2400">
          <a:solidFill>
            <a:schemeClr val="tx1"/>
          </a:solidFill>
          <a:latin typeface="+mn-lt"/>
          <a:ea typeface="+mn-ea"/>
          <a:cs typeface="+mn-cs"/>
        </a:defRPr>
      </a:lvl3pPr>
      <a:lvl4pPr algn="l" defTabSz="914400" indent="-228600" marL="1600200">
        <a:spcBef>
          <a:spcPts val="0"/>
        </a:spcBef>
        <a:buFont typeface="Arial"/>
        <a:buChar char="–"/>
        <a:defRPr sz="2000">
          <a:solidFill>
            <a:schemeClr val="tx1"/>
          </a:solidFill>
          <a:latin typeface="+mn-lt"/>
          <a:ea typeface="+mn-ea"/>
          <a:cs typeface="+mn-cs"/>
        </a:defRPr>
      </a:lvl4pPr>
      <a:lvl5pPr algn="l" defTabSz="914400" indent="-228600" marL="2057400">
        <a:spcBef>
          <a:spcPts val="0"/>
        </a:spcBef>
        <a:buFont typeface="Arial"/>
        <a:buChar char="»"/>
        <a:defRPr sz="2000">
          <a:solidFill>
            <a:schemeClr val="tx1"/>
          </a:solidFill>
          <a:latin typeface="+mn-lt"/>
          <a:ea typeface="+mn-ea"/>
          <a:cs typeface="+mn-cs"/>
        </a:defRPr>
      </a:lvl5pPr>
      <a:lvl6pPr algn="l" defTabSz="914400" indent="-228600" marL="2514600">
        <a:spcBef>
          <a:spcPts val="0"/>
        </a:spcBef>
        <a:buFont typeface="Arial"/>
        <a:buChar char="•"/>
        <a:defRPr sz="2000">
          <a:solidFill>
            <a:schemeClr val="tx1"/>
          </a:solidFill>
          <a:latin typeface="+mn-lt"/>
          <a:ea typeface="+mn-ea"/>
          <a:cs typeface="+mn-cs"/>
        </a:defRPr>
      </a:lvl6pPr>
      <a:lvl7pPr algn="l" defTabSz="914400" indent="-228600" marL="2971800">
        <a:spcBef>
          <a:spcPts val="0"/>
        </a:spcBef>
        <a:buFont typeface="Arial"/>
        <a:buChar char="•"/>
        <a:defRPr sz="2000">
          <a:solidFill>
            <a:schemeClr val="tx1"/>
          </a:solidFill>
          <a:latin typeface="+mn-lt"/>
          <a:ea typeface="+mn-ea"/>
          <a:cs typeface="+mn-cs"/>
        </a:defRPr>
      </a:lvl7pPr>
      <a:lvl8pPr algn="l" defTabSz="914400" indent="-228600" marL="3429000">
        <a:spcBef>
          <a:spcPts val="0"/>
        </a:spcBef>
        <a:buFont typeface="Arial"/>
        <a:buChar char="•"/>
        <a:defRPr sz="2000">
          <a:solidFill>
            <a:schemeClr val="tx1"/>
          </a:solidFill>
          <a:latin typeface="+mn-lt"/>
          <a:ea typeface="+mn-ea"/>
          <a:cs typeface="+mn-cs"/>
        </a:defRPr>
      </a:lvl8pPr>
      <a:lvl9pPr algn="l" defTabSz="914400" indent="-228600" marL="3886200">
        <a:spcBef>
          <a:spcPts val="0"/>
        </a:spcBef>
        <a:buFont typeface="Arial"/>
        <a:buChar char="•"/>
        <a:defRPr sz="2000">
          <a:solidFill>
            <a:schemeClr val="tx1"/>
          </a:solidFill>
          <a:latin typeface="+mn-lt"/>
          <a:ea typeface="+mn-ea"/>
          <a:cs typeface="+mn-cs"/>
        </a:defRPr>
      </a:lvl9pPr>
    </p:bodyStyle>
    <p:otherStyle>
      <a:defPPr>
        <a:defRPr lang="en-US"/>
      </a:defPPr>
      <a:lvl1pPr algn="l" defTabSz="914400" marL="0">
        <a:defRPr sz="1800">
          <a:solidFill>
            <a:schemeClr val="tx1"/>
          </a:solidFill>
          <a:latin typeface="+mn-lt"/>
          <a:ea typeface="+mn-ea"/>
          <a:cs typeface="+mn-cs"/>
        </a:defRPr>
      </a:lvl1pPr>
      <a:lvl2pPr algn="l" defTabSz="914400" marL="457200">
        <a:defRPr sz="1800">
          <a:solidFill>
            <a:schemeClr val="tx1"/>
          </a:solidFill>
          <a:latin typeface="+mn-lt"/>
          <a:ea typeface="+mn-ea"/>
          <a:cs typeface="+mn-cs"/>
        </a:defRPr>
      </a:lvl2pPr>
      <a:lvl3pPr algn="l" defTabSz="914400" marL="914400">
        <a:defRPr sz="1800">
          <a:solidFill>
            <a:schemeClr val="tx1"/>
          </a:solidFill>
          <a:latin typeface="+mn-lt"/>
          <a:ea typeface="+mn-ea"/>
          <a:cs typeface="+mn-cs"/>
        </a:defRPr>
      </a:lvl3pPr>
      <a:lvl4pPr algn="l" defTabSz="914400" marL="1371600">
        <a:defRPr sz="1800">
          <a:solidFill>
            <a:schemeClr val="tx1"/>
          </a:solidFill>
          <a:latin typeface="+mn-lt"/>
          <a:ea typeface="+mn-ea"/>
          <a:cs typeface="+mn-cs"/>
        </a:defRPr>
      </a:lvl4pPr>
      <a:lvl5pPr algn="l" defTabSz="914400" marL="1828800">
        <a:defRPr sz="1800">
          <a:solidFill>
            <a:schemeClr val="tx1"/>
          </a:solidFill>
          <a:latin typeface="+mn-lt"/>
          <a:ea typeface="+mn-ea"/>
          <a:cs typeface="+mn-cs"/>
        </a:defRPr>
      </a:lvl5pPr>
      <a:lvl6pPr algn="l" defTabSz="914400" marL="2286000">
        <a:defRPr sz="1800">
          <a:solidFill>
            <a:schemeClr val="tx1"/>
          </a:solidFill>
          <a:latin typeface="+mn-lt"/>
          <a:ea typeface="+mn-ea"/>
          <a:cs typeface="+mn-cs"/>
        </a:defRPr>
      </a:lvl6pPr>
      <a:lvl7pPr algn="l" defTabSz="914400" marL="2743200">
        <a:defRPr sz="1800">
          <a:solidFill>
            <a:schemeClr val="tx1"/>
          </a:solidFill>
          <a:latin typeface="+mn-lt"/>
          <a:ea typeface="+mn-ea"/>
          <a:cs typeface="+mn-cs"/>
        </a:defRPr>
      </a:lvl7pPr>
      <a:lvl8pPr algn="l" defTabSz="914400" marL="3200400">
        <a:defRPr sz="1800">
          <a:solidFill>
            <a:schemeClr val="tx1"/>
          </a:solidFill>
          <a:latin typeface="+mn-lt"/>
          <a:ea typeface="+mn-ea"/>
          <a:cs typeface="+mn-cs"/>
        </a:defRPr>
      </a:lvl8pPr>
      <a:lvl9pPr algn="l" defTabSz="914400" marL="36576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7.xml"/><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5.xml"/><Relationship Id="rId6"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png"/><Relationship Id="rId3" Type="http://schemas.openxmlformats.org/officeDocument/2006/relationships/slideLayout" Target="../slideLayouts/slideLayout7.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5.png"/><Relationship Id="rId4" Type="http://schemas.openxmlformats.org/officeDocument/2006/relationships/slideLayout" Target="../slideLayouts/slideLayout12.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5.png"/><Relationship Id="rId9" Type="http://schemas.openxmlformats.org/officeDocument/2006/relationships/slideLayout" Target="../slideLayouts/slideLayout13.xml"/><Relationship Id="rId10"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8.emf"/><Relationship Id="rId2" Type="http://schemas.openxmlformats.org/officeDocument/2006/relationships/image" Target="../media/image9.emf"/><Relationship Id="rId3" Type="http://schemas.openxmlformats.org/officeDocument/2006/relationships/image" Target="../media/image6.png"/><Relationship Id="rId4" Type="http://schemas.openxmlformats.org/officeDocument/2006/relationships/image" Target="../media/image10.jpeg"/><Relationship Id="rId5" Type="http://schemas.openxmlformats.org/officeDocument/2006/relationships/slideLayout" Target="../slideLayouts/slideLayout14.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5.png"/><Relationship Id="rId4" Type="http://schemas.openxmlformats.org/officeDocument/2006/relationships/slideLayout" Target="../slideLayouts/slideLayout7.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slideLayout" Target="../slideLayouts/slideLayout6.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5.png"/><Relationship Id="rId4" Type="http://schemas.openxmlformats.org/officeDocument/2006/relationships/slideLayout" Target="../slideLayouts/slideLayout7.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1" showMasterSp="1" showMasterPhAnim="0">
  <p:cSld name="">
    <p:spTree>
      <p:nvGrpSpPr>
        <p:cNvPr id="29" name=""/>
        <p:cNvGrpSpPr/>
        <p:nvPr/>
      </p:nvGrpSpPr>
      <p:grpSpPr bwMode="auto">
        <a:xfrm>
          <a:off x="0" y="0"/>
          <a:ext cx="0" cy="0"/>
          <a:chOff x="0" y="0"/>
          <a:chExt cx="0" cy="0"/>
        </a:xfrm>
      </p:grpSpPr>
      <p:pic>
        <p:nvPicPr>
          <p:cNvPr id="2097152" name="Picture 2"/>
          <p:cNvPicPr>
            <a:picLocks noChangeAspect="1"/>
          </p:cNvPicPr>
          <p:nvPr/>
        </p:nvPicPr>
        <p:blipFill>
          <a:blip xmlns:r="http://schemas.openxmlformats.org/officeDocument/2006/relationships" r:embed="rId1"/>
          <a:stretch>
            <a:fillRect/>
          </a:stretch>
        </p:blipFill>
        <p:spPr bwMode="auto">
          <a:xfrm>
            <a:off x="0" y="0"/>
            <a:ext cx="18310194" cy="10287000"/>
          </a:xfrm>
          <a:prstGeom prst="rect"/>
        </p:spPr>
      </p:pic>
      <p:grpSp>
        <p:nvGrpSpPr>
          <p:cNvPr id="30" name="Group 4"/>
          <p:cNvGrpSpPr>
            <a:grpSpLocks noChangeAspect="1"/>
          </p:cNvGrpSpPr>
          <p:nvPr/>
        </p:nvGrpSpPr>
        <p:grpSpPr bwMode="auto">
          <a:xfrm>
            <a:off x="10228234" y="5024845"/>
            <a:ext cx="495300" cy="495300"/>
            <a:chOff x="0" y="0"/>
            <a:chExt cx="6355080" cy="6355080"/>
          </a:xfrm>
        </p:grpSpPr>
        <p:sp>
          <p:nvSpPr>
            <p:cNvPr id="1048584" name="Freeform 5"/>
            <p:cNvSpPr/>
            <p:nvPr/>
          </p:nvSpPr>
          <p:spPr bwMode="auto">
            <a:xfrm>
              <a:off x="0" y="0"/>
              <a:ext cx="6355080" cy="6355080"/>
            </a:xfrm>
            <a:custGeom>
              <a:avLst/>
              <a:ahLst/>
              <a:rect l="l" t="t" r="r" b="b"/>
              <a:pathLst>
                <a:path w="6355080" h="6355080" fill="norm" stroke="1"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sp>
        <p:nvSpPr>
          <p:cNvPr id="1048585" name="TextBox 19"/>
          <p:cNvSpPr txBox="1"/>
          <p:nvPr/>
        </p:nvSpPr>
        <p:spPr bwMode="auto">
          <a:xfrm flipH="0" flipV="0">
            <a:off x="1343155" y="3511469"/>
            <a:ext cx="15471211" cy="4206600"/>
          </a:xfrm>
          <a:prstGeom prst="rect"/>
        </p:spPr>
        <p:txBody>
          <a:bodyPr anchor="t" bIns="0" lIns="0" rIns="0" rtlCol="0" tIns="0">
            <a:spAutoFit/>
          </a:bodyPr>
          <a:p>
            <a:pPr>
              <a:lnSpc>
                <a:spcPts val="11040"/>
              </a:lnSpc>
            </a:pPr>
            <a:r>
              <a:rPr sz="12000" lang="en-US">
                <a:solidFill>
                  <a:srgbClr val="FFFFFF"/>
                </a:solidFill>
                <a:latin typeface="Antonio Bold"/>
              </a:rPr>
              <a:t>SUSTAINABLE CLOTHING</a:t>
            </a:r>
          </a:p>
          <a:p>
            <a:pPr>
              <a:lnSpc>
                <a:spcPts val="11040"/>
              </a:lnSpc>
            </a:p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1" showMasterSp="1" showMasterPhAnim="0">
  <p:cSld name="">
    <p:spTree>
      <p:nvGrpSpPr>
        <p:cNvPr id="67" name=""/>
        <p:cNvGrpSpPr/>
        <p:nvPr/>
      </p:nvGrpSpPr>
      <p:grpSpPr bwMode="auto">
        <a:xfrm>
          <a:off x="0" y="0"/>
          <a:ext cx="0" cy="0"/>
          <a:chOff x="0" y="0"/>
          <a:chExt cx="0" cy="0"/>
        </a:xfrm>
      </p:grpSpPr>
      <p:pic>
        <p:nvPicPr>
          <p:cNvPr id="2097172" name="Picture 2"/>
          <p:cNvPicPr>
            <a:picLocks noChangeAspect="1"/>
          </p:cNvPicPr>
          <p:nvPr/>
        </p:nvPicPr>
        <p:blipFill>
          <a:blip xmlns:r="http://schemas.openxmlformats.org/officeDocument/2006/relationships" r:embed="rId1"/>
          <a:stretch>
            <a:fillRect/>
          </a:stretch>
        </p:blipFill>
        <p:spPr bwMode="auto">
          <a:xfrm>
            <a:off x="0" y="19380"/>
            <a:ext cx="18310194" cy="10287000"/>
          </a:xfrm>
          <a:prstGeom prst="rect"/>
        </p:spPr>
      </p:pic>
      <p:sp>
        <p:nvSpPr>
          <p:cNvPr id="1048730" name="TextBox 6"/>
          <p:cNvSpPr txBox="1"/>
          <p:nvPr/>
        </p:nvSpPr>
        <p:spPr bwMode="auto">
          <a:xfrm>
            <a:off x="3581400" y="3898619"/>
            <a:ext cx="9147307" cy="3847207"/>
          </a:xfrm>
          <a:prstGeom prst="rect"/>
        </p:spPr>
        <p:txBody>
          <a:bodyPr anchor="t" bIns="0" lIns="0" rIns="0" rtlCol="0" tIns="0">
            <a:spAutoFit/>
          </a:bodyPr>
          <a:p>
            <a:pPr algn="ctr">
              <a:lnSpc>
                <a:spcPts val="15000"/>
              </a:lnSpc>
            </a:pPr>
            <a:r>
              <a:rPr sz="15000" lang="en-US">
                <a:solidFill>
                  <a:srgbClr val="FFFFFF"/>
                </a:solidFill>
                <a:latin typeface="Agrandir Wide Black Bold"/>
              </a:rPr>
              <a:t>Thank You!</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1" showMasterSp="1" showMasterPhAnim="0">
  <p:cSld name="">
    <p:spTree>
      <p:nvGrpSpPr>
        <p:cNvPr id="34" name=""/>
        <p:cNvGrpSpPr/>
        <p:nvPr/>
      </p:nvGrpSpPr>
      <p:grpSpPr bwMode="auto">
        <a:xfrm>
          <a:off x="0" y="0"/>
          <a:ext cx="0" cy="0"/>
          <a:chOff x="0" y="0"/>
          <a:chExt cx="0" cy="0"/>
        </a:xfrm>
      </p:grpSpPr>
      <p:grpSp>
        <p:nvGrpSpPr>
          <p:cNvPr id="35" name="Group 39"/>
          <p:cNvGrpSpPr/>
          <p:nvPr/>
        </p:nvGrpSpPr>
        <p:grpSpPr bwMode="auto">
          <a:xfrm>
            <a:off x="704241" y="7442478"/>
            <a:ext cx="1371600" cy="1371600"/>
            <a:chOff x="6821181" y="4608210"/>
            <a:chExt cx="914400" cy="914400"/>
          </a:xfrm>
        </p:grpSpPr>
        <p:sp>
          <p:nvSpPr>
            <p:cNvPr id="1048591" name="Oval 40"/>
            <p:cNvSpPr/>
            <p:nvPr/>
          </p:nvSpPr>
          <p:spPr bwMode="auto">
            <a:xfrm>
              <a:off x="6821181" y="4608210"/>
              <a:ext cx="914400" cy="914400"/>
            </a:xfrm>
            <a:prstGeom prst="ellipse"/>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1371600"/>
              <a:endParaRPr sz="2700" lang="en-US">
                <a:solidFill>
                  <a:prstClr val="white"/>
                </a:solidFill>
              </a:endParaRPr>
            </a:p>
          </p:txBody>
        </p:sp>
        <p:sp>
          <p:nvSpPr>
            <p:cNvPr id="1048592" name="Shape 2932"/>
            <p:cNvSpPr/>
            <p:nvPr/>
          </p:nvSpPr>
          <p:spPr bwMode="auto">
            <a:xfrm>
              <a:off x="7038859" y="4857302"/>
              <a:ext cx="479042" cy="391945"/>
            </a:xfrm>
            <a:custGeom>
              <a:avLst/>
              <a:ahLst/>
              <a:cxnLst>
                <a:cxn ang="0">
                  <a:pos x="wd2" y="hd2"/>
                </a:cxn>
                <a:cxn ang="5400000">
                  <a:pos x="wd2" y="hd2"/>
                </a:cxn>
                <a:cxn ang="10800000">
                  <a:pos x="wd2" y="hd2"/>
                </a:cxn>
                <a:cxn ang="16200000">
                  <a:pos x="wd2" y="hd2"/>
                </a:cxn>
              </a:cxnLst>
              <a:rect l="0" t="0" r="r" b="b"/>
              <a:pathLst>
                <a:path w="21600" h="21600" fill="norm" stroke="1" extrusionOk="0">
                  <a:moveTo>
                    <a:pt x="1964" y="12000"/>
                  </a:moveTo>
                  <a:cubicBezTo>
                    <a:pt x="1421" y="12000"/>
                    <a:pt x="982" y="11462"/>
                    <a:pt x="982" y="10800"/>
                  </a:cubicBezTo>
                  <a:cubicBezTo>
                    <a:pt x="982" y="10138"/>
                    <a:pt x="1421" y="9600"/>
                    <a:pt x="1964" y="9600"/>
                  </a:cubicBezTo>
                  <a:cubicBezTo>
                    <a:pt x="2505" y="9600"/>
                    <a:pt x="2945" y="10138"/>
                    <a:pt x="2945" y="10800"/>
                  </a:cubicBezTo>
                  <a:cubicBezTo>
                    <a:pt x="2945" y="11462"/>
                    <a:pt x="2505" y="12000"/>
                    <a:pt x="1964" y="12000"/>
                  </a:cubicBezTo>
                  <a:moveTo>
                    <a:pt x="21456" y="10376"/>
                  </a:moveTo>
                  <a:lnTo>
                    <a:pt x="18511" y="6776"/>
                  </a:lnTo>
                  <a:cubicBezTo>
                    <a:pt x="18422" y="6667"/>
                    <a:pt x="18299" y="6600"/>
                    <a:pt x="18164" y="6600"/>
                  </a:cubicBezTo>
                  <a:cubicBezTo>
                    <a:pt x="17892" y="6600"/>
                    <a:pt x="17673" y="6869"/>
                    <a:pt x="17673" y="7200"/>
                  </a:cubicBezTo>
                  <a:cubicBezTo>
                    <a:pt x="17673" y="7366"/>
                    <a:pt x="17728" y="7516"/>
                    <a:pt x="17817" y="7624"/>
                  </a:cubicBezTo>
                  <a:lnTo>
                    <a:pt x="19924" y="10200"/>
                  </a:lnTo>
                  <a:lnTo>
                    <a:pt x="8058" y="10200"/>
                  </a:lnTo>
                  <a:lnTo>
                    <a:pt x="14727" y="2048"/>
                  </a:lnTo>
                  <a:lnTo>
                    <a:pt x="14727" y="5400"/>
                  </a:lnTo>
                  <a:cubicBezTo>
                    <a:pt x="14727" y="5732"/>
                    <a:pt x="14947" y="6000"/>
                    <a:pt x="15218" y="6000"/>
                  </a:cubicBezTo>
                  <a:cubicBezTo>
                    <a:pt x="15489" y="6000"/>
                    <a:pt x="15709" y="5732"/>
                    <a:pt x="15709" y="5400"/>
                  </a:cubicBezTo>
                  <a:lnTo>
                    <a:pt x="15709" y="600"/>
                  </a:lnTo>
                  <a:cubicBezTo>
                    <a:pt x="15709" y="269"/>
                    <a:pt x="15489" y="0"/>
                    <a:pt x="15218" y="0"/>
                  </a:cubicBezTo>
                  <a:lnTo>
                    <a:pt x="11291" y="0"/>
                  </a:lnTo>
                  <a:cubicBezTo>
                    <a:pt x="11020" y="0"/>
                    <a:pt x="10800" y="269"/>
                    <a:pt x="10800" y="600"/>
                  </a:cubicBezTo>
                  <a:cubicBezTo>
                    <a:pt x="10800" y="932"/>
                    <a:pt x="11020" y="1200"/>
                    <a:pt x="11291" y="1200"/>
                  </a:cubicBezTo>
                  <a:lnTo>
                    <a:pt x="14033" y="1200"/>
                  </a:lnTo>
                  <a:lnTo>
                    <a:pt x="6669" y="10200"/>
                  </a:lnTo>
                  <a:lnTo>
                    <a:pt x="3858" y="10200"/>
                  </a:lnTo>
                  <a:cubicBezTo>
                    <a:pt x="3639" y="9167"/>
                    <a:pt x="2877" y="8400"/>
                    <a:pt x="1964" y="8400"/>
                  </a:cubicBezTo>
                  <a:cubicBezTo>
                    <a:pt x="879" y="8400"/>
                    <a:pt x="0" y="9475"/>
                    <a:pt x="0" y="10800"/>
                  </a:cubicBezTo>
                  <a:cubicBezTo>
                    <a:pt x="0" y="12125"/>
                    <a:pt x="879" y="13200"/>
                    <a:pt x="1964" y="13200"/>
                  </a:cubicBezTo>
                  <a:cubicBezTo>
                    <a:pt x="2877" y="13200"/>
                    <a:pt x="3639" y="12434"/>
                    <a:pt x="3858" y="11400"/>
                  </a:cubicBezTo>
                  <a:lnTo>
                    <a:pt x="6669" y="11400"/>
                  </a:lnTo>
                  <a:lnTo>
                    <a:pt x="14033" y="20400"/>
                  </a:lnTo>
                  <a:lnTo>
                    <a:pt x="11291" y="20400"/>
                  </a:lnTo>
                  <a:cubicBezTo>
                    <a:pt x="11020" y="20400"/>
                    <a:pt x="10800" y="20669"/>
                    <a:pt x="10800" y="21000"/>
                  </a:cubicBezTo>
                  <a:cubicBezTo>
                    <a:pt x="10800" y="21332"/>
                    <a:pt x="11020" y="21600"/>
                    <a:pt x="11291" y="21600"/>
                  </a:cubicBezTo>
                  <a:lnTo>
                    <a:pt x="15218" y="21600"/>
                  </a:lnTo>
                  <a:cubicBezTo>
                    <a:pt x="15489" y="21600"/>
                    <a:pt x="15709" y="21332"/>
                    <a:pt x="15709" y="21000"/>
                  </a:cubicBezTo>
                  <a:lnTo>
                    <a:pt x="15709" y="16200"/>
                  </a:lnTo>
                  <a:cubicBezTo>
                    <a:pt x="15709" y="15869"/>
                    <a:pt x="15489" y="15600"/>
                    <a:pt x="15218" y="15600"/>
                  </a:cubicBezTo>
                  <a:cubicBezTo>
                    <a:pt x="14947" y="15600"/>
                    <a:pt x="14727" y="15869"/>
                    <a:pt x="14727" y="16200"/>
                  </a:cubicBezTo>
                  <a:lnTo>
                    <a:pt x="14727" y="19552"/>
                  </a:lnTo>
                  <a:lnTo>
                    <a:pt x="8058" y="11400"/>
                  </a:lnTo>
                  <a:lnTo>
                    <a:pt x="19924" y="11400"/>
                  </a:lnTo>
                  <a:lnTo>
                    <a:pt x="17817" y="13976"/>
                  </a:lnTo>
                  <a:cubicBezTo>
                    <a:pt x="17728" y="14085"/>
                    <a:pt x="17673" y="14235"/>
                    <a:pt x="17673" y="14400"/>
                  </a:cubicBezTo>
                  <a:cubicBezTo>
                    <a:pt x="17673" y="14732"/>
                    <a:pt x="17892" y="15000"/>
                    <a:pt x="18164" y="15000"/>
                  </a:cubicBezTo>
                  <a:cubicBezTo>
                    <a:pt x="18299" y="15000"/>
                    <a:pt x="18422" y="14933"/>
                    <a:pt x="18511" y="14824"/>
                  </a:cubicBezTo>
                  <a:lnTo>
                    <a:pt x="21456" y="11224"/>
                  </a:lnTo>
                  <a:cubicBezTo>
                    <a:pt x="21545" y="11116"/>
                    <a:pt x="21600" y="10966"/>
                    <a:pt x="21600" y="10800"/>
                  </a:cubicBezTo>
                  <a:cubicBezTo>
                    <a:pt x="21600" y="10635"/>
                    <a:pt x="21545" y="10485"/>
                    <a:pt x="21456" y="10376"/>
                  </a:cubicBezTo>
                </a:path>
              </a:pathLst>
            </a:custGeom>
            <a:solidFill>
              <a:schemeClr val="bg1"/>
            </a:solidFill>
            <a:ln w="12700">
              <a:miter lim="400000"/>
            </a:ln>
          </p:spPr>
          <p:txBody>
            <a:bodyPr anchor="ctr" bIns="57136" lIns="57136" rIns="57136" tIns="57136"/>
            <a:p>
              <a:pPr defTabSz="685594">
                <a:defRPr cap="none" sz="3000">
                  <a:solidFill>
                    <a:srgbClr val="FFFFFF"/>
                  </a:solidFill>
                  <a:latin typeface="Gill Sans"/>
                  <a:ea typeface="Gill Sans"/>
                  <a:cs typeface="Gill Sans"/>
                </a:defRPr>
              </a:pPr>
              <a:endParaRPr sz="4500">
                <a:solidFill>
                  <a:srgbClr val="FFFFFF"/>
                </a:solidFill>
                <a:latin typeface="Gill Sans"/>
                <a:ea typeface="Gill Sans"/>
                <a:cs typeface="Gill Sans"/>
              </a:endParaRPr>
            </a:p>
          </p:txBody>
        </p:sp>
      </p:grpSp>
      <p:sp>
        <p:nvSpPr>
          <p:cNvPr id="1048593" name="TextBox 42"/>
          <p:cNvSpPr txBox="1"/>
          <p:nvPr/>
        </p:nvSpPr>
        <p:spPr bwMode="auto">
          <a:xfrm>
            <a:off x="67466" y="62230"/>
            <a:ext cx="9198340" cy="891540"/>
          </a:xfrm>
          <a:prstGeom prst="rect"/>
          <a:noFill/>
        </p:spPr>
        <p:txBody>
          <a:bodyPr rtlCol="0" wrap="square">
            <a:spAutoFit/>
          </a:bodyPr>
          <a:p>
            <a:pPr defTabSz="1371600"/>
            <a:r>
              <a:rPr b="1" sz="5400" lang="en-US"/>
              <a:t>Who we are</a:t>
            </a:r>
            <a:endParaRPr b="1" sz="5400" lang="en-US">
              <a:solidFill>
                <a:prstClr val="black">
                  <a:lumMod val="85000"/>
                  <a:lumOff val="15000"/>
                </a:prstClr>
              </a:solidFill>
              <a:latin typeface="Montserrat"/>
            </a:endParaRPr>
          </a:p>
        </p:txBody>
      </p:sp>
      <p:sp>
        <p:nvSpPr>
          <p:cNvPr id="1048594" name="Rectangle 2"/>
          <p:cNvSpPr/>
          <p:nvPr/>
        </p:nvSpPr>
        <p:spPr bwMode="auto">
          <a:xfrm>
            <a:off x="93387" y="1158819"/>
            <a:ext cx="5187772" cy="447040"/>
          </a:xfrm>
          <a:prstGeom prst="rect"/>
        </p:spPr>
        <p:txBody>
          <a:bodyPr wrap="none">
            <a:spAutoFit/>
          </a:bodyPr>
          <a:p>
            <a:r>
              <a:rPr sz="2400" lang="en-US">
                <a:solidFill>
                  <a:srgbClr val="000000"/>
                </a:solidFill>
                <a:latin typeface="Avenir"/>
              </a:rPr>
              <a:t>Name of your Venture:………………………..</a:t>
            </a:r>
            <a:endParaRPr sz="2400" lang="en-US"/>
          </a:p>
        </p:txBody>
      </p:sp>
      <p:sp>
        <p:nvSpPr>
          <p:cNvPr id="1048595" name="Rectangle 3"/>
          <p:cNvSpPr/>
          <p:nvPr/>
        </p:nvSpPr>
        <p:spPr bwMode="auto">
          <a:xfrm>
            <a:off x="13751088" y="4105122"/>
            <a:ext cx="4064163" cy="1869440"/>
          </a:xfrm>
          <a:prstGeom prst="rect"/>
          <a:solidFill>
            <a:srgbClr val="FFC000"/>
          </a:solidFill>
        </p:spPr>
        <p:txBody>
          <a:bodyPr wrap="square">
            <a:spAutoFit/>
          </a:bodyPr>
          <a:p>
            <a:pPr algn="just"/>
            <a:r>
              <a:rPr sz="2400" lang="en-US">
                <a:solidFill>
                  <a:srgbClr val="000000"/>
                </a:solidFill>
                <a:latin typeface="Avenir"/>
              </a:rPr>
              <a:t>	</a:t>
            </a:r>
          </a:p>
          <a:p>
            <a:pPr algn="just"/>
            <a:r>
              <a:rPr sz="2400" lang="en-US">
                <a:solidFill>
                  <a:srgbClr val="000000"/>
                </a:solidFill>
                <a:latin typeface="Avenir"/>
              </a:rPr>
              <a:t>	Your goal when answering this slide should be to create enough interest about your venture.</a:t>
            </a:r>
            <a:endParaRPr sz="2400" lang="en-US"/>
          </a:p>
        </p:txBody>
      </p:sp>
      <p:sp>
        <p:nvSpPr>
          <p:cNvPr id="1048596" name="Rectangle 43"/>
          <p:cNvSpPr/>
          <p:nvPr/>
        </p:nvSpPr>
        <p:spPr bwMode="auto">
          <a:xfrm>
            <a:off x="16120030" y="815582"/>
            <a:ext cx="1695221" cy="1288685"/>
          </a:xfrm>
          <a:prstGeom prst="rect"/>
          <a:noFill/>
          <a:ln>
            <a:solidFill>
              <a:schemeClr val="accent6"/>
            </a:solidFill>
          </a:ln>
          <a:effectLst>
            <a:outerShdw algn="l" blurRad="508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1100" lang="en-ZA"/>
          </a:p>
        </p:txBody>
      </p:sp>
      <p:sp>
        <p:nvSpPr>
          <p:cNvPr id="1048597" name="TextBox 44"/>
          <p:cNvSpPr txBox="1"/>
          <p:nvPr/>
        </p:nvSpPr>
        <p:spPr bwMode="auto">
          <a:xfrm>
            <a:off x="16256163" y="1009801"/>
            <a:ext cx="1422954" cy="868680"/>
          </a:xfrm>
          <a:prstGeom prst="rect"/>
          <a:noFill/>
        </p:spPr>
        <p:txBody>
          <a:bodyPr anchor="t" bIns="34290" lIns="68580" rIns="68580" rtlCol="0" tIns="34290" wrap="square">
            <a:spAutoFit/>
          </a:bodyPr>
          <a:p>
            <a:pPr algn="ctr"/>
            <a:r>
              <a:rPr b="1" lang="en-US"/>
              <a:t>Place your venture logo here</a:t>
            </a:r>
            <a:endParaRPr b="1" lang="en-ZA"/>
          </a:p>
        </p:txBody>
      </p:sp>
      <p:sp>
        <p:nvSpPr>
          <p:cNvPr id="1048598" name="Rectangle 4"/>
          <p:cNvSpPr/>
          <p:nvPr/>
        </p:nvSpPr>
        <p:spPr bwMode="auto">
          <a:xfrm>
            <a:off x="2770113" y="4717503"/>
            <a:ext cx="4720303" cy="358141"/>
          </a:xfrm>
          <a:prstGeom prst="rect"/>
        </p:spPr>
        <p:txBody>
          <a:bodyPr wrap="none">
            <a:spAutoFit/>
          </a:bodyPr>
          <a:p>
            <a:r>
              <a:rPr lang="en-US">
                <a:solidFill>
                  <a:srgbClr val="000000"/>
                </a:solidFill>
                <a:latin typeface="Avenir"/>
              </a:rPr>
              <a:t>Provide a brief on what does your venture do.</a:t>
            </a:r>
            <a:endParaRPr lang="en-US"/>
          </a:p>
        </p:txBody>
      </p:sp>
      <p:sp>
        <p:nvSpPr>
          <p:cNvPr id="1048599" name="Rectangle 45"/>
          <p:cNvSpPr/>
          <p:nvPr/>
        </p:nvSpPr>
        <p:spPr bwMode="auto">
          <a:xfrm>
            <a:off x="2792811" y="1654984"/>
            <a:ext cx="1351280" cy="574040"/>
          </a:xfrm>
          <a:prstGeom prst="rect"/>
        </p:spPr>
        <p:txBody>
          <a:bodyPr wrap="none">
            <a:spAutoFit/>
          </a:bodyPr>
          <a:p>
            <a:r>
              <a:rPr b="1" sz="3200" lang="en-US">
                <a:solidFill>
                  <a:srgbClr val="000000"/>
                </a:solidFill>
                <a:latin typeface="Avenir"/>
              </a:rPr>
              <a:t>Why ? </a:t>
            </a:r>
            <a:endParaRPr b="1" sz="3200" lang="en-US"/>
          </a:p>
        </p:txBody>
      </p:sp>
      <p:sp>
        <p:nvSpPr>
          <p:cNvPr id="1048600" name="Rectangle 46"/>
          <p:cNvSpPr/>
          <p:nvPr/>
        </p:nvSpPr>
        <p:spPr bwMode="auto">
          <a:xfrm>
            <a:off x="2792811" y="2196108"/>
            <a:ext cx="5652662" cy="358141"/>
          </a:xfrm>
          <a:prstGeom prst="rect"/>
        </p:spPr>
        <p:txBody>
          <a:bodyPr wrap="none">
            <a:spAutoFit/>
          </a:bodyPr>
          <a:p>
            <a:r>
              <a:rPr lang="en-US">
                <a:solidFill>
                  <a:srgbClr val="000000"/>
                </a:solidFill>
                <a:latin typeface="Avenir"/>
              </a:rPr>
              <a:t>Explain why do you want to pursue this Business Idea. </a:t>
            </a:r>
            <a:endParaRPr lang="en-US"/>
          </a:p>
        </p:txBody>
      </p:sp>
      <p:sp>
        <p:nvSpPr>
          <p:cNvPr id="1048601" name="Rectangle 47"/>
          <p:cNvSpPr/>
          <p:nvPr/>
        </p:nvSpPr>
        <p:spPr bwMode="auto">
          <a:xfrm>
            <a:off x="2770112" y="4241404"/>
            <a:ext cx="1605280" cy="574040"/>
          </a:xfrm>
          <a:prstGeom prst="rect"/>
        </p:spPr>
        <p:txBody>
          <a:bodyPr wrap="none">
            <a:spAutoFit/>
          </a:bodyPr>
          <a:p>
            <a:r>
              <a:rPr b="1" sz="3200" lang="en-US">
                <a:solidFill>
                  <a:srgbClr val="000000"/>
                </a:solidFill>
                <a:latin typeface="Avenir"/>
              </a:rPr>
              <a:t>What  ? </a:t>
            </a:r>
            <a:endParaRPr b="1" sz="3200" lang="en-US"/>
          </a:p>
        </p:txBody>
      </p:sp>
      <p:sp>
        <p:nvSpPr>
          <p:cNvPr id="1048602" name="Rectangle 48"/>
          <p:cNvSpPr/>
          <p:nvPr/>
        </p:nvSpPr>
        <p:spPr bwMode="auto">
          <a:xfrm>
            <a:off x="2735904" y="6857703"/>
            <a:ext cx="1503680" cy="574040"/>
          </a:xfrm>
          <a:prstGeom prst="rect"/>
        </p:spPr>
        <p:txBody>
          <a:bodyPr wrap="none">
            <a:spAutoFit/>
          </a:bodyPr>
          <a:p>
            <a:r>
              <a:rPr b="1" sz="3200" lang="en-US">
                <a:solidFill>
                  <a:srgbClr val="000000"/>
                </a:solidFill>
                <a:latin typeface="Avenir"/>
              </a:rPr>
              <a:t>How  ? </a:t>
            </a:r>
            <a:endParaRPr b="1" sz="3200" lang="en-US"/>
          </a:p>
        </p:txBody>
      </p:sp>
      <p:sp>
        <p:nvSpPr>
          <p:cNvPr id="1048603" name="Rectangle 50"/>
          <p:cNvSpPr/>
          <p:nvPr/>
        </p:nvSpPr>
        <p:spPr bwMode="auto">
          <a:xfrm>
            <a:off x="2792811" y="5074619"/>
            <a:ext cx="8235788" cy="548640"/>
          </a:xfrm>
          <a:prstGeom prst="rect"/>
          <a:ln>
            <a:solidFill>
              <a:schemeClr val="tx1"/>
            </a:solidFill>
          </a:ln>
        </p:spPr>
        <p:txBody>
          <a:bodyPr wrap="square">
            <a:spAutoFit/>
          </a:bodyPr>
          <a:p>
            <a:pPr algn="just">
              <a:lnSpc>
                <a:spcPct val="150000"/>
              </a:lnSpc>
            </a:pPr>
            <a:endParaRPr sz="2100" lang="en-IN"/>
          </a:p>
        </p:txBody>
      </p:sp>
      <p:sp>
        <p:nvSpPr>
          <p:cNvPr id="1048604" name="Rectangle 51"/>
          <p:cNvSpPr/>
          <p:nvPr/>
        </p:nvSpPr>
        <p:spPr bwMode="auto">
          <a:xfrm>
            <a:off x="2852045" y="2591626"/>
            <a:ext cx="8235788" cy="548640"/>
          </a:xfrm>
          <a:prstGeom prst="rect"/>
          <a:ln>
            <a:solidFill>
              <a:schemeClr val="tx1"/>
            </a:solidFill>
          </a:ln>
        </p:spPr>
        <p:txBody>
          <a:bodyPr wrap="square">
            <a:spAutoFit/>
          </a:bodyPr>
          <a:p>
            <a:pPr algn="just">
              <a:lnSpc>
                <a:spcPct val="150000"/>
              </a:lnSpc>
            </a:pPr>
            <a:endParaRPr sz="2100" lang="en-IN"/>
          </a:p>
        </p:txBody>
      </p:sp>
      <p:sp>
        <p:nvSpPr>
          <p:cNvPr id="1048605" name="Rectangle 52"/>
          <p:cNvSpPr/>
          <p:nvPr/>
        </p:nvSpPr>
        <p:spPr bwMode="auto">
          <a:xfrm>
            <a:off x="2735904" y="7451858"/>
            <a:ext cx="6999308" cy="358141"/>
          </a:xfrm>
          <a:prstGeom prst="rect"/>
        </p:spPr>
        <p:txBody>
          <a:bodyPr wrap="none">
            <a:spAutoFit/>
          </a:bodyPr>
          <a:p>
            <a:r>
              <a:rPr lang="en-US">
                <a:solidFill>
                  <a:srgbClr val="000000"/>
                </a:solidFill>
                <a:latin typeface="Avenir"/>
              </a:rPr>
              <a:t>Explain how your venture solves the problem and make its revenue. </a:t>
            </a:r>
            <a:endParaRPr lang="en-US"/>
          </a:p>
        </p:txBody>
      </p:sp>
      <p:sp>
        <p:nvSpPr>
          <p:cNvPr id="1048606" name="Rectangle 53"/>
          <p:cNvSpPr/>
          <p:nvPr/>
        </p:nvSpPr>
        <p:spPr bwMode="auto">
          <a:xfrm>
            <a:off x="2805781" y="7857292"/>
            <a:ext cx="8235788" cy="548640"/>
          </a:xfrm>
          <a:prstGeom prst="rect"/>
          <a:ln>
            <a:solidFill>
              <a:schemeClr val="tx1"/>
            </a:solidFill>
          </a:ln>
        </p:spPr>
        <p:txBody>
          <a:bodyPr wrap="square">
            <a:spAutoFit/>
          </a:bodyPr>
          <a:p>
            <a:pPr algn="just">
              <a:lnSpc>
                <a:spcPct val="150000"/>
              </a:lnSpc>
            </a:pPr>
            <a:endParaRPr sz="2100" lang="en-IN"/>
          </a:p>
        </p:txBody>
      </p:sp>
      <p:pic>
        <p:nvPicPr>
          <p:cNvPr id="2097153" name="Graphic 27" descr="Target with solid fill"/>
          <p:cNvPicPr>
            <a:picLocks noChangeAspect="1"/>
          </p:cNvPicPr>
          <p:nvPr/>
        </p:nvPicPr>
        <p:blipFill>
          <a:blip xmlns:r="http://schemas.openxmlformats.org/officeDocument/2006/relationships" r:embed="rId1"/>
          <a:stretch>
            <a:fillRect/>
          </a:stretch>
        </p:blipFill>
        <p:spPr bwMode="auto">
          <a:xfrm>
            <a:off x="13868400" y="4215292"/>
            <a:ext cx="655576" cy="637001"/>
          </a:xfrm>
          <a:prstGeom prst="rect"/>
        </p:spPr>
      </p:pic>
      <p:pic>
        <p:nvPicPr>
          <p:cNvPr id="2097154" name="Graphic 23" descr="Lightbulb and gear with solid fill"/>
          <p:cNvPicPr>
            <a:picLocks noChangeAspect="1"/>
          </p:cNvPicPr>
          <p:nvPr/>
        </p:nvPicPr>
        <p:blipFill>
          <a:blip xmlns:r="http://schemas.openxmlformats.org/officeDocument/2006/relationships" r:embed="rId2"/>
          <a:stretch>
            <a:fillRect/>
          </a:stretch>
        </p:blipFill>
        <p:spPr bwMode="auto">
          <a:xfrm>
            <a:off x="796141" y="5074619"/>
            <a:ext cx="1290306" cy="1414469"/>
          </a:xfrm>
          <a:prstGeom prst="rect"/>
          <a:solidFill>
            <a:schemeClr val="accent2">
              <a:lumMod val="40000"/>
              <a:lumOff val="60000"/>
            </a:schemeClr>
          </a:solidFill>
        </p:spPr>
      </p:pic>
      <p:pic>
        <p:nvPicPr>
          <p:cNvPr id="2097155" name="Graphic 19" descr="Dance steps with solid fill"/>
          <p:cNvPicPr>
            <a:picLocks noChangeAspect="1"/>
          </p:cNvPicPr>
          <p:nvPr/>
        </p:nvPicPr>
        <p:blipFill>
          <a:blip xmlns:r="http://schemas.openxmlformats.org/officeDocument/2006/relationships" r:embed="rId3"/>
          <a:stretch>
            <a:fillRect/>
          </a:stretch>
        </p:blipFill>
        <p:spPr bwMode="auto">
          <a:xfrm>
            <a:off x="834920" y="2737856"/>
            <a:ext cx="1251527" cy="1186444"/>
          </a:xfrm>
          <a:prstGeom prst="rect"/>
          <a:solidFill>
            <a:schemeClr val="accent6">
              <a:lumMod val="60000"/>
              <a:lumOff val="40000"/>
            </a:schemeClr>
          </a:solidFill>
        </p:spPr>
      </p:pic>
      <p:sp>
        <p:nvSpPr>
          <p:cNvPr id="1048607" name="TextBox 1"/>
          <p:cNvSpPr txBox="1"/>
          <p:nvPr/>
        </p:nvSpPr>
        <p:spPr bwMode="auto">
          <a:xfrm>
            <a:off x="3195678" y="1018287"/>
            <a:ext cx="2725656" cy="518519"/>
          </a:xfrm>
          <a:prstGeom prst="rect"/>
          <a:noFill/>
        </p:spPr>
        <p:txBody>
          <a:bodyPr rtlCol="0" wrap="square">
            <a:spAutoFit/>
          </a:bodyPr>
          <a:p>
            <a:r>
              <a:rPr b="1" sz="2800" lang="en-US">
                <a:latin typeface="+mj-lt"/>
              </a:rPr>
              <a:t>JEHA</a:t>
            </a:r>
          </a:p>
        </p:txBody>
      </p:sp>
      <p:sp>
        <p:nvSpPr>
          <p:cNvPr id="1048608" name="TextBox 5"/>
          <p:cNvSpPr txBox="1"/>
          <p:nvPr/>
        </p:nvSpPr>
        <p:spPr bwMode="auto">
          <a:xfrm>
            <a:off x="3015771" y="2576750"/>
            <a:ext cx="2723858" cy="584775"/>
          </a:xfrm>
          <a:prstGeom prst="rect"/>
          <a:noFill/>
        </p:spPr>
        <p:txBody>
          <a:bodyPr rtlCol="0" wrap="square">
            <a:spAutoFit/>
          </a:bodyPr>
          <a:p>
            <a:r>
              <a:rPr b="1" sz="3200" lang="en-IN">
                <a:latin typeface="+mj-lt"/>
              </a:rPr>
              <a:t> </a:t>
            </a:r>
          </a:p>
        </p:txBody>
      </p:sp>
      <p:sp>
        <p:nvSpPr>
          <p:cNvPr id="1048609" name="TextBox 6"/>
          <p:cNvSpPr txBox="1"/>
          <p:nvPr/>
        </p:nvSpPr>
        <p:spPr bwMode="auto">
          <a:xfrm flipH="0" flipV="0">
            <a:off x="2852044" y="2690579"/>
            <a:ext cx="8244787" cy="1691639"/>
          </a:xfrm>
          <a:prstGeom prst="rect"/>
          <a:noFill/>
        </p:spPr>
        <p:txBody>
          <a:bodyPr rtlCol="0" wrap="square">
            <a:spAutoFit/>
          </a:bodyPr>
          <a:p>
            <a:pPr algn="just"/>
            <a:r>
              <a:rPr sz="1800" lang="en-US"/>
              <a:t>We want to pursue the JEHA </a:t>
            </a:r>
            <a:r>
              <a:rPr sz="1800" lang="en-US"/>
              <a:t>business idea because </a:t>
            </a:r>
            <a:r>
              <a:rPr b="0" sz="1800" i="0" u="none">
                <a:solidFill>
                  <a:srgbClr val="000000"/>
                </a:solidFill>
                <a:latin typeface="Times New Roman"/>
                <a:ea typeface="Times New Roman"/>
                <a:cs typeface="Times New Roman"/>
              </a:rPr>
              <a:t>Starting a sustainable clothing business is not just about tapping into a growing market trend; it is about making a meaningful difference in the world. By prioritizing ethical practices, environmental stewardship, and economic viability, you can create a business that is not only successful but also contributes positively to society and the planet</a:t>
            </a:r>
            <a:r>
              <a:rPr sz="1800" lang="en-US"/>
              <a:t> </a:t>
            </a:r>
            <a:endParaRPr b="1" sz="1800">
              <a:latin typeface="+mj-lt"/>
            </a:endParaRPr>
          </a:p>
        </p:txBody>
      </p:sp>
      <p:sp>
        <p:nvSpPr>
          <p:cNvPr id="1048610" name="TextBox 8"/>
          <p:cNvSpPr txBox="1"/>
          <p:nvPr/>
        </p:nvSpPr>
        <p:spPr bwMode="auto">
          <a:xfrm>
            <a:off x="2792810" y="5054481"/>
            <a:ext cx="8242267" cy="1424940"/>
          </a:xfrm>
          <a:prstGeom prst="rect"/>
          <a:noFill/>
        </p:spPr>
        <p:txBody>
          <a:bodyPr rtlCol="0" wrap="square">
            <a:spAutoFit/>
          </a:bodyPr>
          <a:p>
            <a:pPr algn="just"/>
            <a:r>
              <a:rPr sz="1800" lang="en-US"/>
              <a:t>The </a:t>
            </a:r>
            <a:r>
              <a:rPr sz="1800" lang="en-US"/>
              <a:t>JEHA venture focuses on </a:t>
            </a:r>
            <a:r>
              <a:rPr b="0" sz="1800" i="0" u="none">
                <a:solidFill>
                  <a:srgbClr val="000000"/>
                </a:solidFill>
                <a:latin typeface="Times New Roman"/>
                <a:ea typeface="Times New Roman"/>
                <a:cs typeface="Times New Roman"/>
              </a:rPr>
              <a:t>Recycling PET plastic bottles into clothes is a sustainable solution that addresses critical environmental and social issues. By transforming waste into valuable products, the project not only reduces plastic pollution but also promotes a circular economy, paving the way for a more sustainable future in fashion.</a:t>
            </a:r>
            <a:endParaRPr b="1" sz="1800">
              <a:latin typeface="+mj-lt"/>
            </a:endParaRPr>
          </a:p>
        </p:txBody>
      </p:sp>
      <p:sp>
        <p:nvSpPr>
          <p:cNvPr id="1048611" name="TextBox 9"/>
          <p:cNvSpPr txBox="1"/>
          <p:nvPr/>
        </p:nvSpPr>
        <p:spPr bwMode="auto">
          <a:xfrm>
            <a:off x="2798988" y="7879562"/>
            <a:ext cx="8241547" cy="1691639"/>
          </a:xfrm>
          <a:prstGeom prst="rect"/>
          <a:noFill/>
        </p:spPr>
        <p:txBody>
          <a:bodyPr rtlCol="0" wrap="square">
            <a:spAutoFit/>
          </a:bodyPr>
          <a:p>
            <a:pPr algn="just"/>
            <a:r>
              <a:rPr sz="1800" lang="en-US"/>
              <a:t>JEHA  addresses</a:t>
            </a:r>
            <a:r>
              <a:rPr b="0" sz="1800" i="0" u="none">
                <a:solidFill>
                  <a:srgbClr val="000000"/>
                </a:solidFill>
                <a:latin typeface="Times New Roman"/>
                <a:ea typeface="Times New Roman"/>
                <a:cs typeface="Times New Roman"/>
              </a:rPr>
              <a:t>The project of recycling PET plastic bottles into clothes addresses significant environmental challenges by reducing plastic waste and lowering resource consumption. By leveraging market demand for sustainable products and exploring various revenue streams, the project not only contributes to environmental sustainability but also establishes a viable and profitable business model.</a:t>
            </a:r>
            <a:endParaRPr sz="1800"/>
          </a:p>
        </p:txBody>
      </p:sp>
      <p:pic>
        <p:nvPicPr>
          <p:cNvPr id="2097156" name=""/>
          <p:cNvPicPr>
            <a:picLocks noChangeAspect="1"/>
          </p:cNvPicPr>
          <p:nvPr/>
        </p:nvPicPr>
        <p:blipFill>
          <a:blip xmlns:r="http://schemas.openxmlformats.org/officeDocument/2006/relationships" r:embed="rId4"/>
          <a:stretch>
            <a:fillRect/>
          </a:stretch>
        </p:blipFill>
        <p:spPr bwMode="auto">
          <a:xfrm flipH="0" flipV="0">
            <a:off x="15737249" y="659337"/>
            <a:ext cx="2255719" cy="2255719"/>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id="5" nodeType="afterEffect" presetClass="entr" presetID="49" presetSubtype="0">
                                  <p:stCondLst>
                                    <p:cond delay="0"/>
                                  </p:stCondLst>
                                  <p:childTnLst>
                                    <p:set>
                                      <p:cBhvr>
                                        <p:cTn dur="1" fill="hold" id="6">
                                          <p:stCondLst>
                                            <p:cond delay="0"/>
                                          </p:stCondLst>
                                        </p:cTn>
                                        <p:tgtEl>
                                          <p:spTgt spid="35"/>
                                        </p:tgtEl>
                                        <p:attrNameLst>
                                          <p:attrName>style.visibility</p:attrName>
                                        </p:attrNameLst>
                                      </p:cBhvr>
                                      <p:to>
                                        <p:strVal val="visible"/>
                                      </p:to>
                                    </p:set>
                                    <p:anim calcmode="lin" valueType="num">
                                      <p:cBhvr>
                                        <p:cTn dur="500" fill="hold" id="7"/>
                                        <p:tgtEl>
                                          <p:spTgt spid="35"/>
                                        </p:tgtEl>
                                        <p:attrNameLst>
                                          <p:attrName>ppt_w</p:attrName>
                                        </p:attrNameLst>
                                      </p:cBhvr>
                                      <p:tavLst>
                                        <p:tav tm="0">
                                          <p:val>
                                            <p:fltVal val="0.0"/>
                                          </p:val>
                                        </p:tav>
                                        <p:tav tm="100000">
                                          <p:val>
                                            <p:strVal val="#ppt_w"/>
                                          </p:val>
                                        </p:tav>
                                      </p:tavLst>
                                    </p:anim>
                                    <p:anim calcmode="lin" valueType="num">
                                      <p:cBhvr>
                                        <p:cTn dur="500" fill="hold" id="8"/>
                                        <p:tgtEl>
                                          <p:spTgt spid="35"/>
                                        </p:tgtEl>
                                        <p:attrNameLst>
                                          <p:attrName>ppt_h</p:attrName>
                                        </p:attrNameLst>
                                      </p:cBhvr>
                                      <p:tavLst>
                                        <p:tav tm="0">
                                          <p:val>
                                            <p:fltVal val="0.0"/>
                                          </p:val>
                                        </p:tav>
                                        <p:tav tm="100000">
                                          <p:val>
                                            <p:strVal val="#ppt_h"/>
                                          </p:val>
                                        </p:tav>
                                      </p:tavLst>
                                    </p:anim>
                                    <p:anim calcmode="lin" valueType="num">
                                      <p:cBhvr>
                                        <p:cTn dur="500" fill="hold" id="9"/>
                                        <p:tgtEl>
                                          <p:spTgt spid="35"/>
                                        </p:tgtEl>
                                        <p:attrNameLst>
                                          <p:attrName>style.rotation</p:attrName>
                                        </p:attrNameLst>
                                      </p:cBhvr>
                                      <p:tavLst>
                                        <p:tav tm="0">
                                          <p:val>
                                            <p:fltVal val="360.0"/>
                                          </p:val>
                                        </p:tav>
                                        <p:tav tm="100000">
                                          <p:val>
                                            <p:fltVal val="0.0"/>
                                          </p:val>
                                        </p:tav>
                                      </p:tavLst>
                                    </p:anim>
                                    <p:animEffect transition="in" filter="fade">
                                      <p:cBhvr>
                                        <p:cTn dur="500" id="1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1" showMasterSp="1" showMasterPhAnim="0">
  <p:cSld name="">
    <p:spTree>
      <p:nvGrpSpPr>
        <p:cNvPr id="38" name=""/>
        <p:cNvGrpSpPr/>
        <p:nvPr/>
      </p:nvGrpSpPr>
      <p:grpSpPr bwMode="auto">
        <a:xfrm>
          <a:off x="0" y="0"/>
          <a:ext cx="0" cy="0"/>
          <a:chOff x="0" y="0"/>
          <a:chExt cx="0" cy="0"/>
        </a:xfrm>
      </p:grpSpPr>
      <p:sp>
        <p:nvSpPr>
          <p:cNvPr id="1048615" name="TextBox 15"/>
          <p:cNvSpPr txBox="1"/>
          <p:nvPr/>
        </p:nvSpPr>
        <p:spPr bwMode="auto">
          <a:xfrm>
            <a:off x="457200" y="217695"/>
            <a:ext cx="12338484" cy="1110868"/>
          </a:xfrm>
          <a:prstGeom prst="rect"/>
        </p:spPr>
        <p:txBody>
          <a:bodyPr anchor="t" bIns="0" lIns="0" rIns="0" rtlCol="0" tIns="0" wrap="square">
            <a:spAutoFit/>
          </a:bodyPr>
          <a:p>
            <a:pPr>
              <a:lnSpc>
                <a:spcPts val="8747"/>
              </a:lnSpc>
              <a:spcBef>
                <a:spcPts val="97"/>
              </a:spcBef>
            </a:pPr>
            <a:r>
              <a:rPr b="1" sz="5400" lang="en-US"/>
              <a:t>Problem Interviews And Surveys Results  </a:t>
            </a:r>
          </a:p>
        </p:txBody>
      </p:sp>
      <p:sp>
        <p:nvSpPr>
          <p:cNvPr id="1048616" name="TextBox 35"/>
          <p:cNvSpPr txBox="1"/>
          <p:nvPr/>
        </p:nvSpPr>
        <p:spPr bwMode="auto">
          <a:xfrm>
            <a:off x="16070778" y="1079316"/>
            <a:ext cx="1422954" cy="623248"/>
          </a:xfrm>
          <a:prstGeom prst="rect"/>
          <a:noFill/>
        </p:spPr>
        <p:txBody>
          <a:bodyPr anchor="t" bIns="34290" lIns="68580" rIns="68580" rtlCol="0" tIns="34290" wrap="square">
            <a:spAutoFit/>
          </a:bodyPr>
          <a:p>
            <a:pPr algn="ctr"/>
            <a:r>
              <a:rPr b="1" lang="en-US"/>
              <a:t>Place your logo here</a:t>
            </a:r>
            <a:endParaRPr b="1" lang="en-ZA"/>
          </a:p>
        </p:txBody>
      </p:sp>
      <p:sp>
        <p:nvSpPr>
          <p:cNvPr id="1048617" name="Rectangle 36"/>
          <p:cNvSpPr/>
          <p:nvPr/>
        </p:nvSpPr>
        <p:spPr bwMode="auto">
          <a:xfrm>
            <a:off x="15875012" y="678496"/>
            <a:ext cx="1695221" cy="1288685"/>
          </a:xfrm>
          <a:prstGeom prst="rect"/>
          <a:noFill/>
          <a:ln>
            <a:solidFill>
              <a:schemeClr val="accent6"/>
            </a:solidFill>
          </a:ln>
          <a:effectLst>
            <a:outerShdw algn="l" blurRad="508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1100" lang="en-ZA"/>
          </a:p>
        </p:txBody>
      </p:sp>
      <p:sp>
        <p:nvSpPr>
          <p:cNvPr id="1048618" name="Rectangle 13"/>
          <p:cNvSpPr/>
          <p:nvPr/>
        </p:nvSpPr>
        <p:spPr bwMode="auto">
          <a:xfrm>
            <a:off x="10668000" y="6294296"/>
            <a:ext cx="7358659" cy="2225041"/>
          </a:xfrm>
          <a:prstGeom prst="rect"/>
          <a:solidFill>
            <a:srgbClr val="FFC000"/>
          </a:solidFill>
        </p:spPr>
        <p:txBody>
          <a:bodyPr wrap="square">
            <a:spAutoFit/>
          </a:bodyPr>
          <a:p>
            <a:r>
              <a:rPr sz="2400" lang="en-US">
                <a:solidFill>
                  <a:srgbClr val="000000"/>
                </a:solidFill>
                <a:latin typeface="Avenir"/>
              </a:rPr>
              <a:t>	</a:t>
            </a:r>
          </a:p>
          <a:p>
            <a:pPr algn="just"/>
            <a:r>
              <a:rPr sz="2400" lang="en-US">
                <a:solidFill>
                  <a:srgbClr val="000000"/>
                </a:solidFill>
                <a:latin typeface="Avenir"/>
              </a:rPr>
              <a:t>	The aim of this slide is to capture the customer responses to substantiate and  validate the problem your venture is solving. Present result analysis of the problem interviews conducted with your potential customers in graphical representation.</a:t>
            </a:r>
            <a:endParaRPr sz="2400" lang="en-US"/>
          </a:p>
        </p:txBody>
      </p:sp>
      <p:sp>
        <p:nvSpPr>
          <p:cNvPr id="1048619" name="Rectangle 16"/>
          <p:cNvSpPr/>
          <p:nvPr/>
        </p:nvSpPr>
        <p:spPr bwMode="auto">
          <a:xfrm>
            <a:off x="838200" y="1967181"/>
            <a:ext cx="11201400" cy="5882641"/>
          </a:xfrm>
          <a:prstGeom prst="rect"/>
          <a:noFill/>
        </p:spPr>
        <p:txBody>
          <a:bodyPr wrap="square">
            <a:spAutoFit/>
          </a:bodyPr>
          <a:p>
            <a:pPr indent="-457200" marL="457200">
              <a:buFont typeface="Arial"/>
              <a:buChar char="•"/>
            </a:pPr>
            <a:r>
              <a:rPr sz="3200" lang="pt-BR"/>
              <a:t>How many customers did you interview? </a:t>
            </a:r>
          </a:p>
          <a:p>
            <a:pPr indent="-457200" marL="457200">
              <a:buFont typeface="Arial"/>
              <a:buChar char="•"/>
            </a:pPr>
            <a:endParaRPr sz="3200" lang="pt-BR"/>
          </a:p>
          <a:p>
            <a:pPr indent="-457200" marL="457200">
              <a:buFont typeface="Arial"/>
              <a:buChar char="•"/>
            </a:pPr>
            <a:r>
              <a:rPr sz="3200" lang="pt-BR"/>
              <a:t>What was the interview mode?</a:t>
            </a:r>
          </a:p>
          <a:p>
            <a:endParaRPr sz="3200" i="1" lang="pt-BR"/>
          </a:p>
          <a:p>
            <a:pPr indent="-457200" marL="457200">
              <a:buFont typeface="Arial"/>
              <a:buChar char="•"/>
            </a:pPr>
            <a:r>
              <a:rPr sz="3200" lang="pt-BR"/>
              <a:t>How many of them agree this is a problem and wants a solution?</a:t>
            </a:r>
          </a:p>
          <a:p>
            <a:endParaRPr sz="3200" lang="pt-BR"/>
          </a:p>
          <a:p>
            <a:pPr indent="-457200" marL="457200">
              <a:buFont typeface="Arial"/>
              <a:buChar char="•"/>
            </a:pPr>
            <a:r>
              <a:rPr sz="3200" lang="pt-BR"/>
              <a:t>How many of them said they don't need a new solution?</a:t>
            </a:r>
          </a:p>
          <a:p>
            <a:pPr indent="-457200" marL="457200">
              <a:buFont typeface="Arial"/>
              <a:buChar char="•"/>
            </a:pPr>
            <a:endParaRPr sz="3200" i="1" lang="pt-BR"/>
          </a:p>
          <a:p>
            <a:pPr indent="-457200" marL="457200">
              <a:buFont typeface="Arial"/>
              <a:buChar char="•"/>
            </a:pPr>
            <a:endParaRPr sz="3200" i="1" lang="pt-BR"/>
          </a:p>
          <a:p>
            <a:pPr indent="-457200" marL="457200">
              <a:buFont typeface="Arial"/>
              <a:buChar char="•"/>
            </a:pPr>
            <a:endParaRPr sz="3200" lang="pt-BR"/>
          </a:p>
          <a:p>
            <a:pPr indent="-457200" marL="457200">
              <a:buFont typeface="Arial"/>
              <a:buChar char="•"/>
            </a:pPr>
            <a:endParaRPr sz="3200" i="1" lang="pt-BR"/>
          </a:p>
        </p:txBody>
      </p:sp>
      <p:sp>
        <p:nvSpPr>
          <p:cNvPr id="1048620" name="Rectangle 10"/>
          <p:cNvSpPr/>
          <p:nvPr/>
        </p:nvSpPr>
        <p:spPr bwMode="auto">
          <a:xfrm>
            <a:off x="838200" y="3536969"/>
            <a:ext cx="182881" cy="358140"/>
          </a:xfrm>
          <a:prstGeom prst="rect"/>
        </p:spPr>
        <p:txBody>
          <a:bodyPr wrap="none">
            <a:spAutoFit/>
          </a:bodyPr>
          <a:p>
            <a:pPr indent="-285750" marL="285750">
              <a:buFont typeface="Arial"/>
              <a:buChar char="•"/>
            </a:pPr>
            <a:endParaRPr lang="pt-BR"/>
          </a:p>
        </p:txBody>
      </p:sp>
      <p:pic>
        <p:nvPicPr>
          <p:cNvPr id="2097157" name="Graphic 27" descr="Target with solid fill"/>
          <p:cNvPicPr>
            <a:picLocks noChangeAspect="1"/>
          </p:cNvPicPr>
          <p:nvPr/>
        </p:nvPicPr>
        <p:blipFill>
          <a:blip xmlns:r="http://schemas.openxmlformats.org/officeDocument/2006/relationships" r:embed="rId1"/>
          <a:stretch>
            <a:fillRect/>
          </a:stretch>
        </p:blipFill>
        <p:spPr bwMode="auto">
          <a:xfrm>
            <a:off x="10972800" y="6515100"/>
            <a:ext cx="655576" cy="637001"/>
          </a:xfrm>
          <a:prstGeom prst="rect"/>
        </p:spPr>
      </p:pic>
      <p:sp>
        <p:nvSpPr>
          <p:cNvPr id="1048621" name="TextBox 2"/>
          <p:cNvSpPr txBox="1"/>
          <p:nvPr/>
        </p:nvSpPr>
        <p:spPr bwMode="auto">
          <a:xfrm>
            <a:off x="1311406" y="2485338"/>
            <a:ext cx="5008278" cy="523220"/>
          </a:xfrm>
          <a:prstGeom prst="rect"/>
          <a:noFill/>
        </p:spPr>
        <p:txBody>
          <a:bodyPr rtlCol="0" wrap="square">
            <a:spAutoFit/>
          </a:bodyPr>
          <a:p>
            <a:pPr algn="just"/>
            <a:r>
              <a:rPr b="1" sz="2800" lang="en-IN">
                <a:solidFill>
                  <a:srgbClr val="FF0000"/>
                </a:solidFill>
              </a:rPr>
              <a:t>50 customers</a:t>
            </a:r>
            <a:endParaRPr b="1" sz="2800" lang="en-IN">
              <a:solidFill>
                <a:srgbClr val="FF0000"/>
              </a:solidFill>
              <a:latin typeface="+mj-lt"/>
            </a:endParaRPr>
          </a:p>
        </p:txBody>
      </p:sp>
      <p:sp>
        <p:nvSpPr>
          <p:cNvPr id="1048622" name="TextBox 3"/>
          <p:cNvSpPr txBox="1"/>
          <p:nvPr/>
        </p:nvSpPr>
        <p:spPr bwMode="auto">
          <a:xfrm>
            <a:off x="1311406" y="3456534"/>
            <a:ext cx="12937994" cy="929640"/>
          </a:xfrm>
          <a:prstGeom prst="rect"/>
          <a:noFill/>
        </p:spPr>
        <p:txBody>
          <a:bodyPr rtlCol="0" wrap="square">
            <a:spAutoFit/>
          </a:bodyPr>
          <a:p>
            <a:pPr algn="just"/>
            <a:r>
              <a:rPr b="1" sz="2800" lang="en-US">
                <a:solidFill>
                  <a:srgbClr val="FF0000"/>
                </a:solidFill>
              </a:rPr>
              <a:t>30 interviews were conducted online, and 20 interviews were conducted in person.</a:t>
            </a:r>
            <a:endParaRPr b="1" sz="2800" lang="en-IN">
              <a:solidFill>
                <a:srgbClr val="FF0000"/>
              </a:solidFill>
              <a:latin typeface="+mj-lt"/>
            </a:endParaRPr>
          </a:p>
        </p:txBody>
      </p:sp>
      <p:sp>
        <p:nvSpPr>
          <p:cNvPr id="1048623" name="TextBox 4"/>
          <p:cNvSpPr txBox="1"/>
          <p:nvPr/>
        </p:nvSpPr>
        <p:spPr bwMode="auto">
          <a:xfrm>
            <a:off x="1311406" y="4881890"/>
            <a:ext cx="14080994" cy="929640"/>
          </a:xfrm>
          <a:prstGeom prst="rect"/>
          <a:noFill/>
        </p:spPr>
        <p:txBody>
          <a:bodyPr rtlCol="0" wrap="square">
            <a:spAutoFit/>
          </a:bodyPr>
          <a:p>
            <a:pPr algn="just"/>
            <a:r>
              <a:rPr b="1" sz="2800" lang="en-US">
                <a:solidFill>
                  <a:srgbClr val="FF0000"/>
                </a:solidFill>
              </a:rPr>
              <a:t>40 customers (80%) agreed that this is a problem and expressed a desire for a new solution.</a:t>
            </a:r>
            <a:endParaRPr b="1" sz="2800" lang="en-IN">
              <a:solidFill>
                <a:srgbClr val="FF0000"/>
              </a:solidFill>
              <a:latin typeface="+mj-lt"/>
            </a:endParaRPr>
          </a:p>
        </p:txBody>
      </p:sp>
      <p:sp>
        <p:nvSpPr>
          <p:cNvPr id="1048624" name="TextBox 5"/>
          <p:cNvSpPr txBox="1"/>
          <p:nvPr/>
        </p:nvSpPr>
        <p:spPr bwMode="auto">
          <a:xfrm>
            <a:off x="1311406" y="5881538"/>
            <a:ext cx="11484278" cy="929640"/>
          </a:xfrm>
          <a:prstGeom prst="rect"/>
          <a:noFill/>
        </p:spPr>
        <p:txBody>
          <a:bodyPr rtlCol="0" wrap="square">
            <a:spAutoFit/>
          </a:bodyPr>
          <a:p>
            <a:pPr algn="just"/>
            <a:r>
              <a:rPr b="1" sz="2800" lang="en-US">
                <a:solidFill>
                  <a:srgbClr val="FF0000"/>
                </a:solidFill>
              </a:rPr>
              <a:t>10 customers (20%) stated that they do not feel the need for a new solution.</a:t>
            </a:r>
            <a:endParaRPr b="1" sz="2800" lang="en-IN">
              <a:solidFill>
                <a:srgbClr val="FF0000"/>
              </a:solidFill>
              <a:latin typeface="+mj-lt"/>
            </a:endParaRPr>
          </a:p>
        </p:txBody>
      </p:sp>
      <p:pic>
        <p:nvPicPr>
          <p:cNvPr id="2097158" name=""/>
          <p:cNvPicPr>
            <a:picLocks noChangeAspect="1"/>
          </p:cNvPicPr>
          <p:nvPr/>
        </p:nvPicPr>
        <p:blipFill>
          <a:blip xmlns:r="http://schemas.openxmlformats.org/officeDocument/2006/relationships" r:embed="rId2"/>
          <a:stretch>
            <a:fillRect/>
          </a:stretch>
        </p:blipFill>
        <p:spPr bwMode="auto">
          <a:xfrm flipH="0" flipV="0">
            <a:off x="15703447" y="514349"/>
            <a:ext cx="2038349" cy="2038349"/>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1" showMasterSp="1" showMasterPhAnim="0">
  <p:cSld name="">
    <p:spTree>
      <p:nvGrpSpPr>
        <p:cNvPr id="42" name=""/>
        <p:cNvGrpSpPr/>
        <p:nvPr/>
      </p:nvGrpSpPr>
      <p:grpSpPr bwMode="auto">
        <a:xfrm>
          <a:off x="0" y="0"/>
          <a:ext cx="0" cy="0"/>
          <a:chOff x="0" y="0"/>
          <a:chExt cx="0" cy="0"/>
        </a:xfrm>
      </p:grpSpPr>
      <p:graphicFrame>
        <p:nvGraphicFramePr>
          <p:cNvPr id="4194304" name="object 2"/>
          <p:cNvGraphicFramePr>
            <a:graphicFrameLocks noGrp="1"/>
          </p:cNvGraphicFramePr>
          <p:nvPr/>
        </p:nvGraphicFramePr>
        <p:xfrm>
          <a:off x="475449" y="1784081"/>
          <a:ext cx="15541311" cy="5883541"/>
        </p:xfrm>
        <a:graphic>
          <a:graphicData uri="http://schemas.openxmlformats.org/drawingml/2006/table">
            <a:tbl>
              <a:tblPr firstRow="1" firstCol="0" lastRow="0" lastCol="0" bandRow="1" bandCol="0">
                <a:tableStyleId>{2D5ABB26-0587-4C30-8999-92F81FD0307C}</a:tableStyleId>
              </a:tblPr>
              <a:tblGrid>
                <a:gridCol w="5175802"/>
                <a:gridCol w="5175802"/>
                <a:gridCol w="5180183"/>
              </a:tblGrid>
              <a:tr h="2849424">
                <a:tc>
                  <a:txBody>
                    <a:bodyPr/>
                    <a:p>
                      <a:pPr marL="85090">
                        <a:lnSpc>
                          <a:spcPct val="100000"/>
                        </a:lnSpc>
                        <a:spcBef>
                          <a:spcPts val="635"/>
                        </a:spcBef>
                      </a:pPr>
                      <a:r>
                        <a:rPr b="1" sz="1400" spc="-120">
                          <a:latin typeface="Verdana"/>
                          <a:ea typeface="Verdana"/>
                          <a:cs typeface="Open Sans"/>
                        </a:rPr>
                        <a:t>CONTEXT</a:t>
                      </a:r>
                      <a:endParaRPr sz="1400">
                        <a:latin typeface="Verdana"/>
                        <a:ea typeface="Verdana"/>
                        <a:cs typeface="Open Sans"/>
                      </a:endParaRPr>
                    </a:p>
                    <a:p>
                      <a:pPr marL="85090">
                        <a:lnSpc>
                          <a:spcPct val="100000"/>
                        </a:lnSpc>
                      </a:pPr>
                      <a:r>
                        <a:rPr sz="1400" spc="-70">
                          <a:latin typeface="Verdana"/>
                          <a:ea typeface="Verdana"/>
                          <a:cs typeface="Open Sans"/>
                        </a:rPr>
                        <a:t>When</a:t>
                      </a:r>
                      <a:r>
                        <a:rPr sz="1400" spc="-195">
                          <a:latin typeface="Verdana"/>
                          <a:ea typeface="Verdana"/>
                          <a:cs typeface="Open Sans"/>
                        </a:rPr>
                        <a:t> </a:t>
                      </a:r>
                      <a:r>
                        <a:rPr sz="1400" spc="-35">
                          <a:latin typeface="Verdana"/>
                          <a:ea typeface="Verdana"/>
                          <a:cs typeface="Open Sans"/>
                        </a:rPr>
                        <a:t>does</a:t>
                      </a:r>
                      <a:r>
                        <a:rPr sz="1400" lang="en-IN" spc="-35">
                          <a:latin typeface="Verdana"/>
                          <a:ea typeface="Verdana"/>
                          <a:cs typeface="Open Sans"/>
                        </a:rPr>
                        <a:t> </a:t>
                      </a:r>
                      <a:r>
                        <a:rPr sz="1400" spc="-35">
                          <a:latin typeface="Verdana"/>
                          <a:ea typeface="Verdana"/>
                          <a:cs typeface="Open Sans"/>
                        </a:rPr>
                        <a:t>the</a:t>
                      </a:r>
                      <a:r>
                        <a:rPr sz="1400" lang="en-IN" spc="-35">
                          <a:latin typeface="Verdana"/>
                          <a:ea typeface="Verdana"/>
                          <a:cs typeface="Open Sans"/>
                        </a:rPr>
                        <a:t> </a:t>
                      </a:r>
                      <a:r>
                        <a:rPr sz="1400" spc="-85">
                          <a:latin typeface="Verdana"/>
                          <a:ea typeface="Verdana"/>
                          <a:cs typeface="Open Sans"/>
                        </a:rPr>
                        <a:t>p</a:t>
                      </a:r>
                      <a:r>
                        <a:rPr sz="1400" spc="-95">
                          <a:latin typeface="Verdana"/>
                          <a:ea typeface="Verdana"/>
                          <a:cs typeface="Open Sans"/>
                        </a:rPr>
                        <a:t>r</a:t>
                      </a:r>
                      <a:r>
                        <a:rPr sz="1400" spc="-90">
                          <a:latin typeface="Verdana"/>
                          <a:ea typeface="Verdana"/>
                          <a:cs typeface="Open Sans"/>
                        </a:rPr>
                        <a:t>o</a:t>
                      </a:r>
                      <a:r>
                        <a:rPr sz="1400" spc="-85">
                          <a:latin typeface="Verdana"/>
                          <a:ea typeface="Verdana"/>
                          <a:cs typeface="Open Sans"/>
                        </a:rPr>
                        <a:t>b</a:t>
                      </a:r>
                      <a:r>
                        <a:rPr sz="1400" spc="-60">
                          <a:latin typeface="Verdana"/>
                          <a:ea typeface="Verdana"/>
                          <a:cs typeface="Open Sans"/>
                        </a:rPr>
                        <a:t>l</a:t>
                      </a:r>
                      <a:r>
                        <a:rPr sz="1400" spc="-95">
                          <a:latin typeface="Verdana"/>
                          <a:ea typeface="Verdana"/>
                          <a:cs typeface="Open Sans"/>
                        </a:rPr>
                        <a:t>e</a:t>
                      </a:r>
                      <a:r>
                        <a:rPr sz="1400">
                          <a:latin typeface="Verdana"/>
                          <a:ea typeface="Verdana"/>
                          <a:cs typeface="Open Sans"/>
                        </a:rPr>
                        <a:t>m</a:t>
                      </a:r>
                      <a:r>
                        <a:rPr sz="1400" spc="-254">
                          <a:latin typeface="Verdana"/>
                          <a:ea typeface="Verdana"/>
                          <a:cs typeface="Open Sans"/>
                        </a:rPr>
                        <a:t> </a:t>
                      </a:r>
                      <a:r>
                        <a:rPr sz="1400" spc="-70">
                          <a:latin typeface="Verdana"/>
                          <a:ea typeface="Verdana"/>
                          <a:cs typeface="Open Sans"/>
                        </a:rPr>
                        <a:t>o</a:t>
                      </a:r>
                      <a:r>
                        <a:rPr sz="1400" spc="-65">
                          <a:latin typeface="Verdana"/>
                          <a:ea typeface="Verdana"/>
                          <a:cs typeface="Open Sans"/>
                        </a:rPr>
                        <a:t>cc</a:t>
                      </a:r>
                      <a:r>
                        <a:rPr sz="1400" spc="-45">
                          <a:latin typeface="Verdana"/>
                          <a:ea typeface="Verdana"/>
                          <a:cs typeface="Open Sans"/>
                        </a:rPr>
                        <a:t>u</a:t>
                      </a:r>
                      <a:r>
                        <a:rPr sz="1400" spc="-55">
                          <a:latin typeface="Verdana"/>
                          <a:ea typeface="Verdana"/>
                          <a:cs typeface="Open Sans"/>
                        </a:rPr>
                        <a:t>r</a:t>
                      </a:r>
                      <a:r>
                        <a:rPr sz="1400">
                          <a:latin typeface="Verdana"/>
                          <a:ea typeface="Verdana"/>
                          <a:cs typeface="Open Sans"/>
                        </a:rPr>
                        <a:t>?</a:t>
                      </a:r>
                    </a:p>
                  </a:txBody>
                  <a:tcPr marL="0" marR="0" marT="82683" marB="0">
                    <a:lnL w="9525" algn="ctr">
                      <a:solidFill>
                        <a:srgbClr val="FBBD00"/>
                      </a:solidFill>
                    </a:lnL>
                    <a:lnR w="12700" algn="ctr">
                      <a:solidFill>
                        <a:srgbClr val="FBBD00"/>
                      </a:solidFill>
                    </a:lnR>
                    <a:lnT w="9525" algn="ctr">
                      <a:solidFill>
                        <a:srgbClr val="FBBD00"/>
                      </a:solidFill>
                    </a:lnT>
                    <a:lnB w="9525" algn="ctr">
                      <a:solidFill>
                        <a:srgbClr val="FBBD00"/>
                      </a:solidFill>
                    </a:lnB>
                  </a:tcPr>
                </a:tc>
                <a:tc>
                  <a:txBody>
                    <a:bodyPr/>
                    <a:p>
                      <a:pPr marL="84455">
                        <a:lnSpc>
                          <a:spcPct val="100000"/>
                        </a:lnSpc>
                        <a:spcBef>
                          <a:spcPts val="635"/>
                        </a:spcBef>
                      </a:pPr>
                      <a:r>
                        <a:rPr b="1" sz="1400" spc="-130">
                          <a:latin typeface="Verdana"/>
                          <a:ea typeface="Verdana"/>
                          <a:cs typeface="Open Sans"/>
                        </a:rPr>
                        <a:t>PROBLEM</a:t>
                      </a:r>
                      <a:endParaRPr sz="1400">
                        <a:latin typeface="Verdana"/>
                        <a:ea typeface="Verdana"/>
                        <a:cs typeface="Open Sans"/>
                      </a:endParaRPr>
                    </a:p>
                    <a:p>
                      <a:pPr marL="84455">
                        <a:lnSpc>
                          <a:spcPct val="100000"/>
                        </a:lnSpc>
                      </a:pPr>
                      <a:r>
                        <a:rPr sz="1400" spc="-30">
                          <a:latin typeface="Verdana"/>
                          <a:ea typeface="Verdana"/>
                          <a:cs typeface="Open Sans"/>
                        </a:rPr>
                        <a:t>What</a:t>
                      </a:r>
                      <a:r>
                        <a:rPr sz="1400" lang="en-IN" spc="-30">
                          <a:latin typeface="Verdana"/>
                          <a:ea typeface="Verdana"/>
                          <a:cs typeface="Open Sans"/>
                        </a:rPr>
                        <a:t> </a:t>
                      </a:r>
                      <a:r>
                        <a:rPr sz="1400" spc="-30">
                          <a:latin typeface="Verdana"/>
                          <a:ea typeface="Verdana"/>
                          <a:cs typeface="Open Sans"/>
                        </a:rPr>
                        <a:t>is</a:t>
                      </a:r>
                      <a:r>
                        <a:rPr sz="1400" lang="en-IN" spc="-30">
                          <a:latin typeface="Verdana"/>
                          <a:ea typeface="Verdana"/>
                          <a:cs typeface="Open Sans"/>
                        </a:rPr>
                        <a:t> </a:t>
                      </a:r>
                      <a:r>
                        <a:rPr sz="1400" spc="-30">
                          <a:latin typeface="Verdana"/>
                          <a:ea typeface="Verdana"/>
                          <a:cs typeface="Open Sans"/>
                        </a:rPr>
                        <a:t>the</a:t>
                      </a:r>
                      <a:r>
                        <a:rPr sz="1400" lang="en-IN" spc="-30">
                          <a:latin typeface="Verdana"/>
                          <a:ea typeface="Verdana"/>
                          <a:cs typeface="Open Sans"/>
                        </a:rPr>
                        <a:t> </a:t>
                      </a:r>
                      <a:r>
                        <a:rPr sz="1400" spc="-30">
                          <a:latin typeface="Verdana"/>
                          <a:ea typeface="Verdana"/>
                          <a:cs typeface="Open Sans"/>
                        </a:rPr>
                        <a:t>root </a:t>
                      </a:r>
                      <a:r>
                        <a:rPr sz="1400" spc="-55">
                          <a:latin typeface="Verdana"/>
                          <a:ea typeface="Verdana"/>
                          <a:cs typeface="Open Sans"/>
                        </a:rPr>
                        <a:t>cause</a:t>
                      </a:r>
                      <a:r>
                        <a:rPr sz="1400" spc="45">
                          <a:latin typeface="Verdana"/>
                          <a:ea typeface="Verdana"/>
                          <a:cs typeface="Open Sans"/>
                        </a:rPr>
                        <a:t> </a:t>
                      </a:r>
                      <a:r>
                        <a:rPr sz="1400" spc="-35">
                          <a:latin typeface="Verdana"/>
                          <a:ea typeface="Verdana"/>
                          <a:cs typeface="Open Sans"/>
                        </a:rPr>
                        <a:t>of</a:t>
                      </a:r>
                      <a:r>
                        <a:rPr sz="1400" lang="en-IN" spc="0">
                          <a:latin typeface="Verdana"/>
                          <a:ea typeface="Verdana"/>
                          <a:cs typeface="Open Sans"/>
                        </a:rPr>
                        <a:t> t</a:t>
                      </a:r>
                      <a:r>
                        <a:rPr sz="1400" spc="-70">
                          <a:latin typeface="Verdana"/>
                          <a:ea typeface="Verdana"/>
                          <a:cs typeface="Open Sans"/>
                        </a:rPr>
                        <a:t>he</a:t>
                      </a:r>
                      <a:r>
                        <a:rPr sz="1400" lang="en-IN" spc="-70">
                          <a:latin typeface="Verdana"/>
                          <a:ea typeface="Verdana"/>
                          <a:cs typeface="Open Sans"/>
                        </a:rPr>
                        <a:t> problem</a:t>
                      </a:r>
                      <a:r>
                        <a:rPr sz="1400" spc="-70">
                          <a:latin typeface="Verdana"/>
                          <a:ea typeface="Verdana"/>
                          <a:cs typeface="Open Sans"/>
                        </a:rPr>
                        <a:t>?</a:t>
                      </a:r>
                      <a:endParaRPr sz="1400">
                        <a:latin typeface="Verdana"/>
                        <a:ea typeface="Verdana"/>
                        <a:cs typeface="Open Sans"/>
                      </a:endParaRPr>
                    </a:p>
                  </a:txBody>
                  <a:tcPr marL="0" marR="0" marT="82683" marB="0">
                    <a:lnL w="12700" algn="ctr">
                      <a:solidFill>
                        <a:srgbClr val="FBBD00"/>
                      </a:solidFill>
                    </a:lnL>
                    <a:lnR w="9525" algn="ctr">
                      <a:solidFill>
                        <a:srgbClr val="FBBD00"/>
                      </a:solidFill>
                    </a:lnR>
                    <a:lnT w="9525" algn="ctr">
                      <a:solidFill>
                        <a:srgbClr val="FBBD00"/>
                      </a:solidFill>
                    </a:lnT>
                    <a:lnB w="9525" algn="ctr">
                      <a:solidFill>
                        <a:srgbClr val="FBBD00"/>
                      </a:solidFill>
                    </a:lnB>
                  </a:tcPr>
                </a:tc>
                <a:tc>
                  <a:txBody>
                    <a:bodyPr/>
                    <a:p>
                      <a:pPr marL="85725">
                        <a:lnSpc>
                          <a:spcPct val="100000"/>
                        </a:lnSpc>
                        <a:spcBef>
                          <a:spcPts val="635"/>
                        </a:spcBef>
                      </a:pPr>
                      <a:r>
                        <a:rPr b="1" sz="1400" spc="-135">
                          <a:latin typeface="Verdana"/>
                          <a:ea typeface="Verdana"/>
                          <a:cs typeface="Open Sans"/>
                        </a:rPr>
                        <a:t>ALTERNATIVES</a:t>
                      </a:r>
                      <a:endParaRPr sz="1400">
                        <a:latin typeface="Verdana"/>
                        <a:ea typeface="Verdana"/>
                        <a:cs typeface="Open Sans"/>
                      </a:endParaRPr>
                    </a:p>
                    <a:p>
                      <a:pPr marL="85725">
                        <a:lnSpc>
                          <a:spcPct val="100000"/>
                        </a:lnSpc>
                      </a:pPr>
                      <a:r>
                        <a:rPr sz="1400" spc="-45">
                          <a:latin typeface="Verdana"/>
                          <a:ea typeface="Verdana"/>
                          <a:cs typeface="Open Sans"/>
                        </a:rPr>
                        <a:t>What</a:t>
                      </a:r>
                      <a:r>
                        <a:rPr sz="1400" lang="en-IN" spc="-45">
                          <a:latin typeface="Verdana"/>
                          <a:ea typeface="Verdana"/>
                          <a:cs typeface="Open Sans"/>
                        </a:rPr>
                        <a:t> </a:t>
                      </a:r>
                      <a:r>
                        <a:rPr sz="1400" spc="-45">
                          <a:latin typeface="Verdana"/>
                          <a:ea typeface="Verdana"/>
                          <a:cs typeface="Open Sans"/>
                        </a:rPr>
                        <a:t>do </a:t>
                      </a:r>
                      <a:r>
                        <a:rPr sz="1400" spc="-60">
                          <a:latin typeface="Verdana"/>
                          <a:ea typeface="Verdana"/>
                          <a:cs typeface="Open Sans"/>
                        </a:rPr>
                        <a:t>customers </a:t>
                      </a:r>
                      <a:r>
                        <a:rPr sz="1400" spc="-20">
                          <a:latin typeface="Verdana"/>
                          <a:ea typeface="Verdana"/>
                          <a:cs typeface="Open Sans"/>
                        </a:rPr>
                        <a:t>do</a:t>
                      </a:r>
                      <a:r>
                        <a:rPr sz="1400" lang="en-IN" spc="-20">
                          <a:latin typeface="Verdana"/>
                          <a:ea typeface="Verdana"/>
                          <a:cs typeface="Open Sans"/>
                        </a:rPr>
                        <a:t> </a:t>
                      </a:r>
                      <a:r>
                        <a:rPr sz="1400" spc="-20">
                          <a:latin typeface="Verdana"/>
                          <a:ea typeface="Verdana"/>
                          <a:cs typeface="Open Sans"/>
                        </a:rPr>
                        <a:t>now</a:t>
                      </a:r>
                      <a:r>
                        <a:rPr sz="1400" lang="en-IN" spc="-20">
                          <a:latin typeface="Verdana"/>
                          <a:ea typeface="Verdana"/>
                          <a:cs typeface="Open Sans"/>
                        </a:rPr>
                        <a:t> </a:t>
                      </a:r>
                      <a:r>
                        <a:rPr sz="1400" spc="-20">
                          <a:latin typeface="Verdana"/>
                          <a:ea typeface="Verdana"/>
                          <a:cs typeface="Open Sans"/>
                        </a:rPr>
                        <a:t>to</a:t>
                      </a:r>
                      <a:r>
                        <a:rPr sz="1400" spc="-150">
                          <a:latin typeface="Verdana"/>
                          <a:ea typeface="Verdana"/>
                          <a:cs typeface="Open Sans"/>
                        </a:rPr>
                        <a:t> </a:t>
                      </a:r>
                      <a:r>
                        <a:rPr sz="1400" spc="-20">
                          <a:latin typeface="Verdana"/>
                          <a:ea typeface="Verdana"/>
                          <a:cs typeface="Open Sans"/>
                        </a:rPr>
                        <a:t>ﬁx</a:t>
                      </a:r>
                      <a:r>
                        <a:rPr sz="1400" lang="en-IN" spc="-20">
                          <a:latin typeface="Verdana"/>
                          <a:ea typeface="Verdana"/>
                          <a:cs typeface="Open Sans"/>
                        </a:rPr>
                        <a:t> </a:t>
                      </a:r>
                      <a:r>
                        <a:rPr sz="1400" spc="-60">
                          <a:latin typeface="Verdana"/>
                          <a:ea typeface="Verdana"/>
                          <a:cs typeface="Open Sans"/>
                        </a:rPr>
                        <a:t>the</a:t>
                      </a:r>
                      <a:r>
                        <a:rPr sz="1400" lang="en-IN" spc="-60">
                          <a:latin typeface="Verdana"/>
                          <a:ea typeface="Verdana"/>
                          <a:cs typeface="Open Sans"/>
                        </a:rPr>
                        <a:t> </a:t>
                      </a:r>
                      <a:r>
                        <a:rPr sz="1400" spc="-60">
                          <a:latin typeface="Verdana"/>
                          <a:ea typeface="Verdana"/>
                          <a:cs typeface="Open Sans"/>
                        </a:rPr>
                        <a:t>problem?</a:t>
                      </a:r>
                      <a:endParaRPr sz="1400">
                        <a:latin typeface="Verdana"/>
                        <a:ea typeface="Verdana"/>
                        <a:cs typeface="Open Sans"/>
                      </a:endParaRPr>
                    </a:p>
                  </a:txBody>
                  <a:tcPr marL="0" marR="0" marT="82683" marB="0">
                    <a:lnL w="9525" algn="ctr">
                      <a:solidFill>
                        <a:srgbClr val="FBBD00"/>
                      </a:solidFill>
                    </a:lnL>
                    <a:lnR w="9525" algn="ctr">
                      <a:solidFill>
                        <a:srgbClr val="FBBD00"/>
                      </a:solidFill>
                    </a:lnR>
                    <a:lnT w="9525" algn="ctr">
                      <a:solidFill>
                        <a:srgbClr val="FBBD00"/>
                      </a:solidFill>
                    </a:lnT>
                    <a:lnB w="9525" algn="ctr">
                      <a:solidFill>
                        <a:srgbClr val="FBBD00"/>
                      </a:solidFill>
                    </a:lnB>
                  </a:tcPr>
                </a:tc>
              </a:tr>
              <a:tr h="889931">
                <a:tc rowSpan="2">
                  <a:txBody>
                    <a:bodyPr/>
                    <a:p>
                      <a:pPr marL="85090">
                        <a:lnSpc>
                          <a:spcPct val="100000"/>
                        </a:lnSpc>
                        <a:spcBef>
                          <a:spcPts val="640"/>
                        </a:spcBef>
                      </a:pPr>
                      <a:r>
                        <a:rPr b="1" sz="1400" spc="-130">
                          <a:solidFill>
                            <a:schemeClr val="tx1"/>
                          </a:solidFill>
                          <a:latin typeface="Verdana"/>
                          <a:ea typeface="Verdana"/>
                          <a:cs typeface="Open Sans"/>
                        </a:rPr>
                        <a:t>CUSTOMERS</a:t>
                      </a:r>
                    </a:p>
                    <a:p>
                      <a:pPr marL="85090" marR="702310">
                        <a:lnSpc>
                          <a:spcPct val="100000"/>
                        </a:lnSpc>
                      </a:pPr>
                      <a:r>
                        <a:rPr sz="1400" spc="-40">
                          <a:latin typeface="Verdana"/>
                          <a:ea typeface="Verdana"/>
                          <a:cs typeface="Open Sans"/>
                        </a:rPr>
                        <a:t>Who</a:t>
                      </a:r>
                      <a:r>
                        <a:rPr sz="1400" lang="en-IN" spc="-40">
                          <a:latin typeface="Verdana"/>
                          <a:ea typeface="Verdana"/>
                          <a:cs typeface="Open Sans"/>
                        </a:rPr>
                        <a:t> </a:t>
                      </a:r>
                      <a:r>
                        <a:rPr sz="1400" spc="-40">
                          <a:latin typeface="Verdana"/>
                          <a:ea typeface="Verdana"/>
                          <a:cs typeface="Open Sans"/>
                        </a:rPr>
                        <a:t>has</a:t>
                      </a:r>
                      <a:r>
                        <a:rPr sz="1400" lang="en-IN" spc="-40">
                          <a:latin typeface="Verdana"/>
                          <a:ea typeface="Verdana"/>
                          <a:cs typeface="Open Sans"/>
                        </a:rPr>
                        <a:t> </a:t>
                      </a:r>
                      <a:r>
                        <a:rPr sz="1400" spc="-40">
                          <a:latin typeface="Verdana"/>
                          <a:ea typeface="Verdana"/>
                          <a:cs typeface="Open Sans"/>
                        </a:rPr>
                        <a:t>the</a:t>
                      </a:r>
                      <a:r>
                        <a:rPr sz="1400" spc="-245">
                          <a:latin typeface="Verdana"/>
                          <a:ea typeface="Verdana"/>
                          <a:cs typeface="Open Sans"/>
                        </a:rPr>
                        <a:t> </a:t>
                      </a:r>
                      <a:r>
                        <a:rPr sz="1400" spc="-60">
                          <a:latin typeface="Verdana"/>
                          <a:ea typeface="Verdana"/>
                          <a:cs typeface="Open Sans"/>
                        </a:rPr>
                        <a:t>problem</a:t>
                      </a:r>
                      <a:r>
                        <a:rPr sz="1400" lang="en-IN" spc="-60">
                          <a:latin typeface="Verdana"/>
                          <a:ea typeface="Verdana"/>
                          <a:cs typeface="Open Sans"/>
                        </a:rPr>
                        <a:t> </a:t>
                      </a:r>
                      <a:r>
                        <a:rPr sz="1400" spc="-60">
                          <a:latin typeface="Verdana"/>
                          <a:ea typeface="Verdana"/>
                          <a:cs typeface="Open Sans"/>
                        </a:rPr>
                        <a:t>most </a:t>
                      </a:r>
                      <a:r>
                        <a:rPr sz="1400" spc="-55">
                          <a:latin typeface="Verdana"/>
                          <a:ea typeface="Verdana"/>
                          <a:cs typeface="Open Sans"/>
                        </a:rPr>
                        <a:t>often?</a:t>
                      </a:r>
                      <a:endParaRPr sz="1400">
                        <a:latin typeface="Verdana"/>
                        <a:ea typeface="Verdana"/>
                        <a:cs typeface="Open Sans"/>
                      </a:endParaRPr>
                    </a:p>
                  </a:txBody>
                  <a:tcPr marL="0" marR="0" marT="83334" marB="0">
                    <a:lnL w="9525" algn="ctr">
                      <a:solidFill>
                        <a:srgbClr val="FBBD00"/>
                      </a:solidFill>
                    </a:lnL>
                    <a:lnR w="12700" algn="ctr">
                      <a:solidFill>
                        <a:srgbClr val="FBBD00"/>
                      </a:solidFill>
                    </a:lnR>
                    <a:lnT w="9525" algn="ctr">
                      <a:solidFill>
                        <a:srgbClr val="FBBD00"/>
                      </a:solidFill>
                    </a:lnT>
                    <a:lnB w="9525" algn="ctr">
                      <a:solidFill>
                        <a:srgbClr val="FBBD00"/>
                      </a:solidFill>
                    </a:lnB>
                  </a:tcPr>
                </a:tc>
                <a:tc>
                  <a:txBody>
                    <a:bodyPr/>
                    <a:p>
                      <a:pPr marL="84455">
                        <a:lnSpc>
                          <a:spcPct val="100000"/>
                        </a:lnSpc>
                        <a:spcBef>
                          <a:spcPts val="640"/>
                        </a:spcBef>
                      </a:pPr>
                      <a:r>
                        <a:rPr b="1" sz="1400" spc="-130">
                          <a:solidFill>
                            <a:schemeClr val="tx1"/>
                          </a:solidFill>
                          <a:latin typeface="Verdana"/>
                          <a:ea typeface="Verdana"/>
                          <a:cs typeface="Open Sans"/>
                        </a:rPr>
                        <a:t>EMOTIONAL</a:t>
                      </a:r>
                      <a:r>
                        <a:rPr b="1" sz="1400" lang="en-IN" spc="-150">
                          <a:latin typeface="Verdana"/>
                          <a:ea typeface="Verdana"/>
                          <a:cs typeface="Open Sans"/>
                        </a:rPr>
                        <a:t> </a:t>
                      </a:r>
                      <a:r>
                        <a:rPr b="1" sz="1400" spc="-150">
                          <a:latin typeface="Verdana"/>
                          <a:ea typeface="Verdana"/>
                          <a:cs typeface="Open Sans"/>
                        </a:rPr>
                        <a:t>IMPACT</a:t>
                      </a:r>
                      <a:endParaRPr sz="1400">
                        <a:latin typeface="Verdana"/>
                        <a:ea typeface="Verdana"/>
                        <a:cs typeface="Open Sans"/>
                      </a:endParaRPr>
                    </a:p>
                    <a:p>
                      <a:pPr marL="84455">
                        <a:lnSpc>
                          <a:spcPct val="100000"/>
                        </a:lnSpc>
                      </a:pPr>
                      <a:r>
                        <a:rPr sz="1400" spc="-50">
                          <a:latin typeface="Verdana"/>
                          <a:ea typeface="Verdana"/>
                          <a:cs typeface="Open Sans"/>
                        </a:rPr>
                        <a:t>How</a:t>
                      </a:r>
                      <a:r>
                        <a:rPr sz="1400" lang="en-IN" spc="-50">
                          <a:latin typeface="Verdana"/>
                          <a:ea typeface="Verdana"/>
                          <a:cs typeface="Open Sans"/>
                        </a:rPr>
                        <a:t> </a:t>
                      </a:r>
                      <a:r>
                        <a:rPr sz="1400" spc="-50">
                          <a:latin typeface="Verdana"/>
                          <a:ea typeface="Verdana"/>
                          <a:cs typeface="Open Sans"/>
                        </a:rPr>
                        <a:t>does</a:t>
                      </a:r>
                      <a:r>
                        <a:rPr sz="1400" lang="en-IN" spc="-50">
                          <a:latin typeface="Verdana"/>
                          <a:ea typeface="Verdana"/>
                          <a:cs typeface="Open Sans"/>
                        </a:rPr>
                        <a:t> </a:t>
                      </a:r>
                      <a:r>
                        <a:rPr sz="1400" spc="-229">
                          <a:latin typeface="Verdana"/>
                          <a:ea typeface="Verdana"/>
                          <a:cs typeface="Open Sans"/>
                        </a:rPr>
                        <a:t> </a:t>
                      </a:r>
                      <a:r>
                        <a:rPr sz="1400" spc="-50">
                          <a:latin typeface="Verdana"/>
                          <a:ea typeface="Verdana"/>
                          <a:cs typeface="Open Sans"/>
                        </a:rPr>
                        <a:t>the</a:t>
                      </a:r>
                      <a:r>
                        <a:rPr sz="1400" lang="en-IN" spc="-50">
                          <a:latin typeface="Verdana"/>
                          <a:ea typeface="Verdana"/>
                          <a:cs typeface="Open Sans"/>
                        </a:rPr>
                        <a:t> </a:t>
                      </a:r>
                      <a:r>
                        <a:rPr sz="1400" spc="-50">
                          <a:latin typeface="Verdana"/>
                          <a:ea typeface="Verdana"/>
                          <a:cs typeface="Open Sans"/>
                        </a:rPr>
                        <a:t>customer</a:t>
                      </a:r>
                      <a:r>
                        <a:rPr sz="1400" spc="-215">
                          <a:latin typeface="Verdana"/>
                          <a:ea typeface="Verdana"/>
                          <a:cs typeface="Open Sans"/>
                        </a:rPr>
                        <a:t> </a:t>
                      </a:r>
                      <a:r>
                        <a:rPr sz="1400" lang="en-IN" spc="-215">
                          <a:latin typeface="Verdana"/>
                          <a:ea typeface="Verdana"/>
                          <a:cs typeface="Open Sans"/>
                        </a:rPr>
                        <a:t> </a:t>
                      </a:r>
                      <a:r>
                        <a:rPr sz="1400" spc="-55">
                          <a:latin typeface="Verdana"/>
                          <a:ea typeface="Verdana"/>
                          <a:cs typeface="Open Sans"/>
                        </a:rPr>
                        <a:t>feel?</a:t>
                      </a:r>
                      <a:endParaRPr sz="1400">
                        <a:latin typeface="Verdana"/>
                        <a:ea typeface="Verdana"/>
                        <a:cs typeface="Open Sans"/>
                      </a:endParaRPr>
                    </a:p>
                  </a:txBody>
                  <a:tcPr marL="0" marR="0" marT="83334" marB="0">
                    <a:lnL w="12700" algn="ctr">
                      <a:solidFill>
                        <a:srgbClr val="FBBD00"/>
                      </a:solidFill>
                    </a:lnL>
                    <a:lnR w="9525" algn="ctr">
                      <a:solidFill>
                        <a:srgbClr val="FBBD00"/>
                      </a:solidFill>
                    </a:lnR>
                    <a:lnT w="9525" algn="ctr">
                      <a:solidFill>
                        <a:srgbClr val="FBBD00"/>
                      </a:solidFill>
                    </a:lnT>
                  </a:tcPr>
                </a:tc>
                <a:tc rowSpan="2">
                  <a:txBody>
                    <a:bodyPr/>
                    <a:p>
                      <a:pPr marL="85725">
                        <a:lnSpc>
                          <a:spcPct val="100000"/>
                        </a:lnSpc>
                        <a:spcBef>
                          <a:spcPts val="640"/>
                        </a:spcBef>
                      </a:pPr>
                      <a:r>
                        <a:rPr b="1" sz="1400" spc="-130">
                          <a:solidFill>
                            <a:schemeClr val="tx1"/>
                          </a:solidFill>
                          <a:latin typeface="Verdana"/>
                          <a:ea typeface="Verdana"/>
                          <a:cs typeface="Open Sans"/>
                        </a:rPr>
                        <a:t>ALTERNATIVE</a:t>
                      </a:r>
                      <a:r>
                        <a:rPr b="1" sz="1400" lang="en-IN" spc="-155">
                          <a:latin typeface="Verdana"/>
                          <a:ea typeface="Verdana"/>
                          <a:cs typeface="Open Sans"/>
                        </a:rPr>
                        <a:t> </a:t>
                      </a:r>
                      <a:r>
                        <a:rPr b="1" sz="1400" spc="-130">
                          <a:solidFill>
                            <a:schemeClr val="tx1"/>
                          </a:solidFill>
                          <a:latin typeface="Verdana"/>
                          <a:ea typeface="Verdana"/>
                          <a:cs typeface="Open Sans"/>
                        </a:rPr>
                        <a:t>SHORTCOMINGS</a:t>
                      </a:r>
                    </a:p>
                    <a:p>
                      <a:pPr marL="85725" marR="247015">
                        <a:lnSpc>
                          <a:spcPct val="100000"/>
                        </a:lnSpc>
                      </a:pPr>
                      <a:r>
                        <a:rPr sz="1400" spc="-50">
                          <a:latin typeface="Verdana"/>
                          <a:ea typeface="Verdana"/>
                          <a:cs typeface="Open Sans"/>
                        </a:rPr>
                        <a:t>What</a:t>
                      </a:r>
                      <a:r>
                        <a:rPr sz="1400" lang="en-IN" spc="-50">
                          <a:latin typeface="Verdana"/>
                          <a:ea typeface="Verdana"/>
                          <a:cs typeface="Open Sans"/>
                        </a:rPr>
                        <a:t> </a:t>
                      </a:r>
                      <a:r>
                        <a:rPr sz="1400" spc="-50">
                          <a:latin typeface="Verdana"/>
                          <a:ea typeface="Verdana"/>
                          <a:cs typeface="Open Sans"/>
                        </a:rPr>
                        <a:t>are</a:t>
                      </a:r>
                      <a:r>
                        <a:rPr sz="1400" lang="en-IN" spc="-50">
                          <a:latin typeface="Verdana"/>
                          <a:ea typeface="Verdana"/>
                          <a:cs typeface="Open Sans"/>
                        </a:rPr>
                        <a:t> </a:t>
                      </a:r>
                      <a:r>
                        <a:rPr sz="1400" spc="-50">
                          <a:latin typeface="Verdana"/>
                          <a:ea typeface="Verdana"/>
                          <a:cs typeface="Open Sans"/>
                        </a:rPr>
                        <a:t>the</a:t>
                      </a:r>
                      <a:r>
                        <a:rPr sz="1400" lang="en-IN" spc="-50">
                          <a:latin typeface="Verdana"/>
                          <a:ea typeface="Verdana"/>
                          <a:cs typeface="Open Sans"/>
                        </a:rPr>
                        <a:t> </a:t>
                      </a:r>
                      <a:r>
                        <a:rPr sz="1400" spc="-50">
                          <a:latin typeface="Verdana"/>
                          <a:ea typeface="Verdana"/>
                          <a:cs typeface="Open Sans"/>
                        </a:rPr>
                        <a:t>disadvantages</a:t>
                      </a:r>
                      <a:r>
                        <a:rPr sz="1400" lang="en-IN" spc="-50">
                          <a:latin typeface="Verdana"/>
                          <a:ea typeface="Verdana"/>
                          <a:cs typeface="Open Sans"/>
                        </a:rPr>
                        <a:t> </a:t>
                      </a:r>
                      <a:r>
                        <a:rPr sz="1400" spc="-50">
                          <a:latin typeface="Verdana"/>
                          <a:ea typeface="Verdana"/>
                          <a:cs typeface="Open Sans"/>
                        </a:rPr>
                        <a:t>of </a:t>
                      </a:r>
                      <a:r>
                        <a:rPr sz="1400" spc="-35">
                          <a:latin typeface="Verdana"/>
                          <a:ea typeface="Verdana"/>
                          <a:cs typeface="Open Sans"/>
                        </a:rPr>
                        <a:t>the  </a:t>
                      </a:r>
                      <a:r>
                        <a:rPr sz="1400" spc="-70">
                          <a:latin typeface="Verdana"/>
                          <a:ea typeface="Verdana"/>
                          <a:cs typeface="Open Sans"/>
                        </a:rPr>
                        <a:t>alternatives?</a:t>
                      </a:r>
                      <a:endParaRPr sz="1400">
                        <a:latin typeface="Verdana"/>
                        <a:ea typeface="Verdana"/>
                        <a:cs typeface="Open Sans"/>
                      </a:endParaRPr>
                    </a:p>
                  </a:txBody>
                  <a:tcPr marL="0" marR="0" marT="83334" marB="0">
                    <a:lnL w="9525" algn="ctr">
                      <a:solidFill>
                        <a:srgbClr val="FBBD00"/>
                      </a:solidFill>
                    </a:lnL>
                    <a:lnR w="9525" algn="ctr">
                      <a:solidFill>
                        <a:srgbClr val="FBBD00"/>
                      </a:solidFill>
                    </a:lnR>
                    <a:lnT w="9525" algn="ctr">
                      <a:solidFill>
                        <a:srgbClr val="FBBD00"/>
                      </a:solidFill>
                    </a:lnT>
                    <a:lnB w="9525" algn="ctr">
                      <a:solidFill>
                        <a:srgbClr val="FBBD00"/>
                      </a:solidFill>
                    </a:lnB>
                  </a:tcPr>
                </a:tc>
              </a:tr>
              <a:tr h="2134662">
                <a:tc vMerge="1">
                  <a:txBody>
                    <a:bodyPr/>
                    <a:p/>
                  </a:txBody>
                  <a:tcPr marL="0" marR="0" marT="81280" marB="0">
                    <a:lnL w="9525" algn="ctr">
                      <a:solidFill>
                        <a:srgbClr val="FBBD00"/>
                      </a:solidFill>
                    </a:lnL>
                    <a:lnR w="12700" algn="ctr">
                      <a:solidFill>
                        <a:srgbClr val="FBBD00"/>
                      </a:solidFill>
                    </a:lnR>
                    <a:lnT w="9525" algn="ctr">
                      <a:solidFill>
                        <a:srgbClr val="FBBD00"/>
                      </a:solidFill>
                    </a:lnT>
                    <a:lnB w="9525" algn="ctr">
                      <a:solidFill>
                        <a:srgbClr val="FBBD00"/>
                      </a:solidFill>
                    </a:lnB>
                  </a:tcPr>
                </a:tc>
                <a:tc>
                  <a:txBody>
                    <a:bodyPr/>
                    <a:p>
                      <a:pPr>
                        <a:lnSpc>
                          <a:spcPct val="100000"/>
                        </a:lnSpc>
                      </a:pPr>
                      <a:endParaRPr sz="2100">
                        <a:latin typeface="Verdana"/>
                        <a:ea typeface="Verdana"/>
                        <a:cs typeface="Open Sans"/>
                      </a:endParaRPr>
                    </a:p>
                    <a:p>
                      <a:pPr marL="84455">
                        <a:lnSpc>
                          <a:spcPct val="100000"/>
                        </a:lnSpc>
                        <a:spcBef>
                          <a:spcPts val="795"/>
                        </a:spcBef>
                      </a:pPr>
                      <a:r>
                        <a:rPr b="1" sz="1400" spc="-130">
                          <a:solidFill>
                            <a:schemeClr val="tx1"/>
                          </a:solidFill>
                          <a:latin typeface="Verdana"/>
                          <a:ea typeface="Verdana"/>
                          <a:cs typeface="Open Sans"/>
                        </a:rPr>
                        <a:t>QUANTIFIABLE</a:t>
                      </a:r>
                      <a:r>
                        <a:rPr b="1" sz="1400" lang="en-IN" spc="-145">
                          <a:latin typeface="Verdana"/>
                          <a:ea typeface="Verdana"/>
                          <a:cs typeface="Open Sans"/>
                        </a:rPr>
                        <a:t> </a:t>
                      </a:r>
                      <a:r>
                        <a:rPr b="1" sz="1400" spc="-145">
                          <a:latin typeface="Verdana"/>
                          <a:ea typeface="Verdana"/>
                          <a:cs typeface="Open Sans"/>
                        </a:rPr>
                        <a:t>IMPACT</a:t>
                      </a:r>
                      <a:endParaRPr sz="1400">
                        <a:latin typeface="Verdana"/>
                        <a:ea typeface="Verdana"/>
                        <a:cs typeface="Open Sans"/>
                      </a:endParaRPr>
                    </a:p>
                    <a:p>
                      <a:pPr marL="84455" marR="474345">
                        <a:lnSpc>
                          <a:spcPct val="100000"/>
                        </a:lnSpc>
                      </a:pPr>
                      <a:r>
                        <a:rPr sz="1400" spc="-45">
                          <a:latin typeface="Verdana"/>
                          <a:ea typeface="Verdana"/>
                          <a:cs typeface="Open Sans"/>
                        </a:rPr>
                        <a:t>What</a:t>
                      </a:r>
                      <a:r>
                        <a:rPr sz="1400" lang="en-IN" spc="-45">
                          <a:latin typeface="Verdana"/>
                          <a:ea typeface="Verdana"/>
                          <a:cs typeface="Open Sans"/>
                        </a:rPr>
                        <a:t> </a:t>
                      </a:r>
                      <a:r>
                        <a:rPr sz="1400" spc="-45">
                          <a:latin typeface="Verdana"/>
                          <a:ea typeface="Verdana"/>
                          <a:cs typeface="Open Sans"/>
                        </a:rPr>
                        <a:t>is</a:t>
                      </a:r>
                      <a:r>
                        <a:rPr sz="1400" lang="en-IN" spc="-45">
                          <a:latin typeface="Verdana"/>
                          <a:ea typeface="Verdana"/>
                          <a:cs typeface="Open Sans"/>
                        </a:rPr>
                        <a:t> </a:t>
                      </a:r>
                      <a:r>
                        <a:rPr sz="1400" spc="-45">
                          <a:latin typeface="Verdana"/>
                          <a:ea typeface="Verdana"/>
                          <a:cs typeface="Open Sans"/>
                        </a:rPr>
                        <a:t>the</a:t>
                      </a:r>
                      <a:r>
                        <a:rPr sz="1400" lang="en-IN" spc="-45">
                          <a:latin typeface="Verdana"/>
                          <a:ea typeface="Verdana"/>
                          <a:cs typeface="Open Sans"/>
                        </a:rPr>
                        <a:t> </a:t>
                      </a:r>
                      <a:r>
                        <a:rPr sz="1400" spc="-45">
                          <a:latin typeface="Verdana"/>
                          <a:ea typeface="Verdana"/>
                          <a:cs typeface="Open Sans"/>
                        </a:rPr>
                        <a:t>measurable</a:t>
                      </a:r>
                      <a:r>
                        <a:rPr sz="1400" lang="en-IN" spc="-45">
                          <a:latin typeface="Verdana"/>
                          <a:ea typeface="Verdana"/>
                          <a:cs typeface="Open Sans"/>
                        </a:rPr>
                        <a:t> </a:t>
                      </a:r>
                      <a:r>
                        <a:rPr sz="1400" spc="-45">
                          <a:latin typeface="Verdana"/>
                          <a:ea typeface="Verdana"/>
                          <a:cs typeface="Open Sans"/>
                        </a:rPr>
                        <a:t>impact  </a:t>
                      </a:r>
                      <a:r>
                        <a:rPr sz="1400" spc="-60">
                          <a:latin typeface="Verdana"/>
                          <a:ea typeface="Verdana"/>
                          <a:cs typeface="Open Sans"/>
                        </a:rPr>
                        <a:t>(include</a:t>
                      </a:r>
                      <a:r>
                        <a:rPr sz="1400" lang="en-IN" spc="-60">
                          <a:latin typeface="Verdana"/>
                          <a:ea typeface="Verdana"/>
                          <a:cs typeface="Open Sans"/>
                        </a:rPr>
                        <a:t> </a:t>
                      </a:r>
                      <a:r>
                        <a:rPr sz="1400" spc="-60">
                          <a:latin typeface="Verdana"/>
                          <a:ea typeface="Verdana"/>
                          <a:cs typeface="Open Sans"/>
                        </a:rPr>
                        <a:t>units)?</a:t>
                      </a:r>
                      <a:endParaRPr sz="1400">
                        <a:latin typeface="Verdana"/>
                        <a:ea typeface="Verdana"/>
                        <a:cs typeface="Open Sans"/>
                      </a:endParaRPr>
                    </a:p>
                  </a:txBody>
                  <a:tcPr marL="0" marR="0" marT="0" marB="0">
                    <a:lnL w="12700" algn="ctr">
                      <a:solidFill>
                        <a:srgbClr val="FBBD00"/>
                      </a:solidFill>
                    </a:lnL>
                    <a:lnR w="9525" algn="ctr">
                      <a:solidFill>
                        <a:srgbClr val="FBBD00"/>
                      </a:solidFill>
                    </a:lnR>
                    <a:lnB w="9525" algn="ctr">
                      <a:solidFill>
                        <a:srgbClr val="FBBD00"/>
                      </a:solidFill>
                    </a:lnB>
                  </a:tcPr>
                </a:tc>
                <a:tc vMerge="1">
                  <a:txBody>
                    <a:bodyPr/>
                    <a:p/>
                  </a:txBody>
                  <a:tcPr marL="0" marR="0" marT="81280" marB="0">
                    <a:lnL w="9525" algn="ctr">
                      <a:solidFill>
                        <a:srgbClr val="FBBD00"/>
                      </a:solidFill>
                    </a:lnL>
                    <a:lnR w="9525" algn="ctr">
                      <a:solidFill>
                        <a:srgbClr val="FBBD00"/>
                      </a:solidFill>
                    </a:lnR>
                    <a:lnT w="9525" algn="ctr">
                      <a:solidFill>
                        <a:srgbClr val="FBBD00"/>
                      </a:solidFill>
                    </a:lnT>
                    <a:lnB w="9525" algn="ctr">
                      <a:solidFill>
                        <a:srgbClr val="FBBD00"/>
                      </a:solidFill>
                    </a:lnB>
                  </a:tcPr>
                </a:tc>
              </a:tr>
            </a:tbl>
          </a:graphicData>
        </a:graphic>
      </p:graphicFrame>
      <p:sp>
        <p:nvSpPr>
          <p:cNvPr id="1048632" name="object 4"/>
          <p:cNvSpPr txBox="1">
            <a:spLocks noGrp="1"/>
          </p:cNvSpPr>
          <p:nvPr>
            <p:ph type="sldNum" sz="quarter" idx="12"/>
          </p:nvPr>
        </p:nvSpPr>
        <p:spPr bwMode="auto">
          <a:xfrm>
            <a:off x="6718838" y="6602494"/>
            <a:ext cx="2187529" cy="203795"/>
          </a:xfrm>
          <a:prstGeom prst="rect"/>
        </p:spPr>
        <p:txBody>
          <a:bodyPr anchor="ctr" bIns="0" lIns="0" rIns="0" rtlCol="0" tIns="14323" vert="horz" wrap="square">
            <a:spAutoFit/>
          </a:bodyPr>
          <a:p>
            <a:pPr marL="39064">
              <a:spcBef>
                <a:spcPts val="113"/>
              </a:spcBef>
            </a:pPr>
            <a:fld id="{81D60167-4931-47E6-BA6A-407CBD079E47}" type="slidenum">
              <a:rPr>
                <a:latin typeface="Verdana"/>
                <a:ea typeface="Verdana"/>
              </a:rPr>
              <a:t>4</a:t>
            </a:fld>
            <a:endParaRPr>
              <a:latin typeface="Verdana"/>
              <a:ea typeface="Verdana"/>
            </a:endParaRPr>
          </a:p>
        </p:txBody>
      </p:sp>
      <p:sp>
        <p:nvSpPr>
          <p:cNvPr id="1048633" name="object 3"/>
          <p:cNvSpPr txBox="1">
            <a:spLocks noGrp="1"/>
          </p:cNvSpPr>
          <p:nvPr>
            <p:ph type="title"/>
          </p:nvPr>
        </p:nvSpPr>
        <p:spPr bwMode="auto">
          <a:xfrm>
            <a:off x="304800" y="214949"/>
            <a:ext cx="15304106" cy="1123239"/>
          </a:xfrm>
          <a:prstGeom prst="rect"/>
        </p:spPr>
        <p:txBody>
          <a:bodyPr anchor="ctr" bIns="0" lIns="0" rIns="0" rtlCol="0" tIns="12370" vert="horz" wrap="square">
            <a:spAutoFit/>
          </a:bodyPr>
          <a:p>
            <a:pPr>
              <a:lnSpc>
                <a:spcPts val="8747"/>
              </a:lnSpc>
              <a:spcBef>
                <a:spcPts val="97"/>
              </a:spcBef>
            </a:pPr>
            <a:r>
              <a:rPr b="1" sz="5400" lang="en-IN">
                <a:solidFill>
                  <a:schemeClr val="tx1"/>
                </a:solidFill>
                <a:latin typeface="+mn-lt"/>
                <a:ea typeface="+mn-ea"/>
                <a:cs typeface="Times New Roman"/>
              </a:rPr>
              <a:t>Problem/Opportunity</a:t>
            </a:r>
            <a:endParaRPr b="1" sz="5400">
              <a:solidFill>
                <a:schemeClr val="tx1"/>
              </a:solidFill>
              <a:latin typeface="+mn-lt"/>
              <a:ea typeface="+mn-ea"/>
              <a:cs typeface="Times New Roman"/>
            </a:endParaRPr>
          </a:p>
        </p:txBody>
      </p:sp>
      <p:sp>
        <p:nvSpPr>
          <p:cNvPr id="1048634" name="TextBox 13"/>
          <p:cNvSpPr txBox="1"/>
          <p:nvPr/>
        </p:nvSpPr>
        <p:spPr bwMode="auto">
          <a:xfrm>
            <a:off x="16141386" y="593446"/>
            <a:ext cx="1422954" cy="623248"/>
          </a:xfrm>
          <a:prstGeom prst="rect"/>
          <a:noFill/>
        </p:spPr>
        <p:txBody>
          <a:bodyPr anchor="t" bIns="34290" lIns="68580" rIns="68580" rtlCol="0" tIns="34290" wrap="square">
            <a:spAutoFit/>
          </a:bodyPr>
          <a:p>
            <a:pPr algn="ctr"/>
            <a:r>
              <a:rPr b="1" lang="en-US"/>
              <a:t>Place your logo here</a:t>
            </a:r>
            <a:endParaRPr b="1" lang="en-ZA"/>
          </a:p>
        </p:txBody>
      </p:sp>
      <p:sp>
        <p:nvSpPr>
          <p:cNvPr id="1048635" name="Rectangle 14"/>
          <p:cNvSpPr/>
          <p:nvPr/>
        </p:nvSpPr>
        <p:spPr bwMode="auto">
          <a:xfrm>
            <a:off x="15945620" y="192626"/>
            <a:ext cx="1695221" cy="1288685"/>
          </a:xfrm>
          <a:prstGeom prst="rect"/>
          <a:noFill/>
          <a:ln>
            <a:solidFill>
              <a:schemeClr val="accent6"/>
            </a:solidFill>
          </a:ln>
          <a:effectLst>
            <a:outerShdw algn="l" blurRad="508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1100" lang="en-ZA"/>
          </a:p>
        </p:txBody>
      </p:sp>
      <p:sp>
        <p:nvSpPr>
          <p:cNvPr id="1048636" name="Rectangle 4"/>
          <p:cNvSpPr/>
          <p:nvPr/>
        </p:nvSpPr>
        <p:spPr bwMode="auto">
          <a:xfrm>
            <a:off x="914400" y="6815207"/>
            <a:ext cx="9144000" cy="1056005"/>
          </a:xfrm>
          <a:prstGeom prst="rect"/>
        </p:spPr>
        <p:txBody>
          <a:bodyPr>
            <a:spAutoFit/>
          </a:bodyPr>
          <a:p>
            <a:endParaRPr lang="en-US"/>
          </a:p>
          <a:p>
            <a:pPr marL="93102">
              <a:spcBef>
                <a:spcPts val="195"/>
              </a:spcBef>
            </a:pPr>
            <a:endParaRPr sz="1050" lang="en-US" spc="-82">
              <a:latin typeface="Verdana"/>
              <a:ea typeface="Verdana"/>
              <a:cs typeface="Open Sans"/>
            </a:endParaRPr>
          </a:p>
          <a:p>
            <a:endParaRPr lang="en-US"/>
          </a:p>
          <a:p>
            <a:endParaRPr lang="en-IN"/>
          </a:p>
        </p:txBody>
      </p:sp>
      <p:sp>
        <p:nvSpPr>
          <p:cNvPr id="1048637" name="Rectangle 15"/>
          <p:cNvSpPr/>
          <p:nvPr/>
        </p:nvSpPr>
        <p:spPr bwMode="auto">
          <a:xfrm>
            <a:off x="10363200" y="8156199"/>
            <a:ext cx="7892374" cy="802641"/>
          </a:xfrm>
          <a:prstGeom prst="rect"/>
          <a:solidFill>
            <a:srgbClr val="FFC000"/>
          </a:solidFill>
        </p:spPr>
        <p:txBody>
          <a:bodyPr wrap="square">
            <a:spAutoFit/>
          </a:bodyPr>
          <a:p>
            <a:r>
              <a:rPr sz="2400" lang="en-US">
                <a:latin typeface="+mj-lt"/>
              </a:rPr>
              <a:t>	This table helps you define the problem and existing  market gaps.</a:t>
            </a:r>
          </a:p>
        </p:txBody>
      </p:sp>
      <p:pic>
        <p:nvPicPr>
          <p:cNvPr id="2097159" name="Graphic 27" descr="Target with solid fill"/>
          <p:cNvPicPr>
            <a:picLocks noChangeAspect="1"/>
          </p:cNvPicPr>
          <p:nvPr/>
        </p:nvPicPr>
        <p:blipFill>
          <a:blip xmlns:r="http://schemas.openxmlformats.org/officeDocument/2006/relationships" r:embed="rId1"/>
          <a:stretch>
            <a:fillRect/>
          </a:stretch>
        </p:blipFill>
        <p:spPr bwMode="auto">
          <a:xfrm>
            <a:off x="10591799" y="8085054"/>
            <a:ext cx="651510" cy="637001"/>
          </a:xfrm>
          <a:prstGeom prst="rect"/>
        </p:spPr>
      </p:pic>
      <p:sp>
        <p:nvSpPr>
          <p:cNvPr id="1048638" name="TextBox 5"/>
          <p:cNvSpPr txBox="1"/>
          <p:nvPr/>
        </p:nvSpPr>
        <p:spPr bwMode="auto">
          <a:xfrm>
            <a:off x="778482" y="2418382"/>
            <a:ext cx="4731959" cy="2286359"/>
          </a:xfrm>
          <a:prstGeom prst="rect"/>
          <a:noFill/>
        </p:spPr>
        <p:txBody>
          <a:bodyPr rtlCol="0" wrap="square">
            <a:spAutoFit/>
          </a:bodyPr>
          <a:p>
            <a:r>
              <a:rPr b="0" sz="1600" i="0" u="none">
                <a:solidFill>
                  <a:srgbClr val="000000"/>
                </a:solidFill>
                <a:latin typeface="Times New Roman"/>
                <a:ea typeface="Times New Roman"/>
                <a:cs typeface="Times New Roman"/>
              </a:rPr>
              <a:t>Resource Depletion</a:t>
            </a:r>
            <a:endParaRPr sz="1600"/>
          </a:p>
          <a:p>
            <a:r>
              <a:rPr b="0" sz="1600" i="0" u="none">
                <a:solidFill>
                  <a:srgbClr val="000000"/>
                </a:solidFill>
                <a:latin typeface="Times New Roman"/>
                <a:ea typeface="Times New Roman"/>
                <a:cs typeface="Times New Roman"/>
              </a:rPr>
              <a:t>Water Pollution</a:t>
            </a:r>
            <a:endParaRPr sz="1600"/>
          </a:p>
          <a:p>
            <a:r>
              <a:rPr b="1" sz="1600" i="0" u="none">
                <a:solidFill>
                  <a:srgbClr val="000000"/>
                </a:solidFill>
                <a:latin typeface="Times New Roman"/>
                <a:ea typeface="Times New Roman"/>
                <a:cs typeface="Times New Roman"/>
              </a:rPr>
              <a:t>Waste Generation</a:t>
            </a:r>
            <a:endParaRPr b="0" sz="1600" i="0" u="none">
              <a:solidFill>
                <a:srgbClr val="000000"/>
              </a:solidFill>
              <a:latin typeface="Times New Roman"/>
              <a:ea typeface="Times New Roman"/>
              <a:cs typeface="Times New Roman"/>
            </a:endParaRPr>
          </a:p>
          <a:p>
            <a:r>
              <a:rPr b="0" sz="1600" i="0" u="none">
                <a:solidFill>
                  <a:srgbClr val="000000"/>
                </a:solidFill>
                <a:latin typeface="Times New Roman"/>
                <a:ea typeface="Times New Roman"/>
                <a:cs typeface="Times New Roman"/>
              </a:rPr>
              <a:t>Carbon Emissions</a:t>
            </a:r>
            <a:endParaRPr b="0" sz="1600" i="0" u="none">
              <a:solidFill>
                <a:srgbClr val="000000"/>
              </a:solidFill>
              <a:latin typeface="Times New Roman"/>
              <a:ea typeface="Times New Roman"/>
              <a:cs typeface="Times New Roman"/>
            </a:endParaRPr>
          </a:p>
          <a:p>
            <a:r>
              <a:rPr b="0" sz="1600" i="0" u="none">
                <a:solidFill>
                  <a:srgbClr val="000000"/>
                </a:solidFill>
                <a:latin typeface="Times New Roman"/>
                <a:ea typeface="Times New Roman"/>
                <a:cs typeface="Times New Roman"/>
              </a:rPr>
              <a:t>Labor Exploitation</a:t>
            </a:r>
            <a:endParaRPr b="0" sz="1600" i="0" u="none">
              <a:solidFill>
                <a:srgbClr val="000000"/>
              </a:solidFill>
              <a:latin typeface="Times New Roman"/>
              <a:ea typeface="Times New Roman"/>
              <a:cs typeface="Times New Roman"/>
            </a:endParaRPr>
          </a:p>
          <a:p>
            <a:r>
              <a:rPr b="0" sz="1600" i="0" u="none">
                <a:solidFill>
                  <a:srgbClr val="000000"/>
                </a:solidFill>
                <a:latin typeface="Times New Roman"/>
                <a:ea typeface="Times New Roman"/>
                <a:cs typeface="Times New Roman"/>
              </a:rPr>
              <a:t>Lack of Transparency</a:t>
            </a:r>
            <a:endParaRPr b="0" sz="1600" i="0" u="none">
              <a:solidFill>
                <a:srgbClr val="000000"/>
              </a:solidFill>
              <a:latin typeface="Times New Roman"/>
              <a:ea typeface="Times New Roman"/>
              <a:cs typeface="Times New Roman"/>
            </a:endParaRPr>
          </a:p>
          <a:p>
            <a:r>
              <a:rPr b="0" sz="1600" i="0" u="none">
                <a:solidFill>
                  <a:srgbClr val="000000"/>
                </a:solidFill>
                <a:latin typeface="Times New Roman"/>
                <a:ea typeface="Times New Roman"/>
                <a:cs typeface="Times New Roman"/>
              </a:rPr>
              <a:t>Short Lifecycle of Products</a:t>
            </a:r>
            <a:endParaRPr b="0" sz="1600" i="0" u="none">
              <a:solidFill>
                <a:srgbClr val="000000"/>
              </a:solidFill>
              <a:latin typeface="Times New Roman"/>
              <a:ea typeface="Times New Roman"/>
              <a:cs typeface="Times New Roman"/>
            </a:endParaRPr>
          </a:p>
          <a:p>
            <a:r>
              <a:rPr b="0" sz="1600" i="0" u="none">
                <a:solidFill>
                  <a:srgbClr val="000000"/>
                </a:solidFill>
                <a:latin typeface="Times New Roman"/>
                <a:ea typeface="Times New Roman"/>
                <a:cs typeface="Times New Roman"/>
              </a:rPr>
              <a:t>Quality Concerns</a:t>
            </a:r>
            <a:endParaRPr b="0" sz="1600" i="0" u="none">
              <a:solidFill>
                <a:srgbClr val="000000"/>
              </a:solidFill>
              <a:latin typeface="Times New Roman"/>
              <a:ea typeface="Times New Roman"/>
              <a:cs typeface="Times New Roman"/>
            </a:endParaRPr>
          </a:p>
          <a:p>
            <a:endParaRPr sz="1600"/>
          </a:p>
        </p:txBody>
      </p:sp>
      <p:sp>
        <p:nvSpPr>
          <p:cNvPr id="1048639" name="TextBox 9"/>
          <p:cNvSpPr txBox="1"/>
          <p:nvPr/>
        </p:nvSpPr>
        <p:spPr bwMode="auto">
          <a:xfrm>
            <a:off x="5804209" y="2293967"/>
            <a:ext cx="5018299" cy="2402840"/>
          </a:xfrm>
          <a:prstGeom prst="rect"/>
          <a:noFill/>
        </p:spPr>
        <p:txBody>
          <a:bodyPr rtlCol="0" wrap="square">
            <a:spAutoFit/>
          </a:bodyPr>
          <a:p>
            <a:r>
              <a:rPr sz="1600" lang="en-US"/>
              <a:t>T</a:t>
            </a:r>
            <a:r>
              <a:rPr b="0" sz="1600" i="0" u="none">
                <a:solidFill>
                  <a:srgbClr val="000000"/>
                </a:solidFill>
                <a:latin typeface="Times New Roman"/>
                <a:ea typeface="Times New Roman"/>
                <a:cs typeface="Times New Roman"/>
              </a:rPr>
              <a:t>The root cause of the fast fashion industry's problems lies in a combination of consumer demand for affordable and trendy clothing, a business model that prioritizes speed and low costs, and a lack of regulation and oversight. Addressing these issues requires a multifaceted approach, including promoting sustainable consumption, improving labor and environmental standards, and increasing transparency and accountability within the industry.</a:t>
            </a:r>
            <a:endParaRPr sz="1600"/>
          </a:p>
          <a:p>
            <a:pPr algn="just"/>
            <a:r>
              <a:rPr b="0" sz="1000" i="0" u="none">
                <a:solidFill>
                  <a:srgbClr val="000000"/>
                </a:solidFill>
                <a:latin typeface="Arial"/>
                <a:ea typeface="Arial"/>
                <a:cs typeface="Arial"/>
              </a:rPr>
              <a:t>4o</a:t>
            </a:r>
            <a:endParaRPr b="1" sz="1800">
              <a:latin typeface="Calibri"/>
            </a:endParaRPr>
          </a:p>
        </p:txBody>
      </p:sp>
      <p:sp>
        <p:nvSpPr>
          <p:cNvPr id="1048640" name="Rectangle 10"/>
          <p:cNvSpPr/>
          <p:nvPr/>
        </p:nvSpPr>
        <p:spPr bwMode="auto">
          <a:xfrm>
            <a:off x="15945620" y="74722"/>
            <a:ext cx="1714109" cy="1524492"/>
          </a:xfrm>
          <a:prstGeom prst="rect"/>
          <a:blipFill>
            <a:blip xmlns:r="http://schemas.openxmlformats.org/officeDocument/2006/relationships"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41" name="TextBox 11"/>
          <p:cNvSpPr txBox="1"/>
          <p:nvPr/>
        </p:nvSpPr>
        <p:spPr bwMode="auto">
          <a:xfrm>
            <a:off x="10998821" y="2361232"/>
            <a:ext cx="5017939" cy="2225040"/>
          </a:xfrm>
          <a:prstGeom prst="rect"/>
          <a:noFill/>
        </p:spPr>
        <p:txBody>
          <a:bodyPr rtlCol="0" wrap="square">
            <a:spAutoFit/>
          </a:bodyPr>
          <a:p>
            <a:pPr algn="just"/>
            <a:r>
              <a:rPr b="0" sz="1800" i="0" u="none">
                <a:solidFill>
                  <a:srgbClr val="000000"/>
                </a:solidFill>
                <a:latin typeface="Times New Roman"/>
                <a:ea typeface="Times New Roman"/>
                <a:cs typeface="Times New Roman"/>
              </a:rPr>
              <a:t>Customers play a crucial role in addressing the problems of fast fashion by adopting more sustainable consumption habits, supporting ethical brands, and promoting awareness and education. By making conscious choices and advocating for change, consumers can drive the fashion industry toward more sustainable and responsible practices.</a:t>
            </a:r>
            <a:r>
              <a:rPr sz="1800" lang="en-US"/>
              <a:t>.</a:t>
            </a:r>
            <a:endParaRPr b="1" sz="1800">
              <a:latin typeface="+mj-lt"/>
            </a:endParaRPr>
          </a:p>
        </p:txBody>
      </p:sp>
      <p:sp>
        <p:nvSpPr>
          <p:cNvPr id="1048642" name="TextBox 12"/>
          <p:cNvSpPr txBox="1"/>
          <p:nvPr/>
        </p:nvSpPr>
        <p:spPr bwMode="auto">
          <a:xfrm flipH="0" flipV="0">
            <a:off x="635852" y="5276849"/>
            <a:ext cx="5019019" cy="2491739"/>
          </a:xfrm>
          <a:prstGeom prst="rect"/>
          <a:noFill/>
        </p:spPr>
        <p:txBody>
          <a:bodyPr rtlCol="0" wrap="square">
            <a:spAutoFit/>
          </a:bodyPr>
          <a:p>
            <a:r>
              <a:rPr b="0" sz="1800" i="0" u="none">
                <a:solidFill>
                  <a:srgbClr val="000000"/>
                </a:solidFill>
                <a:latin typeface="Times New Roman"/>
                <a:ea typeface="Times New Roman"/>
                <a:cs typeface="Times New Roman"/>
              </a:rPr>
              <a:t>The fast fashion problem is multifaceted, affecting workers, consumers, local artisans, the environment, waste management systems, and future generations. Addressing these issues requires a collective effort to promote sustainability, improve working conditions, and reduce the negative impacts of the fashion industry.</a:t>
            </a:r>
            <a:endParaRPr sz="1800"/>
          </a:p>
          <a:p>
            <a:pPr algn="just"/>
            <a:endParaRPr b="1" sz="1800">
              <a:latin typeface="+mj-lt"/>
            </a:endParaRPr>
          </a:p>
        </p:txBody>
      </p:sp>
      <p:sp>
        <p:nvSpPr>
          <p:cNvPr id="1048643" name="TextBox 16"/>
          <p:cNvSpPr txBox="1"/>
          <p:nvPr/>
        </p:nvSpPr>
        <p:spPr bwMode="auto">
          <a:xfrm rot="0">
            <a:off x="5898894" y="5189496"/>
            <a:ext cx="5018659" cy="640440"/>
          </a:xfrm>
          <a:prstGeom prst="rect"/>
          <a:noFill/>
        </p:spPr>
        <p:txBody>
          <a:bodyPr rtlCol="0" wrap="square">
            <a:spAutoFit/>
          </a:bodyPr>
          <a:p>
            <a:r>
              <a:rPr b="0" sz="1200" i="0" u="none">
                <a:solidFill>
                  <a:srgbClr val="000000"/>
                </a:solidFill>
                <a:latin typeface="Times New Roman"/>
                <a:ea typeface="Times New Roman"/>
                <a:cs typeface="Times New Roman"/>
              </a:rPr>
              <a:t>Dissatisfaction and Disillusionment</a:t>
            </a:r>
          </a:p>
          <a:p>
            <a:r>
              <a:rPr b="0" sz="1200" i="0" u="none">
                <a:solidFill>
                  <a:srgbClr val="000000"/>
                </a:solidFill>
                <a:latin typeface="Times New Roman"/>
                <a:ea typeface="Times New Roman"/>
                <a:cs typeface="Times New Roman"/>
              </a:rPr>
              <a:t>Guilt and Regret</a:t>
            </a:r>
          </a:p>
          <a:p>
            <a:r>
              <a:rPr b="0" sz="1200" i="0" u="none">
                <a:solidFill>
                  <a:srgbClr val="000000"/>
                </a:solidFill>
                <a:latin typeface="Times New Roman"/>
                <a:ea typeface="Times New Roman"/>
                <a:cs typeface="Times New Roman"/>
              </a:rPr>
              <a:t>Empowerment and Pride</a:t>
            </a:r>
          </a:p>
        </p:txBody>
      </p:sp>
      <p:sp>
        <p:nvSpPr>
          <p:cNvPr id="1048644" name="TextBox 19"/>
          <p:cNvSpPr txBox="1"/>
          <p:nvPr/>
        </p:nvSpPr>
        <p:spPr bwMode="auto">
          <a:xfrm>
            <a:off x="5804209" y="6346922"/>
            <a:ext cx="5195331" cy="1158240"/>
          </a:xfrm>
          <a:prstGeom prst="rect"/>
          <a:noFill/>
        </p:spPr>
        <p:txBody>
          <a:bodyPr rtlCol="0" wrap="square">
            <a:spAutoFit/>
          </a:bodyPr>
          <a:p>
            <a:r>
              <a:rPr b="1" sz="1200" i="0" u="none">
                <a:solidFill>
                  <a:srgbClr val="000000"/>
                </a:solidFill>
                <a:latin typeface="Times New Roman"/>
                <a:ea typeface="Times New Roman"/>
                <a:cs typeface="Times New Roman"/>
              </a:rPr>
              <a:t>Water Usage</a:t>
            </a:r>
            <a:r>
              <a:rPr b="0" sz="1200" i="0" u="none">
                <a:solidFill>
                  <a:srgbClr val="000000"/>
                </a:solidFill>
                <a:latin typeface="Times New Roman"/>
                <a:ea typeface="Times New Roman"/>
                <a:cs typeface="Times New Roman"/>
              </a:rPr>
              <a:t>: The fashion industry uses about 93 billion cubic meters of water annually.</a:t>
            </a:r>
          </a:p>
          <a:p>
            <a:r>
              <a:rPr b="1" sz="1200" i="0" u="none">
                <a:solidFill>
                  <a:srgbClr val="000000"/>
                </a:solidFill>
                <a:latin typeface="Times New Roman"/>
                <a:ea typeface="Times New Roman"/>
                <a:cs typeface="Times New Roman"/>
              </a:rPr>
              <a:t>Carbon Emissions</a:t>
            </a:r>
            <a:r>
              <a:rPr b="0" sz="1200" i="0" u="none">
                <a:solidFill>
                  <a:srgbClr val="000000"/>
                </a:solidFill>
                <a:latin typeface="Times New Roman"/>
                <a:ea typeface="Times New Roman"/>
                <a:cs typeface="Times New Roman"/>
              </a:rPr>
              <a:t>: It accounts for 10% of global carbon emissions, roughly 1.2 billion tons of CO2 per year.</a:t>
            </a:r>
          </a:p>
          <a:p>
            <a:r>
              <a:rPr b="1" sz="1200" i="0" u="none">
                <a:solidFill>
                  <a:srgbClr val="000000"/>
                </a:solidFill>
                <a:latin typeface="Times New Roman"/>
                <a:ea typeface="Times New Roman"/>
                <a:cs typeface="Times New Roman"/>
              </a:rPr>
              <a:t>Waste Generation</a:t>
            </a:r>
            <a:r>
              <a:rPr b="0" sz="1200" i="0" u="none">
                <a:solidFill>
                  <a:srgbClr val="000000"/>
                </a:solidFill>
                <a:latin typeface="Times New Roman"/>
                <a:ea typeface="Times New Roman"/>
                <a:cs typeface="Times New Roman"/>
              </a:rPr>
              <a:t>: Produces 92 million tons of textile waste each year; 85% of discarded clothing in the U.S. ends up in landfills.</a:t>
            </a:r>
          </a:p>
        </p:txBody>
      </p:sp>
      <p:sp>
        <p:nvSpPr>
          <p:cNvPr id="1048645" name="TextBox 21"/>
          <p:cNvSpPr txBox="1"/>
          <p:nvPr/>
        </p:nvSpPr>
        <p:spPr bwMode="auto">
          <a:xfrm>
            <a:off x="11004910" y="5189496"/>
            <a:ext cx="5056517" cy="1666240"/>
          </a:xfrm>
          <a:prstGeom prst="rect"/>
          <a:noFill/>
        </p:spPr>
        <p:txBody>
          <a:bodyPr rtlCol="0" wrap="square">
            <a:spAutoFit/>
          </a:bodyPr>
          <a:p>
            <a:pPr algn="just" indent="-285750" marL="285750">
              <a:buFont typeface="Arial"/>
              <a:buChar char="•"/>
            </a:pPr>
            <a:r>
              <a:rPr b="0" sz="1800" i="0" u="none">
                <a:solidFill>
                  <a:srgbClr val="000000"/>
                </a:solidFill>
                <a:latin typeface="Times New Roman"/>
                <a:ea typeface="Times New Roman"/>
                <a:cs typeface="Times New Roman"/>
              </a:rPr>
              <a:t>Hygiene Concerns</a:t>
            </a:r>
            <a:endParaRPr sz="1800"/>
          </a:p>
          <a:p>
            <a:pPr algn="just" indent="-285750" marL="285750">
              <a:buFont typeface="Arial"/>
              <a:buChar char="•"/>
            </a:pPr>
            <a:r>
              <a:rPr b="1" sz="1800" i="0" u="none">
                <a:solidFill>
                  <a:srgbClr val="000000"/>
                </a:solidFill>
                <a:latin typeface="Times New Roman"/>
                <a:ea typeface="Times New Roman"/>
                <a:cs typeface="Times New Roman"/>
              </a:rPr>
              <a:t>Convenience</a:t>
            </a:r>
            <a:r>
              <a:rPr b="0" sz="1800" i="0" u="none">
                <a:solidFill>
                  <a:srgbClr val="000000"/>
                </a:solidFill>
                <a:latin typeface="Times New Roman"/>
                <a:ea typeface="Times New Roman"/>
                <a:cs typeface="Times New Roman"/>
              </a:rPr>
              <a:t>:</a:t>
            </a:r>
            <a:endParaRPr sz="1800"/>
          </a:p>
          <a:p>
            <a:pPr algn="just" indent="-285750" marL="285750">
              <a:buFont typeface="Arial"/>
              <a:buChar char="•"/>
            </a:pPr>
            <a:r>
              <a:rPr b="0" sz="1800" i="0" u="none">
                <a:solidFill>
                  <a:srgbClr val="000000"/>
                </a:solidFill>
                <a:latin typeface="Times New Roman"/>
                <a:ea typeface="Times New Roman"/>
                <a:cs typeface="Times New Roman"/>
              </a:rPr>
              <a:t>High Turnover</a:t>
            </a:r>
            <a:endParaRPr sz="1800"/>
          </a:p>
          <a:p>
            <a:pPr algn="just" indent="-285750" marL="285750">
              <a:buFont typeface="Arial"/>
              <a:buChar char="•"/>
            </a:pPr>
            <a:r>
              <a:rPr b="0" sz="1800" i="0" u="none">
                <a:solidFill>
                  <a:srgbClr val="000000"/>
                </a:solidFill>
                <a:latin typeface="Times New Roman"/>
                <a:ea typeface="Times New Roman"/>
                <a:cs typeface="Times New Roman"/>
              </a:rPr>
              <a:t>Skill and Time</a:t>
            </a:r>
            <a:endParaRPr sz="1800"/>
          </a:p>
          <a:p>
            <a:pPr algn="just" indent="-285750" marL="285750">
              <a:buFont typeface="Arial"/>
              <a:buChar char="•"/>
            </a:pPr>
            <a:r>
              <a:rPr b="0" sz="1800" i="0" u="none">
                <a:solidFill>
                  <a:srgbClr val="000000"/>
                </a:solidFill>
                <a:latin typeface="Times New Roman"/>
                <a:ea typeface="Times New Roman"/>
                <a:cs typeface="Times New Roman"/>
              </a:rPr>
              <a:t>Limited Impac</a:t>
            </a:r>
            <a:r>
              <a:rPr sz="1800"/>
              <a:t>t</a:t>
            </a:r>
          </a:p>
          <a:p>
            <a:pPr algn="just" indent="-285750" marL="285750">
              <a:buFont typeface="Arial"/>
              <a:buChar char="•"/>
            </a:pPr>
            <a:endParaRPr b="1" sz="1600" lang="en-IN">
              <a:latin typeface="+mj-lt"/>
            </a:endParaRPr>
          </a:p>
        </p:txBody>
      </p:sp>
      <p:pic>
        <p:nvPicPr>
          <p:cNvPr id="2097160" name=""/>
          <p:cNvPicPr>
            <a:picLocks noChangeAspect="1"/>
          </p:cNvPicPr>
          <p:nvPr/>
        </p:nvPicPr>
        <p:blipFill>
          <a:blip xmlns:r="http://schemas.openxmlformats.org/officeDocument/2006/relationships" r:embed="rId3"/>
          <a:stretch>
            <a:fillRect/>
          </a:stretch>
        </p:blipFill>
        <p:spPr bwMode="auto">
          <a:xfrm flipH="0" flipV="0">
            <a:off x="15879567" y="-68224"/>
            <a:ext cx="1946589" cy="1946589"/>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1" showMasterSp="1" showMasterPhAnim="0">
  <p:cSld name="">
    <p:spTree>
      <p:nvGrpSpPr>
        <p:cNvPr id="46" name=""/>
        <p:cNvGrpSpPr/>
        <p:nvPr/>
      </p:nvGrpSpPr>
      <p:grpSpPr bwMode="auto">
        <a:xfrm>
          <a:off x="0" y="0"/>
          <a:ext cx="0" cy="0"/>
          <a:chOff x="0" y="0"/>
          <a:chExt cx="0" cy="0"/>
        </a:xfrm>
      </p:grpSpPr>
      <p:sp>
        <p:nvSpPr>
          <p:cNvPr id="1048654" name="TextBox 13"/>
          <p:cNvSpPr txBox="1"/>
          <p:nvPr/>
        </p:nvSpPr>
        <p:spPr bwMode="auto">
          <a:xfrm>
            <a:off x="16118497" y="728885"/>
            <a:ext cx="1422954" cy="623248"/>
          </a:xfrm>
          <a:prstGeom prst="rect"/>
          <a:noFill/>
        </p:spPr>
        <p:txBody>
          <a:bodyPr anchor="t" bIns="34290" lIns="68580" rIns="68580" rtlCol="0" tIns="34290" wrap="square">
            <a:spAutoFit/>
          </a:bodyPr>
          <a:p>
            <a:pPr algn="ctr"/>
            <a:r>
              <a:rPr b="1" lang="en-US"/>
              <a:t>Place your logo here</a:t>
            </a:r>
            <a:endParaRPr b="1" lang="en-ZA"/>
          </a:p>
        </p:txBody>
      </p:sp>
      <p:sp>
        <p:nvSpPr>
          <p:cNvPr id="1048655" name="Rectangle 14"/>
          <p:cNvSpPr/>
          <p:nvPr/>
        </p:nvSpPr>
        <p:spPr bwMode="auto">
          <a:xfrm>
            <a:off x="15922731" y="328065"/>
            <a:ext cx="1695221" cy="1288685"/>
          </a:xfrm>
          <a:prstGeom prst="rect"/>
          <a:noFill/>
          <a:ln>
            <a:solidFill>
              <a:schemeClr val="accent6"/>
            </a:solidFill>
          </a:ln>
          <a:effectLst>
            <a:outerShdw algn="l" blurRad="508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1100" lang="en-ZA"/>
          </a:p>
        </p:txBody>
      </p:sp>
      <p:graphicFrame>
        <p:nvGraphicFramePr>
          <p:cNvPr id="4194305" name="Diagram 17"/>
          <p:cNvGraphicFramePr>
            <a:graphicFrameLocks/>
          </p:cNvGraphicFramePr>
          <p:nvPr/>
        </p:nvGraphicFramePr>
        <p:xfrm>
          <a:off x="-732132" y="1893546"/>
          <a:ext cx="7620000" cy="548165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8656" name="Rounded Rectangle 18"/>
          <p:cNvSpPr/>
          <p:nvPr/>
        </p:nvSpPr>
        <p:spPr bwMode="auto">
          <a:xfrm>
            <a:off x="7543800" y="1872448"/>
            <a:ext cx="9448799" cy="6399784"/>
          </a:xfrm>
          <a:prstGeom prst="roundRect">
            <a:avLst>
              <a:gd name="adj" fmla="val 16667"/>
            </a:avLst>
          </a:prstGeom>
          <a:noFill/>
          <a:ln w="12700" cap="flat" cmpd="sng" algn="ctr">
            <a:solidFill>
              <a:srgbClr val="E7E6E6">
                <a:lumMod val="50000"/>
              </a:srgbClr>
            </a:solidFill>
            <a:prstDash val="solid"/>
            <a:miter lim="800000"/>
          </a:ln>
          <a:effectLst/>
        </p:spPr>
        <p:txBody>
          <a:bodyPr anchor="ctr" rtlCol="0"/>
          <a:p>
            <a:pPr algn="just"/>
            <a:r>
              <a:rPr b="1" cap="none" sz="2400" i="0" lang="en-IN" spc="0" strike="noStrike" u="none">
                <a:ln>
                  <a:noFill/>
                </a:ln>
                <a:latin typeface="+mj-lt"/>
              </a:rPr>
              <a:t>How to calculate market size?</a:t>
            </a:r>
          </a:p>
          <a:p>
            <a:pPr algn="just"/>
            <a:endParaRPr b="0" cap="none" sz="2000" i="0" spc="0" strike="noStrike" u="none">
              <a:ln>
                <a:noFill/>
              </a:ln>
              <a:latin typeface="+mj-lt"/>
            </a:endParaRPr>
          </a:p>
          <a:p>
            <a:r>
              <a:rPr b="0" cap="none" sz="2000" i="0" lang="en-IN" spc="0" strike="noStrike" u="none">
                <a:ln>
                  <a:noFill/>
                </a:ln>
                <a:latin typeface="Calibri"/>
              </a:rPr>
              <a:t>1. </a:t>
            </a:r>
            <a:r>
              <a:rPr b="1" sz="2000" i="0" u="none">
                <a:solidFill>
                  <a:srgbClr val="000000"/>
                </a:solidFill>
                <a:latin typeface="Times New Roman"/>
                <a:ea typeface="Times New Roman"/>
                <a:cs typeface="Times New Roman"/>
              </a:rPr>
              <a:t>Define the Market</a:t>
            </a:r>
            <a:r>
              <a:rPr b="0" sz="2000" i="0" u="none">
                <a:solidFill>
                  <a:srgbClr val="000000"/>
                </a:solidFill>
                <a:latin typeface="Times New Roman"/>
                <a:ea typeface="Times New Roman"/>
                <a:cs typeface="Times New Roman"/>
              </a:rPr>
              <a:t>: Identify the specific market, including geographic location and target customer segments.</a:t>
            </a:r>
            <a:endParaRPr sz="2000"/>
          </a:p>
          <a:p>
            <a:r>
              <a:rPr b="1" sz="2000" i="0" u="none">
                <a:solidFill>
                  <a:srgbClr val="000000"/>
                </a:solidFill>
                <a:latin typeface="Times New Roman"/>
                <a:ea typeface="Times New Roman"/>
                <a:cs typeface="Times New Roman"/>
              </a:rPr>
              <a:t>Choose a Method</a:t>
            </a:r>
            <a:r>
              <a:rPr b="0" sz="2000" i="0" u="none">
                <a:solidFill>
                  <a:srgbClr val="000000"/>
                </a:solidFill>
                <a:latin typeface="Times New Roman"/>
                <a:ea typeface="Times New Roman"/>
                <a:cs typeface="Times New Roman"/>
              </a:rPr>
              <a:t>:</a:t>
            </a:r>
            <a:endParaRPr sz="2000"/>
          </a:p>
          <a:p>
            <a:r>
              <a:rPr b="1" sz="2000" i="0" u="none">
                <a:solidFill>
                  <a:srgbClr val="000000"/>
                </a:solidFill>
                <a:latin typeface="Times New Roman"/>
                <a:ea typeface="Times New Roman"/>
                <a:cs typeface="Times New Roman"/>
              </a:rPr>
              <a:t>Top-Down</a:t>
            </a:r>
            <a:r>
              <a:rPr b="0" sz="2000" i="0" u="none">
                <a:solidFill>
                  <a:srgbClr val="000000"/>
                </a:solidFill>
                <a:latin typeface="Times New Roman"/>
                <a:ea typeface="Times New Roman"/>
                <a:cs typeface="Times New Roman"/>
              </a:rPr>
              <a:t>: Use industry reports and data to estimate the overall market size and then apply it to your segment.</a:t>
            </a:r>
            <a:endParaRPr sz="2000"/>
          </a:p>
          <a:p>
            <a:r>
              <a:rPr b="1" sz="2000" i="0" u="none">
                <a:solidFill>
                  <a:srgbClr val="000000"/>
                </a:solidFill>
                <a:latin typeface="Times New Roman"/>
                <a:ea typeface="Times New Roman"/>
                <a:cs typeface="Times New Roman"/>
              </a:rPr>
              <a:t>Bottom-Up</a:t>
            </a:r>
            <a:r>
              <a:rPr b="0" sz="2000" i="0" u="none">
                <a:solidFill>
                  <a:srgbClr val="000000"/>
                </a:solidFill>
                <a:latin typeface="Times New Roman"/>
                <a:ea typeface="Times New Roman"/>
                <a:cs typeface="Times New Roman"/>
              </a:rPr>
              <a:t>: Estimate the number of potential customers and their average spending, then multiply these to find the market size.</a:t>
            </a:r>
            <a:endParaRPr sz="2000"/>
          </a:p>
          <a:p>
            <a:r>
              <a:rPr b="1" sz="2000" i="0" u="none">
                <a:solidFill>
                  <a:srgbClr val="000000"/>
                </a:solidFill>
                <a:latin typeface="Times New Roman"/>
                <a:ea typeface="Times New Roman"/>
                <a:cs typeface="Times New Roman"/>
              </a:rPr>
              <a:t>Value Chain Analysis</a:t>
            </a:r>
            <a:r>
              <a:rPr b="0" sz="2000" i="0" u="none">
                <a:solidFill>
                  <a:srgbClr val="000000"/>
                </a:solidFill>
                <a:latin typeface="Times New Roman"/>
                <a:ea typeface="Times New Roman"/>
                <a:cs typeface="Times New Roman"/>
              </a:rPr>
              <a:t>: Sum up revenues from all stages of the value chain.</a:t>
            </a:r>
            <a:endParaRPr sz="2000"/>
          </a:p>
          <a:p>
            <a:r>
              <a:rPr b="1" sz="2000" i="0" u="none">
                <a:solidFill>
                  <a:srgbClr val="000000"/>
                </a:solidFill>
                <a:latin typeface="Times New Roman"/>
                <a:ea typeface="Times New Roman"/>
                <a:cs typeface="Times New Roman"/>
              </a:rPr>
              <a:t>Validate Estimates</a:t>
            </a:r>
            <a:r>
              <a:rPr b="0" sz="2000" i="0" u="none">
                <a:solidFill>
                  <a:srgbClr val="000000"/>
                </a:solidFill>
                <a:latin typeface="Times New Roman"/>
                <a:ea typeface="Times New Roman"/>
                <a:cs typeface="Times New Roman"/>
              </a:rPr>
              <a:t>: Cross-check with existing data and adjust for market trends and growth.</a:t>
            </a:r>
            <a:endParaRPr sz="2000"/>
          </a:p>
          <a:p>
            <a:pPr algn="just"/>
            <a:r>
              <a:rPr b="1" sz="2000" i="0" u="none">
                <a:solidFill>
                  <a:srgbClr val="000000"/>
                </a:solidFill>
                <a:latin typeface="Times New Roman"/>
                <a:ea typeface="Times New Roman"/>
                <a:cs typeface="Times New Roman"/>
              </a:rPr>
              <a:t>Example</a:t>
            </a:r>
            <a:r>
              <a:rPr b="0" sz="2000" i="0" u="none">
                <a:solidFill>
                  <a:srgbClr val="000000"/>
                </a:solidFill>
                <a:latin typeface="Times New Roman"/>
                <a:ea typeface="Times New Roman"/>
                <a:cs typeface="Times New Roman"/>
              </a:rPr>
              <a:t>: If you have 500,000 potential customers and each spends $50 annually, the market size would be $25 million (500,000 customers x $50).</a:t>
            </a:r>
            <a:endParaRPr b="1" cap="none" i="0" lang="en-IN" spc="0" strike="noStrike" u="none">
              <a:ln>
                <a:noFill/>
              </a:ln>
              <a:latin typeface="Calibri"/>
            </a:endParaRPr>
          </a:p>
          <a:p>
            <a:pPr algn="ctr" defTabSz="914400" indent="0" lvl="0" marL="0" marR="0">
              <a:lnSpc>
                <a:spcPct val="100000"/>
              </a:lnSpc>
              <a:spcBef>
                <a:spcPts val="0"/>
              </a:spcBef>
              <a:spcAft>
                <a:spcPts val="0"/>
              </a:spcAft>
              <a:buClrTx/>
              <a:buSzTx/>
              <a:buFontTx/>
              <a:buNone/>
            </a:pPr>
            <a:r>
              <a:rPr b="0" cap="none" sz="2700" i="0" lang="en-IN" spc="0" strike="noStrike" u="none">
                <a:ln>
                  <a:noFill/>
                </a:ln>
                <a:solidFill>
                  <a:prstClr val="white"/>
                </a:solidFill>
                <a:latin typeface="Calibri"/>
                <a:ea typeface="+mn-ea"/>
                <a:cs typeface="+mn-cs"/>
              </a:rPr>
              <a:t> </a:t>
            </a:r>
            <a:endParaRPr b="0" cap="none" sz="2700" i="0" lang="en-IN" spc="0" strike="noStrike" u="none">
              <a:ln>
                <a:noFill/>
              </a:ln>
              <a:solidFill>
                <a:prstClr val="white"/>
              </a:solidFill>
              <a:latin typeface="Calibri"/>
              <a:ea typeface="+mn-ea"/>
              <a:cs typeface="+mn-cs"/>
            </a:endParaRPr>
          </a:p>
        </p:txBody>
      </p:sp>
      <p:sp>
        <p:nvSpPr>
          <p:cNvPr id="1048657" name="Rectangle 1"/>
          <p:cNvSpPr/>
          <p:nvPr/>
        </p:nvSpPr>
        <p:spPr bwMode="auto">
          <a:xfrm>
            <a:off x="12285573" y="8416937"/>
            <a:ext cx="5334000" cy="1846659"/>
          </a:xfrm>
          <a:prstGeom prst="rect"/>
          <a:solidFill>
            <a:srgbClr val="FFC000"/>
          </a:solidFill>
        </p:spPr>
        <p:txBody>
          <a:bodyPr wrap="square">
            <a:spAutoFit/>
          </a:bodyPr>
          <a:p>
            <a:r>
              <a:rPr lang="en-US">
                <a:solidFill>
                  <a:srgbClr val="000000"/>
                </a:solidFill>
                <a:latin typeface="+mj-lt"/>
              </a:rPr>
              <a:t>	</a:t>
            </a:r>
          </a:p>
          <a:p>
            <a:r>
              <a:rPr lang="en-US">
                <a:solidFill>
                  <a:srgbClr val="000000"/>
                </a:solidFill>
                <a:latin typeface="+mj-lt"/>
              </a:rPr>
              <a:t>	</a:t>
            </a:r>
            <a:r>
              <a:rPr sz="2400" lang="en-US">
                <a:solidFill>
                  <a:srgbClr val="000000"/>
                </a:solidFill>
                <a:latin typeface="+mj-lt"/>
              </a:rPr>
              <a:t>This slide is to provide details on Market Size and demonstrate How big is the market opportunity your venture is pursuing. </a:t>
            </a:r>
            <a:endParaRPr sz="2400" lang="en-US">
              <a:latin typeface="+mj-lt"/>
            </a:endParaRPr>
          </a:p>
        </p:txBody>
      </p:sp>
      <p:sp>
        <p:nvSpPr>
          <p:cNvPr id="1048658" name="TextBox 21"/>
          <p:cNvSpPr txBox="1"/>
          <p:nvPr/>
        </p:nvSpPr>
        <p:spPr bwMode="auto">
          <a:xfrm>
            <a:off x="239949" y="328065"/>
            <a:ext cx="5675839" cy="646331"/>
          </a:xfrm>
          <a:prstGeom prst="rect"/>
          <a:noFill/>
        </p:spPr>
        <p:txBody>
          <a:bodyPr rtlCol="0" wrap="square">
            <a:spAutoFit/>
          </a:bodyPr>
          <a:p>
            <a:pPr defTabSz="685800"/>
            <a:r>
              <a:rPr b="1" sz="3600" lang="en-US">
                <a:solidFill>
                  <a:prstClr val="black">
                    <a:lumMod val="85000"/>
                    <a:lumOff val="15000"/>
                  </a:prstClr>
                </a:solidFill>
                <a:latin typeface="Montserrat"/>
              </a:rPr>
              <a:t>Market Size Estimation </a:t>
            </a:r>
          </a:p>
        </p:txBody>
      </p:sp>
      <p:sp>
        <p:nvSpPr>
          <p:cNvPr id="1048659" name="Rectangle 15"/>
          <p:cNvSpPr/>
          <p:nvPr/>
        </p:nvSpPr>
        <p:spPr bwMode="auto">
          <a:xfrm>
            <a:off x="6140613" y="4958834"/>
            <a:ext cx="248786" cy="369332"/>
          </a:xfrm>
          <a:prstGeom prst="rect"/>
        </p:spPr>
        <p:txBody>
          <a:bodyPr wrap="none">
            <a:spAutoFit/>
          </a:bodyPr>
          <a:p>
            <a:r>
              <a:rPr lang="en-US">
                <a:solidFill>
                  <a:srgbClr val="2E475D"/>
                </a:solidFill>
                <a:latin typeface="Lexend Deca"/>
              </a:rPr>
              <a:t>.</a:t>
            </a:r>
            <a:endParaRPr lang="en-US"/>
          </a:p>
        </p:txBody>
      </p:sp>
      <p:pic>
        <p:nvPicPr>
          <p:cNvPr id="2097161" name="Graphic 27" descr="Target with solid fill"/>
          <p:cNvPicPr>
            <a:picLocks noChangeAspect="1"/>
          </p:cNvPicPr>
          <p:nvPr/>
        </p:nvPicPr>
        <p:blipFill>
          <a:blip xmlns:r="http://schemas.openxmlformats.org/officeDocument/2006/relationships" r:embed="rId6"/>
          <a:stretch>
            <a:fillRect/>
          </a:stretch>
        </p:blipFill>
        <p:spPr bwMode="auto">
          <a:xfrm>
            <a:off x="12536000" y="8430890"/>
            <a:ext cx="655576" cy="637001"/>
          </a:xfrm>
          <a:prstGeom prst="rect"/>
        </p:spPr>
      </p:pic>
      <p:sp>
        <p:nvSpPr>
          <p:cNvPr id="1048660" name="Rectangle 2"/>
          <p:cNvSpPr/>
          <p:nvPr/>
        </p:nvSpPr>
        <p:spPr bwMode="auto">
          <a:xfrm>
            <a:off x="15922731" y="210161"/>
            <a:ext cx="1714109" cy="1524492"/>
          </a:xfrm>
          <a:prstGeom prst="rect"/>
          <a:blipFill>
            <a:blip xmlns:r="http://schemas.openxmlformats.org/officeDocument/2006/relationships" r:embed="rId7"/>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62" name=""/>
          <p:cNvPicPr>
            <a:picLocks noChangeAspect="1"/>
          </p:cNvPicPr>
          <p:nvPr/>
        </p:nvPicPr>
        <p:blipFill>
          <a:blip xmlns:r="http://schemas.openxmlformats.org/officeDocument/2006/relationships" r:embed="rId8"/>
          <a:stretch>
            <a:fillRect/>
          </a:stretch>
        </p:blipFill>
        <p:spPr bwMode="auto">
          <a:xfrm flipH="0" flipV="0">
            <a:off x="15813450" y="73372"/>
            <a:ext cx="2156066" cy="1798068"/>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1" showMasterSp="1" showMasterPhAnim="0">
  <p:cSld name="">
    <p:spTree>
      <p:nvGrpSpPr>
        <p:cNvPr id="50" name=""/>
        <p:cNvGrpSpPr/>
        <p:nvPr/>
      </p:nvGrpSpPr>
      <p:grpSpPr bwMode="auto">
        <a:xfrm>
          <a:off x="0" y="0"/>
          <a:ext cx="0" cy="0"/>
          <a:chOff x="0" y="0"/>
          <a:chExt cx="0" cy="0"/>
        </a:xfrm>
      </p:grpSpPr>
      <p:sp>
        <p:nvSpPr>
          <p:cNvPr id="1048667" name="Rectangle 25"/>
          <p:cNvSpPr/>
          <p:nvPr/>
        </p:nvSpPr>
        <p:spPr bwMode="auto">
          <a:xfrm>
            <a:off x="4769110" y="1955329"/>
            <a:ext cx="8992818" cy="2202539"/>
          </a:xfrm>
          <a:prstGeom prst="rect"/>
          <a:solidFill>
            <a:srgbClr val="FFC000"/>
          </a:solidFill>
        </p:spPr>
        <p:txBody>
          <a:bodyPr wrap="square">
            <a:spAutoFit/>
          </a:bodyPr>
          <a:p>
            <a:pPr defTabSz="1371579"/>
            <a:r>
              <a:rPr b="1" sz="2700" lang="en-US">
                <a:solidFill>
                  <a:schemeClr val="bg1"/>
                </a:solidFill>
                <a:latin typeface="Calibri"/>
              </a:rPr>
              <a:t>Goals</a:t>
            </a:r>
          </a:p>
          <a:p>
            <a:r>
              <a:rPr b="1" sz="2000" i="0" u="none">
                <a:solidFill>
                  <a:srgbClr val="000000"/>
                </a:solidFill>
                <a:latin typeface="Times New Roman"/>
                <a:ea typeface="Times New Roman"/>
                <a:cs typeface="Times New Roman"/>
              </a:rPr>
              <a:t>Personal Goals</a:t>
            </a:r>
            <a:r>
              <a:rPr b="0" sz="2000" i="0" u="none">
                <a:solidFill>
                  <a:srgbClr val="000000"/>
                </a:solidFill>
                <a:latin typeface="Times New Roman"/>
                <a:ea typeface="Times New Roman"/>
                <a:cs typeface="Times New Roman"/>
              </a:rPr>
              <a:t>: To live a more sustainable lifestyle and minimize her environmental footprint</a:t>
            </a:r>
            <a:endParaRPr sz="2000"/>
          </a:p>
          <a:p>
            <a:pPr defTabSz="1371579"/>
            <a:r>
              <a:rPr b="1" sz="2000" i="0" u="none">
                <a:solidFill>
                  <a:srgbClr val="000000"/>
                </a:solidFill>
                <a:latin typeface="Times New Roman"/>
                <a:ea typeface="Times New Roman"/>
                <a:cs typeface="Times New Roman"/>
              </a:rPr>
              <a:t>Aspirations</a:t>
            </a:r>
            <a:r>
              <a:rPr b="0" sz="2000" i="0" u="none">
                <a:solidFill>
                  <a:srgbClr val="000000"/>
                </a:solidFill>
                <a:latin typeface="Times New Roman"/>
                <a:ea typeface="Times New Roman"/>
                <a:cs typeface="Times New Roman"/>
              </a:rPr>
              <a:t>: To influence others to adopt sustainable practices and make informed purchasing decision</a:t>
            </a:r>
            <a:r>
              <a:rPr b="0" sz="1200" i="0" u="none">
                <a:solidFill>
                  <a:srgbClr val="000000"/>
                </a:solidFill>
                <a:latin typeface="Times New Roman"/>
                <a:ea typeface="Times New Roman"/>
                <a:cs typeface="Times New Roman"/>
              </a:rPr>
              <a:t>s</a:t>
            </a:r>
            <a:endParaRPr b="1" sz="2400" lang="en-US">
              <a:solidFill>
                <a:schemeClr val="bg1"/>
              </a:solidFill>
              <a:latin typeface="Calibri"/>
            </a:endParaRPr>
          </a:p>
          <a:p>
            <a:pPr defTabSz="1371579"/>
            <a:endParaRPr b="1" sz="1050" lang="en-US">
              <a:solidFill>
                <a:schemeClr val="bg1"/>
              </a:solidFill>
              <a:latin typeface="Calibri"/>
            </a:endParaRPr>
          </a:p>
          <a:p>
            <a:pPr defTabSz="1371579"/>
            <a:endParaRPr b="1" sz="1050" lang="en-US">
              <a:solidFill>
                <a:schemeClr val="bg1"/>
              </a:solidFill>
              <a:latin typeface="Calibri"/>
            </a:endParaRPr>
          </a:p>
          <a:p>
            <a:pPr defTabSz="1371579"/>
            <a:endParaRPr b="1" sz="1050" lang="en-US">
              <a:solidFill>
                <a:schemeClr val="bg1"/>
              </a:solidFill>
              <a:latin typeface="Calibri"/>
            </a:endParaRPr>
          </a:p>
        </p:txBody>
      </p:sp>
      <p:sp>
        <p:nvSpPr>
          <p:cNvPr id="1048668" name="Rectangle 26"/>
          <p:cNvSpPr/>
          <p:nvPr/>
        </p:nvSpPr>
        <p:spPr bwMode="auto">
          <a:xfrm>
            <a:off x="4769109" y="4093456"/>
            <a:ext cx="9145604" cy="1897739"/>
          </a:xfrm>
          <a:prstGeom prst="rect"/>
          <a:solidFill>
            <a:schemeClr val="accent6"/>
          </a:solidFill>
        </p:spPr>
        <p:txBody>
          <a:bodyPr wrap="square">
            <a:spAutoFit/>
          </a:bodyPr>
          <a:p>
            <a:pPr defTabSz="1371579"/>
            <a:r>
              <a:rPr b="1" sz="2700" lang="en-US">
                <a:solidFill>
                  <a:schemeClr val="bg1"/>
                </a:solidFill>
                <a:latin typeface="Calibri"/>
              </a:rPr>
              <a:t>Frustrations</a:t>
            </a:r>
          </a:p>
          <a:p>
            <a:r>
              <a:rPr b="1" sz="2000" i="0" u="none">
                <a:solidFill>
                  <a:srgbClr val="000000"/>
                </a:solidFill>
                <a:latin typeface="Times New Roman"/>
                <a:ea typeface="Times New Roman"/>
                <a:cs typeface="Times New Roman"/>
              </a:rPr>
              <a:t>Problems</a:t>
            </a:r>
            <a:r>
              <a:rPr b="0" sz="2000" i="0" u="none">
                <a:solidFill>
                  <a:srgbClr val="000000"/>
                </a:solidFill>
                <a:latin typeface="Times New Roman"/>
                <a:ea typeface="Times New Roman"/>
                <a:cs typeface="Times New Roman"/>
              </a:rPr>
              <a:t>: Difficulty finding truly sustainable products that are also stylish and affordable</a:t>
            </a:r>
            <a:endParaRPr sz="2000"/>
          </a:p>
          <a:p>
            <a:pPr defTabSz="1371579"/>
            <a:r>
              <a:rPr b="1" sz="2000" i="0" u="none">
                <a:solidFill>
                  <a:srgbClr val="000000"/>
                </a:solidFill>
                <a:latin typeface="Times New Roman"/>
                <a:ea typeface="Times New Roman"/>
                <a:cs typeface="Times New Roman"/>
              </a:rPr>
              <a:t>Needs</a:t>
            </a:r>
            <a:r>
              <a:rPr b="0" sz="2000" i="0" u="none">
                <a:solidFill>
                  <a:srgbClr val="000000"/>
                </a:solidFill>
                <a:latin typeface="Times New Roman"/>
                <a:ea typeface="Times New Roman"/>
                <a:cs typeface="Times New Roman"/>
              </a:rPr>
              <a:t>: High-quality, eco-friendly clothing that aligns with her values</a:t>
            </a:r>
            <a:endParaRPr b="1" sz="2400" lang="en-US">
              <a:solidFill>
                <a:schemeClr val="bg1"/>
              </a:solidFill>
              <a:latin typeface="Calibri"/>
            </a:endParaRPr>
          </a:p>
          <a:p>
            <a:pPr defTabSz="1371579"/>
            <a:endParaRPr b="1" sz="1050" lang="en-US">
              <a:solidFill>
                <a:schemeClr val="bg1"/>
              </a:solidFill>
              <a:latin typeface="Calibri"/>
            </a:endParaRPr>
          </a:p>
          <a:p>
            <a:pPr defTabSz="1371579"/>
            <a:endParaRPr sz="2100" lang="en-US">
              <a:solidFill>
                <a:schemeClr val="bg1"/>
              </a:solidFill>
              <a:latin typeface="Calibri"/>
            </a:endParaRPr>
          </a:p>
        </p:txBody>
      </p:sp>
      <p:sp>
        <p:nvSpPr>
          <p:cNvPr id="1048669" name="Rectangle 27"/>
          <p:cNvSpPr/>
          <p:nvPr/>
        </p:nvSpPr>
        <p:spPr bwMode="auto">
          <a:xfrm>
            <a:off x="4724399" y="6155703"/>
            <a:ext cx="9190674" cy="3520800"/>
          </a:xfrm>
          <a:prstGeom prst="rect"/>
        </p:spPr>
        <p:style>
          <a:lnRef idx="2">
            <a:schemeClr val="accent6"/>
          </a:lnRef>
          <a:fillRef idx="1">
            <a:schemeClr val="lt1"/>
          </a:fillRef>
          <a:effectRef idx="0">
            <a:schemeClr val="accent6"/>
          </a:effectRef>
          <a:fontRef idx="minor">
            <a:schemeClr val="dk1"/>
          </a:fontRef>
        </p:style>
        <p:txBody>
          <a:bodyPr wrap="square">
            <a:spAutoFit/>
          </a:bodyPr>
          <a:p>
            <a:pPr defTabSz="1371579"/>
            <a:r>
              <a:rPr b="1" sz="2700" lang="en-US">
                <a:solidFill>
                  <a:srgbClr val="FD9F4D"/>
                </a:solidFill>
                <a:latin typeface="Calibri"/>
              </a:rPr>
              <a:t>Bio</a:t>
            </a:r>
          </a:p>
          <a:p>
            <a:r>
              <a:rPr b="1" sz="1800" i="0" u="none">
                <a:solidFill>
                  <a:srgbClr val="000000"/>
                </a:solidFill>
                <a:latin typeface="Times New Roman"/>
                <a:ea typeface="Times New Roman"/>
                <a:cs typeface="Times New Roman"/>
              </a:rPr>
              <a:t>Psychographics</a:t>
            </a:r>
            <a:r>
              <a:rPr b="0" sz="1800" i="0" u="none">
                <a:solidFill>
                  <a:srgbClr val="000000"/>
                </a:solidFill>
                <a:latin typeface="Times New Roman"/>
                <a:ea typeface="Times New Roman"/>
                <a:cs typeface="Times New Roman"/>
              </a:rPr>
              <a:t>:</a:t>
            </a:r>
            <a:endParaRPr sz="1800"/>
          </a:p>
          <a:p>
            <a:r>
              <a:rPr b="1" sz="1800" i="0" u="none">
                <a:solidFill>
                  <a:srgbClr val="000000"/>
                </a:solidFill>
                <a:latin typeface="Times New Roman"/>
                <a:ea typeface="Times New Roman"/>
                <a:cs typeface="Times New Roman"/>
              </a:rPr>
              <a:t>Interests</a:t>
            </a:r>
            <a:r>
              <a:rPr b="0" sz="1800" i="0" u="none">
                <a:solidFill>
                  <a:srgbClr val="000000"/>
                </a:solidFill>
                <a:latin typeface="Times New Roman"/>
                <a:ea typeface="Times New Roman"/>
                <a:cs typeface="Times New Roman"/>
              </a:rPr>
              <a:t>: Yoga, travel, and organic food</a:t>
            </a:r>
            <a:endParaRPr sz="1800"/>
          </a:p>
          <a:p>
            <a:r>
              <a:rPr b="1" sz="1800" i="0" u="none">
                <a:solidFill>
                  <a:srgbClr val="000000"/>
                </a:solidFill>
                <a:latin typeface="Times New Roman"/>
                <a:ea typeface="Times New Roman"/>
                <a:cs typeface="Times New Roman"/>
              </a:rPr>
              <a:t>Values</a:t>
            </a:r>
            <a:r>
              <a:rPr b="0" sz="1800" i="0" u="none">
                <a:solidFill>
                  <a:srgbClr val="000000"/>
                </a:solidFill>
                <a:latin typeface="Times New Roman"/>
                <a:ea typeface="Times New Roman"/>
                <a:cs typeface="Times New Roman"/>
              </a:rPr>
              <a:t>: Sustainability, quality, and ethical practices</a:t>
            </a:r>
            <a:endParaRPr sz="1800"/>
          </a:p>
          <a:p>
            <a:r>
              <a:rPr b="1" sz="1800" i="0" u="none">
                <a:solidFill>
                  <a:srgbClr val="000000"/>
                </a:solidFill>
                <a:latin typeface="Times New Roman"/>
                <a:ea typeface="Times New Roman"/>
                <a:cs typeface="Times New Roman"/>
              </a:rPr>
              <a:t>Lifestyle</a:t>
            </a:r>
            <a:r>
              <a:rPr b="0" sz="1800" i="0" u="none">
                <a:solidFill>
                  <a:srgbClr val="000000"/>
                </a:solidFill>
                <a:latin typeface="Times New Roman"/>
                <a:ea typeface="Times New Roman"/>
                <a:cs typeface="Times New Roman"/>
              </a:rPr>
              <a:t>: Health-conscious, enjoys outdoor activities, and prefers eco-friendly products</a:t>
            </a:r>
            <a:endParaRPr sz="1800"/>
          </a:p>
          <a:p>
            <a:r>
              <a:rPr b="1" sz="1800" i="0" u="none">
                <a:solidFill>
                  <a:srgbClr val="000000"/>
                </a:solidFill>
                <a:latin typeface="Times New Roman"/>
                <a:ea typeface="Times New Roman"/>
                <a:cs typeface="Times New Roman"/>
              </a:rPr>
              <a:t>Behavioral Traits</a:t>
            </a:r>
            <a:r>
              <a:rPr b="0" sz="1800" i="0" u="none">
                <a:solidFill>
                  <a:srgbClr val="000000"/>
                </a:solidFill>
                <a:latin typeface="Times New Roman"/>
                <a:ea typeface="Times New Roman"/>
                <a:cs typeface="Times New Roman"/>
              </a:rPr>
              <a:t>:</a:t>
            </a:r>
            <a:endParaRPr sz="1800"/>
          </a:p>
          <a:p>
            <a:r>
              <a:rPr b="1" sz="1800" i="0" u="none">
                <a:solidFill>
                  <a:srgbClr val="000000"/>
                </a:solidFill>
                <a:latin typeface="Times New Roman"/>
                <a:ea typeface="Times New Roman"/>
                <a:cs typeface="Times New Roman"/>
              </a:rPr>
              <a:t>Shopping Habits</a:t>
            </a:r>
            <a:r>
              <a:rPr b="0" sz="1800" i="0" u="none">
                <a:solidFill>
                  <a:srgbClr val="000000"/>
                </a:solidFill>
                <a:latin typeface="Times New Roman"/>
                <a:ea typeface="Times New Roman"/>
                <a:cs typeface="Times New Roman"/>
              </a:rPr>
              <a:t>: Prefers online shopping with detailed product reviews, looks for brands with sustainable practices</a:t>
            </a:r>
            <a:endParaRPr sz="1800"/>
          </a:p>
          <a:p>
            <a:r>
              <a:rPr b="1" sz="1800" i="0" u="none">
                <a:solidFill>
                  <a:srgbClr val="000000"/>
                </a:solidFill>
                <a:latin typeface="Times New Roman"/>
                <a:ea typeface="Times New Roman"/>
                <a:cs typeface="Times New Roman"/>
              </a:rPr>
              <a:t>Technology Use</a:t>
            </a:r>
            <a:r>
              <a:rPr b="0" sz="1800" i="0" u="none">
                <a:solidFill>
                  <a:srgbClr val="000000"/>
                </a:solidFill>
                <a:latin typeface="Times New Roman"/>
                <a:ea typeface="Times New Roman"/>
                <a:cs typeface="Times New Roman"/>
              </a:rPr>
              <a:t>: Active on social media (Instagram, Pinterest), uses a smartphone for most online interactions</a:t>
            </a:r>
            <a:endParaRPr sz="1800"/>
          </a:p>
          <a:p>
            <a:pPr defTabSz="1371578"/>
            <a:r>
              <a:rPr b="1" sz="1800" i="0" u="none">
                <a:solidFill>
                  <a:srgbClr val="000000"/>
                </a:solidFill>
                <a:latin typeface="Times New Roman"/>
                <a:ea typeface="Times New Roman"/>
                <a:cs typeface="Times New Roman"/>
              </a:rPr>
              <a:t>Brand Preferences</a:t>
            </a:r>
            <a:r>
              <a:rPr b="0" sz="1800" i="0" u="none">
                <a:solidFill>
                  <a:srgbClr val="000000"/>
                </a:solidFill>
                <a:latin typeface="Times New Roman"/>
                <a:ea typeface="Times New Roman"/>
                <a:cs typeface="Times New Roman"/>
              </a:rPr>
              <a:t>: Favors brands known for their commitment to sustainability and ethical production</a:t>
            </a:r>
          </a:p>
        </p:txBody>
      </p:sp>
      <p:sp>
        <p:nvSpPr>
          <p:cNvPr id="1048670" name="Rectangle 30"/>
          <p:cNvSpPr/>
          <p:nvPr/>
        </p:nvSpPr>
        <p:spPr bwMode="auto">
          <a:xfrm>
            <a:off x="609487" y="7130568"/>
            <a:ext cx="1918120" cy="520667"/>
          </a:xfrm>
          <a:prstGeom prst="rect"/>
        </p:spPr>
        <p:txBody>
          <a:bodyPr wrap="none">
            <a:spAutoFit/>
          </a:bodyPr>
          <a:p>
            <a:pPr defTabSz="1371579"/>
            <a:r>
              <a:rPr b="1" sz="2700" lang="en-US">
                <a:solidFill>
                  <a:srgbClr val="FD9F4D"/>
                </a:solidFill>
                <a:latin typeface="Calibri"/>
              </a:rPr>
              <a:t>Personality </a:t>
            </a:r>
          </a:p>
        </p:txBody>
      </p:sp>
      <p:sp>
        <p:nvSpPr>
          <p:cNvPr id="1048671" name="Rectangle 33"/>
          <p:cNvSpPr/>
          <p:nvPr/>
        </p:nvSpPr>
        <p:spPr bwMode="auto">
          <a:xfrm>
            <a:off x="14158195" y="1437388"/>
            <a:ext cx="2049536" cy="520667"/>
          </a:xfrm>
          <a:prstGeom prst="rect"/>
        </p:spPr>
        <p:txBody>
          <a:bodyPr wrap="none">
            <a:spAutoFit/>
          </a:bodyPr>
          <a:p>
            <a:pPr defTabSz="1371579"/>
            <a:r>
              <a:rPr b="1" sz="2700" lang="en-US">
                <a:solidFill>
                  <a:srgbClr val="FD9F4D"/>
                </a:solidFill>
                <a:latin typeface="Calibri"/>
              </a:rPr>
              <a:t>Motivations </a:t>
            </a:r>
          </a:p>
        </p:txBody>
      </p:sp>
      <p:sp>
        <p:nvSpPr>
          <p:cNvPr id="1048672" name="TextBox 4"/>
          <p:cNvSpPr txBox="1"/>
          <p:nvPr/>
        </p:nvSpPr>
        <p:spPr bwMode="auto">
          <a:xfrm>
            <a:off x="486194" y="5474997"/>
            <a:ext cx="4499425" cy="1463399"/>
          </a:xfrm>
          <a:prstGeom prst="rect"/>
          <a:noFill/>
        </p:spPr>
        <p:txBody>
          <a:bodyPr rtlCol="0" wrap="square">
            <a:spAutoFit/>
          </a:bodyPr>
          <a:p>
            <a:r>
              <a:rPr b="1" sz="1800" i="0" u="none">
                <a:solidFill>
                  <a:srgbClr val="000000"/>
                </a:solidFill>
                <a:latin typeface="Times New Roman"/>
                <a:ea typeface="Times New Roman"/>
                <a:cs typeface="Times New Roman"/>
              </a:rPr>
              <a:t>Age</a:t>
            </a:r>
            <a:r>
              <a:rPr b="0" sz="1800" i="0" u="none">
                <a:solidFill>
                  <a:srgbClr val="000000"/>
                </a:solidFill>
                <a:latin typeface="Times New Roman"/>
                <a:ea typeface="Times New Roman"/>
                <a:cs typeface="Times New Roman"/>
              </a:rPr>
              <a:t>: 32</a:t>
            </a:r>
            <a:endParaRPr sz="1800"/>
          </a:p>
          <a:p>
            <a:r>
              <a:rPr b="1" sz="1800" i="0" u="none">
                <a:solidFill>
                  <a:srgbClr val="000000"/>
                </a:solidFill>
                <a:latin typeface="Times New Roman"/>
                <a:ea typeface="Times New Roman"/>
                <a:cs typeface="Times New Roman"/>
              </a:rPr>
              <a:t>Gender</a:t>
            </a:r>
            <a:r>
              <a:rPr b="0" sz="1800" i="0" u="none">
                <a:solidFill>
                  <a:srgbClr val="000000"/>
                </a:solidFill>
                <a:latin typeface="Times New Roman"/>
                <a:ea typeface="Times New Roman"/>
                <a:cs typeface="Times New Roman"/>
              </a:rPr>
              <a:t>: Female</a:t>
            </a:r>
            <a:endParaRPr sz="1800"/>
          </a:p>
          <a:p>
            <a:r>
              <a:rPr b="1" sz="1800" i="0" u="none">
                <a:solidFill>
                  <a:srgbClr val="000000"/>
                </a:solidFill>
                <a:latin typeface="Times New Roman"/>
                <a:ea typeface="Times New Roman"/>
                <a:cs typeface="Times New Roman"/>
              </a:rPr>
              <a:t>Income Level</a:t>
            </a:r>
            <a:r>
              <a:rPr b="0" sz="1800" i="0" u="none">
                <a:solidFill>
                  <a:srgbClr val="000000"/>
                </a:solidFill>
                <a:latin typeface="Times New Roman"/>
                <a:ea typeface="Times New Roman"/>
                <a:cs typeface="Times New Roman"/>
              </a:rPr>
              <a:t>: $</a:t>
            </a:r>
            <a:r>
              <a:rPr b="0" sz="1800" i="0" u="none">
                <a:solidFill>
                  <a:srgbClr val="000000"/>
                </a:solidFill>
                <a:latin typeface="Times New Roman"/>
                <a:ea typeface="Times New Roman"/>
                <a:cs typeface="Times New Roman"/>
              </a:rPr>
              <a:t>65,000 per year</a:t>
            </a:r>
            <a:endParaRPr sz="1800"/>
          </a:p>
          <a:p>
            <a:r>
              <a:rPr b="1" sz="1800" i="0" u="none">
                <a:solidFill>
                  <a:srgbClr val="000000"/>
                </a:solidFill>
                <a:latin typeface="Times New Roman"/>
                <a:ea typeface="Times New Roman"/>
                <a:cs typeface="Times New Roman"/>
              </a:rPr>
              <a:t>Education</a:t>
            </a:r>
            <a:r>
              <a:rPr b="0" sz="1800" i="0" u="none">
                <a:solidFill>
                  <a:srgbClr val="000000"/>
                </a:solidFill>
                <a:latin typeface="Times New Roman"/>
                <a:ea typeface="Times New Roman"/>
                <a:cs typeface="Times New Roman"/>
              </a:rPr>
              <a:t>: Bachelor’s degree in Marketing</a:t>
            </a:r>
            <a:endParaRPr sz="1800"/>
          </a:p>
          <a:p>
            <a:pPr defTabSz="1371579"/>
            <a:r>
              <a:rPr b="1" sz="1800" i="0" u="none">
                <a:solidFill>
                  <a:srgbClr val="000000"/>
                </a:solidFill>
                <a:latin typeface="Times New Roman"/>
                <a:ea typeface="Times New Roman"/>
                <a:cs typeface="Times New Roman"/>
              </a:rPr>
              <a:t>Occupation</a:t>
            </a:r>
            <a:r>
              <a:rPr b="0" sz="1800" i="0" u="none">
                <a:solidFill>
                  <a:srgbClr val="000000"/>
                </a:solidFill>
                <a:latin typeface="Times New Roman"/>
                <a:ea typeface="Times New Roman"/>
                <a:cs typeface="Times New Roman"/>
              </a:rPr>
              <a:t>: Marketing Manager</a:t>
            </a:r>
            <a:endParaRPr sz="1800"/>
          </a:p>
        </p:txBody>
      </p:sp>
      <p:sp>
        <p:nvSpPr>
          <p:cNvPr id="1048673" name="Rounded Rectangle 24"/>
          <p:cNvSpPr/>
          <p:nvPr/>
        </p:nvSpPr>
        <p:spPr bwMode="auto">
          <a:xfrm>
            <a:off x="6270301" y="1285996"/>
            <a:ext cx="2354642" cy="567162"/>
          </a:xfrm>
          <a:prstGeom prst="roundRect">
            <a:avLst>
              <a:gd name="adj" fmla="val 16667"/>
            </a:avLst>
          </a:prstGeom>
        </p:spPr>
        <p:style>
          <a:lnRef idx="2">
            <a:schemeClr val="accent6"/>
          </a:lnRef>
          <a:fillRef idx="1">
            <a:schemeClr val="lt1"/>
          </a:fillRef>
          <a:effectRef idx="0">
            <a:schemeClr val="accent6"/>
          </a:effectRef>
          <a:fontRef idx="minor">
            <a:schemeClr val="dk1"/>
          </a:fontRef>
        </p:style>
        <p:txBody>
          <a:bodyPr anchor="ctr" rtlCol="0"/>
          <a:p>
            <a:pPr algn="ctr" defTabSz="1371579"/>
            <a:r>
              <a:rPr sz="1650" lang="en-US">
                <a:solidFill>
                  <a:schemeClr val="tx1"/>
                </a:solidFill>
                <a:latin typeface="Calibri"/>
              </a:rPr>
              <a:t>Perseverance</a:t>
            </a:r>
          </a:p>
        </p:txBody>
      </p:sp>
      <p:pic>
        <p:nvPicPr>
          <p:cNvPr id="2097163" name="Picture 12"/>
          <p:cNvPicPr>
            <a:picLocks noChangeAspect="1"/>
          </p:cNvPicPr>
          <p:nvPr/>
        </p:nvPicPr>
        <p:blipFill>
          <a:blip xmlns:r="http://schemas.openxmlformats.org/officeDocument/2006/relationships" r:embed="rId1">
            <a:duotone>
              <a:prstClr val="black"/>
              <a:schemeClr val="accent6">
                <a:tint val="45000"/>
                <a:satMod val="400000"/>
              </a:schemeClr>
            </a:duotone>
          </a:blip>
          <a:stretch>
            <a:fillRect/>
          </a:stretch>
        </p:blipFill>
        <p:spPr bwMode="auto">
          <a:xfrm>
            <a:off x="609487" y="7527688"/>
            <a:ext cx="3553358" cy="2187914"/>
          </a:xfrm>
          <a:prstGeom prst="rect"/>
        </p:spPr>
      </p:pic>
      <p:pic>
        <p:nvPicPr>
          <p:cNvPr id="2097164" name="Picture 14"/>
          <p:cNvPicPr>
            <a:picLocks noChangeAspect="1"/>
          </p:cNvPicPr>
          <p:nvPr/>
        </p:nvPicPr>
        <p:blipFill>
          <a:blip xmlns:r="http://schemas.openxmlformats.org/officeDocument/2006/relationships" r:embed="rId2">
            <a:duotone>
              <a:prstClr val="black"/>
              <a:schemeClr val="accent3">
                <a:tint val="45000"/>
                <a:satMod val="400000"/>
              </a:schemeClr>
            </a:duotone>
          </a:blip>
          <a:stretch>
            <a:fillRect/>
          </a:stretch>
        </p:blipFill>
        <p:spPr bwMode="auto">
          <a:xfrm>
            <a:off x="14310982" y="1853155"/>
            <a:ext cx="3254332" cy="2498557"/>
          </a:xfrm>
          <a:prstGeom prst="rect"/>
        </p:spPr>
      </p:pic>
      <p:sp>
        <p:nvSpPr>
          <p:cNvPr id="1048674" name="Rectangle 15"/>
          <p:cNvSpPr/>
          <p:nvPr/>
        </p:nvSpPr>
        <p:spPr bwMode="auto">
          <a:xfrm flipH="0" flipV="0">
            <a:off x="522483" y="4477023"/>
            <a:ext cx="4093839" cy="565302"/>
          </a:xfrm>
          <a:prstGeom prst="rect"/>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defTabSz="1371579"/>
            <a:r>
              <a:rPr b="1" sz="1600" i="0" u="none">
                <a:solidFill>
                  <a:srgbClr val="000000"/>
                </a:solidFill>
                <a:latin typeface="Times New Roman"/>
                <a:ea typeface="Times New Roman"/>
                <a:cs typeface="Times New Roman"/>
              </a:rPr>
              <a:t>Name</a:t>
            </a:r>
            <a:r>
              <a:rPr b="0" sz="1600" i="0" u="none">
                <a:solidFill>
                  <a:srgbClr val="000000"/>
                </a:solidFill>
                <a:latin typeface="Times New Roman"/>
                <a:ea typeface="Times New Roman"/>
                <a:cs typeface="Times New Roman"/>
              </a:rPr>
              <a:t>: Sarah Thompson</a:t>
            </a:r>
            <a:r>
              <a:rPr b="1" sz="1600" lang="en-US">
                <a:solidFill>
                  <a:prstClr val="white"/>
                </a:solidFill>
                <a:latin typeface="Calibri"/>
              </a:rPr>
              <a:t> </a:t>
            </a:r>
            <a:endParaRPr sz="1600"/>
          </a:p>
        </p:txBody>
      </p:sp>
      <p:sp>
        <p:nvSpPr>
          <p:cNvPr id="1048675" name="TextBox 16"/>
          <p:cNvSpPr txBox="1"/>
          <p:nvPr/>
        </p:nvSpPr>
        <p:spPr bwMode="auto">
          <a:xfrm>
            <a:off x="486195" y="339098"/>
            <a:ext cx="11351228" cy="840230"/>
          </a:xfrm>
          <a:prstGeom prst="rect"/>
          <a:noFill/>
        </p:spPr>
        <p:txBody>
          <a:bodyPr rtlCol="0" wrap="square">
            <a:spAutoFit/>
          </a:bodyPr>
          <a:p>
            <a:pPr defTabSz="1371613">
              <a:lnSpc>
                <a:spcPct val="90000"/>
              </a:lnSpc>
              <a:spcBef>
                <a:spcPts val="0"/>
              </a:spcBef>
            </a:pPr>
            <a:r>
              <a:rPr b="1" sz="5400" lang="en-US"/>
              <a:t>Customer Persona</a:t>
            </a:r>
          </a:p>
        </p:txBody>
      </p:sp>
      <p:sp>
        <p:nvSpPr>
          <p:cNvPr id="1048676" name="Rectangle 1"/>
          <p:cNvSpPr/>
          <p:nvPr/>
        </p:nvSpPr>
        <p:spPr bwMode="auto">
          <a:xfrm>
            <a:off x="495965" y="1838287"/>
            <a:ext cx="4120358" cy="2498557"/>
          </a:xfrm>
          <a:prstGeom prst="rect"/>
        </p:spPr>
        <p:style>
          <a:lnRef idx="2">
            <a:schemeClr val="accent6"/>
          </a:lnRef>
          <a:fillRef idx="1">
            <a:schemeClr val="lt1"/>
          </a:fillRef>
          <a:effectRef idx="0">
            <a:schemeClr val="accent6"/>
          </a:effectRef>
          <a:fontRef idx="minor">
            <a:schemeClr val="dk1"/>
          </a:fontRef>
        </p:style>
        <p:txBody>
          <a:bodyPr anchor="ctr" rtlCol="0"/>
          <a:p>
            <a:pPr defTabSz="1371613"/>
            <a:r>
              <a:rPr sz="2400" lang="en-US">
                <a:solidFill>
                  <a:prstClr val="black"/>
                </a:solidFill>
                <a:latin typeface="Calibri"/>
              </a:rPr>
              <a:t>Photo </a:t>
            </a:r>
          </a:p>
        </p:txBody>
      </p:sp>
      <p:sp>
        <p:nvSpPr>
          <p:cNvPr id="1048677" name="Rounded Rectangle 17"/>
          <p:cNvSpPr/>
          <p:nvPr/>
        </p:nvSpPr>
        <p:spPr bwMode="auto">
          <a:xfrm>
            <a:off x="8777729" y="1285995"/>
            <a:ext cx="2354642" cy="567162"/>
          </a:xfrm>
          <a:prstGeom prst="roundRect">
            <a:avLst>
              <a:gd name="adj" fmla="val 16667"/>
            </a:avLst>
          </a:prstGeom>
        </p:spPr>
        <p:style>
          <a:lnRef idx="2">
            <a:schemeClr val="accent6"/>
          </a:lnRef>
          <a:fillRef idx="1">
            <a:schemeClr val="lt1"/>
          </a:fillRef>
          <a:effectRef idx="0">
            <a:schemeClr val="accent6"/>
          </a:effectRef>
          <a:fontRef idx="minor">
            <a:schemeClr val="dk1"/>
          </a:fontRef>
        </p:style>
        <p:txBody>
          <a:bodyPr anchor="ctr" rtlCol="0"/>
          <a:p>
            <a:pPr algn="ctr" defTabSz="1371579"/>
            <a:r>
              <a:rPr sz="1650" lang="en-US">
                <a:solidFill>
                  <a:schemeClr val="tx1"/>
                </a:solidFill>
                <a:latin typeface="Calibri"/>
              </a:rPr>
              <a:t>Knowledgeable</a:t>
            </a:r>
          </a:p>
        </p:txBody>
      </p:sp>
      <p:sp>
        <p:nvSpPr>
          <p:cNvPr id="1048678" name="Rounded Rectangle 18"/>
          <p:cNvSpPr/>
          <p:nvPr/>
        </p:nvSpPr>
        <p:spPr bwMode="auto">
          <a:xfrm>
            <a:off x="11285157" y="1285993"/>
            <a:ext cx="2354642" cy="567162"/>
          </a:xfrm>
          <a:prstGeom prst="roundRect">
            <a:avLst>
              <a:gd name="adj" fmla="val 16667"/>
            </a:avLst>
          </a:prstGeom>
        </p:spPr>
        <p:style>
          <a:lnRef idx="2">
            <a:schemeClr val="accent6"/>
          </a:lnRef>
          <a:fillRef idx="1">
            <a:schemeClr val="lt1"/>
          </a:fillRef>
          <a:effectRef idx="0">
            <a:schemeClr val="accent6"/>
          </a:effectRef>
          <a:fontRef idx="minor">
            <a:schemeClr val="dk1"/>
          </a:fontRef>
        </p:style>
        <p:txBody>
          <a:bodyPr anchor="ctr" rtlCol="0"/>
          <a:p>
            <a:pPr algn="ctr" defTabSz="1371579"/>
            <a:r>
              <a:rPr sz="1650" lang="en-US">
                <a:solidFill>
                  <a:schemeClr val="tx1"/>
                </a:solidFill>
                <a:latin typeface="Calibri"/>
              </a:rPr>
              <a:t>Experienced</a:t>
            </a:r>
          </a:p>
        </p:txBody>
      </p:sp>
      <p:sp>
        <p:nvSpPr>
          <p:cNvPr id="1048679" name="Rectangle 2"/>
          <p:cNvSpPr/>
          <p:nvPr/>
        </p:nvSpPr>
        <p:spPr bwMode="auto">
          <a:xfrm>
            <a:off x="14158195" y="6811316"/>
            <a:ext cx="3889846" cy="3046988"/>
          </a:xfrm>
          <a:prstGeom prst="rect"/>
          <a:solidFill>
            <a:srgbClr val="FFC000"/>
          </a:solidFill>
        </p:spPr>
        <p:txBody>
          <a:bodyPr wrap="square">
            <a:spAutoFit/>
          </a:bodyPr>
          <a:p>
            <a:pPr algn="just"/>
            <a:r>
              <a:rPr sz="2400" lang="en-US"/>
              <a:t>	</a:t>
            </a:r>
          </a:p>
          <a:p>
            <a:pPr algn="just"/>
            <a:r>
              <a:rPr sz="2400" lang="en-US"/>
              <a:t>	The aim is to collect the information about your ideal customer persona who are likely to buy your product or service . It will help you tailor the user experience through targeted design</a:t>
            </a:r>
            <a:r>
              <a:rPr lang="en-US"/>
              <a:t>. </a:t>
            </a:r>
          </a:p>
        </p:txBody>
      </p:sp>
      <p:pic>
        <p:nvPicPr>
          <p:cNvPr id="2097165" name="Graphic 27" descr="Target with solid fill"/>
          <p:cNvPicPr>
            <a:picLocks noChangeAspect="1"/>
          </p:cNvPicPr>
          <p:nvPr/>
        </p:nvPicPr>
        <p:blipFill>
          <a:blip xmlns:r="http://schemas.openxmlformats.org/officeDocument/2006/relationships" r:embed="rId3"/>
          <a:stretch>
            <a:fillRect/>
          </a:stretch>
        </p:blipFill>
        <p:spPr bwMode="auto">
          <a:xfrm>
            <a:off x="14355672" y="6995589"/>
            <a:ext cx="655576" cy="637001"/>
          </a:xfrm>
          <a:prstGeom prst="rect"/>
        </p:spPr>
      </p:pic>
      <p:pic>
        <p:nvPicPr>
          <p:cNvPr id="2097166" name=""/>
          <p:cNvPicPr>
            <a:picLocks noChangeAspect="1"/>
          </p:cNvPicPr>
          <p:nvPr/>
        </p:nvPicPr>
        <p:blipFill>
          <a:blip xmlns:r="http://schemas.openxmlformats.org/officeDocument/2006/relationships" r:embed="rId4"/>
          <a:stretch>
            <a:fillRect/>
          </a:stretch>
        </p:blipFill>
        <p:spPr bwMode="auto">
          <a:xfrm flipH="0" flipV="0">
            <a:off x="262063" y="1179327"/>
            <a:ext cx="4405186" cy="32387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1" showMasterSp="1" showMasterPhAnim="0">
  <p:cSld name="">
    <p:spTree>
      <p:nvGrpSpPr>
        <p:cNvPr id="53" name=""/>
        <p:cNvGrpSpPr/>
        <p:nvPr/>
      </p:nvGrpSpPr>
      <p:grpSpPr bwMode="auto">
        <a:xfrm>
          <a:off x="0" y="0"/>
          <a:ext cx="0" cy="0"/>
          <a:chOff x="0" y="0"/>
          <a:chExt cx="0" cy="0"/>
        </a:xfrm>
      </p:grpSpPr>
      <p:sp>
        <p:nvSpPr>
          <p:cNvPr id="1048683" name="TextBox 15"/>
          <p:cNvSpPr txBox="1"/>
          <p:nvPr/>
        </p:nvSpPr>
        <p:spPr bwMode="auto">
          <a:xfrm>
            <a:off x="738845" y="546240"/>
            <a:ext cx="12338484" cy="1019574"/>
          </a:xfrm>
          <a:prstGeom prst="rect"/>
        </p:spPr>
        <p:txBody>
          <a:bodyPr anchor="t" bIns="0" lIns="0" rIns="0" rtlCol="0" tIns="0" wrap="square">
            <a:spAutoFit/>
          </a:bodyPr>
          <a:p>
            <a:pPr>
              <a:lnSpc>
                <a:spcPts val="8747"/>
              </a:lnSpc>
            </a:pPr>
            <a:r>
              <a:rPr b="1" sz="5400" lang="en-US"/>
              <a:t>Value Proposition Canvas </a:t>
            </a:r>
          </a:p>
        </p:txBody>
      </p:sp>
      <p:sp>
        <p:nvSpPr>
          <p:cNvPr id="1048684" name="TextBox 35"/>
          <p:cNvSpPr txBox="1"/>
          <p:nvPr/>
        </p:nvSpPr>
        <p:spPr bwMode="auto">
          <a:xfrm>
            <a:off x="16315796" y="685762"/>
            <a:ext cx="1422954" cy="623248"/>
          </a:xfrm>
          <a:prstGeom prst="rect"/>
          <a:noFill/>
        </p:spPr>
        <p:txBody>
          <a:bodyPr anchor="t" bIns="34290" lIns="68580" rIns="68580" rtlCol="0" tIns="34290" wrap="square">
            <a:spAutoFit/>
          </a:bodyPr>
          <a:p>
            <a:pPr algn="ctr"/>
            <a:r>
              <a:rPr b="1" lang="en-US"/>
              <a:t>Place your logo here</a:t>
            </a:r>
            <a:endParaRPr b="1" lang="en-ZA"/>
          </a:p>
        </p:txBody>
      </p:sp>
      <p:sp>
        <p:nvSpPr>
          <p:cNvPr id="1048685" name="Rectangle 36"/>
          <p:cNvSpPr/>
          <p:nvPr/>
        </p:nvSpPr>
        <p:spPr bwMode="auto">
          <a:xfrm>
            <a:off x="16120030" y="284942"/>
            <a:ext cx="1695221" cy="1288685"/>
          </a:xfrm>
          <a:prstGeom prst="rect"/>
          <a:noFill/>
          <a:ln>
            <a:solidFill>
              <a:schemeClr val="accent6"/>
            </a:solidFill>
          </a:ln>
          <a:effectLst>
            <a:outerShdw algn="l" blurRad="508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1100" lang="en-ZA"/>
          </a:p>
        </p:txBody>
      </p:sp>
      <p:grpSp>
        <p:nvGrpSpPr>
          <p:cNvPr id="54" name="Group 6"/>
          <p:cNvGrpSpPr/>
          <p:nvPr/>
        </p:nvGrpSpPr>
        <p:grpSpPr bwMode="auto">
          <a:xfrm>
            <a:off x="1257988" y="1978470"/>
            <a:ext cx="14864611" cy="5890433"/>
            <a:chOff x="0" y="0"/>
            <a:chExt cx="14864611" cy="5890433"/>
          </a:xfrm>
        </p:grpSpPr>
        <p:grpSp>
          <p:nvGrpSpPr>
            <p:cNvPr id="55" name="Group 13"/>
            <p:cNvGrpSpPr/>
            <p:nvPr/>
          </p:nvGrpSpPr>
          <p:grpSpPr bwMode="auto">
            <a:xfrm>
              <a:off x="4390075" y="2156000"/>
              <a:ext cx="6396417" cy="2110446"/>
              <a:chOff x="0" y="0"/>
              <a:chExt cx="6396417" cy="2110446"/>
            </a:xfrm>
          </p:grpSpPr>
          <p:grpSp>
            <p:nvGrpSpPr>
              <p:cNvPr id="56" name="Group 14"/>
              <p:cNvGrpSpPr/>
              <p:nvPr/>
            </p:nvGrpSpPr>
            <p:grpSpPr bwMode="auto">
              <a:xfrm>
                <a:off x="3377165" y="0"/>
                <a:ext cx="3019252" cy="2102873"/>
                <a:chOff x="0" y="0"/>
                <a:chExt cx="3019252" cy="2102873"/>
              </a:xfrm>
            </p:grpSpPr>
            <p:sp>
              <p:nvSpPr>
                <p:cNvPr id="1048686" name="Flowchart: Connector 24"/>
                <p:cNvSpPr/>
                <p:nvPr/>
              </p:nvSpPr>
              <p:spPr bwMode="auto">
                <a:xfrm>
                  <a:off x="0" y="0"/>
                  <a:ext cx="2689108" cy="2102873"/>
                </a:xfrm>
                <a:prstGeom prst="flowChartConnector"/>
                <a:solidFill>
                  <a:srgbClr val="FFC000">
                    <a:lumMod val="60000"/>
                    <a:lumOff val="40000"/>
                  </a:srgbClr>
                </a:solidFill>
                <a:ln w="6350" cap="flat" cmpd="sng" algn="ctr">
                  <a:noFill/>
                  <a:prstDash val="solid"/>
                  <a:miter lim="800000"/>
                </a:ln>
                <a:effectLst/>
              </p:spPr>
              <p:txBody>
                <a:bodyPr anchor="ctr" rtlCol="0"/>
                <a:p>
                  <a:pPr algn="ctr" defTabSz="685783" indent="0" lvl="0" marL="0" marR="0">
                    <a:lnSpc>
                      <a:spcPct val="100000"/>
                    </a:lnSpc>
                    <a:spcBef>
                      <a:spcPts val="0"/>
                    </a:spcBef>
                    <a:spcAft>
                      <a:spcPts val="0"/>
                    </a:spcAft>
                    <a:buClrTx/>
                    <a:buSzTx/>
                    <a:buFont typeface="Arial"/>
                    <a:buNone/>
                  </a:pPr>
                  <a:endParaRPr b="0" cap="none" sz="3200" i="0" lang="en-US" spc="0" strike="noStrike" u="none">
                    <a:ln>
                      <a:noFill/>
                    </a:ln>
                    <a:solidFill>
                      <a:prstClr val="black"/>
                    </a:solidFill>
                    <a:latin typeface="Calibri"/>
                    <a:ea typeface="+mn-ea"/>
                    <a:cs typeface="+mn-cs"/>
                  </a:endParaRPr>
                </a:p>
              </p:txBody>
            </p:sp>
            <p:sp>
              <p:nvSpPr>
                <p:cNvPr id="1048687" name="Flowchart: Connector 25"/>
                <p:cNvSpPr/>
                <p:nvPr/>
              </p:nvSpPr>
              <p:spPr bwMode="auto">
                <a:xfrm>
                  <a:off x="1120461" y="876197"/>
                  <a:ext cx="448184" cy="350478"/>
                </a:xfrm>
                <a:prstGeom prst="flowChartConnector"/>
                <a:solidFill>
                  <a:srgbClr val="FFC000"/>
                </a:solidFill>
                <a:ln w="12700" cap="flat" cmpd="sng" algn="ctr">
                  <a:noFill/>
                  <a:prstDash val="solid"/>
                  <a:miter lim="800000"/>
                </a:ln>
                <a:effectLst/>
              </p:spPr>
              <p:txBody>
                <a:bodyPr anchor="ctr" rtlCol="0"/>
                <a:p>
                  <a:pPr algn="ctr" defTabSz="685783" indent="0" lvl="0" marL="0" marR="0">
                    <a:lnSpc>
                      <a:spcPct val="100000"/>
                    </a:lnSpc>
                    <a:spcBef>
                      <a:spcPts val="0"/>
                    </a:spcBef>
                    <a:spcAft>
                      <a:spcPts val="0"/>
                    </a:spcAft>
                    <a:buClrTx/>
                    <a:buSzTx/>
                    <a:buFont typeface="Arial"/>
                    <a:buNone/>
                  </a:pPr>
                  <a:endParaRPr b="0" cap="none" sz="3200" i="0" lang="en-US" spc="0" strike="noStrike" u="none">
                    <a:ln>
                      <a:noFill/>
                    </a:ln>
                    <a:solidFill>
                      <a:prstClr val="white"/>
                    </a:solidFill>
                    <a:latin typeface="Calibri"/>
                    <a:ea typeface="+mn-ea"/>
                    <a:cs typeface="+mn-cs"/>
                  </a:endParaRPr>
                </a:p>
              </p:txBody>
            </p:sp>
            <p:cxnSp>
              <p:nvCxnSpPr>
                <p:cNvPr id="3145728" name="Straight Arrow Connector 26"/>
                <p:cNvCxnSpPr>
                  <a:cxnSpLocks/>
                  <a:endCxn id="1048686" idx="2"/>
                </p:cNvCxnSpPr>
                <p:nvPr/>
              </p:nvCxnSpPr>
              <p:spPr bwMode="auto">
                <a:xfrm flipH="1">
                  <a:off x="0" y="1051436"/>
                  <a:ext cx="1120461" cy="0"/>
                </a:xfrm>
                <a:prstGeom prst="straightConnector1"/>
                <a:noFill/>
                <a:ln w="38100" cap="flat" cmpd="sng" algn="ctr">
                  <a:solidFill>
                    <a:srgbClr val="A5A5A5"/>
                  </a:solidFill>
                  <a:prstDash val="solid"/>
                  <a:miter lim="800000"/>
                  <a:tailEnd type="triangle"/>
                </a:ln>
                <a:effectLst/>
              </p:spPr>
            </p:cxnSp>
            <p:cxnSp>
              <p:nvCxnSpPr>
                <p:cNvPr id="3145729" name="Straight Connector 27"/>
                <p:cNvCxnSpPr>
                  <a:cxnSpLocks/>
                  <a:stCxn id="1048686" idx="7"/>
                  <a:endCxn id="1048687" idx="0"/>
                </p:cNvCxnSpPr>
                <p:nvPr/>
              </p:nvCxnSpPr>
              <p:spPr bwMode="auto">
                <a:xfrm flipH="1">
                  <a:off x="1344554" y="307959"/>
                  <a:ext cx="950742" cy="568238"/>
                </a:xfrm>
                <a:prstGeom prst="line"/>
                <a:noFill/>
                <a:ln w="28575" cap="flat" cmpd="sng" algn="ctr">
                  <a:solidFill>
                    <a:srgbClr val="A5A5A5"/>
                  </a:solidFill>
                  <a:prstDash val="solid"/>
                  <a:miter lim="800000"/>
                </a:ln>
                <a:effectLst/>
              </p:spPr>
            </p:cxnSp>
            <p:cxnSp>
              <p:nvCxnSpPr>
                <p:cNvPr id="3145730" name="Straight Connector 28"/>
                <p:cNvCxnSpPr>
                  <a:cxnSpLocks/>
                  <a:stCxn id="1048686" idx="5"/>
                  <a:endCxn id="1048687" idx="4"/>
                </p:cNvCxnSpPr>
                <p:nvPr/>
              </p:nvCxnSpPr>
              <p:spPr bwMode="auto">
                <a:xfrm flipH="1" flipV="1">
                  <a:off x="1344554" y="1226675"/>
                  <a:ext cx="950742" cy="568238"/>
                </a:xfrm>
                <a:prstGeom prst="line"/>
                <a:noFill/>
                <a:ln w="28575" cap="flat" cmpd="sng" algn="ctr">
                  <a:solidFill>
                    <a:srgbClr val="A5A5A5"/>
                  </a:solidFill>
                  <a:prstDash val="solid"/>
                  <a:miter lim="800000"/>
                </a:ln>
                <a:effectLst/>
              </p:spPr>
            </p:cxnSp>
            <p:sp>
              <p:nvSpPr>
                <p:cNvPr id="1048688" name="TextBox 29"/>
                <p:cNvSpPr txBox="1"/>
                <p:nvPr/>
              </p:nvSpPr>
              <p:spPr bwMode="auto">
                <a:xfrm>
                  <a:off x="1733750" y="913218"/>
                  <a:ext cx="1285502" cy="369331"/>
                </a:xfrm>
                <a:prstGeom prst="rect"/>
                <a:noFill/>
              </p:spPr>
              <p:txBody>
                <a:bodyPr rtlCol="0" wrap="square">
                  <a:spAutoFit/>
                </a:bodyPr>
                <a:p>
                  <a:pPr defTabSz="685783" indent="0" lvl="0" marL="0" marR="0">
                    <a:lnSpc>
                      <a:spcPct val="100000"/>
                    </a:lnSpc>
                    <a:spcBef>
                      <a:spcPts val="0"/>
                    </a:spcBef>
                    <a:spcAft>
                      <a:spcPts val="0"/>
                    </a:spcAft>
                    <a:buClrTx/>
                    <a:buSzTx/>
                    <a:buFont typeface="Arial"/>
                    <a:buNone/>
                  </a:pPr>
                  <a:r>
                    <a:rPr b="1" cap="none" i="0" lang="en-US" spc="0" strike="noStrike" u="none">
                      <a:ln>
                        <a:noFill/>
                      </a:ln>
                      <a:solidFill>
                        <a:srgbClr val="ED7D31">
                          <a:lumMod val="50000"/>
                        </a:srgbClr>
                      </a:solidFill>
                      <a:cs typeface="Arial"/>
                    </a:rPr>
                    <a:t>JOBS</a:t>
                  </a:r>
                </a:p>
              </p:txBody>
            </p:sp>
            <p:sp>
              <p:nvSpPr>
                <p:cNvPr id="1048689" name="TextBox 30"/>
                <p:cNvSpPr txBox="1"/>
                <p:nvPr/>
              </p:nvSpPr>
              <p:spPr bwMode="auto">
                <a:xfrm>
                  <a:off x="692450" y="1408993"/>
                  <a:ext cx="1285502" cy="369331"/>
                </a:xfrm>
                <a:prstGeom prst="rect"/>
                <a:noFill/>
              </p:spPr>
              <p:txBody>
                <a:bodyPr rtlCol="0" wrap="square">
                  <a:spAutoFit/>
                </a:bodyPr>
                <a:p>
                  <a:pPr defTabSz="685783" indent="0" lvl="0" marL="0" marR="0">
                    <a:lnSpc>
                      <a:spcPct val="100000"/>
                    </a:lnSpc>
                    <a:spcBef>
                      <a:spcPts val="0"/>
                    </a:spcBef>
                    <a:spcAft>
                      <a:spcPts val="0"/>
                    </a:spcAft>
                    <a:buClrTx/>
                    <a:buSzTx/>
                    <a:buFont typeface="Arial"/>
                    <a:buNone/>
                  </a:pPr>
                  <a:r>
                    <a:rPr b="1" cap="none" i="0" lang="en-US" spc="0" strike="noStrike" u="none">
                      <a:ln>
                        <a:noFill/>
                      </a:ln>
                      <a:solidFill>
                        <a:srgbClr val="ED7D31">
                          <a:lumMod val="50000"/>
                        </a:srgbClr>
                      </a:solidFill>
                      <a:cs typeface="Arial"/>
                    </a:rPr>
                    <a:t>PAINS</a:t>
                  </a:r>
                </a:p>
              </p:txBody>
            </p:sp>
            <p:sp>
              <p:nvSpPr>
                <p:cNvPr id="1048690" name="TextBox 31"/>
                <p:cNvSpPr txBox="1"/>
                <p:nvPr/>
              </p:nvSpPr>
              <p:spPr bwMode="auto">
                <a:xfrm>
                  <a:off x="633651" y="289493"/>
                  <a:ext cx="1285502" cy="369331"/>
                </a:xfrm>
                <a:prstGeom prst="rect"/>
                <a:noFill/>
              </p:spPr>
              <p:txBody>
                <a:bodyPr rtlCol="0" wrap="square">
                  <a:spAutoFit/>
                </a:bodyPr>
                <a:p>
                  <a:pPr defTabSz="685783" indent="0" lvl="0" marL="0" marR="0">
                    <a:lnSpc>
                      <a:spcPct val="100000"/>
                    </a:lnSpc>
                    <a:spcBef>
                      <a:spcPts val="0"/>
                    </a:spcBef>
                    <a:spcAft>
                      <a:spcPts val="0"/>
                    </a:spcAft>
                    <a:buClrTx/>
                    <a:buSzTx/>
                    <a:buFont typeface="Arial"/>
                    <a:buNone/>
                  </a:pPr>
                  <a:r>
                    <a:rPr b="1" cap="none" i="0" lang="en-US" spc="0" strike="noStrike" u="none">
                      <a:ln>
                        <a:noFill/>
                      </a:ln>
                      <a:solidFill>
                        <a:srgbClr val="ED7D31">
                          <a:lumMod val="50000"/>
                        </a:srgbClr>
                      </a:solidFill>
                      <a:cs typeface="Arial"/>
                    </a:rPr>
                    <a:t>GAINS</a:t>
                  </a:r>
                </a:p>
              </p:txBody>
            </p:sp>
          </p:grpSp>
          <p:grpSp>
            <p:nvGrpSpPr>
              <p:cNvPr id="57" name="Group 15"/>
              <p:cNvGrpSpPr/>
              <p:nvPr/>
            </p:nvGrpSpPr>
            <p:grpSpPr bwMode="auto">
              <a:xfrm>
                <a:off x="0" y="0"/>
                <a:ext cx="3059824" cy="2110446"/>
                <a:chOff x="0" y="0"/>
                <a:chExt cx="3059824" cy="2110446"/>
              </a:xfrm>
            </p:grpSpPr>
            <p:sp>
              <p:nvSpPr>
                <p:cNvPr id="1048691" name="Rectangle 16"/>
                <p:cNvSpPr/>
                <p:nvPr/>
              </p:nvSpPr>
              <p:spPr bwMode="auto">
                <a:xfrm>
                  <a:off x="96200" y="0"/>
                  <a:ext cx="2689108" cy="2102873"/>
                </a:xfrm>
                <a:prstGeom prst="rect"/>
                <a:solidFill>
                  <a:srgbClr val="70AD47">
                    <a:lumMod val="60000"/>
                    <a:lumOff val="40000"/>
                  </a:srgbClr>
                </a:solidFill>
                <a:ln w="12700" cap="flat" cmpd="sng" algn="ctr">
                  <a:noFill/>
                  <a:prstDash val="solid"/>
                  <a:miter lim="800000"/>
                </a:ln>
                <a:effectLst/>
              </p:spPr>
              <p:txBody>
                <a:bodyPr anchor="ctr" rtlCol="0"/>
                <a:p>
                  <a:pPr algn="ctr" defTabSz="685783" indent="0" lvl="0" marL="0" marR="0">
                    <a:lnSpc>
                      <a:spcPct val="100000"/>
                    </a:lnSpc>
                    <a:spcBef>
                      <a:spcPts val="0"/>
                    </a:spcBef>
                    <a:spcAft>
                      <a:spcPts val="0"/>
                    </a:spcAft>
                    <a:buClrTx/>
                    <a:buSzTx/>
                    <a:buFont typeface="Arial"/>
                    <a:buNone/>
                  </a:pPr>
                  <a:endParaRPr b="0" cap="none" sz="3200" i="0" lang="en-US" spc="0" strike="noStrike" u="none">
                    <a:ln>
                      <a:noFill/>
                    </a:ln>
                    <a:solidFill>
                      <a:prstClr val="white"/>
                    </a:solidFill>
                    <a:latin typeface="Calibri"/>
                    <a:ea typeface="+mn-ea"/>
                    <a:cs typeface="+mn-cs"/>
                  </a:endParaRPr>
                </a:p>
              </p:txBody>
            </p:sp>
            <p:sp>
              <p:nvSpPr>
                <p:cNvPr id="1048692" name="Flowchart: Connector 17"/>
                <p:cNvSpPr/>
                <p:nvPr/>
              </p:nvSpPr>
              <p:spPr bwMode="auto">
                <a:xfrm>
                  <a:off x="1216662" y="879983"/>
                  <a:ext cx="448184" cy="350478"/>
                </a:xfrm>
                <a:prstGeom prst="flowChartConnector"/>
                <a:solidFill>
                  <a:srgbClr val="70AD47">
                    <a:lumMod val="75000"/>
                  </a:srgbClr>
                </a:solidFill>
                <a:ln w="12700" cap="flat" cmpd="sng" algn="ctr">
                  <a:noFill/>
                  <a:prstDash val="solid"/>
                  <a:miter lim="800000"/>
                </a:ln>
                <a:effectLst/>
              </p:spPr>
              <p:txBody>
                <a:bodyPr anchor="ctr" rtlCol="0"/>
                <a:p>
                  <a:pPr algn="ctr" defTabSz="685783" indent="0" lvl="0" marL="0" marR="0">
                    <a:lnSpc>
                      <a:spcPct val="100000"/>
                    </a:lnSpc>
                    <a:spcBef>
                      <a:spcPts val="0"/>
                    </a:spcBef>
                    <a:spcAft>
                      <a:spcPts val="0"/>
                    </a:spcAft>
                    <a:buClrTx/>
                    <a:buSzTx/>
                    <a:buFont typeface="Arial"/>
                    <a:buNone/>
                  </a:pPr>
                  <a:endParaRPr b="0" cap="none" sz="3200" i="0" lang="en-US" spc="0" strike="noStrike" u="none">
                    <a:ln>
                      <a:noFill/>
                    </a:ln>
                    <a:solidFill>
                      <a:prstClr val="white"/>
                    </a:solidFill>
                    <a:latin typeface="Calibri"/>
                    <a:ea typeface="+mn-ea"/>
                    <a:cs typeface="+mn-cs"/>
                  </a:endParaRPr>
                </a:p>
              </p:txBody>
            </p:sp>
            <p:cxnSp>
              <p:nvCxnSpPr>
                <p:cNvPr id="3145731" name="Straight Arrow Connector 18"/>
                <p:cNvCxnSpPr>
                  <a:cxnSpLocks/>
                  <a:endCxn id="1048691" idx="3"/>
                </p:cNvCxnSpPr>
                <p:nvPr/>
              </p:nvCxnSpPr>
              <p:spPr bwMode="auto">
                <a:xfrm>
                  <a:off x="1691788" y="1051436"/>
                  <a:ext cx="1093520" cy="0"/>
                </a:xfrm>
                <a:prstGeom prst="straightConnector1"/>
                <a:noFill/>
                <a:ln w="38100" cap="flat" cmpd="sng" algn="ctr">
                  <a:solidFill>
                    <a:srgbClr val="A5A5A5"/>
                  </a:solidFill>
                  <a:prstDash val="solid"/>
                  <a:miter lim="800000"/>
                  <a:tailEnd type="triangle"/>
                </a:ln>
                <a:effectLst/>
              </p:spPr>
            </p:cxnSp>
            <p:cxnSp>
              <p:nvCxnSpPr>
                <p:cNvPr id="3145732" name="Straight Connector 19"/>
                <p:cNvCxnSpPr>
                  <a:cxnSpLocks/>
                  <a:stCxn id="1048692" idx="0"/>
                </p:cNvCxnSpPr>
                <p:nvPr/>
              </p:nvCxnSpPr>
              <p:spPr bwMode="auto">
                <a:xfrm flipH="1" flipV="1">
                  <a:off x="96200" y="0"/>
                  <a:ext cx="1344554" cy="879983"/>
                </a:xfrm>
                <a:prstGeom prst="line"/>
                <a:noFill/>
                <a:ln w="38100" cap="flat" cmpd="sng" algn="ctr">
                  <a:solidFill>
                    <a:srgbClr val="A5A5A5"/>
                  </a:solidFill>
                  <a:prstDash val="solid"/>
                  <a:miter lim="800000"/>
                </a:ln>
                <a:effectLst/>
              </p:spPr>
            </p:cxnSp>
            <p:cxnSp>
              <p:nvCxnSpPr>
                <p:cNvPr id="3145733" name="Straight Connector 20"/>
                <p:cNvCxnSpPr>
                  <a:cxnSpLocks/>
                </p:cNvCxnSpPr>
                <p:nvPr/>
              </p:nvCxnSpPr>
              <p:spPr bwMode="auto">
                <a:xfrm flipH="1">
                  <a:off x="96200" y="1238035"/>
                  <a:ext cx="1361267" cy="872409"/>
                </a:xfrm>
                <a:prstGeom prst="line"/>
                <a:noFill/>
                <a:ln w="38100" cap="flat" cmpd="sng" algn="ctr">
                  <a:solidFill>
                    <a:srgbClr val="A5A5A5"/>
                  </a:solidFill>
                  <a:prstDash val="solid"/>
                  <a:miter lim="800000"/>
                </a:ln>
                <a:effectLst/>
              </p:spPr>
            </p:cxnSp>
            <p:sp>
              <p:nvSpPr>
                <p:cNvPr id="1048693" name="TextBox 21"/>
                <p:cNvSpPr txBox="1"/>
                <p:nvPr/>
              </p:nvSpPr>
              <p:spPr bwMode="auto">
                <a:xfrm>
                  <a:off x="1044613" y="289494"/>
                  <a:ext cx="1877956" cy="369331"/>
                </a:xfrm>
                <a:prstGeom prst="rect"/>
                <a:noFill/>
              </p:spPr>
              <p:txBody>
                <a:bodyPr rtlCol="0" wrap="square">
                  <a:spAutoFit/>
                </a:bodyPr>
                <a:p>
                  <a:pPr defTabSz="685783" indent="0" lvl="0" marL="0" marR="0">
                    <a:lnSpc>
                      <a:spcPct val="100000"/>
                    </a:lnSpc>
                    <a:spcBef>
                      <a:spcPts val="0"/>
                    </a:spcBef>
                    <a:spcAft>
                      <a:spcPts val="0"/>
                    </a:spcAft>
                    <a:buClrTx/>
                    <a:buSzTx/>
                    <a:buFont typeface="Arial"/>
                    <a:buNone/>
                  </a:pPr>
                  <a:r>
                    <a:rPr b="1" cap="none" i="0" lang="en-US" spc="0" strike="noStrike" u="none">
                      <a:ln>
                        <a:noFill/>
                      </a:ln>
                      <a:solidFill>
                        <a:srgbClr val="70AD47">
                          <a:lumMod val="50000"/>
                        </a:srgbClr>
                      </a:solidFill>
                      <a:cs typeface="Arial"/>
                    </a:rPr>
                    <a:t>GAIN CREATORS </a:t>
                  </a:r>
                </a:p>
              </p:txBody>
            </p:sp>
            <p:sp>
              <p:nvSpPr>
                <p:cNvPr id="1048694" name="TextBox 22"/>
                <p:cNvSpPr txBox="1"/>
                <p:nvPr/>
              </p:nvSpPr>
              <p:spPr bwMode="auto">
                <a:xfrm>
                  <a:off x="1181868" y="1408995"/>
                  <a:ext cx="1877956" cy="369331"/>
                </a:xfrm>
                <a:prstGeom prst="rect"/>
                <a:noFill/>
              </p:spPr>
              <p:txBody>
                <a:bodyPr rtlCol="0" wrap="square">
                  <a:spAutoFit/>
                </a:bodyPr>
                <a:p>
                  <a:pPr defTabSz="685783" indent="0" lvl="0" marL="0" marR="0">
                    <a:lnSpc>
                      <a:spcPct val="100000"/>
                    </a:lnSpc>
                    <a:spcBef>
                      <a:spcPts val="0"/>
                    </a:spcBef>
                    <a:spcAft>
                      <a:spcPts val="0"/>
                    </a:spcAft>
                    <a:buClrTx/>
                    <a:buSzTx/>
                    <a:buFont typeface="Arial"/>
                    <a:buNone/>
                  </a:pPr>
                  <a:r>
                    <a:rPr b="1" cap="none" i="0" lang="en-US" spc="0" strike="noStrike" u="none">
                      <a:ln>
                        <a:noFill/>
                      </a:ln>
                      <a:solidFill>
                        <a:srgbClr val="70AD47">
                          <a:lumMod val="50000"/>
                        </a:srgbClr>
                      </a:solidFill>
                      <a:cs typeface="Arial"/>
                    </a:rPr>
                    <a:t>PAIN KILLERS</a:t>
                  </a:r>
                </a:p>
              </p:txBody>
            </p:sp>
            <p:sp>
              <p:nvSpPr>
                <p:cNvPr id="1048695" name="TextBox 23"/>
                <p:cNvSpPr txBox="1"/>
                <p:nvPr/>
              </p:nvSpPr>
              <p:spPr bwMode="auto">
                <a:xfrm>
                  <a:off x="0" y="734505"/>
                  <a:ext cx="1877956" cy="646331"/>
                </a:xfrm>
                <a:prstGeom prst="rect"/>
                <a:noFill/>
              </p:spPr>
              <p:txBody>
                <a:bodyPr rtlCol="0" wrap="square">
                  <a:spAutoFit/>
                </a:bodyPr>
                <a:p>
                  <a:pPr defTabSz="685783" indent="0" lvl="0" marL="0" marR="0">
                    <a:lnSpc>
                      <a:spcPct val="100000"/>
                    </a:lnSpc>
                    <a:spcBef>
                      <a:spcPts val="0"/>
                    </a:spcBef>
                    <a:spcAft>
                      <a:spcPts val="0"/>
                    </a:spcAft>
                    <a:buClrTx/>
                    <a:buSzTx/>
                    <a:buFont typeface="Arial"/>
                    <a:buNone/>
                  </a:pPr>
                  <a:r>
                    <a:rPr b="1" cap="none" i="0" lang="en-US" spc="0" strike="noStrike" u="none">
                      <a:ln>
                        <a:noFill/>
                      </a:ln>
                      <a:solidFill>
                        <a:srgbClr val="70AD47">
                          <a:lumMod val="50000"/>
                        </a:srgbClr>
                      </a:solidFill>
                      <a:cs typeface="Arial"/>
                    </a:rPr>
                    <a:t>PRODUCT/ </a:t>
                  </a:r>
                </a:p>
                <a:p>
                  <a:pPr defTabSz="685783" indent="0" lvl="0" marL="0" marR="0">
                    <a:lnSpc>
                      <a:spcPct val="100000"/>
                    </a:lnSpc>
                    <a:spcBef>
                      <a:spcPts val="0"/>
                    </a:spcBef>
                    <a:spcAft>
                      <a:spcPts val="0"/>
                    </a:spcAft>
                    <a:buClrTx/>
                    <a:buSzTx/>
                    <a:buFont typeface="Arial"/>
                    <a:buNone/>
                  </a:pPr>
                  <a:r>
                    <a:rPr b="1" cap="none" i="0" lang="en-US" spc="0" strike="noStrike" u="none">
                      <a:ln>
                        <a:noFill/>
                      </a:ln>
                      <a:solidFill>
                        <a:srgbClr val="70AD47">
                          <a:lumMod val="50000"/>
                        </a:srgbClr>
                      </a:solidFill>
                      <a:cs typeface="Arial"/>
                    </a:rPr>
                    <a:t>SERVICE</a:t>
                  </a:r>
                </a:p>
              </p:txBody>
            </p:sp>
          </p:grpSp>
        </p:grpSp>
        <p:cxnSp>
          <p:nvCxnSpPr>
            <p:cNvPr id="3145734" name="Straight Connector 32"/>
            <p:cNvCxnSpPr>
              <a:cxnSpLocks/>
            </p:cNvCxnSpPr>
            <p:nvPr/>
          </p:nvCxnSpPr>
          <p:spPr bwMode="auto">
            <a:xfrm flipV="1">
              <a:off x="5812090" y="1042598"/>
              <a:ext cx="16713" cy="1113401"/>
            </a:xfrm>
            <a:prstGeom prst="line"/>
            <a:noFill/>
            <a:ln w="19050" cap="flat" cmpd="sng" algn="ctr">
              <a:solidFill>
                <a:srgbClr val="70AD47"/>
              </a:solidFill>
              <a:prstDash val="solid"/>
              <a:miter lim="800000"/>
            </a:ln>
            <a:effectLst/>
          </p:spPr>
        </p:cxnSp>
        <p:cxnSp>
          <p:nvCxnSpPr>
            <p:cNvPr id="3145735" name="Straight Connector 33"/>
            <p:cNvCxnSpPr>
              <a:cxnSpLocks/>
            </p:cNvCxnSpPr>
            <p:nvPr/>
          </p:nvCxnSpPr>
          <p:spPr bwMode="auto">
            <a:xfrm flipH="1" flipV="1">
              <a:off x="4296076" y="1050172"/>
              <a:ext cx="1551467" cy="10563"/>
            </a:xfrm>
            <a:prstGeom prst="line"/>
            <a:noFill/>
            <a:ln w="19050" cap="flat" cmpd="sng" algn="ctr">
              <a:solidFill>
                <a:srgbClr val="70AD47"/>
              </a:solidFill>
              <a:prstDash val="solid"/>
              <a:miter lim="800000"/>
            </a:ln>
            <a:effectLst/>
          </p:spPr>
        </p:cxnSp>
        <p:sp>
          <p:nvSpPr>
            <p:cNvPr id="1048696" name="TextBox 34"/>
            <p:cNvSpPr txBox="1"/>
            <p:nvPr/>
          </p:nvSpPr>
          <p:spPr bwMode="auto">
            <a:xfrm>
              <a:off x="0" y="307669"/>
              <a:ext cx="4283043" cy="1555910"/>
            </a:xfrm>
            <a:prstGeom prst="rect"/>
            <a:noFill/>
            <a:ln>
              <a:solidFill>
                <a:srgbClr val="E7E6E6">
                  <a:lumMod val="50000"/>
                </a:srgbClr>
              </a:solidFill>
            </a:ln>
          </p:spPr>
          <p:txBody>
            <a:bodyPr rtlCol="0" wrap="square">
              <a:spAutoFit/>
            </a:bodyPr>
            <a:p>
              <a:r>
                <a:rPr b="1" sz="1600" i="0" u="none">
                  <a:solidFill>
                    <a:srgbClr val="000000"/>
                  </a:solidFill>
                  <a:latin typeface="Times New Roman"/>
                  <a:ea typeface="Times New Roman"/>
                  <a:cs typeface="Times New Roman"/>
                </a:rPr>
                <a:t>Gain Creators</a:t>
              </a:r>
              <a:r>
                <a:rPr b="0" sz="1600" i="0" u="none">
                  <a:solidFill>
                    <a:srgbClr val="000000"/>
                  </a:solidFill>
                  <a:latin typeface="Times New Roman"/>
                  <a:ea typeface="Times New Roman"/>
                  <a:cs typeface="Times New Roman"/>
                </a:rPr>
                <a:t>: How does your product or service enhance the customer’s gains or provide additional benefits?</a:t>
              </a:r>
              <a:endParaRPr sz="1600"/>
            </a:p>
            <a:p>
              <a:pPr defTabSz="685783" indent="0" lvl="0" marL="0" marR="0">
                <a:lnSpc>
                  <a:spcPct val="100000"/>
                </a:lnSpc>
                <a:spcBef>
                  <a:spcPts val="0"/>
                </a:spcBef>
                <a:spcAft>
                  <a:spcPts val="0"/>
                </a:spcAft>
                <a:buClrTx/>
                <a:buSzTx/>
                <a:buFont typeface="Arial"/>
                <a:buNone/>
              </a:pPr>
              <a:r>
                <a:rPr b="0" sz="1600" i="1" u="none">
                  <a:solidFill>
                    <a:srgbClr val="000000"/>
                  </a:solidFill>
                  <a:latin typeface="Times New Roman"/>
                  <a:ea typeface="Times New Roman"/>
                  <a:cs typeface="Times New Roman"/>
                </a:rPr>
                <a:t>Example</a:t>
              </a:r>
              <a:r>
                <a:rPr b="0" sz="1600" i="0" u="none">
                  <a:solidFill>
                    <a:srgbClr val="000000"/>
                  </a:solidFill>
                  <a:latin typeface="Times New Roman"/>
                  <a:ea typeface="Times New Roman"/>
                  <a:cs typeface="Times New Roman"/>
                </a:rPr>
                <a:t>: Positive brand image associated with sustainability, unique and trendy designs, and loyalty programs.</a:t>
              </a:r>
              <a:r>
                <a:rPr sz="1400" lang="en-US"/>
                <a:t>.</a:t>
              </a:r>
              <a:endParaRPr b="0" cap="none" sz="1400" i="0" lang="en-US" spc="0" strike="noStrike" u="none">
                <a:ln>
                  <a:noFill/>
                </a:ln>
                <a:solidFill>
                  <a:prstClr val="white">
                    <a:lumMod val="50000"/>
                  </a:prstClr>
                </a:solidFill>
                <a:cs typeface="Arial"/>
              </a:endParaRPr>
            </a:p>
          </p:txBody>
        </p:sp>
        <p:cxnSp>
          <p:nvCxnSpPr>
            <p:cNvPr id="3145736" name="Straight Connector 37"/>
            <p:cNvCxnSpPr>
              <a:cxnSpLocks/>
            </p:cNvCxnSpPr>
            <p:nvPr/>
          </p:nvCxnSpPr>
          <p:spPr bwMode="auto">
            <a:xfrm flipV="1">
              <a:off x="5812090" y="4258874"/>
              <a:ext cx="0" cy="661552"/>
            </a:xfrm>
            <a:prstGeom prst="line"/>
            <a:noFill/>
            <a:ln w="19050" cap="flat" cmpd="sng" algn="ctr">
              <a:solidFill>
                <a:srgbClr val="70AD47"/>
              </a:solidFill>
              <a:prstDash val="solid"/>
              <a:miter lim="800000"/>
            </a:ln>
            <a:effectLst/>
          </p:spPr>
        </p:cxnSp>
        <p:cxnSp>
          <p:nvCxnSpPr>
            <p:cNvPr id="3145737" name="Straight Connector 38"/>
            <p:cNvCxnSpPr>
              <a:cxnSpLocks/>
            </p:cNvCxnSpPr>
            <p:nvPr/>
          </p:nvCxnSpPr>
          <p:spPr bwMode="auto">
            <a:xfrm flipH="1" flipV="1">
              <a:off x="4000266" y="4920425"/>
              <a:ext cx="1847278" cy="3157"/>
            </a:xfrm>
            <a:prstGeom prst="line"/>
            <a:noFill/>
            <a:ln w="19050" cap="flat" cmpd="sng" algn="ctr">
              <a:solidFill>
                <a:srgbClr val="70AD47"/>
              </a:solidFill>
              <a:prstDash val="solid"/>
              <a:miter lim="800000"/>
            </a:ln>
            <a:effectLst/>
          </p:spPr>
        </p:cxnSp>
        <p:sp>
          <p:nvSpPr>
            <p:cNvPr id="1048697" name="TextBox 39"/>
            <p:cNvSpPr txBox="1"/>
            <p:nvPr/>
          </p:nvSpPr>
          <p:spPr bwMode="auto">
            <a:xfrm>
              <a:off x="36731" y="4335593"/>
              <a:ext cx="3964974" cy="1554840"/>
            </a:xfrm>
            <a:prstGeom prst="rect"/>
            <a:noFill/>
            <a:ln>
              <a:solidFill>
                <a:srgbClr val="E7E6E6">
                  <a:lumMod val="50000"/>
                </a:srgbClr>
              </a:solidFill>
            </a:ln>
          </p:spPr>
          <p:txBody>
            <a:bodyPr rtlCol="0" wrap="square">
              <a:spAutoFit/>
            </a:bodyPr>
            <a:p>
              <a:r>
                <a:rPr b="1" sz="1600" i="0" u="none">
                  <a:solidFill>
                    <a:srgbClr val="000000"/>
                  </a:solidFill>
                  <a:latin typeface="Times New Roman"/>
                  <a:ea typeface="Times New Roman"/>
                  <a:cs typeface="Times New Roman"/>
                </a:rPr>
                <a:t>Pain Relievers</a:t>
              </a:r>
              <a:r>
                <a:rPr b="0" sz="1600" i="0" u="none">
                  <a:solidFill>
                    <a:srgbClr val="000000"/>
                  </a:solidFill>
                  <a:latin typeface="Times New Roman"/>
                  <a:ea typeface="Times New Roman"/>
                  <a:cs typeface="Times New Roman"/>
                </a:rPr>
                <a:t>: How does your product or service alleviate the pains identified in the customer profile?</a:t>
              </a:r>
              <a:endParaRPr sz="1600"/>
            </a:p>
            <a:p>
              <a:r>
                <a:rPr b="0" sz="1600" i="1" u="none">
                  <a:solidFill>
                    <a:srgbClr val="000000"/>
                  </a:solidFill>
                  <a:latin typeface="Times New Roman"/>
                  <a:ea typeface="Times New Roman"/>
                  <a:cs typeface="Times New Roman"/>
                </a:rPr>
                <a:t>Example</a:t>
              </a:r>
              <a:r>
                <a:rPr b="0" sz="1600" i="0" u="none">
                  <a:solidFill>
                    <a:srgbClr val="000000"/>
                  </a:solidFill>
                  <a:latin typeface="Times New Roman"/>
                  <a:ea typeface="Times New Roman"/>
                  <a:cs typeface="Times New Roman"/>
                </a:rPr>
                <a:t>: Affordable pricing strategies, high-quality materials, and accessible product lines.</a:t>
              </a:r>
            </a:p>
          </p:txBody>
        </p:sp>
        <p:cxnSp>
          <p:nvCxnSpPr>
            <p:cNvPr id="3145738" name="Straight Connector 40"/>
            <p:cNvCxnSpPr>
              <a:cxnSpLocks/>
            </p:cNvCxnSpPr>
            <p:nvPr/>
          </p:nvCxnSpPr>
          <p:spPr bwMode="auto">
            <a:xfrm flipH="1">
              <a:off x="5540299" y="2874273"/>
              <a:ext cx="81038" cy="0"/>
            </a:xfrm>
            <a:prstGeom prst="line"/>
            <a:noFill/>
            <a:ln w="19050" cap="flat" cmpd="sng" algn="ctr">
              <a:solidFill>
                <a:srgbClr val="70AD47"/>
              </a:solidFill>
              <a:prstDash val="solid"/>
              <a:miter lim="800000"/>
            </a:ln>
            <a:effectLst/>
          </p:spPr>
        </p:cxnSp>
        <p:cxnSp>
          <p:nvCxnSpPr>
            <p:cNvPr id="3145739" name="Straight Connector 41"/>
            <p:cNvCxnSpPr>
              <a:cxnSpLocks/>
            </p:cNvCxnSpPr>
            <p:nvPr/>
          </p:nvCxnSpPr>
          <p:spPr bwMode="auto">
            <a:xfrm flipV="1">
              <a:off x="4186312" y="2155998"/>
              <a:ext cx="0" cy="2031129"/>
            </a:xfrm>
            <a:prstGeom prst="line"/>
            <a:noFill/>
            <a:ln w="19050" cap="flat" cmpd="sng" algn="ctr">
              <a:solidFill>
                <a:srgbClr val="70AD47"/>
              </a:solidFill>
              <a:prstDash val="solid"/>
              <a:miter lim="800000"/>
            </a:ln>
            <a:effectLst/>
          </p:spPr>
        </p:cxnSp>
        <p:cxnSp>
          <p:nvCxnSpPr>
            <p:cNvPr id="3145740" name="Straight Connector 42"/>
            <p:cNvCxnSpPr>
              <a:cxnSpLocks/>
            </p:cNvCxnSpPr>
            <p:nvPr/>
          </p:nvCxnSpPr>
          <p:spPr bwMode="auto">
            <a:xfrm flipV="1">
              <a:off x="9111794" y="1042598"/>
              <a:ext cx="0" cy="1113401"/>
            </a:xfrm>
            <a:prstGeom prst="line"/>
            <a:noFill/>
            <a:ln w="19050" cap="flat" cmpd="sng" algn="ctr">
              <a:solidFill>
                <a:srgbClr val="FFC000"/>
              </a:solidFill>
              <a:prstDash val="solid"/>
              <a:miter lim="800000"/>
            </a:ln>
            <a:effectLst/>
          </p:spPr>
        </p:cxnSp>
        <p:cxnSp>
          <p:nvCxnSpPr>
            <p:cNvPr id="3145741" name="Straight Connector 43"/>
            <p:cNvCxnSpPr>
              <a:cxnSpLocks/>
            </p:cNvCxnSpPr>
            <p:nvPr/>
          </p:nvCxnSpPr>
          <p:spPr bwMode="auto">
            <a:xfrm flipH="1">
              <a:off x="9102444" y="1060737"/>
              <a:ext cx="1469631" cy="2003"/>
            </a:xfrm>
            <a:prstGeom prst="line"/>
            <a:noFill/>
            <a:ln w="19050" cap="flat" cmpd="sng" algn="ctr">
              <a:solidFill>
                <a:srgbClr val="FFC000"/>
              </a:solidFill>
              <a:prstDash val="solid"/>
              <a:miter lim="800000"/>
            </a:ln>
            <a:effectLst/>
          </p:spPr>
        </p:cxnSp>
        <p:sp>
          <p:nvSpPr>
            <p:cNvPr id="1048698" name="TextBox 44"/>
            <p:cNvSpPr txBox="1"/>
            <p:nvPr/>
          </p:nvSpPr>
          <p:spPr bwMode="auto">
            <a:xfrm>
              <a:off x="10609554" y="0"/>
              <a:ext cx="4255056" cy="1989179"/>
            </a:xfrm>
            <a:prstGeom prst="rect"/>
            <a:noFill/>
            <a:ln>
              <a:solidFill>
                <a:srgbClr val="E7E6E6">
                  <a:lumMod val="50000"/>
                </a:srgbClr>
              </a:solidFill>
            </a:ln>
          </p:spPr>
          <p:txBody>
            <a:bodyPr anchor="t" bIns="34290" lIns="68580" rIns="68580" rtlCol="0" tIns="34290" wrap="square">
              <a:spAutoFit/>
            </a:bodyPr>
            <a:p>
              <a:pPr defTabSz="685783" indent="0" lvl="0" marL="0" marR="0">
                <a:lnSpc>
                  <a:spcPct val="100000"/>
                </a:lnSpc>
                <a:spcBef>
                  <a:spcPts val="0"/>
                </a:spcBef>
                <a:spcAft>
                  <a:spcPts val="0"/>
                </a:spcAft>
                <a:buClrTx/>
                <a:buSzTx/>
                <a:buFont typeface="Arial"/>
                <a:buNone/>
              </a:pPr>
              <a:r>
                <a:rPr b="1" cap="none" sz="1400" i="0" lang="en-US" spc="0" strike="noStrike" u="none">
                  <a:ln>
                    <a:noFill/>
                  </a:ln>
                  <a:solidFill>
                    <a:prstClr val="white">
                      <a:lumMod val="50000"/>
                    </a:prstClr>
                  </a:solidFill>
                  <a:cs typeface="Arial"/>
                </a:rPr>
                <a:t>I would LOVE it if: </a:t>
              </a:r>
              <a:endParaRPr b="1" cap="none" sz="1400" i="0" lang="en-US" spc="0" strike="noStrike" u="none">
                <a:ln>
                  <a:noFill/>
                </a:ln>
                <a:solidFill>
                  <a:prstClr val="white">
                    <a:lumMod val="50000"/>
                  </a:prstClr>
                </a:solidFill>
                <a:cs typeface="Arial"/>
              </a:endParaRPr>
            </a:p>
            <a:p>
              <a:r>
                <a:rPr b="1" sz="1600" i="0" u="none">
                  <a:solidFill>
                    <a:srgbClr val="000000"/>
                  </a:solidFill>
                  <a:latin typeface="Times New Roman"/>
                  <a:ea typeface="Times New Roman"/>
                  <a:cs typeface="Times New Roman"/>
                </a:rPr>
                <a:t>Gains</a:t>
              </a:r>
              <a:r>
                <a:rPr b="0" sz="1600" i="0" u="none">
                  <a:solidFill>
                    <a:srgbClr val="000000"/>
                  </a:solidFill>
                  <a:latin typeface="Times New Roman"/>
                  <a:ea typeface="Times New Roman"/>
                  <a:cs typeface="Times New Roman"/>
                </a:rPr>
                <a:t>: What benefits or positive outcomes do customers seek? These can include functional gains, social benefits, or emotional rewards.</a:t>
              </a:r>
              <a:endParaRPr sz="1600"/>
            </a:p>
            <a:p>
              <a:pPr defTabSz="685781" indent="0" lvl="0" marL="0" marR="0">
                <a:lnSpc>
                  <a:spcPct val="100000"/>
                </a:lnSpc>
                <a:spcBef>
                  <a:spcPts val="0"/>
                </a:spcBef>
                <a:spcAft>
                  <a:spcPts val="0"/>
                </a:spcAft>
                <a:buClrTx/>
                <a:buSzTx/>
                <a:buFont typeface="Arial"/>
                <a:buNone/>
              </a:pPr>
              <a:r>
                <a:rPr b="0" sz="1600" i="1" u="none">
                  <a:solidFill>
                    <a:srgbClr val="000000"/>
                  </a:solidFill>
                  <a:latin typeface="Times New Roman"/>
                  <a:ea typeface="Times New Roman"/>
                  <a:cs typeface="Times New Roman"/>
                </a:rPr>
                <a:t>Example</a:t>
              </a:r>
              <a:r>
                <a:rPr b="0" sz="1600" i="0" u="none">
                  <a:solidFill>
                    <a:srgbClr val="000000"/>
                  </a:solidFill>
                  <a:latin typeface="Times New Roman"/>
                  <a:ea typeface="Times New Roman"/>
                  <a:cs typeface="Times New Roman"/>
                </a:rPr>
                <a:t>: Feeling good about contributing to environmental sustainability, receivin</a:t>
              </a:r>
              <a:r>
                <a:rPr b="0" sz="1200" i="0" u="none">
                  <a:solidFill>
                    <a:srgbClr val="000000"/>
                  </a:solidFill>
                  <a:latin typeface="Times New Roman"/>
                  <a:ea typeface="Times New Roman"/>
                  <a:cs typeface="Times New Roman"/>
                </a:rPr>
                <a:t>g </a:t>
              </a:r>
              <a:r>
                <a:rPr b="0" sz="1600" i="0" u="none">
                  <a:solidFill>
                    <a:srgbClr val="000000"/>
                  </a:solidFill>
                  <a:latin typeface="Times New Roman"/>
                  <a:ea typeface="Times New Roman"/>
                  <a:cs typeface="Times New Roman"/>
                </a:rPr>
                <a:t>compliments on stylish clothing, or feeling part of a community.</a:t>
              </a:r>
              <a:endParaRPr sz="1600"/>
            </a:p>
          </p:txBody>
        </p:sp>
        <p:cxnSp>
          <p:nvCxnSpPr>
            <p:cNvPr id="3145742" name="Straight Connector 45"/>
            <p:cNvCxnSpPr>
              <a:cxnSpLocks/>
            </p:cNvCxnSpPr>
            <p:nvPr/>
          </p:nvCxnSpPr>
          <p:spPr bwMode="auto">
            <a:xfrm>
              <a:off x="10612377" y="3061644"/>
              <a:ext cx="333623" cy="4893"/>
            </a:xfrm>
            <a:prstGeom prst="line"/>
            <a:noFill/>
            <a:ln w="6350" cap="flat" cmpd="sng" algn="ctr">
              <a:solidFill>
                <a:srgbClr val="ED7D31"/>
              </a:solidFill>
              <a:prstDash val="solid"/>
              <a:miter lim="800000"/>
            </a:ln>
            <a:effectLst/>
          </p:spPr>
        </p:cxnSp>
        <p:cxnSp>
          <p:nvCxnSpPr>
            <p:cNvPr id="3145743" name="Straight Connector 46"/>
            <p:cNvCxnSpPr>
              <a:cxnSpLocks/>
            </p:cNvCxnSpPr>
            <p:nvPr/>
          </p:nvCxnSpPr>
          <p:spPr bwMode="auto">
            <a:xfrm flipH="1" flipV="1">
              <a:off x="10919003" y="2156000"/>
              <a:ext cx="17812" cy="1859338"/>
            </a:xfrm>
            <a:prstGeom prst="line"/>
            <a:noFill/>
            <a:ln w="6350" cap="flat" cmpd="sng" algn="ctr">
              <a:solidFill>
                <a:srgbClr val="ED7D31"/>
              </a:solidFill>
              <a:prstDash val="solid"/>
              <a:miter lim="800000"/>
            </a:ln>
            <a:effectLst/>
          </p:spPr>
        </p:cxnSp>
        <p:cxnSp>
          <p:nvCxnSpPr>
            <p:cNvPr id="3145744" name="Straight Connector 47"/>
            <p:cNvCxnSpPr>
              <a:cxnSpLocks/>
            </p:cNvCxnSpPr>
            <p:nvPr/>
          </p:nvCxnSpPr>
          <p:spPr bwMode="auto">
            <a:xfrm flipV="1">
              <a:off x="9102442" y="4258874"/>
              <a:ext cx="2" cy="661495"/>
            </a:xfrm>
            <a:prstGeom prst="line"/>
            <a:noFill/>
            <a:ln w="19050" cap="flat" cmpd="sng" algn="ctr">
              <a:solidFill>
                <a:srgbClr val="FFC000"/>
              </a:solidFill>
              <a:prstDash val="solid"/>
              <a:miter lim="800000"/>
            </a:ln>
            <a:effectLst/>
          </p:spPr>
        </p:cxnSp>
        <p:cxnSp>
          <p:nvCxnSpPr>
            <p:cNvPr id="3145745" name="Straight Connector 48"/>
            <p:cNvCxnSpPr>
              <a:cxnSpLocks/>
            </p:cNvCxnSpPr>
            <p:nvPr/>
          </p:nvCxnSpPr>
          <p:spPr bwMode="auto">
            <a:xfrm flipH="1" flipV="1">
              <a:off x="9102444" y="4920370"/>
              <a:ext cx="1178126" cy="54"/>
            </a:xfrm>
            <a:prstGeom prst="line"/>
            <a:noFill/>
            <a:ln w="19050" cap="flat" cmpd="sng" algn="ctr">
              <a:solidFill>
                <a:srgbClr val="FFC000"/>
              </a:solidFill>
              <a:prstDash val="solid"/>
              <a:miter lim="800000"/>
            </a:ln>
            <a:effectLst/>
          </p:spPr>
        </p:cxnSp>
        <p:sp>
          <p:nvSpPr>
            <p:cNvPr id="1048699" name="TextBox 49"/>
            <p:cNvSpPr txBox="1"/>
            <p:nvPr/>
          </p:nvSpPr>
          <p:spPr bwMode="auto">
            <a:xfrm>
              <a:off x="10280571" y="4266444"/>
              <a:ext cx="4546200" cy="1501499"/>
            </a:xfrm>
            <a:prstGeom prst="rect"/>
            <a:noFill/>
            <a:ln>
              <a:solidFill>
                <a:srgbClr val="E7E6E6">
                  <a:lumMod val="50000"/>
                </a:srgbClr>
              </a:solidFill>
            </a:ln>
          </p:spPr>
          <p:txBody>
            <a:bodyPr anchor="t" bIns="34290" lIns="68580" rIns="68580" rtlCol="0" tIns="34290" wrap="square">
              <a:spAutoFit/>
            </a:bodyPr>
            <a:p>
              <a:pPr defTabSz="685783" indent="0" lvl="0" marL="0" marR="0">
                <a:lnSpc>
                  <a:spcPct val="100000"/>
                </a:lnSpc>
                <a:spcBef>
                  <a:spcPts val="0"/>
                </a:spcBef>
                <a:spcAft>
                  <a:spcPts val="0"/>
                </a:spcAft>
                <a:buClrTx/>
                <a:buSzTx/>
                <a:buFont typeface="Arial"/>
                <a:buNone/>
              </a:pPr>
              <a:r>
                <a:rPr b="0" cap="none" sz="1400" i="0" lang="en-US" spc="0" strike="noStrike" u="none">
                  <a:ln>
                    <a:noFill/>
                  </a:ln>
                  <a:solidFill>
                    <a:prstClr val="white">
                      <a:lumMod val="50000"/>
                    </a:prstClr>
                  </a:solidFill>
                  <a:cs typeface="Arial"/>
                </a:rPr>
                <a:t>I would </a:t>
              </a:r>
              <a:r>
                <a:rPr b="1" cap="none" sz="1400" i="0" lang="en-US" spc="0" strike="noStrike" u="none">
                  <a:ln>
                    <a:noFill/>
                  </a:ln>
                  <a:solidFill>
                    <a:prstClr val="white">
                      <a:lumMod val="50000"/>
                    </a:prstClr>
                  </a:solidFill>
                  <a:cs typeface="Arial"/>
                </a:rPr>
                <a:t>HATE</a:t>
              </a:r>
              <a:r>
                <a:rPr b="0" cap="none" sz="1400" i="0" lang="en-US" spc="0" strike="noStrike" u="none">
                  <a:ln>
                    <a:noFill/>
                  </a:ln>
                  <a:solidFill>
                    <a:prstClr val="white">
                      <a:lumMod val="50000"/>
                    </a:prstClr>
                  </a:solidFill>
                  <a:cs typeface="Arial"/>
                </a:rPr>
                <a:t> it if: </a:t>
              </a:r>
              <a:endParaRPr b="0" cap="none" sz="1400" i="0" lang="en-US" spc="0" strike="noStrike" u="none">
                <a:ln>
                  <a:noFill/>
                </a:ln>
                <a:solidFill>
                  <a:prstClr val="white">
                    <a:lumMod val="50000"/>
                  </a:prstClr>
                </a:solidFill>
                <a:cs typeface="Arial"/>
              </a:endParaRPr>
            </a:p>
            <a:p>
              <a:r>
                <a:rPr b="1" sz="1600" i="0" u="none">
                  <a:solidFill>
                    <a:srgbClr val="000000"/>
                  </a:solidFill>
                  <a:latin typeface="Times New Roman"/>
                  <a:ea typeface="Times New Roman"/>
                  <a:cs typeface="Times New Roman"/>
                </a:rPr>
                <a:t>Pains</a:t>
              </a:r>
              <a:r>
                <a:rPr b="0" sz="1600" i="0" u="none">
                  <a:solidFill>
                    <a:srgbClr val="000000"/>
                  </a:solidFill>
                  <a:latin typeface="Times New Roman"/>
                  <a:ea typeface="Times New Roman"/>
                  <a:cs typeface="Times New Roman"/>
                </a:rPr>
                <a:t>: What are the obstacles or negative experiences customers face while trying to complete their jobs? These include frustrations, obstacles, or risks.</a:t>
              </a:r>
              <a:endParaRPr sz="1600"/>
            </a:p>
            <a:p>
              <a:pPr defTabSz="685781" indent="0" lvl="0" marL="0" marR="0">
                <a:lnSpc>
                  <a:spcPct val="100000"/>
                </a:lnSpc>
                <a:spcBef>
                  <a:spcPts val="0"/>
                </a:spcBef>
                <a:spcAft>
                  <a:spcPts val="0"/>
                </a:spcAft>
                <a:buClrTx/>
                <a:buSzTx/>
                <a:buFont typeface="Arial"/>
                <a:buNone/>
              </a:pPr>
              <a:r>
                <a:rPr b="0" sz="1600" i="1" u="none">
                  <a:solidFill>
                    <a:srgbClr val="000000"/>
                  </a:solidFill>
                  <a:latin typeface="Times New Roman"/>
                  <a:ea typeface="Times New Roman"/>
                  <a:cs typeface="Times New Roman"/>
                </a:rPr>
                <a:t>Example</a:t>
              </a:r>
              <a:r>
                <a:rPr b="0" sz="1600" i="0" u="none">
                  <a:solidFill>
                    <a:srgbClr val="000000"/>
                  </a:solidFill>
                  <a:latin typeface="Times New Roman"/>
                  <a:ea typeface="Times New Roman"/>
                  <a:cs typeface="Times New Roman"/>
                </a:rPr>
                <a:t>: High cost of sustainable clothing, lack of availability, or poor quality.</a:t>
              </a:r>
            </a:p>
          </p:txBody>
        </p:sp>
        <p:sp>
          <p:nvSpPr>
            <p:cNvPr id="1048700" name="TextBox 50"/>
            <p:cNvSpPr txBox="1"/>
            <p:nvPr/>
          </p:nvSpPr>
          <p:spPr bwMode="auto">
            <a:xfrm>
              <a:off x="11048203" y="2092031"/>
              <a:ext cx="3779289" cy="1745339"/>
            </a:xfrm>
            <a:prstGeom prst="rect"/>
            <a:noFill/>
            <a:ln>
              <a:solidFill>
                <a:srgbClr val="E7E6E6">
                  <a:lumMod val="50000"/>
                </a:srgbClr>
              </a:solidFill>
            </a:ln>
          </p:spPr>
          <p:txBody>
            <a:bodyPr anchor="t" bIns="34290" lIns="68580" rIns="68580" rtlCol="0" tIns="34290" wrap="square">
              <a:spAutoFit/>
            </a:bodyPr>
            <a:p>
              <a:r>
                <a:rPr b="0" cap="none" sz="1400" i="0" lang="en-US" spc="0" strike="noStrike" u="none">
                  <a:ln>
                    <a:noFill/>
                  </a:ln>
                  <a:solidFill>
                    <a:prstClr val="white">
                      <a:lumMod val="50000"/>
                    </a:prstClr>
                  </a:solidFill>
                  <a:cs typeface="Arial"/>
                </a:rPr>
                <a:t>I would </a:t>
              </a:r>
              <a:r>
                <a:rPr b="1" cap="none" sz="1400" i="0" lang="en-US" spc="0" strike="noStrike" u="none">
                  <a:ln>
                    <a:noFill/>
                  </a:ln>
                  <a:solidFill>
                    <a:prstClr val="white">
                      <a:lumMod val="50000"/>
                    </a:prstClr>
                  </a:solidFill>
                  <a:cs typeface="Arial"/>
                </a:rPr>
                <a:t>WANT</a:t>
              </a:r>
              <a:r>
                <a:rPr b="0" cap="none" sz="1400" i="0" lang="en-US" spc="0" strike="noStrike" u="none">
                  <a:ln>
                    <a:noFill/>
                  </a:ln>
                  <a:solidFill>
                    <a:prstClr val="white">
                      <a:lumMod val="50000"/>
                    </a:prstClr>
                  </a:solidFill>
                  <a:cs typeface="Arial"/>
                </a:rPr>
                <a:t>: </a:t>
              </a:r>
              <a:endParaRPr b="0" cap="none" sz="1400" i="0" lang="en-US" spc="0" strike="noStrike" u="none">
                <a:ln>
                  <a:noFill/>
                </a:ln>
                <a:solidFill>
                  <a:prstClr val="white">
                    <a:lumMod val="50000"/>
                  </a:prstClr>
                </a:solidFill>
                <a:cs typeface="Arial"/>
              </a:endParaRPr>
            </a:p>
            <a:p>
              <a:r>
                <a:rPr b="1" sz="1600" i="0" u="none">
                  <a:solidFill>
                    <a:srgbClr val="000000"/>
                  </a:solidFill>
                  <a:latin typeface="Times New Roman"/>
                  <a:ea typeface="Times New Roman"/>
                  <a:cs typeface="Times New Roman"/>
                </a:rPr>
                <a:t>Jobs</a:t>
              </a:r>
              <a:r>
                <a:rPr b="0" sz="1600" i="0" u="none">
                  <a:solidFill>
                    <a:srgbClr val="000000"/>
                  </a:solidFill>
                  <a:latin typeface="Times New Roman"/>
                  <a:ea typeface="Times New Roman"/>
                  <a:cs typeface="Times New Roman"/>
                </a:rPr>
                <a:t>: What tasks or problems are customers trying to accomplish or solve? This could be functional, social, or emotional tasks.</a:t>
              </a:r>
              <a:endParaRPr b="0" sz="1600" i="0" u="none">
                <a:solidFill>
                  <a:srgbClr val="000000"/>
                </a:solidFill>
                <a:latin typeface="Times New Roman"/>
                <a:ea typeface="Times New Roman"/>
                <a:cs typeface="Times New Roman"/>
              </a:endParaRPr>
            </a:p>
            <a:p>
              <a:pPr defTabSz="685781" indent="0" lvl="0" marL="0" marR="0">
                <a:lnSpc>
                  <a:spcPct val="100000"/>
                </a:lnSpc>
                <a:spcBef>
                  <a:spcPts val="0"/>
                </a:spcBef>
                <a:spcAft>
                  <a:spcPts val="0"/>
                </a:spcAft>
                <a:buClrTx/>
                <a:buSzTx/>
                <a:buFont typeface="Arial"/>
                <a:buNone/>
              </a:pPr>
              <a:r>
                <a:rPr b="0" sz="1600" i="1" u="none">
                  <a:solidFill>
                    <a:srgbClr val="000000"/>
                  </a:solidFill>
                  <a:latin typeface="Times New Roman"/>
                  <a:ea typeface="Times New Roman"/>
                  <a:cs typeface="Times New Roman"/>
                </a:rPr>
                <a:t>Example</a:t>
              </a:r>
              <a:r>
                <a:rPr b="0" sz="1600" i="0" u="none">
                  <a:solidFill>
                    <a:srgbClr val="000000"/>
                  </a:solidFill>
                  <a:latin typeface="Times New Roman"/>
                  <a:ea typeface="Times New Roman"/>
                  <a:cs typeface="Times New Roman"/>
                </a:rPr>
                <a:t>: For a sustainable clothing brand, a customer job might be finding stylish, eco-friendly clothing that fits their lifestyle.</a:t>
              </a:r>
            </a:p>
          </p:txBody>
        </p:sp>
        <p:sp>
          <p:nvSpPr>
            <p:cNvPr id="1048701" name="TextBox 51"/>
            <p:cNvSpPr txBox="1"/>
            <p:nvPr/>
          </p:nvSpPr>
          <p:spPr bwMode="auto">
            <a:xfrm>
              <a:off x="76144" y="2140268"/>
              <a:ext cx="3997393" cy="1737719"/>
            </a:xfrm>
            <a:prstGeom prst="rect"/>
            <a:noFill/>
            <a:ln>
              <a:solidFill>
                <a:srgbClr val="E7E6E6">
                  <a:lumMod val="50000"/>
                </a:srgbClr>
              </a:solidFill>
            </a:ln>
          </p:spPr>
          <p:txBody>
            <a:bodyPr rtlCol="0" wrap="square">
              <a:spAutoFit/>
            </a:bodyPr>
            <a:p>
              <a:r>
                <a:rPr b="1" sz="1800" i="0" u="none">
                  <a:solidFill>
                    <a:srgbClr val="000000"/>
                  </a:solidFill>
                  <a:latin typeface="Times New Roman"/>
                  <a:ea typeface="Times New Roman"/>
                  <a:cs typeface="Times New Roman"/>
                </a:rPr>
                <a:t>Products and Services</a:t>
              </a:r>
              <a:r>
                <a:rPr b="0" sz="1800" i="0" u="none">
                  <a:solidFill>
                    <a:srgbClr val="000000"/>
                  </a:solidFill>
                  <a:latin typeface="Times New Roman"/>
                  <a:ea typeface="Times New Roman"/>
                  <a:cs typeface="Times New Roman"/>
                </a:rPr>
                <a:t>: What are the key features and offerings of your product or service?</a:t>
              </a:r>
              <a:endParaRPr sz="1800"/>
            </a:p>
            <a:p>
              <a:r>
                <a:rPr b="0" sz="1800" i="1" u="none">
                  <a:solidFill>
                    <a:srgbClr val="000000"/>
                  </a:solidFill>
                  <a:latin typeface="Times New Roman"/>
                  <a:ea typeface="Times New Roman"/>
                  <a:cs typeface="Times New Roman"/>
                </a:rPr>
                <a:t>Example</a:t>
              </a:r>
              <a:r>
                <a:rPr b="0" sz="1800" i="0" u="none">
                  <a:solidFill>
                    <a:srgbClr val="000000"/>
                  </a:solidFill>
                  <a:latin typeface="Times New Roman"/>
                  <a:ea typeface="Times New Roman"/>
                  <a:cs typeface="Times New Roman"/>
                </a:rPr>
                <a:t>: Eco-friendly fabrics, transparent supply chain, and stylish designs.</a:t>
              </a:r>
            </a:p>
          </p:txBody>
        </p:sp>
        <p:cxnSp>
          <p:nvCxnSpPr>
            <p:cNvPr id="3145746" name="Straight Connector 52"/>
            <p:cNvCxnSpPr>
              <a:cxnSpLocks/>
            </p:cNvCxnSpPr>
            <p:nvPr/>
          </p:nvCxnSpPr>
          <p:spPr bwMode="auto">
            <a:xfrm flipH="1">
              <a:off x="4186312" y="3155931"/>
              <a:ext cx="203762" cy="0"/>
            </a:xfrm>
            <a:prstGeom prst="line"/>
            <a:noFill/>
            <a:ln w="19050" cap="flat" cmpd="sng" algn="ctr">
              <a:solidFill>
                <a:srgbClr val="70AD47"/>
              </a:solidFill>
              <a:prstDash val="solid"/>
              <a:miter lim="800000"/>
            </a:ln>
            <a:effectLst/>
          </p:spPr>
        </p:cxnSp>
      </p:grpSp>
      <p:sp>
        <p:nvSpPr>
          <p:cNvPr id="1048702" name="Rectangle 7"/>
          <p:cNvSpPr/>
          <p:nvPr/>
        </p:nvSpPr>
        <p:spPr bwMode="auto">
          <a:xfrm>
            <a:off x="8016362" y="4626289"/>
            <a:ext cx="1714342" cy="369332"/>
          </a:xfrm>
          <a:prstGeom prst="rect"/>
        </p:spPr>
        <p:txBody>
          <a:bodyPr wrap="square">
            <a:spAutoFit/>
          </a:bodyPr>
          <a:p>
            <a:pPr algn="ctr"/>
            <a:r>
              <a:rPr lang="en-US"/>
              <a:t>FIT</a:t>
            </a:r>
          </a:p>
        </p:txBody>
      </p:sp>
      <p:sp>
        <p:nvSpPr>
          <p:cNvPr id="1048703" name="Rectangle 1"/>
          <p:cNvSpPr/>
          <p:nvPr/>
        </p:nvSpPr>
        <p:spPr bwMode="auto">
          <a:xfrm>
            <a:off x="6286487" y="1477264"/>
            <a:ext cx="248786" cy="369332"/>
          </a:xfrm>
          <a:prstGeom prst="rect"/>
        </p:spPr>
        <p:txBody>
          <a:bodyPr wrap="none">
            <a:spAutoFit/>
          </a:bodyPr>
          <a:p>
            <a:r>
              <a:rPr lang="en-US">
                <a:solidFill>
                  <a:srgbClr val="292929"/>
                </a:solidFill>
                <a:latin typeface="charter"/>
              </a:rPr>
              <a:t>.</a:t>
            </a:r>
            <a:endParaRPr lang="en-US"/>
          </a:p>
        </p:txBody>
      </p:sp>
      <p:sp>
        <p:nvSpPr>
          <p:cNvPr id="1048704" name="Rectangle 53"/>
          <p:cNvSpPr/>
          <p:nvPr/>
        </p:nvSpPr>
        <p:spPr bwMode="auto">
          <a:xfrm>
            <a:off x="12203990" y="7922621"/>
            <a:ext cx="5629701" cy="1938992"/>
          </a:xfrm>
          <a:prstGeom prst="rect"/>
          <a:solidFill>
            <a:srgbClr val="FFC000"/>
          </a:solidFill>
        </p:spPr>
        <p:txBody>
          <a:bodyPr wrap="square">
            <a:spAutoFit/>
          </a:bodyPr>
          <a:p>
            <a:pPr algn="just"/>
            <a:r>
              <a:rPr sz="2400" lang="en-US"/>
              <a:t>	</a:t>
            </a:r>
          </a:p>
          <a:p>
            <a:pPr algn="just"/>
            <a:r>
              <a:rPr sz="2400" lang="en-US"/>
              <a:t>	</a:t>
            </a:r>
            <a:r>
              <a:rPr sz="2400" lang="en-US">
                <a:latin typeface="+mj-lt"/>
              </a:rPr>
              <a:t>Demonstrate </a:t>
            </a:r>
            <a:r>
              <a:rPr sz="2400" lang="en-US">
                <a:solidFill>
                  <a:srgbClr val="292929"/>
                </a:solidFill>
                <a:latin typeface="+mj-lt"/>
              </a:rPr>
              <a:t>the fit between what you are offering and why people buy it. </a:t>
            </a:r>
            <a:r>
              <a:rPr sz="2400" lang="en-US">
                <a:latin typeface="+mj-lt"/>
              </a:rPr>
              <a:t>You must build on solution (products &amp; service) that match their needs ( pains &amp; gains).</a:t>
            </a:r>
          </a:p>
        </p:txBody>
      </p:sp>
      <p:pic>
        <p:nvPicPr>
          <p:cNvPr id="2097167" name="Graphic 27" descr="Target with solid fill"/>
          <p:cNvPicPr>
            <a:picLocks noChangeAspect="1"/>
          </p:cNvPicPr>
          <p:nvPr/>
        </p:nvPicPr>
        <p:blipFill>
          <a:blip xmlns:r="http://schemas.openxmlformats.org/officeDocument/2006/relationships" r:embed="rId1"/>
          <a:stretch>
            <a:fillRect/>
          </a:stretch>
        </p:blipFill>
        <p:spPr bwMode="auto">
          <a:xfrm>
            <a:off x="12442830" y="7922621"/>
            <a:ext cx="655576" cy="858078"/>
          </a:xfrm>
          <a:prstGeom prst="rect"/>
        </p:spPr>
      </p:pic>
      <p:sp>
        <p:nvSpPr>
          <p:cNvPr id="1048705" name="Rectangle 2"/>
          <p:cNvSpPr/>
          <p:nvPr/>
        </p:nvSpPr>
        <p:spPr bwMode="auto">
          <a:xfrm>
            <a:off x="16120030" y="137438"/>
            <a:ext cx="1714109" cy="1524492"/>
          </a:xfrm>
          <a:prstGeom prst="rect"/>
          <a:blipFill>
            <a:blip xmlns:r="http://schemas.openxmlformats.org/officeDocument/2006/relationships"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68" name=""/>
          <p:cNvPicPr>
            <a:picLocks noChangeAspect="1"/>
          </p:cNvPicPr>
          <p:nvPr/>
        </p:nvPicPr>
        <p:blipFill>
          <a:blip xmlns:r="http://schemas.openxmlformats.org/officeDocument/2006/relationships" r:embed="rId3"/>
          <a:stretch>
            <a:fillRect/>
          </a:stretch>
        </p:blipFill>
        <p:spPr bwMode="auto">
          <a:xfrm flipH="0" flipV="0">
            <a:off x="16018597" y="-19746"/>
            <a:ext cx="2017349" cy="1998216"/>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1" showMasterSp="1" showMasterPhAnim="0">
  <p:cSld name="">
    <p:spTree>
      <p:nvGrpSpPr>
        <p:cNvPr id="61" name=""/>
        <p:cNvGrpSpPr/>
        <p:nvPr/>
      </p:nvGrpSpPr>
      <p:grpSpPr bwMode="auto">
        <a:xfrm>
          <a:off x="0" y="0"/>
          <a:ext cx="0" cy="0"/>
          <a:chOff x="0" y="0"/>
          <a:chExt cx="0" cy="0"/>
        </a:xfrm>
      </p:grpSpPr>
      <p:sp>
        <p:nvSpPr>
          <p:cNvPr id="1048713" name="TextBox 58"/>
          <p:cNvSpPr txBox="1"/>
          <p:nvPr/>
        </p:nvSpPr>
        <p:spPr bwMode="auto">
          <a:xfrm>
            <a:off x="405009" y="28189"/>
            <a:ext cx="11351678" cy="1178400"/>
          </a:xfrm>
          <a:prstGeom prst="rect"/>
          <a:noFill/>
        </p:spPr>
        <p:txBody>
          <a:bodyPr anchor="t" bIns="68580" lIns="137160" rIns="137160" rtlCol="0" tIns="68580" wrap="square">
            <a:spAutoFit/>
          </a:bodyPr>
          <a:p>
            <a:pPr>
              <a:lnSpc>
                <a:spcPts val="8747"/>
              </a:lnSpc>
              <a:spcBef>
                <a:spcPts val="0"/>
              </a:spcBef>
            </a:pPr>
            <a:r>
              <a:rPr b="1" sz="5400" lang="en-US"/>
              <a:t>Solution</a:t>
            </a:r>
          </a:p>
        </p:txBody>
      </p:sp>
      <p:sp>
        <p:nvSpPr>
          <p:cNvPr id="1048714" name="Content Placeholder 2"/>
          <p:cNvSpPr txBox="1"/>
          <p:nvPr/>
        </p:nvSpPr>
        <p:spPr bwMode="auto">
          <a:xfrm flipH="0" flipV="0">
            <a:off x="955433" y="2043903"/>
            <a:ext cx="7045565" cy="7709695"/>
          </a:xfrm>
          <a:prstGeom prst="rect"/>
          <a:ln>
            <a:solidFill>
              <a:schemeClr val="tx1"/>
            </a:solidFill>
          </a:ln>
        </p:spPr>
        <p:txBody>
          <a:bodyPr anchor="t" anchorCtr="0" bIns="68580" compatLnSpc="0" forceAA="0" fromWordArt="0" horzOverflow="overflow" lIns="137160" numCol="1" rIns="137160" rtlCol="0" spcCol="0" tIns="68580" upright="0" vert="horz" vertOverflow="overflow" wrap="square">
            <a:normAutofit/>
          </a:bodyPr>
          <a:lstStyle>
            <a:lvl1pPr algn="l" defTabSz="914400" indent="-228600" marL="228600">
              <a:lnSpc>
                <a:spcPct val="90000"/>
              </a:lnSpc>
              <a:spcBef>
                <a:spcPts val="1000"/>
              </a:spcBef>
              <a:buFont typeface="Arial"/>
              <a:buChar char="•"/>
              <a:defRPr sz="2800">
                <a:solidFill>
                  <a:schemeClr val="tx1"/>
                </a:solidFill>
                <a:latin typeface="+mn-lt"/>
                <a:ea typeface="+mn-ea"/>
                <a:cs typeface="+mn-cs"/>
              </a:defRPr>
            </a:lvl1pPr>
            <a:lvl2pPr algn="l" defTabSz="914400" indent="-228600" marL="685800">
              <a:lnSpc>
                <a:spcPct val="90000"/>
              </a:lnSpc>
              <a:spcBef>
                <a:spcPts val="500"/>
              </a:spcBef>
              <a:buFont typeface="Arial"/>
              <a:buChar char="•"/>
              <a:defRPr sz="2400">
                <a:solidFill>
                  <a:schemeClr val="tx1"/>
                </a:solidFill>
                <a:latin typeface="+mn-lt"/>
                <a:ea typeface="+mn-ea"/>
                <a:cs typeface="+mn-cs"/>
              </a:defRPr>
            </a:lvl2pPr>
            <a:lvl3pPr algn="l" defTabSz="914400" indent="-228600" marL="1143000">
              <a:lnSpc>
                <a:spcPct val="90000"/>
              </a:lnSpc>
              <a:spcBef>
                <a:spcPts val="500"/>
              </a:spcBef>
              <a:buFont typeface="Arial"/>
              <a:buChar char="•"/>
              <a:defRPr sz="2000">
                <a:solidFill>
                  <a:schemeClr val="tx1"/>
                </a:solidFill>
                <a:latin typeface="+mn-lt"/>
                <a:ea typeface="+mn-ea"/>
                <a:cs typeface="+mn-cs"/>
              </a:defRPr>
            </a:lvl3pPr>
            <a:lvl4pPr algn="l" defTabSz="914400" indent="-228600" marL="1600200">
              <a:lnSpc>
                <a:spcPct val="90000"/>
              </a:lnSpc>
              <a:spcBef>
                <a:spcPts val="500"/>
              </a:spcBef>
              <a:buFont typeface="Arial"/>
              <a:buChar char="•"/>
              <a:defRPr sz="1800">
                <a:solidFill>
                  <a:schemeClr val="tx1"/>
                </a:solidFill>
                <a:latin typeface="+mn-lt"/>
                <a:ea typeface="+mn-ea"/>
                <a:cs typeface="+mn-cs"/>
              </a:defRPr>
            </a:lvl4pPr>
            <a:lvl5pPr algn="l" defTabSz="914400" indent="-228600" marL="2057400">
              <a:lnSpc>
                <a:spcPct val="90000"/>
              </a:lnSpc>
              <a:spcBef>
                <a:spcPts val="500"/>
              </a:spcBef>
              <a:buFont typeface="Arial"/>
              <a:buChar char="•"/>
              <a:defRPr sz="1800">
                <a:solidFill>
                  <a:schemeClr val="tx1"/>
                </a:solidFill>
                <a:latin typeface="+mn-lt"/>
                <a:ea typeface="+mn-ea"/>
                <a:cs typeface="+mn-cs"/>
              </a:defRPr>
            </a:lvl5pPr>
            <a:lvl6pPr algn="l" defTabSz="914400" indent="-228600" marL="2514600">
              <a:lnSpc>
                <a:spcPct val="90000"/>
              </a:lnSpc>
              <a:spcBef>
                <a:spcPts val="500"/>
              </a:spcBef>
              <a:buFont typeface="Arial"/>
              <a:buChar char="•"/>
              <a:defRPr sz="1800">
                <a:solidFill>
                  <a:schemeClr val="tx1"/>
                </a:solidFill>
                <a:latin typeface="+mn-lt"/>
                <a:ea typeface="+mn-ea"/>
                <a:cs typeface="+mn-cs"/>
              </a:defRPr>
            </a:lvl6pPr>
            <a:lvl7pPr algn="l" defTabSz="914400" indent="-228600" marL="2971800">
              <a:lnSpc>
                <a:spcPct val="90000"/>
              </a:lnSpc>
              <a:spcBef>
                <a:spcPts val="500"/>
              </a:spcBef>
              <a:buFont typeface="Arial"/>
              <a:buChar char="•"/>
              <a:defRPr sz="1800">
                <a:solidFill>
                  <a:schemeClr val="tx1"/>
                </a:solidFill>
                <a:latin typeface="+mn-lt"/>
                <a:ea typeface="+mn-ea"/>
                <a:cs typeface="+mn-cs"/>
              </a:defRPr>
            </a:lvl7pPr>
            <a:lvl8pPr algn="l" defTabSz="914400" indent="-228600" marL="3429000">
              <a:lnSpc>
                <a:spcPct val="90000"/>
              </a:lnSpc>
              <a:spcBef>
                <a:spcPts val="500"/>
              </a:spcBef>
              <a:buFont typeface="Arial"/>
              <a:buChar char="•"/>
              <a:defRPr sz="1800">
                <a:solidFill>
                  <a:schemeClr val="tx1"/>
                </a:solidFill>
                <a:latin typeface="+mn-lt"/>
                <a:ea typeface="+mn-ea"/>
                <a:cs typeface="+mn-cs"/>
              </a:defRPr>
            </a:lvl8pPr>
            <a:lvl9pPr algn="l" defTabSz="914400" indent="-228600" marL="3886200">
              <a:lnSpc>
                <a:spcPct val="90000"/>
              </a:lnSpc>
              <a:spcBef>
                <a:spcPts val="500"/>
              </a:spcBef>
              <a:buFont typeface="Arial"/>
              <a:buChar char="•"/>
              <a:defRPr sz="1800">
                <a:solidFill>
                  <a:schemeClr val="tx1"/>
                </a:solidFill>
                <a:latin typeface="+mn-lt"/>
                <a:ea typeface="+mn-ea"/>
                <a:cs typeface="+mn-cs"/>
              </a:defRPr>
            </a:lvl9pPr>
          </a:lstStyle>
          <a:p>
            <a:pPr indent="0" marL="0">
              <a:buNone/>
            </a:pPr>
            <a:r>
              <a:rPr b="1" sz="2400" lang="en-GB"/>
              <a:t>Describe your Solution:</a:t>
            </a:r>
          </a:p>
          <a:p>
            <a:pPr algn="just" indent="0" marL="0">
              <a:buNone/>
            </a:pPr>
            <a:r>
              <a:rPr sz="1800" lang="en-GB"/>
              <a:t> </a:t>
            </a:r>
            <a:r>
              <a:rPr b="0" sz="2000" i="0" u="none">
                <a:solidFill>
                  <a:srgbClr val="000000"/>
                </a:solidFill>
                <a:latin typeface="Times New Roman"/>
                <a:ea typeface="Times New Roman"/>
                <a:cs typeface="Times New Roman"/>
              </a:rPr>
              <a:t>Our solution for sustainable clothing addresses environmental and ethical concerns in the fashion industry by offering a line of eco-friendly apparel that combines style, quality, and sustainability. We focus on minimizing environmental impact and promoting ethical practices while delivering fashionable, high-quality garments.</a:t>
            </a:r>
            <a:endParaRPr b="0" sz="1800" i="0" u="none">
              <a:solidFill>
                <a:srgbClr val="000000"/>
              </a:solidFill>
              <a:latin typeface="Times New Roman"/>
              <a:ea typeface="Times New Roman"/>
              <a:cs typeface="Times New Roman"/>
            </a:endParaRPr>
          </a:p>
          <a:p>
            <a:pPr algn="just" indent="0" marL="0">
              <a:buNone/>
            </a:pPr>
            <a:endParaRPr sz="1800" lang="en-GB">
              <a:cs typeface="Calibri"/>
            </a:endParaRPr>
          </a:p>
          <a:p>
            <a:pPr indent="0" marL="0">
              <a:buNone/>
            </a:pPr>
            <a:r>
              <a:rPr sz="2400" lang="en-GB"/>
              <a:t>The details of our offering consist of:</a:t>
            </a:r>
            <a:endParaRPr sz="2400" lang="en-GB">
              <a:cs typeface="Calibri"/>
            </a:endParaRPr>
          </a:p>
          <a:p>
            <a:pPr indent="-514350" marL="514350">
              <a:buFont typeface="Arial"/>
              <a:buAutoNum type="arabicPeriod"/>
            </a:pPr>
            <a:r>
              <a:rPr b="0" sz="1800" i="0" u="none">
                <a:solidFill>
                  <a:srgbClr val="000000"/>
                </a:solidFill>
                <a:latin typeface="Times New Roman"/>
                <a:ea typeface="Times New Roman"/>
                <a:cs typeface="Times New Roman"/>
              </a:rPr>
              <a:t>Eco-Friendly Materials</a:t>
            </a:r>
            <a:endParaRPr sz="1800">
              <a:cs typeface="Calibri"/>
            </a:endParaRPr>
          </a:p>
          <a:p>
            <a:pPr indent="-514350" marL="514350">
              <a:buFont typeface="Arial"/>
              <a:buAutoNum type="arabicPeriod"/>
            </a:pPr>
            <a:r>
              <a:rPr b="0" sz="1800" i="0" u="none">
                <a:solidFill>
                  <a:srgbClr val="000000"/>
                </a:solidFill>
                <a:latin typeface="Times New Roman"/>
                <a:ea typeface="Times New Roman"/>
                <a:cs typeface="Times New Roman"/>
              </a:rPr>
              <a:t>Ethical Production</a:t>
            </a:r>
            <a:endParaRPr sz="1800">
              <a:cs typeface="Calibri"/>
            </a:endParaRPr>
          </a:p>
          <a:p>
            <a:pPr indent="-514350" marL="514350">
              <a:buFont typeface="Arial"/>
              <a:buAutoNum type="arabicPeriod"/>
            </a:pPr>
            <a:r>
              <a:rPr b="0" sz="1800" i="0" u="none">
                <a:solidFill>
                  <a:srgbClr val="000000"/>
                </a:solidFill>
                <a:latin typeface="Times New Roman"/>
                <a:ea typeface="Times New Roman"/>
                <a:cs typeface="Times New Roman"/>
              </a:rPr>
              <a:t>Sustainable Manufacturing Processes</a:t>
            </a:r>
            <a:endParaRPr sz="1800">
              <a:cs typeface="Calibri"/>
            </a:endParaRPr>
          </a:p>
          <a:p>
            <a:pPr indent="-514350" marL="514350">
              <a:buFont typeface="Arial"/>
              <a:buAutoNum type="arabicPeriod"/>
            </a:pPr>
            <a:r>
              <a:rPr b="0" sz="1800" i="0" u="none">
                <a:solidFill>
                  <a:srgbClr val="000000"/>
                </a:solidFill>
                <a:latin typeface="Times New Roman"/>
                <a:ea typeface="Times New Roman"/>
                <a:cs typeface="Times New Roman"/>
              </a:rPr>
              <a:t>Design and Innovation</a:t>
            </a:r>
            <a:endParaRPr sz="1800">
              <a:cs typeface="Calibri"/>
            </a:endParaRPr>
          </a:p>
          <a:p>
            <a:pPr indent="-514350" marL="514350">
              <a:buFont typeface="Arial"/>
              <a:buAutoNum type="arabicPeriod"/>
            </a:pPr>
            <a:r>
              <a:rPr b="0" sz="1800" i="0" u="none">
                <a:solidFill>
                  <a:srgbClr val="000000"/>
                </a:solidFill>
                <a:latin typeface="Times New Roman"/>
                <a:ea typeface="Times New Roman"/>
                <a:cs typeface="Times New Roman"/>
              </a:rPr>
              <a:t>Customer Engagement and Education</a:t>
            </a:r>
            <a:endParaRPr sz="1800"/>
          </a:p>
          <a:p>
            <a:pPr indent="0" marL="0">
              <a:buNone/>
            </a:pPr>
            <a:endParaRPr sz="2100" lang="en-GB">
              <a:cs typeface="Calibri"/>
            </a:endParaRPr>
          </a:p>
        </p:txBody>
      </p:sp>
      <p:sp>
        <p:nvSpPr>
          <p:cNvPr id="1048715" name="TextBox 12"/>
          <p:cNvSpPr txBox="1"/>
          <p:nvPr/>
        </p:nvSpPr>
        <p:spPr bwMode="auto">
          <a:xfrm>
            <a:off x="16121867" y="905671"/>
            <a:ext cx="1422954" cy="623248"/>
          </a:xfrm>
          <a:prstGeom prst="rect"/>
          <a:noFill/>
        </p:spPr>
        <p:txBody>
          <a:bodyPr anchor="t" bIns="34290" lIns="68580" rIns="68580" rtlCol="0" tIns="34290" wrap="square">
            <a:spAutoFit/>
          </a:bodyPr>
          <a:p>
            <a:pPr algn="ctr"/>
            <a:r>
              <a:rPr b="1" lang="en-US"/>
              <a:t>Place your logo here</a:t>
            </a:r>
            <a:endParaRPr b="1" lang="en-ZA"/>
          </a:p>
        </p:txBody>
      </p:sp>
      <p:sp>
        <p:nvSpPr>
          <p:cNvPr id="1048716" name="Rectangle 13"/>
          <p:cNvSpPr/>
          <p:nvPr/>
        </p:nvSpPr>
        <p:spPr bwMode="auto">
          <a:xfrm>
            <a:off x="15849600" y="572954"/>
            <a:ext cx="1695221" cy="1288685"/>
          </a:xfrm>
          <a:prstGeom prst="rect"/>
          <a:noFill/>
          <a:ln>
            <a:solidFill>
              <a:schemeClr val="accent6"/>
            </a:solidFill>
          </a:ln>
          <a:effectLst>
            <a:outerShdw algn="l" blurRad="508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1100" lang="en-ZA"/>
          </a:p>
        </p:txBody>
      </p:sp>
      <p:sp>
        <p:nvSpPr>
          <p:cNvPr id="1048717" name="Rectangle 1"/>
          <p:cNvSpPr/>
          <p:nvPr/>
        </p:nvSpPr>
        <p:spPr bwMode="auto">
          <a:xfrm flipH="0" flipV="0">
            <a:off x="8839199" y="2043903"/>
            <a:ext cx="8176199" cy="7833719"/>
          </a:xfrm>
          <a:prstGeom prst="rect"/>
          <a:ln>
            <a:solidFill>
              <a:schemeClr val="tx1"/>
            </a:solidFill>
          </a:ln>
        </p:spPr>
        <p:txBody>
          <a:bodyPr wrap="square">
            <a:spAutoFit/>
          </a:bodyPr>
          <a:p>
            <a:r>
              <a:rPr b="1" sz="2800" lang="en-GB"/>
              <a:t>List the Benefits of Your solutions</a:t>
            </a:r>
          </a:p>
          <a:p>
            <a:r>
              <a:rPr b="1" sz="2000" i="0" u="none">
                <a:solidFill>
                  <a:srgbClr val="000000"/>
                </a:solidFill>
                <a:latin typeface="Times New Roman"/>
                <a:ea typeface="Times New Roman"/>
                <a:cs typeface="Times New Roman"/>
              </a:rPr>
              <a:t>Environmental Impact</a:t>
            </a:r>
            <a:r>
              <a:rPr b="0" sz="2000" i="0" u="none">
                <a:solidFill>
                  <a:srgbClr val="000000"/>
                </a:solidFill>
                <a:latin typeface="Times New Roman"/>
                <a:ea typeface="Times New Roman"/>
                <a:cs typeface="Times New Roman"/>
              </a:rPr>
              <a:t>:</a:t>
            </a:r>
            <a:endParaRPr sz="2000"/>
          </a:p>
          <a:p>
            <a:r>
              <a:rPr b="1" sz="2000" i="0" u="none">
                <a:solidFill>
                  <a:srgbClr val="000000"/>
                </a:solidFill>
                <a:latin typeface="Times New Roman"/>
                <a:ea typeface="Times New Roman"/>
                <a:cs typeface="Times New Roman"/>
              </a:rPr>
              <a:t>Reduces Waste</a:t>
            </a:r>
            <a:r>
              <a:rPr b="0" sz="2000" i="0" u="none">
                <a:solidFill>
                  <a:srgbClr val="000000"/>
                </a:solidFill>
                <a:latin typeface="Times New Roman"/>
                <a:ea typeface="Times New Roman"/>
                <a:cs typeface="Times New Roman"/>
              </a:rPr>
              <a:t>: Diverts plastic bottles from landfills and oceans.</a:t>
            </a:r>
            <a:endParaRPr sz="2000"/>
          </a:p>
          <a:p>
            <a:r>
              <a:rPr b="1" sz="2000" i="0" u="none">
                <a:solidFill>
                  <a:srgbClr val="000000"/>
                </a:solidFill>
                <a:latin typeface="Times New Roman"/>
                <a:ea typeface="Times New Roman"/>
                <a:cs typeface="Times New Roman"/>
              </a:rPr>
              <a:t>Conserves Resources</a:t>
            </a:r>
            <a:r>
              <a:rPr b="0" sz="2000" i="0" u="none">
                <a:solidFill>
                  <a:srgbClr val="000000"/>
                </a:solidFill>
                <a:latin typeface="Times New Roman"/>
                <a:ea typeface="Times New Roman"/>
                <a:cs typeface="Times New Roman"/>
              </a:rPr>
              <a:t>: Lowers the need for new raw materials and reduces energy consumption compared to producing virgin fibers.</a:t>
            </a:r>
            <a:endParaRPr sz="2000"/>
          </a:p>
          <a:p>
            <a:r>
              <a:rPr b="1" sz="2000" i="0" u="none">
                <a:solidFill>
                  <a:srgbClr val="000000"/>
                </a:solidFill>
                <a:latin typeface="Times New Roman"/>
                <a:ea typeface="Times New Roman"/>
                <a:cs typeface="Times New Roman"/>
              </a:rPr>
              <a:t>Sustainability</a:t>
            </a:r>
            <a:r>
              <a:rPr b="0" sz="2000" i="0" u="none">
                <a:solidFill>
                  <a:srgbClr val="000000"/>
                </a:solidFill>
                <a:latin typeface="Times New Roman"/>
                <a:ea typeface="Times New Roman"/>
                <a:cs typeface="Times New Roman"/>
              </a:rPr>
              <a:t>:</a:t>
            </a:r>
            <a:endParaRPr sz="2000"/>
          </a:p>
          <a:p>
            <a:r>
              <a:rPr b="1" sz="2000" i="0" u="none">
                <a:solidFill>
                  <a:srgbClr val="000000"/>
                </a:solidFill>
                <a:latin typeface="Times New Roman"/>
                <a:ea typeface="Times New Roman"/>
                <a:cs typeface="Times New Roman"/>
              </a:rPr>
              <a:t>Lower Carbon Footprint</a:t>
            </a:r>
            <a:r>
              <a:rPr b="0" sz="2000" i="0" u="none">
                <a:solidFill>
                  <a:srgbClr val="000000"/>
                </a:solidFill>
                <a:latin typeface="Times New Roman"/>
                <a:ea typeface="Times New Roman"/>
                <a:cs typeface="Times New Roman"/>
              </a:rPr>
              <a:t>: Production of recycled fibers generally has a smaller carbon footprint than conventional textile manufacturing.</a:t>
            </a:r>
            <a:endParaRPr sz="2000"/>
          </a:p>
          <a:p>
            <a:r>
              <a:rPr b="1" sz="2000" i="0" u="none">
                <a:solidFill>
                  <a:srgbClr val="000000"/>
                </a:solidFill>
                <a:latin typeface="Times New Roman"/>
                <a:ea typeface="Times New Roman"/>
                <a:cs typeface="Times New Roman"/>
              </a:rPr>
              <a:t>Resource Efficiency</a:t>
            </a:r>
            <a:r>
              <a:rPr b="0" sz="2000" i="0" u="none">
                <a:solidFill>
                  <a:srgbClr val="000000"/>
                </a:solidFill>
                <a:latin typeface="Times New Roman"/>
                <a:ea typeface="Times New Roman"/>
                <a:cs typeface="Times New Roman"/>
              </a:rPr>
              <a:t>: Makes use of existing plastic waste, supporting a circular economy.</a:t>
            </a:r>
            <a:endParaRPr sz="2000"/>
          </a:p>
          <a:p>
            <a:r>
              <a:rPr b="1" sz="2000" i="0" u="none">
                <a:solidFill>
                  <a:srgbClr val="000000"/>
                </a:solidFill>
                <a:latin typeface="Times New Roman"/>
                <a:ea typeface="Times New Roman"/>
                <a:cs typeface="Times New Roman"/>
              </a:rPr>
              <a:t>Economic Benefits</a:t>
            </a:r>
            <a:r>
              <a:rPr b="0" sz="2000" i="0" u="none">
                <a:solidFill>
                  <a:srgbClr val="000000"/>
                </a:solidFill>
                <a:latin typeface="Times New Roman"/>
                <a:ea typeface="Times New Roman"/>
                <a:cs typeface="Times New Roman"/>
              </a:rPr>
              <a:t>:</a:t>
            </a:r>
            <a:endParaRPr sz="2000"/>
          </a:p>
          <a:p>
            <a:r>
              <a:rPr b="1" sz="2000" i="0" u="none">
                <a:solidFill>
                  <a:srgbClr val="000000"/>
                </a:solidFill>
                <a:latin typeface="Times New Roman"/>
                <a:ea typeface="Times New Roman"/>
                <a:cs typeface="Times New Roman"/>
              </a:rPr>
              <a:t>Cost-Effective</a:t>
            </a:r>
            <a:r>
              <a:rPr b="0" sz="2000" i="0" u="none">
                <a:solidFill>
                  <a:srgbClr val="000000"/>
                </a:solidFill>
                <a:latin typeface="Times New Roman"/>
                <a:ea typeface="Times New Roman"/>
                <a:cs typeface="Times New Roman"/>
              </a:rPr>
              <a:t>: Recycled materials can be cheaper than virgin materials, potentially lowering production costs.</a:t>
            </a:r>
            <a:endParaRPr sz="2000"/>
          </a:p>
          <a:p>
            <a:r>
              <a:rPr b="1" sz="2000" i="0" u="none">
                <a:solidFill>
                  <a:srgbClr val="000000"/>
                </a:solidFill>
                <a:latin typeface="Times New Roman"/>
                <a:ea typeface="Times New Roman"/>
                <a:cs typeface="Times New Roman"/>
              </a:rPr>
              <a:t>Job Creation</a:t>
            </a:r>
            <a:r>
              <a:rPr b="0" sz="2000" i="0" u="none">
                <a:solidFill>
                  <a:srgbClr val="000000"/>
                </a:solidFill>
                <a:latin typeface="Times New Roman"/>
                <a:ea typeface="Times New Roman"/>
                <a:cs typeface="Times New Roman"/>
              </a:rPr>
              <a:t>: Creates jobs in the recycling and manufacturing sectors.</a:t>
            </a:r>
            <a:endParaRPr sz="2000"/>
          </a:p>
          <a:p>
            <a:r>
              <a:rPr b="1" sz="2000" i="0" u="none">
                <a:solidFill>
                  <a:srgbClr val="000000"/>
                </a:solidFill>
                <a:latin typeface="Times New Roman"/>
                <a:ea typeface="Times New Roman"/>
                <a:cs typeface="Times New Roman"/>
              </a:rPr>
              <a:t>Consumer Appeal</a:t>
            </a:r>
            <a:r>
              <a:rPr b="0" sz="2000" i="0" u="none">
                <a:solidFill>
                  <a:srgbClr val="000000"/>
                </a:solidFill>
                <a:latin typeface="Times New Roman"/>
                <a:ea typeface="Times New Roman"/>
                <a:cs typeface="Times New Roman"/>
              </a:rPr>
              <a:t>:</a:t>
            </a:r>
            <a:endParaRPr sz="2000"/>
          </a:p>
          <a:p>
            <a:r>
              <a:rPr b="1" sz="2000" i="0" u="none">
                <a:solidFill>
                  <a:srgbClr val="000000"/>
                </a:solidFill>
                <a:latin typeface="Times New Roman"/>
                <a:ea typeface="Times New Roman"/>
                <a:cs typeface="Times New Roman"/>
              </a:rPr>
              <a:t>Eco-Friendly Product</a:t>
            </a:r>
            <a:r>
              <a:rPr b="0" sz="2000" i="0" u="none">
                <a:solidFill>
                  <a:srgbClr val="000000"/>
                </a:solidFill>
                <a:latin typeface="Times New Roman"/>
                <a:ea typeface="Times New Roman"/>
                <a:cs typeface="Times New Roman"/>
              </a:rPr>
              <a:t>: Appeals to environmentally conscious consumers seeking sustainable fashion choices.</a:t>
            </a:r>
            <a:endParaRPr sz="2000"/>
          </a:p>
          <a:p>
            <a:r>
              <a:rPr b="1" sz="2000" i="0" u="none">
                <a:solidFill>
                  <a:srgbClr val="000000"/>
                </a:solidFill>
                <a:latin typeface="Times New Roman"/>
                <a:ea typeface="Times New Roman"/>
                <a:cs typeface="Times New Roman"/>
              </a:rPr>
              <a:t>Innovative Design</a:t>
            </a:r>
            <a:r>
              <a:rPr b="0" sz="2000" i="0" u="none">
                <a:solidFill>
                  <a:srgbClr val="000000"/>
                </a:solidFill>
                <a:latin typeface="Times New Roman"/>
                <a:ea typeface="Times New Roman"/>
                <a:cs typeface="Times New Roman"/>
              </a:rPr>
              <a:t>: Offers unique and modern designs that attract style-conscious buyers.</a:t>
            </a:r>
            <a:endParaRPr sz="2000"/>
          </a:p>
          <a:p>
            <a:r>
              <a:rPr b="1" sz="2000" i="0" u="none">
                <a:solidFill>
                  <a:srgbClr val="000000"/>
                </a:solidFill>
                <a:latin typeface="Times New Roman"/>
                <a:ea typeface="Times New Roman"/>
                <a:cs typeface="Times New Roman"/>
              </a:rPr>
              <a:t>Educational Value</a:t>
            </a:r>
            <a:r>
              <a:rPr b="0" sz="2000" i="0" u="none">
                <a:solidFill>
                  <a:srgbClr val="000000"/>
                </a:solidFill>
                <a:latin typeface="Times New Roman"/>
                <a:ea typeface="Times New Roman"/>
                <a:cs typeface="Times New Roman"/>
              </a:rPr>
              <a:t>:</a:t>
            </a:r>
            <a:endParaRPr sz="2000"/>
          </a:p>
          <a:p>
            <a:r>
              <a:rPr b="1" sz="2000" i="0" u="none">
                <a:solidFill>
                  <a:srgbClr val="000000"/>
                </a:solidFill>
                <a:latin typeface="Times New Roman"/>
                <a:ea typeface="Times New Roman"/>
                <a:cs typeface="Times New Roman"/>
              </a:rPr>
              <a:t>Raises Awareness</a:t>
            </a:r>
            <a:r>
              <a:rPr b="0" sz="2000" i="0" u="none">
                <a:solidFill>
                  <a:srgbClr val="000000"/>
                </a:solidFill>
                <a:latin typeface="Times New Roman"/>
                <a:ea typeface="Times New Roman"/>
                <a:cs typeface="Times New Roman"/>
              </a:rPr>
              <a:t>: Highlights the importance of recycling and sustainability, encouraging broader adoption of eco-friendly practices.</a:t>
            </a:r>
            <a:endParaRPr sz="2000"/>
          </a:p>
          <a:p>
            <a:r>
              <a:rPr b="1" sz="2000" i="0" u="none">
                <a:solidFill>
                  <a:srgbClr val="000000"/>
                </a:solidFill>
                <a:latin typeface="Times New Roman"/>
                <a:ea typeface="Times New Roman"/>
                <a:cs typeface="Times New Roman"/>
              </a:rPr>
              <a:t>Brand Differentiation</a:t>
            </a:r>
            <a:r>
              <a:rPr b="0" sz="2000" i="0" u="none">
                <a:solidFill>
                  <a:srgbClr val="000000"/>
                </a:solidFill>
                <a:latin typeface="Times New Roman"/>
                <a:ea typeface="Times New Roman"/>
                <a:cs typeface="Times New Roman"/>
              </a:rPr>
              <a:t>:</a:t>
            </a:r>
            <a:endParaRPr sz="2000"/>
          </a:p>
          <a:p>
            <a:r>
              <a:rPr b="1" sz="2000" i="0" u="none">
                <a:solidFill>
                  <a:srgbClr val="000000"/>
                </a:solidFill>
                <a:latin typeface="Times New Roman"/>
                <a:ea typeface="Times New Roman"/>
                <a:cs typeface="Times New Roman"/>
              </a:rPr>
              <a:t>Competitive Edge</a:t>
            </a:r>
            <a:r>
              <a:rPr b="0" sz="2000" i="0" u="none">
                <a:solidFill>
                  <a:srgbClr val="000000"/>
                </a:solidFill>
                <a:latin typeface="Times New Roman"/>
                <a:ea typeface="Times New Roman"/>
                <a:cs typeface="Times New Roman"/>
              </a:rPr>
              <a:t>: Positions brands as leaders in sustainability, differentiating them in a crowded market.</a:t>
            </a:r>
            <a:endParaRPr b="1" sz="2800" lang="en-GB"/>
          </a:p>
        </p:txBody>
      </p:sp>
      <p:sp>
        <p:nvSpPr>
          <p:cNvPr id="1048718" name="Rectangle 2"/>
          <p:cNvSpPr/>
          <p:nvPr/>
        </p:nvSpPr>
        <p:spPr bwMode="auto">
          <a:xfrm>
            <a:off x="15849600" y="353819"/>
            <a:ext cx="1714109" cy="1524492"/>
          </a:xfrm>
          <a:prstGeom prst="rect"/>
          <a:blipFill>
            <a:blip xmlns:r="http://schemas.openxmlformats.org/officeDocument/2006/relationships" r:embed="rId1"/>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69" name=""/>
          <p:cNvPicPr>
            <a:picLocks noChangeAspect="1"/>
          </p:cNvPicPr>
          <p:nvPr/>
        </p:nvPicPr>
        <p:blipFill>
          <a:blip xmlns:r="http://schemas.openxmlformats.org/officeDocument/2006/relationships" r:embed="rId2"/>
          <a:stretch>
            <a:fillRect/>
          </a:stretch>
        </p:blipFill>
        <p:spPr bwMode="auto">
          <a:xfrm flipH="0" flipV="0">
            <a:off x="15716720" y="51784"/>
            <a:ext cx="1960979" cy="1992119"/>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1" showMasterSp="1" showMasterPhAnim="0">
  <p:cSld name="">
    <p:spTree>
      <p:nvGrpSpPr>
        <p:cNvPr id="64" name=""/>
        <p:cNvGrpSpPr/>
        <p:nvPr/>
      </p:nvGrpSpPr>
      <p:grpSpPr bwMode="auto">
        <a:xfrm>
          <a:off x="0" y="0"/>
          <a:ext cx="0" cy="0"/>
          <a:chOff x="0" y="0"/>
          <a:chExt cx="0" cy="0"/>
        </a:xfrm>
      </p:grpSpPr>
      <p:sp>
        <p:nvSpPr>
          <p:cNvPr id="1048722" name="TextBox 15"/>
          <p:cNvSpPr txBox="1"/>
          <p:nvPr/>
        </p:nvSpPr>
        <p:spPr bwMode="auto">
          <a:xfrm>
            <a:off x="381000" y="0"/>
            <a:ext cx="12338484" cy="1019574"/>
          </a:xfrm>
          <a:prstGeom prst="rect"/>
        </p:spPr>
        <p:txBody>
          <a:bodyPr anchor="t" bIns="0" lIns="0" rIns="0" rtlCol="0" tIns="0" wrap="square">
            <a:spAutoFit/>
          </a:bodyPr>
          <a:p>
            <a:pPr>
              <a:lnSpc>
                <a:spcPts val="8747"/>
              </a:lnSpc>
            </a:pPr>
            <a:r>
              <a:rPr b="1" sz="5400" lang="en-US"/>
              <a:t>Competition Analysis</a:t>
            </a:r>
          </a:p>
        </p:txBody>
      </p:sp>
      <p:sp>
        <p:nvSpPr>
          <p:cNvPr id="1048723" name="TextBox 35"/>
          <p:cNvSpPr txBox="1"/>
          <p:nvPr/>
        </p:nvSpPr>
        <p:spPr bwMode="auto">
          <a:xfrm>
            <a:off x="16121566" y="794079"/>
            <a:ext cx="1422954" cy="623248"/>
          </a:xfrm>
          <a:prstGeom prst="rect"/>
          <a:noFill/>
        </p:spPr>
        <p:txBody>
          <a:bodyPr anchor="t" bIns="34290" lIns="68580" rIns="68580" rtlCol="0" tIns="34290" wrap="square">
            <a:spAutoFit/>
          </a:bodyPr>
          <a:p>
            <a:pPr algn="ctr"/>
            <a:r>
              <a:rPr b="1" lang="en-US"/>
              <a:t>Place your logo here</a:t>
            </a:r>
            <a:endParaRPr b="1" lang="en-ZA"/>
          </a:p>
        </p:txBody>
      </p:sp>
      <p:sp>
        <p:nvSpPr>
          <p:cNvPr id="1048724" name="Rectangle 36"/>
          <p:cNvSpPr/>
          <p:nvPr/>
        </p:nvSpPr>
        <p:spPr bwMode="auto">
          <a:xfrm>
            <a:off x="15925800" y="315439"/>
            <a:ext cx="1695221" cy="1288685"/>
          </a:xfrm>
          <a:prstGeom prst="rect"/>
          <a:noFill/>
          <a:ln>
            <a:solidFill>
              <a:schemeClr val="accent6"/>
            </a:solidFill>
          </a:ln>
          <a:effectLst>
            <a:outerShdw algn="l" blurRad="508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1100" lang="en-ZA"/>
          </a:p>
        </p:txBody>
      </p:sp>
      <p:sp>
        <p:nvSpPr>
          <p:cNvPr id="1048725" name="Rectangle 5"/>
          <p:cNvSpPr/>
          <p:nvPr/>
        </p:nvSpPr>
        <p:spPr bwMode="auto">
          <a:xfrm>
            <a:off x="12192000" y="7922621"/>
            <a:ext cx="5629701" cy="2308324"/>
          </a:xfrm>
          <a:prstGeom prst="rect"/>
          <a:solidFill>
            <a:srgbClr val="FFC000"/>
          </a:solidFill>
        </p:spPr>
        <p:txBody>
          <a:bodyPr wrap="square">
            <a:spAutoFit/>
          </a:bodyPr>
          <a:p>
            <a:pPr algn="just"/>
            <a:r>
              <a:rPr sz="2400" lang="en-US"/>
              <a:t>	</a:t>
            </a:r>
          </a:p>
          <a:p>
            <a:pPr algn="just"/>
            <a:r>
              <a:rPr sz="2400" lang="en-US"/>
              <a:t>	</a:t>
            </a:r>
            <a:r>
              <a:rPr sz="2400" lang="en-US">
                <a:latin typeface="+mj-lt"/>
              </a:rPr>
              <a:t>Identify your competitors and examine the list of their offerings/benefits vs your product &amp; service</a:t>
            </a:r>
            <a:r>
              <a:rPr sz="2400" lang="en-US"/>
              <a:t>. Based on what the customers say as well as your research, you need to tabulate your findings.</a:t>
            </a:r>
            <a:endParaRPr b="1" sz="2400" lang="en-US">
              <a:latin typeface="+mj-lt"/>
            </a:endParaRPr>
          </a:p>
        </p:txBody>
      </p:sp>
      <p:pic>
        <p:nvPicPr>
          <p:cNvPr id="2097170" name="Graphic 27" descr="Target with solid fill"/>
          <p:cNvPicPr>
            <a:picLocks noChangeAspect="1"/>
          </p:cNvPicPr>
          <p:nvPr/>
        </p:nvPicPr>
        <p:blipFill>
          <a:blip xmlns:r="http://schemas.openxmlformats.org/officeDocument/2006/relationships" r:embed="rId1"/>
          <a:stretch>
            <a:fillRect/>
          </a:stretch>
        </p:blipFill>
        <p:spPr bwMode="auto">
          <a:xfrm>
            <a:off x="12449315" y="7922621"/>
            <a:ext cx="655576" cy="858078"/>
          </a:xfrm>
          <a:prstGeom prst="rect"/>
        </p:spPr>
      </p:pic>
      <p:sp>
        <p:nvSpPr>
          <p:cNvPr id="1048726" name="Rectangle 1"/>
          <p:cNvSpPr/>
          <p:nvPr/>
        </p:nvSpPr>
        <p:spPr bwMode="auto">
          <a:xfrm>
            <a:off x="15922731" y="210161"/>
            <a:ext cx="1714109" cy="1524492"/>
          </a:xfrm>
          <a:prstGeom prst="rect"/>
          <a:blipFill>
            <a:blip xmlns:r="http://schemas.openxmlformats.org/officeDocument/2006/relationships"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graphicFrame>
        <p:nvGraphicFramePr>
          <p:cNvPr id="4194306" name="Table 6"/>
          <p:cNvGraphicFramePr>
            <a:graphicFrameLocks/>
          </p:cNvGraphicFramePr>
          <p:nvPr/>
        </p:nvGraphicFramePr>
        <p:xfrm>
          <a:off x="380999" y="1093003"/>
          <a:ext cx="14111519" cy="6370319"/>
        </p:xfrm>
        <a:graphic>
          <a:graphicData uri="http://schemas.openxmlformats.org/drawingml/2006/table">
            <a:tbl>
              <a:tblPr firstRow="1" firstCol="0" lastRow="0" lastCol="0" bandRow="1" bandCol="0">
                <a:tableStyleId>{93296810-A885-4BE3-A3E7-6D5BEEA58F35}</a:tableStyleId>
              </a:tblPr>
              <a:tblGrid>
                <a:gridCol w="2478919"/>
                <a:gridCol w="2478919"/>
                <a:gridCol w="2478919"/>
                <a:gridCol w="2478919"/>
                <a:gridCol w="2478919"/>
                <a:gridCol w="2478919"/>
              </a:tblGrid>
              <a:tr h="916112">
                <a:tc>
                  <a:txBody>
                    <a:bodyPr/>
                    <a:p>
                      <a:pPr algn="ctr"/>
                      <a:r>
                        <a:rPr b="1" sz="2400" lang="en-US">
                          <a:solidFill>
                            <a:schemeClr val="tx1"/>
                          </a:solidFill>
                        </a:rPr>
                        <a:t>Benefits </a:t>
                      </a:r>
                    </a:p>
                  </a:txBody>
                </a:tc>
                <a:tc>
                  <a:txBody>
                    <a:bodyPr/>
                    <a:p>
                      <a:pPr algn="ctr"/>
                      <a:r>
                        <a:rPr b="0" sz="2000" i="0" u="none">
                          <a:solidFill>
                            <a:srgbClr val="000000"/>
                          </a:solidFill>
                          <a:latin typeface="Times New Roman"/>
                          <a:ea typeface="Times New Roman"/>
                          <a:cs typeface="Times New Roman"/>
                        </a:rPr>
                        <a:t>Patagonia</a:t>
                      </a:r>
                      <a:endParaRPr sz="2000"/>
                    </a:p>
                  </a:txBody>
                </a:tc>
                <a:tc>
                  <a:txBody>
                    <a:bodyPr/>
                    <a:p>
                      <a:pPr algn="ctr"/>
                      <a:r>
                        <a:rPr b="1" cap="none" sz="2400" i="0" lang="en-US" spc="0" strike="noStrike" u="none">
                          <a:solidFill>
                            <a:srgbClr val="000000"/>
                          </a:solidFill>
                          <a:latin typeface="Times New Roman"/>
                          <a:ea typeface="Times New Roman"/>
                          <a:cs typeface="Times New Roman"/>
                        </a:rPr>
                        <a:t>Adidas</a:t>
                      </a:r>
                    </a:p>
                  </a:txBody>
                </a:tc>
                <a:tc>
                  <a:txBody>
                    <a:bodyPr/>
                    <a:p>
                      <a:pPr algn="ctr"/>
                      <a:r>
                        <a:rPr b="0" sz="1800" i="0" u="none">
                          <a:solidFill>
                            <a:srgbClr val="000000"/>
                          </a:solidFill>
                          <a:latin typeface="Times New Roman"/>
                          <a:ea typeface="Times New Roman"/>
                          <a:cs typeface="Times New Roman"/>
                        </a:rPr>
                        <a:t>H&amp;M Conscious Collection</a:t>
                      </a:r>
                      <a:endParaRPr sz="1800"/>
                    </a:p>
                  </a:txBody>
                </a:tc>
                <a:tc>
                  <a:txBody>
                    <a:bodyPr/>
                    <a:p>
                      <a:pPr algn="ctr"/>
                      <a:r>
                        <a:rPr b="0" sz="1600" i="0" u="none">
                          <a:solidFill>
                            <a:srgbClr val="000000"/>
                          </a:solidFill>
                          <a:latin typeface="Times New Roman"/>
                          <a:ea typeface="Times New Roman"/>
                          <a:cs typeface="Times New Roman"/>
                        </a:rPr>
                        <a:t>Traditional Apparel Brands</a:t>
                      </a:r>
                      <a:endParaRPr b="1" sz="1600">
                        <a:solidFill>
                          <a:schemeClr val="tx1"/>
                        </a:solidFill>
                      </a:endParaRPr>
                    </a:p>
                  </a:txBody>
                </a:tc>
                <a:tc>
                  <a:txBody>
                    <a:bodyPr/>
                    <a:p>
                      <a:pPr algn="ctr"/>
                      <a:r>
                        <a:rPr b="1" sz="2400" lang="en-US">
                          <a:solidFill>
                            <a:schemeClr val="tx1"/>
                          </a:solidFill>
                        </a:rPr>
                        <a:t>JEHA</a:t>
                      </a:r>
                    </a:p>
                  </a:txBody>
                </a:tc>
              </a:tr>
              <a:tr h="1344930">
                <a:tc>
                  <a:txBody>
                    <a:bodyPr/>
                    <a:p>
                      <a:r>
                        <a:rPr lang="en-US"/>
                        <a:t>Product</a:t>
                      </a:r>
                    </a:p>
                  </a:txBody>
                </a:tc>
                <a:tc>
                  <a:txBody>
                    <a:bodyPr/>
                    <a:p>
                      <a:r>
                        <a:rPr b="0" sz="2000" i="0" u="none">
                          <a:solidFill>
                            <a:srgbClr val="000000"/>
                          </a:solidFill>
                          <a:latin typeface="Times New Roman"/>
                          <a:ea typeface="Times New Roman"/>
                          <a:cs typeface="Times New Roman"/>
                        </a:rPr>
                        <a:t>Uses recycled polyester from plastic bottles in its clothin</a:t>
                      </a:r>
                      <a:r>
                        <a:rPr b="0" sz="1200" i="0" u="none">
                          <a:solidFill>
                            <a:srgbClr val="000000"/>
                          </a:solidFill>
                          <a:latin typeface="Times New Roman"/>
                          <a:ea typeface="Times New Roman"/>
                          <a:cs typeface="Times New Roman"/>
                        </a:rPr>
                        <a:t>g.</a:t>
                      </a:r>
                      <a:endParaRPr lang="en-US"/>
                    </a:p>
                  </a:txBody>
                </a:tc>
                <a:tc>
                  <a:txBody>
                    <a:bodyPr/>
                    <a:p>
                      <a:r>
                        <a:rPr b="0" sz="1800" i="0" u="none">
                          <a:solidFill>
                            <a:srgbClr val="000000"/>
                          </a:solidFill>
                          <a:latin typeface="Times New Roman"/>
                          <a:ea typeface="Times New Roman"/>
                          <a:cs typeface="Times New Roman"/>
                        </a:rPr>
                        <a:t> Collaborates with Parley for the Oceans to produce shoes and apparel from recycled ocean plastic.</a:t>
                      </a:r>
                      <a:endParaRPr sz="1800"/>
                    </a:p>
                  </a:txBody>
                </a:tc>
                <a:tc>
                  <a:txBody>
                    <a:bodyPr/>
                    <a:p>
                      <a:r>
                        <a:rPr b="0" sz="1600" i="0" u="none">
                          <a:solidFill>
                            <a:srgbClr val="000000"/>
                          </a:solidFill>
                          <a:latin typeface="Times New Roman"/>
                          <a:ea typeface="Times New Roman"/>
                          <a:cs typeface="Times New Roman"/>
                        </a:rPr>
                        <a:t>Offers garments made from recycled materials, including polyester.</a:t>
                      </a:r>
                      <a:endParaRPr sz="1600"/>
                    </a:p>
                  </a:txBody>
                </a:tc>
                <a:tc>
                  <a:txBody>
                    <a:bodyPr/>
                    <a:p>
                      <a:r>
                        <a:rPr b="0" sz="1600" i="0" u="none">
                          <a:solidFill>
                            <a:srgbClr val="000000"/>
                          </a:solidFill>
                          <a:latin typeface="Times New Roman"/>
                          <a:ea typeface="Times New Roman"/>
                          <a:cs typeface="Times New Roman"/>
                        </a:rPr>
                        <a:t>Conventional clothing brands that might introduce eco-friendly lines but aren’t solely focused on recycled materials.</a:t>
                      </a:r>
                      <a:endParaRPr lang="en-US"/>
                    </a:p>
                  </a:txBody>
                </a:tc>
                <a:tc>
                  <a:txBody>
                    <a:bodyPr/>
                    <a:p>
                      <a:r>
                        <a:rPr lang="en-US"/>
                        <a:t>use PET plastic bottles and old clothes recycled them in designer clothes</a:t>
                      </a:r>
                      <a:endParaRPr lang="en-US"/>
                    </a:p>
                  </a:txBody>
                </a:tc>
              </a:tr>
              <a:tr h="1016355">
                <a:tc>
                  <a:txBody>
                    <a:bodyPr/>
                    <a:p>
                      <a:r>
                        <a:rPr lang="en-US"/>
                        <a:t>Price </a:t>
                      </a:r>
                    </a:p>
                  </a:txBody>
                </a:tc>
                <a:tc>
                  <a:txBody>
                    <a:bodyPr/>
                    <a:p>
                      <a:r>
                        <a:rPr lang="en-US"/>
                        <a:t>high</a:t>
                      </a:r>
                      <a:endParaRPr i="0" lang="en-US"/>
                    </a:p>
                  </a:txBody>
                </a:tc>
                <a:tc>
                  <a:txBody>
                    <a:bodyPr/>
                    <a:p>
                      <a:r>
                        <a:rPr lang="en-US"/>
                        <a:t>Integrated into Amazon Prime membership</a:t>
                      </a:r>
                    </a:p>
                  </a:txBody>
                </a:tc>
                <a:tc>
                  <a:txBody>
                    <a:bodyPr/>
                    <a:p>
                      <a:r>
                        <a:rPr lang="en-IN"/>
                        <a:t>Competitive pricing model</a:t>
                      </a:r>
                      <a:endParaRPr lang="en-US"/>
                    </a:p>
                  </a:txBody>
                </a:tc>
                <a:tc>
                  <a:txBody>
                    <a:bodyPr/>
                    <a:p>
                      <a:r>
                        <a:rPr lang="en-US"/>
                        <a:t>affordable</a:t>
                      </a:r>
                      <a:endParaRPr lang="en-US"/>
                    </a:p>
                  </a:txBody>
                </a:tc>
                <a:tc>
                  <a:txBody>
                    <a:bodyPr/>
                    <a:p>
                      <a:r>
                        <a:rPr lang="en-US"/>
                        <a:t>affordable</a:t>
                      </a:r>
                      <a:endParaRPr lang="en-US"/>
                    </a:p>
                  </a:txBody>
                </a:tc>
              </a:tr>
              <a:tr h="1016355">
                <a:tc>
                  <a:txBody>
                    <a:bodyPr/>
                    <a:p>
                      <a:r>
                        <a:rPr lang="en-US"/>
                        <a:t>Branding channels </a:t>
                      </a:r>
                    </a:p>
                  </a:txBody>
                </a:tc>
                <a:tc>
                  <a:txBody>
                    <a:bodyPr/>
                    <a:p>
                      <a:r>
                        <a:rPr lang="en-US"/>
                        <a:t>health organizations, government collaborations</a:t>
                      </a:r>
                    </a:p>
                  </a:txBody>
                </a:tc>
                <a:tc>
                  <a:txBody>
                    <a:bodyPr/>
                    <a:p>
                      <a:r>
                        <a:rPr lang="en-IN"/>
                        <a:t>Amazon's extensive e-commerce platform</a:t>
                      </a:r>
                      <a:endParaRPr lang="en-US"/>
                    </a:p>
                  </a:txBody>
                </a:tc>
                <a:tc>
                  <a:txBody>
                    <a:bodyPr/>
                    <a:p>
                      <a:r>
                        <a:rPr lang="en-IN"/>
                        <a:t>Google and Alphabet branding</a:t>
                      </a:r>
                      <a:endParaRPr lang="en-US"/>
                    </a:p>
                  </a:txBody>
                </a:tc>
                <a:tc>
                  <a:txBody>
                    <a:bodyPr/>
                    <a:p>
                      <a:r>
                        <a:rPr lang="en-IN"/>
                        <a:t>Industry conferences</a:t>
                      </a:r>
                      <a:endParaRPr lang="en-US"/>
                    </a:p>
                  </a:txBody>
                </a:tc>
                <a:tc>
                  <a:txBody>
                    <a:bodyPr/>
                    <a:p>
                      <a:r>
                        <a:rPr lang="en-IN"/>
                        <a:t>Social media</a:t>
                      </a:r>
                      <a:endParaRPr lang="en-US"/>
                    </a:p>
                  </a:txBody>
                </a:tc>
              </a:tr>
              <a:tr h="715626">
                <a:tc>
                  <a:txBody>
                    <a:bodyPr/>
                    <a:p>
                      <a:r>
                        <a:rPr lang="en-US"/>
                        <a:t>Packaging</a:t>
                      </a:r>
                    </a:p>
                  </a:txBody>
                </a:tc>
                <a:tc>
                  <a:txBody>
                    <a:bodyPr/>
                    <a:p>
                      <a:r>
                        <a:rPr lang="en-IN"/>
                        <a:t>Specialized packaging</a:t>
                      </a:r>
                      <a:endParaRPr lang="en-US"/>
                    </a:p>
                  </a:txBody>
                </a:tc>
                <a:tc>
                  <a:txBody>
                    <a:bodyPr/>
                    <a:p>
                      <a:r>
                        <a:rPr lang="en-IN"/>
                        <a:t>Standardized Amazon packaging</a:t>
                      </a:r>
                      <a:endParaRPr lang="en-US"/>
                    </a:p>
                  </a:txBody>
                </a:tc>
                <a:tc>
                  <a:txBody>
                    <a:bodyPr/>
                    <a:p>
                      <a:r>
                        <a:rPr lang="en-IN"/>
                        <a:t>Lightweight and eco-friendly packaging</a:t>
                      </a:r>
                      <a:endParaRPr lang="en-US"/>
                    </a:p>
                  </a:txBody>
                </a:tc>
                <a:tc>
                  <a:txBody>
                    <a:bodyPr/>
                    <a:p>
                      <a:r>
                        <a:rPr lang="en-IN"/>
                        <a:t>Specialized containers</a:t>
                      </a:r>
                      <a:endParaRPr lang="en-US"/>
                    </a:p>
                  </a:txBody>
                </a:tc>
                <a:tc>
                  <a:txBody>
                    <a:bodyPr/>
                    <a:p>
                      <a:r>
                        <a:rPr lang="en-IN"/>
                        <a:t>Eco-friendly and secure packaging</a:t>
                      </a:r>
                      <a:endParaRPr lang="en-US"/>
                    </a:p>
                  </a:txBody>
                </a:tc>
              </a:tr>
              <a:tr h="1016355">
                <a:tc>
                  <a:txBody>
                    <a:bodyPr/>
                    <a:p>
                      <a:r>
                        <a:rPr lang="en-US"/>
                        <a:t>Market reviews </a:t>
                      </a:r>
                    </a:p>
                  </a:txBody>
                </a:tc>
                <a:tc>
                  <a:txBody>
                    <a:bodyPr/>
                    <a:p>
                      <a:r>
                        <a:rPr lang="en-US"/>
                        <a:t>Generally positive, especially in remote areas</a:t>
                      </a:r>
                    </a:p>
                  </a:txBody>
                </a:tc>
                <a:tc>
                  <a:txBody>
                    <a:bodyPr/>
                    <a:p>
                      <a:r>
                        <a:rPr lang="en-IN"/>
                        <a:t>Mixed reviews</a:t>
                      </a:r>
                      <a:endParaRPr lang="en-US"/>
                    </a:p>
                  </a:txBody>
                </a:tc>
                <a:tc>
                  <a:txBody>
                    <a:bodyPr/>
                    <a:p>
                      <a:r>
                        <a:rPr lang="en-IN"/>
                        <a:t>Positive reviews</a:t>
                      </a:r>
                      <a:endParaRPr lang="en-US"/>
                    </a:p>
                  </a:txBody>
                </a:tc>
                <a:tc>
                  <a:txBody>
                    <a:bodyPr/>
                    <a:p>
                      <a:r>
                        <a:rPr lang="en-IN"/>
                        <a:t>Generally positive</a:t>
                      </a:r>
                      <a:endParaRPr lang="en-US"/>
                    </a:p>
                  </a:txBody>
                </a:tc>
                <a:tc>
                  <a:txBody>
                    <a:bodyPr/>
                    <a:p>
                      <a:r>
                        <a:rPr lang="en-IN"/>
                        <a:t>Anticipated positive reception</a:t>
                      </a:r>
                      <a:endParaRPr lang="en-US"/>
                    </a:p>
                  </a:txBody>
                </a:tc>
              </a:tr>
              <a:tr h="715626">
                <a:tc>
                  <a:txBody>
                    <a:bodyPr/>
                    <a:p>
                      <a:r>
                        <a:rPr lang="en-US"/>
                        <a:t>UVP</a:t>
                      </a:r>
                    </a:p>
                  </a:txBody>
                </a:tc>
                <a:tc>
                  <a:txBody>
                    <a:bodyPr/>
                    <a:p>
                      <a:r>
                        <a:rPr lang="en-IN"/>
                        <a:t>Fast and reliable delivery</a:t>
                      </a:r>
                      <a:endParaRPr lang="en-US"/>
                    </a:p>
                  </a:txBody>
                </a:tc>
                <a:tc>
                  <a:txBody>
                    <a:bodyPr/>
                    <a:p>
                      <a:r>
                        <a:rPr lang="en-IN"/>
                        <a:t>Rapid</a:t>
                      </a:r>
                      <a:endParaRPr lang="en-US"/>
                    </a:p>
                  </a:txBody>
                </a:tc>
                <a:tc>
                  <a:txBody>
                    <a:bodyPr/>
                    <a:p>
                      <a:r>
                        <a:rPr lang="en-IN"/>
                        <a:t>Quick and eco-friendly delivery</a:t>
                      </a:r>
                      <a:endParaRPr lang="en-US"/>
                    </a:p>
                  </a:txBody>
                </a:tc>
                <a:tc>
                  <a:txBody>
                    <a:bodyPr/>
                    <a:p>
                      <a:r>
                        <a:rPr lang="en-IN"/>
                        <a:t>Efficient and reliable transport</a:t>
                      </a:r>
                      <a:endParaRPr lang="en-US"/>
                    </a:p>
                  </a:txBody>
                </a:tc>
                <a:tc>
                  <a:txBody>
                    <a:bodyPr/>
                    <a:p>
                      <a:r>
                        <a:rPr lang="en-IN"/>
                        <a:t>Sustainable, </a:t>
                      </a:r>
                      <a:endParaRPr lang="en-US"/>
                    </a:p>
                  </a:txBody>
                </a:tc>
              </a:tr>
            </a:tbl>
          </a:graphicData>
        </a:graphic>
      </p:graphicFrame>
      <p:pic>
        <p:nvPicPr>
          <p:cNvPr id="2097171" name=""/>
          <p:cNvPicPr>
            <a:picLocks noChangeAspect="1"/>
          </p:cNvPicPr>
          <p:nvPr/>
        </p:nvPicPr>
        <p:blipFill>
          <a:blip xmlns:r="http://schemas.openxmlformats.org/officeDocument/2006/relationships" r:embed="rId3"/>
          <a:stretch>
            <a:fillRect/>
          </a:stretch>
        </p:blipFill>
        <p:spPr bwMode="auto">
          <a:xfrm flipH="0" flipV="0">
            <a:off x="15601075" y="114300"/>
            <a:ext cx="2463935" cy="2463935"/>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a:path>
        </a:gradFill>
        <a:gradFill>
          <a:gsLst>
            <a:gs pos="0">
              <a:schemeClr val="phClr">
                <a:tint val="80000"/>
                <a:satMod val="300000"/>
              </a:schemeClr>
            </a:gs>
            <a:gs pos="100000">
              <a:schemeClr val="phClr">
                <a:shade val="30000"/>
                <a:satMod val="200000"/>
              </a:schemeClr>
            </a:gs>
          </a:gsLst>
          <a:path path="circle">
            <a:fillToRect/>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ONLYOFFICE/8.1.0.169</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Copy of Next-Gen 2021: Global Program Overview Editable Deck</dc:title>
  <dc:creator>R.Sujatha</dc:creator>
  <dcterms:created xsi:type="dcterms:W3CDTF">2006-08-15T02:00:00Z</dcterms:created>
  <dcterms:modified xsi:type="dcterms:W3CDTF">2024-08-13T16:13:18Z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8cba1e07a67b4db880cd0a1076492d9a</vt:lpwstr>
  </property>
</Properties>
</file>