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95" r:id="rId2"/>
    <p:sldId id="257" r:id="rId3"/>
    <p:sldId id="287" r:id="rId4"/>
    <p:sldId id="277" r:id="rId5"/>
    <p:sldId id="263" r:id="rId6"/>
    <p:sldId id="273" r:id="rId7"/>
    <p:sldId id="268" r:id="rId8"/>
    <p:sldId id="266" r:id="rId9"/>
    <p:sldId id="281" r:id="rId10"/>
    <p:sldId id="296" r:id="rId11"/>
    <p:sldId id="297" r:id="rId12"/>
    <p:sldId id="282" r:id="rId13"/>
    <p:sldId id="284" r:id="rId14"/>
    <p:sldId id="286" r:id="rId15"/>
    <p:sldId id="279" r:id="rId16"/>
    <p:sldId id="298" r:id="rId17"/>
    <p:sldId id="28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0903"/>
    <a:srgbClr val="004158"/>
    <a:srgbClr val="FF7171"/>
    <a:srgbClr val="FF3F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6B2682-DA9F-40A6-BFE0-E69EB17B2B9C}" v="2655" dt="2023-09-28T06:00:32.3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5033" autoAdjust="0"/>
  </p:normalViewPr>
  <p:slideViewPr>
    <p:cSldViewPr snapToGrid="0">
      <p:cViewPr varScale="1">
        <p:scale>
          <a:sx n="82" d="100"/>
          <a:sy n="82" d="100"/>
        </p:scale>
        <p:origin x="8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62461A-4729-4849-828C-733EA68428CD}" type="datetimeFigureOut">
              <a:rPr lang="en-IN" smtClean="0"/>
              <a:t>21-06-2025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C82DEB-B8F6-4367-8A11-ACFD555F4B2C}" type="slidenum">
              <a:rPr lang="en-IN" smtClean="0"/>
              <a:t>‹#›</a:t>
            </a:fld>
            <a:endParaRPr lang="en-IN"/>
          </a:p>
        </p:txBody>
      </p:sp>
    </p:spTree>
    <p:extLst>
      <p:ext uri="{BB962C8B-B14F-4D97-AF65-F5344CB8AC3E}">
        <p14:creationId xmlns:p14="http://schemas.microsoft.com/office/powerpoint/2010/main" val="2198242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EC0D-8483-7E3E-14B0-35865DF423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6268A8B-6984-B51D-F619-B508EF8ABA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5ABAB7B-1217-1D81-C756-43DF1F322432}"/>
              </a:ext>
            </a:extLst>
          </p:cNvPr>
          <p:cNvSpPr>
            <a:spLocks noGrp="1"/>
          </p:cNvSpPr>
          <p:nvPr>
            <p:ph type="dt" sz="half" idx="10"/>
          </p:nvPr>
        </p:nvSpPr>
        <p:spPr/>
        <p:txBody>
          <a:bodyPr/>
          <a:lstStyle/>
          <a:p>
            <a:fld id="{008DAD8C-EC7A-4354-A96B-D73F488ADF93}" type="datetime1">
              <a:rPr lang="en-IN" smtClean="0"/>
              <a:t>21-06-2025</a:t>
            </a:fld>
            <a:endParaRPr lang="en-IN"/>
          </a:p>
        </p:txBody>
      </p:sp>
      <p:sp>
        <p:nvSpPr>
          <p:cNvPr id="5" name="Footer Placeholder 4">
            <a:extLst>
              <a:ext uri="{FF2B5EF4-FFF2-40B4-BE49-F238E27FC236}">
                <a16:creationId xmlns:a16="http://schemas.microsoft.com/office/drawing/2014/main" id="{885EBDE3-D625-6C1C-6A6C-3B238C2600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DC65C7-C060-A4D5-C425-7D73B338A730}"/>
              </a:ext>
            </a:extLst>
          </p:cNvPr>
          <p:cNvSpPr>
            <a:spLocks noGrp="1"/>
          </p:cNvSpPr>
          <p:nvPr>
            <p:ph type="sldNum" sz="quarter" idx="12"/>
          </p:nvPr>
        </p:nvSpPr>
        <p:spPr/>
        <p:txBody>
          <a:bodyPr/>
          <a:lstStyle/>
          <a:p>
            <a:fld id="{683A2508-1F4F-4FA1-8C0C-1A65B361A484}" type="slidenum">
              <a:rPr lang="en-IN" smtClean="0"/>
              <a:t>‹#›</a:t>
            </a:fld>
            <a:endParaRPr lang="en-IN"/>
          </a:p>
        </p:txBody>
      </p:sp>
    </p:spTree>
    <p:extLst>
      <p:ext uri="{BB962C8B-B14F-4D97-AF65-F5344CB8AC3E}">
        <p14:creationId xmlns:p14="http://schemas.microsoft.com/office/powerpoint/2010/main" val="1194947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481B8-9669-0E85-DA21-3EBA3A7C20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CF4B8A-BFC3-719F-0FA9-5DF2366C05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372BA3-2860-E7CC-428C-3F1CEDC66D2F}"/>
              </a:ext>
            </a:extLst>
          </p:cNvPr>
          <p:cNvSpPr>
            <a:spLocks noGrp="1"/>
          </p:cNvSpPr>
          <p:nvPr>
            <p:ph type="dt" sz="half" idx="10"/>
          </p:nvPr>
        </p:nvSpPr>
        <p:spPr/>
        <p:txBody>
          <a:bodyPr/>
          <a:lstStyle/>
          <a:p>
            <a:fld id="{BC506BE7-0FAF-46B8-B6BE-53D1642EC158}" type="datetime1">
              <a:rPr lang="en-IN" smtClean="0"/>
              <a:t>21-06-2025</a:t>
            </a:fld>
            <a:endParaRPr lang="en-IN"/>
          </a:p>
        </p:txBody>
      </p:sp>
      <p:sp>
        <p:nvSpPr>
          <p:cNvPr id="5" name="Footer Placeholder 4">
            <a:extLst>
              <a:ext uri="{FF2B5EF4-FFF2-40B4-BE49-F238E27FC236}">
                <a16:creationId xmlns:a16="http://schemas.microsoft.com/office/drawing/2014/main" id="{3AEB882E-3970-4A57-D8E6-0017A41E51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426D88-3BA3-BF6D-112A-E7FB5F99588B}"/>
              </a:ext>
            </a:extLst>
          </p:cNvPr>
          <p:cNvSpPr>
            <a:spLocks noGrp="1"/>
          </p:cNvSpPr>
          <p:nvPr>
            <p:ph type="sldNum" sz="quarter" idx="12"/>
          </p:nvPr>
        </p:nvSpPr>
        <p:spPr/>
        <p:txBody>
          <a:bodyPr/>
          <a:lstStyle/>
          <a:p>
            <a:fld id="{683A2508-1F4F-4FA1-8C0C-1A65B361A484}" type="slidenum">
              <a:rPr lang="en-IN" smtClean="0"/>
              <a:t>‹#›</a:t>
            </a:fld>
            <a:endParaRPr lang="en-IN"/>
          </a:p>
        </p:txBody>
      </p:sp>
    </p:spTree>
    <p:extLst>
      <p:ext uri="{BB962C8B-B14F-4D97-AF65-F5344CB8AC3E}">
        <p14:creationId xmlns:p14="http://schemas.microsoft.com/office/powerpoint/2010/main" val="36415873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63A860-4C07-1040-223C-D8568CC418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6032D4-67A2-52DC-B63A-30951ECF12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D02D49-4594-E0C8-61C0-BDB02280FE58}"/>
              </a:ext>
            </a:extLst>
          </p:cNvPr>
          <p:cNvSpPr>
            <a:spLocks noGrp="1"/>
          </p:cNvSpPr>
          <p:nvPr>
            <p:ph type="dt" sz="half" idx="10"/>
          </p:nvPr>
        </p:nvSpPr>
        <p:spPr/>
        <p:txBody>
          <a:bodyPr/>
          <a:lstStyle/>
          <a:p>
            <a:fld id="{2579510D-D3D1-427B-A2B0-B74409DE0DDE}" type="datetime1">
              <a:rPr lang="en-IN" smtClean="0"/>
              <a:t>21-06-2025</a:t>
            </a:fld>
            <a:endParaRPr lang="en-IN"/>
          </a:p>
        </p:txBody>
      </p:sp>
      <p:sp>
        <p:nvSpPr>
          <p:cNvPr id="5" name="Footer Placeholder 4">
            <a:extLst>
              <a:ext uri="{FF2B5EF4-FFF2-40B4-BE49-F238E27FC236}">
                <a16:creationId xmlns:a16="http://schemas.microsoft.com/office/drawing/2014/main" id="{EF8CD828-5945-C014-3CE0-BC7144D612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0ACE91-2A1B-D713-D555-2D3305D9DFA9}"/>
              </a:ext>
            </a:extLst>
          </p:cNvPr>
          <p:cNvSpPr>
            <a:spLocks noGrp="1"/>
          </p:cNvSpPr>
          <p:nvPr>
            <p:ph type="sldNum" sz="quarter" idx="12"/>
          </p:nvPr>
        </p:nvSpPr>
        <p:spPr/>
        <p:txBody>
          <a:bodyPr/>
          <a:lstStyle/>
          <a:p>
            <a:fld id="{683A2508-1F4F-4FA1-8C0C-1A65B361A484}" type="slidenum">
              <a:rPr lang="en-IN" smtClean="0"/>
              <a:t>‹#›</a:t>
            </a:fld>
            <a:endParaRPr lang="en-IN"/>
          </a:p>
        </p:txBody>
      </p:sp>
    </p:spTree>
    <p:extLst>
      <p:ext uri="{BB962C8B-B14F-4D97-AF65-F5344CB8AC3E}">
        <p14:creationId xmlns:p14="http://schemas.microsoft.com/office/powerpoint/2010/main" val="3358745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114A8-B051-300D-488F-4F784DAACB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4E19066-67A2-313E-E258-01D1A26347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2EF9E9-E824-EF53-949A-2DCA3DF6BC4B}"/>
              </a:ext>
            </a:extLst>
          </p:cNvPr>
          <p:cNvSpPr>
            <a:spLocks noGrp="1"/>
          </p:cNvSpPr>
          <p:nvPr>
            <p:ph type="dt" sz="half" idx="10"/>
          </p:nvPr>
        </p:nvSpPr>
        <p:spPr/>
        <p:txBody>
          <a:bodyPr/>
          <a:lstStyle/>
          <a:p>
            <a:fld id="{67153041-4942-4880-B54E-9C0F99FA01CB}" type="datetime1">
              <a:rPr lang="en-IN" smtClean="0"/>
              <a:t>21-06-2025</a:t>
            </a:fld>
            <a:endParaRPr lang="en-IN"/>
          </a:p>
        </p:txBody>
      </p:sp>
      <p:sp>
        <p:nvSpPr>
          <p:cNvPr id="5" name="Footer Placeholder 4">
            <a:extLst>
              <a:ext uri="{FF2B5EF4-FFF2-40B4-BE49-F238E27FC236}">
                <a16:creationId xmlns:a16="http://schemas.microsoft.com/office/drawing/2014/main" id="{A9CF33A4-4C46-A2A7-9B74-234D185FFB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002094-D2EF-6514-1B88-249A50366C0D}"/>
              </a:ext>
            </a:extLst>
          </p:cNvPr>
          <p:cNvSpPr>
            <a:spLocks noGrp="1"/>
          </p:cNvSpPr>
          <p:nvPr>
            <p:ph type="sldNum" sz="quarter" idx="12"/>
          </p:nvPr>
        </p:nvSpPr>
        <p:spPr/>
        <p:txBody>
          <a:bodyPr/>
          <a:lstStyle/>
          <a:p>
            <a:fld id="{683A2508-1F4F-4FA1-8C0C-1A65B361A484}" type="slidenum">
              <a:rPr lang="en-IN" smtClean="0"/>
              <a:t>‹#›</a:t>
            </a:fld>
            <a:endParaRPr lang="en-IN"/>
          </a:p>
        </p:txBody>
      </p:sp>
    </p:spTree>
    <p:extLst>
      <p:ext uri="{BB962C8B-B14F-4D97-AF65-F5344CB8AC3E}">
        <p14:creationId xmlns:p14="http://schemas.microsoft.com/office/powerpoint/2010/main" val="3053126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520D3-38B7-13E2-8007-35E65066DF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FC38026-F82C-2AD1-C296-1F2FCB6910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FF53EE-5A03-CFE9-7E4D-3C9F83A2C5D3}"/>
              </a:ext>
            </a:extLst>
          </p:cNvPr>
          <p:cNvSpPr>
            <a:spLocks noGrp="1"/>
          </p:cNvSpPr>
          <p:nvPr>
            <p:ph type="dt" sz="half" idx="10"/>
          </p:nvPr>
        </p:nvSpPr>
        <p:spPr/>
        <p:txBody>
          <a:bodyPr/>
          <a:lstStyle/>
          <a:p>
            <a:fld id="{F3FAABE3-398B-42E6-B1F2-C7DAC2050B98}" type="datetime1">
              <a:rPr lang="en-IN" smtClean="0"/>
              <a:t>21-06-2025</a:t>
            </a:fld>
            <a:endParaRPr lang="en-IN"/>
          </a:p>
        </p:txBody>
      </p:sp>
      <p:sp>
        <p:nvSpPr>
          <p:cNvPr id="5" name="Footer Placeholder 4">
            <a:extLst>
              <a:ext uri="{FF2B5EF4-FFF2-40B4-BE49-F238E27FC236}">
                <a16:creationId xmlns:a16="http://schemas.microsoft.com/office/drawing/2014/main" id="{DC83576E-389C-0C42-782B-4F759BA8C0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AD741D-9E74-F2F0-A27D-1CFF5D53D332}"/>
              </a:ext>
            </a:extLst>
          </p:cNvPr>
          <p:cNvSpPr>
            <a:spLocks noGrp="1"/>
          </p:cNvSpPr>
          <p:nvPr>
            <p:ph type="sldNum" sz="quarter" idx="12"/>
          </p:nvPr>
        </p:nvSpPr>
        <p:spPr/>
        <p:txBody>
          <a:bodyPr/>
          <a:lstStyle/>
          <a:p>
            <a:fld id="{683A2508-1F4F-4FA1-8C0C-1A65B361A484}" type="slidenum">
              <a:rPr lang="en-IN" smtClean="0"/>
              <a:t>‹#›</a:t>
            </a:fld>
            <a:endParaRPr lang="en-IN"/>
          </a:p>
        </p:txBody>
      </p:sp>
    </p:spTree>
    <p:extLst>
      <p:ext uri="{BB962C8B-B14F-4D97-AF65-F5344CB8AC3E}">
        <p14:creationId xmlns:p14="http://schemas.microsoft.com/office/powerpoint/2010/main" val="376820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FCE94-63D7-A1DC-A5D2-186E1E2E2E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A4CCEC-BB41-3FF8-9F44-B5AF13C4EE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D86DCE-8DA6-CD76-FC14-8AD4CA34A2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5D7E770-4E44-0A27-C8D1-6266EEFC35D3}"/>
              </a:ext>
            </a:extLst>
          </p:cNvPr>
          <p:cNvSpPr>
            <a:spLocks noGrp="1"/>
          </p:cNvSpPr>
          <p:nvPr>
            <p:ph type="dt" sz="half" idx="10"/>
          </p:nvPr>
        </p:nvSpPr>
        <p:spPr/>
        <p:txBody>
          <a:bodyPr/>
          <a:lstStyle/>
          <a:p>
            <a:fld id="{248E08F9-CBC6-4B22-94D3-EDB01F730537}" type="datetime1">
              <a:rPr lang="en-IN" smtClean="0"/>
              <a:t>21-06-2025</a:t>
            </a:fld>
            <a:endParaRPr lang="en-IN"/>
          </a:p>
        </p:txBody>
      </p:sp>
      <p:sp>
        <p:nvSpPr>
          <p:cNvPr id="6" name="Footer Placeholder 5">
            <a:extLst>
              <a:ext uri="{FF2B5EF4-FFF2-40B4-BE49-F238E27FC236}">
                <a16:creationId xmlns:a16="http://schemas.microsoft.com/office/drawing/2014/main" id="{903634D0-201C-F19D-EC2A-F32B0E2CA4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FAE528-EC52-4BE4-F3F3-E49B59EFDA25}"/>
              </a:ext>
            </a:extLst>
          </p:cNvPr>
          <p:cNvSpPr>
            <a:spLocks noGrp="1"/>
          </p:cNvSpPr>
          <p:nvPr>
            <p:ph type="sldNum" sz="quarter" idx="12"/>
          </p:nvPr>
        </p:nvSpPr>
        <p:spPr/>
        <p:txBody>
          <a:bodyPr/>
          <a:lstStyle/>
          <a:p>
            <a:fld id="{683A2508-1F4F-4FA1-8C0C-1A65B361A484}" type="slidenum">
              <a:rPr lang="en-IN" smtClean="0"/>
              <a:t>‹#›</a:t>
            </a:fld>
            <a:endParaRPr lang="en-IN"/>
          </a:p>
        </p:txBody>
      </p:sp>
    </p:spTree>
    <p:extLst>
      <p:ext uri="{BB962C8B-B14F-4D97-AF65-F5344CB8AC3E}">
        <p14:creationId xmlns:p14="http://schemas.microsoft.com/office/powerpoint/2010/main" val="35502891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5398-B75D-91F9-83CC-CBAE09DB3F1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FFC54F-78F8-FFC9-28B0-5C15D5973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1DFFE7-B637-B300-9EDE-5C101FEC22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2980B5-116A-B76E-CE0B-2BCE95E206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9AE439-1B2E-65BB-E972-9763C2F3A2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BD43845-F82D-26F7-28A4-399217C406EC}"/>
              </a:ext>
            </a:extLst>
          </p:cNvPr>
          <p:cNvSpPr>
            <a:spLocks noGrp="1"/>
          </p:cNvSpPr>
          <p:nvPr>
            <p:ph type="dt" sz="half" idx="10"/>
          </p:nvPr>
        </p:nvSpPr>
        <p:spPr/>
        <p:txBody>
          <a:bodyPr/>
          <a:lstStyle/>
          <a:p>
            <a:fld id="{872C9CAD-4E10-4E50-AB9F-F9369CF3B6A9}" type="datetime1">
              <a:rPr lang="en-IN" smtClean="0"/>
              <a:t>21-06-2025</a:t>
            </a:fld>
            <a:endParaRPr lang="en-IN"/>
          </a:p>
        </p:txBody>
      </p:sp>
      <p:sp>
        <p:nvSpPr>
          <p:cNvPr id="8" name="Footer Placeholder 7">
            <a:extLst>
              <a:ext uri="{FF2B5EF4-FFF2-40B4-BE49-F238E27FC236}">
                <a16:creationId xmlns:a16="http://schemas.microsoft.com/office/drawing/2014/main" id="{E869BB12-9307-CF21-38A2-1C5F05ACBE1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D1A11E-298D-9934-A438-F8F6C71E41A6}"/>
              </a:ext>
            </a:extLst>
          </p:cNvPr>
          <p:cNvSpPr>
            <a:spLocks noGrp="1"/>
          </p:cNvSpPr>
          <p:nvPr>
            <p:ph type="sldNum" sz="quarter" idx="12"/>
          </p:nvPr>
        </p:nvSpPr>
        <p:spPr/>
        <p:txBody>
          <a:bodyPr/>
          <a:lstStyle/>
          <a:p>
            <a:fld id="{683A2508-1F4F-4FA1-8C0C-1A65B361A484}" type="slidenum">
              <a:rPr lang="en-IN" smtClean="0"/>
              <a:t>‹#›</a:t>
            </a:fld>
            <a:endParaRPr lang="en-IN"/>
          </a:p>
        </p:txBody>
      </p:sp>
    </p:spTree>
    <p:extLst>
      <p:ext uri="{BB962C8B-B14F-4D97-AF65-F5344CB8AC3E}">
        <p14:creationId xmlns:p14="http://schemas.microsoft.com/office/powerpoint/2010/main" val="3883100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D73E4-7AE4-F6FD-3695-A50ADC5B45D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4C2A6A-DAD2-895B-7779-74BED4C1FCAD}"/>
              </a:ext>
            </a:extLst>
          </p:cNvPr>
          <p:cNvSpPr>
            <a:spLocks noGrp="1"/>
          </p:cNvSpPr>
          <p:nvPr>
            <p:ph type="dt" sz="half" idx="10"/>
          </p:nvPr>
        </p:nvSpPr>
        <p:spPr/>
        <p:txBody>
          <a:bodyPr/>
          <a:lstStyle/>
          <a:p>
            <a:fld id="{1570040C-F4C6-44F1-AC3E-970AB0DD8C19}" type="datetime1">
              <a:rPr lang="en-IN" smtClean="0"/>
              <a:t>21-06-2025</a:t>
            </a:fld>
            <a:endParaRPr lang="en-IN"/>
          </a:p>
        </p:txBody>
      </p:sp>
      <p:sp>
        <p:nvSpPr>
          <p:cNvPr id="4" name="Footer Placeholder 3">
            <a:extLst>
              <a:ext uri="{FF2B5EF4-FFF2-40B4-BE49-F238E27FC236}">
                <a16:creationId xmlns:a16="http://schemas.microsoft.com/office/drawing/2014/main" id="{BD2A767D-05FB-E152-FDB0-C801F78BBEF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0828559-CAEE-94E1-2B5B-1C97A32B0AAC}"/>
              </a:ext>
            </a:extLst>
          </p:cNvPr>
          <p:cNvSpPr>
            <a:spLocks noGrp="1"/>
          </p:cNvSpPr>
          <p:nvPr>
            <p:ph type="sldNum" sz="quarter" idx="12"/>
          </p:nvPr>
        </p:nvSpPr>
        <p:spPr/>
        <p:txBody>
          <a:bodyPr/>
          <a:lstStyle/>
          <a:p>
            <a:fld id="{683A2508-1F4F-4FA1-8C0C-1A65B361A484}" type="slidenum">
              <a:rPr lang="en-IN" smtClean="0"/>
              <a:t>‹#›</a:t>
            </a:fld>
            <a:endParaRPr lang="en-IN"/>
          </a:p>
        </p:txBody>
      </p:sp>
    </p:spTree>
    <p:extLst>
      <p:ext uri="{BB962C8B-B14F-4D97-AF65-F5344CB8AC3E}">
        <p14:creationId xmlns:p14="http://schemas.microsoft.com/office/powerpoint/2010/main" val="26703345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9D924B-447D-FC32-B318-BA389472646E}"/>
              </a:ext>
            </a:extLst>
          </p:cNvPr>
          <p:cNvSpPr>
            <a:spLocks noGrp="1"/>
          </p:cNvSpPr>
          <p:nvPr>
            <p:ph type="dt" sz="half" idx="10"/>
          </p:nvPr>
        </p:nvSpPr>
        <p:spPr/>
        <p:txBody>
          <a:bodyPr/>
          <a:lstStyle/>
          <a:p>
            <a:fld id="{03C7EB11-88B9-47FB-B698-65935A24046D}" type="datetime1">
              <a:rPr lang="en-IN" smtClean="0"/>
              <a:t>21-06-2025</a:t>
            </a:fld>
            <a:endParaRPr lang="en-IN"/>
          </a:p>
        </p:txBody>
      </p:sp>
      <p:sp>
        <p:nvSpPr>
          <p:cNvPr id="3" name="Footer Placeholder 2">
            <a:extLst>
              <a:ext uri="{FF2B5EF4-FFF2-40B4-BE49-F238E27FC236}">
                <a16:creationId xmlns:a16="http://schemas.microsoft.com/office/drawing/2014/main" id="{07EF9AB5-567F-E591-135D-B3EE15CC2E4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D270F45-CAAB-F1B7-543D-83D68F2A6951}"/>
              </a:ext>
            </a:extLst>
          </p:cNvPr>
          <p:cNvSpPr>
            <a:spLocks noGrp="1"/>
          </p:cNvSpPr>
          <p:nvPr>
            <p:ph type="sldNum" sz="quarter" idx="12"/>
          </p:nvPr>
        </p:nvSpPr>
        <p:spPr/>
        <p:txBody>
          <a:bodyPr/>
          <a:lstStyle/>
          <a:p>
            <a:fld id="{683A2508-1F4F-4FA1-8C0C-1A65B361A484}" type="slidenum">
              <a:rPr lang="en-IN" smtClean="0"/>
              <a:t>‹#›</a:t>
            </a:fld>
            <a:endParaRPr lang="en-IN"/>
          </a:p>
        </p:txBody>
      </p:sp>
    </p:spTree>
    <p:extLst>
      <p:ext uri="{BB962C8B-B14F-4D97-AF65-F5344CB8AC3E}">
        <p14:creationId xmlns:p14="http://schemas.microsoft.com/office/powerpoint/2010/main" val="1687696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85FCC-8E33-D2F4-54D4-D77334A37C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FB06C30-BBFD-634E-6299-3A73D8F6C6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2BDB4B-02C5-4CCA-545F-25D4A302B4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653A33-5EE0-6EE8-3B26-42287BFD666C}"/>
              </a:ext>
            </a:extLst>
          </p:cNvPr>
          <p:cNvSpPr>
            <a:spLocks noGrp="1"/>
          </p:cNvSpPr>
          <p:nvPr>
            <p:ph type="dt" sz="half" idx="10"/>
          </p:nvPr>
        </p:nvSpPr>
        <p:spPr/>
        <p:txBody>
          <a:bodyPr/>
          <a:lstStyle/>
          <a:p>
            <a:fld id="{A7A50888-7623-4A81-B4A0-233A391F0D9A}" type="datetime1">
              <a:rPr lang="en-IN" smtClean="0"/>
              <a:t>21-06-2025</a:t>
            </a:fld>
            <a:endParaRPr lang="en-IN"/>
          </a:p>
        </p:txBody>
      </p:sp>
      <p:sp>
        <p:nvSpPr>
          <p:cNvPr id="6" name="Footer Placeholder 5">
            <a:extLst>
              <a:ext uri="{FF2B5EF4-FFF2-40B4-BE49-F238E27FC236}">
                <a16:creationId xmlns:a16="http://schemas.microsoft.com/office/drawing/2014/main" id="{FCE8DBAA-30C0-A82B-E70A-57DC92FBA9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DE3961-0BF5-E5E6-C75E-5958BC9D078A}"/>
              </a:ext>
            </a:extLst>
          </p:cNvPr>
          <p:cNvSpPr>
            <a:spLocks noGrp="1"/>
          </p:cNvSpPr>
          <p:nvPr>
            <p:ph type="sldNum" sz="quarter" idx="12"/>
          </p:nvPr>
        </p:nvSpPr>
        <p:spPr/>
        <p:txBody>
          <a:bodyPr/>
          <a:lstStyle/>
          <a:p>
            <a:fld id="{683A2508-1F4F-4FA1-8C0C-1A65B361A484}" type="slidenum">
              <a:rPr lang="en-IN" smtClean="0"/>
              <a:t>‹#›</a:t>
            </a:fld>
            <a:endParaRPr lang="en-IN"/>
          </a:p>
        </p:txBody>
      </p:sp>
    </p:spTree>
    <p:extLst>
      <p:ext uri="{BB962C8B-B14F-4D97-AF65-F5344CB8AC3E}">
        <p14:creationId xmlns:p14="http://schemas.microsoft.com/office/powerpoint/2010/main" val="2033761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B4298-788A-293F-3BB8-B0454280CA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85D76AB-A9DA-D5D0-7AD2-7AD376E9A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2F37DEF-DC85-FC2D-E7C8-EE9CB74D9A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10CB21-8981-565E-4DAE-D4065808D7E6}"/>
              </a:ext>
            </a:extLst>
          </p:cNvPr>
          <p:cNvSpPr>
            <a:spLocks noGrp="1"/>
          </p:cNvSpPr>
          <p:nvPr>
            <p:ph type="dt" sz="half" idx="10"/>
          </p:nvPr>
        </p:nvSpPr>
        <p:spPr/>
        <p:txBody>
          <a:bodyPr/>
          <a:lstStyle/>
          <a:p>
            <a:fld id="{4C815220-6EF6-45F1-9599-A4A918134998}" type="datetime1">
              <a:rPr lang="en-IN" smtClean="0"/>
              <a:t>21-06-2025</a:t>
            </a:fld>
            <a:endParaRPr lang="en-IN"/>
          </a:p>
        </p:txBody>
      </p:sp>
      <p:sp>
        <p:nvSpPr>
          <p:cNvPr id="6" name="Footer Placeholder 5">
            <a:extLst>
              <a:ext uri="{FF2B5EF4-FFF2-40B4-BE49-F238E27FC236}">
                <a16:creationId xmlns:a16="http://schemas.microsoft.com/office/drawing/2014/main" id="{1FB2C81D-CF1C-DFD9-4D7E-78E6FDD623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E33EBC-BA8B-E724-8D96-99CBE8003B3F}"/>
              </a:ext>
            </a:extLst>
          </p:cNvPr>
          <p:cNvSpPr>
            <a:spLocks noGrp="1"/>
          </p:cNvSpPr>
          <p:nvPr>
            <p:ph type="sldNum" sz="quarter" idx="12"/>
          </p:nvPr>
        </p:nvSpPr>
        <p:spPr/>
        <p:txBody>
          <a:bodyPr/>
          <a:lstStyle/>
          <a:p>
            <a:fld id="{683A2508-1F4F-4FA1-8C0C-1A65B361A484}" type="slidenum">
              <a:rPr lang="en-IN" smtClean="0"/>
              <a:t>‹#›</a:t>
            </a:fld>
            <a:endParaRPr lang="en-IN"/>
          </a:p>
        </p:txBody>
      </p:sp>
    </p:spTree>
    <p:extLst>
      <p:ext uri="{BB962C8B-B14F-4D97-AF65-F5344CB8AC3E}">
        <p14:creationId xmlns:p14="http://schemas.microsoft.com/office/powerpoint/2010/main" val="1169974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E84BF6-28EA-F4E0-5F5F-E8AB0D378B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27DCA8-7A52-222E-CBCE-F2E5C4128F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12C674-4FE4-C4E0-0257-1040CBE3F3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8EABBE-4632-4EEC-BC3E-E3430C118749}" type="datetime1">
              <a:rPr lang="en-IN" smtClean="0"/>
              <a:t>21-06-2025</a:t>
            </a:fld>
            <a:endParaRPr lang="en-IN"/>
          </a:p>
        </p:txBody>
      </p:sp>
      <p:sp>
        <p:nvSpPr>
          <p:cNvPr id="5" name="Footer Placeholder 4">
            <a:extLst>
              <a:ext uri="{FF2B5EF4-FFF2-40B4-BE49-F238E27FC236}">
                <a16:creationId xmlns:a16="http://schemas.microsoft.com/office/drawing/2014/main" id="{F1D883F3-AD5C-6234-98FD-C2CDF04134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65691E2-0129-F6D1-B9F9-FA73A7ADE2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3A2508-1F4F-4FA1-8C0C-1A65B361A484}" type="slidenum">
              <a:rPr lang="en-IN" smtClean="0"/>
              <a:t>‹#›</a:t>
            </a:fld>
            <a:endParaRPr lang="en-IN"/>
          </a:p>
        </p:txBody>
      </p:sp>
    </p:spTree>
    <p:extLst>
      <p:ext uri="{BB962C8B-B14F-4D97-AF65-F5344CB8AC3E}">
        <p14:creationId xmlns:p14="http://schemas.microsoft.com/office/powerpoint/2010/main" val="4130804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45C18D-D005-7DD1-D0A6-7612ED4AA77E}"/>
              </a:ext>
            </a:extLst>
          </p:cNvPr>
          <p:cNvSpPr>
            <a:spLocks noGrp="1"/>
          </p:cNvSpPr>
          <p:nvPr>
            <p:ph type="sldNum" sz="quarter" idx="12"/>
          </p:nvPr>
        </p:nvSpPr>
        <p:spPr/>
        <p:txBody>
          <a:bodyPr/>
          <a:lstStyle/>
          <a:p>
            <a:fld id="{683A2508-1F4F-4FA1-8C0C-1A65B361A484}" type="slidenum">
              <a:rPr lang="en-IN" smtClean="0"/>
              <a:t>1</a:t>
            </a:fld>
            <a:endParaRPr lang="en-IN"/>
          </a:p>
        </p:txBody>
      </p:sp>
      <p:sp>
        <p:nvSpPr>
          <p:cNvPr id="3" name="TextBox 2">
            <a:extLst>
              <a:ext uri="{FF2B5EF4-FFF2-40B4-BE49-F238E27FC236}">
                <a16:creationId xmlns:a16="http://schemas.microsoft.com/office/drawing/2014/main" id="{EC1B1BC8-36BF-71E8-7FBB-AAAA9C6EC8FD}"/>
              </a:ext>
            </a:extLst>
          </p:cNvPr>
          <p:cNvSpPr txBox="1"/>
          <p:nvPr/>
        </p:nvSpPr>
        <p:spPr>
          <a:xfrm>
            <a:off x="2856098" y="2071396"/>
            <a:ext cx="7030001" cy="1754326"/>
          </a:xfrm>
          <a:prstGeom prst="rect">
            <a:avLst/>
          </a:prstGeom>
          <a:noFill/>
        </p:spPr>
        <p:txBody>
          <a:bodyPr wrap="none" rtlCol="0">
            <a:spAutoFit/>
          </a:bodyPr>
          <a:lstStyle/>
          <a:p>
            <a:r>
              <a:rPr lang="en-US" sz="5400" b="1" dirty="0"/>
              <a:t>IOT   BASED  MANHOLE </a:t>
            </a:r>
          </a:p>
          <a:p>
            <a:r>
              <a:rPr lang="en-US" sz="5400" b="1" dirty="0"/>
              <a:t> MONITORING  SYSTEM</a:t>
            </a:r>
            <a:endParaRPr lang="en-IN" sz="5400" b="1" dirty="0"/>
          </a:p>
        </p:txBody>
      </p:sp>
      <p:graphicFrame>
        <p:nvGraphicFramePr>
          <p:cNvPr id="6" name="Table 5">
            <a:extLst>
              <a:ext uri="{FF2B5EF4-FFF2-40B4-BE49-F238E27FC236}">
                <a16:creationId xmlns:a16="http://schemas.microsoft.com/office/drawing/2014/main" id="{761B600E-1085-BBF2-0A99-CC8F3498817B}"/>
              </a:ext>
            </a:extLst>
          </p:cNvPr>
          <p:cNvGraphicFramePr>
            <a:graphicFrameLocks noGrp="1"/>
          </p:cNvGraphicFramePr>
          <p:nvPr>
            <p:extLst>
              <p:ext uri="{D42A27DB-BD31-4B8C-83A1-F6EECF244321}">
                <p14:modId xmlns:p14="http://schemas.microsoft.com/office/powerpoint/2010/main" val="3604128826"/>
              </p:ext>
            </p:extLst>
          </p:nvPr>
        </p:nvGraphicFramePr>
        <p:xfrm>
          <a:off x="2305901" y="1511560"/>
          <a:ext cx="8041748" cy="3172408"/>
        </p:xfrm>
        <a:graphic>
          <a:graphicData uri="http://schemas.openxmlformats.org/drawingml/2006/table">
            <a:tbl>
              <a:tblPr/>
              <a:tblGrid>
                <a:gridCol w="8041748">
                  <a:extLst>
                    <a:ext uri="{9D8B030D-6E8A-4147-A177-3AD203B41FA5}">
                      <a16:colId xmlns:a16="http://schemas.microsoft.com/office/drawing/2014/main" val="3104048664"/>
                    </a:ext>
                  </a:extLst>
                </a:gridCol>
              </a:tblGrid>
              <a:tr h="3172408">
                <a:tc>
                  <a:txBody>
                    <a:bodyPr/>
                    <a:lstStyle/>
                    <a:p>
                      <a:pPr algn="ctr"/>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cell3D prstMaterial="dkEdge">
                      <a:bevel/>
                      <a:lightRig rig="flood" dir="t"/>
                    </a:cell3D>
                  </a:tcPr>
                </a:tc>
                <a:extLst>
                  <a:ext uri="{0D108BD9-81ED-4DB2-BD59-A6C34878D82A}">
                    <a16:rowId xmlns:a16="http://schemas.microsoft.com/office/drawing/2014/main" val="3868234708"/>
                  </a:ext>
                </a:extLst>
              </a:tr>
            </a:tbl>
          </a:graphicData>
        </a:graphic>
      </p:graphicFrame>
    </p:spTree>
    <p:extLst>
      <p:ext uri="{BB962C8B-B14F-4D97-AF65-F5344CB8AC3E}">
        <p14:creationId xmlns:p14="http://schemas.microsoft.com/office/powerpoint/2010/main" val="26889464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5F9D4B-8449-188A-97A8-0E70446349F5}"/>
              </a:ext>
            </a:extLst>
          </p:cNvPr>
          <p:cNvSpPr>
            <a:spLocks noGrp="1"/>
          </p:cNvSpPr>
          <p:nvPr>
            <p:ph type="sldNum" sz="quarter" idx="12"/>
          </p:nvPr>
        </p:nvSpPr>
        <p:spPr/>
        <p:txBody>
          <a:bodyPr/>
          <a:lstStyle/>
          <a:p>
            <a:fld id="{683A2508-1F4F-4FA1-8C0C-1A65B361A484}" type="slidenum">
              <a:rPr lang="en-IN" smtClean="0"/>
              <a:t>10</a:t>
            </a:fld>
            <a:endParaRPr lang="en-IN"/>
          </a:p>
        </p:txBody>
      </p:sp>
      <p:sp>
        <p:nvSpPr>
          <p:cNvPr id="5" name="TextBox 4">
            <a:extLst>
              <a:ext uri="{FF2B5EF4-FFF2-40B4-BE49-F238E27FC236}">
                <a16:creationId xmlns:a16="http://schemas.microsoft.com/office/drawing/2014/main" id="{DF987FEE-7588-244D-A596-6C67891A8434}"/>
              </a:ext>
            </a:extLst>
          </p:cNvPr>
          <p:cNvSpPr txBox="1"/>
          <p:nvPr/>
        </p:nvSpPr>
        <p:spPr>
          <a:xfrm>
            <a:off x="755780" y="587829"/>
            <a:ext cx="5943600" cy="707886"/>
          </a:xfrm>
          <a:prstGeom prst="rect">
            <a:avLst/>
          </a:prstGeom>
          <a:noFill/>
        </p:spPr>
        <p:txBody>
          <a:bodyPr wrap="square" rtlCol="0">
            <a:spAutoFit/>
          </a:bodyPr>
          <a:lstStyle/>
          <a:p>
            <a:r>
              <a:rPr lang="en-IN" sz="4000" b="1" dirty="0"/>
              <a:t>SMOKE SENSOR(MQ-3)</a:t>
            </a:r>
          </a:p>
        </p:txBody>
      </p:sp>
      <p:sp>
        <p:nvSpPr>
          <p:cNvPr id="6" name="TextBox 5">
            <a:extLst>
              <a:ext uri="{FF2B5EF4-FFF2-40B4-BE49-F238E27FC236}">
                <a16:creationId xmlns:a16="http://schemas.microsoft.com/office/drawing/2014/main" id="{156E6B05-53A1-7164-723A-32B0E1C6B01F}"/>
              </a:ext>
            </a:extLst>
          </p:cNvPr>
          <p:cNvSpPr txBox="1"/>
          <p:nvPr/>
        </p:nvSpPr>
        <p:spPr>
          <a:xfrm>
            <a:off x="821094" y="1688840"/>
            <a:ext cx="6979298" cy="419602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a:latin typeface="Arial" panose="020B0604020202020204" pitchFamily="34" charset="0"/>
                <a:cs typeface="Arial" panose="020B0604020202020204" pitchFamily="34" charset="0"/>
              </a:rPr>
              <a:t>   The MQ-3 is a versatile smoke sensor capable of detecting a range of gases, including smoke, alcohol, and carbon monoxide (CO). It provides an analog output that varies with the concentration of detected gases, requiring an analog-to-digital converter (ADC) for interfacing with microcontrollers like Arduino or </a:t>
            </a:r>
            <a:r>
              <a:rPr lang="en-US" dirty="0" err="1">
                <a:latin typeface="Arial" panose="020B0604020202020204" pitchFamily="34" charset="0"/>
                <a:cs typeface="Arial" panose="020B0604020202020204" pitchFamily="34" charset="0"/>
              </a:rPr>
              <a:t>NodeMCU</a:t>
            </a:r>
            <a:r>
              <a:rPr lang="en-US" dirty="0">
                <a:latin typeface="Arial" panose="020B0604020202020204" pitchFamily="34" charset="0"/>
                <a:cs typeface="Arial" panose="020B0604020202020204" pitchFamily="34" charset="0"/>
              </a:rPr>
              <a:t>. The MQ-3 is commonly used in smoke detectors and air quality monitoring systems due to its sensitivity to smoke and other combustion-related gases, making it a valuable component for safety and environmental monitoring applications.</a:t>
            </a:r>
            <a:endParaRPr lang="en-IN" dirty="0">
              <a:latin typeface="Arial" panose="020B0604020202020204" pitchFamily="34" charset="0"/>
              <a:cs typeface="Arial" panose="020B0604020202020204" pitchFamily="34" charset="0"/>
            </a:endParaRPr>
          </a:p>
        </p:txBody>
      </p:sp>
      <p:pic>
        <p:nvPicPr>
          <p:cNvPr id="11" name="Picture 10" descr="A close-up of a sensor&#10;&#10;Description automatically generated">
            <a:extLst>
              <a:ext uri="{FF2B5EF4-FFF2-40B4-BE49-F238E27FC236}">
                <a16:creationId xmlns:a16="http://schemas.microsoft.com/office/drawing/2014/main" id="{451CAFE8-FBCE-A9F9-C4B4-4CBF1D083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1996" y="2114841"/>
            <a:ext cx="2143125" cy="2143125"/>
          </a:xfrm>
          <a:prstGeom prst="rect">
            <a:avLst/>
          </a:prstGeom>
        </p:spPr>
      </p:pic>
      <p:graphicFrame>
        <p:nvGraphicFramePr>
          <p:cNvPr id="12" name="Table 11">
            <a:extLst>
              <a:ext uri="{FF2B5EF4-FFF2-40B4-BE49-F238E27FC236}">
                <a16:creationId xmlns:a16="http://schemas.microsoft.com/office/drawing/2014/main" id="{A023BAC8-48A3-A14F-D0C0-27F250AE2AA3}"/>
              </a:ext>
            </a:extLst>
          </p:cNvPr>
          <p:cNvGraphicFramePr>
            <a:graphicFrameLocks noGrp="1"/>
          </p:cNvGraphicFramePr>
          <p:nvPr>
            <p:extLst>
              <p:ext uri="{D42A27DB-BD31-4B8C-83A1-F6EECF244321}">
                <p14:modId xmlns:p14="http://schemas.microsoft.com/office/powerpoint/2010/main" val="3238701049"/>
              </p:ext>
            </p:extLst>
          </p:nvPr>
        </p:nvGraphicFramePr>
        <p:xfrm>
          <a:off x="8546841" y="1968759"/>
          <a:ext cx="3004457" cy="2668555"/>
        </p:xfrm>
        <a:graphic>
          <a:graphicData uri="http://schemas.openxmlformats.org/drawingml/2006/table">
            <a:tbl>
              <a:tblPr/>
              <a:tblGrid>
                <a:gridCol w="3004457">
                  <a:extLst>
                    <a:ext uri="{9D8B030D-6E8A-4147-A177-3AD203B41FA5}">
                      <a16:colId xmlns:a16="http://schemas.microsoft.com/office/drawing/2014/main" val="852704424"/>
                    </a:ext>
                  </a:extLst>
                </a:gridCol>
              </a:tblGrid>
              <a:tr h="2668555">
                <a:tc>
                  <a:txBody>
                    <a:bodyPr/>
                    <a:lstStyle/>
                    <a:p>
                      <a:endParaRPr lang="en-IN" dirty="0"/>
                    </a:p>
                  </a:txBody>
                  <a:tcPr>
                    <a:lnL w="9525" cmpd="sng">
                      <a:solidFill>
                        <a:schemeClr val="tx1"/>
                      </a:solidFill>
                      <a:prstDash val="solid"/>
                    </a:lnL>
                    <a:lnR w="9525" cmpd="sng">
                      <a:solidFill>
                        <a:schemeClr val="tx1"/>
                      </a:solidFill>
                      <a:prstDash val="solid"/>
                    </a:lnR>
                    <a:lnT w="9525" cmpd="sng">
                      <a:solidFill>
                        <a:schemeClr val="tx1"/>
                      </a:solidFill>
                      <a:prstDash val="solid"/>
                    </a:lnT>
                    <a:lnB w="9525" cmpd="sng">
                      <a:solidFill>
                        <a:schemeClr val="tx1"/>
                      </a:solidFill>
                      <a:prstDash val="solid"/>
                    </a:lnB>
                    <a:cell3D prstMaterial="dkEdge">
                      <a:bevel prst="relaxedInset"/>
                      <a:lightRig rig="flood" dir="t"/>
                    </a:cell3D>
                  </a:tcPr>
                </a:tc>
                <a:extLst>
                  <a:ext uri="{0D108BD9-81ED-4DB2-BD59-A6C34878D82A}">
                    <a16:rowId xmlns:a16="http://schemas.microsoft.com/office/drawing/2014/main" val="2883497776"/>
                  </a:ext>
                </a:extLst>
              </a:tr>
            </a:tbl>
          </a:graphicData>
        </a:graphic>
      </p:graphicFrame>
    </p:spTree>
    <p:extLst>
      <p:ext uri="{BB962C8B-B14F-4D97-AF65-F5344CB8AC3E}">
        <p14:creationId xmlns:p14="http://schemas.microsoft.com/office/powerpoint/2010/main" val="804543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C9EEC5-2799-D4B4-46F9-6CA04A5E033F}"/>
              </a:ext>
            </a:extLst>
          </p:cNvPr>
          <p:cNvSpPr>
            <a:spLocks noGrp="1"/>
          </p:cNvSpPr>
          <p:nvPr>
            <p:ph type="sldNum" sz="quarter" idx="12"/>
          </p:nvPr>
        </p:nvSpPr>
        <p:spPr/>
        <p:txBody>
          <a:bodyPr/>
          <a:lstStyle/>
          <a:p>
            <a:fld id="{683A2508-1F4F-4FA1-8C0C-1A65B361A484}" type="slidenum">
              <a:rPr lang="en-IN" smtClean="0"/>
              <a:t>11</a:t>
            </a:fld>
            <a:endParaRPr lang="en-IN"/>
          </a:p>
        </p:txBody>
      </p:sp>
      <p:sp>
        <p:nvSpPr>
          <p:cNvPr id="3" name="TextBox 2">
            <a:extLst>
              <a:ext uri="{FF2B5EF4-FFF2-40B4-BE49-F238E27FC236}">
                <a16:creationId xmlns:a16="http://schemas.microsoft.com/office/drawing/2014/main" id="{731688F0-2F90-43C8-AED0-3D4E6A4958E8}"/>
              </a:ext>
            </a:extLst>
          </p:cNvPr>
          <p:cNvSpPr txBox="1"/>
          <p:nvPr/>
        </p:nvSpPr>
        <p:spPr>
          <a:xfrm>
            <a:off x="783771" y="737117"/>
            <a:ext cx="5775649" cy="707886"/>
          </a:xfrm>
          <a:prstGeom prst="rect">
            <a:avLst/>
          </a:prstGeom>
          <a:noFill/>
        </p:spPr>
        <p:txBody>
          <a:bodyPr wrap="square" rtlCol="0">
            <a:spAutoFit/>
          </a:bodyPr>
          <a:lstStyle/>
          <a:p>
            <a:r>
              <a:rPr lang="en-IN" sz="4000" b="1" dirty="0"/>
              <a:t>GAS SENSOR (MQ-7)</a:t>
            </a:r>
          </a:p>
        </p:txBody>
      </p:sp>
      <p:sp>
        <p:nvSpPr>
          <p:cNvPr id="5" name="TextBox 4">
            <a:extLst>
              <a:ext uri="{FF2B5EF4-FFF2-40B4-BE49-F238E27FC236}">
                <a16:creationId xmlns:a16="http://schemas.microsoft.com/office/drawing/2014/main" id="{E8CFBA8A-71E2-A12C-D002-5A7EC7441B10}"/>
              </a:ext>
            </a:extLst>
          </p:cNvPr>
          <p:cNvSpPr txBox="1"/>
          <p:nvPr/>
        </p:nvSpPr>
        <p:spPr>
          <a:xfrm>
            <a:off x="783771" y="1735492"/>
            <a:ext cx="6615406" cy="4196020"/>
          </a:xfrm>
          <a:prstGeom prst="rect">
            <a:avLst/>
          </a:prstGeom>
          <a:noFill/>
        </p:spPr>
        <p:txBody>
          <a:bodyPr wrap="square" rtlCol="0">
            <a:spAutoFit/>
          </a:bodyPr>
          <a:lstStyle/>
          <a:p>
            <a:pPr algn="just">
              <a:lnSpc>
                <a:spcPct val="150000"/>
              </a:lnSpc>
            </a:pPr>
            <a:r>
              <a:rPr lang="en-US" dirty="0">
                <a:latin typeface="Arial" panose="020B0604020202020204" pitchFamily="34" charset="0"/>
                <a:cs typeface="Arial" panose="020B0604020202020204" pitchFamily="34" charset="0"/>
              </a:rPr>
              <a:t> The MQ-7 is a gas sensor designed to detect carbon monoxide (CO) levels in the air. It operates using an analog output, which requires an analog-to-digital converter (ADC) to interface with microcontrollers like Arduino or </a:t>
            </a:r>
            <a:r>
              <a:rPr lang="en-US" dirty="0" err="1">
                <a:latin typeface="Arial" panose="020B0604020202020204" pitchFamily="34" charset="0"/>
                <a:cs typeface="Arial" panose="020B0604020202020204" pitchFamily="34" charset="0"/>
              </a:rPr>
              <a:t>NodeMCU</a:t>
            </a:r>
            <a:r>
              <a:rPr lang="en-US" dirty="0">
                <a:latin typeface="Arial" panose="020B0604020202020204" pitchFamily="34" charset="0"/>
                <a:cs typeface="Arial" panose="020B0604020202020204" pitchFamily="34" charset="0"/>
              </a:rPr>
              <a:t>. The sensor is sensitive to low concentrations of CO and provides an indication of the gas level through changes in resistance. The MQ-7 is commonly used in applications such as air quality monitoring, gas leak detection, and safety systems due to its ability to provide real-time measurements of potentially hazardous gases.</a:t>
            </a:r>
            <a:endParaRPr lang="en-IN" dirty="0">
              <a:latin typeface="Arial" panose="020B0604020202020204" pitchFamily="34" charset="0"/>
              <a:cs typeface="Arial" panose="020B0604020202020204" pitchFamily="34" charset="0"/>
            </a:endParaRPr>
          </a:p>
        </p:txBody>
      </p:sp>
      <p:pic>
        <p:nvPicPr>
          <p:cNvPr id="7" name="Picture 6" descr="A close-up of a sensor&#10;&#10;Description automatically generated">
            <a:extLst>
              <a:ext uri="{FF2B5EF4-FFF2-40B4-BE49-F238E27FC236}">
                <a16:creationId xmlns:a16="http://schemas.microsoft.com/office/drawing/2014/main" id="{CB458BE2-A9C2-5565-8671-7CCC03C298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9317" y="2519362"/>
            <a:ext cx="2514600" cy="1819275"/>
          </a:xfrm>
          <a:prstGeom prst="rect">
            <a:avLst/>
          </a:prstGeom>
        </p:spPr>
      </p:pic>
      <p:graphicFrame>
        <p:nvGraphicFramePr>
          <p:cNvPr id="8" name="Table 7">
            <a:extLst>
              <a:ext uri="{FF2B5EF4-FFF2-40B4-BE49-F238E27FC236}">
                <a16:creationId xmlns:a16="http://schemas.microsoft.com/office/drawing/2014/main" id="{38EF95FF-B96A-1D03-27C4-A82F3BBD0DF2}"/>
              </a:ext>
            </a:extLst>
          </p:cNvPr>
          <p:cNvGraphicFramePr>
            <a:graphicFrameLocks noGrp="1"/>
          </p:cNvGraphicFramePr>
          <p:nvPr>
            <p:extLst>
              <p:ext uri="{D42A27DB-BD31-4B8C-83A1-F6EECF244321}">
                <p14:modId xmlns:p14="http://schemas.microsoft.com/office/powerpoint/2010/main" val="601074450"/>
              </p:ext>
            </p:extLst>
          </p:nvPr>
        </p:nvGraphicFramePr>
        <p:xfrm>
          <a:off x="7949676" y="2174033"/>
          <a:ext cx="3470988" cy="2640563"/>
        </p:xfrm>
        <a:graphic>
          <a:graphicData uri="http://schemas.openxmlformats.org/drawingml/2006/table">
            <a:tbl>
              <a:tblPr/>
              <a:tblGrid>
                <a:gridCol w="3470988">
                  <a:extLst>
                    <a:ext uri="{9D8B030D-6E8A-4147-A177-3AD203B41FA5}">
                      <a16:colId xmlns:a16="http://schemas.microsoft.com/office/drawing/2014/main" val="1173112637"/>
                    </a:ext>
                  </a:extLst>
                </a:gridCol>
              </a:tblGrid>
              <a:tr h="2640563">
                <a:tc>
                  <a:txBody>
                    <a:bodyPr/>
                    <a:lstStyle/>
                    <a:p>
                      <a:endParaRPr lang="en-IN" dirty="0"/>
                    </a:p>
                  </a:txBody>
                  <a:tcPr>
                    <a:lnL w="9525" cmpd="sng">
                      <a:solidFill>
                        <a:schemeClr val="tx1"/>
                      </a:solidFill>
                      <a:prstDash val="solid"/>
                    </a:lnL>
                    <a:lnR w="9525" cmpd="sng">
                      <a:solidFill>
                        <a:schemeClr val="tx1"/>
                      </a:solidFill>
                      <a:prstDash val="solid"/>
                    </a:lnR>
                    <a:lnT w="9525" cmpd="sng">
                      <a:solidFill>
                        <a:schemeClr val="tx1"/>
                      </a:solidFill>
                      <a:prstDash val="solid"/>
                    </a:lnT>
                    <a:lnB w="9525" cmpd="sng">
                      <a:solidFill>
                        <a:schemeClr val="tx1"/>
                      </a:solidFill>
                      <a:prstDash val="solid"/>
                    </a:lnB>
                    <a:cell3D prstMaterial="dkEdge">
                      <a:bevel prst="relaxedInset"/>
                      <a:lightRig rig="flood" dir="t"/>
                    </a:cell3D>
                  </a:tcPr>
                </a:tc>
                <a:extLst>
                  <a:ext uri="{0D108BD9-81ED-4DB2-BD59-A6C34878D82A}">
                    <a16:rowId xmlns:a16="http://schemas.microsoft.com/office/drawing/2014/main" val="486803871"/>
                  </a:ext>
                </a:extLst>
              </a:tr>
            </a:tbl>
          </a:graphicData>
        </a:graphic>
      </p:graphicFrame>
    </p:spTree>
    <p:extLst>
      <p:ext uri="{BB962C8B-B14F-4D97-AF65-F5344CB8AC3E}">
        <p14:creationId xmlns:p14="http://schemas.microsoft.com/office/powerpoint/2010/main" val="2071766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42A468-863C-D50F-6243-C94D1579BC51}"/>
              </a:ext>
            </a:extLst>
          </p:cNvPr>
          <p:cNvSpPr txBox="1"/>
          <p:nvPr/>
        </p:nvSpPr>
        <p:spPr>
          <a:xfrm>
            <a:off x="158621" y="233264"/>
            <a:ext cx="5461518" cy="830997"/>
          </a:xfrm>
          <a:prstGeom prst="rect">
            <a:avLst/>
          </a:prstGeom>
          <a:noFill/>
        </p:spPr>
        <p:txBody>
          <a:bodyPr wrap="square" rtlCol="0">
            <a:spAutoFit/>
          </a:bodyPr>
          <a:lstStyle/>
          <a:p>
            <a:r>
              <a:rPr lang="en-IN" sz="4800" b="1" i="0" dirty="0">
                <a:solidFill>
                  <a:srgbClr val="231F20"/>
                </a:solidFill>
                <a:effectLst/>
              </a:rPr>
              <a:t>THINGSPEAK</a:t>
            </a:r>
            <a:endParaRPr lang="en-IN" dirty="0"/>
          </a:p>
        </p:txBody>
      </p:sp>
      <p:sp>
        <p:nvSpPr>
          <p:cNvPr id="3" name="TextBox 2">
            <a:extLst>
              <a:ext uri="{FF2B5EF4-FFF2-40B4-BE49-F238E27FC236}">
                <a16:creationId xmlns:a16="http://schemas.microsoft.com/office/drawing/2014/main" id="{6FDD91A1-2838-8AA2-F9E9-E20E863E68FD}"/>
              </a:ext>
            </a:extLst>
          </p:cNvPr>
          <p:cNvSpPr txBox="1"/>
          <p:nvPr/>
        </p:nvSpPr>
        <p:spPr>
          <a:xfrm>
            <a:off x="401217" y="1372173"/>
            <a:ext cx="8257592" cy="5355312"/>
          </a:xfrm>
          <a:prstGeom prst="rect">
            <a:avLst/>
          </a:prstGeom>
          <a:noFill/>
        </p:spPr>
        <p:txBody>
          <a:bodyPr wrap="square" rtlCol="0">
            <a:spAutoFit/>
          </a:bodyPr>
          <a:lstStyle/>
          <a:p>
            <a:pPr marL="285750" indent="-285750" algn="just">
              <a:buFont typeface="Wingdings" panose="05000000000000000000" pitchFamily="2" charset="2"/>
              <a:buChar char="Ø"/>
            </a:pPr>
            <a:r>
              <a:rPr lang="en-US" b="0" i="0" dirty="0">
                <a:solidFill>
                  <a:srgbClr val="231F20"/>
                </a:solidFill>
                <a:effectLst/>
                <a:latin typeface="Arial" panose="020B0604020202020204" pitchFamily="34" charset="0"/>
                <a:cs typeface="Arial" panose="020B0604020202020204" pitchFamily="34" charset="0"/>
              </a:rPr>
              <a:t>    </a:t>
            </a:r>
            <a:r>
              <a:rPr lang="en-US" b="0" i="0" dirty="0" err="1">
                <a:solidFill>
                  <a:srgbClr val="231F20"/>
                </a:solidFill>
                <a:effectLst/>
                <a:latin typeface="Arial" panose="020B0604020202020204" pitchFamily="34" charset="0"/>
                <a:cs typeface="Arial" panose="020B0604020202020204" pitchFamily="34" charset="0"/>
              </a:rPr>
              <a:t>ThingSpeak</a:t>
            </a:r>
            <a:r>
              <a:rPr lang="en-US" b="0" i="0" dirty="0">
                <a:solidFill>
                  <a:srgbClr val="231F20"/>
                </a:solidFill>
                <a:effectLst/>
                <a:latin typeface="Arial" panose="020B0604020202020204" pitchFamily="34" charset="0"/>
                <a:cs typeface="Arial" panose="020B0604020202020204" pitchFamily="34" charset="0"/>
              </a:rPr>
              <a:t> is an IoT analytics platform that enables users to collect, visualize, and analyze data from various sensors and devices in real-time. It provides a cloud-based service for storing data and creating visualizations such as graphs and charts. </a:t>
            </a:r>
            <a:r>
              <a:rPr lang="en-US" b="0" i="0" dirty="0" err="1">
                <a:solidFill>
                  <a:srgbClr val="231F20"/>
                </a:solidFill>
                <a:effectLst/>
                <a:latin typeface="Arial" panose="020B0604020202020204" pitchFamily="34" charset="0"/>
                <a:cs typeface="Arial" panose="020B0604020202020204" pitchFamily="34" charset="0"/>
              </a:rPr>
              <a:t>ThingSpeak</a:t>
            </a:r>
            <a:r>
              <a:rPr lang="en-US" b="0" i="0" dirty="0">
                <a:solidFill>
                  <a:srgbClr val="231F20"/>
                </a:solidFill>
                <a:effectLst/>
                <a:latin typeface="Arial" panose="020B0604020202020204" pitchFamily="34" charset="0"/>
                <a:cs typeface="Arial" panose="020B0604020202020204" pitchFamily="34" charset="0"/>
              </a:rPr>
              <a:t> supports integration with a range of IoT devices and microcontrollers, including Arduino, </a:t>
            </a:r>
            <a:r>
              <a:rPr lang="en-US" b="0" i="0" dirty="0" err="1">
                <a:solidFill>
                  <a:srgbClr val="231F20"/>
                </a:solidFill>
                <a:effectLst/>
                <a:latin typeface="Arial" panose="020B0604020202020204" pitchFamily="34" charset="0"/>
                <a:cs typeface="Arial" panose="020B0604020202020204" pitchFamily="34" charset="0"/>
              </a:rPr>
              <a:t>NodeMCU</a:t>
            </a:r>
            <a:r>
              <a:rPr lang="en-US" b="0" i="0" dirty="0">
                <a:solidFill>
                  <a:srgbClr val="231F20"/>
                </a:solidFill>
                <a:effectLst/>
                <a:latin typeface="Arial" panose="020B0604020202020204" pitchFamily="34" charset="0"/>
                <a:cs typeface="Arial" panose="020B0604020202020204" pitchFamily="34" charset="0"/>
              </a:rPr>
              <a:t>, and Raspberry Pi, allowing users to send data via HTTP requests or MQTT protocol.</a:t>
            </a:r>
          </a:p>
          <a:p>
            <a:pPr marL="285750" indent="-285750">
              <a:buFont typeface="Wingdings" panose="05000000000000000000" pitchFamily="2" charset="2"/>
              <a:buChar char="Ø"/>
            </a:pPr>
            <a:endParaRPr lang="en-US" dirty="0">
              <a:solidFill>
                <a:srgbClr val="231F20"/>
              </a:solidFill>
              <a:effectLs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Ø"/>
            </a:pPr>
            <a:r>
              <a:rPr lang="en-US" b="0" i="0" dirty="0">
                <a:solidFill>
                  <a:srgbClr val="231F20"/>
                </a:solidFill>
                <a:effectLst/>
                <a:latin typeface="Arial" panose="020B0604020202020204" pitchFamily="34" charset="0"/>
                <a:cs typeface="Arial" panose="020B0604020202020204" pitchFamily="34" charset="0"/>
              </a:rPr>
              <a:t>Key features of </a:t>
            </a:r>
            <a:r>
              <a:rPr lang="en-US" b="0" i="0" dirty="0" err="1">
                <a:solidFill>
                  <a:srgbClr val="231F20"/>
                </a:solidFill>
                <a:effectLst/>
                <a:latin typeface="Arial" panose="020B0604020202020204" pitchFamily="34" charset="0"/>
                <a:cs typeface="Arial" panose="020B0604020202020204" pitchFamily="34" charset="0"/>
              </a:rPr>
              <a:t>ThingSpeak</a:t>
            </a:r>
            <a:r>
              <a:rPr lang="en-US" b="0" i="0" dirty="0">
                <a:solidFill>
                  <a:srgbClr val="231F20"/>
                </a:solidFill>
                <a:effectLst/>
                <a:latin typeface="Arial" panose="020B0604020202020204" pitchFamily="34" charset="0"/>
                <a:cs typeface="Arial" panose="020B0604020202020204" pitchFamily="34" charset="0"/>
              </a:rPr>
              <a:t> include:</a:t>
            </a:r>
          </a:p>
          <a:p>
            <a:pPr algn="just"/>
            <a:endParaRPr lang="en-US" dirty="0">
              <a:solidFill>
                <a:srgbClr val="231F20"/>
              </a:solidFill>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b="0" i="0" dirty="0">
                <a:solidFill>
                  <a:srgbClr val="231F20"/>
                </a:solidFill>
                <a:effectLst/>
                <a:latin typeface="Arial" panose="020B0604020202020204" pitchFamily="34" charset="0"/>
                <a:cs typeface="Arial" panose="020B0604020202020204" pitchFamily="34" charset="0"/>
              </a:rPr>
              <a:t> Data Channels: Users can create channels to store data from different sensors or devices. Each channel can have multiple fields for different types of data.</a:t>
            </a:r>
          </a:p>
          <a:p>
            <a:pPr algn="just"/>
            <a:endParaRPr lang="en-US" dirty="0">
              <a:latin typeface="Arial" panose="020B0604020202020204" pitchFamily="34" charset="0"/>
              <a:cs typeface="Arial" panose="020B0604020202020204" pitchFamily="34" charset="0"/>
            </a:endParaRPr>
          </a:p>
          <a:p>
            <a:pPr algn="just">
              <a:buFont typeface="Arial" panose="020B0604020202020204" pitchFamily="34" charset="0"/>
              <a:buChar char="•"/>
            </a:pPr>
            <a:r>
              <a:rPr lang="en-US" b="0" i="0" dirty="0">
                <a:solidFill>
                  <a:srgbClr val="231F20"/>
                </a:solidFill>
                <a:effectLst/>
                <a:latin typeface="Arial" panose="020B0604020202020204" pitchFamily="34" charset="0"/>
                <a:cs typeface="Arial" panose="020B0604020202020204" pitchFamily="34" charset="0"/>
              </a:rPr>
              <a:t> Real-Time Data Visualization: Provides tools to create custom graphs, charts, and dashboards for visualizing data trends over time.</a:t>
            </a:r>
          </a:p>
          <a:p>
            <a:pPr algn="just"/>
            <a:endParaRPr lang="en-US" dirty="0">
              <a:latin typeface="Arial" panose="020B0604020202020204" pitchFamily="34" charset="0"/>
              <a:cs typeface="Arial" panose="020B0604020202020204" pitchFamily="34" charset="0"/>
            </a:endParaRPr>
          </a:p>
          <a:p>
            <a:pPr algn="just">
              <a:buFont typeface="Arial" panose="020B0604020202020204" pitchFamily="34" charset="0"/>
              <a:buChar char="•"/>
            </a:pPr>
            <a:r>
              <a:rPr lang="en-US" b="0" i="0" dirty="0">
                <a:solidFill>
                  <a:srgbClr val="231F20"/>
                </a:solidFill>
                <a:effectLst/>
                <a:latin typeface="Arial" panose="020B0604020202020204" pitchFamily="34" charset="0"/>
                <a:cs typeface="Arial" panose="020B0604020202020204" pitchFamily="34" charset="0"/>
              </a:rPr>
              <a:t> Alerts and Notifications: Users can set up automated alerts based on predefined conditions or thresholds.</a:t>
            </a:r>
            <a:endParaRPr lang="en-US" dirty="0">
              <a:latin typeface="Arial" panose="020B0604020202020204" pitchFamily="34" charset="0"/>
              <a:cs typeface="Arial" panose="020B0604020202020204" pitchFamily="34" charset="0"/>
            </a:endParaRPr>
          </a:p>
        </p:txBody>
      </p:sp>
      <p:pic>
        <p:nvPicPr>
          <p:cNvPr id="6" name="Picture 5" descr="A blue and white rectangular shapes with black text&#10;&#10;Description automatically generated">
            <a:extLst>
              <a:ext uri="{FF2B5EF4-FFF2-40B4-BE49-F238E27FC236}">
                <a16:creationId xmlns:a16="http://schemas.microsoft.com/office/drawing/2014/main" id="{59EC8EF1-958B-64FD-AE4A-1020FDF74F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0887" y="1886241"/>
            <a:ext cx="2705100" cy="1685925"/>
          </a:xfrm>
          <a:prstGeom prst="rect">
            <a:avLst/>
          </a:prstGeom>
        </p:spPr>
      </p:pic>
      <p:graphicFrame>
        <p:nvGraphicFramePr>
          <p:cNvPr id="7" name="Table 6">
            <a:extLst>
              <a:ext uri="{FF2B5EF4-FFF2-40B4-BE49-F238E27FC236}">
                <a16:creationId xmlns:a16="http://schemas.microsoft.com/office/drawing/2014/main" id="{2DB2ECB8-7DC1-575C-61D6-F7460D852DC3}"/>
              </a:ext>
            </a:extLst>
          </p:cNvPr>
          <p:cNvGraphicFramePr>
            <a:graphicFrameLocks noGrp="1"/>
          </p:cNvGraphicFramePr>
          <p:nvPr/>
        </p:nvGraphicFramePr>
        <p:xfrm>
          <a:off x="8798767" y="1586204"/>
          <a:ext cx="3079102" cy="2453951"/>
        </p:xfrm>
        <a:graphic>
          <a:graphicData uri="http://schemas.openxmlformats.org/drawingml/2006/table">
            <a:tbl>
              <a:tblPr/>
              <a:tblGrid>
                <a:gridCol w="3079102">
                  <a:extLst>
                    <a:ext uri="{9D8B030D-6E8A-4147-A177-3AD203B41FA5}">
                      <a16:colId xmlns:a16="http://schemas.microsoft.com/office/drawing/2014/main" val="1641974074"/>
                    </a:ext>
                  </a:extLst>
                </a:gridCol>
              </a:tblGrid>
              <a:tr h="2453951">
                <a:tc>
                  <a:txBody>
                    <a:bodyPr/>
                    <a:lstStyle/>
                    <a:p>
                      <a:endParaRPr lang="en-IN" dirty="0"/>
                    </a:p>
                  </a:txBody>
                  <a:tcPr>
                    <a:lnL w="9525" cmpd="sng">
                      <a:solidFill>
                        <a:schemeClr val="tx1"/>
                      </a:solidFill>
                      <a:prstDash val="solid"/>
                    </a:lnL>
                    <a:lnR w="9525" cmpd="sng">
                      <a:solidFill>
                        <a:schemeClr val="tx1"/>
                      </a:solidFill>
                      <a:prstDash val="solid"/>
                    </a:lnR>
                    <a:lnT w="9525" cmpd="sng">
                      <a:solidFill>
                        <a:schemeClr val="tx1"/>
                      </a:solidFill>
                      <a:prstDash val="solid"/>
                    </a:lnT>
                    <a:lnB w="9525" cmpd="sng">
                      <a:solidFill>
                        <a:schemeClr val="tx1"/>
                      </a:solidFill>
                      <a:prstDash val="solid"/>
                    </a:lnB>
                  </a:tcPr>
                </a:tc>
                <a:extLst>
                  <a:ext uri="{0D108BD9-81ED-4DB2-BD59-A6C34878D82A}">
                    <a16:rowId xmlns:a16="http://schemas.microsoft.com/office/drawing/2014/main" val="2465554362"/>
                  </a:ext>
                </a:extLst>
              </a:tr>
            </a:tbl>
          </a:graphicData>
        </a:graphic>
      </p:graphicFrame>
    </p:spTree>
    <p:extLst>
      <p:ext uri="{BB962C8B-B14F-4D97-AF65-F5344CB8AC3E}">
        <p14:creationId xmlns:p14="http://schemas.microsoft.com/office/powerpoint/2010/main" val="39083544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F021A8-C66A-D8B4-1626-0B918DE2E5EE}"/>
              </a:ext>
            </a:extLst>
          </p:cNvPr>
          <p:cNvSpPr txBox="1"/>
          <p:nvPr/>
        </p:nvSpPr>
        <p:spPr>
          <a:xfrm>
            <a:off x="746449" y="559836"/>
            <a:ext cx="9153331" cy="1015663"/>
          </a:xfrm>
          <a:prstGeom prst="rect">
            <a:avLst/>
          </a:prstGeom>
          <a:noFill/>
        </p:spPr>
        <p:txBody>
          <a:bodyPr wrap="square" rtlCol="0">
            <a:spAutoFit/>
          </a:bodyPr>
          <a:lstStyle/>
          <a:p>
            <a:r>
              <a:rPr lang="en-IN" sz="6000" b="1" i="0" dirty="0">
                <a:solidFill>
                  <a:srgbClr val="000000"/>
                </a:solidFill>
                <a:effectLst/>
              </a:rPr>
              <a:t>HOW THINGSPEAKS WORKS</a:t>
            </a:r>
            <a:endParaRPr lang="en-IN" sz="6000" dirty="0"/>
          </a:p>
        </p:txBody>
      </p:sp>
      <p:pic>
        <p:nvPicPr>
          <p:cNvPr id="4" name="Picture 3" descr="A cloud with a thermometer and a thermometer&#10;&#10;Description automatically generated">
            <a:extLst>
              <a:ext uri="{FF2B5EF4-FFF2-40B4-BE49-F238E27FC236}">
                <a16:creationId xmlns:a16="http://schemas.microsoft.com/office/drawing/2014/main" id="{0B99EC48-8E6A-A6F9-82C5-4A3A6077F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956" y="2296895"/>
            <a:ext cx="9255726" cy="3020874"/>
          </a:xfrm>
          <a:prstGeom prst="rect">
            <a:avLst/>
          </a:prstGeom>
        </p:spPr>
      </p:pic>
    </p:spTree>
    <p:extLst>
      <p:ext uri="{BB962C8B-B14F-4D97-AF65-F5344CB8AC3E}">
        <p14:creationId xmlns:p14="http://schemas.microsoft.com/office/powerpoint/2010/main" val="2998611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344767-AE49-3F39-84FB-4F3C06DC424E}"/>
              </a:ext>
            </a:extLst>
          </p:cNvPr>
          <p:cNvSpPr txBox="1"/>
          <p:nvPr/>
        </p:nvSpPr>
        <p:spPr>
          <a:xfrm>
            <a:off x="130628" y="233266"/>
            <a:ext cx="4161453" cy="769441"/>
          </a:xfrm>
          <a:prstGeom prst="rect">
            <a:avLst/>
          </a:prstGeom>
          <a:noFill/>
        </p:spPr>
        <p:txBody>
          <a:bodyPr wrap="square" rtlCol="0">
            <a:spAutoFit/>
          </a:bodyPr>
          <a:lstStyle/>
          <a:p>
            <a:r>
              <a:rPr lang="en-US" sz="4400" b="1" dirty="0"/>
              <a:t>BENEFITS</a:t>
            </a:r>
            <a:endParaRPr lang="en-IN" sz="4400" b="1" dirty="0"/>
          </a:p>
        </p:txBody>
      </p:sp>
      <p:sp>
        <p:nvSpPr>
          <p:cNvPr id="4" name="TextBox 3">
            <a:extLst>
              <a:ext uri="{FF2B5EF4-FFF2-40B4-BE49-F238E27FC236}">
                <a16:creationId xmlns:a16="http://schemas.microsoft.com/office/drawing/2014/main" id="{49EFE4E6-D29C-8CBD-7A8F-8CBCC8FC6F37}"/>
              </a:ext>
            </a:extLst>
          </p:cNvPr>
          <p:cNvSpPr txBox="1"/>
          <p:nvPr/>
        </p:nvSpPr>
        <p:spPr>
          <a:xfrm>
            <a:off x="475861" y="1315616"/>
            <a:ext cx="11131421" cy="4611519"/>
          </a:xfrm>
          <a:prstGeom prst="rect">
            <a:avLst/>
          </a:prstGeom>
          <a:noFill/>
        </p:spPr>
        <p:txBody>
          <a:bodyPr wrap="square" rtlCol="0">
            <a:spAutoFit/>
          </a:bodyPr>
          <a:lstStyle/>
          <a:p>
            <a:pPr algn="just">
              <a:lnSpc>
                <a:spcPct val="150000"/>
              </a:lnSpc>
            </a:pPr>
            <a:r>
              <a:rPr lang="en-US" dirty="0">
                <a:latin typeface="Arial" panose="020B0604020202020204" pitchFamily="34" charset="0"/>
                <a:cs typeface="Arial" panose="020B0604020202020204" pitchFamily="34" charset="0"/>
              </a:rPr>
              <a:t>1. Enhanced Public Safety Early Detection of Hazards: Real-time monitoring of gases, smoke, pressure, and temperature helps in the early detection of dangerous conditions like gas leaks, fires, or structural issues. This allows for prompt intervention, reducing the risk of accidents and injuries.</a:t>
            </a:r>
          </a:p>
          <a:p>
            <a:pPr algn="just">
              <a:lnSpc>
                <a:spcPct val="150000"/>
              </a:lnSpc>
            </a:pPr>
            <a:endParaRPr lang="en-US" dirty="0">
              <a:latin typeface="Arial" panose="020B0604020202020204" pitchFamily="34" charset="0"/>
              <a:cs typeface="Arial" panose="020B0604020202020204" pitchFamily="34" charset="0"/>
            </a:endParaRPr>
          </a:p>
          <a:p>
            <a:pPr algn="just">
              <a:lnSpc>
                <a:spcPct val="150000"/>
              </a:lnSpc>
            </a:pPr>
            <a:r>
              <a:rPr lang="en-US" dirty="0">
                <a:latin typeface="Arial" panose="020B0604020202020204" pitchFamily="34" charset="0"/>
                <a:cs typeface="Arial" panose="020B0604020202020204" pitchFamily="34" charset="0"/>
              </a:rPr>
              <a:t>2. Improved Infrastructure Maintenance Preventive Maintenance: Regular data collection allows for the early identification of potential maintenance needs, reducing the likelihood of emergency repairs and extending the lifespan of manhole infrastructure.</a:t>
            </a:r>
          </a:p>
          <a:p>
            <a:pPr algn="just">
              <a:lnSpc>
                <a:spcPct val="150000"/>
              </a:lnSpc>
            </a:pPr>
            <a:endParaRPr lang="en-US" dirty="0">
              <a:latin typeface="Arial" panose="020B0604020202020204" pitchFamily="34" charset="0"/>
              <a:cs typeface="Arial" panose="020B0604020202020204" pitchFamily="34" charset="0"/>
            </a:endParaRPr>
          </a:p>
          <a:p>
            <a:pPr algn="just">
              <a:lnSpc>
                <a:spcPct val="150000"/>
              </a:lnSpc>
            </a:pPr>
            <a:r>
              <a:rPr lang="en-US" dirty="0">
                <a:latin typeface="Arial" panose="020B0604020202020204" pitchFamily="34" charset="0"/>
                <a:cs typeface="Arial" panose="020B0604020202020204" pitchFamily="34" charset="0"/>
              </a:rPr>
              <a:t>3. Efficient Resource Management Real-Time Data Access: The system provides real-time data on various parameters, enabling efficient decision-making and resource allocation for maintenance and safety management.</a:t>
            </a:r>
          </a:p>
        </p:txBody>
      </p:sp>
    </p:spTree>
    <p:extLst>
      <p:ext uri="{BB962C8B-B14F-4D97-AF65-F5344CB8AC3E}">
        <p14:creationId xmlns:p14="http://schemas.microsoft.com/office/powerpoint/2010/main" val="3409789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7C138C-B23B-EDEC-ABD8-5692A8E4E953}"/>
              </a:ext>
            </a:extLst>
          </p:cNvPr>
          <p:cNvSpPr txBox="1"/>
          <p:nvPr/>
        </p:nvSpPr>
        <p:spPr>
          <a:xfrm>
            <a:off x="520959" y="429208"/>
            <a:ext cx="11150082" cy="5858014"/>
          </a:xfrm>
          <a:prstGeom prst="rect">
            <a:avLst/>
          </a:prstGeom>
          <a:noFill/>
        </p:spPr>
        <p:txBody>
          <a:bodyPr wrap="square" rtlCol="0">
            <a:spAutoFit/>
          </a:bodyPr>
          <a:lstStyle/>
          <a:p>
            <a:pPr algn="just">
              <a:lnSpc>
                <a:spcPct val="150000"/>
              </a:lnSpc>
            </a:pPr>
            <a:r>
              <a:rPr lang="en-US" dirty="0">
                <a:latin typeface="Arial" panose="020B0604020202020204" pitchFamily="34" charset="0"/>
                <a:cs typeface="Arial" panose="020B0604020202020204" pitchFamily="34" charset="0"/>
              </a:rPr>
              <a:t>4. Environmental Protection Pollution Prevention: Monitoring for gases and smoke helps in preventing environmental contamination due to leaks or emissions, protecting local ecosystems and water sources.</a:t>
            </a:r>
          </a:p>
          <a:p>
            <a:pPr algn="just">
              <a:lnSpc>
                <a:spcPct val="150000"/>
              </a:lnSpc>
            </a:pPr>
            <a:endParaRPr lang="en-US" dirty="0">
              <a:latin typeface="Arial" panose="020B0604020202020204" pitchFamily="34" charset="0"/>
              <a:cs typeface="Arial" panose="020B0604020202020204" pitchFamily="34" charset="0"/>
            </a:endParaRPr>
          </a:p>
          <a:p>
            <a:pPr algn="just">
              <a:lnSpc>
                <a:spcPct val="150000"/>
              </a:lnSpc>
            </a:pPr>
            <a:r>
              <a:rPr lang="en-US" dirty="0">
                <a:latin typeface="Arial" panose="020B0604020202020204" pitchFamily="34" charset="0"/>
                <a:cs typeface="Arial" panose="020B0604020202020204" pitchFamily="34" charset="0"/>
              </a:rPr>
              <a:t>5. Compliance and Regulation Safety Regulations: The system supports compliance with safety regulations by providing continuous oversight and documentation of manhole conditions, ensuring adherence to health and safety standards.</a:t>
            </a:r>
          </a:p>
          <a:p>
            <a:pPr algn="just">
              <a:lnSpc>
                <a:spcPct val="150000"/>
              </a:lnSpc>
            </a:pPr>
            <a:endParaRPr lang="en-US" dirty="0">
              <a:latin typeface="Arial" panose="020B0604020202020204" pitchFamily="34" charset="0"/>
              <a:cs typeface="Arial" panose="020B0604020202020204" pitchFamily="34" charset="0"/>
            </a:endParaRPr>
          </a:p>
          <a:p>
            <a:pPr algn="just">
              <a:lnSpc>
                <a:spcPct val="150000"/>
              </a:lnSpc>
            </a:pPr>
            <a:r>
              <a:rPr lang="en-US" dirty="0">
                <a:latin typeface="Arial" panose="020B0604020202020204" pitchFamily="34" charset="0"/>
                <a:cs typeface="Arial" panose="020B0604020202020204" pitchFamily="34" charset="0"/>
              </a:rPr>
              <a:t>6. Cost-Effective Implementation Affordable Components: The use of cost-effective components like </a:t>
            </a:r>
            <a:r>
              <a:rPr lang="en-US" dirty="0" err="1">
                <a:latin typeface="Arial" panose="020B0604020202020204" pitchFamily="34" charset="0"/>
                <a:cs typeface="Arial" panose="020B0604020202020204" pitchFamily="34" charset="0"/>
              </a:rPr>
              <a:t>NodeMCU</a:t>
            </a:r>
            <a:r>
              <a:rPr lang="en-US" dirty="0">
                <a:latin typeface="Arial" panose="020B0604020202020204" pitchFamily="34" charset="0"/>
                <a:cs typeface="Arial" panose="020B0604020202020204" pitchFamily="34" charset="0"/>
              </a:rPr>
              <a:t> and various sensors ensures that the system is budget-friendly, making it feasible for large-scale deployment.</a:t>
            </a:r>
          </a:p>
          <a:p>
            <a:pPr algn="just">
              <a:lnSpc>
                <a:spcPct val="150000"/>
              </a:lnSpc>
            </a:pPr>
            <a:endParaRPr lang="en-US" dirty="0">
              <a:latin typeface="Arial" panose="020B0604020202020204" pitchFamily="34" charset="0"/>
              <a:cs typeface="Arial" panose="020B0604020202020204" pitchFamily="34" charset="0"/>
            </a:endParaRPr>
          </a:p>
          <a:p>
            <a:pPr algn="just">
              <a:lnSpc>
                <a:spcPct val="150000"/>
              </a:lnSpc>
            </a:pPr>
            <a:r>
              <a:rPr lang="en-US" dirty="0">
                <a:latin typeface="Arial" panose="020B0604020202020204" pitchFamily="34" charset="0"/>
                <a:cs typeface="Arial" panose="020B0604020202020204" pitchFamily="34" charset="0"/>
              </a:rPr>
              <a:t>7. Smart City Development Part of Smart Infrastructure: The system contributes to the development of smart cities by integrating advanced technology for real-time monitoring and data-driven management of urban infrastructure.</a:t>
            </a:r>
          </a:p>
        </p:txBody>
      </p:sp>
    </p:spTree>
    <p:extLst>
      <p:ext uri="{BB962C8B-B14F-4D97-AF65-F5344CB8AC3E}">
        <p14:creationId xmlns:p14="http://schemas.microsoft.com/office/powerpoint/2010/main" val="35239621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FED4B6-F81F-49F1-089D-C66B4D5E2D98}"/>
              </a:ext>
            </a:extLst>
          </p:cNvPr>
          <p:cNvSpPr>
            <a:spLocks noGrp="1"/>
          </p:cNvSpPr>
          <p:nvPr>
            <p:ph type="sldNum" sz="quarter" idx="12"/>
          </p:nvPr>
        </p:nvSpPr>
        <p:spPr/>
        <p:txBody>
          <a:bodyPr/>
          <a:lstStyle/>
          <a:p>
            <a:fld id="{683A2508-1F4F-4FA1-8C0C-1A65B361A484}" type="slidenum">
              <a:rPr lang="en-IN" smtClean="0"/>
              <a:t>16</a:t>
            </a:fld>
            <a:endParaRPr lang="en-IN"/>
          </a:p>
        </p:txBody>
      </p:sp>
      <p:pic>
        <p:nvPicPr>
          <p:cNvPr id="1026" name="Picture 2" descr="Fully Automatic Manhole Monitoring System using IoT">
            <a:extLst>
              <a:ext uri="{FF2B5EF4-FFF2-40B4-BE49-F238E27FC236}">
                <a16:creationId xmlns:a16="http://schemas.microsoft.com/office/drawing/2014/main" id="{DAAC9C81-E935-FE7D-1DCD-E6009DAB1F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25" y="1552575"/>
            <a:ext cx="7143750"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9414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B7BBB0-0EF3-CF84-BF57-54031DB70653}"/>
              </a:ext>
            </a:extLst>
          </p:cNvPr>
          <p:cNvSpPr txBox="1"/>
          <p:nvPr/>
        </p:nvSpPr>
        <p:spPr>
          <a:xfrm>
            <a:off x="3237722" y="1754155"/>
            <a:ext cx="4686283" cy="2123658"/>
          </a:xfrm>
          <a:prstGeom prst="rect">
            <a:avLst/>
          </a:prstGeom>
          <a:noFill/>
        </p:spPr>
        <p:txBody>
          <a:bodyPr wrap="none" rtlCol="0">
            <a:spAutoFit/>
          </a:bodyPr>
          <a:lstStyle/>
          <a:p>
            <a:r>
              <a:rPr lang="en-US" sz="6600" b="1" dirty="0"/>
              <a:t>THANKS FOR</a:t>
            </a:r>
          </a:p>
          <a:p>
            <a:r>
              <a:rPr lang="en-US" sz="6600" b="1" dirty="0"/>
              <a:t> WATCHING</a:t>
            </a:r>
            <a:endParaRPr lang="en-IN" sz="6600" b="1" dirty="0"/>
          </a:p>
        </p:txBody>
      </p:sp>
      <p:graphicFrame>
        <p:nvGraphicFramePr>
          <p:cNvPr id="3" name="Table 2">
            <a:extLst>
              <a:ext uri="{FF2B5EF4-FFF2-40B4-BE49-F238E27FC236}">
                <a16:creationId xmlns:a16="http://schemas.microsoft.com/office/drawing/2014/main" id="{A672B46C-E806-B7C9-AC99-8CC9C9D0F130}"/>
              </a:ext>
            </a:extLst>
          </p:cNvPr>
          <p:cNvGraphicFramePr>
            <a:graphicFrameLocks noGrp="1"/>
          </p:cNvGraphicFramePr>
          <p:nvPr>
            <p:extLst>
              <p:ext uri="{D42A27DB-BD31-4B8C-83A1-F6EECF244321}">
                <p14:modId xmlns:p14="http://schemas.microsoft.com/office/powerpoint/2010/main" val="4236311479"/>
              </p:ext>
            </p:extLst>
          </p:nvPr>
        </p:nvGraphicFramePr>
        <p:xfrm>
          <a:off x="2814336" y="1427583"/>
          <a:ext cx="5533053" cy="3079102"/>
        </p:xfrm>
        <a:graphic>
          <a:graphicData uri="http://schemas.openxmlformats.org/drawingml/2006/table">
            <a:tbl>
              <a:tblPr/>
              <a:tblGrid>
                <a:gridCol w="5533053">
                  <a:extLst>
                    <a:ext uri="{9D8B030D-6E8A-4147-A177-3AD203B41FA5}">
                      <a16:colId xmlns:a16="http://schemas.microsoft.com/office/drawing/2014/main" val="165312619"/>
                    </a:ext>
                  </a:extLst>
                </a:gridCol>
              </a:tblGrid>
              <a:tr h="3079102">
                <a:tc>
                  <a:txBody>
                    <a:bodyPr/>
                    <a:lstStyle/>
                    <a:p>
                      <a:endParaRPr lang="en-IN" dirty="0"/>
                    </a:p>
                  </a:txBody>
                  <a:tcPr>
                    <a:lnL w="9525" cmpd="sng">
                      <a:noFill/>
                      <a:prstDash val="solid"/>
                    </a:lnL>
                    <a:lnR w="9525" cmpd="sng">
                      <a:noFill/>
                      <a:prstDash val="solid"/>
                    </a:lnR>
                    <a:lnT w="9525" cmpd="sng">
                      <a:noFill/>
                      <a:prstDash val="solid"/>
                    </a:lnT>
                    <a:lnB w="9525" cmpd="sng">
                      <a:noFill/>
                      <a:prstDash val="solid"/>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526938326"/>
                  </a:ext>
                </a:extLst>
              </a:tr>
            </a:tbl>
          </a:graphicData>
        </a:graphic>
      </p:graphicFrame>
    </p:spTree>
    <p:extLst>
      <p:ext uri="{BB962C8B-B14F-4D97-AF65-F5344CB8AC3E}">
        <p14:creationId xmlns:p14="http://schemas.microsoft.com/office/powerpoint/2010/main" val="25777799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7EC97A9-E65B-046B-05C4-FB5C092963F0}"/>
              </a:ext>
            </a:extLst>
          </p:cNvPr>
          <p:cNvSpPr txBox="1"/>
          <p:nvPr/>
        </p:nvSpPr>
        <p:spPr>
          <a:xfrm>
            <a:off x="2603241" y="359798"/>
            <a:ext cx="7837714" cy="646331"/>
          </a:xfrm>
          <a:prstGeom prst="rect">
            <a:avLst/>
          </a:prstGeom>
          <a:noFill/>
        </p:spPr>
        <p:txBody>
          <a:bodyPr wrap="square" rtlCol="0">
            <a:spAutoFit/>
          </a:bodyPr>
          <a:lstStyle/>
          <a:p>
            <a:r>
              <a:rPr lang="en-US" sz="3600" b="1" dirty="0">
                <a:latin typeface="Arial" panose="020B0604020202020204" pitchFamily="34" charset="0"/>
                <a:cs typeface="Arial" panose="020B0604020202020204" pitchFamily="34" charset="0"/>
              </a:rPr>
              <a:t>               ABSTRACT</a:t>
            </a:r>
            <a:endParaRPr lang="en-IN" sz="3600" b="1" dirty="0">
              <a:latin typeface="Arial" panose="020B0604020202020204" pitchFamily="34" charset="0"/>
              <a:cs typeface="Arial" panose="020B0604020202020204" pitchFamily="34" charset="0"/>
            </a:endParaRPr>
          </a:p>
        </p:txBody>
      </p:sp>
      <p:sp>
        <p:nvSpPr>
          <p:cNvPr id="12" name="Slide Number Placeholder 11">
            <a:extLst>
              <a:ext uri="{FF2B5EF4-FFF2-40B4-BE49-F238E27FC236}">
                <a16:creationId xmlns:a16="http://schemas.microsoft.com/office/drawing/2014/main" id="{39EB6E3F-9F5C-2F1E-0E88-9B00F92A5CE4}"/>
              </a:ext>
            </a:extLst>
          </p:cNvPr>
          <p:cNvSpPr>
            <a:spLocks noGrp="1"/>
          </p:cNvSpPr>
          <p:nvPr>
            <p:ph type="sldNum" sz="quarter" idx="12"/>
          </p:nvPr>
        </p:nvSpPr>
        <p:spPr/>
        <p:txBody>
          <a:bodyPr/>
          <a:lstStyle/>
          <a:p>
            <a:pPr marL="171450" indent="-171450">
              <a:buFont typeface="Wingdings" panose="05000000000000000000" pitchFamily="2" charset="2"/>
              <a:buChar char="Ø"/>
            </a:pPr>
            <a:r>
              <a:rPr lang="en-US" b="1" dirty="0">
                <a:latin typeface="Arial" panose="020B0604020202020204" pitchFamily="34" charset="0"/>
                <a:cs typeface="Arial" panose="020B0604020202020204" pitchFamily="34" charset="0"/>
              </a:rPr>
              <a:t>1</a:t>
            </a:r>
            <a:endParaRPr lang="en-IN" b="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64708779-1819-1512-024A-AB4E54784E0E}"/>
              </a:ext>
            </a:extLst>
          </p:cNvPr>
          <p:cNvSpPr txBox="1"/>
          <p:nvPr/>
        </p:nvSpPr>
        <p:spPr>
          <a:xfrm>
            <a:off x="431735" y="1080527"/>
            <a:ext cx="11328529" cy="5863144"/>
          </a:xfrm>
          <a:prstGeom prst="rect">
            <a:avLst/>
          </a:prstGeom>
          <a:noFill/>
        </p:spPr>
        <p:txBody>
          <a:bodyPr wrap="square" rtlCol="0">
            <a:spAutoFit/>
          </a:bodyPr>
          <a:lstStyle/>
          <a:p>
            <a:pPr marL="285750" indent="-285750" algn="just" rtl="0">
              <a:lnSpc>
                <a:spcPct val="150000"/>
              </a:lnSpc>
              <a:buFont typeface="Wingdings" panose="05000000000000000000" pitchFamily="2" charset="2"/>
              <a:buChar char="Ø"/>
            </a:pPr>
            <a:r>
              <a:rPr lang="en-US" sz="1400" b="0" i="0" dirty="0">
                <a:solidFill>
                  <a:srgbClr val="050903"/>
                </a:solidFill>
                <a:effectLst/>
                <a:latin typeface="Arial" panose="020B0604020202020204" pitchFamily="34" charset="0"/>
                <a:cs typeface="Arial" panose="020B0604020202020204" pitchFamily="34" charset="0"/>
              </a:rPr>
              <a:t>This project focuses on the development of an IoT-based manhole monitoring system designed to enhance urban safety and prevent hazardous incidents. Utilizing a </a:t>
            </a:r>
            <a:r>
              <a:rPr lang="en-US" sz="1400" b="0" i="0" dirty="0" err="1">
                <a:solidFill>
                  <a:srgbClr val="050903"/>
                </a:solidFill>
                <a:effectLst/>
                <a:latin typeface="Arial" panose="020B0604020202020204" pitchFamily="34" charset="0"/>
                <a:cs typeface="Arial" panose="020B0604020202020204" pitchFamily="34" charset="0"/>
              </a:rPr>
              <a:t>NodeMCU</a:t>
            </a:r>
            <a:r>
              <a:rPr lang="en-US" sz="1400" b="0" i="0" dirty="0">
                <a:solidFill>
                  <a:srgbClr val="050903"/>
                </a:solidFill>
                <a:effectLst/>
                <a:latin typeface="Arial" panose="020B0604020202020204" pitchFamily="34" charset="0"/>
                <a:cs typeface="Arial" panose="020B0604020202020204" pitchFamily="34" charset="0"/>
              </a:rPr>
              <a:t> CP2102 microcontroller, the system integrates several key sensors, including a BMP180 pressure sensor and a DHT11 temperature sensor, to monitor environmental conditions within manholes. The hardware setup is constructed on a long breadboard, with the components connected using 10 male-to-male and 10 male-to-female connectors, along with a B-type USB data cable for power and data transmission.</a:t>
            </a:r>
          </a:p>
          <a:p>
            <a:pPr marL="285750" indent="-285750" algn="just" rtl="0">
              <a:lnSpc>
                <a:spcPct val="150000"/>
              </a:lnSpc>
              <a:buFont typeface="Wingdings" panose="05000000000000000000" pitchFamily="2" charset="2"/>
              <a:buChar char="Ø"/>
            </a:pPr>
            <a:endParaRPr lang="en-US" sz="1400" dirty="0">
              <a:solidFill>
                <a:srgbClr val="050903"/>
              </a:solidFill>
              <a:effectLst/>
              <a:latin typeface="Arial" panose="020B0604020202020204" pitchFamily="34" charset="0"/>
              <a:cs typeface="Arial" panose="020B0604020202020204" pitchFamily="34" charset="0"/>
            </a:endParaRPr>
          </a:p>
          <a:p>
            <a:pPr marL="285750" indent="-285750" algn="just" rtl="0">
              <a:lnSpc>
                <a:spcPct val="150000"/>
              </a:lnSpc>
              <a:buFont typeface="Wingdings" panose="05000000000000000000" pitchFamily="2" charset="2"/>
              <a:buChar char="Ø"/>
            </a:pPr>
            <a:r>
              <a:rPr lang="en-US" sz="1400" b="0" i="0" dirty="0">
                <a:solidFill>
                  <a:srgbClr val="050903"/>
                </a:solidFill>
                <a:effectLst/>
                <a:latin typeface="Arial" panose="020B0604020202020204" pitchFamily="34" charset="0"/>
                <a:cs typeface="Arial" panose="020B0604020202020204" pitchFamily="34" charset="0"/>
              </a:rPr>
              <a:t>The primary objective is to detect abnormal changes in pressure and temperature, which may indicate blockages, gas leaks, or other dangerous conditions. Data collected from the sensors is transmitted in real-time to the </a:t>
            </a:r>
            <a:r>
              <a:rPr lang="en-US" sz="1400" b="0" i="0" dirty="0" err="1">
                <a:solidFill>
                  <a:srgbClr val="050903"/>
                </a:solidFill>
                <a:effectLst/>
                <a:latin typeface="Arial" panose="020B0604020202020204" pitchFamily="34" charset="0"/>
                <a:cs typeface="Arial" panose="020B0604020202020204" pitchFamily="34" charset="0"/>
              </a:rPr>
              <a:t>ThingSpeak</a:t>
            </a:r>
            <a:r>
              <a:rPr lang="en-US" sz="1400" b="0" i="0" dirty="0">
                <a:solidFill>
                  <a:srgbClr val="050903"/>
                </a:solidFill>
                <a:effectLst/>
                <a:latin typeface="Arial" panose="020B0604020202020204" pitchFamily="34" charset="0"/>
                <a:cs typeface="Arial" panose="020B0604020202020204" pitchFamily="34" charset="0"/>
              </a:rPr>
              <a:t> platform, an IoT analytics service, where it is stored, processed, and visualized. Alerts are generated and sent to a connected smartphone when the system identifies readings that deviate from predefined safety thresholds. This proactive monitoring approach allows for prompt maintenance and timely interventions, reducing the risk of accidents and improving public safety.</a:t>
            </a:r>
          </a:p>
          <a:p>
            <a:pPr marL="285750" indent="-285750" algn="just" rtl="0">
              <a:lnSpc>
                <a:spcPct val="150000"/>
              </a:lnSpc>
              <a:buFont typeface="Wingdings" panose="05000000000000000000" pitchFamily="2" charset="2"/>
              <a:buChar char="Ø"/>
            </a:pPr>
            <a:endParaRPr lang="en-US" sz="1400" dirty="0">
              <a:solidFill>
                <a:srgbClr val="050903"/>
              </a:solidFill>
              <a:effectLst/>
              <a:latin typeface="Arial" panose="020B0604020202020204" pitchFamily="34" charset="0"/>
              <a:cs typeface="Arial" panose="020B0604020202020204" pitchFamily="34" charset="0"/>
            </a:endParaRPr>
          </a:p>
          <a:p>
            <a:pPr marL="285750" indent="-285750" algn="just" rtl="0">
              <a:lnSpc>
                <a:spcPct val="150000"/>
              </a:lnSpc>
              <a:buFont typeface="Wingdings" panose="05000000000000000000" pitchFamily="2" charset="2"/>
              <a:buChar char="Ø"/>
            </a:pPr>
            <a:r>
              <a:rPr lang="en-US" sz="1400" b="0" i="0" dirty="0">
                <a:solidFill>
                  <a:srgbClr val="050903"/>
                </a:solidFill>
                <a:effectLst/>
                <a:latin typeface="Arial" panose="020B0604020202020204" pitchFamily="34" charset="0"/>
                <a:cs typeface="Arial" panose="020B0604020202020204" pitchFamily="34" charset="0"/>
              </a:rPr>
              <a:t>The integration of </a:t>
            </a:r>
            <a:r>
              <a:rPr lang="en-US" sz="1400" b="0" i="0" dirty="0" err="1">
                <a:solidFill>
                  <a:srgbClr val="050903"/>
                </a:solidFill>
                <a:effectLst/>
                <a:latin typeface="Arial" panose="020B0604020202020204" pitchFamily="34" charset="0"/>
                <a:cs typeface="Arial" panose="020B0604020202020204" pitchFamily="34" charset="0"/>
              </a:rPr>
              <a:t>ThingSpeak</a:t>
            </a:r>
            <a:r>
              <a:rPr lang="en-US" sz="1400" b="0" i="0" dirty="0">
                <a:solidFill>
                  <a:srgbClr val="050903"/>
                </a:solidFill>
                <a:effectLst/>
                <a:latin typeface="Arial" panose="020B0604020202020204" pitchFamily="34" charset="0"/>
                <a:cs typeface="Arial" panose="020B0604020202020204" pitchFamily="34" charset="0"/>
              </a:rPr>
              <a:t> not only facilitates remote monitoring but also provides a robust mechanism for data logging and analysis, enabling long-term trend analysis and predictive maintenance. The use of widely available and cost-effective components ensures that the system is affordable and scalable, making it suitable for deployment in urban areas with extensive underground infrastructure. This project demonstrates the potential of IoT technologies to revolutionize infrastructure monitoring, offering a practical solution to the challenges of urban safety management.</a:t>
            </a:r>
            <a:endParaRPr lang="en-US" sz="1400" dirty="0">
              <a:solidFill>
                <a:srgbClr val="050903"/>
              </a:solidFill>
              <a:effectLst/>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185047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CC3A4C-7D95-89A9-D9FC-88C3D38A2D60}"/>
              </a:ext>
            </a:extLst>
          </p:cNvPr>
          <p:cNvSpPr>
            <a:spLocks noGrp="1"/>
          </p:cNvSpPr>
          <p:nvPr>
            <p:ph type="sldNum" sz="quarter" idx="12"/>
          </p:nvPr>
        </p:nvSpPr>
        <p:spPr>
          <a:xfrm>
            <a:off x="10905930" y="6352780"/>
            <a:ext cx="416470" cy="365125"/>
          </a:xfrm>
        </p:spPr>
        <p:txBody>
          <a:bodyPr/>
          <a:lstStyle/>
          <a:p>
            <a:r>
              <a:rPr lang="en-US" b="1" dirty="0">
                <a:latin typeface="Arial" panose="020B0604020202020204" pitchFamily="34" charset="0"/>
                <a:cs typeface="Arial" panose="020B0604020202020204" pitchFamily="34" charset="0"/>
              </a:rPr>
              <a:t>2</a:t>
            </a:r>
            <a:endParaRPr lang="en-IN"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292775F-11B0-B1C4-3E48-7851606EAED9}"/>
              </a:ext>
            </a:extLst>
          </p:cNvPr>
          <p:cNvSpPr txBox="1"/>
          <p:nvPr/>
        </p:nvSpPr>
        <p:spPr>
          <a:xfrm>
            <a:off x="3610947" y="499187"/>
            <a:ext cx="3871253" cy="1582549"/>
          </a:xfrm>
          <a:prstGeom prst="rect">
            <a:avLst/>
          </a:prstGeom>
          <a:noFill/>
        </p:spPr>
        <p:txBody>
          <a:bodyPr wrap="none" rtlCol="0">
            <a:spAutoFit/>
          </a:bodyPr>
          <a:lstStyle/>
          <a:p>
            <a:pPr>
              <a:lnSpc>
                <a:spcPct val="150000"/>
              </a:lnSpc>
            </a:pPr>
            <a:r>
              <a:rPr lang="en-US" sz="7200" b="1" dirty="0"/>
              <a:t>CONTENT</a:t>
            </a:r>
            <a:endParaRPr lang="en-IN" sz="7200" b="1" dirty="0"/>
          </a:p>
        </p:txBody>
      </p:sp>
      <p:sp>
        <p:nvSpPr>
          <p:cNvPr id="5" name="TextBox 4">
            <a:extLst>
              <a:ext uri="{FF2B5EF4-FFF2-40B4-BE49-F238E27FC236}">
                <a16:creationId xmlns:a16="http://schemas.microsoft.com/office/drawing/2014/main" id="{A188FD79-971F-2729-0A48-025DB0FF17C9}"/>
              </a:ext>
            </a:extLst>
          </p:cNvPr>
          <p:cNvSpPr txBox="1"/>
          <p:nvPr/>
        </p:nvSpPr>
        <p:spPr>
          <a:xfrm>
            <a:off x="4133462" y="2081736"/>
            <a:ext cx="4861248" cy="39130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INTRODUCTION</a:t>
            </a:r>
          </a:p>
          <a:p>
            <a:pPr marL="285750" indent="-285750">
              <a:lnSpc>
                <a:spcPct val="150000"/>
              </a:lnSpc>
              <a:buFont typeface="Arial" panose="020B0604020202020204" pitchFamily="34" charset="0"/>
              <a:buChar char="•"/>
            </a:pPr>
            <a:r>
              <a:rPr lang="en-US" sz="2400" dirty="0"/>
              <a:t>WHY</a:t>
            </a:r>
          </a:p>
          <a:p>
            <a:pPr marL="285750" indent="-285750">
              <a:lnSpc>
                <a:spcPct val="150000"/>
              </a:lnSpc>
              <a:buFont typeface="Arial" panose="020B0604020202020204" pitchFamily="34" charset="0"/>
              <a:buChar char="•"/>
            </a:pPr>
            <a:r>
              <a:rPr lang="en-US" sz="2400" dirty="0"/>
              <a:t>COMPONENTS</a:t>
            </a:r>
          </a:p>
          <a:p>
            <a:pPr marL="285750" indent="-285750">
              <a:lnSpc>
                <a:spcPct val="150000"/>
              </a:lnSpc>
              <a:buFont typeface="Arial" panose="020B0604020202020204" pitchFamily="34" charset="0"/>
              <a:buChar char="•"/>
            </a:pPr>
            <a:r>
              <a:rPr lang="en-US" sz="2400" dirty="0"/>
              <a:t>NODEMCU CP2102</a:t>
            </a:r>
          </a:p>
          <a:p>
            <a:pPr marL="285750" indent="-285750">
              <a:lnSpc>
                <a:spcPct val="150000"/>
              </a:lnSpc>
              <a:buFont typeface="Arial" panose="020B0604020202020204" pitchFamily="34" charset="0"/>
              <a:buChar char="•"/>
            </a:pPr>
            <a:r>
              <a:rPr lang="en-US" sz="2400" dirty="0"/>
              <a:t>SENSORS</a:t>
            </a:r>
          </a:p>
          <a:p>
            <a:pPr marL="285750" indent="-285750">
              <a:lnSpc>
                <a:spcPct val="150000"/>
              </a:lnSpc>
              <a:buFont typeface="Arial" panose="020B0604020202020204" pitchFamily="34" charset="0"/>
              <a:buChar char="•"/>
            </a:pPr>
            <a:r>
              <a:rPr lang="en-US" sz="2400" dirty="0"/>
              <a:t>THINKSPEAK</a:t>
            </a:r>
          </a:p>
          <a:p>
            <a:pPr marL="285750" indent="-285750">
              <a:lnSpc>
                <a:spcPct val="150000"/>
              </a:lnSpc>
              <a:buFont typeface="Arial" panose="020B0604020202020204" pitchFamily="34" charset="0"/>
              <a:buChar char="•"/>
            </a:pPr>
            <a:r>
              <a:rPr lang="en-US" sz="2400" dirty="0"/>
              <a:t>BENEFITS</a:t>
            </a:r>
            <a:endParaRPr lang="en-IN" sz="2400" dirty="0"/>
          </a:p>
        </p:txBody>
      </p:sp>
      <p:graphicFrame>
        <p:nvGraphicFramePr>
          <p:cNvPr id="8" name="Table 7">
            <a:extLst>
              <a:ext uri="{FF2B5EF4-FFF2-40B4-BE49-F238E27FC236}">
                <a16:creationId xmlns:a16="http://schemas.microsoft.com/office/drawing/2014/main" id="{C01B9EBC-55C3-BD02-07D1-3E7907F9B97E}"/>
              </a:ext>
            </a:extLst>
          </p:cNvPr>
          <p:cNvGraphicFramePr>
            <a:graphicFrameLocks noGrp="1"/>
          </p:cNvGraphicFramePr>
          <p:nvPr>
            <p:extLst>
              <p:ext uri="{D42A27DB-BD31-4B8C-83A1-F6EECF244321}">
                <p14:modId xmlns:p14="http://schemas.microsoft.com/office/powerpoint/2010/main" val="2164217858"/>
              </p:ext>
            </p:extLst>
          </p:nvPr>
        </p:nvGraphicFramePr>
        <p:xfrm>
          <a:off x="3517641" y="942392"/>
          <a:ext cx="4124130" cy="1139344"/>
        </p:xfrm>
        <a:graphic>
          <a:graphicData uri="http://schemas.openxmlformats.org/drawingml/2006/table">
            <a:tbl>
              <a:tblPr/>
              <a:tblGrid>
                <a:gridCol w="4124130">
                  <a:extLst>
                    <a:ext uri="{9D8B030D-6E8A-4147-A177-3AD203B41FA5}">
                      <a16:colId xmlns:a16="http://schemas.microsoft.com/office/drawing/2014/main" val="2247732122"/>
                    </a:ext>
                  </a:extLst>
                </a:gridCol>
              </a:tblGrid>
              <a:tr h="1139344">
                <a:tc>
                  <a:txBody>
                    <a:bodyPr/>
                    <a:lstStyle/>
                    <a:p>
                      <a:endParaRPr lang="en-IN" dirty="0"/>
                    </a:p>
                  </a:txBody>
                  <a:tcPr>
                    <a:lnL w="9525" cmpd="sng">
                      <a:solidFill>
                        <a:schemeClr val="tx1"/>
                      </a:solidFill>
                      <a:prstDash val="sysDash"/>
                    </a:lnL>
                    <a:lnR w="9525" cmpd="sng">
                      <a:solidFill>
                        <a:schemeClr val="tx1"/>
                      </a:solidFill>
                      <a:prstDash val="sysDash"/>
                    </a:lnR>
                    <a:lnT w="9525" cmpd="sng">
                      <a:solidFill>
                        <a:schemeClr val="tx1"/>
                      </a:solidFill>
                      <a:prstDash val="sysDash"/>
                    </a:lnT>
                    <a:lnB w="9525" cmpd="sng">
                      <a:solidFill>
                        <a:schemeClr val="tx1"/>
                      </a:solidFill>
                      <a:prstDash val="sysDash"/>
                    </a:lnB>
                    <a:cell3D prstMaterial="dkEdge">
                      <a:bevel/>
                      <a:lightRig rig="flood" dir="t"/>
                    </a:cell3D>
                  </a:tcPr>
                </a:tc>
                <a:extLst>
                  <a:ext uri="{0D108BD9-81ED-4DB2-BD59-A6C34878D82A}">
                    <a16:rowId xmlns:a16="http://schemas.microsoft.com/office/drawing/2014/main" val="3379402670"/>
                  </a:ext>
                </a:extLst>
              </a:tr>
            </a:tbl>
          </a:graphicData>
        </a:graphic>
      </p:graphicFrame>
    </p:spTree>
    <p:extLst>
      <p:ext uri="{BB962C8B-B14F-4D97-AF65-F5344CB8AC3E}">
        <p14:creationId xmlns:p14="http://schemas.microsoft.com/office/powerpoint/2010/main" val="2936983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F9C0D144-23AA-DA0C-C2D2-608480D88C3A}"/>
              </a:ext>
            </a:extLst>
          </p:cNvPr>
          <p:cNvSpPr/>
          <p:nvPr/>
        </p:nvSpPr>
        <p:spPr>
          <a:xfrm>
            <a:off x="1" y="0"/>
            <a:ext cx="12191999" cy="7436497"/>
          </a:xfrm>
          <a:custGeom>
            <a:avLst/>
            <a:gdLst>
              <a:gd name="connsiteX0" fmla="*/ 503854 w 12191999"/>
              <a:gd name="connsiteY0" fmla="*/ 0 h 7436497"/>
              <a:gd name="connsiteX1" fmla="*/ 592493 w 12191999"/>
              <a:gd name="connsiteY1" fmla="*/ 0 h 7436497"/>
              <a:gd name="connsiteX2" fmla="*/ 592493 w 12191999"/>
              <a:gd name="connsiteY2" fmla="*/ 3763346 h 7436497"/>
              <a:gd name="connsiteX3" fmla="*/ 844420 w 12191999"/>
              <a:gd name="connsiteY3" fmla="*/ 4015273 h 7436497"/>
              <a:gd name="connsiteX4" fmla="*/ 844419 w 12191999"/>
              <a:gd name="connsiteY4" fmla="*/ 4015274 h 7436497"/>
              <a:gd name="connsiteX5" fmla="*/ 1096346 w 12191999"/>
              <a:gd name="connsiteY5" fmla="*/ 3763347 h 7436497"/>
              <a:gd name="connsiteX6" fmla="*/ 1096347 w 12191999"/>
              <a:gd name="connsiteY6" fmla="*/ 0 h 7436497"/>
              <a:gd name="connsiteX7" fmla="*/ 1198207 w 12191999"/>
              <a:gd name="connsiteY7" fmla="*/ 0 h 7436497"/>
              <a:gd name="connsiteX8" fmla="*/ 1198207 w 12191999"/>
              <a:gd name="connsiteY8" fmla="*/ 4609320 h 7436497"/>
              <a:gd name="connsiteX9" fmla="*/ 1450134 w 12191999"/>
              <a:gd name="connsiteY9" fmla="*/ 4861247 h 7436497"/>
              <a:gd name="connsiteX10" fmla="*/ 1450133 w 12191999"/>
              <a:gd name="connsiteY10" fmla="*/ 4861248 h 7436497"/>
              <a:gd name="connsiteX11" fmla="*/ 1702060 w 12191999"/>
              <a:gd name="connsiteY11" fmla="*/ 4609321 h 7436497"/>
              <a:gd name="connsiteX12" fmla="*/ 1702061 w 12191999"/>
              <a:gd name="connsiteY12" fmla="*/ 0 h 7436497"/>
              <a:gd name="connsiteX13" fmla="*/ 1777479 w 12191999"/>
              <a:gd name="connsiteY13" fmla="*/ 0 h 7436497"/>
              <a:gd name="connsiteX14" fmla="*/ 1777479 w 12191999"/>
              <a:gd name="connsiteY14" fmla="*/ 3287446 h 7436497"/>
              <a:gd name="connsiteX15" fmla="*/ 2029406 w 12191999"/>
              <a:gd name="connsiteY15" fmla="*/ 3539373 h 7436497"/>
              <a:gd name="connsiteX16" fmla="*/ 2029405 w 12191999"/>
              <a:gd name="connsiteY16" fmla="*/ 3539374 h 7436497"/>
              <a:gd name="connsiteX17" fmla="*/ 2281332 w 12191999"/>
              <a:gd name="connsiteY17" fmla="*/ 3287447 h 7436497"/>
              <a:gd name="connsiteX18" fmla="*/ 2281333 w 12191999"/>
              <a:gd name="connsiteY18" fmla="*/ 0 h 7436497"/>
              <a:gd name="connsiteX19" fmla="*/ 2383193 w 12191999"/>
              <a:gd name="connsiteY19" fmla="*/ 0 h 7436497"/>
              <a:gd name="connsiteX20" fmla="*/ 2383193 w 12191999"/>
              <a:gd name="connsiteY20" fmla="*/ 5141165 h 7436497"/>
              <a:gd name="connsiteX21" fmla="*/ 2635120 w 12191999"/>
              <a:gd name="connsiteY21" fmla="*/ 5393092 h 7436497"/>
              <a:gd name="connsiteX22" fmla="*/ 2635119 w 12191999"/>
              <a:gd name="connsiteY22" fmla="*/ 5393093 h 7436497"/>
              <a:gd name="connsiteX23" fmla="*/ 2887046 w 12191999"/>
              <a:gd name="connsiteY23" fmla="*/ 5141166 h 7436497"/>
              <a:gd name="connsiteX24" fmla="*/ 2887047 w 12191999"/>
              <a:gd name="connsiteY24" fmla="*/ 0 h 7436497"/>
              <a:gd name="connsiteX25" fmla="*/ 2988906 w 12191999"/>
              <a:gd name="connsiteY25" fmla="*/ 0 h 7436497"/>
              <a:gd name="connsiteX26" fmla="*/ 2988906 w 12191999"/>
              <a:gd name="connsiteY26" fmla="*/ 3657599 h 7436497"/>
              <a:gd name="connsiteX27" fmla="*/ 3240833 w 12191999"/>
              <a:gd name="connsiteY27" fmla="*/ 3909526 h 7436497"/>
              <a:gd name="connsiteX28" fmla="*/ 3240832 w 12191999"/>
              <a:gd name="connsiteY28" fmla="*/ 3909527 h 7436497"/>
              <a:gd name="connsiteX29" fmla="*/ 3492759 w 12191999"/>
              <a:gd name="connsiteY29" fmla="*/ 3657600 h 7436497"/>
              <a:gd name="connsiteX30" fmla="*/ 3492760 w 12191999"/>
              <a:gd name="connsiteY30" fmla="*/ 0 h 7436497"/>
              <a:gd name="connsiteX31" fmla="*/ 3594620 w 12191999"/>
              <a:gd name="connsiteY31" fmla="*/ 0 h 7436497"/>
              <a:gd name="connsiteX32" fmla="*/ 3594620 w 12191999"/>
              <a:gd name="connsiteY32" fmla="*/ 3079102 h 7436497"/>
              <a:gd name="connsiteX33" fmla="*/ 3846547 w 12191999"/>
              <a:gd name="connsiteY33" fmla="*/ 3331029 h 7436497"/>
              <a:gd name="connsiteX34" fmla="*/ 3846547 w 12191999"/>
              <a:gd name="connsiteY34" fmla="*/ 3331030 h 7436497"/>
              <a:gd name="connsiteX35" fmla="*/ 4098474 w 12191999"/>
              <a:gd name="connsiteY35" fmla="*/ 3079103 h 7436497"/>
              <a:gd name="connsiteX36" fmla="*/ 4098474 w 12191999"/>
              <a:gd name="connsiteY36" fmla="*/ 0 h 7436497"/>
              <a:gd name="connsiteX37" fmla="*/ 4187114 w 12191999"/>
              <a:gd name="connsiteY37" fmla="*/ 0 h 7436497"/>
              <a:gd name="connsiteX38" fmla="*/ 4187114 w 12191999"/>
              <a:gd name="connsiteY38" fmla="*/ 2491274 h 7436497"/>
              <a:gd name="connsiteX39" fmla="*/ 4439041 w 12191999"/>
              <a:gd name="connsiteY39" fmla="*/ 2743200 h 7436497"/>
              <a:gd name="connsiteX40" fmla="*/ 4439039 w 12191999"/>
              <a:gd name="connsiteY40" fmla="*/ 2743201 h 7436497"/>
              <a:gd name="connsiteX41" fmla="*/ 4690966 w 12191999"/>
              <a:gd name="connsiteY41" fmla="*/ 2491274 h 7436497"/>
              <a:gd name="connsiteX42" fmla="*/ 4690968 w 12191999"/>
              <a:gd name="connsiteY42" fmla="*/ 0 h 7436497"/>
              <a:gd name="connsiteX43" fmla="*/ 12191999 w 12191999"/>
              <a:gd name="connsiteY43" fmla="*/ 0 h 7436497"/>
              <a:gd name="connsiteX44" fmla="*/ 12191999 w 12191999"/>
              <a:gd name="connsiteY44" fmla="*/ 7436497 h 7436497"/>
              <a:gd name="connsiteX45" fmla="*/ 0 w 12191999"/>
              <a:gd name="connsiteY45" fmla="*/ 7436497 h 7436497"/>
              <a:gd name="connsiteX46" fmla="*/ 0 w 12191999"/>
              <a:gd name="connsiteY46" fmla="*/ 4254758 h 7436497"/>
              <a:gd name="connsiteX47" fmla="*/ 251927 w 12191999"/>
              <a:gd name="connsiteY47" fmla="*/ 4506685 h 7436497"/>
              <a:gd name="connsiteX48" fmla="*/ 251926 w 12191999"/>
              <a:gd name="connsiteY48" fmla="*/ 4506686 h 7436497"/>
              <a:gd name="connsiteX49" fmla="*/ 503853 w 12191999"/>
              <a:gd name="connsiteY49" fmla="*/ 4254759 h 7436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2191999" h="7436497">
                <a:moveTo>
                  <a:pt x="503854" y="0"/>
                </a:moveTo>
                <a:lnTo>
                  <a:pt x="592493" y="0"/>
                </a:lnTo>
                <a:lnTo>
                  <a:pt x="592493" y="3763346"/>
                </a:lnTo>
                <a:cubicBezTo>
                  <a:pt x="592493" y="3902481"/>
                  <a:pt x="705285" y="4015273"/>
                  <a:pt x="844420" y="4015273"/>
                </a:cubicBezTo>
                <a:lnTo>
                  <a:pt x="844419" y="4015274"/>
                </a:lnTo>
                <a:cubicBezTo>
                  <a:pt x="983554" y="4015274"/>
                  <a:pt x="1096346" y="3902482"/>
                  <a:pt x="1096346" y="3763347"/>
                </a:cubicBezTo>
                <a:lnTo>
                  <a:pt x="1096347" y="0"/>
                </a:lnTo>
                <a:lnTo>
                  <a:pt x="1198207" y="0"/>
                </a:lnTo>
                <a:lnTo>
                  <a:pt x="1198207" y="4609320"/>
                </a:lnTo>
                <a:cubicBezTo>
                  <a:pt x="1198207" y="4748455"/>
                  <a:pt x="1310999" y="4861247"/>
                  <a:pt x="1450134" y="4861247"/>
                </a:cubicBezTo>
                <a:lnTo>
                  <a:pt x="1450133" y="4861248"/>
                </a:lnTo>
                <a:cubicBezTo>
                  <a:pt x="1589268" y="4861248"/>
                  <a:pt x="1702060" y="4748456"/>
                  <a:pt x="1702060" y="4609321"/>
                </a:cubicBezTo>
                <a:lnTo>
                  <a:pt x="1702061" y="0"/>
                </a:lnTo>
                <a:lnTo>
                  <a:pt x="1777479" y="0"/>
                </a:lnTo>
                <a:lnTo>
                  <a:pt x="1777479" y="3287446"/>
                </a:lnTo>
                <a:cubicBezTo>
                  <a:pt x="1777479" y="3426581"/>
                  <a:pt x="1890271" y="3539373"/>
                  <a:pt x="2029406" y="3539373"/>
                </a:cubicBezTo>
                <a:lnTo>
                  <a:pt x="2029405" y="3539374"/>
                </a:lnTo>
                <a:cubicBezTo>
                  <a:pt x="2168540" y="3539374"/>
                  <a:pt x="2281332" y="3426582"/>
                  <a:pt x="2281332" y="3287447"/>
                </a:cubicBezTo>
                <a:lnTo>
                  <a:pt x="2281333" y="0"/>
                </a:lnTo>
                <a:lnTo>
                  <a:pt x="2383193" y="0"/>
                </a:lnTo>
                <a:lnTo>
                  <a:pt x="2383193" y="5141165"/>
                </a:lnTo>
                <a:cubicBezTo>
                  <a:pt x="2383193" y="5280300"/>
                  <a:pt x="2495985" y="5393092"/>
                  <a:pt x="2635120" y="5393092"/>
                </a:cubicBezTo>
                <a:lnTo>
                  <a:pt x="2635119" y="5393093"/>
                </a:lnTo>
                <a:cubicBezTo>
                  <a:pt x="2774254" y="5393093"/>
                  <a:pt x="2887046" y="5280301"/>
                  <a:pt x="2887046" y="5141166"/>
                </a:cubicBezTo>
                <a:lnTo>
                  <a:pt x="2887047" y="0"/>
                </a:lnTo>
                <a:lnTo>
                  <a:pt x="2988906" y="0"/>
                </a:lnTo>
                <a:lnTo>
                  <a:pt x="2988906" y="3657599"/>
                </a:lnTo>
                <a:cubicBezTo>
                  <a:pt x="2988906" y="3796734"/>
                  <a:pt x="3101698" y="3909526"/>
                  <a:pt x="3240833" y="3909526"/>
                </a:cubicBezTo>
                <a:lnTo>
                  <a:pt x="3240832" y="3909527"/>
                </a:lnTo>
                <a:cubicBezTo>
                  <a:pt x="3379967" y="3909527"/>
                  <a:pt x="3492759" y="3796735"/>
                  <a:pt x="3492759" y="3657600"/>
                </a:cubicBezTo>
                <a:lnTo>
                  <a:pt x="3492760" y="0"/>
                </a:lnTo>
                <a:lnTo>
                  <a:pt x="3594620" y="0"/>
                </a:lnTo>
                <a:lnTo>
                  <a:pt x="3594620" y="3079102"/>
                </a:lnTo>
                <a:cubicBezTo>
                  <a:pt x="3594620" y="3218238"/>
                  <a:pt x="3707413" y="3331029"/>
                  <a:pt x="3846547" y="3331029"/>
                </a:cubicBezTo>
                <a:lnTo>
                  <a:pt x="3846547" y="3331030"/>
                </a:lnTo>
                <a:cubicBezTo>
                  <a:pt x="3985681" y="3331030"/>
                  <a:pt x="4098474" y="3218239"/>
                  <a:pt x="4098474" y="3079103"/>
                </a:cubicBezTo>
                <a:lnTo>
                  <a:pt x="4098474" y="0"/>
                </a:lnTo>
                <a:lnTo>
                  <a:pt x="4187114" y="0"/>
                </a:lnTo>
                <a:lnTo>
                  <a:pt x="4187114" y="2491274"/>
                </a:lnTo>
                <a:cubicBezTo>
                  <a:pt x="4187114" y="2630408"/>
                  <a:pt x="4299905" y="2743200"/>
                  <a:pt x="4439041" y="2743200"/>
                </a:cubicBezTo>
                <a:lnTo>
                  <a:pt x="4439039" y="2743201"/>
                </a:lnTo>
                <a:cubicBezTo>
                  <a:pt x="4578175" y="2743201"/>
                  <a:pt x="4690966" y="2630410"/>
                  <a:pt x="4690966" y="2491274"/>
                </a:cubicBezTo>
                <a:lnTo>
                  <a:pt x="4690968" y="0"/>
                </a:lnTo>
                <a:lnTo>
                  <a:pt x="12191999" y="0"/>
                </a:lnTo>
                <a:lnTo>
                  <a:pt x="12191999" y="7436497"/>
                </a:lnTo>
                <a:lnTo>
                  <a:pt x="0" y="7436497"/>
                </a:lnTo>
                <a:lnTo>
                  <a:pt x="0" y="4254758"/>
                </a:lnTo>
                <a:cubicBezTo>
                  <a:pt x="0" y="4393893"/>
                  <a:pt x="112792" y="4506685"/>
                  <a:pt x="251927" y="4506685"/>
                </a:cubicBezTo>
                <a:lnTo>
                  <a:pt x="251926" y="4506686"/>
                </a:lnTo>
                <a:cubicBezTo>
                  <a:pt x="391061" y="4506686"/>
                  <a:pt x="503853" y="4393894"/>
                  <a:pt x="503853" y="4254759"/>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 name="Slide Number Placeholder 1">
            <a:extLst>
              <a:ext uri="{FF2B5EF4-FFF2-40B4-BE49-F238E27FC236}">
                <a16:creationId xmlns:a16="http://schemas.microsoft.com/office/drawing/2014/main" id="{D0F6B1C3-E813-BD4B-7DBC-613FA5F68D61}"/>
              </a:ext>
            </a:extLst>
          </p:cNvPr>
          <p:cNvSpPr>
            <a:spLocks noGrp="1"/>
          </p:cNvSpPr>
          <p:nvPr>
            <p:ph type="sldNum" sz="quarter" idx="12"/>
          </p:nvPr>
        </p:nvSpPr>
        <p:spPr>
          <a:xfrm>
            <a:off x="8703906" y="6478833"/>
            <a:ext cx="2743200" cy="365125"/>
          </a:xfrm>
        </p:spPr>
        <p:txBody>
          <a:bodyPr/>
          <a:lstStyle/>
          <a:p>
            <a:r>
              <a:rPr lang="en-US" b="1" dirty="0">
                <a:latin typeface="Arial" panose="020B0604020202020204" pitchFamily="34" charset="0"/>
                <a:cs typeface="Arial" panose="020B0604020202020204" pitchFamily="34" charset="0"/>
              </a:rPr>
              <a:t>3</a:t>
            </a:r>
            <a:endParaRPr lang="en-IN"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A5DB0CA-3CEB-94C9-61CC-446F28DA688F}"/>
              </a:ext>
            </a:extLst>
          </p:cNvPr>
          <p:cNvSpPr txBox="1"/>
          <p:nvPr/>
        </p:nvSpPr>
        <p:spPr>
          <a:xfrm>
            <a:off x="87086" y="256591"/>
            <a:ext cx="4093028" cy="769441"/>
          </a:xfrm>
          <a:prstGeom prst="rect">
            <a:avLst/>
          </a:prstGeom>
          <a:noFill/>
        </p:spPr>
        <p:txBody>
          <a:bodyPr wrap="square" rtlCol="0">
            <a:spAutoFit/>
          </a:bodyPr>
          <a:lstStyle/>
          <a:p>
            <a:pPr algn="ctr"/>
            <a:r>
              <a:rPr lang="en-US" sz="4400" b="1" dirty="0"/>
              <a:t>INTRODUCTION</a:t>
            </a:r>
            <a:endParaRPr lang="en-IN" sz="4400" b="1" dirty="0"/>
          </a:p>
        </p:txBody>
      </p:sp>
      <p:sp>
        <p:nvSpPr>
          <p:cNvPr id="4" name="TextBox 3">
            <a:extLst>
              <a:ext uri="{FF2B5EF4-FFF2-40B4-BE49-F238E27FC236}">
                <a16:creationId xmlns:a16="http://schemas.microsoft.com/office/drawing/2014/main" id="{95C5216B-D09A-0554-F60A-B4EA7501E440}"/>
              </a:ext>
            </a:extLst>
          </p:cNvPr>
          <p:cNvSpPr txBox="1"/>
          <p:nvPr/>
        </p:nvSpPr>
        <p:spPr>
          <a:xfrm>
            <a:off x="634480" y="1026032"/>
            <a:ext cx="10851503" cy="618630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endParaRPr lang="en-US" b="0" i="0" dirty="0">
              <a:solidFill>
                <a:srgbClr val="231F20"/>
              </a:solidFill>
              <a:effectLst/>
              <a:latin typeface="Arial" panose="020B0604020202020204" pitchFamily="34" charset="0"/>
              <a:cs typeface="Arial" panose="020B0604020202020204" pitchFamily="34" charset="0"/>
            </a:endParaRPr>
          </a:p>
          <a:p>
            <a:pPr marL="285750" indent="-285750" algn="just">
              <a:lnSpc>
                <a:spcPct val="150000"/>
              </a:lnSpc>
              <a:buFont typeface="Wingdings" panose="05000000000000000000" pitchFamily="2" charset="2"/>
              <a:buChar char="Ø"/>
            </a:pPr>
            <a:r>
              <a:rPr lang="en-US" b="0" i="0" dirty="0">
                <a:solidFill>
                  <a:srgbClr val="231F20"/>
                </a:solidFill>
                <a:effectLst/>
                <a:latin typeface="Arial" panose="020B0604020202020204" pitchFamily="34" charset="0"/>
                <a:cs typeface="Arial" panose="020B0604020202020204" pitchFamily="34" charset="0"/>
              </a:rPr>
              <a:t>This project aims to develop an IoT-based manhole monitoring system using readily available components, including the </a:t>
            </a:r>
            <a:r>
              <a:rPr lang="en-US" b="0" i="0" dirty="0" err="1">
                <a:solidFill>
                  <a:srgbClr val="231F20"/>
                </a:solidFill>
                <a:effectLst/>
                <a:latin typeface="Arial" panose="020B0604020202020204" pitchFamily="34" charset="0"/>
                <a:cs typeface="Arial" panose="020B0604020202020204" pitchFamily="34" charset="0"/>
              </a:rPr>
              <a:t>NodeMCU</a:t>
            </a:r>
            <a:r>
              <a:rPr lang="en-US" b="0" i="0" dirty="0">
                <a:solidFill>
                  <a:srgbClr val="231F20"/>
                </a:solidFill>
                <a:effectLst/>
                <a:latin typeface="Arial" panose="020B0604020202020204" pitchFamily="34" charset="0"/>
                <a:cs typeface="Arial" panose="020B0604020202020204" pitchFamily="34" charset="0"/>
              </a:rPr>
              <a:t> CP2102 microcontroller, BMP180 pressure sensor, DHT11 temperature sensor, MQ-7 gas sensor, and MQ-3 smoke sensor. The system will transmit data to the cloud (</a:t>
            </a:r>
            <a:r>
              <a:rPr lang="en-US" b="0" i="0" dirty="0" err="1">
                <a:solidFill>
                  <a:srgbClr val="231F20"/>
                </a:solidFill>
                <a:effectLst/>
                <a:latin typeface="Arial" panose="020B0604020202020204" pitchFamily="34" charset="0"/>
                <a:cs typeface="Arial" panose="020B0604020202020204" pitchFamily="34" charset="0"/>
              </a:rPr>
              <a:t>ThingSpeak</a:t>
            </a:r>
            <a:r>
              <a:rPr lang="en-US" b="0" i="0" dirty="0">
                <a:solidFill>
                  <a:srgbClr val="231F20"/>
                </a:solidFill>
                <a:effectLst/>
                <a:latin typeface="Arial" panose="020B0604020202020204" pitchFamily="34" charset="0"/>
                <a:cs typeface="Arial" panose="020B0604020202020204" pitchFamily="34" charset="0"/>
              </a:rPr>
              <a:t>), where it can be monitored and analyzed to trigger alerts when necessary.</a:t>
            </a:r>
            <a:endParaRPr lang="en-US" dirty="0">
              <a:solidFill>
                <a:srgbClr val="231F20"/>
              </a:solidFill>
              <a:effectLst/>
              <a:latin typeface="Arial" panose="020B0604020202020204" pitchFamily="34" charset="0"/>
              <a:cs typeface="Arial" panose="020B0604020202020204" pitchFamily="34" charset="0"/>
            </a:endParaRPr>
          </a:p>
          <a:p>
            <a:pPr marL="285750" indent="-285750" algn="just">
              <a:lnSpc>
                <a:spcPct val="150000"/>
              </a:lnSpc>
              <a:buFont typeface="Wingdings" panose="05000000000000000000" pitchFamily="2" charset="2"/>
              <a:buChar char="Ø"/>
            </a:pPr>
            <a:endParaRPr lang="en-US" b="0" i="0" dirty="0">
              <a:solidFill>
                <a:srgbClr val="231F20"/>
              </a:solidFill>
              <a:effectLst/>
              <a:latin typeface="Arial" panose="020B0604020202020204" pitchFamily="34" charset="0"/>
              <a:cs typeface="Arial" panose="020B0604020202020204" pitchFamily="34" charset="0"/>
            </a:endParaRPr>
          </a:p>
          <a:p>
            <a:pPr marL="285750" indent="-285750" algn="just">
              <a:lnSpc>
                <a:spcPct val="150000"/>
              </a:lnSpc>
              <a:buFont typeface="Wingdings" panose="05000000000000000000" pitchFamily="2" charset="2"/>
              <a:buChar char="Ø"/>
            </a:pPr>
            <a:endParaRPr lang="en-US" dirty="0">
              <a:solidFill>
                <a:srgbClr val="231F20"/>
              </a:solidFill>
              <a:latin typeface="Arial" panose="020B0604020202020204" pitchFamily="34" charset="0"/>
              <a:cs typeface="Arial" panose="020B0604020202020204" pitchFamily="34" charset="0"/>
            </a:endParaRPr>
          </a:p>
          <a:p>
            <a:pPr marL="285750" indent="-285750" algn="just">
              <a:lnSpc>
                <a:spcPct val="150000"/>
              </a:lnSpc>
              <a:buFont typeface="Wingdings" panose="05000000000000000000" pitchFamily="2" charset="2"/>
              <a:buChar char="Ø"/>
            </a:pPr>
            <a:r>
              <a:rPr lang="en-US" b="0" i="0" dirty="0">
                <a:solidFill>
                  <a:srgbClr val="231F20"/>
                </a:solidFill>
                <a:effectLst/>
                <a:latin typeface="Arial" panose="020B0604020202020204" pitchFamily="34" charset="0"/>
                <a:cs typeface="Arial" panose="020B0604020202020204" pitchFamily="34" charset="0"/>
              </a:rPr>
              <a:t>      Urban infrastructure maintenance, particularly manholes, is critical for ensuring public safety and preventing accidents. Traditional inspection methods are often inadequate due to the inaccessibility and environmental conditions inside manholes. The advent of IoT (Internet of Things) offers a solution by enabling real-time monitoring through sensor networks, allowing authorities to respond promptly to potential hazards.</a:t>
            </a:r>
          </a:p>
          <a:p>
            <a:pPr marL="285750" indent="-285750">
              <a:lnSpc>
                <a:spcPct val="150000"/>
              </a:lnSpc>
              <a:buFont typeface="Wingdings" panose="05000000000000000000" pitchFamily="2" charset="2"/>
              <a:buChar char="Ø"/>
            </a:pPr>
            <a:endParaRPr lang="en-US" dirty="0">
              <a:solidFill>
                <a:srgbClr val="231F20"/>
              </a:solidFill>
              <a:latin typeface="Arial" panose="020B0604020202020204" pitchFamily="34" charset="0"/>
              <a:cs typeface="Arial" panose="020B0604020202020204" pitchFamily="34" charset="0"/>
            </a:endParaRPr>
          </a:p>
          <a:p>
            <a:pPr>
              <a:lnSpc>
                <a:spcPct val="150000"/>
              </a:lnSpc>
            </a:pPr>
            <a:endParaRPr lang="en-US" dirty="0">
              <a:solidFill>
                <a:srgbClr val="231F20"/>
              </a:solidFill>
              <a:effectLst/>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4054980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548F4E8-65EE-4B94-13AE-5C48005D5411}"/>
              </a:ext>
            </a:extLst>
          </p:cNvPr>
          <p:cNvSpPr>
            <a:spLocks noGrp="1"/>
          </p:cNvSpPr>
          <p:nvPr>
            <p:ph type="sldNum" sz="quarter" idx="12"/>
          </p:nvPr>
        </p:nvSpPr>
        <p:spPr/>
        <p:txBody>
          <a:bodyPr/>
          <a:lstStyle/>
          <a:p>
            <a:r>
              <a:rPr lang="en-US" b="1" dirty="0">
                <a:latin typeface="Arial" panose="020B0604020202020204" pitchFamily="34" charset="0"/>
                <a:cs typeface="Arial" panose="020B0604020202020204" pitchFamily="34" charset="0"/>
              </a:rPr>
              <a:t>4</a:t>
            </a:r>
            <a:endParaRPr lang="en-IN"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2D5E0AD-0AF2-DB1C-5A50-ADCA28B3ED75}"/>
              </a:ext>
            </a:extLst>
          </p:cNvPr>
          <p:cNvSpPr txBox="1"/>
          <p:nvPr/>
        </p:nvSpPr>
        <p:spPr>
          <a:xfrm>
            <a:off x="587829" y="1481651"/>
            <a:ext cx="10450286" cy="373794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000" b="0" i="0" dirty="0">
                <a:solidFill>
                  <a:srgbClr val="231F20"/>
                </a:solidFill>
                <a:effectLst/>
              </a:rPr>
              <a:t>A manhole monitoring system is essential for safeguarding public safety, protecting infrastructure, and ensuring environmental health. By continuously tracking key parameters such as gas levels, pressure, temperature, and smoke, the system can quickly identify potential dangers like gas leaks, flooding, or structural failures. This enables authorities to take immediate action, preventing accidents, reducing the risk of environmental contamination, and avoiding expensive emergency repairs. Moreover, such systems help cities comply with safety regulations, optimize maintenance efforts, and contribute to the broader goals of smart city development and sustainable urban management.</a:t>
            </a:r>
            <a:endParaRPr lang="en-IN" sz="2000" dirty="0"/>
          </a:p>
        </p:txBody>
      </p:sp>
      <p:sp>
        <p:nvSpPr>
          <p:cNvPr id="4" name="TextBox 3">
            <a:extLst>
              <a:ext uri="{FF2B5EF4-FFF2-40B4-BE49-F238E27FC236}">
                <a16:creationId xmlns:a16="http://schemas.microsoft.com/office/drawing/2014/main" id="{1602FE23-DF87-D6B4-86D5-CE62C460BB34}"/>
              </a:ext>
            </a:extLst>
          </p:cNvPr>
          <p:cNvSpPr txBox="1"/>
          <p:nvPr/>
        </p:nvSpPr>
        <p:spPr>
          <a:xfrm>
            <a:off x="587829" y="335902"/>
            <a:ext cx="1451038" cy="830997"/>
          </a:xfrm>
          <a:prstGeom prst="rect">
            <a:avLst/>
          </a:prstGeom>
          <a:noFill/>
        </p:spPr>
        <p:txBody>
          <a:bodyPr wrap="none" rtlCol="0">
            <a:spAutoFit/>
          </a:bodyPr>
          <a:lstStyle/>
          <a:p>
            <a:r>
              <a:rPr lang="en-US" sz="4800" b="1" dirty="0"/>
              <a:t>WHY</a:t>
            </a:r>
            <a:endParaRPr lang="en-IN" sz="4800" b="1" dirty="0"/>
          </a:p>
        </p:txBody>
      </p:sp>
    </p:spTree>
    <p:extLst>
      <p:ext uri="{BB962C8B-B14F-4D97-AF65-F5344CB8AC3E}">
        <p14:creationId xmlns:p14="http://schemas.microsoft.com/office/powerpoint/2010/main" val="7602304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52C6AC-B7B6-E805-D2A6-630005493B4C}"/>
              </a:ext>
            </a:extLst>
          </p:cNvPr>
          <p:cNvSpPr>
            <a:spLocks noGrp="1"/>
          </p:cNvSpPr>
          <p:nvPr>
            <p:ph type="sldNum" sz="quarter" idx="12"/>
          </p:nvPr>
        </p:nvSpPr>
        <p:spPr/>
        <p:txBody>
          <a:bodyPr/>
          <a:lstStyle/>
          <a:p>
            <a:r>
              <a:rPr lang="en-US" b="1" dirty="0">
                <a:latin typeface="Arial" panose="020B0604020202020204" pitchFamily="34" charset="0"/>
                <a:cs typeface="Arial" panose="020B0604020202020204" pitchFamily="34" charset="0"/>
              </a:rPr>
              <a:t>5</a:t>
            </a:r>
            <a:endParaRPr lang="en-IN" b="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9714C244-61BF-EEFF-91D2-49A8156FA202}"/>
              </a:ext>
            </a:extLst>
          </p:cNvPr>
          <p:cNvSpPr txBox="1"/>
          <p:nvPr/>
        </p:nvSpPr>
        <p:spPr>
          <a:xfrm>
            <a:off x="1670180" y="1698171"/>
            <a:ext cx="4683967" cy="4108817"/>
          </a:xfrm>
          <a:prstGeom prst="rect">
            <a:avLst/>
          </a:prstGeom>
          <a:noFill/>
        </p:spPr>
        <p:txBody>
          <a:bodyPr wrap="square" rtlCol="0">
            <a:spAutoFit/>
          </a:bodyPr>
          <a:lstStyle/>
          <a:p>
            <a:pPr marL="285750" indent="-285750" algn="l" rtl="0">
              <a:lnSpc>
                <a:spcPct val="150000"/>
              </a:lnSpc>
              <a:buFont typeface="Arial" panose="020B0604020202020204" pitchFamily="34" charset="0"/>
              <a:buChar char="•"/>
            </a:pPr>
            <a:r>
              <a:rPr lang="en-IN" b="0" i="0" dirty="0">
                <a:solidFill>
                  <a:srgbClr val="000000"/>
                </a:solidFill>
                <a:effectLst/>
              </a:rPr>
              <a:t>NODEMCU CP2102</a:t>
            </a:r>
            <a:endParaRPr lang="en-IN" dirty="0">
              <a:effectLst/>
            </a:endParaRPr>
          </a:p>
          <a:p>
            <a:pPr marL="285750" indent="-285750" algn="l" rtl="0">
              <a:lnSpc>
                <a:spcPct val="150000"/>
              </a:lnSpc>
              <a:buFont typeface="Arial" panose="020B0604020202020204" pitchFamily="34" charset="0"/>
              <a:buChar char="•"/>
            </a:pPr>
            <a:r>
              <a:rPr lang="en-IN" b="0" i="0" dirty="0">
                <a:solidFill>
                  <a:srgbClr val="000000"/>
                </a:solidFill>
                <a:effectLst/>
              </a:rPr>
              <a:t> Pressure sensor(BMP180)</a:t>
            </a:r>
            <a:endParaRPr lang="en-IN" dirty="0">
              <a:effectLst/>
            </a:endParaRPr>
          </a:p>
          <a:p>
            <a:pPr marL="285750" indent="-285750" algn="l" rtl="0">
              <a:lnSpc>
                <a:spcPct val="150000"/>
              </a:lnSpc>
              <a:buFont typeface="Arial" panose="020B0604020202020204" pitchFamily="34" charset="0"/>
              <a:buChar char="•"/>
            </a:pPr>
            <a:r>
              <a:rPr lang="en-IN" b="0" i="0" dirty="0">
                <a:solidFill>
                  <a:srgbClr val="000000"/>
                </a:solidFill>
                <a:effectLst/>
              </a:rPr>
              <a:t> Temp sensor(DHT11)</a:t>
            </a:r>
          </a:p>
          <a:p>
            <a:pPr marL="285750" indent="-285750">
              <a:lnSpc>
                <a:spcPct val="150000"/>
              </a:lnSpc>
              <a:buFont typeface="Arial" panose="020B0604020202020204" pitchFamily="34" charset="0"/>
              <a:buChar char="•"/>
            </a:pPr>
            <a:r>
              <a:rPr lang="en-IN" sz="1800" kern="1200" dirty="0">
                <a:solidFill>
                  <a:srgbClr val="000000"/>
                </a:solidFill>
                <a:effectLst/>
                <a:latin typeface="Calibri" panose="020F0502020204030204" pitchFamily="34" charset="0"/>
                <a:ea typeface="+mn-ea"/>
                <a:cs typeface="+mn-cs"/>
              </a:rPr>
              <a:t>GAS SENSOR (MQ-7)</a:t>
            </a:r>
            <a:endParaRPr lang="en-IN" dirty="0">
              <a:effectLst/>
            </a:endParaRPr>
          </a:p>
          <a:p>
            <a:pPr marL="285750" indent="-285750">
              <a:lnSpc>
                <a:spcPct val="150000"/>
              </a:lnSpc>
              <a:buFont typeface="Arial" panose="020B0604020202020204" pitchFamily="34" charset="0"/>
              <a:buChar char="•"/>
            </a:pPr>
            <a:r>
              <a:rPr lang="en-IN" sz="1800" kern="1200" dirty="0">
                <a:solidFill>
                  <a:srgbClr val="000000"/>
                </a:solidFill>
                <a:effectLst/>
                <a:latin typeface="Calibri" panose="020F0502020204030204" pitchFamily="34" charset="0"/>
                <a:ea typeface="+mn-ea"/>
                <a:cs typeface="+mn-cs"/>
              </a:rPr>
              <a:t>SMOKE SENSOR(MQ-3)</a:t>
            </a:r>
            <a:endParaRPr lang="en-IN" dirty="0">
              <a:effectLst/>
            </a:endParaRPr>
          </a:p>
          <a:p>
            <a:pPr marL="285750" indent="-285750" algn="l" rtl="0">
              <a:lnSpc>
                <a:spcPct val="150000"/>
              </a:lnSpc>
              <a:buFont typeface="Arial" panose="020B0604020202020204" pitchFamily="34" charset="0"/>
              <a:buChar char="•"/>
            </a:pPr>
            <a:r>
              <a:rPr lang="en-IN" b="0" i="0" dirty="0">
                <a:solidFill>
                  <a:srgbClr val="000000"/>
                </a:solidFill>
                <a:effectLst/>
              </a:rPr>
              <a:t> Long breadboard</a:t>
            </a:r>
            <a:endParaRPr lang="en-IN" dirty="0">
              <a:effectLst/>
            </a:endParaRPr>
          </a:p>
          <a:p>
            <a:pPr marL="285750" indent="-285750" algn="l" rtl="0">
              <a:lnSpc>
                <a:spcPct val="150000"/>
              </a:lnSpc>
              <a:buFont typeface="Arial" panose="020B0604020202020204" pitchFamily="34" charset="0"/>
              <a:buChar char="•"/>
            </a:pPr>
            <a:r>
              <a:rPr lang="en-IN" b="0" i="0" dirty="0">
                <a:solidFill>
                  <a:srgbClr val="000000"/>
                </a:solidFill>
                <a:effectLst/>
              </a:rPr>
              <a:t> 10 male to male connector and</a:t>
            </a:r>
            <a:endParaRPr lang="en-IN" dirty="0">
              <a:effectLst/>
            </a:endParaRPr>
          </a:p>
          <a:p>
            <a:pPr marL="285750" indent="-285750" algn="l" rtl="0">
              <a:lnSpc>
                <a:spcPct val="150000"/>
              </a:lnSpc>
              <a:buFont typeface="Arial" panose="020B0604020202020204" pitchFamily="34" charset="0"/>
              <a:buChar char="•"/>
            </a:pPr>
            <a:r>
              <a:rPr lang="en-IN" b="0" i="0" dirty="0">
                <a:solidFill>
                  <a:srgbClr val="000000"/>
                </a:solidFill>
                <a:effectLst/>
              </a:rPr>
              <a:t>10 male to female connector</a:t>
            </a:r>
            <a:endParaRPr lang="en-IN" dirty="0">
              <a:effectLst/>
            </a:endParaRPr>
          </a:p>
          <a:p>
            <a:pPr marL="285750" indent="-285750" algn="l" rtl="0">
              <a:lnSpc>
                <a:spcPct val="150000"/>
              </a:lnSpc>
              <a:buFont typeface="Arial" panose="020B0604020202020204" pitchFamily="34" charset="0"/>
              <a:buChar char="•"/>
            </a:pPr>
            <a:r>
              <a:rPr lang="en-IN" b="0" i="0" dirty="0">
                <a:solidFill>
                  <a:srgbClr val="000000"/>
                </a:solidFill>
                <a:effectLst/>
              </a:rPr>
              <a:t>B type USB Data cable</a:t>
            </a:r>
            <a:endParaRPr lang="en-IN" dirty="0">
              <a:effectLst/>
            </a:endParaRPr>
          </a:p>
          <a:p>
            <a:endParaRPr lang="en-IN" dirty="0"/>
          </a:p>
        </p:txBody>
      </p:sp>
      <p:sp>
        <p:nvSpPr>
          <p:cNvPr id="3" name="TextBox 2">
            <a:extLst>
              <a:ext uri="{FF2B5EF4-FFF2-40B4-BE49-F238E27FC236}">
                <a16:creationId xmlns:a16="http://schemas.microsoft.com/office/drawing/2014/main" id="{27FA634A-FC45-7AA5-4ABF-6567CD9A9834}"/>
              </a:ext>
            </a:extLst>
          </p:cNvPr>
          <p:cNvSpPr txBox="1"/>
          <p:nvPr/>
        </p:nvSpPr>
        <p:spPr>
          <a:xfrm>
            <a:off x="1436914" y="877078"/>
            <a:ext cx="3769568" cy="707886"/>
          </a:xfrm>
          <a:prstGeom prst="rect">
            <a:avLst/>
          </a:prstGeom>
          <a:noFill/>
        </p:spPr>
        <p:txBody>
          <a:bodyPr wrap="square" rtlCol="0">
            <a:spAutoFit/>
          </a:bodyPr>
          <a:lstStyle/>
          <a:p>
            <a:r>
              <a:rPr lang="en-US" sz="4000" b="1" dirty="0"/>
              <a:t>COMPONENTS</a:t>
            </a:r>
            <a:endParaRPr lang="en-IN" sz="4000" b="1" dirty="0"/>
          </a:p>
        </p:txBody>
      </p:sp>
    </p:spTree>
    <p:extLst>
      <p:ext uri="{BB962C8B-B14F-4D97-AF65-F5344CB8AC3E}">
        <p14:creationId xmlns:p14="http://schemas.microsoft.com/office/powerpoint/2010/main" val="1374041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94F98C8-024B-2D93-E558-5739DD53E6BA}"/>
              </a:ext>
            </a:extLst>
          </p:cNvPr>
          <p:cNvSpPr>
            <a:spLocks noGrp="1"/>
          </p:cNvSpPr>
          <p:nvPr>
            <p:ph type="sldNum" sz="quarter" idx="12"/>
          </p:nvPr>
        </p:nvSpPr>
        <p:spPr/>
        <p:txBody>
          <a:bodyPr/>
          <a:lstStyle/>
          <a:p>
            <a:r>
              <a:rPr lang="en-US" b="1" dirty="0">
                <a:latin typeface="Arial" panose="020B0604020202020204" pitchFamily="34" charset="0"/>
                <a:cs typeface="Arial" panose="020B0604020202020204" pitchFamily="34" charset="0"/>
              </a:rPr>
              <a:t>6</a:t>
            </a:r>
            <a:endParaRPr lang="en-IN" b="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C30CFE8D-2AD9-4289-A69A-72F7CB903023}"/>
              </a:ext>
            </a:extLst>
          </p:cNvPr>
          <p:cNvSpPr txBox="1"/>
          <p:nvPr/>
        </p:nvSpPr>
        <p:spPr>
          <a:xfrm>
            <a:off x="522514" y="783771"/>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F60AE252-59B6-9857-C4FE-AF9BA6C47EF9}"/>
              </a:ext>
            </a:extLst>
          </p:cNvPr>
          <p:cNvSpPr txBox="1"/>
          <p:nvPr/>
        </p:nvSpPr>
        <p:spPr>
          <a:xfrm>
            <a:off x="634482" y="522513"/>
            <a:ext cx="4301412" cy="837473"/>
          </a:xfrm>
          <a:prstGeom prst="rect">
            <a:avLst/>
          </a:prstGeom>
          <a:noFill/>
        </p:spPr>
        <p:txBody>
          <a:bodyPr wrap="square" rtlCol="0">
            <a:spAutoFit/>
          </a:bodyPr>
          <a:lstStyle/>
          <a:p>
            <a:pPr>
              <a:lnSpc>
                <a:spcPct val="150000"/>
              </a:lnSpc>
            </a:pPr>
            <a:r>
              <a:rPr lang="en-US" sz="3600" b="1" dirty="0"/>
              <a:t>NODEMCU CP2102</a:t>
            </a:r>
          </a:p>
        </p:txBody>
      </p:sp>
      <p:sp>
        <p:nvSpPr>
          <p:cNvPr id="6" name="TextBox 5">
            <a:extLst>
              <a:ext uri="{FF2B5EF4-FFF2-40B4-BE49-F238E27FC236}">
                <a16:creationId xmlns:a16="http://schemas.microsoft.com/office/drawing/2014/main" id="{76F978BB-9F66-C08E-C7C9-C2976B07CF8D}"/>
              </a:ext>
            </a:extLst>
          </p:cNvPr>
          <p:cNvSpPr txBox="1"/>
          <p:nvPr/>
        </p:nvSpPr>
        <p:spPr>
          <a:xfrm>
            <a:off x="707245" y="1707501"/>
            <a:ext cx="7438379" cy="378052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b="0" i="0" dirty="0">
                <a:solidFill>
                  <a:srgbClr val="231F20"/>
                </a:solidFill>
                <a:effectLst/>
                <a:latin typeface="Arial" panose="020B0604020202020204" pitchFamily="34" charset="0"/>
                <a:cs typeface="Arial" panose="020B0604020202020204" pitchFamily="34" charset="0"/>
              </a:rPr>
              <a:t>     The </a:t>
            </a:r>
            <a:r>
              <a:rPr lang="en-US" b="0" i="0" dirty="0" err="1">
                <a:solidFill>
                  <a:srgbClr val="231F20"/>
                </a:solidFill>
                <a:effectLst/>
                <a:latin typeface="Arial" panose="020B0604020202020204" pitchFamily="34" charset="0"/>
                <a:cs typeface="Arial" panose="020B0604020202020204" pitchFamily="34" charset="0"/>
              </a:rPr>
              <a:t>NodeMCU</a:t>
            </a:r>
            <a:r>
              <a:rPr lang="en-US" b="0" i="0" dirty="0">
                <a:solidFill>
                  <a:srgbClr val="231F20"/>
                </a:solidFill>
                <a:effectLst/>
                <a:latin typeface="Arial" panose="020B0604020202020204" pitchFamily="34" charset="0"/>
                <a:cs typeface="Arial" panose="020B0604020202020204" pitchFamily="34" charset="0"/>
              </a:rPr>
              <a:t> CP2102 is a development board that combines the ESP8266 Wi-Fi module with a USB-to-UART bridge, enabling easy programming and serial communication through a USB connection. It features a powerful microcontroller with built-in Wi-Fi, making it perfect for IoT applications that require wireless connectivity. The CP2102 chip on the board facilitates a reliable connection to your computer, allowing for straightforward uploading of code and debugging. This board is popular in IoT projects due to its affordability, ease of use, and strong community support.</a:t>
            </a:r>
            <a:endParaRPr lang="en-IN" dirty="0">
              <a:latin typeface="Arial" panose="020B0604020202020204" pitchFamily="34" charset="0"/>
              <a:cs typeface="Arial" panose="020B0604020202020204" pitchFamily="34" charset="0"/>
            </a:endParaRPr>
          </a:p>
        </p:txBody>
      </p:sp>
      <p:pic>
        <p:nvPicPr>
          <p:cNvPr id="10" name="Picture 9" descr="A black and white electronic device&#10;&#10;Description automatically generated">
            <a:extLst>
              <a:ext uri="{FF2B5EF4-FFF2-40B4-BE49-F238E27FC236}">
                <a16:creationId xmlns:a16="http://schemas.microsoft.com/office/drawing/2014/main" id="{5B6D7712-BB9F-A388-6F79-F5A9C4E42B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0637" y="2114841"/>
            <a:ext cx="2143125" cy="2143125"/>
          </a:xfrm>
          <a:prstGeom prst="rect">
            <a:avLst/>
          </a:prstGeom>
        </p:spPr>
      </p:pic>
      <p:graphicFrame>
        <p:nvGraphicFramePr>
          <p:cNvPr id="11" name="Table 10">
            <a:extLst>
              <a:ext uri="{FF2B5EF4-FFF2-40B4-BE49-F238E27FC236}">
                <a16:creationId xmlns:a16="http://schemas.microsoft.com/office/drawing/2014/main" id="{BFBA26C9-EA56-9A86-EBEB-7AAF21E7C522}"/>
              </a:ext>
            </a:extLst>
          </p:cNvPr>
          <p:cNvGraphicFramePr>
            <a:graphicFrameLocks noGrp="1"/>
          </p:cNvGraphicFramePr>
          <p:nvPr>
            <p:extLst>
              <p:ext uri="{D42A27DB-BD31-4B8C-83A1-F6EECF244321}">
                <p14:modId xmlns:p14="http://schemas.microsoft.com/office/powerpoint/2010/main" val="1063016586"/>
              </p:ext>
            </p:extLst>
          </p:nvPr>
        </p:nvGraphicFramePr>
        <p:xfrm>
          <a:off x="8500188" y="2034073"/>
          <a:ext cx="3312367" cy="2463282"/>
        </p:xfrm>
        <a:graphic>
          <a:graphicData uri="http://schemas.openxmlformats.org/drawingml/2006/table">
            <a:tbl>
              <a:tblPr/>
              <a:tblGrid>
                <a:gridCol w="3312367">
                  <a:extLst>
                    <a:ext uri="{9D8B030D-6E8A-4147-A177-3AD203B41FA5}">
                      <a16:colId xmlns:a16="http://schemas.microsoft.com/office/drawing/2014/main" val="173135050"/>
                    </a:ext>
                  </a:extLst>
                </a:gridCol>
              </a:tblGrid>
              <a:tr h="2463282">
                <a:tc>
                  <a:txBody>
                    <a:bodyPr/>
                    <a:lstStyle/>
                    <a:p>
                      <a:endParaRPr lang="en-IN" dirty="0"/>
                    </a:p>
                  </a:txBody>
                  <a:tcPr>
                    <a:lnL w="9525" cmpd="sng">
                      <a:solidFill>
                        <a:schemeClr val="tx1"/>
                      </a:solidFill>
                      <a:prstDash val="solid"/>
                    </a:lnL>
                    <a:lnR w="9525" cmpd="sng">
                      <a:solidFill>
                        <a:schemeClr val="tx1"/>
                      </a:solidFill>
                      <a:prstDash val="solid"/>
                    </a:lnR>
                    <a:lnT w="9525" cmpd="sng">
                      <a:solidFill>
                        <a:schemeClr val="tx1"/>
                      </a:solidFill>
                      <a:prstDash val="solid"/>
                    </a:lnT>
                    <a:lnB w="9525" cmpd="sng">
                      <a:solidFill>
                        <a:schemeClr val="tx1"/>
                      </a:solidFill>
                      <a:prstDash val="solid"/>
                    </a:lnB>
                    <a:cell3D prstMaterial="dkEdge">
                      <a:bevel prst="relaxedInset"/>
                      <a:lightRig rig="flood" dir="t"/>
                    </a:cell3D>
                  </a:tcPr>
                </a:tc>
                <a:extLst>
                  <a:ext uri="{0D108BD9-81ED-4DB2-BD59-A6C34878D82A}">
                    <a16:rowId xmlns:a16="http://schemas.microsoft.com/office/drawing/2014/main" val="1859695833"/>
                  </a:ext>
                </a:extLst>
              </a:tr>
            </a:tbl>
          </a:graphicData>
        </a:graphic>
      </p:graphicFrame>
    </p:spTree>
    <p:extLst>
      <p:ext uri="{BB962C8B-B14F-4D97-AF65-F5344CB8AC3E}">
        <p14:creationId xmlns:p14="http://schemas.microsoft.com/office/powerpoint/2010/main" val="12640016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C169D9-19F1-ABA5-8AF0-439451AA07AB}"/>
              </a:ext>
            </a:extLst>
          </p:cNvPr>
          <p:cNvSpPr txBox="1"/>
          <p:nvPr/>
        </p:nvSpPr>
        <p:spPr>
          <a:xfrm>
            <a:off x="606489" y="578498"/>
            <a:ext cx="6447453" cy="707886"/>
          </a:xfrm>
          <a:prstGeom prst="rect">
            <a:avLst/>
          </a:prstGeom>
          <a:noFill/>
        </p:spPr>
        <p:txBody>
          <a:bodyPr wrap="square" rtlCol="0">
            <a:spAutoFit/>
          </a:bodyPr>
          <a:lstStyle/>
          <a:p>
            <a:r>
              <a:rPr lang="en-IN" sz="4000" b="1" i="0" dirty="0">
                <a:solidFill>
                  <a:srgbClr val="231F20"/>
                </a:solidFill>
                <a:effectLst/>
              </a:rPr>
              <a:t>Temperature sensor(DHT11)</a:t>
            </a:r>
            <a:endParaRPr lang="en-IN" sz="4000" dirty="0"/>
          </a:p>
        </p:txBody>
      </p:sp>
      <p:sp>
        <p:nvSpPr>
          <p:cNvPr id="3" name="TextBox 2">
            <a:extLst>
              <a:ext uri="{FF2B5EF4-FFF2-40B4-BE49-F238E27FC236}">
                <a16:creationId xmlns:a16="http://schemas.microsoft.com/office/drawing/2014/main" id="{EF3E9FB8-2053-2559-3C53-9528D72CF864}"/>
              </a:ext>
            </a:extLst>
          </p:cNvPr>
          <p:cNvSpPr txBox="1"/>
          <p:nvPr/>
        </p:nvSpPr>
        <p:spPr>
          <a:xfrm>
            <a:off x="643812" y="1800808"/>
            <a:ext cx="7865706" cy="337335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b="0" i="0" dirty="0">
                <a:solidFill>
                  <a:srgbClr val="231F20"/>
                </a:solidFill>
                <a:effectLst/>
              </a:rPr>
              <a:t>      The DHT11 is a basic, low-cost temperature and humidity sensor that provides digital output data. It measures temperature with an accuracy of ±2°C and humidity with an accuracy of ±5%. The DHT11 is commonly used in home automation, weather stations, and other IoT projects that require monitoring of environmental conditions. It is easy to interface with microcontrollers like Arduino or </a:t>
            </a:r>
            <a:r>
              <a:rPr lang="en-US" b="0" i="0" dirty="0" err="1">
                <a:solidFill>
                  <a:srgbClr val="231F20"/>
                </a:solidFill>
                <a:effectLst/>
              </a:rPr>
              <a:t>NodeMCU</a:t>
            </a:r>
            <a:r>
              <a:rPr lang="en-US" b="0" i="0" dirty="0">
                <a:solidFill>
                  <a:srgbClr val="231F20"/>
                </a:solidFill>
                <a:effectLst/>
              </a:rPr>
              <a:t>, thanks to its single-wire communication. Despite being less precise than some other sensors, the DHT11 is popular for its affordability and ease of use in simple temperature and humidity sensing applications.</a:t>
            </a:r>
            <a:endParaRPr lang="en-IN" dirty="0"/>
          </a:p>
        </p:txBody>
      </p:sp>
      <p:pic>
        <p:nvPicPr>
          <p:cNvPr id="6" name="Picture 5" descr="A blue electronic device with a red light&#10;&#10;Description automatically generated">
            <a:extLst>
              <a:ext uri="{FF2B5EF4-FFF2-40B4-BE49-F238E27FC236}">
                <a16:creationId xmlns:a16="http://schemas.microsoft.com/office/drawing/2014/main" id="{DC92F62C-50E5-14C9-5B4F-B4ED06E679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0535" y="2105510"/>
            <a:ext cx="2143125" cy="2143125"/>
          </a:xfrm>
          <a:prstGeom prst="rect">
            <a:avLst/>
          </a:prstGeom>
        </p:spPr>
      </p:pic>
      <p:graphicFrame>
        <p:nvGraphicFramePr>
          <p:cNvPr id="7" name="Table 6">
            <a:extLst>
              <a:ext uri="{FF2B5EF4-FFF2-40B4-BE49-F238E27FC236}">
                <a16:creationId xmlns:a16="http://schemas.microsoft.com/office/drawing/2014/main" id="{A2BEC197-C1B0-E549-C634-59789BE40DBF}"/>
              </a:ext>
            </a:extLst>
          </p:cNvPr>
          <p:cNvGraphicFramePr>
            <a:graphicFrameLocks noGrp="1"/>
          </p:cNvGraphicFramePr>
          <p:nvPr>
            <p:extLst>
              <p:ext uri="{D42A27DB-BD31-4B8C-83A1-F6EECF244321}">
                <p14:modId xmlns:p14="http://schemas.microsoft.com/office/powerpoint/2010/main" val="845038493"/>
              </p:ext>
            </p:extLst>
          </p:nvPr>
        </p:nvGraphicFramePr>
        <p:xfrm>
          <a:off x="8845420" y="1978090"/>
          <a:ext cx="3051111" cy="2556588"/>
        </p:xfrm>
        <a:graphic>
          <a:graphicData uri="http://schemas.openxmlformats.org/drawingml/2006/table">
            <a:tbl>
              <a:tblPr/>
              <a:tblGrid>
                <a:gridCol w="3051111">
                  <a:extLst>
                    <a:ext uri="{9D8B030D-6E8A-4147-A177-3AD203B41FA5}">
                      <a16:colId xmlns:a16="http://schemas.microsoft.com/office/drawing/2014/main" val="546382429"/>
                    </a:ext>
                  </a:extLst>
                </a:gridCol>
              </a:tblGrid>
              <a:tr h="2556588">
                <a:tc>
                  <a:txBody>
                    <a:bodyPr/>
                    <a:lstStyle/>
                    <a:p>
                      <a:endParaRPr lang="en-IN" dirty="0"/>
                    </a:p>
                  </a:txBody>
                  <a:tcPr>
                    <a:lnL w="9525" cmpd="sng">
                      <a:solidFill>
                        <a:schemeClr val="tx1"/>
                      </a:solidFill>
                      <a:prstDash val="solid"/>
                    </a:lnL>
                    <a:lnR w="9525" cmpd="sng">
                      <a:solidFill>
                        <a:schemeClr val="tx1"/>
                      </a:solidFill>
                      <a:prstDash val="solid"/>
                    </a:lnR>
                    <a:lnT w="9525" cmpd="sng">
                      <a:solidFill>
                        <a:schemeClr val="tx1"/>
                      </a:solidFill>
                      <a:prstDash val="solid"/>
                    </a:lnT>
                    <a:lnB w="9525" cmpd="sng">
                      <a:solidFill>
                        <a:schemeClr val="tx1"/>
                      </a:solidFill>
                      <a:prstDash val="solid"/>
                    </a:lnB>
                    <a:cell3D prstMaterial="dkEdge">
                      <a:bevel prst="relaxedInset"/>
                      <a:lightRig rig="flood" dir="t"/>
                    </a:cell3D>
                  </a:tcPr>
                </a:tc>
                <a:extLst>
                  <a:ext uri="{0D108BD9-81ED-4DB2-BD59-A6C34878D82A}">
                    <a16:rowId xmlns:a16="http://schemas.microsoft.com/office/drawing/2014/main" val="4172865869"/>
                  </a:ext>
                </a:extLst>
              </a:tr>
            </a:tbl>
          </a:graphicData>
        </a:graphic>
      </p:graphicFrame>
    </p:spTree>
    <p:extLst>
      <p:ext uri="{BB962C8B-B14F-4D97-AF65-F5344CB8AC3E}">
        <p14:creationId xmlns:p14="http://schemas.microsoft.com/office/powerpoint/2010/main" val="9015145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9F5F40-B70F-7B51-FBAB-E65AFB443C78}"/>
              </a:ext>
            </a:extLst>
          </p:cNvPr>
          <p:cNvSpPr>
            <a:spLocks noGrp="1"/>
          </p:cNvSpPr>
          <p:nvPr>
            <p:ph type="sldNum" sz="quarter" idx="12"/>
          </p:nvPr>
        </p:nvSpPr>
        <p:spPr/>
        <p:txBody>
          <a:bodyPr/>
          <a:lstStyle/>
          <a:p>
            <a:r>
              <a:rPr lang="en-US" b="1" dirty="0">
                <a:latin typeface="Arial" panose="020B0604020202020204" pitchFamily="34" charset="0"/>
                <a:cs typeface="Arial" panose="020B0604020202020204" pitchFamily="34" charset="0"/>
              </a:rPr>
              <a:t>8</a:t>
            </a:r>
            <a:endParaRPr lang="en-IN"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234ADD4-1956-97CE-7B3B-ED8590C2CA7C}"/>
              </a:ext>
            </a:extLst>
          </p:cNvPr>
          <p:cNvSpPr txBox="1"/>
          <p:nvPr/>
        </p:nvSpPr>
        <p:spPr>
          <a:xfrm>
            <a:off x="746448" y="578497"/>
            <a:ext cx="6298163" cy="707886"/>
          </a:xfrm>
          <a:prstGeom prst="rect">
            <a:avLst/>
          </a:prstGeom>
          <a:noFill/>
        </p:spPr>
        <p:txBody>
          <a:bodyPr wrap="square" rtlCol="0">
            <a:spAutoFit/>
          </a:bodyPr>
          <a:lstStyle/>
          <a:p>
            <a:r>
              <a:rPr lang="en-IN" sz="4000" b="1" i="0" dirty="0">
                <a:solidFill>
                  <a:srgbClr val="231F20"/>
                </a:solidFill>
                <a:effectLst/>
              </a:rPr>
              <a:t>Pressure sensor(BMP180)</a:t>
            </a:r>
            <a:endParaRPr lang="en-IN" sz="4000" dirty="0"/>
          </a:p>
        </p:txBody>
      </p:sp>
      <p:sp>
        <p:nvSpPr>
          <p:cNvPr id="4" name="TextBox 3">
            <a:extLst>
              <a:ext uri="{FF2B5EF4-FFF2-40B4-BE49-F238E27FC236}">
                <a16:creationId xmlns:a16="http://schemas.microsoft.com/office/drawing/2014/main" id="{6BA4EE39-488D-33E6-5C6C-C4FF3ED77B55}"/>
              </a:ext>
            </a:extLst>
          </p:cNvPr>
          <p:cNvSpPr txBox="1"/>
          <p:nvPr/>
        </p:nvSpPr>
        <p:spPr>
          <a:xfrm>
            <a:off x="681134" y="1742320"/>
            <a:ext cx="7492482" cy="337335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b="0" i="0" dirty="0">
                <a:solidFill>
                  <a:srgbClr val="231F20"/>
                </a:solidFill>
                <a:effectLst/>
              </a:rPr>
              <a:t>   The BMP180 is a high-precision, low-power barometric pressure sensor used to measure atmospheric pressure. It operates with an I2C interface, making it easy to integrate with microcontrollers like Arduino or </a:t>
            </a:r>
            <a:r>
              <a:rPr lang="en-US" b="0" i="0" dirty="0" err="1">
                <a:solidFill>
                  <a:srgbClr val="231F20"/>
                </a:solidFill>
                <a:effectLst/>
              </a:rPr>
              <a:t>NodeMCU</a:t>
            </a:r>
            <a:r>
              <a:rPr lang="en-US" b="0" i="0" dirty="0">
                <a:solidFill>
                  <a:srgbClr val="231F20"/>
                </a:solidFill>
                <a:effectLst/>
              </a:rPr>
              <a:t>. The BMP180 can provide pressure readings that can be used to calculate altitude, making it ideal for applications in weather monitoring, altitude tracking, and environmental sensing. Known for its accuracy and reliability, the BMP180 is widely used in various IoT and embedded systems projects where pressure data is crucial.</a:t>
            </a:r>
            <a:endParaRPr lang="en-IN" dirty="0"/>
          </a:p>
        </p:txBody>
      </p:sp>
      <p:pic>
        <p:nvPicPr>
          <p:cNvPr id="7" name="Picture 6" descr="A close-up of a blue circuit board&#10;&#10;Description automatically generated">
            <a:extLst>
              <a:ext uri="{FF2B5EF4-FFF2-40B4-BE49-F238E27FC236}">
                <a16:creationId xmlns:a16="http://schemas.microsoft.com/office/drawing/2014/main" id="{A077336E-149F-37C1-8493-A32AA23895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5773" y="2096180"/>
            <a:ext cx="2143125" cy="2143125"/>
          </a:xfrm>
          <a:prstGeom prst="rect">
            <a:avLst/>
          </a:prstGeom>
        </p:spPr>
      </p:pic>
      <p:graphicFrame>
        <p:nvGraphicFramePr>
          <p:cNvPr id="8" name="Table 7">
            <a:extLst>
              <a:ext uri="{FF2B5EF4-FFF2-40B4-BE49-F238E27FC236}">
                <a16:creationId xmlns:a16="http://schemas.microsoft.com/office/drawing/2014/main" id="{FE0A3160-3969-6A7E-8169-F60A88B658FE}"/>
              </a:ext>
            </a:extLst>
          </p:cNvPr>
          <p:cNvGraphicFramePr>
            <a:graphicFrameLocks noGrp="1"/>
          </p:cNvGraphicFramePr>
          <p:nvPr>
            <p:extLst>
              <p:ext uri="{D42A27DB-BD31-4B8C-83A1-F6EECF244321}">
                <p14:modId xmlns:p14="http://schemas.microsoft.com/office/powerpoint/2010/main" val="2744277793"/>
              </p:ext>
            </p:extLst>
          </p:nvPr>
        </p:nvGraphicFramePr>
        <p:xfrm>
          <a:off x="8742784" y="1903445"/>
          <a:ext cx="3088432" cy="2612571"/>
        </p:xfrm>
        <a:graphic>
          <a:graphicData uri="http://schemas.openxmlformats.org/drawingml/2006/table">
            <a:tbl>
              <a:tblPr/>
              <a:tblGrid>
                <a:gridCol w="3088432">
                  <a:extLst>
                    <a:ext uri="{9D8B030D-6E8A-4147-A177-3AD203B41FA5}">
                      <a16:colId xmlns:a16="http://schemas.microsoft.com/office/drawing/2014/main" val="1791123238"/>
                    </a:ext>
                  </a:extLst>
                </a:gridCol>
              </a:tblGrid>
              <a:tr h="2612571">
                <a:tc>
                  <a:txBody>
                    <a:bodyPr/>
                    <a:lstStyle/>
                    <a:p>
                      <a:endParaRPr lang="en-IN" dirty="0"/>
                    </a:p>
                  </a:txBody>
                  <a:tcPr>
                    <a:lnL w="9525" cmpd="sng">
                      <a:solidFill>
                        <a:schemeClr val="tx1"/>
                      </a:solidFill>
                      <a:prstDash val="solid"/>
                    </a:lnL>
                    <a:lnR w="9525" cmpd="sng">
                      <a:solidFill>
                        <a:schemeClr val="tx1"/>
                      </a:solidFill>
                      <a:prstDash val="solid"/>
                    </a:lnR>
                    <a:lnT w="9525" cmpd="sng">
                      <a:solidFill>
                        <a:schemeClr val="tx1"/>
                      </a:solidFill>
                      <a:prstDash val="solid"/>
                    </a:lnT>
                    <a:lnB w="9525" cmpd="sng">
                      <a:solidFill>
                        <a:schemeClr val="tx1"/>
                      </a:solidFill>
                      <a:prstDash val="solid"/>
                    </a:lnB>
                    <a:cell3D prstMaterial="dkEdge">
                      <a:bevel prst="relaxedInset"/>
                      <a:lightRig rig="flood" dir="t"/>
                    </a:cell3D>
                  </a:tcPr>
                </a:tc>
                <a:extLst>
                  <a:ext uri="{0D108BD9-81ED-4DB2-BD59-A6C34878D82A}">
                    <a16:rowId xmlns:a16="http://schemas.microsoft.com/office/drawing/2014/main" val="2473467910"/>
                  </a:ext>
                </a:extLst>
              </a:tr>
            </a:tbl>
          </a:graphicData>
        </a:graphic>
      </p:graphicFrame>
    </p:spTree>
    <p:extLst>
      <p:ext uri="{BB962C8B-B14F-4D97-AF65-F5344CB8AC3E}">
        <p14:creationId xmlns:p14="http://schemas.microsoft.com/office/powerpoint/2010/main" val="2470137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rgbClr val="004158"/>
          </a:solidFill>
        </a:ln>
      </a:spPr>
      <a:bodyPr rtlCol="0" anchor="ctr"/>
      <a:lstStyle>
        <a:defPPr algn="ctr">
          <a:defRPr dirty="0">
            <a:solidFill>
              <a:srgbClr val="004158"/>
            </a:solidFill>
          </a:defRPr>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937</TotalTime>
  <Words>1489</Words>
  <Application>Microsoft Office PowerPoint</Application>
  <PresentationFormat>Widescreen</PresentationFormat>
  <Paragraphs>82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Kamilath Rifka S</dc:creator>
  <cp:lastModifiedBy>Lokesh varan</cp:lastModifiedBy>
  <cp:revision>14</cp:revision>
  <dcterms:created xsi:type="dcterms:W3CDTF">2023-08-30T17:11:05Z</dcterms:created>
  <dcterms:modified xsi:type="dcterms:W3CDTF">2025-06-21T10:03:46Z</dcterms:modified>
</cp:coreProperties>
</file>