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4" d="100"/>
          <a:sy n="114" d="100"/>
        </p:scale>
        <p:origin x="9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55.png" Type="http://schemas.openxmlformats.org/officeDocument/2006/relationships/image"/><Relationship Id="rId11" Target="../media/image56.png" Type="http://schemas.openxmlformats.org/officeDocument/2006/relationships/image"/><Relationship Id="rId12" Target="../media/image57.png" Type="http://schemas.openxmlformats.org/officeDocument/2006/relationships/image"/><Relationship Id="rId13" Target="../media/image58.png" Type="http://schemas.openxmlformats.org/officeDocument/2006/relationships/image"/><Relationship Id="rId14" Target="../media/image59.png" Type="http://schemas.openxmlformats.org/officeDocument/2006/relationships/image"/><Relationship Id="rId2" Target="../media/image1.pn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Relationship Id="rId5" Target="../media/image50.png" Type="http://schemas.openxmlformats.org/officeDocument/2006/relationships/image"/><Relationship Id="rId6" Target="../media/image51.png" Type="http://schemas.openxmlformats.org/officeDocument/2006/relationships/image"/><Relationship Id="rId7" Target="../media/image52.png" Type="http://schemas.openxmlformats.org/officeDocument/2006/relationships/image"/><Relationship Id="rId8" Target="../media/image53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60.png" Type="http://schemas.openxmlformats.org/officeDocument/2006/relationships/image"/><Relationship Id="rId4" Target="../media/image61.pn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Relationship Id="rId8" Target="../media/image65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6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69.png" Type="http://schemas.openxmlformats.org/officeDocument/2006/relationships/image"/><Relationship Id="rId4" Target="../media/image70.png" Type="http://schemas.openxmlformats.org/officeDocument/2006/relationships/image"/><Relationship Id="rId5" Target="../media/image71.png" Type="http://schemas.openxmlformats.org/officeDocument/2006/relationships/image"/><Relationship Id="rId6" Target="../media/image72.png" Type="http://schemas.openxmlformats.org/officeDocument/2006/relationships/image"/><Relationship Id="rId7" Target="../media/image73.png" Type="http://schemas.openxmlformats.org/officeDocument/2006/relationships/image"/><Relationship Id="rId8" Target="../media/image74.png" Type="http://schemas.openxmlformats.org/officeDocument/2006/relationships/image"/><Relationship Id="rId9" Target="../media/image7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77.png" Type="http://schemas.openxmlformats.org/officeDocument/2006/relationships/image"/><Relationship Id="rId4" Target="../media/image78.png" Type="http://schemas.openxmlformats.org/officeDocument/2006/relationships/image"/><Relationship Id="rId5" Target="../media/image80.png" Type="http://schemas.openxmlformats.org/officeDocument/2006/relationships/image"/><Relationship Id="rId6" Target="../media/image81.png" Type="http://schemas.openxmlformats.org/officeDocument/2006/relationships/image"/><Relationship Id="rId7" Target="../media/image82.png" Type="http://schemas.openxmlformats.org/officeDocument/2006/relationships/image"/><Relationship Id="rId8" Target="../media/image8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8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85.png" Type="http://schemas.openxmlformats.org/officeDocument/2006/relationships/image"/><Relationship Id="rId4" Target="../media/image8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87.png" Type="http://schemas.openxmlformats.org/officeDocument/2006/relationships/image"/><Relationship Id="rId4" Target="../media/image88.png" Type="http://schemas.openxmlformats.org/officeDocument/2006/relationships/image"/><Relationship Id="rId5" Target="../media/image89.png" Type="http://schemas.openxmlformats.org/officeDocument/2006/relationships/image"/><Relationship Id="rId6" Target="../media/image90.png" Type="http://schemas.openxmlformats.org/officeDocument/2006/relationships/image"/><Relationship Id="rId7" Target="../media/image91.png" Type="http://schemas.openxmlformats.org/officeDocument/2006/relationships/image"/><Relationship Id="rId8" Target="../media/image9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9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01.png" Type="http://schemas.openxmlformats.org/officeDocument/2006/relationships/image"/><Relationship Id="rId11" Target="../media/image102.png" Type="http://schemas.openxmlformats.org/officeDocument/2006/relationships/image"/><Relationship Id="rId12" Target="../media/image103.png" Type="http://schemas.openxmlformats.org/officeDocument/2006/relationships/image"/><Relationship Id="rId13" Target="../media/image104.png" Type="http://schemas.openxmlformats.org/officeDocument/2006/relationships/image"/><Relationship Id="rId14" Target="../media/image105.png" Type="http://schemas.openxmlformats.org/officeDocument/2006/relationships/image"/><Relationship Id="rId2" Target="../media/image1.png" Type="http://schemas.openxmlformats.org/officeDocument/2006/relationships/image"/><Relationship Id="rId3" Target="../media/image94.png" Type="http://schemas.openxmlformats.org/officeDocument/2006/relationships/image"/><Relationship Id="rId4" Target="../media/image95.png" Type="http://schemas.openxmlformats.org/officeDocument/2006/relationships/image"/><Relationship Id="rId5" Target="../media/image96.png" Type="http://schemas.openxmlformats.org/officeDocument/2006/relationships/image"/><Relationship Id="rId6" Target="../media/image97.png" Type="http://schemas.openxmlformats.org/officeDocument/2006/relationships/image"/><Relationship Id="rId7" Target="../media/image98.png" Type="http://schemas.openxmlformats.org/officeDocument/2006/relationships/image"/><Relationship Id="rId8" Target="../media/image99.png" Type="http://schemas.openxmlformats.org/officeDocument/2006/relationships/image"/><Relationship Id="rId9" Target="../media/image10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06.png" Type="http://schemas.openxmlformats.org/officeDocument/2006/relationships/image"/><Relationship Id="rId4" Target="../media/image107.png" Type="http://schemas.openxmlformats.org/officeDocument/2006/relationships/image"/><Relationship Id="rId5" Target="../media/image108.png" Type="http://schemas.openxmlformats.org/officeDocument/2006/relationships/image"/><Relationship Id="rId6" Target="../media/image109.png" Type="http://schemas.openxmlformats.org/officeDocument/2006/relationships/image"/><Relationship Id="rId7" Target="../media/image110.png" Type="http://schemas.openxmlformats.org/officeDocument/2006/relationships/image"/><Relationship Id="rId8" Target="../media/image111.png" Type="http://schemas.openxmlformats.org/officeDocument/2006/relationships/image"/><Relationship Id="rId9" Target="../media/image11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13.png" Type="http://schemas.openxmlformats.org/officeDocument/2006/relationships/image"/><Relationship Id="rId4" Target="../media/image114.png" Type="http://schemas.openxmlformats.org/officeDocument/2006/relationships/image"/><Relationship Id="rId5" Target="../media/image115.png" Type="http://schemas.openxmlformats.org/officeDocument/2006/relationships/image"/><Relationship Id="rId6" Target="../media/image116.png" Type="http://schemas.openxmlformats.org/officeDocument/2006/relationships/image"/><Relationship Id="rId7" Target="../media/image117.png" Type="http://schemas.openxmlformats.org/officeDocument/2006/relationships/image"/><Relationship Id="rId8" Target="../media/image11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27.png" Type="http://schemas.openxmlformats.org/officeDocument/2006/relationships/image"/><Relationship Id="rId2" Target="../media/image1.png" Type="http://schemas.openxmlformats.org/officeDocument/2006/relationships/image"/><Relationship Id="rId3" Target="../media/image120.png" Type="http://schemas.openxmlformats.org/officeDocument/2006/relationships/image"/><Relationship Id="rId4" Target="../media/image121.png" Type="http://schemas.openxmlformats.org/officeDocument/2006/relationships/image"/><Relationship Id="rId5" Target="../media/image122.png" Type="http://schemas.openxmlformats.org/officeDocument/2006/relationships/image"/><Relationship Id="rId6" Target="../media/image123.png" Type="http://schemas.openxmlformats.org/officeDocument/2006/relationships/image"/><Relationship Id="rId7" Target="../media/image124.png" Type="http://schemas.openxmlformats.org/officeDocument/2006/relationships/image"/><Relationship Id="rId8" Target="../media/image125.png" Type="http://schemas.openxmlformats.org/officeDocument/2006/relationships/image"/><Relationship Id="rId9" Target="../media/image12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35.png" Type="http://schemas.openxmlformats.org/officeDocument/2006/relationships/image"/><Relationship Id="rId11" Target="../media/image136.png" Type="http://schemas.openxmlformats.org/officeDocument/2006/relationships/image"/><Relationship Id="rId2" Target="../media/image1.png" Type="http://schemas.openxmlformats.org/officeDocument/2006/relationships/image"/><Relationship Id="rId3" Target="../media/image128.png" Type="http://schemas.openxmlformats.org/officeDocument/2006/relationships/image"/><Relationship Id="rId4" Target="../media/image129.png" Type="http://schemas.openxmlformats.org/officeDocument/2006/relationships/image"/><Relationship Id="rId5" Target="../media/image130.png" Type="http://schemas.openxmlformats.org/officeDocument/2006/relationships/image"/><Relationship Id="rId6" Target="../media/image131.png" Type="http://schemas.openxmlformats.org/officeDocument/2006/relationships/image"/><Relationship Id="rId7" Target="../media/image132.png" Type="http://schemas.openxmlformats.org/officeDocument/2006/relationships/image"/><Relationship Id="rId8" Target="../media/image133.png" Type="http://schemas.openxmlformats.org/officeDocument/2006/relationships/image"/><Relationship Id="rId9" Target="../media/image13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37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38.png" Type="http://schemas.openxmlformats.org/officeDocument/2006/relationships/image"/><Relationship Id="rId4" Target="../media/image139.png" Type="http://schemas.openxmlformats.org/officeDocument/2006/relationships/image"/><Relationship Id="rId5" Target="../media/image140.png" Type="http://schemas.openxmlformats.org/officeDocument/2006/relationships/image"/><Relationship Id="rId6" Target="../media/image141.png" Type="http://schemas.openxmlformats.org/officeDocument/2006/relationships/image"/><Relationship Id="rId7" Target="../media/image142.png" Type="http://schemas.openxmlformats.org/officeDocument/2006/relationships/image"/><Relationship Id="rId8" Target="../media/image143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44.png" Type="http://schemas.openxmlformats.org/officeDocument/2006/relationships/image"/><Relationship Id="rId4" Target="../media/image145.png" Type="http://schemas.openxmlformats.org/officeDocument/2006/relationships/image"/><Relationship Id="rId5" Target="../media/image146.png" Type="http://schemas.openxmlformats.org/officeDocument/2006/relationships/image"/><Relationship Id="rId6" Target="../media/image147.png" Type="http://schemas.openxmlformats.org/officeDocument/2006/relationships/image"/><Relationship Id="rId7" Target="../media/image148.png" Type="http://schemas.openxmlformats.org/officeDocument/2006/relationships/image"/><Relationship Id="rId8" Target="../media/image149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50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58.png" Type="http://schemas.openxmlformats.org/officeDocument/2006/relationships/image"/><Relationship Id="rId2" Target="../media/image1.png" Type="http://schemas.openxmlformats.org/officeDocument/2006/relationships/image"/><Relationship Id="rId3" Target="../media/image151.png" Type="http://schemas.openxmlformats.org/officeDocument/2006/relationships/image"/><Relationship Id="rId4" Target="../media/image152.png" Type="http://schemas.openxmlformats.org/officeDocument/2006/relationships/image"/><Relationship Id="rId5" Target="../media/image153.png" Type="http://schemas.openxmlformats.org/officeDocument/2006/relationships/image"/><Relationship Id="rId6" Target="../media/image154.png" Type="http://schemas.openxmlformats.org/officeDocument/2006/relationships/image"/><Relationship Id="rId7" Target="../media/image155.png" Type="http://schemas.openxmlformats.org/officeDocument/2006/relationships/image"/><Relationship Id="rId8" Target="../media/image156.png" Type="http://schemas.openxmlformats.org/officeDocument/2006/relationships/image"/><Relationship Id="rId9" Target="../media/image15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66.png" Type="http://schemas.openxmlformats.org/officeDocument/2006/relationships/image"/><Relationship Id="rId2" Target="../media/image1.png" Type="http://schemas.openxmlformats.org/officeDocument/2006/relationships/image"/><Relationship Id="rId3" Target="../media/image159.png" Type="http://schemas.openxmlformats.org/officeDocument/2006/relationships/image"/><Relationship Id="rId4" Target="../media/image160.png" Type="http://schemas.openxmlformats.org/officeDocument/2006/relationships/image"/><Relationship Id="rId5" Target="../media/image161.png" Type="http://schemas.openxmlformats.org/officeDocument/2006/relationships/image"/><Relationship Id="rId6" Target="../media/image162.png" Type="http://schemas.openxmlformats.org/officeDocument/2006/relationships/image"/><Relationship Id="rId7" Target="../media/image163.png" Type="http://schemas.openxmlformats.org/officeDocument/2006/relationships/image"/><Relationship Id="rId8" Target="../media/image164.png" Type="http://schemas.openxmlformats.org/officeDocument/2006/relationships/image"/><Relationship Id="rId9" Target="../media/image165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67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77.png" Type="http://schemas.openxmlformats.org/officeDocument/2006/relationships/image"/><Relationship Id="rId11" Target="../media/image178.png" Type="http://schemas.openxmlformats.org/officeDocument/2006/relationships/image"/><Relationship Id="rId12" Target="../media/image179.png" Type="http://schemas.openxmlformats.org/officeDocument/2006/relationships/image"/><Relationship Id="rId13" Target="../media/image180.png" Type="http://schemas.openxmlformats.org/officeDocument/2006/relationships/image"/><Relationship Id="rId14" Target="../media/image181.png" Type="http://schemas.openxmlformats.org/officeDocument/2006/relationships/image"/><Relationship Id="rId15" Target="../media/image182.png" Type="http://schemas.openxmlformats.org/officeDocument/2006/relationships/image"/><Relationship Id="rId16" Target="../media/image183.png" Type="http://schemas.openxmlformats.org/officeDocument/2006/relationships/image"/><Relationship Id="rId2" Target="../media/image1.png" Type="http://schemas.openxmlformats.org/officeDocument/2006/relationships/image"/><Relationship Id="rId3" Target="../media/image168.png" Type="http://schemas.openxmlformats.org/officeDocument/2006/relationships/image"/><Relationship Id="rId4" Target="../media/image169.png" Type="http://schemas.openxmlformats.org/officeDocument/2006/relationships/image"/><Relationship Id="rId5" Target="../media/image170.png" Type="http://schemas.openxmlformats.org/officeDocument/2006/relationships/image"/><Relationship Id="rId6" Target="../media/image171.png" Type="http://schemas.openxmlformats.org/officeDocument/2006/relationships/image"/><Relationship Id="rId7" Target="../media/image172.png" Type="http://schemas.openxmlformats.org/officeDocument/2006/relationships/image"/><Relationship Id="rId8" Target="../media/image173.png" Type="http://schemas.openxmlformats.org/officeDocument/2006/relationships/image"/><Relationship Id="rId9" Target="../media/image176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91.png" Type="http://schemas.openxmlformats.org/officeDocument/2006/relationships/image"/><Relationship Id="rId11" Target="../media/image192.png" Type="http://schemas.openxmlformats.org/officeDocument/2006/relationships/image"/><Relationship Id="rId2" Target="../media/image1.png" Type="http://schemas.openxmlformats.org/officeDocument/2006/relationships/image"/><Relationship Id="rId3" Target="../media/image184.png" Type="http://schemas.openxmlformats.org/officeDocument/2006/relationships/image"/><Relationship Id="rId4" Target="../media/image185.png" Type="http://schemas.openxmlformats.org/officeDocument/2006/relationships/image"/><Relationship Id="rId5" Target="../media/image186.png" Type="http://schemas.openxmlformats.org/officeDocument/2006/relationships/image"/><Relationship Id="rId6" Target="../media/image187.png" Type="http://schemas.openxmlformats.org/officeDocument/2006/relationships/image"/><Relationship Id="rId7" Target="../media/image188.png" Type="http://schemas.openxmlformats.org/officeDocument/2006/relationships/image"/><Relationship Id="rId8" Target="../media/image189.png" Type="http://schemas.openxmlformats.org/officeDocument/2006/relationships/image"/><Relationship Id="rId9" Target="../media/image190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93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94.png" Type="http://schemas.openxmlformats.org/officeDocument/2006/relationships/image"/><Relationship Id="rId4" Target="../media/image195.png" Type="http://schemas.openxmlformats.org/officeDocument/2006/relationships/image"/><Relationship Id="rId5" Target="../media/image196.png" Type="http://schemas.openxmlformats.org/officeDocument/2006/relationships/image"/><Relationship Id="rId6" Target="../media/image197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198.png" Type="http://schemas.openxmlformats.org/officeDocument/2006/relationships/image"/><Relationship Id="rId4" Target="../media/image199.png" Type="http://schemas.openxmlformats.org/officeDocument/2006/relationships/image"/><Relationship Id="rId5" Target="../media/image200.png" Type="http://schemas.openxmlformats.org/officeDocument/2006/relationships/image"/><Relationship Id="rId6" Target="../media/image201.png" Type="http://schemas.openxmlformats.org/officeDocument/2006/relationships/image"/><Relationship Id="rId7" Target="../media/image202.png" Type="http://schemas.openxmlformats.org/officeDocument/2006/relationships/image"/><Relationship Id="rId8" Target="../media/image203.png" Type="http://schemas.openxmlformats.org/officeDocument/2006/relationships/image"/><Relationship Id="rId9" Target="../media/image205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206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214.png" Type="http://schemas.openxmlformats.org/officeDocument/2006/relationships/image"/><Relationship Id="rId2" Target="../media/image1.png" Type="http://schemas.openxmlformats.org/officeDocument/2006/relationships/image"/><Relationship Id="rId3" Target="../media/image207.png" Type="http://schemas.openxmlformats.org/officeDocument/2006/relationships/image"/><Relationship Id="rId4" Target="../media/image208.png" Type="http://schemas.openxmlformats.org/officeDocument/2006/relationships/image"/><Relationship Id="rId5" Target="../media/image209.png" Type="http://schemas.openxmlformats.org/officeDocument/2006/relationships/image"/><Relationship Id="rId6" Target="../media/image210.png" Type="http://schemas.openxmlformats.org/officeDocument/2006/relationships/image"/><Relationship Id="rId7" Target="../media/image211.png" Type="http://schemas.openxmlformats.org/officeDocument/2006/relationships/image"/><Relationship Id="rId8" Target="../media/image212.png" Type="http://schemas.openxmlformats.org/officeDocument/2006/relationships/image"/><Relationship Id="rId9" Target="../media/image213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222.png" Type="http://schemas.openxmlformats.org/officeDocument/2006/relationships/image"/><Relationship Id="rId2" Target="../media/image1.png" Type="http://schemas.openxmlformats.org/officeDocument/2006/relationships/image"/><Relationship Id="rId3" Target="../media/image215.png" Type="http://schemas.openxmlformats.org/officeDocument/2006/relationships/image"/><Relationship Id="rId4" Target="../media/image216.png" Type="http://schemas.openxmlformats.org/officeDocument/2006/relationships/image"/><Relationship Id="rId5" Target="../media/image217.png" Type="http://schemas.openxmlformats.org/officeDocument/2006/relationships/image"/><Relationship Id="rId6" Target="../media/image218.png" Type="http://schemas.openxmlformats.org/officeDocument/2006/relationships/image"/><Relationship Id="rId7" Target="../media/image219.png" Type="http://schemas.openxmlformats.org/officeDocument/2006/relationships/image"/><Relationship Id="rId8" Target="../media/image220.png" Type="http://schemas.openxmlformats.org/officeDocument/2006/relationships/image"/><Relationship Id="rId9" Target="../media/image22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18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223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224.png" Type="http://schemas.openxmlformats.org/officeDocument/2006/relationships/image"/><Relationship Id="rId4" Target="../media/image225.png" Type="http://schemas.openxmlformats.org/officeDocument/2006/relationships/image"/><Relationship Id="rId5" Target="../media/image226.png" Type="http://schemas.openxmlformats.org/officeDocument/2006/relationships/image"/><Relationship Id="rId6" Target="../media/image227.png" Type="http://schemas.openxmlformats.org/officeDocument/2006/relationships/image"/><Relationship Id="rId7" Target="../media/image229.png" Type="http://schemas.openxmlformats.org/officeDocument/2006/relationships/image"/><Relationship Id="rId8" Target="../media/image230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231.png" Type="http://schemas.openxmlformats.org/officeDocument/2006/relationships/image"/><Relationship Id="rId4" Target="../media/image232.png" Type="http://schemas.openxmlformats.org/officeDocument/2006/relationships/image"/><Relationship Id="rId5" Target="../media/image2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png" Type="http://schemas.openxmlformats.org/officeDocument/2006/relationships/image"/><Relationship Id="rId12" Target="../media/image41.png" Type="http://schemas.openxmlformats.org/officeDocument/2006/relationships/image"/><Relationship Id="rId13" Target="../media/image42.png" Type="http://schemas.openxmlformats.org/officeDocument/2006/relationships/image"/><Relationship Id="rId14" Target="../media/image43.png" Type="http://schemas.openxmlformats.org/officeDocument/2006/relationships/image"/><Relationship Id="rId15" Target="../media/image44.png" Type="http://schemas.openxmlformats.org/officeDocument/2006/relationships/image"/><Relationship Id="rId16" Target="../media/image45.png" Type="http://schemas.openxmlformats.org/officeDocument/2006/relationships/image"/><Relationship Id="rId17" Target="../media/image46.png" Type="http://schemas.openxmlformats.org/officeDocument/2006/relationships/image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png" Type="http://schemas.openxmlformats.org/officeDocument/2006/relationships/image"/><Relationship Id="rId3" Target="../media/image4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2800" y="4419600"/>
            <a:ext cx="50800" cy="0"/>
          </a:xfrm>
          <a:prstGeom prst="roundRect">
            <a:avLst>
              <a:gd name="adj" fmla="val 50000"/>
            </a:avLst>
          </a:prstGeom>
          <a:blipFill>
            <a:blip/>
            <a:stretch>
              <a:fillRect t="0" l="0" b="0" r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270000" y="3009900"/>
            <a:ext cx="11379200" cy="2235200"/>
          </a:xfrm>
          <a:prstGeom prst="rect">
            <a:avLst/>
          </a:prstGeom>
          <a:noFill/>
        </p:spPr>
        <p:txBody>
          <a:bodyPr anchor="t" wrap="square" tIns="0" lIns="0" bIns="0" rIns="0"/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8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Personalized Trip Planner with AI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270000" y="5448300"/>
            <a:ext cx="11379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Revolutionizing Travel Experience Through Intelligent Automation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812800" y="8026400"/>
            <a:ext cx="1803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100000"/>
                  </a:srgbClr>
                </a:solidFill>
                <a:latin typeface="Microsoft YaHei"/>
                <a:ea typeface="Microsoft YaHei"/>
              </a:rPr>
              <a:t>[Your Team Name]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14071600" y="8026400"/>
            <a:ext cx="1371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100000"/>
                  </a:srgbClr>
                </a:solidFill>
                <a:latin typeface="Microsoft YaHei"/>
                <a:ea typeface="Microsoft YaHei"/>
              </a:rPr>
              <a:t>[Current Date]</a:t>
            </a:r>
          </a:p>
        </p:txBody>
      </p:sp>
      <p:sp>
        <p:nvSpPr>
          <p:cNvPr name="AutoShape 7" id="7"/>
          <p:cNvSpPr/>
          <p:nvPr/>
        </p:nvSpPr>
        <p:spPr>
          <a:xfrm>
            <a:off x="14859000" y="8826500"/>
            <a:ext cx="1270000" cy="190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rtlCol="false"/>
          <a:lstStyle/>
          <a:p>
            <a:pPr algn="r">
              <a:defRPr/>
            </a:pPr>
            <a:r>
              <a:rPr lang="en-US" b="false" i="false" sz="800" baseline="0" u="none">
                <a:solidFill>
                  <a:srgbClr val="808080"/>
                </a:solidFill>
                <a:latin typeface="Microsoft YaHei"/>
                <a:ea typeface="Microsoft YaHei"/>
              </a:rPr>
              <a:t>Created By AI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🧠 Machine Learning Engine Capabilities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701800"/>
            <a:ext cx="7315200" cy="3213100"/>
          </a:xfrm>
          <a:prstGeom prst="roundRect">
            <a:avLst>
              <a:gd name="adj" fmla="val 316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1122362" y="2266950"/>
            <a:ext cx="571500" cy="4572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21209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4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6" id="6"/>
          <p:cNvSpPr/>
          <p:nvPr/>
        </p:nvSpPr>
        <p:spPr>
          <a:xfrm>
            <a:off x="1122362" y="2266950"/>
            <a:ext cx="571500" cy="4572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193800" y="2324100"/>
            <a:ext cx="381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028700" y="3035300"/>
            <a:ext cx="6477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tru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Collaborative Filtering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028700" y="3517900"/>
            <a:ext cx="64770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6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90000"/>
                  </a:srgbClr>
                </a:solidFill>
                <a:latin typeface="Microsoft YaHei"/>
                <a:ea typeface="Microsoft YaHei"/>
              </a:rPr>
              <a:t>Recommendations based on similar user patterns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8331200" y="1701800"/>
            <a:ext cx="7315200" cy="3213100"/>
          </a:xfrm>
          <a:prstGeom prst="roundRect">
            <a:avLst>
              <a:gd name="adj" fmla="val 316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1" id="11"/>
          <p:cNvSpPr/>
          <p:nvPr/>
        </p:nvSpPr>
        <p:spPr>
          <a:xfrm>
            <a:off x="8896350" y="2266950"/>
            <a:ext cx="457200" cy="4572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8750300" y="21209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7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13" id="13"/>
          <p:cNvSpPr/>
          <p:nvPr/>
        </p:nvSpPr>
        <p:spPr>
          <a:xfrm>
            <a:off x="8896350" y="2266950"/>
            <a:ext cx="457200" cy="4572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8953500" y="232410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5" id="15"/>
          <p:cNvSpPr/>
          <p:nvPr/>
        </p:nvSpPr>
        <p:spPr>
          <a:xfrm rot="0">
            <a:off x="8750300" y="3035300"/>
            <a:ext cx="6477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tru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Natural Language Processing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8750300" y="3517900"/>
            <a:ext cx="64770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6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90000"/>
                  </a:srgbClr>
                </a:solidFill>
                <a:latin typeface="Microsoft YaHei"/>
                <a:ea typeface="Microsoft YaHei"/>
              </a:rPr>
              <a:t>Conversational trip planning interface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609600" y="5321300"/>
            <a:ext cx="7315200" cy="3213100"/>
          </a:xfrm>
          <a:prstGeom prst="roundRect">
            <a:avLst>
              <a:gd name="adj" fmla="val 316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8" id="18"/>
          <p:cNvSpPr/>
          <p:nvPr/>
        </p:nvSpPr>
        <p:spPr>
          <a:xfrm>
            <a:off x="1174750" y="5886450"/>
            <a:ext cx="457200" cy="4572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19" id="19"/>
          <p:cNvSpPr/>
          <p:nvPr/>
        </p:nvSpPr>
        <p:spPr>
          <a:xfrm rot="0">
            <a:off x="1028700" y="57404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20" id="20"/>
          <p:cNvSpPr/>
          <p:nvPr/>
        </p:nvSpPr>
        <p:spPr>
          <a:xfrm>
            <a:off x="1174750" y="5886450"/>
            <a:ext cx="457200" cy="457200"/>
          </a:xfrm>
          <a:prstGeom prst="rect">
            <a:avLst/>
          </a:prstGeom>
          <a:blipFill>
            <a:blip r:embed="rId11"/>
            <a:stretch>
              <a:fillRect t="12500" l="12500" b="-12500" r="-12500"/>
            </a:stretch>
          </a:blipFill>
        </p:spPr>
      </p:sp>
      <p:sp>
        <p:nvSpPr>
          <p:cNvPr name="AutoShape 21" id="21"/>
          <p:cNvSpPr/>
          <p:nvPr/>
        </p:nvSpPr>
        <p:spPr>
          <a:xfrm rot="0">
            <a:off x="1231900" y="594360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2" id="22"/>
          <p:cNvSpPr/>
          <p:nvPr/>
        </p:nvSpPr>
        <p:spPr>
          <a:xfrm rot="0">
            <a:off x="1028700" y="6654800"/>
            <a:ext cx="6477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tru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Predictive Analytics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028700" y="7137400"/>
            <a:ext cx="64770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6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90000"/>
                  </a:srgbClr>
                </a:solidFill>
                <a:latin typeface="Microsoft YaHei"/>
                <a:ea typeface="Microsoft YaHei"/>
              </a:rPr>
              <a:t>Price forecasting and optimal booking times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8331200" y="5321300"/>
            <a:ext cx="7315200" cy="3213100"/>
          </a:xfrm>
          <a:prstGeom prst="roundRect">
            <a:avLst>
              <a:gd name="adj" fmla="val 316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5" id="25"/>
          <p:cNvSpPr/>
          <p:nvPr/>
        </p:nvSpPr>
        <p:spPr>
          <a:xfrm>
            <a:off x="8870156" y="5886450"/>
            <a:ext cx="514350" cy="457200"/>
          </a:xfrm>
          <a:prstGeom prst="rect">
            <a:avLst/>
          </a:prstGeom>
          <a:blipFill>
            <a:blip r:embed="rId12"/>
            <a:stretch>
              <a:fillRect t="12500" l="12500" b="-12500" r="-12500"/>
            </a:stretch>
          </a:blipFill>
        </p:spPr>
      </p:sp>
      <p:sp>
        <p:nvSpPr>
          <p:cNvPr name="AutoShape 26" id="26"/>
          <p:cNvSpPr/>
          <p:nvPr/>
        </p:nvSpPr>
        <p:spPr>
          <a:xfrm rot="0">
            <a:off x="8750300" y="57404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13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27" id="27"/>
          <p:cNvSpPr/>
          <p:nvPr/>
        </p:nvSpPr>
        <p:spPr>
          <a:xfrm>
            <a:off x="8870156" y="5886450"/>
            <a:ext cx="514350" cy="457200"/>
          </a:xfrm>
          <a:prstGeom prst="rect">
            <a:avLst/>
          </a:prstGeom>
          <a:blipFill>
            <a:blip r:embed="rId14"/>
            <a:stretch>
              <a:fillRect t="12500" l="12500" b="-12500" r="-12500"/>
            </a:stretch>
          </a:blipFill>
        </p:spPr>
      </p:sp>
      <p:sp>
        <p:nvSpPr>
          <p:cNvPr name="AutoShape 28" id="28"/>
          <p:cNvSpPr/>
          <p:nvPr/>
        </p:nvSpPr>
        <p:spPr>
          <a:xfrm rot="0">
            <a:off x="8934450" y="5943600"/>
            <a:ext cx="3429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9" id="29"/>
          <p:cNvSpPr/>
          <p:nvPr/>
        </p:nvSpPr>
        <p:spPr>
          <a:xfrm rot="0">
            <a:off x="8750300" y="6654800"/>
            <a:ext cx="6477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tru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Computer Vision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8750300" y="7137400"/>
            <a:ext cx="64770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625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90000"/>
                  </a:srgbClr>
                </a:solidFill>
                <a:latin typeface="Microsoft YaHei"/>
                <a:ea typeface="Microsoft YaHei"/>
              </a:rPr>
              <a:t>Photo-based destination discovery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Personalization and Real-time Intelligence Features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803400"/>
            <a:ext cx="7315200" cy="6731000"/>
          </a:xfrm>
          <a:prstGeom prst="roundRect">
            <a:avLst>
              <a:gd name="adj" fmla="val 1509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1028700" y="2222500"/>
            <a:ext cx="64770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🎯 Personalization Features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30861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6" id="6"/>
          <p:cNvSpPr/>
          <p:nvPr/>
        </p:nvSpPr>
        <p:spPr>
          <a:xfrm rot="0">
            <a:off x="1028700" y="3086100"/>
            <a:ext cx="6477000" cy="711200"/>
          </a:xfrm>
          <a:prstGeom prst="rect">
            <a:avLst/>
          </a:prstGeom>
        </p:spPr>
      </p:sp>
      <p:sp>
        <p:nvSpPr>
          <p:cNvPr name="AutoShape 7" id="7"/>
          <p:cNvSpPr/>
          <p:nvPr/>
        </p:nvSpPr>
        <p:spPr>
          <a:xfrm>
            <a:off x="961727" y="3245247"/>
            <a:ext cx="535781" cy="428625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1028700" y="3298825"/>
            <a:ext cx="357188" cy="2857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1589088" y="3086100"/>
            <a:ext cx="5916612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Preference Learning: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Adapts to user behavior over time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028700" y="41021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11" id="11"/>
          <p:cNvSpPr/>
          <p:nvPr/>
        </p:nvSpPr>
        <p:spPr>
          <a:xfrm rot="0">
            <a:off x="1028700" y="4102100"/>
            <a:ext cx="6477000" cy="711200"/>
          </a:xfrm>
          <a:prstGeom prst="rect">
            <a:avLst/>
          </a:prstGeom>
        </p:spPr>
      </p:sp>
      <p:sp>
        <p:nvSpPr>
          <p:cNvPr name="AutoShape 12" id="12"/>
          <p:cNvSpPr/>
          <p:nvPr/>
        </p:nvSpPr>
        <p:spPr>
          <a:xfrm>
            <a:off x="961727" y="4261247"/>
            <a:ext cx="535781" cy="428625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3" id="13"/>
          <p:cNvSpPr/>
          <p:nvPr/>
        </p:nvSpPr>
        <p:spPr>
          <a:xfrm rot="0">
            <a:off x="1028700" y="4314825"/>
            <a:ext cx="357188" cy="2857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4" id="14"/>
          <p:cNvSpPr/>
          <p:nvPr/>
        </p:nvSpPr>
        <p:spPr>
          <a:xfrm rot="0">
            <a:off x="1589088" y="4102100"/>
            <a:ext cx="5916612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Context Awareness: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Weather, local events, seasonal factors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1028700" y="51181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6" id="16"/>
          <p:cNvSpPr/>
          <p:nvPr/>
        </p:nvSpPr>
        <p:spPr>
          <a:xfrm rot="0">
            <a:off x="1028700" y="5118100"/>
            <a:ext cx="6477000" cy="355600"/>
          </a:xfrm>
          <a:prstGeom prst="rect">
            <a:avLst/>
          </a:prstGeom>
        </p:spPr>
      </p:sp>
      <p:sp>
        <p:nvSpPr>
          <p:cNvPr name="AutoShape 17" id="17"/>
          <p:cNvSpPr/>
          <p:nvPr/>
        </p:nvSpPr>
        <p:spPr>
          <a:xfrm>
            <a:off x="961727" y="5099447"/>
            <a:ext cx="535781" cy="428625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8" id="18"/>
          <p:cNvSpPr/>
          <p:nvPr/>
        </p:nvSpPr>
        <p:spPr>
          <a:xfrm rot="0">
            <a:off x="1028700" y="5153025"/>
            <a:ext cx="357188" cy="2857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9" id="19"/>
          <p:cNvSpPr/>
          <p:nvPr/>
        </p:nvSpPr>
        <p:spPr>
          <a:xfrm rot="0">
            <a:off x="1589088" y="5118100"/>
            <a:ext cx="5916612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Dynamic Pricing: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Real-time budget optimization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1028700" y="57785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21" id="21"/>
          <p:cNvSpPr/>
          <p:nvPr/>
        </p:nvSpPr>
        <p:spPr>
          <a:xfrm rot="0">
            <a:off x="1028700" y="5778500"/>
            <a:ext cx="6477000" cy="711200"/>
          </a:xfrm>
          <a:prstGeom prst="rect">
            <a:avLst/>
          </a:prstGeom>
        </p:spPr>
      </p:sp>
      <p:sp>
        <p:nvSpPr>
          <p:cNvPr name="AutoShape 22" id="22"/>
          <p:cNvSpPr/>
          <p:nvPr/>
        </p:nvSpPr>
        <p:spPr>
          <a:xfrm>
            <a:off x="961727" y="5937647"/>
            <a:ext cx="535781" cy="428625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3" id="23"/>
          <p:cNvSpPr/>
          <p:nvPr/>
        </p:nvSpPr>
        <p:spPr>
          <a:xfrm rot="0">
            <a:off x="1028700" y="5991225"/>
            <a:ext cx="357188" cy="2857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4" id="24"/>
          <p:cNvSpPr/>
          <p:nvPr/>
        </p:nvSpPr>
        <p:spPr>
          <a:xfrm rot="0">
            <a:off x="1589088" y="5778500"/>
            <a:ext cx="5916612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Smart Suggestions: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Proactive recommendations for activities and dining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8331200" y="1803400"/>
            <a:ext cx="7315200" cy="6731000"/>
          </a:xfrm>
          <a:prstGeom prst="roundRect">
            <a:avLst>
              <a:gd name="adj" fmla="val 1509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6" id="26"/>
          <p:cNvSpPr/>
          <p:nvPr/>
        </p:nvSpPr>
        <p:spPr>
          <a:xfrm rot="0">
            <a:off x="8750300" y="2222500"/>
            <a:ext cx="64770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🔄 Real-time Intelligence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8750300" y="30861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28" id="28"/>
          <p:cNvSpPr/>
          <p:nvPr/>
        </p:nvSpPr>
        <p:spPr>
          <a:xfrm rot="0">
            <a:off x="8750300" y="3086100"/>
            <a:ext cx="6477000" cy="711200"/>
          </a:xfrm>
          <a:prstGeom prst="rect">
            <a:avLst/>
          </a:prstGeom>
        </p:spPr>
      </p:sp>
      <p:sp>
        <p:nvSpPr>
          <p:cNvPr name="AutoShape 29" id="29"/>
          <p:cNvSpPr/>
          <p:nvPr/>
        </p:nvSpPr>
        <p:spPr>
          <a:xfrm>
            <a:off x="8683327" y="3245247"/>
            <a:ext cx="535781" cy="428625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30" id="30"/>
          <p:cNvSpPr/>
          <p:nvPr/>
        </p:nvSpPr>
        <p:spPr>
          <a:xfrm rot="0">
            <a:off x="8750300" y="3298825"/>
            <a:ext cx="357188" cy="2857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1" id="31"/>
          <p:cNvSpPr/>
          <p:nvPr/>
        </p:nvSpPr>
        <p:spPr>
          <a:xfrm rot="0">
            <a:off x="9310688" y="3086100"/>
            <a:ext cx="5916612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Live Updates: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Flight delays, weather alerts, local disruptions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8750300" y="41021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3" id="33"/>
          <p:cNvSpPr/>
          <p:nvPr/>
        </p:nvSpPr>
        <p:spPr>
          <a:xfrm rot="0">
            <a:off x="8750300" y="4102100"/>
            <a:ext cx="6477000" cy="355600"/>
          </a:xfrm>
          <a:prstGeom prst="rect">
            <a:avLst/>
          </a:prstGeom>
        </p:spPr>
      </p:sp>
      <p:sp>
        <p:nvSpPr>
          <p:cNvPr name="AutoShape 34" id="34"/>
          <p:cNvSpPr/>
          <p:nvPr/>
        </p:nvSpPr>
        <p:spPr>
          <a:xfrm>
            <a:off x="8683327" y="4083447"/>
            <a:ext cx="535781" cy="428625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8750300" y="4137025"/>
            <a:ext cx="357188" cy="2857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9310688" y="4102100"/>
            <a:ext cx="5916612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Alternative Planning: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Instant rebooking and rerouting</a:t>
            </a:r>
          </a:p>
        </p:txBody>
      </p:sp>
      <p:sp>
        <p:nvSpPr>
          <p:cNvPr name="AutoShape 37" id="37"/>
          <p:cNvSpPr/>
          <p:nvPr/>
        </p:nvSpPr>
        <p:spPr>
          <a:xfrm rot="0">
            <a:off x="8750300" y="47625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8" id="38"/>
          <p:cNvSpPr/>
          <p:nvPr/>
        </p:nvSpPr>
        <p:spPr>
          <a:xfrm rot="0">
            <a:off x="8750300" y="4762500"/>
            <a:ext cx="6477000" cy="355600"/>
          </a:xfrm>
          <a:prstGeom prst="rect">
            <a:avLst/>
          </a:prstGeom>
        </p:spPr>
      </p:sp>
      <p:sp>
        <p:nvSpPr>
          <p:cNvPr name="AutoShape 39" id="39"/>
          <p:cNvSpPr/>
          <p:nvPr/>
        </p:nvSpPr>
        <p:spPr>
          <a:xfrm>
            <a:off x="8683327" y="4743847"/>
            <a:ext cx="535781" cy="428625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40" id="40"/>
          <p:cNvSpPr/>
          <p:nvPr/>
        </p:nvSpPr>
        <p:spPr>
          <a:xfrm rot="0">
            <a:off x="8750300" y="4797425"/>
            <a:ext cx="357188" cy="2857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1" id="41"/>
          <p:cNvSpPr/>
          <p:nvPr/>
        </p:nvSpPr>
        <p:spPr>
          <a:xfrm rot="0">
            <a:off x="9310688" y="4762500"/>
            <a:ext cx="5916612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Sentiment Analysis: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Reviews and ratings processing</a:t>
            </a:r>
          </a:p>
        </p:txBody>
      </p:sp>
      <p:sp>
        <p:nvSpPr>
          <p:cNvPr name="AutoShape 42" id="42"/>
          <p:cNvSpPr/>
          <p:nvPr/>
        </p:nvSpPr>
        <p:spPr>
          <a:xfrm rot="0">
            <a:off x="8750300" y="54229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43" id="43"/>
          <p:cNvSpPr/>
          <p:nvPr/>
        </p:nvSpPr>
        <p:spPr>
          <a:xfrm rot="0">
            <a:off x="8750300" y="5422900"/>
            <a:ext cx="6477000" cy="711200"/>
          </a:xfrm>
          <a:prstGeom prst="rect">
            <a:avLst/>
          </a:prstGeom>
        </p:spPr>
      </p:sp>
      <p:sp>
        <p:nvSpPr>
          <p:cNvPr name="AutoShape 44" id="44"/>
          <p:cNvSpPr/>
          <p:nvPr/>
        </p:nvSpPr>
        <p:spPr>
          <a:xfrm>
            <a:off x="8683327" y="5778500"/>
            <a:ext cx="535781" cy="0"/>
          </a:xfrm>
          <a:prstGeom prst="rect">
            <a:avLst/>
          </a:prstGeom>
          <a:blipFill>
            <a:blip/>
            <a:stretch>
              <a:fillRect t="12500" l="12500" b="-12500" r="-12500"/>
            </a:stretch>
          </a:blipFill>
        </p:spPr>
      </p:sp>
      <p:sp>
        <p:nvSpPr>
          <p:cNvPr name="AutoShape 45" id="45"/>
          <p:cNvSpPr/>
          <p:nvPr/>
        </p:nvSpPr>
        <p:spPr>
          <a:xfrm rot="0">
            <a:off x="8750300" y="5778500"/>
            <a:ext cx="357188" cy="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6" id="46"/>
          <p:cNvSpPr/>
          <p:nvPr/>
        </p:nvSpPr>
        <p:spPr>
          <a:xfrm rot="0">
            <a:off x="9310688" y="5422900"/>
            <a:ext cx="5916612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Crowd Intelligence: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Real-time popularity and availability data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latin typeface="Microsoft YaHei"/>
                <a:ea typeface="Microsoft YaHei"/>
              </a:rPr>
              <a:t>04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7029450" y="3554809"/>
            <a:ext cx="21971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FOUR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3359150" y="4139009"/>
            <a:ext cx="95377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System Architecture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508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11111"/>
              </a:lnSpc>
              <a:spcBef>
                <a:spcPct val="0"/>
              </a:spcBef>
              <a:spcAft>
                <a:spcPts val="240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Frontend and AI/ML Layers of the Architecture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524000"/>
            <a:ext cx="7315200" cy="7010400"/>
          </a:xfrm>
          <a:prstGeom prst="roundRect">
            <a:avLst>
              <a:gd name="adj" fmla="val 1449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1028700" y="2565400"/>
            <a:ext cx="6477000" cy="12700"/>
          </a:xfrm>
          <a:prstGeom prst="rect">
            <a:avLst/>
          </a:prstGeom>
          <a:solidFill>
            <a:srgbClr val="00BFFF">
              <a:alpha val="30000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028700" y="1943100"/>
            <a:ext cx="6477000" cy="622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15240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270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Frontend Layer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1028700" y="28702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7" id="7"/>
          <p:cNvSpPr/>
          <p:nvPr/>
        </p:nvSpPr>
        <p:spPr>
          <a:xfrm rot="0">
            <a:off x="1028700" y="2870200"/>
            <a:ext cx="6477000" cy="355600"/>
          </a:xfrm>
          <a:prstGeom prst="rect">
            <a:avLst/>
          </a:prstGeom>
        </p:spPr>
      </p:sp>
      <p:sp>
        <p:nvSpPr>
          <p:cNvPr name="AutoShape 8" id="8"/>
          <p:cNvSpPr/>
          <p:nvPr/>
        </p:nvSpPr>
        <p:spPr>
          <a:xfrm>
            <a:off x="971550" y="2878138"/>
            <a:ext cx="457200" cy="3429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1028700" y="2921000"/>
            <a:ext cx="30480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0" id="10"/>
          <p:cNvSpPr/>
          <p:nvPr/>
        </p:nvSpPr>
        <p:spPr>
          <a:xfrm rot="0">
            <a:off x="1536700" y="2870200"/>
            <a:ext cx="45085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Mobile App:</a:t>
            </a: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React Native for iOS/Android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028700" y="35306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2" id="12"/>
          <p:cNvSpPr/>
          <p:nvPr/>
        </p:nvSpPr>
        <p:spPr>
          <a:xfrm rot="0">
            <a:off x="1028700" y="3530600"/>
            <a:ext cx="6477000" cy="355600"/>
          </a:xfrm>
          <a:prstGeom prst="rect">
            <a:avLst/>
          </a:prstGeom>
        </p:spPr>
      </p:sp>
      <p:sp>
        <p:nvSpPr>
          <p:cNvPr name="AutoShape 13" id="13"/>
          <p:cNvSpPr/>
          <p:nvPr/>
        </p:nvSpPr>
        <p:spPr>
          <a:xfrm>
            <a:off x="971550" y="3538538"/>
            <a:ext cx="457200" cy="3429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1028700" y="3581400"/>
            <a:ext cx="30480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5" id="15"/>
          <p:cNvSpPr/>
          <p:nvPr/>
        </p:nvSpPr>
        <p:spPr>
          <a:xfrm rot="0">
            <a:off x="1536700" y="3530600"/>
            <a:ext cx="44704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Web Portal:</a:t>
            </a: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Progressive Web App (PWA)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1028700" y="41910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17" id="17"/>
          <p:cNvSpPr/>
          <p:nvPr/>
        </p:nvSpPr>
        <p:spPr>
          <a:xfrm rot="0">
            <a:off x="1028700" y="4191000"/>
            <a:ext cx="6477000" cy="711200"/>
          </a:xfrm>
          <a:prstGeom prst="rect">
            <a:avLst/>
          </a:prstGeom>
        </p:spPr>
      </p:sp>
      <p:sp>
        <p:nvSpPr>
          <p:cNvPr name="AutoShape 18" id="18"/>
          <p:cNvSpPr/>
          <p:nvPr/>
        </p:nvSpPr>
        <p:spPr>
          <a:xfrm>
            <a:off x="972555" y="4198938"/>
            <a:ext cx="449163" cy="3429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9" id="19"/>
          <p:cNvSpPr/>
          <p:nvPr/>
        </p:nvSpPr>
        <p:spPr>
          <a:xfrm rot="0">
            <a:off x="1028700" y="4241800"/>
            <a:ext cx="299442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0" id="20"/>
          <p:cNvSpPr/>
          <p:nvPr/>
        </p:nvSpPr>
        <p:spPr>
          <a:xfrm rot="0">
            <a:off x="1531342" y="4191000"/>
            <a:ext cx="5974358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Voice Interface:</a:t>
            </a: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Integration with Alexa/Google Assistant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8331200" y="1524000"/>
            <a:ext cx="7315200" cy="7010400"/>
          </a:xfrm>
          <a:prstGeom prst="roundRect">
            <a:avLst>
              <a:gd name="adj" fmla="val 1449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2" id="22"/>
          <p:cNvSpPr/>
          <p:nvPr/>
        </p:nvSpPr>
        <p:spPr>
          <a:xfrm>
            <a:off x="8750300" y="2565400"/>
            <a:ext cx="6477000" cy="12700"/>
          </a:xfrm>
          <a:prstGeom prst="rect">
            <a:avLst/>
          </a:prstGeom>
          <a:solidFill>
            <a:srgbClr val="00BFFF">
              <a:alpha val="30000"/>
            </a:srgbClr>
          </a:solidFill>
        </p:spPr>
      </p:sp>
      <p:sp>
        <p:nvSpPr>
          <p:cNvPr name="AutoShape 23" id="23"/>
          <p:cNvSpPr/>
          <p:nvPr/>
        </p:nvSpPr>
        <p:spPr>
          <a:xfrm rot="0">
            <a:off x="8750300" y="1943100"/>
            <a:ext cx="6477000" cy="622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15240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270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AI/ML Layer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8750300" y="28702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25" id="25"/>
          <p:cNvSpPr/>
          <p:nvPr/>
        </p:nvSpPr>
        <p:spPr>
          <a:xfrm rot="0">
            <a:off x="8750300" y="2870200"/>
            <a:ext cx="6477000" cy="711200"/>
          </a:xfrm>
          <a:prstGeom prst="rect">
            <a:avLst/>
          </a:prstGeom>
        </p:spPr>
      </p:sp>
      <p:sp>
        <p:nvSpPr>
          <p:cNvPr name="AutoShape 26" id="26"/>
          <p:cNvSpPr/>
          <p:nvPr/>
        </p:nvSpPr>
        <p:spPr>
          <a:xfrm>
            <a:off x="8693596" y="2878138"/>
            <a:ext cx="453628" cy="3429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7" id="27"/>
          <p:cNvSpPr/>
          <p:nvPr/>
        </p:nvSpPr>
        <p:spPr>
          <a:xfrm rot="0">
            <a:off x="8750300" y="2921000"/>
            <a:ext cx="302419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8" id="28"/>
          <p:cNvSpPr/>
          <p:nvPr/>
        </p:nvSpPr>
        <p:spPr>
          <a:xfrm rot="0">
            <a:off x="9255919" y="2870200"/>
            <a:ext cx="5971381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Recommendation Engine:</a:t>
            </a: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TensorFlow/PyTorch models</a:t>
            </a:r>
          </a:p>
        </p:txBody>
      </p:sp>
      <p:sp>
        <p:nvSpPr>
          <p:cNvPr name="AutoShape 29" id="29"/>
          <p:cNvSpPr/>
          <p:nvPr/>
        </p:nvSpPr>
        <p:spPr>
          <a:xfrm rot="0">
            <a:off x="8750300" y="38862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0" id="30"/>
          <p:cNvSpPr/>
          <p:nvPr/>
        </p:nvSpPr>
        <p:spPr>
          <a:xfrm rot="0">
            <a:off x="8750300" y="3886200"/>
            <a:ext cx="6477000" cy="355600"/>
          </a:xfrm>
          <a:prstGeom prst="rect">
            <a:avLst/>
          </a:prstGeom>
        </p:spPr>
      </p:sp>
      <p:sp>
        <p:nvSpPr>
          <p:cNvPr name="AutoShape 31" id="31"/>
          <p:cNvSpPr/>
          <p:nvPr/>
        </p:nvSpPr>
        <p:spPr>
          <a:xfrm>
            <a:off x="8693150" y="3894138"/>
            <a:ext cx="457200" cy="3429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32" id="32"/>
          <p:cNvSpPr/>
          <p:nvPr/>
        </p:nvSpPr>
        <p:spPr>
          <a:xfrm rot="0">
            <a:off x="8750300" y="3937000"/>
            <a:ext cx="30480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3" id="33"/>
          <p:cNvSpPr/>
          <p:nvPr/>
        </p:nvSpPr>
        <p:spPr>
          <a:xfrm rot="0">
            <a:off x="9258300" y="3886200"/>
            <a:ext cx="4064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NLP Service:</a:t>
            </a: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OpenAI GPT integration</a:t>
            </a:r>
          </a:p>
        </p:txBody>
      </p:sp>
      <p:sp>
        <p:nvSpPr>
          <p:cNvPr name="AutoShape 34" id="34"/>
          <p:cNvSpPr/>
          <p:nvPr/>
        </p:nvSpPr>
        <p:spPr>
          <a:xfrm rot="0">
            <a:off x="8750300" y="45466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5" id="35"/>
          <p:cNvSpPr/>
          <p:nvPr/>
        </p:nvSpPr>
        <p:spPr>
          <a:xfrm rot="0">
            <a:off x="8750300" y="4546600"/>
            <a:ext cx="6477000" cy="355600"/>
          </a:xfrm>
          <a:prstGeom prst="rect">
            <a:avLst/>
          </a:prstGeom>
        </p:spPr>
      </p:sp>
      <p:sp>
        <p:nvSpPr>
          <p:cNvPr name="AutoShape 36" id="36"/>
          <p:cNvSpPr/>
          <p:nvPr/>
        </p:nvSpPr>
        <p:spPr>
          <a:xfrm>
            <a:off x="8693150" y="4554538"/>
            <a:ext cx="457200" cy="3429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37" id="37"/>
          <p:cNvSpPr/>
          <p:nvPr/>
        </p:nvSpPr>
        <p:spPr>
          <a:xfrm rot="0">
            <a:off x="8750300" y="4597400"/>
            <a:ext cx="30480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8" id="38"/>
          <p:cNvSpPr/>
          <p:nvPr/>
        </p:nvSpPr>
        <p:spPr>
          <a:xfrm rot="0">
            <a:off x="9258300" y="4546600"/>
            <a:ext cx="47117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Prediction Models:</a:t>
            </a: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Time series forecasting</a:t>
            </a:r>
          </a:p>
        </p:txBody>
      </p:sp>
      <p:sp>
        <p:nvSpPr>
          <p:cNvPr name="AutoShape 39" id="39"/>
          <p:cNvSpPr/>
          <p:nvPr/>
        </p:nvSpPr>
        <p:spPr>
          <a:xfrm rot="0">
            <a:off x="8750300" y="52070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40" id="40"/>
          <p:cNvSpPr/>
          <p:nvPr/>
        </p:nvSpPr>
        <p:spPr>
          <a:xfrm rot="0">
            <a:off x="8750300" y="5207000"/>
            <a:ext cx="6477000" cy="355600"/>
          </a:xfrm>
          <a:prstGeom prst="rect">
            <a:avLst/>
          </a:prstGeom>
        </p:spPr>
      </p:sp>
      <p:sp>
        <p:nvSpPr>
          <p:cNvPr name="AutoShape 41" id="41"/>
          <p:cNvSpPr/>
          <p:nvPr/>
        </p:nvSpPr>
        <p:spPr>
          <a:xfrm>
            <a:off x="8693150" y="5214938"/>
            <a:ext cx="457200" cy="3429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42" id="42"/>
          <p:cNvSpPr/>
          <p:nvPr/>
        </p:nvSpPr>
        <p:spPr>
          <a:xfrm rot="0">
            <a:off x="8750300" y="5257800"/>
            <a:ext cx="30480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3" id="43"/>
          <p:cNvSpPr/>
          <p:nvPr/>
        </p:nvSpPr>
        <p:spPr>
          <a:xfrm rot="0">
            <a:off x="9258300" y="5207000"/>
            <a:ext cx="56261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Image Recognition:</a:t>
            </a: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Custom CNN for photo 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Backend Services and External Integrations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701800"/>
            <a:ext cx="7315200" cy="6832600"/>
          </a:xfrm>
          <a:prstGeom prst="roundRect">
            <a:avLst>
              <a:gd name="adj" fmla="val 148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1028700" y="2667000"/>
            <a:ext cx="6477000" cy="12700"/>
          </a:xfrm>
          <a:prstGeom prst="rect">
            <a:avLst/>
          </a:prstGeom>
          <a:solidFill>
            <a:srgbClr val="7DF9FF">
              <a:alpha val="20000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028700" y="2120900"/>
            <a:ext cx="6477000" cy="546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15240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Backend Services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1028700" y="2971800"/>
            <a:ext cx="6477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7" id="7"/>
          <p:cNvSpPr/>
          <p:nvPr/>
        </p:nvSpPr>
        <p:spPr>
          <a:xfrm rot="0">
            <a:off x="1028700" y="2971800"/>
            <a:ext cx="6477000" cy="304800"/>
          </a:xfrm>
          <a:prstGeom prst="rect">
            <a:avLst/>
          </a:prstGeom>
        </p:spPr>
      </p:sp>
      <p:sp>
        <p:nvSpPr>
          <p:cNvPr name="AutoShape 8" id="8"/>
          <p:cNvSpPr/>
          <p:nvPr/>
        </p:nvSpPr>
        <p:spPr>
          <a:xfrm>
            <a:off x="975122" y="3200400"/>
            <a:ext cx="428625" cy="0"/>
          </a:xfrm>
          <a:prstGeom prst="rect">
            <a:avLst/>
          </a:prstGeom>
          <a:blipFill>
            <a:blip/>
            <a:stretch>
              <a:fillRect t="12500" l="12500" b="-12500" r="-1250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1028700" y="3200400"/>
            <a:ext cx="285750" cy="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0" id="10"/>
          <p:cNvSpPr/>
          <p:nvPr/>
        </p:nvSpPr>
        <p:spPr>
          <a:xfrm rot="0">
            <a:off x="1581150" y="2997200"/>
            <a:ext cx="46863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Microservices Architecture:</a:t>
            </a: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Node.js/Python APIs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028700" y="3530600"/>
            <a:ext cx="6477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2" id="12"/>
          <p:cNvSpPr/>
          <p:nvPr/>
        </p:nvSpPr>
        <p:spPr>
          <a:xfrm rot="0">
            <a:off x="1028700" y="3530600"/>
            <a:ext cx="6477000" cy="406400"/>
          </a:xfrm>
          <a:prstGeom prst="rect">
            <a:avLst/>
          </a:prstGeom>
        </p:spPr>
      </p:sp>
      <p:sp>
        <p:nvSpPr>
          <p:cNvPr name="AutoShape 13" id="13"/>
          <p:cNvSpPr/>
          <p:nvPr/>
        </p:nvSpPr>
        <p:spPr>
          <a:xfrm>
            <a:off x="975122" y="3538538"/>
            <a:ext cx="428625" cy="3429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1028700" y="35814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5" id="15"/>
          <p:cNvSpPr/>
          <p:nvPr/>
        </p:nvSpPr>
        <p:spPr>
          <a:xfrm rot="0">
            <a:off x="1581150" y="3581400"/>
            <a:ext cx="43307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Real-time Processing:</a:t>
            </a: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Apache Kafka streams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1028700" y="4191000"/>
            <a:ext cx="6477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7" id="17"/>
          <p:cNvSpPr/>
          <p:nvPr/>
        </p:nvSpPr>
        <p:spPr>
          <a:xfrm rot="0">
            <a:off x="1028700" y="4191000"/>
            <a:ext cx="6477000" cy="406400"/>
          </a:xfrm>
          <a:prstGeom prst="rect">
            <a:avLst/>
          </a:prstGeom>
        </p:spPr>
      </p:sp>
      <p:sp>
        <p:nvSpPr>
          <p:cNvPr name="AutoShape 18" id="18"/>
          <p:cNvSpPr/>
          <p:nvPr/>
        </p:nvSpPr>
        <p:spPr>
          <a:xfrm>
            <a:off x="975122" y="4122738"/>
            <a:ext cx="428625" cy="3429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9" id="19"/>
          <p:cNvSpPr/>
          <p:nvPr/>
        </p:nvSpPr>
        <p:spPr>
          <a:xfrm rot="0">
            <a:off x="1028700" y="41656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0" id="20"/>
          <p:cNvSpPr/>
          <p:nvPr/>
        </p:nvSpPr>
        <p:spPr>
          <a:xfrm rot="0">
            <a:off x="1581150" y="4165600"/>
            <a:ext cx="50927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Database:</a:t>
            </a: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MongoDB for user data, Redis for caching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1028700" y="4851400"/>
            <a:ext cx="6477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2" id="22"/>
          <p:cNvSpPr/>
          <p:nvPr/>
        </p:nvSpPr>
        <p:spPr>
          <a:xfrm rot="0">
            <a:off x="1028700" y="4851400"/>
            <a:ext cx="6477000" cy="304800"/>
          </a:xfrm>
          <a:prstGeom prst="rect">
            <a:avLst/>
          </a:prstGeom>
        </p:spPr>
      </p:sp>
      <p:sp>
        <p:nvSpPr>
          <p:cNvPr name="AutoShape 23" id="23"/>
          <p:cNvSpPr/>
          <p:nvPr/>
        </p:nvSpPr>
        <p:spPr>
          <a:xfrm>
            <a:off x="975122" y="4927600"/>
            <a:ext cx="428625" cy="0"/>
          </a:xfrm>
          <a:prstGeom prst="rect">
            <a:avLst/>
          </a:prstGeom>
          <a:blipFill>
            <a:blip/>
            <a:stretch>
              <a:fillRect t="12500" l="12500" b="-12500" r="-12500"/>
            </a:stretch>
          </a:blipFill>
        </p:spPr>
      </p:sp>
      <p:sp>
        <p:nvSpPr>
          <p:cNvPr name="AutoShape 24" id="24"/>
          <p:cNvSpPr/>
          <p:nvPr/>
        </p:nvSpPr>
        <p:spPr>
          <a:xfrm rot="0">
            <a:off x="1028700" y="4927600"/>
            <a:ext cx="285750" cy="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5" id="25"/>
          <p:cNvSpPr/>
          <p:nvPr/>
        </p:nvSpPr>
        <p:spPr>
          <a:xfrm rot="0">
            <a:off x="1581150" y="4724400"/>
            <a:ext cx="41529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Authentication:</a:t>
            </a: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OAuth 2.0 with JWT tokens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8331200" y="1701800"/>
            <a:ext cx="7315200" cy="6832600"/>
          </a:xfrm>
          <a:prstGeom prst="roundRect">
            <a:avLst>
              <a:gd name="adj" fmla="val 148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7" id="27"/>
          <p:cNvSpPr/>
          <p:nvPr/>
        </p:nvSpPr>
        <p:spPr>
          <a:xfrm>
            <a:off x="8750300" y="2667000"/>
            <a:ext cx="6477000" cy="12700"/>
          </a:xfrm>
          <a:prstGeom prst="rect">
            <a:avLst/>
          </a:prstGeom>
          <a:solidFill>
            <a:srgbClr val="7DF9FF">
              <a:alpha val="20000"/>
            </a:srgbClr>
          </a:solidFill>
        </p:spPr>
      </p:sp>
      <p:sp>
        <p:nvSpPr>
          <p:cNvPr name="AutoShape 28" id="28"/>
          <p:cNvSpPr/>
          <p:nvPr/>
        </p:nvSpPr>
        <p:spPr>
          <a:xfrm rot="0">
            <a:off x="8750300" y="2120900"/>
            <a:ext cx="6477000" cy="546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15240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External Integrations</a:t>
            </a:r>
          </a:p>
        </p:txBody>
      </p:sp>
      <p:sp>
        <p:nvSpPr>
          <p:cNvPr name="AutoShape 29" id="29"/>
          <p:cNvSpPr/>
          <p:nvPr/>
        </p:nvSpPr>
        <p:spPr>
          <a:xfrm rot="0">
            <a:off x="8750300" y="2971800"/>
            <a:ext cx="6477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0" id="30"/>
          <p:cNvSpPr/>
          <p:nvPr/>
        </p:nvSpPr>
        <p:spPr>
          <a:xfrm rot="0">
            <a:off x="8750300" y="2971800"/>
            <a:ext cx="6477000" cy="406400"/>
          </a:xfrm>
          <a:prstGeom prst="rect">
            <a:avLst/>
          </a:prstGeom>
        </p:spPr>
      </p:sp>
      <p:sp>
        <p:nvSpPr>
          <p:cNvPr name="AutoShape 31" id="31"/>
          <p:cNvSpPr/>
          <p:nvPr/>
        </p:nvSpPr>
        <p:spPr>
          <a:xfrm>
            <a:off x="8696722" y="2979738"/>
            <a:ext cx="428625" cy="3429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32" id="32"/>
          <p:cNvSpPr/>
          <p:nvPr/>
        </p:nvSpPr>
        <p:spPr>
          <a:xfrm rot="0">
            <a:off x="8750300" y="30226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3" id="33"/>
          <p:cNvSpPr/>
          <p:nvPr/>
        </p:nvSpPr>
        <p:spPr>
          <a:xfrm rot="0">
            <a:off x="9302750" y="3022600"/>
            <a:ext cx="4699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Travel APIs:</a:t>
            </a: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Amadeus, Skyscanner, Booking.com</a:t>
            </a:r>
          </a:p>
        </p:txBody>
      </p:sp>
      <p:sp>
        <p:nvSpPr>
          <p:cNvPr name="AutoShape 34" id="34"/>
          <p:cNvSpPr/>
          <p:nvPr/>
        </p:nvSpPr>
        <p:spPr>
          <a:xfrm rot="0">
            <a:off x="8750300" y="3632200"/>
            <a:ext cx="6477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5" id="35"/>
          <p:cNvSpPr/>
          <p:nvPr/>
        </p:nvSpPr>
        <p:spPr>
          <a:xfrm rot="0">
            <a:off x="8750300" y="3632200"/>
            <a:ext cx="6477000" cy="406400"/>
          </a:xfrm>
          <a:prstGeom prst="rect">
            <a:avLst/>
          </a:prstGeom>
        </p:spPr>
      </p:sp>
      <p:sp>
        <p:nvSpPr>
          <p:cNvPr name="AutoShape 36" id="36"/>
          <p:cNvSpPr/>
          <p:nvPr/>
        </p:nvSpPr>
        <p:spPr>
          <a:xfrm>
            <a:off x="8696722" y="3563938"/>
            <a:ext cx="428625" cy="3429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37" id="37"/>
          <p:cNvSpPr/>
          <p:nvPr/>
        </p:nvSpPr>
        <p:spPr>
          <a:xfrm rot="0">
            <a:off x="8750300" y="36068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8" id="38"/>
          <p:cNvSpPr/>
          <p:nvPr/>
        </p:nvSpPr>
        <p:spPr>
          <a:xfrm rot="0">
            <a:off x="9302750" y="3606800"/>
            <a:ext cx="42164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Payment Gateway:</a:t>
            </a: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Stripe/PayPal integration</a:t>
            </a:r>
          </a:p>
        </p:txBody>
      </p:sp>
      <p:sp>
        <p:nvSpPr>
          <p:cNvPr name="AutoShape 39" id="39"/>
          <p:cNvSpPr/>
          <p:nvPr/>
        </p:nvSpPr>
        <p:spPr>
          <a:xfrm rot="0">
            <a:off x="8750300" y="4292600"/>
            <a:ext cx="6477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40" id="40"/>
          <p:cNvSpPr/>
          <p:nvPr/>
        </p:nvSpPr>
        <p:spPr>
          <a:xfrm rot="0">
            <a:off x="8750300" y="4292600"/>
            <a:ext cx="6477000" cy="406400"/>
          </a:xfrm>
          <a:prstGeom prst="rect">
            <a:avLst/>
          </a:prstGeom>
        </p:spPr>
      </p:sp>
      <p:sp>
        <p:nvSpPr>
          <p:cNvPr name="AutoShape 41" id="41"/>
          <p:cNvSpPr/>
          <p:nvPr/>
        </p:nvSpPr>
        <p:spPr>
          <a:xfrm>
            <a:off x="8696722" y="4148138"/>
            <a:ext cx="428625" cy="3429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42" id="42"/>
          <p:cNvSpPr/>
          <p:nvPr/>
        </p:nvSpPr>
        <p:spPr>
          <a:xfrm rot="0">
            <a:off x="8750300" y="41910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3" id="43"/>
          <p:cNvSpPr/>
          <p:nvPr/>
        </p:nvSpPr>
        <p:spPr>
          <a:xfrm rot="0">
            <a:off x="9302750" y="4191000"/>
            <a:ext cx="34036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Maps &amp; Location:</a:t>
            </a: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Google Maps API</a:t>
            </a:r>
          </a:p>
        </p:txBody>
      </p:sp>
      <p:sp>
        <p:nvSpPr>
          <p:cNvPr name="AutoShape 44" id="44"/>
          <p:cNvSpPr/>
          <p:nvPr/>
        </p:nvSpPr>
        <p:spPr>
          <a:xfrm rot="0">
            <a:off x="8750300" y="4953000"/>
            <a:ext cx="6477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45" id="45"/>
          <p:cNvSpPr/>
          <p:nvPr/>
        </p:nvSpPr>
        <p:spPr>
          <a:xfrm rot="0">
            <a:off x="8750300" y="4953000"/>
            <a:ext cx="6477000" cy="406400"/>
          </a:xfrm>
          <a:prstGeom prst="rect">
            <a:avLst/>
          </a:prstGeom>
        </p:spPr>
      </p:sp>
      <p:sp>
        <p:nvSpPr>
          <p:cNvPr name="AutoShape 46" id="46"/>
          <p:cNvSpPr/>
          <p:nvPr/>
        </p:nvSpPr>
        <p:spPr>
          <a:xfrm>
            <a:off x="8696722" y="4732338"/>
            <a:ext cx="428625" cy="3429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47" id="47"/>
          <p:cNvSpPr/>
          <p:nvPr/>
        </p:nvSpPr>
        <p:spPr>
          <a:xfrm rot="0">
            <a:off x="8750300" y="47752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8" id="48"/>
          <p:cNvSpPr/>
          <p:nvPr/>
        </p:nvSpPr>
        <p:spPr>
          <a:xfrm rot="0">
            <a:off x="9302750" y="4775200"/>
            <a:ext cx="3505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Weather Data:</a:t>
            </a: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OpenWeatherMap API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effectLst>
                  <a:outerShdw algn="tl" blurRad="101600">
                    <a:srgbClr val="00FFFF">
                      <a:alpha val="70000"/>
                    </a:srgbClr>
                  </a:outerShdw>
                </a:effectLst>
                <a:latin typeface="Microsoft YaHei"/>
                <a:ea typeface="Microsoft YaHei"/>
              </a:rPr>
              <a:t>05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2444750" y="3554809"/>
            <a:ext cx="113665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FIVE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2444750" y="4139009"/>
            <a:ext cx="113665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What Makes Us Different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Hyper-Personalization and Real-time Adaptation as USPs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803400"/>
            <a:ext cx="7315200" cy="6731000"/>
          </a:xfrm>
          <a:prstGeom prst="roundRect">
            <a:avLst>
              <a:gd name="adj" fmla="val 1509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952500" y="2171700"/>
            <a:ext cx="609600" cy="6096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22479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638300" y="2222500"/>
            <a:ext cx="33147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400" baseline="0" u="none">
                <a:solidFill>
                  <a:srgbClr val="F5F5F5">
                    <a:alpha val="95000"/>
                  </a:srgbClr>
                </a:solidFill>
                <a:latin typeface="Microsoft YaHei"/>
                <a:ea typeface="Microsoft YaHei"/>
              </a:rPr>
              <a:t>Hyper-Personalization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1028700" y="29845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 indent="0" marL="0">
              <a:lnSpc>
                <a:spcPct val="155555"/>
              </a:lnSpc>
              <a:spcBef>
                <a:spcPct val="0"/>
              </a:spcBef>
              <a:spcAft>
                <a:spcPct val="0"/>
              </a:spcAft>
              <a:buClr>
                <a:srgbClr val="F5F5F5"/>
              </a:buClr>
              <a:buSzPct val="100000"/>
              <a:buFont typeface="Microsoft YaHei"/>
              <a:buChar char="▪"/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Travel DNA Profiling: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Deep learning from 100+ preference points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028700" y="40005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 indent="0" marL="0">
              <a:lnSpc>
                <a:spcPct val="155555"/>
              </a:lnSpc>
              <a:spcBef>
                <a:spcPts val="1800"/>
              </a:spcBef>
              <a:spcAft>
                <a:spcPct val="0"/>
              </a:spcAft>
              <a:buClr>
                <a:srgbClr val="F5F5F5"/>
              </a:buClr>
              <a:buSzPct val="100000"/>
              <a:buFont typeface="Microsoft YaHei"/>
              <a:buChar char="▪"/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Contextual Intelligence: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Considers mood, occasion, and companions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028700" y="50165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 indent="0" marL="0">
              <a:lnSpc>
                <a:spcPct val="155555"/>
              </a:lnSpc>
              <a:spcBef>
                <a:spcPts val="1800"/>
              </a:spcBef>
              <a:spcAft>
                <a:spcPct val="0"/>
              </a:spcAft>
              <a:buClr>
                <a:srgbClr val="F5F5F5"/>
              </a:buClr>
              <a:buSzPct val="100000"/>
              <a:buFont typeface="Microsoft YaHei"/>
              <a:buChar char="▪"/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Predictive Preferences: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Suggests experiences before you know you want them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8331200" y="1803400"/>
            <a:ext cx="7315200" cy="6731000"/>
          </a:xfrm>
          <a:prstGeom prst="roundRect">
            <a:avLst>
              <a:gd name="adj" fmla="val 1509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1" id="11"/>
          <p:cNvSpPr/>
          <p:nvPr/>
        </p:nvSpPr>
        <p:spPr>
          <a:xfrm>
            <a:off x="8693150" y="2171700"/>
            <a:ext cx="457200" cy="6096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8750300" y="2247900"/>
            <a:ext cx="3048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3" id="13"/>
          <p:cNvSpPr/>
          <p:nvPr/>
        </p:nvSpPr>
        <p:spPr>
          <a:xfrm rot="0">
            <a:off x="9258300" y="2222500"/>
            <a:ext cx="30988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400" baseline="0" u="none">
                <a:solidFill>
                  <a:srgbClr val="F5F5F5">
                    <a:alpha val="95000"/>
                  </a:srgbClr>
                </a:solidFill>
                <a:latin typeface="Microsoft YaHei"/>
                <a:ea typeface="Microsoft YaHei"/>
              </a:rPr>
              <a:t>Real-time Adaptation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8750300" y="29845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 indent="0" marL="0">
              <a:lnSpc>
                <a:spcPct val="155555"/>
              </a:lnSpc>
              <a:spcBef>
                <a:spcPct val="0"/>
              </a:spcBef>
              <a:spcAft>
                <a:spcPct val="0"/>
              </a:spcAft>
              <a:buClr>
                <a:srgbClr val="F5F5F5"/>
              </a:buClr>
              <a:buSzPct val="100000"/>
              <a:buFont typeface="Microsoft YaHei"/>
              <a:buChar char="▪"/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Dynamic Replanning: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Instant adjustments for disruptions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8750300" y="36449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 indent="0" marL="0">
              <a:lnSpc>
                <a:spcPct val="155555"/>
              </a:lnSpc>
              <a:spcBef>
                <a:spcPts val="1800"/>
              </a:spcBef>
              <a:spcAft>
                <a:spcPct val="0"/>
              </a:spcAft>
              <a:buClr>
                <a:srgbClr val="F5F5F5"/>
              </a:buClr>
              <a:buSzPct val="100000"/>
              <a:buFont typeface="Microsoft YaHei"/>
              <a:buChar char="▪"/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Live Optimization: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Continuous budget and time optimization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8750300" y="46609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 indent="0" marL="0">
              <a:lnSpc>
                <a:spcPct val="155555"/>
              </a:lnSpc>
              <a:spcBef>
                <a:spcPts val="1800"/>
              </a:spcBef>
              <a:spcAft>
                <a:spcPct val="0"/>
              </a:spcAft>
              <a:buClr>
                <a:srgbClr val="F5F5F5"/>
              </a:buClr>
              <a:buSzPct val="100000"/>
              <a:buFont typeface="Microsoft YaHei"/>
              <a:buChar char="▪"/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Smart Notifications: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Proactive alerts and suggestions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Conversational AI and Privacy-First Approach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803400"/>
            <a:ext cx="7315200" cy="6731000"/>
          </a:xfrm>
          <a:prstGeom prst="roundRect">
            <a:avLst>
              <a:gd name="adj" fmla="val 1509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1028700" y="2222500"/>
            <a:ext cx="64770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b="true" i="false" sz="3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🤝</a:t>
            </a: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Conversational AI</a:t>
            </a:r>
          </a:p>
        </p:txBody>
      </p:sp>
      <p:sp>
        <p:nvSpPr>
          <p:cNvPr name="AutoShape 5" id="5"/>
          <p:cNvSpPr/>
          <p:nvPr/>
        </p:nvSpPr>
        <p:spPr>
          <a:xfrm>
            <a:off x="952500" y="3060700"/>
            <a:ext cx="609600" cy="6096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1028700" y="31369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1689100" y="3086100"/>
            <a:ext cx="46609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Natural Language Planning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689100" y="3441700"/>
            <a:ext cx="46609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100000"/>
                  </a:srgbClr>
                </a:solidFill>
                <a:latin typeface="Microsoft YaHei"/>
                <a:ea typeface="Microsoft YaHei"/>
              </a:rPr>
              <a:t>"Plan a romantic weekend in Paris under $2000"</a:t>
            </a:r>
          </a:p>
        </p:txBody>
      </p:sp>
      <p:sp>
        <p:nvSpPr>
          <p:cNvPr name="AutoShape 9" id="9"/>
          <p:cNvSpPr/>
          <p:nvPr/>
        </p:nvSpPr>
        <p:spPr>
          <a:xfrm>
            <a:off x="952500" y="4127500"/>
            <a:ext cx="609600" cy="6096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0" id="10"/>
          <p:cNvSpPr/>
          <p:nvPr/>
        </p:nvSpPr>
        <p:spPr>
          <a:xfrm rot="0">
            <a:off x="1028700" y="42037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1" id="11"/>
          <p:cNvSpPr/>
          <p:nvPr/>
        </p:nvSpPr>
        <p:spPr>
          <a:xfrm rot="0">
            <a:off x="1689100" y="4152900"/>
            <a:ext cx="37338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Multi-modal Input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1689100" y="4508500"/>
            <a:ext cx="3733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100000"/>
                  </a:srgbClr>
                </a:solidFill>
                <a:latin typeface="Microsoft YaHei"/>
                <a:ea typeface="Microsoft YaHei"/>
              </a:rPr>
              <a:t>Text, voice, and image-based requests</a:t>
            </a:r>
          </a:p>
        </p:txBody>
      </p:sp>
      <p:sp>
        <p:nvSpPr>
          <p:cNvPr name="AutoShape 13" id="13"/>
          <p:cNvSpPr/>
          <p:nvPr/>
        </p:nvSpPr>
        <p:spPr>
          <a:xfrm>
            <a:off x="952500" y="5194300"/>
            <a:ext cx="609600" cy="6096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1028700" y="52705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5" id="15"/>
          <p:cNvSpPr/>
          <p:nvPr/>
        </p:nvSpPr>
        <p:spPr>
          <a:xfrm rot="0">
            <a:off x="1689100" y="5219700"/>
            <a:ext cx="44323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Context Retention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1689100" y="5575300"/>
            <a:ext cx="4432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100000"/>
                  </a:srgbClr>
                </a:solidFill>
                <a:latin typeface="Microsoft YaHei"/>
                <a:ea typeface="Microsoft YaHei"/>
              </a:rPr>
              <a:t>Remembers preferences across conversations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8331200" y="1803400"/>
            <a:ext cx="7315200" cy="6731000"/>
          </a:xfrm>
          <a:prstGeom prst="roundRect">
            <a:avLst>
              <a:gd name="adj" fmla="val 1509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8" id="18"/>
          <p:cNvSpPr/>
          <p:nvPr/>
        </p:nvSpPr>
        <p:spPr>
          <a:xfrm rot="0">
            <a:off x="8750300" y="2222500"/>
            <a:ext cx="64770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b="true" i="false" sz="3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🔒</a:t>
            </a: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Privacy-First Approach</a:t>
            </a:r>
          </a:p>
        </p:txBody>
      </p:sp>
      <p:sp>
        <p:nvSpPr>
          <p:cNvPr name="AutoShape 19" id="19"/>
          <p:cNvSpPr/>
          <p:nvPr/>
        </p:nvSpPr>
        <p:spPr>
          <a:xfrm>
            <a:off x="8674100" y="3060700"/>
            <a:ext cx="609600" cy="6096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0" id="20"/>
          <p:cNvSpPr/>
          <p:nvPr/>
        </p:nvSpPr>
        <p:spPr>
          <a:xfrm rot="0">
            <a:off x="8750300" y="31369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1" id="21"/>
          <p:cNvSpPr/>
          <p:nvPr/>
        </p:nvSpPr>
        <p:spPr>
          <a:xfrm rot="0">
            <a:off x="9410700" y="3086100"/>
            <a:ext cx="3429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Local Processing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9410700" y="3441700"/>
            <a:ext cx="3429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100000"/>
                  </a:srgbClr>
                </a:solidFill>
                <a:latin typeface="Microsoft YaHei"/>
                <a:ea typeface="Microsoft YaHei"/>
              </a:rPr>
              <a:t>Sensitive data processed on-device</a:t>
            </a:r>
          </a:p>
        </p:txBody>
      </p:sp>
      <p:sp>
        <p:nvSpPr>
          <p:cNvPr name="AutoShape 23" id="23"/>
          <p:cNvSpPr/>
          <p:nvPr/>
        </p:nvSpPr>
        <p:spPr>
          <a:xfrm>
            <a:off x="8674100" y="4127500"/>
            <a:ext cx="609600" cy="6096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24" id="24"/>
          <p:cNvSpPr/>
          <p:nvPr/>
        </p:nvSpPr>
        <p:spPr>
          <a:xfrm rot="0">
            <a:off x="8750300" y="42037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5" id="25"/>
          <p:cNvSpPr/>
          <p:nvPr/>
        </p:nvSpPr>
        <p:spPr>
          <a:xfrm rot="0">
            <a:off x="9410700" y="4152900"/>
            <a:ext cx="28829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Transparent AI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9410700" y="4508500"/>
            <a:ext cx="28829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100000"/>
                  </a:srgbClr>
                </a:solidFill>
                <a:latin typeface="Microsoft YaHei"/>
                <a:ea typeface="Microsoft YaHei"/>
              </a:rPr>
              <a:t>Explainable recommendations</a:t>
            </a:r>
          </a:p>
        </p:txBody>
      </p:sp>
      <p:sp>
        <p:nvSpPr>
          <p:cNvPr name="AutoShape 27" id="27"/>
          <p:cNvSpPr/>
          <p:nvPr/>
        </p:nvSpPr>
        <p:spPr>
          <a:xfrm>
            <a:off x="8674100" y="5194300"/>
            <a:ext cx="609600" cy="6096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28" id="28"/>
          <p:cNvSpPr/>
          <p:nvPr/>
        </p:nvSpPr>
        <p:spPr>
          <a:xfrm rot="0">
            <a:off x="8750300" y="52705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9" id="29"/>
          <p:cNvSpPr/>
          <p:nvPr/>
        </p:nvSpPr>
        <p:spPr>
          <a:xfrm rot="0">
            <a:off x="9410700" y="5219700"/>
            <a:ext cx="23876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User Control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9410700" y="5575300"/>
            <a:ext cx="2387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D1D5DB">
                    <a:alpha val="100000"/>
                  </a:srgbClr>
                </a:solidFill>
                <a:latin typeface="Microsoft YaHei"/>
                <a:ea typeface="Microsoft YaHei"/>
              </a:rPr>
              <a:t>Granular privacy settings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latin typeface="Microsoft YaHei"/>
                <a:ea typeface="Microsoft YaHei"/>
              </a:rPr>
              <a:t>06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3556000" y="3554809"/>
            <a:ext cx="9144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SIX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3556000" y="4139009"/>
            <a:ext cx="91440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Market Opportunity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2800" y="812800"/>
            <a:ext cx="146304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b="true" i="false" sz="32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Market Size and Growth Potential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2800" y="1828800"/>
            <a:ext cx="7112000" cy="3048000"/>
          </a:xfrm>
          <a:prstGeom prst="roundRect">
            <a:avLst>
              <a:gd name="adj" fmla="val 3333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1358900" y="3073400"/>
            <a:ext cx="609600" cy="6096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231900" y="2946400"/>
            <a:ext cx="812800" cy="812800"/>
          </a:xfrm>
          <a:prstGeom prst="roundRect">
            <a:avLst>
              <a:gd name="adj" fmla="val 50000"/>
            </a:avLst>
          </a:prstGeom>
          <a:blipFill>
            <a:blip r:embed="rId4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6" id="6"/>
          <p:cNvSpPr/>
          <p:nvPr/>
        </p:nvSpPr>
        <p:spPr>
          <a:xfrm>
            <a:off x="1358900" y="3073400"/>
            <a:ext cx="609600" cy="6096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435100" y="31496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2349500" y="2663230"/>
            <a:ext cx="3441700" cy="137914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Total Addressable Market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$1.4 Trillion</a:t>
            </a:r>
          </a:p>
          <a:p>
            <a:pPr algn="l">
              <a:lnSpc>
                <a:spcPct val="142857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60000"/>
                  </a:srgbClr>
                </a:solidFill>
                <a:latin typeface="Microsoft YaHei"/>
                <a:ea typeface="Microsoft YaHei"/>
              </a:rPr>
              <a:t>(Global Travel Industry)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8331200" y="1828800"/>
            <a:ext cx="7112000" cy="3048000"/>
          </a:xfrm>
          <a:prstGeom prst="roundRect">
            <a:avLst>
              <a:gd name="adj" fmla="val 3333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0" id="10"/>
          <p:cNvSpPr/>
          <p:nvPr/>
        </p:nvSpPr>
        <p:spPr>
          <a:xfrm>
            <a:off x="8842375" y="3073400"/>
            <a:ext cx="685800" cy="6096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8750300" y="2946400"/>
            <a:ext cx="812800" cy="812800"/>
          </a:xfrm>
          <a:prstGeom prst="roundRect">
            <a:avLst>
              <a:gd name="adj" fmla="val 50000"/>
            </a:avLst>
          </a:prstGeom>
          <a:blipFill>
            <a:blip r:embed="rId7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12" id="12"/>
          <p:cNvSpPr/>
          <p:nvPr/>
        </p:nvSpPr>
        <p:spPr>
          <a:xfrm>
            <a:off x="8842375" y="3073400"/>
            <a:ext cx="685800" cy="6096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13" id="13"/>
          <p:cNvSpPr/>
          <p:nvPr/>
        </p:nvSpPr>
        <p:spPr>
          <a:xfrm rot="0">
            <a:off x="8928100" y="3149600"/>
            <a:ext cx="4572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4" id="14"/>
          <p:cNvSpPr/>
          <p:nvPr/>
        </p:nvSpPr>
        <p:spPr>
          <a:xfrm rot="0">
            <a:off x="9867900" y="2663230"/>
            <a:ext cx="3543300" cy="137914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Serviceable Addressable Market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$180 Billion</a:t>
            </a:r>
          </a:p>
          <a:p>
            <a:pPr algn="l">
              <a:lnSpc>
                <a:spcPct val="142857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60000"/>
                  </a:srgbClr>
                </a:solidFill>
                <a:latin typeface="Microsoft YaHei"/>
                <a:ea typeface="Microsoft YaHei"/>
              </a:rPr>
              <a:t>(Digital Travel Booking)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812800" y="5283200"/>
            <a:ext cx="7112000" cy="3048000"/>
          </a:xfrm>
          <a:prstGeom prst="roundRect">
            <a:avLst>
              <a:gd name="adj" fmla="val 3333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6" id="16"/>
          <p:cNvSpPr/>
          <p:nvPr/>
        </p:nvSpPr>
        <p:spPr>
          <a:xfrm>
            <a:off x="1358900" y="6527800"/>
            <a:ext cx="609600" cy="6096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1231900" y="6400800"/>
            <a:ext cx="812800" cy="81280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18" id="18"/>
          <p:cNvSpPr/>
          <p:nvPr/>
        </p:nvSpPr>
        <p:spPr>
          <a:xfrm>
            <a:off x="1358900" y="6527800"/>
            <a:ext cx="609600" cy="609600"/>
          </a:xfrm>
          <a:prstGeom prst="rect">
            <a:avLst/>
          </a:prstGeom>
          <a:blipFill>
            <a:blip r:embed="rId11"/>
            <a:stretch>
              <a:fillRect t="12500" l="12500" b="-12500" r="-12500"/>
            </a:stretch>
          </a:blipFill>
        </p:spPr>
      </p:sp>
      <p:sp>
        <p:nvSpPr>
          <p:cNvPr name="AutoShape 19" id="19"/>
          <p:cNvSpPr/>
          <p:nvPr/>
        </p:nvSpPr>
        <p:spPr>
          <a:xfrm rot="0">
            <a:off x="1435100" y="66040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0" id="20"/>
          <p:cNvSpPr/>
          <p:nvPr/>
        </p:nvSpPr>
        <p:spPr>
          <a:xfrm rot="0">
            <a:off x="2349500" y="6117630"/>
            <a:ext cx="3340100" cy="137914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Serviceable Obtainable Market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$5.4 Billion</a:t>
            </a:r>
          </a:p>
          <a:p>
            <a:pPr algn="l">
              <a:lnSpc>
                <a:spcPct val="142857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60000"/>
                  </a:srgbClr>
                </a:solidFill>
                <a:latin typeface="Microsoft YaHei"/>
                <a:ea typeface="Microsoft YaHei"/>
              </a:rPr>
              <a:t>(AI-powered travel tools)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8331200" y="5283200"/>
            <a:ext cx="7112000" cy="3048000"/>
          </a:xfrm>
          <a:prstGeom prst="roundRect">
            <a:avLst>
              <a:gd name="adj" fmla="val 3333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2" id="22"/>
          <p:cNvSpPr/>
          <p:nvPr/>
        </p:nvSpPr>
        <p:spPr>
          <a:xfrm>
            <a:off x="8842375" y="6527800"/>
            <a:ext cx="685800" cy="609600"/>
          </a:xfrm>
          <a:prstGeom prst="rect">
            <a:avLst/>
          </a:prstGeom>
          <a:blipFill>
            <a:blip r:embed="rId12"/>
            <a:stretch>
              <a:fillRect t="12500" l="12500" b="-12500" r="-12500"/>
            </a:stretch>
          </a:blipFill>
        </p:spPr>
      </p:sp>
      <p:sp>
        <p:nvSpPr>
          <p:cNvPr name="AutoShape 23" id="23"/>
          <p:cNvSpPr/>
          <p:nvPr/>
        </p:nvSpPr>
        <p:spPr>
          <a:xfrm rot="0">
            <a:off x="8750300" y="6400800"/>
            <a:ext cx="812800" cy="812800"/>
          </a:xfrm>
          <a:prstGeom prst="roundRect">
            <a:avLst>
              <a:gd name="adj" fmla="val 50000"/>
            </a:avLst>
          </a:prstGeom>
          <a:blipFill>
            <a:blip r:embed="rId13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24" id="24"/>
          <p:cNvSpPr/>
          <p:nvPr/>
        </p:nvSpPr>
        <p:spPr>
          <a:xfrm>
            <a:off x="8842375" y="6527800"/>
            <a:ext cx="685800" cy="609600"/>
          </a:xfrm>
          <a:prstGeom prst="rect">
            <a:avLst/>
          </a:prstGeom>
          <a:blipFill>
            <a:blip r:embed="rId14"/>
            <a:stretch>
              <a:fillRect t="12500" l="12500" b="-12500" r="-12500"/>
            </a:stretch>
          </a:blipFill>
        </p:spPr>
      </p:sp>
      <p:sp>
        <p:nvSpPr>
          <p:cNvPr name="AutoShape 25" id="25"/>
          <p:cNvSpPr/>
          <p:nvPr/>
        </p:nvSpPr>
        <p:spPr>
          <a:xfrm rot="0">
            <a:off x="8928100" y="6604000"/>
            <a:ext cx="4572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6" id="26"/>
          <p:cNvSpPr/>
          <p:nvPr/>
        </p:nvSpPr>
        <p:spPr>
          <a:xfrm rot="0">
            <a:off x="9867900" y="6117630"/>
            <a:ext cx="3149600" cy="137914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Growth Rate</a:t>
            </a:r>
          </a:p>
          <a:p>
            <a:pPr algn="l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15% CAGR</a:t>
            </a:r>
          </a:p>
          <a:p>
            <a:pPr algn="l">
              <a:lnSpc>
                <a:spcPct val="142857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60000"/>
                  </a:srgbClr>
                </a:solidFill>
                <a:latin typeface="Microsoft YaHei"/>
                <a:ea typeface="Microsoft YaHei"/>
              </a:rPr>
              <a:t>(in AI travel technology)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826875" y="2032000"/>
            <a:ext cx="5905500" cy="5080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0000" baseline="0" u="none">
                <a:solidFill>
                  <a:srgbClr val="FFFFFF">
                    <a:alpha val="5000"/>
                  </a:srgbClr>
                </a:solidFill>
                <a:latin typeface="Microsoft YaHei"/>
                <a:ea typeface="Microsoft YaHei"/>
              </a:rPr>
              <a:t>01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2800" y="812800"/>
            <a:ext cx="14630400" cy="67052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l">
              <a:lnSpc>
                <a:spcPct val="109999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CONTENTS / 目录</a:t>
            </a:r>
          </a:p>
        </p:txBody>
      </p:sp>
      <p:sp>
        <p:nvSpPr>
          <p:cNvPr name="AutoShape 4" id="4"/>
          <p:cNvSpPr/>
          <p:nvPr/>
        </p:nvSpPr>
        <p:spPr>
          <a:xfrm>
            <a:off x="812800" y="31470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812800" y="23469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6" id="6"/>
          <p:cNvSpPr/>
          <p:nvPr/>
        </p:nvSpPr>
        <p:spPr>
          <a:xfrm rot="0">
            <a:off x="812800" y="23469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7" id="7"/>
          <p:cNvSpPr/>
          <p:nvPr/>
        </p:nvSpPr>
        <p:spPr>
          <a:xfrm rot="0">
            <a:off x="1016000" y="25501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01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828800" y="2550120"/>
            <a:ext cx="37084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The Travel Planning Challenge</a:t>
            </a:r>
          </a:p>
        </p:txBody>
      </p:sp>
      <p:sp>
        <p:nvSpPr>
          <p:cNvPr name="AutoShape 9" id="9"/>
          <p:cNvSpPr/>
          <p:nvPr/>
        </p:nvSpPr>
        <p:spPr>
          <a:xfrm>
            <a:off x="812800" y="31470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10" id="10"/>
          <p:cNvSpPr/>
          <p:nvPr/>
        </p:nvSpPr>
        <p:spPr>
          <a:xfrm>
            <a:off x="812800" y="40487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11" id="11"/>
          <p:cNvSpPr/>
          <p:nvPr/>
        </p:nvSpPr>
        <p:spPr>
          <a:xfrm rot="0">
            <a:off x="812800" y="32486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12" id="12"/>
          <p:cNvSpPr/>
          <p:nvPr/>
        </p:nvSpPr>
        <p:spPr>
          <a:xfrm rot="0">
            <a:off x="812800" y="32486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13" id="13"/>
          <p:cNvSpPr/>
          <p:nvPr/>
        </p:nvSpPr>
        <p:spPr>
          <a:xfrm rot="0">
            <a:off x="1016000" y="34518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02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828800" y="3451820"/>
            <a:ext cx="30226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Our AI-Powered Solution</a:t>
            </a:r>
          </a:p>
        </p:txBody>
      </p:sp>
      <p:sp>
        <p:nvSpPr>
          <p:cNvPr name="AutoShape 15" id="15"/>
          <p:cNvSpPr/>
          <p:nvPr/>
        </p:nvSpPr>
        <p:spPr>
          <a:xfrm>
            <a:off x="812800" y="40487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16" id="16"/>
          <p:cNvSpPr/>
          <p:nvPr/>
        </p:nvSpPr>
        <p:spPr>
          <a:xfrm>
            <a:off x="812800" y="49504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17" id="17"/>
          <p:cNvSpPr/>
          <p:nvPr/>
        </p:nvSpPr>
        <p:spPr>
          <a:xfrm rot="0">
            <a:off x="812800" y="41503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18" id="18"/>
          <p:cNvSpPr/>
          <p:nvPr/>
        </p:nvSpPr>
        <p:spPr>
          <a:xfrm rot="0">
            <a:off x="812800" y="41503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19" id="19"/>
          <p:cNvSpPr/>
          <p:nvPr/>
        </p:nvSpPr>
        <p:spPr>
          <a:xfrm rot="0">
            <a:off x="1016000" y="43535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03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1828800" y="4353520"/>
            <a:ext cx="26035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Core AI Technologies</a:t>
            </a:r>
          </a:p>
        </p:txBody>
      </p:sp>
      <p:sp>
        <p:nvSpPr>
          <p:cNvPr name="AutoShape 21" id="21"/>
          <p:cNvSpPr/>
          <p:nvPr/>
        </p:nvSpPr>
        <p:spPr>
          <a:xfrm>
            <a:off x="812800" y="49504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22" id="22"/>
          <p:cNvSpPr/>
          <p:nvPr/>
        </p:nvSpPr>
        <p:spPr>
          <a:xfrm>
            <a:off x="812800" y="58521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23" id="23"/>
          <p:cNvSpPr/>
          <p:nvPr/>
        </p:nvSpPr>
        <p:spPr>
          <a:xfrm rot="0">
            <a:off x="812800" y="50520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24" id="24"/>
          <p:cNvSpPr/>
          <p:nvPr/>
        </p:nvSpPr>
        <p:spPr>
          <a:xfrm rot="0">
            <a:off x="812800" y="50520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25" id="25"/>
          <p:cNvSpPr/>
          <p:nvPr/>
        </p:nvSpPr>
        <p:spPr>
          <a:xfrm rot="0">
            <a:off x="1016000" y="52552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04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1828800" y="5255220"/>
            <a:ext cx="25019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System Architecture</a:t>
            </a:r>
          </a:p>
        </p:txBody>
      </p:sp>
      <p:sp>
        <p:nvSpPr>
          <p:cNvPr name="AutoShape 27" id="27"/>
          <p:cNvSpPr/>
          <p:nvPr/>
        </p:nvSpPr>
        <p:spPr>
          <a:xfrm>
            <a:off x="812800" y="58521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28" id="28"/>
          <p:cNvSpPr/>
          <p:nvPr/>
        </p:nvSpPr>
        <p:spPr>
          <a:xfrm>
            <a:off x="812800" y="67538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29" id="29"/>
          <p:cNvSpPr/>
          <p:nvPr/>
        </p:nvSpPr>
        <p:spPr>
          <a:xfrm rot="0">
            <a:off x="812800" y="59537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30" id="30"/>
          <p:cNvSpPr/>
          <p:nvPr/>
        </p:nvSpPr>
        <p:spPr>
          <a:xfrm rot="0">
            <a:off x="812800" y="59537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31" id="31"/>
          <p:cNvSpPr/>
          <p:nvPr/>
        </p:nvSpPr>
        <p:spPr>
          <a:xfrm rot="0">
            <a:off x="1016000" y="61569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05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1828800" y="6156920"/>
            <a:ext cx="30353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What Makes Us Different</a:t>
            </a:r>
          </a:p>
        </p:txBody>
      </p:sp>
      <p:sp>
        <p:nvSpPr>
          <p:cNvPr name="AutoShape 33" id="33"/>
          <p:cNvSpPr/>
          <p:nvPr/>
        </p:nvSpPr>
        <p:spPr>
          <a:xfrm>
            <a:off x="812800" y="67538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34" id="34"/>
          <p:cNvSpPr/>
          <p:nvPr/>
        </p:nvSpPr>
        <p:spPr>
          <a:xfrm>
            <a:off x="812800" y="76555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35" id="35"/>
          <p:cNvSpPr/>
          <p:nvPr/>
        </p:nvSpPr>
        <p:spPr>
          <a:xfrm rot="0">
            <a:off x="812800" y="68554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36" id="36"/>
          <p:cNvSpPr/>
          <p:nvPr/>
        </p:nvSpPr>
        <p:spPr>
          <a:xfrm rot="0">
            <a:off x="812800" y="68554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37" id="37"/>
          <p:cNvSpPr/>
          <p:nvPr/>
        </p:nvSpPr>
        <p:spPr>
          <a:xfrm rot="0">
            <a:off x="1016000" y="70586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06</a:t>
            </a:r>
          </a:p>
        </p:txBody>
      </p:sp>
      <p:sp>
        <p:nvSpPr>
          <p:cNvPr name="AutoShape 38" id="38"/>
          <p:cNvSpPr/>
          <p:nvPr/>
        </p:nvSpPr>
        <p:spPr>
          <a:xfrm rot="0">
            <a:off x="1828800" y="7058620"/>
            <a:ext cx="2362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Market Opportunity</a:t>
            </a:r>
          </a:p>
        </p:txBody>
      </p:sp>
      <p:sp>
        <p:nvSpPr>
          <p:cNvPr name="AutoShape 39" id="39"/>
          <p:cNvSpPr/>
          <p:nvPr/>
        </p:nvSpPr>
        <p:spPr>
          <a:xfrm>
            <a:off x="812800" y="76555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40" id="40"/>
          <p:cNvSpPr/>
          <p:nvPr/>
        </p:nvSpPr>
        <p:spPr>
          <a:xfrm>
            <a:off x="812800" y="85572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41" id="41"/>
          <p:cNvSpPr/>
          <p:nvPr/>
        </p:nvSpPr>
        <p:spPr>
          <a:xfrm rot="0">
            <a:off x="812800" y="77571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42" id="42"/>
          <p:cNvSpPr/>
          <p:nvPr/>
        </p:nvSpPr>
        <p:spPr>
          <a:xfrm rot="0">
            <a:off x="812800" y="77571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43" id="43"/>
          <p:cNvSpPr/>
          <p:nvPr/>
        </p:nvSpPr>
        <p:spPr>
          <a:xfrm rot="0">
            <a:off x="1016000" y="79603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07</a:t>
            </a:r>
          </a:p>
        </p:txBody>
      </p:sp>
      <p:sp>
        <p:nvSpPr>
          <p:cNvPr name="AutoShape 44" id="44"/>
          <p:cNvSpPr/>
          <p:nvPr/>
        </p:nvSpPr>
        <p:spPr>
          <a:xfrm rot="0">
            <a:off x="1828800" y="7960320"/>
            <a:ext cx="28956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Live Demo Walkthrough</a:t>
            </a:r>
          </a:p>
        </p:txBody>
      </p:sp>
      <p:sp>
        <p:nvSpPr>
          <p:cNvPr name="AutoShape 45" id="45"/>
          <p:cNvSpPr/>
          <p:nvPr/>
        </p:nvSpPr>
        <p:spPr>
          <a:xfrm>
            <a:off x="812800" y="85572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46" id="46"/>
          <p:cNvSpPr/>
          <p:nvPr/>
        </p:nvSpPr>
        <p:spPr>
          <a:xfrm>
            <a:off x="8534400" y="31470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47" id="47"/>
          <p:cNvSpPr/>
          <p:nvPr/>
        </p:nvSpPr>
        <p:spPr>
          <a:xfrm rot="0">
            <a:off x="8534400" y="23469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48" id="48"/>
          <p:cNvSpPr/>
          <p:nvPr/>
        </p:nvSpPr>
        <p:spPr>
          <a:xfrm rot="0">
            <a:off x="8534400" y="23469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49" id="49"/>
          <p:cNvSpPr/>
          <p:nvPr/>
        </p:nvSpPr>
        <p:spPr>
          <a:xfrm rot="0">
            <a:off x="8737600" y="25501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08</a:t>
            </a:r>
          </a:p>
        </p:txBody>
      </p:sp>
      <p:sp>
        <p:nvSpPr>
          <p:cNvPr name="AutoShape 50" id="50"/>
          <p:cNvSpPr/>
          <p:nvPr/>
        </p:nvSpPr>
        <p:spPr>
          <a:xfrm rot="0">
            <a:off x="9550400" y="2550120"/>
            <a:ext cx="2159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Revenue Streams</a:t>
            </a:r>
          </a:p>
        </p:txBody>
      </p:sp>
      <p:sp>
        <p:nvSpPr>
          <p:cNvPr name="AutoShape 51" id="51"/>
          <p:cNvSpPr/>
          <p:nvPr/>
        </p:nvSpPr>
        <p:spPr>
          <a:xfrm>
            <a:off x="8534400" y="31470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52" id="52"/>
          <p:cNvSpPr/>
          <p:nvPr/>
        </p:nvSpPr>
        <p:spPr>
          <a:xfrm>
            <a:off x="8534400" y="40487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53" id="53"/>
          <p:cNvSpPr/>
          <p:nvPr/>
        </p:nvSpPr>
        <p:spPr>
          <a:xfrm rot="0">
            <a:off x="8534400" y="32486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54" id="54"/>
          <p:cNvSpPr/>
          <p:nvPr/>
        </p:nvSpPr>
        <p:spPr>
          <a:xfrm rot="0">
            <a:off x="8534400" y="32486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55" id="55"/>
          <p:cNvSpPr/>
          <p:nvPr/>
        </p:nvSpPr>
        <p:spPr>
          <a:xfrm rot="0">
            <a:off x="8737600" y="34518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09</a:t>
            </a:r>
          </a:p>
        </p:txBody>
      </p:sp>
      <p:sp>
        <p:nvSpPr>
          <p:cNvPr name="AutoShape 56" id="56"/>
          <p:cNvSpPr/>
          <p:nvPr/>
        </p:nvSpPr>
        <p:spPr>
          <a:xfrm rot="0">
            <a:off x="9550400" y="3451820"/>
            <a:ext cx="27305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Development Timeline</a:t>
            </a:r>
          </a:p>
        </p:txBody>
      </p:sp>
      <p:sp>
        <p:nvSpPr>
          <p:cNvPr name="AutoShape 57" id="57"/>
          <p:cNvSpPr/>
          <p:nvPr/>
        </p:nvSpPr>
        <p:spPr>
          <a:xfrm>
            <a:off x="8534400" y="40487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58" id="58"/>
          <p:cNvSpPr/>
          <p:nvPr/>
        </p:nvSpPr>
        <p:spPr>
          <a:xfrm>
            <a:off x="8534400" y="49504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59" id="59"/>
          <p:cNvSpPr/>
          <p:nvPr/>
        </p:nvSpPr>
        <p:spPr>
          <a:xfrm rot="0">
            <a:off x="8534400" y="41503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60" id="60"/>
          <p:cNvSpPr/>
          <p:nvPr/>
        </p:nvSpPr>
        <p:spPr>
          <a:xfrm rot="0">
            <a:off x="8534400" y="41503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61" id="61"/>
          <p:cNvSpPr/>
          <p:nvPr/>
        </p:nvSpPr>
        <p:spPr>
          <a:xfrm rot="0">
            <a:off x="8737600" y="43535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10</a:t>
            </a:r>
          </a:p>
        </p:txBody>
      </p:sp>
      <p:sp>
        <p:nvSpPr>
          <p:cNvPr name="AutoShape 62" id="62"/>
          <p:cNvSpPr/>
          <p:nvPr/>
        </p:nvSpPr>
        <p:spPr>
          <a:xfrm rot="0">
            <a:off x="9550400" y="4353520"/>
            <a:ext cx="11811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Our Team</a:t>
            </a:r>
          </a:p>
        </p:txBody>
      </p:sp>
      <p:sp>
        <p:nvSpPr>
          <p:cNvPr name="AutoShape 63" id="63"/>
          <p:cNvSpPr/>
          <p:nvPr/>
        </p:nvSpPr>
        <p:spPr>
          <a:xfrm>
            <a:off x="8534400" y="49504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64" id="64"/>
          <p:cNvSpPr/>
          <p:nvPr/>
        </p:nvSpPr>
        <p:spPr>
          <a:xfrm>
            <a:off x="8534400" y="58521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65" id="65"/>
          <p:cNvSpPr/>
          <p:nvPr/>
        </p:nvSpPr>
        <p:spPr>
          <a:xfrm rot="0">
            <a:off x="8534400" y="50520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66" id="66"/>
          <p:cNvSpPr/>
          <p:nvPr/>
        </p:nvSpPr>
        <p:spPr>
          <a:xfrm rot="0">
            <a:off x="8534400" y="50520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67" id="67"/>
          <p:cNvSpPr/>
          <p:nvPr/>
        </p:nvSpPr>
        <p:spPr>
          <a:xfrm rot="0">
            <a:off x="8737600" y="52552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11</a:t>
            </a:r>
          </a:p>
        </p:txBody>
      </p:sp>
      <p:sp>
        <p:nvSpPr>
          <p:cNvPr name="AutoShape 68" id="68"/>
          <p:cNvSpPr/>
          <p:nvPr/>
        </p:nvSpPr>
        <p:spPr>
          <a:xfrm rot="0">
            <a:off x="9550400" y="5255220"/>
            <a:ext cx="2743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Funding Requirements</a:t>
            </a:r>
          </a:p>
        </p:txBody>
      </p:sp>
      <p:sp>
        <p:nvSpPr>
          <p:cNvPr name="AutoShape 69" id="69"/>
          <p:cNvSpPr/>
          <p:nvPr/>
        </p:nvSpPr>
        <p:spPr>
          <a:xfrm>
            <a:off x="8534400" y="58521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70" id="70"/>
          <p:cNvSpPr/>
          <p:nvPr/>
        </p:nvSpPr>
        <p:spPr>
          <a:xfrm>
            <a:off x="8534400" y="67538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71" id="71"/>
          <p:cNvSpPr/>
          <p:nvPr/>
        </p:nvSpPr>
        <p:spPr>
          <a:xfrm rot="0">
            <a:off x="8534400" y="59537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72" id="72"/>
          <p:cNvSpPr/>
          <p:nvPr/>
        </p:nvSpPr>
        <p:spPr>
          <a:xfrm rot="0">
            <a:off x="8534400" y="59537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73" id="73"/>
          <p:cNvSpPr/>
          <p:nvPr/>
        </p:nvSpPr>
        <p:spPr>
          <a:xfrm rot="0">
            <a:off x="8737600" y="61569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12</a:t>
            </a:r>
          </a:p>
        </p:txBody>
      </p:sp>
      <p:sp>
        <p:nvSpPr>
          <p:cNvPr name="AutoShape 74" id="74"/>
          <p:cNvSpPr/>
          <p:nvPr/>
        </p:nvSpPr>
        <p:spPr>
          <a:xfrm rot="0">
            <a:off x="9550400" y="6156920"/>
            <a:ext cx="335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Key Performance Indicators</a:t>
            </a:r>
          </a:p>
        </p:txBody>
      </p:sp>
      <p:sp>
        <p:nvSpPr>
          <p:cNvPr name="AutoShape 75" id="75"/>
          <p:cNvSpPr/>
          <p:nvPr/>
        </p:nvSpPr>
        <p:spPr>
          <a:xfrm>
            <a:off x="8534400" y="67538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76" id="76"/>
          <p:cNvSpPr/>
          <p:nvPr/>
        </p:nvSpPr>
        <p:spPr>
          <a:xfrm>
            <a:off x="8534400" y="76555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  <p:sp>
        <p:nvSpPr>
          <p:cNvPr name="AutoShape 77" id="77"/>
          <p:cNvSpPr/>
          <p:nvPr/>
        </p:nvSpPr>
        <p:spPr>
          <a:xfrm rot="0">
            <a:off x="8534400" y="6855420"/>
            <a:ext cx="6908800" cy="800100"/>
          </a:xfrm>
          <a:prstGeom prst="roundRect">
            <a:avLst>
              <a:gd name="adj" fmla="val 6349"/>
            </a:avLst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78" id="78"/>
          <p:cNvSpPr/>
          <p:nvPr/>
        </p:nvSpPr>
        <p:spPr>
          <a:xfrm rot="0">
            <a:off x="8534400" y="6855420"/>
            <a:ext cx="6908800" cy="800100"/>
          </a:xfrm>
          <a:prstGeom prst="roundRect">
            <a:avLst>
              <a:gd name="adj" fmla="val 6349"/>
            </a:avLst>
          </a:prstGeom>
        </p:spPr>
      </p:sp>
      <p:sp>
        <p:nvSpPr>
          <p:cNvPr name="AutoShape 79" id="79"/>
          <p:cNvSpPr/>
          <p:nvPr/>
        </p:nvSpPr>
        <p:spPr>
          <a:xfrm rot="0">
            <a:off x="8737600" y="7058620"/>
            <a:ext cx="81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7DF9FF">
                    <a:alpha val="100000"/>
                  </a:srgbClr>
                </a:solidFill>
                <a:effectLst>
                  <a:outerShdw algn="tl" blurRad="127000">
                    <a:srgbClr val="7DF9FF">
                      <a:alpha val="50000"/>
                    </a:srgbClr>
                  </a:outerShdw>
                </a:effectLst>
                <a:latin typeface="Microsoft YaHei"/>
                <a:ea typeface="Microsoft YaHei"/>
              </a:rPr>
              <a:t>13</a:t>
            </a:r>
          </a:p>
        </p:txBody>
      </p:sp>
      <p:sp>
        <p:nvSpPr>
          <p:cNvPr name="AutoShape 80" id="80"/>
          <p:cNvSpPr/>
          <p:nvPr/>
        </p:nvSpPr>
        <p:spPr>
          <a:xfrm rot="0">
            <a:off x="9550400" y="7058620"/>
            <a:ext cx="3860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Transforming Travel Through AI</a:t>
            </a:r>
          </a:p>
        </p:txBody>
      </p:sp>
      <p:sp>
        <p:nvSpPr>
          <p:cNvPr name="AutoShape 81" id="81"/>
          <p:cNvSpPr/>
          <p:nvPr/>
        </p:nvSpPr>
        <p:spPr>
          <a:xfrm>
            <a:off x="8534400" y="7655520"/>
            <a:ext cx="6908800" cy="12700"/>
          </a:xfrm>
          <a:prstGeom prst="rect">
            <a:avLst/>
          </a:prstGeom>
          <a:solidFill>
            <a:srgbClr val="FFFFFF">
              <a:alpha val="10000"/>
            </a:srgbClr>
          </a:solid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Target Demographics and Competitive Landscape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701800"/>
            <a:ext cx="7315200" cy="6832600"/>
          </a:xfrm>
          <a:prstGeom prst="roundRect">
            <a:avLst>
              <a:gd name="adj" fmla="val 148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1028700" y="2120900"/>
            <a:ext cx="6477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Target Demographics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28067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6" id="6"/>
          <p:cNvSpPr/>
          <p:nvPr/>
        </p:nvSpPr>
        <p:spPr>
          <a:xfrm rot="0">
            <a:off x="1028700" y="2806700"/>
            <a:ext cx="6477000" cy="711200"/>
          </a:xfrm>
          <a:prstGeom prst="rect">
            <a:avLst/>
          </a:prstGeom>
        </p:spPr>
      </p:sp>
      <p:sp>
        <p:nvSpPr>
          <p:cNvPr name="AutoShape 7" id="7"/>
          <p:cNvSpPr/>
          <p:nvPr/>
        </p:nvSpPr>
        <p:spPr>
          <a:xfrm>
            <a:off x="977057" y="2814638"/>
            <a:ext cx="413147" cy="3429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1028700" y="2857500"/>
            <a:ext cx="275431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1507331" y="2806700"/>
            <a:ext cx="5998369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Primary: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Tech-savvy millennials and Gen Z (25-40 years)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028700" y="38227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11" id="11"/>
          <p:cNvSpPr/>
          <p:nvPr/>
        </p:nvSpPr>
        <p:spPr>
          <a:xfrm rot="0">
            <a:off x="1028700" y="3822700"/>
            <a:ext cx="6477000" cy="711200"/>
          </a:xfrm>
          <a:prstGeom prst="rect">
            <a:avLst/>
          </a:prstGeom>
        </p:spPr>
      </p:sp>
      <p:sp>
        <p:nvSpPr>
          <p:cNvPr name="AutoShape 12" id="12"/>
          <p:cNvSpPr/>
          <p:nvPr/>
        </p:nvSpPr>
        <p:spPr>
          <a:xfrm>
            <a:off x="982712" y="3830638"/>
            <a:ext cx="367903" cy="3429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3" id="13"/>
          <p:cNvSpPr/>
          <p:nvPr/>
        </p:nvSpPr>
        <p:spPr>
          <a:xfrm rot="0">
            <a:off x="1028700" y="3873500"/>
            <a:ext cx="245269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4" id="14"/>
          <p:cNvSpPr/>
          <p:nvPr/>
        </p:nvSpPr>
        <p:spPr>
          <a:xfrm rot="0">
            <a:off x="1477169" y="3822700"/>
            <a:ext cx="6028531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Secondary: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Busy professionals seeking efficiency (30-50 years)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1028700" y="48387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16" id="16"/>
          <p:cNvSpPr/>
          <p:nvPr/>
        </p:nvSpPr>
        <p:spPr>
          <a:xfrm rot="0">
            <a:off x="1028700" y="4838700"/>
            <a:ext cx="6477000" cy="711200"/>
          </a:xfrm>
          <a:prstGeom prst="rect">
            <a:avLst/>
          </a:prstGeom>
        </p:spPr>
      </p:sp>
      <p:sp>
        <p:nvSpPr>
          <p:cNvPr name="AutoShape 17" id="17"/>
          <p:cNvSpPr/>
          <p:nvPr/>
        </p:nvSpPr>
        <p:spPr>
          <a:xfrm>
            <a:off x="979475" y="4846638"/>
            <a:ext cx="393799" cy="3429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8" id="18"/>
          <p:cNvSpPr/>
          <p:nvPr/>
        </p:nvSpPr>
        <p:spPr>
          <a:xfrm rot="0">
            <a:off x="1028700" y="4889500"/>
            <a:ext cx="262533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9" id="19"/>
          <p:cNvSpPr/>
          <p:nvPr/>
        </p:nvSpPr>
        <p:spPr>
          <a:xfrm rot="0">
            <a:off x="1494433" y="4838700"/>
            <a:ext cx="6011267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Tertiary: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Experience-focused luxury travelers (35-65 years)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8331200" y="1701800"/>
            <a:ext cx="7315200" cy="6832600"/>
          </a:xfrm>
          <a:prstGeom prst="roundRect">
            <a:avLst>
              <a:gd name="adj" fmla="val 148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1" id="21"/>
          <p:cNvSpPr/>
          <p:nvPr/>
        </p:nvSpPr>
        <p:spPr>
          <a:xfrm rot="0">
            <a:off x="8750300" y="2120900"/>
            <a:ext cx="6477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Competitive Landscape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8750300" y="28067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23" id="23"/>
          <p:cNvSpPr/>
          <p:nvPr/>
        </p:nvSpPr>
        <p:spPr>
          <a:xfrm rot="0">
            <a:off x="8750300" y="2806700"/>
            <a:ext cx="6477000" cy="711200"/>
          </a:xfrm>
          <a:prstGeom prst="rect">
            <a:avLst/>
          </a:prstGeom>
        </p:spPr>
      </p:sp>
      <p:sp>
        <p:nvSpPr>
          <p:cNvPr name="AutoShape 24" id="24"/>
          <p:cNvSpPr/>
          <p:nvPr/>
        </p:nvSpPr>
        <p:spPr>
          <a:xfrm>
            <a:off x="8704721" y="2814638"/>
            <a:ext cx="364629" cy="3429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5" id="25"/>
          <p:cNvSpPr/>
          <p:nvPr/>
        </p:nvSpPr>
        <p:spPr>
          <a:xfrm rot="0">
            <a:off x="8750300" y="2857500"/>
            <a:ext cx="243086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6" id="26"/>
          <p:cNvSpPr/>
          <p:nvPr/>
        </p:nvSpPr>
        <p:spPr>
          <a:xfrm rot="0">
            <a:off x="9196586" y="2806700"/>
            <a:ext cx="6030714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Traditional OTAs: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Expedia, Booking.com (lacking personalization)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8750300" y="38227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8" id="28"/>
          <p:cNvSpPr/>
          <p:nvPr/>
        </p:nvSpPr>
        <p:spPr>
          <a:xfrm rot="0">
            <a:off x="8750300" y="3822700"/>
            <a:ext cx="6477000" cy="355600"/>
          </a:xfrm>
          <a:prstGeom prst="rect">
            <a:avLst/>
          </a:prstGeom>
        </p:spPr>
      </p:sp>
      <p:sp>
        <p:nvSpPr>
          <p:cNvPr name="AutoShape 29" id="29"/>
          <p:cNvSpPr/>
          <p:nvPr/>
        </p:nvSpPr>
        <p:spPr>
          <a:xfrm>
            <a:off x="8696722" y="3830638"/>
            <a:ext cx="428625" cy="3429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30" id="30"/>
          <p:cNvSpPr/>
          <p:nvPr/>
        </p:nvSpPr>
        <p:spPr>
          <a:xfrm rot="0">
            <a:off x="8750300" y="38735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1" id="31"/>
          <p:cNvSpPr/>
          <p:nvPr/>
        </p:nvSpPr>
        <p:spPr>
          <a:xfrm rot="0">
            <a:off x="9239250" y="3822700"/>
            <a:ext cx="47752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AI Startups: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TripActions, Lola (B2B focused)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8750300" y="44831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3" id="33"/>
          <p:cNvSpPr/>
          <p:nvPr/>
        </p:nvSpPr>
        <p:spPr>
          <a:xfrm rot="0">
            <a:off x="8750300" y="4483100"/>
            <a:ext cx="6477000" cy="355600"/>
          </a:xfrm>
          <a:prstGeom prst="rect">
            <a:avLst/>
          </a:prstGeom>
        </p:spPr>
      </p:sp>
      <p:sp>
        <p:nvSpPr>
          <p:cNvPr name="AutoShape 34" id="34"/>
          <p:cNvSpPr/>
          <p:nvPr/>
        </p:nvSpPr>
        <p:spPr>
          <a:xfrm>
            <a:off x="8696722" y="4491038"/>
            <a:ext cx="428625" cy="3429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8750300" y="45339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9239250" y="4483100"/>
            <a:ext cx="54102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Tech Giants: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Google Travel (limited AI integration)</a:t>
            </a:r>
          </a:p>
        </p:txBody>
      </p:sp>
      <p:sp>
        <p:nvSpPr>
          <p:cNvPr name="AutoShape 37" id="37"/>
          <p:cNvSpPr/>
          <p:nvPr/>
        </p:nvSpPr>
        <p:spPr>
          <a:xfrm rot="0">
            <a:off x="8750300" y="51435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38" id="38"/>
          <p:cNvSpPr/>
          <p:nvPr/>
        </p:nvSpPr>
        <p:spPr>
          <a:xfrm rot="0">
            <a:off x="8750300" y="5143500"/>
            <a:ext cx="6477000" cy="711200"/>
          </a:xfrm>
          <a:prstGeom prst="rect">
            <a:avLst/>
          </a:prstGeom>
        </p:spPr>
      </p:sp>
      <p:sp>
        <p:nvSpPr>
          <p:cNvPr name="AutoShape 39" id="39"/>
          <p:cNvSpPr/>
          <p:nvPr/>
        </p:nvSpPr>
        <p:spPr>
          <a:xfrm>
            <a:off x="8700591" y="5151438"/>
            <a:ext cx="397669" cy="3429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40" id="40"/>
          <p:cNvSpPr/>
          <p:nvPr/>
        </p:nvSpPr>
        <p:spPr>
          <a:xfrm rot="0">
            <a:off x="8750300" y="5194300"/>
            <a:ext cx="265112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1" id="41"/>
          <p:cNvSpPr/>
          <p:nvPr/>
        </p:nvSpPr>
        <p:spPr>
          <a:xfrm rot="0">
            <a:off x="9218612" y="5143500"/>
            <a:ext cx="6008688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Our Advantage:</a:t>
            </a: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Consumer-focused, true AI personalization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2800" y="812800"/>
            <a:ext cx="146304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Revenue Projections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2800" y="2108200"/>
            <a:ext cx="4605734" cy="6223000"/>
          </a:xfrm>
          <a:prstGeom prst="roundRect">
            <a:avLst>
              <a:gd name="adj" fmla="val 2205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1231900" y="2527300"/>
            <a:ext cx="3767534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Year 1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231900" y="3136900"/>
            <a:ext cx="3767534" cy="3340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$500K</a:t>
            </a:r>
          </a:p>
        </p:txBody>
      </p:sp>
      <p:sp>
        <p:nvSpPr>
          <p:cNvPr name="AutoShape 6" id="6"/>
          <p:cNvSpPr/>
          <p:nvPr/>
        </p:nvSpPr>
        <p:spPr>
          <a:xfrm>
            <a:off x="1231900" y="6769100"/>
            <a:ext cx="3767534" cy="12700"/>
          </a:xfrm>
          <a:prstGeom prst="rect">
            <a:avLst/>
          </a:prstGeom>
          <a:solidFill>
            <a:srgbClr val="E5E7EB">
              <a:alpha val="100000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1231900" y="6781800"/>
            <a:ext cx="3767534" cy="127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231900" y="7099300"/>
            <a:ext cx="3767534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9" id="9"/>
          <p:cNvSpPr/>
          <p:nvPr/>
        </p:nvSpPr>
        <p:spPr>
          <a:xfrm rot="0">
            <a:off x="1231900" y="7099300"/>
            <a:ext cx="3767534" cy="304800"/>
          </a:xfrm>
          <a:prstGeom prst="rect">
            <a:avLst/>
          </a:prstGeom>
        </p:spPr>
      </p:sp>
      <p:sp>
        <p:nvSpPr>
          <p:cNvPr name="AutoShape 10" id="10"/>
          <p:cNvSpPr/>
          <p:nvPr/>
        </p:nvSpPr>
        <p:spPr>
          <a:xfrm>
            <a:off x="1174750" y="7112000"/>
            <a:ext cx="457200" cy="3048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1231900" y="7150100"/>
            <a:ext cx="3048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2" id="12"/>
          <p:cNvSpPr/>
          <p:nvPr/>
        </p:nvSpPr>
        <p:spPr>
          <a:xfrm rot="0">
            <a:off x="1739900" y="7099300"/>
            <a:ext cx="9271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10K users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1231900" y="7607300"/>
            <a:ext cx="3767534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4" id="14"/>
          <p:cNvSpPr/>
          <p:nvPr/>
        </p:nvSpPr>
        <p:spPr>
          <a:xfrm rot="0">
            <a:off x="1231900" y="7607300"/>
            <a:ext cx="3767534" cy="304800"/>
          </a:xfrm>
          <a:prstGeom prst="rect">
            <a:avLst/>
          </a:prstGeom>
        </p:spPr>
      </p:sp>
      <p:sp>
        <p:nvSpPr>
          <p:cNvPr name="AutoShape 15" id="15"/>
          <p:cNvSpPr/>
          <p:nvPr/>
        </p:nvSpPr>
        <p:spPr>
          <a:xfrm>
            <a:off x="1174750" y="7620000"/>
            <a:ext cx="457200" cy="3048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6" id="16"/>
          <p:cNvSpPr/>
          <p:nvPr/>
        </p:nvSpPr>
        <p:spPr>
          <a:xfrm rot="0">
            <a:off x="1231900" y="7658100"/>
            <a:ext cx="3048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7" id="17"/>
          <p:cNvSpPr/>
          <p:nvPr/>
        </p:nvSpPr>
        <p:spPr>
          <a:xfrm rot="0">
            <a:off x="1739900" y="7607300"/>
            <a:ext cx="2044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$50 average revenue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5824934" y="2108200"/>
            <a:ext cx="4605933" cy="6223000"/>
          </a:xfrm>
          <a:prstGeom prst="roundRect">
            <a:avLst>
              <a:gd name="adj" fmla="val 2205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9" id="19"/>
          <p:cNvSpPr/>
          <p:nvPr/>
        </p:nvSpPr>
        <p:spPr>
          <a:xfrm rot="0">
            <a:off x="6244034" y="2527300"/>
            <a:ext cx="3767733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Year 2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6244034" y="3136900"/>
            <a:ext cx="3767733" cy="3340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$5M</a:t>
            </a:r>
          </a:p>
        </p:txBody>
      </p:sp>
      <p:sp>
        <p:nvSpPr>
          <p:cNvPr name="AutoShape 21" id="21"/>
          <p:cNvSpPr/>
          <p:nvPr/>
        </p:nvSpPr>
        <p:spPr>
          <a:xfrm>
            <a:off x="6244034" y="6769100"/>
            <a:ext cx="3767733" cy="12700"/>
          </a:xfrm>
          <a:prstGeom prst="rect">
            <a:avLst/>
          </a:prstGeom>
          <a:solidFill>
            <a:srgbClr val="E5E7EB">
              <a:alpha val="100000"/>
            </a:srgbClr>
          </a:solidFill>
        </p:spPr>
      </p:sp>
      <p:sp>
        <p:nvSpPr>
          <p:cNvPr name="AutoShape 22" id="22"/>
          <p:cNvSpPr/>
          <p:nvPr/>
        </p:nvSpPr>
        <p:spPr>
          <a:xfrm rot="0">
            <a:off x="6244034" y="6781800"/>
            <a:ext cx="3767733" cy="127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3" id="23"/>
          <p:cNvSpPr/>
          <p:nvPr/>
        </p:nvSpPr>
        <p:spPr>
          <a:xfrm rot="0">
            <a:off x="6244034" y="7099300"/>
            <a:ext cx="3767733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4" id="24"/>
          <p:cNvSpPr/>
          <p:nvPr/>
        </p:nvSpPr>
        <p:spPr>
          <a:xfrm rot="0">
            <a:off x="6244034" y="7099300"/>
            <a:ext cx="3767733" cy="304800"/>
          </a:xfrm>
          <a:prstGeom prst="rect">
            <a:avLst/>
          </a:prstGeom>
        </p:spPr>
      </p:sp>
      <p:sp>
        <p:nvSpPr>
          <p:cNvPr name="AutoShape 25" id="25"/>
          <p:cNvSpPr/>
          <p:nvPr/>
        </p:nvSpPr>
        <p:spPr>
          <a:xfrm>
            <a:off x="6186884" y="7112000"/>
            <a:ext cx="457200" cy="3048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26" id="26"/>
          <p:cNvSpPr/>
          <p:nvPr/>
        </p:nvSpPr>
        <p:spPr>
          <a:xfrm rot="0">
            <a:off x="6244034" y="7150100"/>
            <a:ext cx="3048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7" id="27"/>
          <p:cNvSpPr/>
          <p:nvPr/>
        </p:nvSpPr>
        <p:spPr>
          <a:xfrm rot="0">
            <a:off x="6752034" y="7099300"/>
            <a:ext cx="10541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100K users</a:t>
            </a:r>
          </a:p>
        </p:txBody>
      </p:sp>
      <p:sp>
        <p:nvSpPr>
          <p:cNvPr name="AutoShape 28" id="28"/>
          <p:cNvSpPr/>
          <p:nvPr/>
        </p:nvSpPr>
        <p:spPr>
          <a:xfrm rot="0">
            <a:off x="6244034" y="7607300"/>
            <a:ext cx="3767733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9" id="29"/>
          <p:cNvSpPr/>
          <p:nvPr/>
        </p:nvSpPr>
        <p:spPr>
          <a:xfrm rot="0">
            <a:off x="6244034" y="7607300"/>
            <a:ext cx="3767733" cy="304800"/>
          </a:xfrm>
          <a:prstGeom prst="rect">
            <a:avLst/>
          </a:prstGeom>
        </p:spPr>
      </p:sp>
      <p:sp>
        <p:nvSpPr>
          <p:cNvPr name="AutoShape 30" id="30"/>
          <p:cNvSpPr/>
          <p:nvPr/>
        </p:nvSpPr>
        <p:spPr>
          <a:xfrm>
            <a:off x="6186884" y="7620000"/>
            <a:ext cx="457200" cy="3048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31" id="31"/>
          <p:cNvSpPr/>
          <p:nvPr/>
        </p:nvSpPr>
        <p:spPr>
          <a:xfrm rot="0">
            <a:off x="6244034" y="7658100"/>
            <a:ext cx="3048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2" id="32"/>
          <p:cNvSpPr/>
          <p:nvPr/>
        </p:nvSpPr>
        <p:spPr>
          <a:xfrm rot="0">
            <a:off x="6752034" y="7607300"/>
            <a:ext cx="2209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Improved monetization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10837267" y="2108200"/>
            <a:ext cx="4605734" cy="6223000"/>
          </a:xfrm>
          <a:prstGeom prst="roundRect">
            <a:avLst>
              <a:gd name="adj" fmla="val 2205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34" id="34"/>
          <p:cNvSpPr/>
          <p:nvPr/>
        </p:nvSpPr>
        <p:spPr>
          <a:xfrm rot="0">
            <a:off x="11256367" y="2527300"/>
            <a:ext cx="3767534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Year 3</a:t>
            </a:r>
          </a:p>
        </p:txBody>
      </p:sp>
      <p:sp>
        <p:nvSpPr>
          <p:cNvPr name="AutoShape 35" id="35"/>
          <p:cNvSpPr/>
          <p:nvPr/>
        </p:nvSpPr>
        <p:spPr>
          <a:xfrm rot="0">
            <a:off x="11256367" y="3136900"/>
            <a:ext cx="3767534" cy="3340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$25M</a:t>
            </a:r>
          </a:p>
        </p:txBody>
      </p:sp>
      <p:sp>
        <p:nvSpPr>
          <p:cNvPr name="AutoShape 36" id="36"/>
          <p:cNvSpPr/>
          <p:nvPr/>
        </p:nvSpPr>
        <p:spPr>
          <a:xfrm>
            <a:off x="11256367" y="6769100"/>
            <a:ext cx="3767534" cy="12700"/>
          </a:xfrm>
          <a:prstGeom prst="rect">
            <a:avLst/>
          </a:prstGeom>
          <a:solidFill>
            <a:srgbClr val="E5E7EB">
              <a:alpha val="100000"/>
            </a:srgbClr>
          </a:solidFill>
        </p:spPr>
      </p:sp>
      <p:sp>
        <p:nvSpPr>
          <p:cNvPr name="AutoShape 37" id="37"/>
          <p:cNvSpPr/>
          <p:nvPr/>
        </p:nvSpPr>
        <p:spPr>
          <a:xfrm rot="0">
            <a:off x="11256367" y="6781800"/>
            <a:ext cx="3767534" cy="127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8" id="38"/>
          <p:cNvSpPr/>
          <p:nvPr/>
        </p:nvSpPr>
        <p:spPr>
          <a:xfrm rot="0">
            <a:off x="11256367" y="7099300"/>
            <a:ext cx="3767534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9" id="39"/>
          <p:cNvSpPr/>
          <p:nvPr/>
        </p:nvSpPr>
        <p:spPr>
          <a:xfrm rot="0">
            <a:off x="11256367" y="7099300"/>
            <a:ext cx="3767534" cy="304800"/>
          </a:xfrm>
          <a:prstGeom prst="rect">
            <a:avLst/>
          </a:prstGeom>
        </p:spPr>
      </p:sp>
      <p:sp>
        <p:nvSpPr>
          <p:cNvPr name="AutoShape 40" id="40"/>
          <p:cNvSpPr/>
          <p:nvPr/>
        </p:nvSpPr>
        <p:spPr>
          <a:xfrm>
            <a:off x="11199217" y="7112000"/>
            <a:ext cx="457200" cy="3048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41" id="41"/>
          <p:cNvSpPr/>
          <p:nvPr/>
        </p:nvSpPr>
        <p:spPr>
          <a:xfrm rot="0">
            <a:off x="11256367" y="7150100"/>
            <a:ext cx="3048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2" id="42"/>
          <p:cNvSpPr/>
          <p:nvPr/>
        </p:nvSpPr>
        <p:spPr>
          <a:xfrm rot="0">
            <a:off x="11764367" y="7099300"/>
            <a:ext cx="1092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500K users</a:t>
            </a:r>
          </a:p>
        </p:txBody>
      </p:sp>
      <p:sp>
        <p:nvSpPr>
          <p:cNvPr name="AutoShape 43" id="43"/>
          <p:cNvSpPr/>
          <p:nvPr/>
        </p:nvSpPr>
        <p:spPr>
          <a:xfrm rot="0">
            <a:off x="11256367" y="7607300"/>
            <a:ext cx="3767534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44" id="44"/>
          <p:cNvSpPr/>
          <p:nvPr/>
        </p:nvSpPr>
        <p:spPr>
          <a:xfrm rot="0">
            <a:off x="11256367" y="7607300"/>
            <a:ext cx="3767534" cy="304800"/>
          </a:xfrm>
          <a:prstGeom prst="rect">
            <a:avLst/>
          </a:prstGeom>
        </p:spPr>
      </p:sp>
      <p:sp>
        <p:nvSpPr>
          <p:cNvPr name="AutoShape 45" id="45"/>
          <p:cNvSpPr/>
          <p:nvPr/>
        </p:nvSpPr>
        <p:spPr>
          <a:xfrm>
            <a:off x="11199217" y="7620000"/>
            <a:ext cx="457200" cy="3048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46" id="46"/>
          <p:cNvSpPr/>
          <p:nvPr/>
        </p:nvSpPr>
        <p:spPr>
          <a:xfrm rot="0">
            <a:off x="11256367" y="7658100"/>
            <a:ext cx="3048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7" id="47"/>
          <p:cNvSpPr/>
          <p:nvPr/>
        </p:nvSpPr>
        <p:spPr>
          <a:xfrm rot="0">
            <a:off x="11764367" y="7607300"/>
            <a:ext cx="1676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Premium features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effectLst>
                  <a:outerShdw algn="tl" blurRad="101600">
                    <a:srgbClr val="00FFFF">
                      <a:alpha val="70000"/>
                    </a:srgbClr>
                  </a:outerShdw>
                </a:effectLst>
                <a:latin typeface="Microsoft YaHei"/>
                <a:ea typeface="Microsoft YaHei"/>
              </a:rPr>
              <a:t>07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2667000" y="3554809"/>
            <a:ext cx="10922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SEVEN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2667000" y="4139009"/>
            <a:ext cx="109220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Live Demo Walkthrough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2800" y="812800"/>
            <a:ext cx="146304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Onboarding and Trip Planning Process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2800" y="2006600"/>
            <a:ext cx="7112000" cy="6324600"/>
          </a:xfrm>
          <a:prstGeom prst="roundRect">
            <a:avLst>
              <a:gd name="adj" fmla="val 160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1231900" y="2971800"/>
            <a:ext cx="6273800" cy="12700"/>
          </a:xfrm>
          <a:prstGeom prst="rect">
            <a:avLst/>
          </a:prstGeom>
          <a:solidFill>
            <a:srgbClr val="7DF9FF">
              <a:alpha val="20000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231900" y="2425700"/>
            <a:ext cx="6273800" cy="546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6" id="6"/>
          <p:cNvSpPr/>
          <p:nvPr/>
        </p:nvSpPr>
        <p:spPr>
          <a:xfrm rot="0">
            <a:off x="1231900" y="2425700"/>
            <a:ext cx="6273800" cy="546100"/>
          </a:xfrm>
          <a:prstGeom prst="rect">
            <a:avLst/>
          </a:prstGeom>
        </p:spPr>
      </p:sp>
      <p:sp>
        <p:nvSpPr>
          <p:cNvPr name="AutoShape 7" id="7"/>
          <p:cNvSpPr/>
          <p:nvPr/>
        </p:nvSpPr>
        <p:spPr>
          <a:xfrm>
            <a:off x="1172369" y="2441575"/>
            <a:ext cx="476250" cy="381000"/>
          </a:xfrm>
          <a:prstGeom prst="rect">
            <a:avLst/>
          </a:prstGeom>
          <a:blipFill>
            <a:blip r:embed="rId3">
              <a:alphaModFix amt="90000"/>
            </a:blip>
            <a:stretch>
              <a:fillRect t="12500" l="12500" b="-12500" r="-1250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1231900" y="24892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1701800" y="2463800"/>
            <a:ext cx="3086100" cy="304800"/>
          </a:xfrm>
          <a:prstGeom prst="rect">
            <a:avLst/>
          </a:prstGeom>
        </p:spPr>
        <p:txBody>
          <a:bodyPr anchor="ctr" wrap="none" tIns="0" lIns="0" bIns="0" rIns="0"/>
          <a:p>
            <a:pPr algn="l">
              <a:lnSpc>
                <a:spcPct val="150000"/>
              </a:lnSpc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1. Onboarding Experience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231900" y="2971800"/>
            <a:ext cx="6273800" cy="12700"/>
          </a:xfrm>
          <a:prstGeom prst="rect">
            <a:avLst/>
          </a:prstGeom>
          <a:solidFill>
            <a:srgbClr val="7DF9FF">
              <a:alpha val="20000"/>
            </a:srgbClr>
          </a:solidFill>
        </p:spPr>
      </p:sp>
      <p:sp>
        <p:nvSpPr>
          <p:cNvPr name="AutoShape 11" id="11"/>
          <p:cNvSpPr/>
          <p:nvPr/>
        </p:nvSpPr>
        <p:spPr>
          <a:xfrm>
            <a:off x="1155700" y="3371850"/>
            <a:ext cx="609600" cy="4572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1231900" y="3429000"/>
            <a:ext cx="406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3" id="13"/>
          <p:cNvSpPr/>
          <p:nvPr/>
        </p:nvSpPr>
        <p:spPr>
          <a:xfrm rot="0">
            <a:off x="1841500" y="3378200"/>
            <a:ext cx="20447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Preference Quiz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Quick 2-minute setup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155700" y="4438650"/>
            <a:ext cx="609600" cy="4572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1231900" y="4495800"/>
            <a:ext cx="406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6" id="16"/>
          <p:cNvSpPr/>
          <p:nvPr/>
        </p:nvSpPr>
        <p:spPr>
          <a:xfrm rot="0">
            <a:off x="1841500" y="4445000"/>
            <a:ext cx="35687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Travel Style Assessment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Adventure, luxury, cultural, relaxation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155700" y="5505450"/>
            <a:ext cx="609600" cy="4572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18" id="18"/>
          <p:cNvSpPr/>
          <p:nvPr/>
        </p:nvSpPr>
        <p:spPr>
          <a:xfrm rot="0">
            <a:off x="1231900" y="5562600"/>
            <a:ext cx="406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9" id="19"/>
          <p:cNvSpPr/>
          <p:nvPr/>
        </p:nvSpPr>
        <p:spPr>
          <a:xfrm rot="0">
            <a:off x="1841500" y="5511800"/>
            <a:ext cx="30861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Budget and Constraint Input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Flexible AI-guided questions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8331200" y="2006600"/>
            <a:ext cx="7112000" cy="6324600"/>
          </a:xfrm>
          <a:prstGeom prst="roundRect">
            <a:avLst>
              <a:gd name="adj" fmla="val 160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1" id="21"/>
          <p:cNvSpPr/>
          <p:nvPr/>
        </p:nvSpPr>
        <p:spPr>
          <a:xfrm>
            <a:off x="8750300" y="2971800"/>
            <a:ext cx="6273800" cy="12700"/>
          </a:xfrm>
          <a:prstGeom prst="rect">
            <a:avLst/>
          </a:prstGeom>
          <a:solidFill>
            <a:srgbClr val="7DF9FF">
              <a:alpha val="20000"/>
            </a:srgbClr>
          </a:solidFill>
        </p:spPr>
      </p:sp>
      <p:sp>
        <p:nvSpPr>
          <p:cNvPr name="AutoShape 22" id="22"/>
          <p:cNvSpPr/>
          <p:nvPr/>
        </p:nvSpPr>
        <p:spPr>
          <a:xfrm rot="0">
            <a:off x="8750300" y="2425700"/>
            <a:ext cx="6273800" cy="546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3" id="23"/>
          <p:cNvSpPr/>
          <p:nvPr/>
        </p:nvSpPr>
        <p:spPr>
          <a:xfrm rot="0">
            <a:off x="8750300" y="2425700"/>
            <a:ext cx="6273800" cy="546100"/>
          </a:xfrm>
          <a:prstGeom prst="rect">
            <a:avLst/>
          </a:prstGeom>
        </p:spPr>
      </p:sp>
      <p:sp>
        <p:nvSpPr>
          <p:cNvPr name="AutoShape 24" id="24"/>
          <p:cNvSpPr/>
          <p:nvPr/>
        </p:nvSpPr>
        <p:spPr>
          <a:xfrm>
            <a:off x="8690769" y="2441575"/>
            <a:ext cx="476250" cy="381000"/>
          </a:xfrm>
          <a:prstGeom prst="rect">
            <a:avLst/>
          </a:prstGeom>
          <a:blipFill>
            <a:blip r:embed="rId7">
              <a:alphaModFix amt="90000"/>
            </a:blip>
            <a:stretch>
              <a:fillRect t="12500" l="12500" b="-12500" r="-12500"/>
            </a:stretch>
          </a:blipFill>
        </p:spPr>
      </p:sp>
      <p:sp>
        <p:nvSpPr>
          <p:cNvPr name="AutoShape 25" id="25"/>
          <p:cNvSpPr/>
          <p:nvPr/>
        </p:nvSpPr>
        <p:spPr>
          <a:xfrm rot="0">
            <a:off x="8750300" y="24892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6" id="26"/>
          <p:cNvSpPr/>
          <p:nvPr/>
        </p:nvSpPr>
        <p:spPr>
          <a:xfrm rot="0">
            <a:off x="9220200" y="2463800"/>
            <a:ext cx="2933700" cy="304800"/>
          </a:xfrm>
          <a:prstGeom prst="rect">
            <a:avLst/>
          </a:prstGeom>
        </p:spPr>
        <p:txBody>
          <a:bodyPr anchor="ctr" wrap="none" tIns="0" lIns="0" bIns="0" rIns="0"/>
          <a:p>
            <a:pPr algn="l">
              <a:lnSpc>
                <a:spcPct val="150000"/>
              </a:lnSpc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2. Trip Planning Process</a:t>
            </a:r>
          </a:p>
        </p:txBody>
      </p:sp>
      <p:sp>
        <p:nvSpPr>
          <p:cNvPr name="AutoShape 27" id="27"/>
          <p:cNvSpPr/>
          <p:nvPr/>
        </p:nvSpPr>
        <p:spPr>
          <a:xfrm>
            <a:off x="8750300" y="2971800"/>
            <a:ext cx="6273800" cy="12700"/>
          </a:xfrm>
          <a:prstGeom prst="rect">
            <a:avLst/>
          </a:prstGeom>
          <a:solidFill>
            <a:srgbClr val="7DF9FF">
              <a:alpha val="20000"/>
            </a:srgbClr>
          </a:solidFill>
        </p:spPr>
      </p:sp>
      <p:sp>
        <p:nvSpPr>
          <p:cNvPr name="AutoShape 28" id="28"/>
          <p:cNvSpPr/>
          <p:nvPr/>
        </p:nvSpPr>
        <p:spPr>
          <a:xfrm>
            <a:off x="8674100" y="3371850"/>
            <a:ext cx="609600" cy="4572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29" id="29"/>
          <p:cNvSpPr/>
          <p:nvPr/>
        </p:nvSpPr>
        <p:spPr>
          <a:xfrm rot="0">
            <a:off x="8750300" y="3429000"/>
            <a:ext cx="406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0" id="30"/>
          <p:cNvSpPr/>
          <p:nvPr/>
        </p:nvSpPr>
        <p:spPr>
          <a:xfrm rot="0">
            <a:off x="9359900" y="3378200"/>
            <a:ext cx="35687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Natural Language Input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"Plan a 5-day trip to Japan in spring"</a:t>
            </a:r>
          </a:p>
        </p:txBody>
      </p:sp>
      <p:sp>
        <p:nvSpPr>
          <p:cNvPr name="AutoShape 31" id="31"/>
          <p:cNvSpPr/>
          <p:nvPr/>
        </p:nvSpPr>
        <p:spPr>
          <a:xfrm>
            <a:off x="8674100" y="4438650"/>
            <a:ext cx="609600" cy="4572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32" id="32"/>
          <p:cNvSpPr/>
          <p:nvPr/>
        </p:nvSpPr>
        <p:spPr>
          <a:xfrm rot="0">
            <a:off x="8750300" y="4495800"/>
            <a:ext cx="406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3" id="33"/>
          <p:cNvSpPr/>
          <p:nvPr/>
        </p:nvSpPr>
        <p:spPr>
          <a:xfrm rot="0">
            <a:off x="9359900" y="4445000"/>
            <a:ext cx="55626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AI Processing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Real-time analysis of preferences, budget, and availability</a:t>
            </a:r>
          </a:p>
        </p:txBody>
      </p:sp>
      <p:sp>
        <p:nvSpPr>
          <p:cNvPr name="AutoShape 34" id="34"/>
          <p:cNvSpPr/>
          <p:nvPr/>
        </p:nvSpPr>
        <p:spPr>
          <a:xfrm>
            <a:off x="8674100" y="5505450"/>
            <a:ext cx="609600" cy="457200"/>
          </a:xfrm>
          <a:prstGeom prst="rect">
            <a:avLst/>
          </a:prstGeom>
          <a:blipFill>
            <a:blip r:embed="rId10"/>
            <a:stretch>
              <a:fillRect t="12500" l="12500" b="-12500" r="-1250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8750300" y="5562600"/>
            <a:ext cx="406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9359900" y="5511800"/>
            <a:ext cx="33274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Smart Recommendations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Curated itinerary with explanations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Personalization, Real-time Features &amp; Continuous Learning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701800"/>
            <a:ext cx="4808934" cy="6832600"/>
          </a:xfrm>
          <a:prstGeom prst="roundRect">
            <a:avLst>
              <a:gd name="adj" fmla="val 211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1028700" y="2120900"/>
            <a:ext cx="3970734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3. Personalization in Action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2806700"/>
            <a:ext cx="3970734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6" id="6"/>
          <p:cNvSpPr/>
          <p:nvPr/>
        </p:nvSpPr>
        <p:spPr>
          <a:xfrm rot="0">
            <a:off x="1028700" y="2806700"/>
            <a:ext cx="3970734" cy="660400"/>
          </a:xfrm>
          <a:prstGeom prst="rect">
            <a:avLst/>
          </a:prstGeom>
        </p:spPr>
      </p:sp>
      <p:sp>
        <p:nvSpPr>
          <p:cNvPr name="AutoShape 7" id="7"/>
          <p:cNvSpPr/>
          <p:nvPr/>
        </p:nvSpPr>
        <p:spPr>
          <a:xfrm>
            <a:off x="969169" y="2809875"/>
            <a:ext cx="476250" cy="3810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1028700" y="28575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1549400" y="2806700"/>
            <a:ext cx="31496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Dynamic Suggestions: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Activities based on user interests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028700" y="3771900"/>
            <a:ext cx="3970734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11" id="11"/>
          <p:cNvSpPr/>
          <p:nvPr/>
        </p:nvSpPr>
        <p:spPr>
          <a:xfrm rot="0">
            <a:off x="1028700" y="3771900"/>
            <a:ext cx="3970734" cy="660400"/>
          </a:xfrm>
          <a:prstGeom prst="rect">
            <a:avLst/>
          </a:prstGeom>
        </p:spPr>
      </p:sp>
      <p:sp>
        <p:nvSpPr>
          <p:cNvPr name="AutoShape 12" id="12"/>
          <p:cNvSpPr/>
          <p:nvPr/>
        </p:nvSpPr>
        <p:spPr>
          <a:xfrm>
            <a:off x="969169" y="3775075"/>
            <a:ext cx="476250" cy="3810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3" id="13"/>
          <p:cNvSpPr/>
          <p:nvPr/>
        </p:nvSpPr>
        <p:spPr>
          <a:xfrm rot="0">
            <a:off x="1028700" y="38227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4" id="14"/>
          <p:cNvSpPr/>
          <p:nvPr/>
        </p:nvSpPr>
        <p:spPr>
          <a:xfrm rot="0">
            <a:off x="1549400" y="3771900"/>
            <a:ext cx="24257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Budget Optimization: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Automatic cost balancing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1028700" y="4737100"/>
            <a:ext cx="3970734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16" id="16"/>
          <p:cNvSpPr/>
          <p:nvPr/>
        </p:nvSpPr>
        <p:spPr>
          <a:xfrm rot="0">
            <a:off x="1028700" y="4737100"/>
            <a:ext cx="3970734" cy="660400"/>
          </a:xfrm>
          <a:prstGeom prst="rect">
            <a:avLst/>
          </a:prstGeom>
        </p:spPr>
      </p:sp>
      <p:sp>
        <p:nvSpPr>
          <p:cNvPr name="AutoShape 17" id="17"/>
          <p:cNvSpPr/>
          <p:nvPr/>
        </p:nvSpPr>
        <p:spPr>
          <a:xfrm>
            <a:off x="969169" y="4740275"/>
            <a:ext cx="476250" cy="3810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8" id="18"/>
          <p:cNvSpPr/>
          <p:nvPr/>
        </p:nvSpPr>
        <p:spPr>
          <a:xfrm rot="0">
            <a:off x="1028700" y="47879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9" id="19"/>
          <p:cNvSpPr/>
          <p:nvPr/>
        </p:nvSpPr>
        <p:spPr>
          <a:xfrm rot="0">
            <a:off x="1549400" y="4737100"/>
            <a:ext cx="25400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Schedule Intelligence: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Optimal timing and routing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5723334" y="1701800"/>
            <a:ext cx="4809133" cy="6832600"/>
          </a:xfrm>
          <a:prstGeom prst="roundRect">
            <a:avLst>
              <a:gd name="adj" fmla="val 211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1" id="21"/>
          <p:cNvSpPr/>
          <p:nvPr/>
        </p:nvSpPr>
        <p:spPr>
          <a:xfrm rot="0">
            <a:off x="6142434" y="2120900"/>
            <a:ext cx="3970933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4. Real-time Features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6142434" y="2806700"/>
            <a:ext cx="3970933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23" id="23"/>
          <p:cNvSpPr/>
          <p:nvPr/>
        </p:nvSpPr>
        <p:spPr>
          <a:xfrm rot="0">
            <a:off x="6142434" y="2806700"/>
            <a:ext cx="3970933" cy="660400"/>
          </a:xfrm>
          <a:prstGeom prst="rect">
            <a:avLst/>
          </a:prstGeom>
        </p:spPr>
      </p:sp>
      <p:sp>
        <p:nvSpPr>
          <p:cNvPr name="AutoShape 24" id="24"/>
          <p:cNvSpPr/>
          <p:nvPr/>
        </p:nvSpPr>
        <p:spPr>
          <a:xfrm>
            <a:off x="6082903" y="2809875"/>
            <a:ext cx="476250" cy="3810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5" id="25"/>
          <p:cNvSpPr/>
          <p:nvPr/>
        </p:nvSpPr>
        <p:spPr>
          <a:xfrm rot="0">
            <a:off x="6142434" y="28575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6" id="26"/>
          <p:cNvSpPr/>
          <p:nvPr/>
        </p:nvSpPr>
        <p:spPr>
          <a:xfrm rot="0">
            <a:off x="6663134" y="2806700"/>
            <a:ext cx="34036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Live Updates: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Weather-based activity suggestions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6142434" y="3771900"/>
            <a:ext cx="3970933" cy="965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28" id="28"/>
          <p:cNvSpPr/>
          <p:nvPr/>
        </p:nvSpPr>
        <p:spPr>
          <a:xfrm rot="0">
            <a:off x="6142434" y="3771900"/>
            <a:ext cx="3970933" cy="965200"/>
          </a:xfrm>
          <a:prstGeom prst="rect">
            <a:avLst/>
          </a:prstGeom>
        </p:spPr>
      </p:sp>
      <p:sp>
        <p:nvSpPr>
          <p:cNvPr name="AutoShape 29" id="29"/>
          <p:cNvSpPr/>
          <p:nvPr/>
        </p:nvSpPr>
        <p:spPr>
          <a:xfrm>
            <a:off x="6099572" y="3775075"/>
            <a:ext cx="342900" cy="3810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30" id="30"/>
          <p:cNvSpPr/>
          <p:nvPr/>
        </p:nvSpPr>
        <p:spPr>
          <a:xfrm rot="0">
            <a:off x="6142434" y="3822700"/>
            <a:ext cx="2286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1" id="31"/>
          <p:cNvSpPr/>
          <p:nvPr/>
        </p:nvSpPr>
        <p:spPr>
          <a:xfrm rot="0">
            <a:off x="6574234" y="3771900"/>
            <a:ext cx="3539133" cy="965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Smart Notifications: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"Your flight is delayed, here's a new restaurant nearby"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6142434" y="5041900"/>
            <a:ext cx="3970933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33" id="33"/>
          <p:cNvSpPr/>
          <p:nvPr/>
        </p:nvSpPr>
        <p:spPr>
          <a:xfrm rot="0">
            <a:off x="6142434" y="5041900"/>
            <a:ext cx="3970933" cy="660400"/>
          </a:xfrm>
          <a:prstGeom prst="rect">
            <a:avLst/>
          </a:prstGeom>
        </p:spPr>
      </p:sp>
      <p:sp>
        <p:nvSpPr>
          <p:cNvPr name="AutoShape 34" id="34"/>
          <p:cNvSpPr/>
          <p:nvPr/>
        </p:nvSpPr>
        <p:spPr>
          <a:xfrm>
            <a:off x="6082903" y="5045075"/>
            <a:ext cx="476250" cy="3810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6142434" y="50927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6663134" y="5041900"/>
            <a:ext cx="33909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Instant Rebooking: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One-tap alternatives for disruptions</a:t>
            </a:r>
          </a:p>
        </p:txBody>
      </p:sp>
      <p:sp>
        <p:nvSpPr>
          <p:cNvPr name="AutoShape 37" id="37"/>
          <p:cNvSpPr/>
          <p:nvPr/>
        </p:nvSpPr>
        <p:spPr>
          <a:xfrm rot="0">
            <a:off x="10837267" y="1701800"/>
            <a:ext cx="4808934" cy="6832600"/>
          </a:xfrm>
          <a:prstGeom prst="roundRect">
            <a:avLst>
              <a:gd name="adj" fmla="val 211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38" id="38"/>
          <p:cNvSpPr/>
          <p:nvPr/>
        </p:nvSpPr>
        <p:spPr>
          <a:xfrm rot="0">
            <a:off x="11256367" y="2120900"/>
            <a:ext cx="3970734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5. Learning &amp; Improvement</a:t>
            </a:r>
          </a:p>
        </p:txBody>
      </p:sp>
      <p:sp>
        <p:nvSpPr>
          <p:cNvPr name="AutoShape 39" id="39"/>
          <p:cNvSpPr/>
          <p:nvPr/>
        </p:nvSpPr>
        <p:spPr>
          <a:xfrm rot="0">
            <a:off x="11256367" y="2806700"/>
            <a:ext cx="3970734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40" id="40"/>
          <p:cNvSpPr/>
          <p:nvPr/>
        </p:nvSpPr>
        <p:spPr>
          <a:xfrm rot="0">
            <a:off x="11256367" y="2806700"/>
            <a:ext cx="3970734" cy="660400"/>
          </a:xfrm>
          <a:prstGeom prst="rect">
            <a:avLst/>
          </a:prstGeom>
        </p:spPr>
      </p:sp>
      <p:sp>
        <p:nvSpPr>
          <p:cNvPr name="AutoShape 41" id="41"/>
          <p:cNvSpPr/>
          <p:nvPr/>
        </p:nvSpPr>
        <p:spPr>
          <a:xfrm>
            <a:off x="11196836" y="2809875"/>
            <a:ext cx="476250" cy="3810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42" id="42"/>
          <p:cNvSpPr/>
          <p:nvPr/>
        </p:nvSpPr>
        <p:spPr>
          <a:xfrm rot="0">
            <a:off x="11256367" y="28575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3" id="43"/>
          <p:cNvSpPr/>
          <p:nvPr/>
        </p:nvSpPr>
        <p:spPr>
          <a:xfrm rot="0">
            <a:off x="11777067" y="2806700"/>
            <a:ext cx="27940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Feedback Loop: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Rating and review integration</a:t>
            </a:r>
          </a:p>
        </p:txBody>
      </p:sp>
      <p:sp>
        <p:nvSpPr>
          <p:cNvPr name="AutoShape 44" id="44"/>
          <p:cNvSpPr/>
          <p:nvPr/>
        </p:nvSpPr>
        <p:spPr>
          <a:xfrm rot="0">
            <a:off x="11256367" y="3771900"/>
            <a:ext cx="3970734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45" id="45"/>
          <p:cNvSpPr/>
          <p:nvPr/>
        </p:nvSpPr>
        <p:spPr>
          <a:xfrm rot="0">
            <a:off x="11256367" y="3771900"/>
            <a:ext cx="3970734" cy="660400"/>
          </a:xfrm>
          <a:prstGeom prst="rect">
            <a:avLst/>
          </a:prstGeom>
        </p:spPr>
      </p:sp>
      <p:sp>
        <p:nvSpPr>
          <p:cNvPr name="AutoShape 46" id="46"/>
          <p:cNvSpPr/>
          <p:nvPr/>
        </p:nvSpPr>
        <p:spPr>
          <a:xfrm>
            <a:off x="11196836" y="3775075"/>
            <a:ext cx="476250" cy="381000"/>
          </a:xfrm>
          <a:prstGeom prst="rect">
            <a:avLst/>
          </a:prstGeom>
          <a:blipFill>
            <a:blip r:embed="rId10"/>
            <a:stretch>
              <a:fillRect t="12500" l="12500" b="-12500" r="-12500"/>
            </a:stretch>
          </a:blipFill>
        </p:spPr>
      </p:sp>
      <p:sp>
        <p:nvSpPr>
          <p:cNvPr name="AutoShape 47" id="47"/>
          <p:cNvSpPr/>
          <p:nvPr/>
        </p:nvSpPr>
        <p:spPr>
          <a:xfrm rot="0">
            <a:off x="11256367" y="38227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8" id="48"/>
          <p:cNvSpPr/>
          <p:nvPr/>
        </p:nvSpPr>
        <p:spPr>
          <a:xfrm rot="0">
            <a:off x="11777067" y="3771900"/>
            <a:ext cx="33655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Pattern Recognition: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Improving future recommendations</a:t>
            </a:r>
          </a:p>
        </p:txBody>
      </p:sp>
      <p:sp>
        <p:nvSpPr>
          <p:cNvPr name="AutoShape 49" id="49"/>
          <p:cNvSpPr/>
          <p:nvPr/>
        </p:nvSpPr>
        <p:spPr>
          <a:xfrm rot="0">
            <a:off x="11256367" y="4737100"/>
            <a:ext cx="3970734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50" id="50"/>
          <p:cNvSpPr/>
          <p:nvPr/>
        </p:nvSpPr>
        <p:spPr>
          <a:xfrm rot="0">
            <a:off x="11256367" y="4737100"/>
            <a:ext cx="3970734" cy="660400"/>
          </a:xfrm>
          <a:prstGeom prst="rect">
            <a:avLst/>
          </a:prstGeom>
        </p:spPr>
      </p:sp>
      <p:sp>
        <p:nvSpPr>
          <p:cNvPr name="AutoShape 51" id="51"/>
          <p:cNvSpPr/>
          <p:nvPr/>
        </p:nvSpPr>
        <p:spPr>
          <a:xfrm>
            <a:off x="11196836" y="4740275"/>
            <a:ext cx="476250" cy="381000"/>
          </a:xfrm>
          <a:prstGeom prst="rect">
            <a:avLst/>
          </a:prstGeom>
          <a:blipFill>
            <a:blip r:embed="rId11"/>
            <a:stretch>
              <a:fillRect t="12500" l="12500" b="-12500" r="-12500"/>
            </a:stretch>
          </a:blipFill>
        </p:spPr>
      </p:sp>
      <p:sp>
        <p:nvSpPr>
          <p:cNvPr name="AutoShape 52" id="52"/>
          <p:cNvSpPr/>
          <p:nvPr/>
        </p:nvSpPr>
        <p:spPr>
          <a:xfrm rot="0">
            <a:off x="11256367" y="47879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53" id="53"/>
          <p:cNvSpPr/>
          <p:nvPr/>
        </p:nvSpPr>
        <p:spPr>
          <a:xfrm rot="0">
            <a:off x="11777067" y="4737100"/>
            <a:ext cx="31623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Preference Evolution: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Adapting to changing user needs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  <a:effectLst>
            <a:outerShdw algn="tl" blurRad="101600">
              <a:srgbClr val="00FFFF">
                <a:alpha val="70000"/>
              </a:srgbClr>
            </a:outerShdw>
          </a:effectLst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latin typeface="Microsoft YaHei"/>
                <a:ea typeface="Microsoft YaHei"/>
              </a:rPr>
              <a:t>08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4095750" y="3554809"/>
            <a:ext cx="80645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EIGHT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4095750" y="4139009"/>
            <a:ext cx="80645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Revenue Streams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2800" y="812800"/>
            <a:ext cx="146304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Commission and Subscription Revenue Models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2800" y="2006600"/>
            <a:ext cx="7112000" cy="6324600"/>
          </a:xfrm>
          <a:prstGeom prst="roundRect">
            <a:avLst>
              <a:gd name="adj" fmla="val 160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1231900" y="2425700"/>
            <a:ext cx="6273800" cy="100568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5" id="5"/>
          <p:cNvSpPr/>
          <p:nvPr/>
        </p:nvSpPr>
        <p:spPr>
          <a:xfrm rot="0">
            <a:off x="1231900" y="2425700"/>
            <a:ext cx="6273800" cy="1005681"/>
          </a:xfrm>
          <a:prstGeom prst="rect">
            <a:avLst/>
          </a:prstGeom>
        </p:spPr>
      </p:sp>
      <p:sp>
        <p:nvSpPr>
          <p:cNvPr name="AutoShape 6" id="6"/>
          <p:cNvSpPr/>
          <p:nvPr/>
        </p:nvSpPr>
        <p:spPr>
          <a:xfrm rot="0">
            <a:off x="1231900" y="2425700"/>
            <a:ext cx="2324100" cy="787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Commission Model</a:t>
            </a:r>
          </a:p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60000"/>
                  </a:srgbClr>
                </a:solidFill>
                <a:latin typeface="Microsoft YaHei"/>
                <a:ea typeface="Microsoft YaHei"/>
              </a:rPr>
              <a:t>of revenue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5283200" y="2425700"/>
            <a:ext cx="22225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60%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1231900" y="3736181"/>
            <a:ext cx="6273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9" id="9"/>
          <p:cNvSpPr/>
          <p:nvPr/>
        </p:nvSpPr>
        <p:spPr>
          <a:xfrm rot="0">
            <a:off x="1231900" y="3736181"/>
            <a:ext cx="6273800" cy="304800"/>
          </a:xfrm>
          <a:prstGeom prst="rect">
            <a:avLst/>
          </a:prstGeom>
        </p:spPr>
      </p:sp>
      <p:sp>
        <p:nvSpPr>
          <p:cNvPr name="AutoShape 10" id="10"/>
          <p:cNvSpPr/>
          <p:nvPr/>
        </p:nvSpPr>
        <p:spPr>
          <a:xfrm>
            <a:off x="1184275" y="3748881"/>
            <a:ext cx="381000" cy="3048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1231900" y="3786981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2" id="12"/>
          <p:cNvSpPr/>
          <p:nvPr/>
        </p:nvSpPr>
        <p:spPr>
          <a:xfrm rot="0">
            <a:off x="1752600" y="3761581"/>
            <a:ext cx="57277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E5E7EB">
                    <a:alpha val="100000"/>
                  </a:srgbClr>
                </a:solidFill>
                <a:latin typeface="Microsoft YaHei"/>
                <a:ea typeface="Microsoft YaHei"/>
              </a:rPr>
              <a:t>Booking Commissions:</a:t>
            </a:r>
            <a:r>
              <a:rPr lang="en-US" b="false" i="false" sz="1600" baseline="0" u="none">
                <a:solidFill>
                  <a:srgbClr val="E5E7EB">
                    <a:alpha val="100000"/>
                  </a:srgbClr>
                </a:solidFill>
                <a:latin typeface="Microsoft YaHei"/>
                <a:ea typeface="Microsoft YaHei"/>
              </a:rPr>
              <a:t>3-8% from hotels, flights, activities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1231900" y="4294981"/>
            <a:ext cx="62738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14" id="14"/>
          <p:cNvSpPr/>
          <p:nvPr/>
        </p:nvSpPr>
        <p:spPr>
          <a:xfrm rot="0">
            <a:off x="1231900" y="4294981"/>
            <a:ext cx="6273800" cy="609600"/>
          </a:xfrm>
          <a:prstGeom prst="rect">
            <a:avLst/>
          </a:prstGeom>
        </p:spPr>
      </p:sp>
      <p:sp>
        <p:nvSpPr>
          <p:cNvPr name="AutoShape 15" id="15"/>
          <p:cNvSpPr/>
          <p:nvPr/>
        </p:nvSpPr>
        <p:spPr>
          <a:xfrm>
            <a:off x="1184275" y="4307681"/>
            <a:ext cx="381000" cy="3048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6" id="16"/>
          <p:cNvSpPr/>
          <p:nvPr/>
        </p:nvSpPr>
        <p:spPr>
          <a:xfrm rot="0">
            <a:off x="1231900" y="4345781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7" id="17"/>
          <p:cNvSpPr/>
          <p:nvPr/>
        </p:nvSpPr>
        <p:spPr>
          <a:xfrm rot="0">
            <a:off x="1231900" y="4320381"/>
            <a:ext cx="6134100" cy="55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E5E7EB">
                    <a:alpha val="100000"/>
                  </a:srgbClr>
                </a:solidFill>
                <a:latin typeface="Microsoft YaHei"/>
                <a:ea typeface="Microsoft YaHei"/>
              </a:rPr>
              <a:t>Premium Partnerships:</a:t>
            </a:r>
            <a:r>
              <a:rPr lang="en-US" b="false" i="false" sz="1600" baseline="0" u="none">
                <a:solidFill>
                  <a:srgbClr val="E5E7EB">
                    <a:alpha val="100000"/>
                  </a:srgbClr>
                </a:solidFill>
                <a:latin typeface="Microsoft YaHei"/>
                <a:ea typeface="Microsoft YaHei"/>
              </a:rPr>
              <a:t>Higher commissions for preferred vendors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1231900" y="5158581"/>
            <a:ext cx="6273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9" id="19"/>
          <p:cNvSpPr/>
          <p:nvPr/>
        </p:nvSpPr>
        <p:spPr>
          <a:xfrm rot="0">
            <a:off x="1231900" y="5158581"/>
            <a:ext cx="6273800" cy="304800"/>
          </a:xfrm>
          <a:prstGeom prst="rect">
            <a:avLst/>
          </a:prstGeom>
        </p:spPr>
      </p:sp>
      <p:sp>
        <p:nvSpPr>
          <p:cNvPr name="AutoShape 20" id="20"/>
          <p:cNvSpPr/>
          <p:nvPr/>
        </p:nvSpPr>
        <p:spPr>
          <a:xfrm>
            <a:off x="1184275" y="5171281"/>
            <a:ext cx="381000" cy="3048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21" id="21"/>
          <p:cNvSpPr/>
          <p:nvPr/>
        </p:nvSpPr>
        <p:spPr>
          <a:xfrm rot="0">
            <a:off x="1231900" y="5209381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2" id="22"/>
          <p:cNvSpPr/>
          <p:nvPr/>
        </p:nvSpPr>
        <p:spPr>
          <a:xfrm rot="0">
            <a:off x="1752600" y="5183981"/>
            <a:ext cx="57404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E5E7EB">
                    <a:alpha val="100000"/>
                  </a:srgbClr>
                </a:solidFill>
                <a:latin typeface="Microsoft YaHei"/>
                <a:ea typeface="Microsoft YaHei"/>
              </a:rPr>
              <a:t>Volume Incentives:</a:t>
            </a:r>
            <a:r>
              <a:rPr lang="en-US" b="false" i="false" sz="1600" baseline="0" u="none">
                <a:solidFill>
                  <a:srgbClr val="E5E7EB">
                    <a:alpha val="100000"/>
                  </a:srgbClr>
                </a:solidFill>
                <a:latin typeface="Microsoft YaHei"/>
                <a:ea typeface="Microsoft YaHei"/>
              </a:rPr>
              <a:t>Scaled rates based on booking volume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8331200" y="2006600"/>
            <a:ext cx="7112000" cy="6324600"/>
          </a:xfrm>
          <a:prstGeom prst="roundRect">
            <a:avLst>
              <a:gd name="adj" fmla="val 160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4" id="24"/>
          <p:cNvSpPr/>
          <p:nvPr/>
        </p:nvSpPr>
        <p:spPr>
          <a:xfrm rot="0">
            <a:off x="8750300" y="2425700"/>
            <a:ext cx="6273800" cy="100568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25" id="25"/>
          <p:cNvSpPr/>
          <p:nvPr/>
        </p:nvSpPr>
        <p:spPr>
          <a:xfrm rot="0">
            <a:off x="8750300" y="2425700"/>
            <a:ext cx="6273800" cy="1005681"/>
          </a:xfrm>
          <a:prstGeom prst="rect">
            <a:avLst/>
          </a:prstGeom>
        </p:spPr>
      </p:sp>
      <p:sp>
        <p:nvSpPr>
          <p:cNvPr name="AutoShape 26" id="26"/>
          <p:cNvSpPr/>
          <p:nvPr/>
        </p:nvSpPr>
        <p:spPr>
          <a:xfrm rot="0">
            <a:off x="8750300" y="2425700"/>
            <a:ext cx="2222500" cy="787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Subscription Tiers</a:t>
            </a:r>
          </a:p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60000"/>
                  </a:srgbClr>
                </a:solidFill>
                <a:latin typeface="Microsoft YaHei"/>
                <a:ea typeface="Microsoft YaHei"/>
              </a:rPr>
              <a:t>of revenue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12877800" y="2425700"/>
            <a:ext cx="21463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l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25%</a:t>
            </a:r>
          </a:p>
        </p:txBody>
      </p:sp>
      <p:sp>
        <p:nvSpPr>
          <p:cNvPr name="AutoShape 28" id="28"/>
          <p:cNvSpPr/>
          <p:nvPr/>
        </p:nvSpPr>
        <p:spPr>
          <a:xfrm>
            <a:off x="8702675" y="3748881"/>
            <a:ext cx="381000" cy="3048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9" id="29"/>
          <p:cNvSpPr/>
          <p:nvPr/>
        </p:nvSpPr>
        <p:spPr>
          <a:xfrm rot="0">
            <a:off x="8750300" y="3786981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0" id="30"/>
          <p:cNvSpPr/>
          <p:nvPr/>
        </p:nvSpPr>
        <p:spPr>
          <a:xfrm rot="0">
            <a:off x="8953500" y="4040981"/>
            <a:ext cx="60706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E5E7EB">
                    <a:alpha val="100000"/>
                  </a:srgbClr>
                </a:solidFill>
                <a:latin typeface="Microsoft YaHei"/>
                <a:ea typeface="Microsoft YaHei"/>
              </a:rPr>
              <a:t>Basic: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C37D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Free</a:t>
            </a:r>
          </a:p>
          <a:p>
            <a:pPr algn="l">
              <a:lnSpc>
                <a:spcPct val="142857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E5E7EB">
                    <a:alpha val="70000"/>
                  </a:srgbClr>
                </a:solidFill>
                <a:latin typeface="Microsoft YaHei"/>
                <a:ea typeface="Microsoft YaHei"/>
              </a:rPr>
              <a:t>limited features, ads</a:t>
            </a:r>
          </a:p>
        </p:txBody>
      </p:sp>
      <p:sp>
        <p:nvSpPr>
          <p:cNvPr name="AutoShape 31" id="31"/>
          <p:cNvSpPr/>
          <p:nvPr/>
        </p:nvSpPr>
        <p:spPr>
          <a:xfrm>
            <a:off x="8702675" y="4866481"/>
            <a:ext cx="381000" cy="3048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32" id="32"/>
          <p:cNvSpPr/>
          <p:nvPr/>
        </p:nvSpPr>
        <p:spPr>
          <a:xfrm rot="0">
            <a:off x="8750300" y="4904581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3" id="33"/>
          <p:cNvSpPr/>
          <p:nvPr/>
        </p:nvSpPr>
        <p:spPr>
          <a:xfrm rot="0">
            <a:off x="8953500" y="5158581"/>
            <a:ext cx="60706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E5E7EB">
                    <a:alpha val="100000"/>
                  </a:srgbClr>
                </a:solidFill>
                <a:latin typeface="Microsoft YaHei"/>
                <a:ea typeface="Microsoft YaHei"/>
              </a:rPr>
              <a:t>Premium: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C37D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$9.99/month</a:t>
            </a:r>
          </a:p>
          <a:p>
            <a:pPr algn="l">
              <a:lnSpc>
                <a:spcPct val="142857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E5E7EB">
                    <a:alpha val="70000"/>
                  </a:srgbClr>
                </a:solidFill>
                <a:latin typeface="Microsoft YaHei"/>
                <a:ea typeface="Microsoft YaHei"/>
              </a:rPr>
              <a:t>unlimited planning, no ads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8702675" y="5984081"/>
            <a:ext cx="381000" cy="3048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8750300" y="6022181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8953500" y="6276181"/>
            <a:ext cx="60706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E5E7EB">
                    <a:alpha val="100000"/>
                  </a:srgbClr>
                </a:solidFill>
                <a:latin typeface="Microsoft YaHei"/>
                <a:ea typeface="Microsoft YaHei"/>
              </a:rPr>
              <a:t>Pro: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C37D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$19.99/month</a:t>
            </a:r>
          </a:p>
          <a:p>
            <a:pPr algn="l">
              <a:lnSpc>
                <a:spcPct val="142857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E5E7EB">
                    <a:alpha val="70000"/>
                  </a:srgbClr>
                </a:solidFill>
                <a:latin typeface="Microsoft YaHei"/>
                <a:ea typeface="Microsoft YaHei"/>
              </a:rPr>
              <a:t>exclusive deals, priority support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AI Services and Data Insights as Revenue Streams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701800"/>
            <a:ext cx="7315200" cy="6832600"/>
          </a:xfrm>
          <a:prstGeom prst="roundRect">
            <a:avLst>
              <a:gd name="adj" fmla="val 148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1028700" y="2120900"/>
            <a:ext cx="6477000" cy="4572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4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</a:gradFill>
                <a:latin typeface="Microsoft YaHei"/>
                <a:ea typeface="Microsoft YaHei"/>
              </a:rPr>
              <a:t>3. AI Services (10% of revenue)</a:t>
            </a:r>
          </a:p>
        </p:txBody>
      </p:sp>
      <p:sp>
        <p:nvSpPr>
          <p:cNvPr name="AutoShape 5" id="5"/>
          <p:cNvSpPr/>
          <p:nvPr/>
        </p:nvSpPr>
        <p:spPr>
          <a:xfrm>
            <a:off x="957262" y="2876550"/>
            <a:ext cx="571500" cy="4572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1028700" y="2933700"/>
            <a:ext cx="381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1612900" y="2882900"/>
            <a:ext cx="3810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White-label Solutions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Licensing AI engine to travel companies</a:t>
            </a:r>
          </a:p>
        </p:txBody>
      </p:sp>
      <p:sp>
        <p:nvSpPr>
          <p:cNvPr name="AutoShape 8" id="8"/>
          <p:cNvSpPr/>
          <p:nvPr/>
        </p:nvSpPr>
        <p:spPr>
          <a:xfrm>
            <a:off x="957262" y="3994150"/>
            <a:ext cx="571500" cy="4572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1028700" y="4051300"/>
            <a:ext cx="381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0" id="10"/>
          <p:cNvSpPr/>
          <p:nvPr/>
        </p:nvSpPr>
        <p:spPr>
          <a:xfrm rot="0">
            <a:off x="1612900" y="4000500"/>
            <a:ext cx="21082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Custom Integration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Enterprise API access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957262" y="5111750"/>
            <a:ext cx="571500" cy="4572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1028700" y="5168900"/>
            <a:ext cx="381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3" id="13"/>
          <p:cNvSpPr/>
          <p:nvPr/>
        </p:nvSpPr>
        <p:spPr>
          <a:xfrm rot="0">
            <a:off x="1612900" y="5118100"/>
            <a:ext cx="34544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Consulting Services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Travel optimization for corporations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8331200" y="1701800"/>
            <a:ext cx="7315200" cy="6832600"/>
          </a:xfrm>
          <a:prstGeom prst="roundRect">
            <a:avLst>
              <a:gd name="adj" fmla="val 148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5" id="15"/>
          <p:cNvSpPr/>
          <p:nvPr/>
        </p:nvSpPr>
        <p:spPr>
          <a:xfrm rot="0">
            <a:off x="8750300" y="2120900"/>
            <a:ext cx="6477000" cy="4572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4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</a:gradFill>
                <a:latin typeface="Microsoft YaHei"/>
                <a:ea typeface="Microsoft YaHei"/>
              </a:rPr>
              <a:t>4. Data Insights (5% of revenue)</a:t>
            </a:r>
          </a:p>
        </p:txBody>
      </p:sp>
      <p:sp>
        <p:nvSpPr>
          <p:cNvPr name="AutoShape 16" id="16"/>
          <p:cNvSpPr/>
          <p:nvPr/>
        </p:nvSpPr>
        <p:spPr>
          <a:xfrm>
            <a:off x="8678862" y="2876550"/>
            <a:ext cx="571500" cy="4572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8750300" y="2933700"/>
            <a:ext cx="381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8" id="18"/>
          <p:cNvSpPr/>
          <p:nvPr/>
        </p:nvSpPr>
        <p:spPr>
          <a:xfrm rot="0">
            <a:off x="9334500" y="2882900"/>
            <a:ext cx="35687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Anonymized Trends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Market intelligence for travel industry</a:t>
            </a:r>
          </a:p>
        </p:txBody>
      </p:sp>
      <p:sp>
        <p:nvSpPr>
          <p:cNvPr name="AutoShape 19" id="19"/>
          <p:cNvSpPr/>
          <p:nvPr/>
        </p:nvSpPr>
        <p:spPr>
          <a:xfrm>
            <a:off x="8678862" y="3994150"/>
            <a:ext cx="571500" cy="4572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20" id="20"/>
          <p:cNvSpPr/>
          <p:nvPr/>
        </p:nvSpPr>
        <p:spPr>
          <a:xfrm rot="0">
            <a:off x="8750300" y="4051300"/>
            <a:ext cx="381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1" id="21"/>
          <p:cNvSpPr/>
          <p:nvPr/>
        </p:nvSpPr>
        <p:spPr>
          <a:xfrm rot="0">
            <a:off x="9334500" y="4000500"/>
            <a:ext cx="2794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Predictive Analytics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Demand forecasting services</a:t>
            </a:r>
          </a:p>
        </p:txBody>
      </p:sp>
      <p:sp>
        <p:nvSpPr>
          <p:cNvPr name="AutoShape 22" id="22"/>
          <p:cNvSpPr/>
          <p:nvPr/>
        </p:nvSpPr>
        <p:spPr>
          <a:xfrm>
            <a:off x="8678862" y="5111750"/>
            <a:ext cx="571500" cy="4572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23" id="23"/>
          <p:cNvSpPr/>
          <p:nvPr/>
        </p:nvSpPr>
        <p:spPr>
          <a:xfrm rot="0">
            <a:off x="8750300" y="5168900"/>
            <a:ext cx="381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4" id="24"/>
          <p:cNvSpPr/>
          <p:nvPr/>
        </p:nvSpPr>
        <p:spPr>
          <a:xfrm rot="0">
            <a:off x="9334500" y="5118100"/>
            <a:ext cx="35179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Research Partnerships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Academic and industry collaboration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effectLst>
                  <a:outerShdw algn="tl" blurRad="101600">
                    <a:srgbClr val="00FFFF">
                      <a:alpha val="70000"/>
                    </a:srgbClr>
                  </a:outerShdw>
                </a:effectLst>
                <a:latin typeface="Microsoft YaHei"/>
                <a:ea typeface="Microsoft YaHei"/>
              </a:rPr>
              <a:t>09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2965450" y="3554809"/>
            <a:ext cx="103251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Nine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2965450" y="4139009"/>
            <a:ext cx="103251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Development Timeline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2800" y="812800"/>
            <a:ext cx="146304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Phase 1: Foundation and Phase 2: Intelligence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2800" y="1905000"/>
            <a:ext cx="7112000" cy="6426200"/>
          </a:xfrm>
          <a:prstGeom prst="roundRect">
            <a:avLst>
              <a:gd name="adj" fmla="val 1581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1231900" y="2324100"/>
            <a:ext cx="6273800" cy="4572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4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</a:gradFill>
                <a:latin typeface="Microsoft YaHei"/>
                <a:ea typeface="Microsoft YaHei"/>
              </a:rPr>
              <a:t>Phase 1: Foundation (Months 1-6)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231900" y="3086100"/>
            <a:ext cx="62738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6" id="6"/>
          <p:cNvSpPr/>
          <p:nvPr/>
        </p:nvSpPr>
        <p:spPr>
          <a:xfrm rot="0">
            <a:off x="1231900" y="3086100"/>
            <a:ext cx="6273800" cy="406400"/>
          </a:xfrm>
          <a:prstGeom prst="rect">
            <a:avLst/>
          </a:prstGeom>
        </p:spPr>
      </p:sp>
      <p:sp>
        <p:nvSpPr>
          <p:cNvPr name="AutoShape 7" id="7"/>
          <p:cNvSpPr/>
          <p:nvPr/>
        </p:nvSpPr>
        <p:spPr>
          <a:xfrm>
            <a:off x="1172369" y="3089275"/>
            <a:ext cx="476250" cy="3810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1231900" y="31369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1752600" y="3086100"/>
            <a:ext cx="42164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MVP Launch:</a:t>
            </a: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Core recommendation engine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231900" y="3797300"/>
            <a:ext cx="62738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1" id="11"/>
          <p:cNvSpPr/>
          <p:nvPr/>
        </p:nvSpPr>
        <p:spPr>
          <a:xfrm rot="0">
            <a:off x="1231900" y="3797300"/>
            <a:ext cx="6273800" cy="406400"/>
          </a:xfrm>
          <a:prstGeom prst="rect">
            <a:avLst/>
          </a:prstGeom>
        </p:spPr>
      </p:sp>
      <p:sp>
        <p:nvSpPr>
          <p:cNvPr name="AutoShape 12" id="12"/>
          <p:cNvSpPr/>
          <p:nvPr/>
        </p:nvSpPr>
        <p:spPr>
          <a:xfrm>
            <a:off x="1172369" y="3698875"/>
            <a:ext cx="476250" cy="3810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3" id="13"/>
          <p:cNvSpPr/>
          <p:nvPr/>
        </p:nvSpPr>
        <p:spPr>
          <a:xfrm rot="0">
            <a:off x="1231900" y="37465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4" id="14"/>
          <p:cNvSpPr/>
          <p:nvPr/>
        </p:nvSpPr>
        <p:spPr>
          <a:xfrm rot="0">
            <a:off x="1752600" y="3695700"/>
            <a:ext cx="42545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Basic Integrations:</a:t>
            </a: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Flight and hotel booking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1231900" y="4508500"/>
            <a:ext cx="62738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6" id="16"/>
          <p:cNvSpPr/>
          <p:nvPr/>
        </p:nvSpPr>
        <p:spPr>
          <a:xfrm rot="0">
            <a:off x="1231900" y="4508500"/>
            <a:ext cx="6273800" cy="406400"/>
          </a:xfrm>
          <a:prstGeom prst="rect">
            <a:avLst/>
          </a:prstGeom>
        </p:spPr>
      </p:sp>
      <p:sp>
        <p:nvSpPr>
          <p:cNvPr name="AutoShape 17" id="17"/>
          <p:cNvSpPr/>
          <p:nvPr/>
        </p:nvSpPr>
        <p:spPr>
          <a:xfrm>
            <a:off x="1172369" y="4308475"/>
            <a:ext cx="476250" cy="3810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8" id="18"/>
          <p:cNvSpPr/>
          <p:nvPr/>
        </p:nvSpPr>
        <p:spPr>
          <a:xfrm rot="0">
            <a:off x="1231900" y="43561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9" id="19"/>
          <p:cNvSpPr/>
          <p:nvPr/>
        </p:nvSpPr>
        <p:spPr>
          <a:xfrm rot="0">
            <a:off x="1752600" y="4305300"/>
            <a:ext cx="32639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User Acquisition:</a:t>
            </a: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10K initial users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1231900" y="5219700"/>
            <a:ext cx="62738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1" id="21"/>
          <p:cNvSpPr/>
          <p:nvPr/>
        </p:nvSpPr>
        <p:spPr>
          <a:xfrm rot="0">
            <a:off x="1231900" y="5219700"/>
            <a:ext cx="6273800" cy="406400"/>
          </a:xfrm>
          <a:prstGeom prst="rect">
            <a:avLst/>
          </a:prstGeom>
        </p:spPr>
      </p:sp>
      <p:sp>
        <p:nvSpPr>
          <p:cNvPr name="AutoShape 22" id="22"/>
          <p:cNvSpPr/>
          <p:nvPr/>
        </p:nvSpPr>
        <p:spPr>
          <a:xfrm>
            <a:off x="1172369" y="4918075"/>
            <a:ext cx="476250" cy="3810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3" id="23"/>
          <p:cNvSpPr/>
          <p:nvPr/>
        </p:nvSpPr>
        <p:spPr>
          <a:xfrm rot="0">
            <a:off x="1231900" y="49657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4" id="24"/>
          <p:cNvSpPr/>
          <p:nvPr/>
        </p:nvSpPr>
        <p:spPr>
          <a:xfrm rot="0">
            <a:off x="1752600" y="4914900"/>
            <a:ext cx="51435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Feedback Integration:</a:t>
            </a: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Continuous improvement loop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8331200" y="1905000"/>
            <a:ext cx="7112000" cy="6426200"/>
          </a:xfrm>
          <a:prstGeom prst="roundRect">
            <a:avLst>
              <a:gd name="adj" fmla="val 1581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6" id="26"/>
          <p:cNvSpPr/>
          <p:nvPr/>
        </p:nvSpPr>
        <p:spPr>
          <a:xfrm rot="0">
            <a:off x="8750300" y="2324100"/>
            <a:ext cx="6273800" cy="4572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4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</a:gradFill>
                <a:latin typeface="Microsoft YaHei"/>
                <a:ea typeface="Microsoft YaHei"/>
              </a:rPr>
              <a:t>Phase 2: Intelligence (Months 7-12)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8750300" y="3086100"/>
            <a:ext cx="62738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8" id="28"/>
          <p:cNvSpPr/>
          <p:nvPr/>
        </p:nvSpPr>
        <p:spPr>
          <a:xfrm rot="0">
            <a:off x="8750300" y="3086100"/>
            <a:ext cx="6273800" cy="406400"/>
          </a:xfrm>
          <a:prstGeom prst="rect">
            <a:avLst/>
          </a:prstGeom>
        </p:spPr>
      </p:sp>
      <p:sp>
        <p:nvSpPr>
          <p:cNvPr name="AutoShape 29" id="29"/>
          <p:cNvSpPr/>
          <p:nvPr/>
        </p:nvSpPr>
        <p:spPr>
          <a:xfrm>
            <a:off x="8690769" y="3089275"/>
            <a:ext cx="476250" cy="3810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30" id="30"/>
          <p:cNvSpPr/>
          <p:nvPr/>
        </p:nvSpPr>
        <p:spPr>
          <a:xfrm rot="0">
            <a:off x="8750300" y="31369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1" id="31"/>
          <p:cNvSpPr/>
          <p:nvPr/>
        </p:nvSpPr>
        <p:spPr>
          <a:xfrm rot="0">
            <a:off x="9271000" y="3086100"/>
            <a:ext cx="4432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Advanced AI:</a:t>
            </a: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Conversational interface launch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8750300" y="3797300"/>
            <a:ext cx="62738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3" id="33"/>
          <p:cNvSpPr/>
          <p:nvPr/>
        </p:nvSpPr>
        <p:spPr>
          <a:xfrm rot="0">
            <a:off x="8750300" y="3797300"/>
            <a:ext cx="6273800" cy="406400"/>
          </a:xfrm>
          <a:prstGeom prst="rect">
            <a:avLst/>
          </a:prstGeom>
        </p:spPr>
      </p:sp>
      <p:sp>
        <p:nvSpPr>
          <p:cNvPr name="AutoShape 34" id="34"/>
          <p:cNvSpPr/>
          <p:nvPr/>
        </p:nvSpPr>
        <p:spPr>
          <a:xfrm>
            <a:off x="8690769" y="3698875"/>
            <a:ext cx="476250" cy="3810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8750300" y="37465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9271000" y="3695700"/>
            <a:ext cx="49149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Real-time Features:</a:t>
            </a: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Live optimization and updates</a:t>
            </a:r>
          </a:p>
        </p:txBody>
      </p:sp>
      <p:sp>
        <p:nvSpPr>
          <p:cNvPr name="AutoShape 37" id="37"/>
          <p:cNvSpPr/>
          <p:nvPr/>
        </p:nvSpPr>
        <p:spPr>
          <a:xfrm rot="0">
            <a:off x="8750300" y="4508500"/>
            <a:ext cx="62738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8" id="38"/>
          <p:cNvSpPr/>
          <p:nvPr/>
        </p:nvSpPr>
        <p:spPr>
          <a:xfrm rot="0">
            <a:off x="8750300" y="4508500"/>
            <a:ext cx="6273800" cy="406400"/>
          </a:xfrm>
          <a:prstGeom prst="rect">
            <a:avLst/>
          </a:prstGeom>
        </p:spPr>
      </p:sp>
      <p:sp>
        <p:nvSpPr>
          <p:cNvPr name="AutoShape 39" id="39"/>
          <p:cNvSpPr/>
          <p:nvPr/>
        </p:nvSpPr>
        <p:spPr>
          <a:xfrm>
            <a:off x="8690769" y="4308475"/>
            <a:ext cx="476250" cy="3810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40" id="40"/>
          <p:cNvSpPr/>
          <p:nvPr/>
        </p:nvSpPr>
        <p:spPr>
          <a:xfrm rot="0">
            <a:off x="8750300" y="43561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1" id="41"/>
          <p:cNvSpPr/>
          <p:nvPr/>
        </p:nvSpPr>
        <p:spPr>
          <a:xfrm rot="0">
            <a:off x="9271000" y="4305300"/>
            <a:ext cx="4318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Mobile App:</a:t>
            </a: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Native iOS/Android applications</a:t>
            </a:r>
          </a:p>
        </p:txBody>
      </p:sp>
      <p:sp>
        <p:nvSpPr>
          <p:cNvPr name="AutoShape 42" id="42"/>
          <p:cNvSpPr/>
          <p:nvPr/>
        </p:nvSpPr>
        <p:spPr>
          <a:xfrm rot="0">
            <a:off x="8750300" y="5219700"/>
            <a:ext cx="62738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43" id="43"/>
          <p:cNvSpPr/>
          <p:nvPr/>
        </p:nvSpPr>
        <p:spPr>
          <a:xfrm rot="0">
            <a:off x="8750300" y="5219700"/>
            <a:ext cx="6273800" cy="609600"/>
          </a:xfrm>
          <a:prstGeom prst="rect">
            <a:avLst/>
          </a:prstGeom>
        </p:spPr>
      </p:sp>
      <p:sp>
        <p:nvSpPr>
          <p:cNvPr name="AutoShape 44" id="44"/>
          <p:cNvSpPr/>
          <p:nvPr/>
        </p:nvSpPr>
        <p:spPr>
          <a:xfrm>
            <a:off x="8693150" y="4918075"/>
            <a:ext cx="457200" cy="381000"/>
          </a:xfrm>
          <a:prstGeom prst="rect">
            <a:avLst/>
          </a:prstGeom>
          <a:blipFill>
            <a:blip r:embed="rId10"/>
            <a:stretch>
              <a:fillRect t="12500" l="12500" b="-12500" r="-12500"/>
            </a:stretch>
          </a:blipFill>
        </p:spPr>
      </p:sp>
      <p:sp>
        <p:nvSpPr>
          <p:cNvPr name="AutoShape 45" id="45"/>
          <p:cNvSpPr/>
          <p:nvPr/>
        </p:nvSpPr>
        <p:spPr>
          <a:xfrm rot="0">
            <a:off x="8750300" y="4965700"/>
            <a:ext cx="3048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6" id="46"/>
          <p:cNvSpPr/>
          <p:nvPr/>
        </p:nvSpPr>
        <p:spPr>
          <a:xfrm rot="0">
            <a:off x="9258300" y="4914900"/>
            <a:ext cx="57658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Expanded Inventory:</a:t>
            </a: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Activities, restaurants, local experiences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effectLst>
                  <a:outerShdw algn="tl" blurRad="101600">
                    <a:srgbClr val="00FFFF">
                      <a:alpha val="70000"/>
                    </a:srgbClr>
                  </a:outerShdw>
                </a:effectLst>
                <a:latin typeface="Microsoft YaHei"/>
                <a:ea typeface="Microsoft YaHei"/>
              </a:rPr>
              <a:t>01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168400" y="3554809"/>
            <a:ext cx="13919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ONE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168400" y="4139009"/>
            <a:ext cx="139192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The Travel Planning Challenge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765550" y="812800"/>
            <a:ext cx="87249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Phase 3: Scale and Phase 4: Innovation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2800" y="2006600"/>
            <a:ext cx="7112000" cy="6324600"/>
          </a:xfrm>
          <a:prstGeom prst="roundRect">
            <a:avLst>
              <a:gd name="adj" fmla="val 160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1231900" y="2425700"/>
            <a:ext cx="62738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Phase 3: Scale (Months 13-18)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231900" y="3435350"/>
            <a:ext cx="6273800" cy="36572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6" id="6"/>
          <p:cNvSpPr/>
          <p:nvPr/>
        </p:nvSpPr>
        <p:spPr>
          <a:xfrm rot="0">
            <a:off x="1231900" y="3435350"/>
            <a:ext cx="6273800" cy="365720"/>
          </a:xfrm>
          <a:prstGeom prst="rect">
            <a:avLst/>
          </a:prstGeom>
        </p:spPr>
      </p:sp>
      <p:sp>
        <p:nvSpPr>
          <p:cNvPr name="AutoShape 7" id="7"/>
          <p:cNvSpPr/>
          <p:nvPr/>
        </p:nvSpPr>
        <p:spPr>
          <a:xfrm>
            <a:off x="1172369" y="3438525"/>
            <a:ext cx="476250" cy="3810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1231900" y="348615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1752600" y="3435350"/>
            <a:ext cx="4864100" cy="36572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Global Expansion: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International market entry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231900" y="4601170"/>
            <a:ext cx="6273800" cy="36572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1" id="11"/>
          <p:cNvSpPr/>
          <p:nvPr/>
        </p:nvSpPr>
        <p:spPr>
          <a:xfrm rot="0">
            <a:off x="1231900" y="4601170"/>
            <a:ext cx="6273800" cy="365720"/>
          </a:xfrm>
          <a:prstGeom prst="rect">
            <a:avLst/>
          </a:prstGeom>
        </p:spPr>
      </p:sp>
      <p:sp>
        <p:nvSpPr>
          <p:cNvPr name="AutoShape 12" id="12"/>
          <p:cNvSpPr/>
          <p:nvPr/>
        </p:nvSpPr>
        <p:spPr>
          <a:xfrm>
            <a:off x="1172369" y="4604345"/>
            <a:ext cx="476250" cy="3810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3" id="13"/>
          <p:cNvSpPr/>
          <p:nvPr/>
        </p:nvSpPr>
        <p:spPr>
          <a:xfrm rot="0">
            <a:off x="1231900" y="465197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4" id="14"/>
          <p:cNvSpPr/>
          <p:nvPr/>
        </p:nvSpPr>
        <p:spPr>
          <a:xfrm rot="0">
            <a:off x="1752600" y="4601170"/>
            <a:ext cx="5054600" cy="36572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Enterprise Features: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Business travel solutions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1231900" y="5766991"/>
            <a:ext cx="6273800" cy="36572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6" id="16"/>
          <p:cNvSpPr/>
          <p:nvPr/>
        </p:nvSpPr>
        <p:spPr>
          <a:xfrm rot="0">
            <a:off x="1231900" y="5766991"/>
            <a:ext cx="6273800" cy="365720"/>
          </a:xfrm>
          <a:prstGeom prst="rect">
            <a:avLst/>
          </a:prstGeom>
        </p:spPr>
      </p:sp>
      <p:sp>
        <p:nvSpPr>
          <p:cNvPr name="AutoShape 17" id="17"/>
          <p:cNvSpPr/>
          <p:nvPr/>
        </p:nvSpPr>
        <p:spPr>
          <a:xfrm>
            <a:off x="1172369" y="5770166"/>
            <a:ext cx="476250" cy="3810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8" id="18"/>
          <p:cNvSpPr/>
          <p:nvPr/>
        </p:nvSpPr>
        <p:spPr>
          <a:xfrm rot="0">
            <a:off x="1231900" y="5817791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9" id="19"/>
          <p:cNvSpPr/>
          <p:nvPr/>
        </p:nvSpPr>
        <p:spPr>
          <a:xfrm rot="0">
            <a:off x="1752600" y="5766991"/>
            <a:ext cx="4749800" cy="36572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API Platform: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Third-party developer access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1231900" y="6932811"/>
            <a:ext cx="6273800" cy="73144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21" id="21"/>
          <p:cNvSpPr/>
          <p:nvPr/>
        </p:nvSpPr>
        <p:spPr>
          <a:xfrm rot="0">
            <a:off x="1231900" y="6932811"/>
            <a:ext cx="6273800" cy="731441"/>
          </a:xfrm>
          <a:prstGeom prst="rect">
            <a:avLst/>
          </a:prstGeom>
        </p:spPr>
      </p:sp>
      <p:sp>
        <p:nvSpPr>
          <p:cNvPr name="AutoShape 22" id="22"/>
          <p:cNvSpPr/>
          <p:nvPr/>
        </p:nvSpPr>
        <p:spPr>
          <a:xfrm>
            <a:off x="1176536" y="6935986"/>
            <a:ext cx="442912" cy="3810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3" id="23"/>
          <p:cNvSpPr/>
          <p:nvPr/>
        </p:nvSpPr>
        <p:spPr>
          <a:xfrm rot="0">
            <a:off x="1231900" y="6983611"/>
            <a:ext cx="295275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4" id="24"/>
          <p:cNvSpPr/>
          <p:nvPr/>
        </p:nvSpPr>
        <p:spPr>
          <a:xfrm rot="0">
            <a:off x="1730375" y="6932811"/>
            <a:ext cx="5775325" cy="73144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Advanced Personalization: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Behavioral prediction models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8331200" y="2006600"/>
            <a:ext cx="7112000" cy="6324600"/>
          </a:xfrm>
          <a:prstGeom prst="roundRect">
            <a:avLst>
              <a:gd name="adj" fmla="val 160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6" id="26"/>
          <p:cNvSpPr/>
          <p:nvPr/>
        </p:nvSpPr>
        <p:spPr>
          <a:xfrm rot="0">
            <a:off x="8750300" y="2425700"/>
            <a:ext cx="62738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Phase 4: Innovation (Months 19-24)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8750300" y="3389511"/>
            <a:ext cx="6273800" cy="36572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8" id="28"/>
          <p:cNvSpPr/>
          <p:nvPr/>
        </p:nvSpPr>
        <p:spPr>
          <a:xfrm rot="0">
            <a:off x="8750300" y="3389511"/>
            <a:ext cx="6273800" cy="365720"/>
          </a:xfrm>
          <a:prstGeom prst="rect">
            <a:avLst/>
          </a:prstGeom>
        </p:spPr>
      </p:sp>
      <p:sp>
        <p:nvSpPr>
          <p:cNvPr name="AutoShape 29" id="29"/>
          <p:cNvSpPr/>
          <p:nvPr/>
        </p:nvSpPr>
        <p:spPr>
          <a:xfrm>
            <a:off x="8690769" y="3392686"/>
            <a:ext cx="476250" cy="3810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30" id="30"/>
          <p:cNvSpPr/>
          <p:nvPr/>
        </p:nvSpPr>
        <p:spPr>
          <a:xfrm rot="0">
            <a:off x="8750300" y="3440311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1" id="31"/>
          <p:cNvSpPr/>
          <p:nvPr/>
        </p:nvSpPr>
        <p:spPr>
          <a:xfrm rot="0">
            <a:off x="9271000" y="3389511"/>
            <a:ext cx="4635500" cy="36572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AR/VR Integration: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Immersive trip preview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8750300" y="4463852"/>
            <a:ext cx="6273800" cy="73144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33" id="33"/>
          <p:cNvSpPr/>
          <p:nvPr/>
        </p:nvSpPr>
        <p:spPr>
          <a:xfrm rot="0">
            <a:off x="8750300" y="4463852"/>
            <a:ext cx="6273800" cy="731441"/>
          </a:xfrm>
          <a:prstGeom prst="rect">
            <a:avLst/>
          </a:prstGeom>
        </p:spPr>
      </p:sp>
      <p:sp>
        <p:nvSpPr>
          <p:cNvPr name="AutoShape 34" id="34"/>
          <p:cNvSpPr/>
          <p:nvPr/>
        </p:nvSpPr>
        <p:spPr>
          <a:xfrm>
            <a:off x="8690769" y="4467027"/>
            <a:ext cx="476250" cy="3810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8750300" y="4514652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9271000" y="4463852"/>
            <a:ext cx="5753100" cy="73144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IoT Connectivity: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Smart luggage and device integration</a:t>
            </a:r>
          </a:p>
        </p:txBody>
      </p:sp>
      <p:sp>
        <p:nvSpPr>
          <p:cNvPr name="AutoShape 37" id="37"/>
          <p:cNvSpPr/>
          <p:nvPr/>
        </p:nvSpPr>
        <p:spPr>
          <a:xfrm rot="0">
            <a:off x="8750300" y="5903912"/>
            <a:ext cx="6273800" cy="73144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38" id="38"/>
          <p:cNvSpPr/>
          <p:nvPr/>
        </p:nvSpPr>
        <p:spPr>
          <a:xfrm rot="0">
            <a:off x="8750300" y="5903912"/>
            <a:ext cx="6273800" cy="731441"/>
          </a:xfrm>
          <a:prstGeom prst="rect">
            <a:avLst/>
          </a:prstGeom>
        </p:spPr>
      </p:sp>
      <p:sp>
        <p:nvSpPr>
          <p:cNvPr name="AutoShape 39" id="39"/>
          <p:cNvSpPr/>
          <p:nvPr/>
        </p:nvSpPr>
        <p:spPr>
          <a:xfrm>
            <a:off x="8690769" y="5907088"/>
            <a:ext cx="476250" cy="3810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40" id="40"/>
          <p:cNvSpPr/>
          <p:nvPr/>
        </p:nvSpPr>
        <p:spPr>
          <a:xfrm rot="0">
            <a:off x="8750300" y="5954712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1" id="41"/>
          <p:cNvSpPr/>
          <p:nvPr/>
        </p:nvSpPr>
        <p:spPr>
          <a:xfrm rot="0">
            <a:off x="9271000" y="5903912"/>
            <a:ext cx="5753100" cy="731441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Blockchain Implementation: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Secure identity and payments</a:t>
            </a:r>
          </a:p>
        </p:txBody>
      </p:sp>
      <p:sp>
        <p:nvSpPr>
          <p:cNvPr name="AutoShape 42" id="42"/>
          <p:cNvSpPr/>
          <p:nvPr/>
        </p:nvSpPr>
        <p:spPr>
          <a:xfrm rot="0">
            <a:off x="8750300" y="7343973"/>
            <a:ext cx="6273800" cy="36572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43" id="43"/>
          <p:cNvSpPr/>
          <p:nvPr/>
        </p:nvSpPr>
        <p:spPr>
          <a:xfrm rot="0">
            <a:off x="8750300" y="7343973"/>
            <a:ext cx="6273800" cy="365720"/>
          </a:xfrm>
          <a:prstGeom prst="rect">
            <a:avLst/>
          </a:prstGeom>
        </p:spPr>
      </p:sp>
      <p:sp>
        <p:nvSpPr>
          <p:cNvPr name="AutoShape 44" id="44"/>
          <p:cNvSpPr/>
          <p:nvPr/>
        </p:nvSpPr>
        <p:spPr>
          <a:xfrm>
            <a:off x="8690769" y="7347148"/>
            <a:ext cx="476250" cy="381000"/>
          </a:xfrm>
          <a:prstGeom prst="rect">
            <a:avLst/>
          </a:prstGeom>
          <a:blipFill>
            <a:blip r:embed="rId10"/>
            <a:stretch>
              <a:fillRect t="12500" l="12500" b="-12500" r="-12500"/>
            </a:stretch>
          </a:blipFill>
        </p:spPr>
      </p:sp>
      <p:sp>
        <p:nvSpPr>
          <p:cNvPr name="AutoShape 45" id="45"/>
          <p:cNvSpPr/>
          <p:nvPr/>
        </p:nvSpPr>
        <p:spPr>
          <a:xfrm rot="0">
            <a:off x="8750300" y="7394773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6" id="46"/>
          <p:cNvSpPr/>
          <p:nvPr/>
        </p:nvSpPr>
        <p:spPr>
          <a:xfrm rot="0">
            <a:off x="9271000" y="7343973"/>
            <a:ext cx="5562600" cy="36572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Sustainability Focus:</a:t>
            </a: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Carbon footprint optimization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effectLst>
                  <a:outerShdw algn="tl" blurRad="101600">
                    <a:srgbClr val="00FFFF">
                      <a:alpha val="70000"/>
                    </a:srgbClr>
                  </a:outerShdw>
                </a:effectLst>
                <a:latin typeface="Microsoft YaHei"/>
                <a:ea typeface="Microsoft YaHei"/>
              </a:rPr>
              <a:t>10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5924550" y="3554809"/>
            <a:ext cx="44069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10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5924550" y="4139009"/>
            <a:ext cx="44069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Our Team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Technical Leadership and Domain Expertise</a:t>
            </a:r>
          </a:p>
        </p:txBody>
      </p:sp>
      <p:sp>
        <p:nvSpPr>
          <p:cNvPr name="AutoShape 3" id="3"/>
          <p:cNvSpPr/>
          <p:nvPr/>
        </p:nvSpPr>
        <p:spPr>
          <a:xfrm>
            <a:off x="609600" y="2324100"/>
            <a:ext cx="7315200" cy="12700"/>
          </a:xfrm>
          <a:prstGeom prst="rect">
            <a:avLst/>
          </a:prstGeom>
          <a:solidFill>
            <a:srgbClr val="7DF9FF">
              <a:alpha val="20000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609600" y="1701800"/>
            <a:ext cx="7315200" cy="622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15240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Technical Leadership</a:t>
            </a:r>
          </a:p>
        </p:txBody>
      </p:sp>
      <p:sp>
        <p:nvSpPr>
          <p:cNvPr name="AutoShape 5" id="5"/>
          <p:cNvSpPr/>
          <p:nvPr/>
        </p:nvSpPr>
        <p:spPr>
          <a:xfrm>
            <a:off x="781050" y="2870200"/>
            <a:ext cx="762000" cy="6096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609600" y="2628900"/>
            <a:ext cx="7315200" cy="1193800"/>
          </a:xfrm>
          <a:prstGeom prst="roundRect">
            <a:avLst>
              <a:gd name="adj" fmla="val 8510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7" id="7"/>
          <p:cNvSpPr/>
          <p:nvPr/>
        </p:nvSpPr>
        <p:spPr>
          <a:xfrm>
            <a:off x="781050" y="2870200"/>
            <a:ext cx="762000" cy="6096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876300" y="294640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1638300" y="2895600"/>
            <a:ext cx="35941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AI/ML Engineers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638300" y="3251200"/>
            <a:ext cx="35941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5+ years in recommendation systems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781050" y="4368800"/>
            <a:ext cx="762000" cy="6096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609600" y="4127500"/>
            <a:ext cx="7315200" cy="1193800"/>
          </a:xfrm>
          <a:prstGeom prst="roundRect">
            <a:avLst>
              <a:gd name="adj" fmla="val 8510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3" id="13"/>
          <p:cNvSpPr/>
          <p:nvPr/>
        </p:nvSpPr>
        <p:spPr>
          <a:xfrm>
            <a:off x="781050" y="4368800"/>
            <a:ext cx="762000" cy="6096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876300" y="444500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5" id="15"/>
          <p:cNvSpPr/>
          <p:nvPr/>
        </p:nvSpPr>
        <p:spPr>
          <a:xfrm rot="0">
            <a:off x="1638300" y="4394200"/>
            <a:ext cx="31496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Backend Developers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1638300" y="4749800"/>
            <a:ext cx="3149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Scalable microservices expertise</a:t>
            </a:r>
          </a:p>
        </p:txBody>
      </p:sp>
      <p:sp>
        <p:nvSpPr>
          <p:cNvPr name="AutoShape 17" id="17"/>
          <p:cNvSpPr/>
          <p:nvPr/>
        </p:nvSpPr>
        <p:spPr>
          <a:xfrm>
            <a:off x="781050" y="5867400"/>
            <a:ext cx="762000" cy="6096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18" id="18"/>
          <p:cNvSpPr/>
          <p:nvPr/>
        </p:nvSpPr>
        <p:spPr>
          <a:xfrm rot="0">
            <a:off x="609600" y="5626100"/>
            <a:ext cx="7315200" cy="1193800"/>
          </a:xfrm>
          <a:prstGeom prst="roundRect">
            <a:avLst>
              <a:gd name="adj" fmla="val 8510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9" id="19"/>
          <p:cNvSpPr/>
          <p:nvPr/>
        </p:nvSpPr>
        <p:spPr>
          <a:xfrm>
            <a:off x="781050" y="5867400"/>
            <a:ext cx="762000" cy="6096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20" id="20"/>
          <p:cNvSpPr/>
          <p:nvPr/>
        </p:nvSpPr>
        <p:spPr>
          <a:xfrm rot="0">
            <a:off x="876300" y="594360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1" id="21"/>
          <p:cNvSpPr/>
          <p:nvPr/>
        </p:nvSpPr>
        <p:spPr>
          <a:xfrm rot="0">
            <a:off x="1638300" y="5892800"/>
            <a:ext cx="3810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Mobile Developers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1638300" y="6248400"/>
            <a:ext cx="3810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React Native and native app experience</a:t>
            </a:r>
          </a:p>
        </p:txBody>
      </p:sp>
      <p:sp>
        <p:nvSpPr>
          <p:cNvPr name="AutoShape 23" id="23"/>
          <p:cNvSpPr/>
          <p:nvPr/>
        </p:nvSpPr>
        <p:spPr>
          <a:xfrm>
            <a:off x="781050" y="7442200"/>
            <a:ext cx="762000" cy="0"/>
          </a:xfrm>
          <a:prstGeom prst="rect">
            <a:avLst/>
          </a:prstGeom>
          <a:blipFill>
            <a:blip/>
            <a:stretch>
              <a:fillRect t="12500" l="12500" b="-12500" r="-12500"/>
            </a:stretch>
          </a:blipFill>
        </p:spPr>
      </p:sp>
      <p:sp>
        <p:nvSpPr>
          <p:cNvPr name="AutoShape 24" id="24"/>
          <p:cNvSpPr/>
          <p:nvPr/>
        </p:nvSpPr>
        <p:spPr>
          <a:xfrm rot="0">
            <a:off x="609600" y="7124700"/>
            <a:ext cx="7315200" cy="1193800"/>
          </a:xfrm>
          <a:prstGeom prst="roundRect">
            <a:avLst>
              <a:gd name="adj" fmla="val 8510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5" id="25"/>
          <p:cNvSpPr/>
          <p:nvPr/>
        </p:nvSpPr>
        <p:spPr>
          <a:xfrm>
            <a:off x="781050" y="7442200"/>
            <a:ext cx="762000" cy="0"/>
          </a:xfrm>
          <a:prstGeom prst="rect">
            <a:avLst/>
          </a:prstGeom>
          <a:blipFill>
            <a:blip/>
            <a:stretch>
              <a:fillRect t="12500" l="12500" b="-12500" r="-12500"/>
            </a:stretch>
          </a:blipFill>
        </p:spPr>
      </p:sp>
      <p:sp>
        <p:nvSpPr>
          <p:cNvPr name="AutoShape 26" id="26"/>
          <p:cNvSpPr/>
          <p:nvPr/>
        </p:nvSpPr>
        <p:spPr>
          <a:xfrm rot="0">
            <a:off x="876300" y="7442200"/>
            <a:ext cx="508000" cy="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7" id="27"/>
          <p:cNvSpPr/>
          <p:nvPr/>
        </p:nvSpPr>
        <p:spPr>
          <a:xfrm rot="0">
            <a:off x="1638300" y="7391400"/>
            <a:ext cx="35306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Data Scientists</a:t>
            </a:r>
          </a:p>
        </p:txBody>
      </p:sp>
      <p:sp>
        <p:nvSpPr>
          <p:cNvPr name="AutoShape 28" id="28"/>
          <p:cNvSpPr/>
          <p:nvPr/>
        </p:nvSpPr>
        <p:spPr>
          <a:xfrm rot="0">
            <a:off x="1638300" y="7747000"/>
            <a:ext cx="3530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Travel industry analytics background</a:t>
            </a:r>
          </a:p>
        </p:txBody>
      </p:sp>
      <p:sp>
        <p:nvSpPr>
          <p:cNvPr name="AutoShape 29" id="29"/>
          <p:cNvSpPr/>
          <p:nvPr/>
        </p:nvSpPr>
        <p:spPr>
          <a:xfrm>
            <a:off x="8331200" y="2324100"/>
            <a:ext cx="7315200" cy="12700"/>
          </a:xfrm>
          <a:prstGeom prst="rect">
            <a:avLst/>
          </a:prstGeom>
          <a:solidFill>
            <a:srgbClr val="7DF9FF">
              <a:alpha val="20000"/>
            </a:srgbClr>
          </a:solidFill>
        </p:spPr>
      </p:sp>
      <p:sp>
        <p:nvSpPr>
          <p:cNvPr name="AutoShape 30" id="30"/>
          <p:cNvSpPr/>
          <p:nvPr/>
        </p:nvSpPr>
        <p:spPr>
          <a:xfrm rot="0">
            <a:off x="8331200" y="1701800"/>
            <a:ext cx="7315200" cy="622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15240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Domain Expertise</a:t>
            </a:r>
          </a:p>
        </p:txBody>
      </p:sp>
      <p:sp>
        <p:nvSpPr>
          <p:cNvPr name="AutoShape 31" id="31"/>
          <p:cNvSpPr/>
          <p:nvPr/>
        </p:nvSpPr>
        <p:spPr>
          <a:xfrm>
            <a:off x="8502650" y="2870200"/>
            <a:ext cx="762000" cy="6096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32" id="32"/>
          <p:cNvSpPr/>
          <p:nvPr/>
        </p:nvSpPr>
        <p:spPr>
          <a:xfrm rot="0">
            <a:off x="8331200" y="2628900"/>
            <a:ext cx="7315200" cy="1193800"/>
          </a:xfrm>
          <a:prstGeom prst="roundRect">
            <a:avLst>
              <a:gd name="adj" fmla="val 8510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33" id="33"/>
          <p:cNvSpPr/>
          <p:nvPr/>
        </p:nvSpPr>
        <p:spPr>
          <a:xfrm>
            <a:off x="8502650" y="2870200"/>
            <a:ext cx="762000" cy="609600"/>
          </a:xfrm>
          <a:prstGeom prst="rect">
            <a:avLst/>
          </a:prstGeom>
          <a:blipFill>
            <a:blip r:embed="rId10"/>
            <a:stretch>
              <a:fillRect t="12500" l="12500" b="-12500" r="-12500"/>
            </a:stretch>
          </a:blipFill>
        </p:spPr>
      </p:sp>
      <p:sp>
        <p:nvSpPr>
          <p:cNvPr name="AutoShape 34" id="34"/>
          <p:cNvSpPr/>
          <p:nvPr/>
        </p:nvSpPr>
        <p:spPr>
          <a:xfrm rot="0">
            <a:off x="8597900" y="294640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5" id="35"/>
          <p:cNvSpPr/>
          <p:nvPr/>
        </p:nvSpPr>
        <p:spPr>
          <a:xfrm rot="0">
            <a:off x="9359900" y="2895600"/>
            <a:ext cx="28956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Travel Industry Veterans</a:t>
            </a:r>
          </a:p>
        </p:txBody>
      </p:sp>
      <p:sp>
        <p:nvSpPr>
          <p:cNvPr name="AutoShape 36" id="36"/>
          <p:cNvSpPr/>
          <p:nvPr/>
        </p:nvSpPr>
        <p:spPr>
          <a:xfrm rot="0">
            <a:off x="9359900" y="3251200"/>
            <a:ext cx="2895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15+ years in travel technology</a:t>
            </a:r>
          </a:p>
        </p:txBody>
      </p:sp>
      <p:sp>
        <p:nvSpPr>
          <p:cNvPr name="AutoShape 37" id="37"/>
          <p:cNvSpPr/>
          <p:nvPr/>
        </p:nvSpPr>
        <p:spPr>
          <a:xfrm>
            <a:off x="8502650" y="4368800"/>
            <a:ext cx="762000" cy="609600"/>
          </a:xfrm>
          <a:prstGeom prst="rect">
            <a:avLst/>
          </a:prstGeom>
          <a:blipFill>
            <a:blip r:embed="rId11"/>
            <a:stretch>
              <a:fillRect t="12500" l="12500" b="-12500" r="-12500"/>
            </a:stretch>
          </a:blipFill>
        </p:spPr>
      </p:sp>
      <p:sp>
        <p:nvSpPr>
          <p:cNvPr name="AutoShape 38" id="38"/>
          <p:cNvSpPr/>
          <p:nvPr/>
        </p:nvSpPr>
        <p:spPr>
          <a:xfrm rot="0">
            <a:off x="8331200" y="4127500"/>
            <a:ext cx="7315200" cy="1193800"/>
          </a:xfrm>
          <a:prstGeom prst="roundRect">
            <a:avLst>
              <a:gd name="adj" fmla="val 8510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39" id="39"/>
          <p:cNvSpPr/>
          <p:nvPr/>
        </p:nvSpPr>
        <p:spPr>
          <a:xfrm>
            <a:off x="8502650" y="4368800"/>
            <a:ext cx="762000" cy="609600"/>
          </a:xfrm>
          <a:prstGeom prst="rect">
            <a:avLst/>
          </a:prstGeom>
          <a:blipFill>
            <a:blip r:embed="rId12"/>
            <a:stretch>
              <a:fillRect t="12500" l="12500" b="-12500" r="-12500"/>
            </a:stretch>
          </a:blipFill>
        </p:spPr>
      </p:sp>
      <p:sp>
        <p:nvSpPr>
          <p:cNvPr name="AutoShape 40" id="40"/>
          <p:cNvSpPr/>
          <p:nvPr/>
        </p:nvSpPr>
        <p:spPr>
          <a:xfrm rot="0">
            <a:off x="8597900" y="444500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1" id="41"/>
          <p:cNvSpPr/>
          <p:nvPr/>
        </p:nvSpPr>
        <p:spPr>
          <a:xfrm rot="0">
            <a:off x="9359900" y="4394200"/>
            <a:ext cx="31623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UX/UI Designers</a:t>
            </a:r>
          </a:p>
        </p:txBody>
      </p:sp>
      <p:sp>
        <p:nvSpPr>
          <p:cNvPr name="AutoShape 42" id="42"/>
          <p:cNvSpPr/>
          <p:nvPr/>
        </p:nvSpPr>
        <p:spPr>
          <a:xfrm rot="0">
            <a:off x="9359900" y="4749800"/>
            <a:ext cx="3162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Consumer app design specialists</a:t>
            </a:r>
          </a:p>
        </p:txBody>
      </p:sp>
      <p:sp>
        <p:nvSpPr>
          <p:cNvPr name="AutoShape 43" id="43"/>
          <p:cNvSpPr/>
          <p:nvPr/>
        </p:nvSpPr>
        <p:spPr>
          <a:xfrm>
            <a:off x="8502650" y="5867400"/>
            <a:ext cx="762000" cy="609600"/>
          </a:xfrm>
          <a:prstGeom prst="rect">
            <a:avLst/>
          </a:prstGeom>
          <a:blipFill>
            <a:blip r:embed="rId13"/>
            <a:stretch>
              <a:fillRect t="12500" l="12500" b="-12500" r="-12500"/>
            </a:stretch>
          </a:blipFill>
        </p:spPr>
      </p:sp>
      <p:sp>
        <p:nvSpPr>
          <p:cNvPr name="AutoShape 44" id="44"/>
          <p:cNvSpPr/>
          <p:nvPr/>
        </p:nvSpPr>
        <p:spPr>
          <a:xfrm rot="0">
            <a:off x="8331200" y="5626100"/>
            <a:ext cx="7315200" cy="1193800"/>
          </a:xfrm>
          <a:prstGeom prst="roundRect">
            <a:avLst>
              <a:gd name="adj" fmla="val 8510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5" id="45"/>
          <p:cNvSpPr/>
          <p:nvPr/>
        </p:nvSpPr>
        <p:spPr>
          <a:xfrm>
            <a:off x="8502650" y="5867400"/>
            <a:ext cx="762000" cy="609600"/>
          </a:xfrm>
          <a:prstGeom prst="rect">
            <a:avLst/>
          </a:prstGeom>
          <a:blipFill>
            <a:blip r:embed="rId14"/>
            <a:stretch>
              <a:fillRect t="12500" l="12500" b="-12500" r="-12500"/>
            </a:stretch>
          </a:blipFill>
        </p:spPr>
      </p:sp>
      <p:sp>
        <p:nvSpPr>
          <p:cNvPr name="AutoShape 46" id="46"/>
          <p:cNvSpPr/>
          <p:nvPr/>
        </p:nvSpPr>
        <p:spPr>
          <a:xfrm rot="0">
            <a:off x="8597900" y="594360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7" id="47"/>
          <p:cNvSpPr/>
          <p:nvPr/>
        </p:nvSpPr>
        <p:spPr>
          <a:xfrm rot="0">
            <a:off x="9359900" y="5892800"/>
            <a:ext cx="39116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Business Development</a:t>
            </a:r>
          </a:p>
        </p:txBody>
      </p:sp>
      <p:sp>
        <p:nvSpPr>
          <p:cNvPr name="AutoShape 48" id="48"/>
          <p:cNvSpPr/>
          <p:nvPr/>
        </p:nvSpPr>
        <p:spPr>
          <a:xfrm rot="0">
            <a:off x="9359900" y="6248400"/>
            <a:ext cx="3911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Partnership and monetization experience</a:t>
            </a:r>
          </a:p>
        </p:txBody>
      </p:sp>
      <p:sp>
        <p:nvSpPr>
          <p:cNvPr name="AutoShape 49" id="49"/>
          <p:cNvSpPr/>
          <p:nvPr/>
        </p:nvSpPr>
        <p:spPr>
          <a:xfrm>
            <a:off x="8502650" y="7366000"/>
            <a:ext cx="762000" cy="609600"/>
          </a:xfrm>
          <a:prstGeom prst="rect">
            <a:avLst/>
          </a:prstGeom>
          <a:blipFill>
            <a:blip r:embed="rId15"/>
            <a:stretch>
              <a:fillRect t="12500" l="12500" b="-12500" r="-12500"/>
            </a:stretch>
          </a:blipFill>
        </p:spPr>
      </p:sp>
      <p:sp>
        <p:nvSpPr>
          <p:cNvPr name="AutoShape 50" id="50"/>
          <p:cNvSpPr/>
          <p:nvPr/>
        </p:nvSpPr>
        <p:spPr>
          <a:xfrm rot="0">
            <a:off x="8331200" y="7124700"/>
            <a:ext cx="7315200" cy="1193800"/>
          </a:xfrm>
          <a:prstGeom prst="roundRect">
            <a:avLst>
              <a:gd name="adj" fmla="val 8510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51" id="51"/>
          <p:cNvSpPr/>
          <p:nvPr/>
        </p:nvSpPr>
        <p:spPr>
          <a:xfrm>
            <a:off x="8502650" y="7366000"/>
            <a:ext cx="762000" cy="609600"/>
          </a:xfrm>
          <a:prstGeom prst="rect">
            <a:avLst/>
          </a:prstGeom>
          <a:blipFill>
            <a:blip r:embed="rId16"/>
            <a:stretch>
              <a:fillRect t="12500" l="12500" b="-12500" r="-12500"/>
            </a:stretch>
          </a:blipFill>
        </p:spPr>
      </p:sp>
      <p:sp>
        <p:nvSpPr>
          <p:cNvPr name="AutoShape 52" id="52"/>
          <p:cNvSpPr/>
          <p:nvPr/>
        </p:nvSpPr>
        <p:spPr>
          <a:xfrm rot="0">
            <a:off x="8597900" y="744220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53" id="53"/>
          <p:cNvSpPr/>
          <p:nvPr/>
        </p:nvSpPr>
        <p:spPr>
          <a:xfrm rot="0">
            <a:off x="9359900" y="7391400"/>
            <a:ext cx="32512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Product Managers</a:t>
            </a:r>
          </a:p>
        </p:txBody>
      </p:sp>
      <p:sp>
        <p:nvSpPr>
          <p:cNvPr name="AutoShape 54" id="54"/>
          <p:cNvSpPr/>
          <p:nvPr/>
        </p:nvSpPr>
        <p:spPr>
          <a:xfrm rot="0">
            <a:off x="9359900" y="7747000"/>
            <a:ext cx="3251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AI product development expertise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Advisory Board and Key Achievements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701800"/>
            <a:ext cx="7315200" cy="6832600"/>
          </a:xfrm>
          <a:prstGeom prst="roundRect">
            <a:avLst>
              <a:gd name="adj" fmla="val 148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1028700" y="2120900"/>
            <a:ext cx="6477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5" id="5"/>
          <p:cNvSpPr/>
          <p:nvPr/>
        </p:nvSpPr>
        <p:spPr>
          <a:xfrm rot="0">
            <a:off x="1028700" y="2120900"/>
            <a:ext cx="6477000" cy="381000"/>
          </a:xfrm>
          <a:prstGeom prst="rect">
            <a:avLst/>
          </a:prstGeom>
        </p:spPr>
      </p:sp>
      <p:sp>
        <p:nvSpPr>
          <p:cNvPr name="AutoShape 6" id="6"/>
          <p:cNvSpPr/>
          <p:nvPr/>
        </p:nvSpPr>
        <p:spPr>
          <a:xfrm>
            <a:off x="969169" y="2136775"/>
            <a:ext cx="476250" cy="381000"/>
          </a:xfrm>
          <a:prstGeom prst="rect">
            <a:avLst/>
          </a:prstGeom>
          <a:blipFill>
            <a:blip r:embed="rId3">
              <a:alphaModFix amt="90000"/>
            </a:blip>
            <a:stretch>
              <a:fillRect t="12500" l="12500" b="-12500" r="-1250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2184400"/>
            <a:ext cx="3175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498600" y="2120900"/>
            <a:ext cx="18669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Advisory Board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028700" y="28067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10" id="10"/>
          <p:cNvSpPr/>
          <p:nvPr/>
        </p:nvSpPr>
        <p:spPr>
          <a:xfrm rot="0">
            <a:off x="1028700" y="2806700"/>
            <a:ext cx="6477000" cy="711200"/>
          </a:xfrm>
          <a:prstGeom prst="rect">
            <a:avLst/>
          </a:prstGeom>
        </p:spPr>
      </p:sp>
      <p:sp>
        <p:nvSpPr>
          <p:cNvPr name="AutoShape 11" id="11"/>
          <p:cNvSpPr/>
          <p:nvPr/>
        </p:nvSpPr>
        <p:spPr>
          <a:xfrm>
            <a:off x="979177" y="2814638"/>
            <a:ext cx="396180" cy="3429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1028700" y="2857500"/>
            <a:ext cx="26412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3" id="13"/>
          <p:cNvSpPr/>
          <p:nvPr/>
        </p:nvSpPr>
        <p:spPr>
          <a:xfrm rot="0">
            <a:off x="1496020" y="2806700"/>
            <a:ext cx="600968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Industry Advisors:</a:t>
            </a:r>
            <a:r>
              <a:rPr lang="en-US" b="false" i="false" sz="18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Former executives from Expedia, Airbnb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028700" y="38227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15" id="15"/>
          <p:cNvSpPr/>
          <p:nvPr/>
        </p:nvSpPr>
        <p:spPr>
          <a:xfrm rot="0">
            <a:off x="1028700" y="3822700"/>
            <a:ext cx="6477000" cy="711200"/>
          </a:xfrm>
          <a:prstGeom prst="rect">
            <a:avLst/>
          </a:prstGeom>
        </p:spPr>
      </p:sp>
      <p:sp>
        <p:nvSpPr>
          <p:cNvPr name="AutoShape 16" id="16"/>
          <p:cNvSpPr/>
          <p:nvPr/>
        </p:nvSpPr>
        <p:spPr>
          <a:xfrm>
            <a:off x="980182" y="3830638"/>
            <a:ext cx="388144" cy="3429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1028700" y="3873500"/>
            <a:ext cx="258762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8" id="18"/>
          <p:cNvSpPr/>
          <p:nvPr/>
        </p:nvSpPr>
        <p:spPr>
          <a:xfrm rot="0">
            <a:off x="1490662" y="3822700"/>
            <a:ext cx="6015038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Technical Advisors:</a:t>
            </a:r>
            <a:r>
              <a:rPr lang="en-US" b="false" i="false" sz="18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AI researchers from leading universities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1028700" y="48387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20" id="20"/>
          <p:cNvSpPr/>
          <p:nvPr/>
        </p:nvSpPr>
        <p:spPr>
          <a:xfrm rot="0">
            <a:off x="1028700" y="4838700"/>
            <a:ext cx="6477000" cy="711200"/>
          </a:xfrm>
          <a:prstGeom prst="rect">
            <a:avLst/>
          </a:prstGeom>
        </p:spPr>
      </p:sp>
      <p:sp>
        <p:nvSpPr>
          <p:cNvPr name="AutoShape 21" id="21"/>
          <p:cNvSpPr/>
          <p:nvPr/>
        </p:nvSpPr>
        <p:spPr>
          <a:xfrm>
            <a:off x="981075" y="4846638"/>
            <a:ext cx="381000" cy="3429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2" id="22"/>
          <p:cNvSpPr/>
          <p:nvPr/>
        </p:nvSpPr>
        <p:spPr>
          <a:xfrm rot="0">
            <a:off x="1028700" y="4889500"/>
            <a:ext cx="25400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3" id="23"/>
          <p:cNvSpPr/>
          <p:nvPr/>
        </p:nvSpPr>
        <p:spPr>
          <a:xfrm rot="0">
            <a:off x="1485900" y="4838700"/>
            <a:ext cx="60198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Investment Advisors:</a:t>
            </a:r>
            <a:r>
              <a:rPr lang="en-US" b="false" i="false" sz="18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VCs with travel tech portfolio experience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8331200" y="1701800"/>
            <a:ext cx="7315200" cy="6832600"/>
          </a:xfrm>
          <a:prstGeom prst="roundRect">
            <a:avLst>
              <a:gd name="adj" fmla="val 148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5" id="25"/>
          <p:cNvSpPr/>
          <p:nvPr/>
        </p:nvSpPr>
        <p:spPr>
          <a:xfrm rot="0">
            <a:off x="8750300" y="2120900"/>
            <a:ext cx="6477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6" id="26"/>
          <p:cNvSpPr/>
          <p:nvPr/>
        </p:nvSpPr>
        <p:spPr>
          <a:xfrm rot="0">
            <a:off x="8750300" y="2120900"/>
            <a:ext cx="6477000" cy="381000"/>
          </a:xfrm>
          <a:prstGeom prst="rect">
            <a:avLst/>
          </a:prstGeom>
        </p:spPr>
      </p:sp>
      <p:sp>
        <p:nvSpPr>
          <p:cNvPr name="AutoShape 27" id="27"/>
          <p:cNvSpPr/>
          <p:nvPr/>
        </p:nvSpPr>
        <p:spPr>
          <a:xfrm>
            <a:off x="8695531" y="2136775"/>
            <a:ext cx="438150" cy="381000"/>
          </a:xfrm>
          <a:prstGeom prst="rect">
            <a:avLst/>
          </a:prstGeom>
          <a:blipFill>
            <a:blip r:embed="rId7">
              <a:alphaModFix amt="90000"/>
            </a:blip>
            <a:stretch>
              <a:fillRect t="12500" l="12500" b="-12500" r="-12500"/>
            </a:stretch>
          </a:blipFill>
        </p:spPr>
      </p:sp>
      <p:sp>
        <p:nvSpPr>
          <p:cNvPr name="AutoShape 28" id="28"/>
          <p:cNvSpPr/>
          <p:nvPr/>
        </p:nvSpPr>
        <p:spPr>
          <a:xfrm rot="0">
            <a:off x="8750300" y="2184400"/>
            <a:ext cx="2921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9" id="29"/>
          <p:cNvSpPr/>
          <p:nvPr/>
        </p:nvSpPr>
        <p:spPr>
          <a:xfrm rot="0">
            <a:off x="9194800" y="2120900"/>
            <a:ext cx="22987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0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Key Achievements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8750300" y="28067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1" id="31"/>
          <p:cNvSpPr/>
          <p:nvPr/>
        </p:nvSpPr>
        <p:spPr>
          <a:xfrm rot="0">
            <a:off x="8750300" y="2806700"/>
            <a:ext cx="6477000" cy="355600"/>
          </a:xfrm>
          <a:prstGeom prst="rect">
            <a:avLst/>
          </a:prstGeom>
        </p:spPr>
      </p:sp>
      <p:sp>
        <p:nvSpPr>
          <p:cNvPr name="AutoShape 32" id="32"/>
          <p:cNvSpPr/>
          <p:nvPr/>
        </p:nvSpPr>
        <p:spPr>
          <a:xfrm>
            <a:off x="8696722" y="2814638"/>
            <a:ext cx="428625" cy="3429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33" id="33"/>
          <p:cNvSpPr/>
          <p:nvPr/>
        </p:nvSpPr>
        <p:spPr>
          <a:xfrm rot="0">
            <a:off x="8750300" y="28575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4" id="34"/>
          <p:cNvSpPr/>
          <p:nvPr/>
        </p:nvSpPr>
        <p:spPr>
          <a:xfrm rot="0">
            <a:off x="9239250" y="2806700"/>
            <a:ext cx="58928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Combined Experience:</a:t>
            </a:r>
            <a:r>
              <a:rPr lang="en-US" b="false" i="false" sz="18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50+ years in travel technology</a:t>
            </a:r>
          </a:p>
        </p:txBody>
      </p:sp>
      <p:sp>
        <p:nvSpPr>
          <p:cNvPr name="AutoShape 35" id="35"/>
          <p:cNvSpPr/>
          <p:nvPr/>
        </p:nvSpPr>
        <p:spPr>
          <a:xfrm rot="0">
            <a:off x="8750300" y="3467100"/>
            <a:ext cx="6477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6" id="36"/>
          <p:cNvSpPr/>
          <p:nvPr/>
        </p:nvSpPr>
        <p:spPr>
          <a:xfrm rot="0">
            <a:off x="8750300" y="3467100"/>
            <a:ext cx="6477000" cy="355600"/>
          </a:xfrm>
          <a:prstGeom prst="rect">
            <a:avLst/>
          </a:prstGeom>
        </p:spPr>
      </p:sp>
      <p:sp>
        <p:nvSpPr>
          <p:cNvPr name="AutoShape 37" id="37"/>
          <p:cNvSpPr/>
          <p:nvPr/>
        </p:nvSpPr>
        <p:spPr>
          <a:xfrm>
            <a:off x="8696722" y="3475038"/>
            <a:ext cx="428625" cy="3429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38" id="38"/>
          <p:cNvSpPr/>
          <p:nvPr/>
        </p:nvSpPr>
        <p:spPr>
          <a:xfrm rot="0">
            <a:off x="8750300" y="35179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9" id="39"/>
          <p:cNvSpPr/>
          <p:nvPr/>
        </p:nvSpPr>
        <p:spPr>
          <a:xfrm rot="0">
            <a:off x="9239250" y="3467100"/>
            <a:ext cx="53086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Previous Exits:</a:t>
            </a:r>
            <a:r>
              <a:rPr lang="en-US" b="false" i="false" sz="18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2 successful travel tech startups</a:t>
            </a:r>
          </a:p>
        </p:txBody>
      </p:sp>
      <p:sp>
        <p:nvSpPr>
          <p:cNvPr name="AutoShape 40" id="40"/>
          <p:cNvSpPr/>
          <p:nvPr/>
        </p:nvSpPr>
        <p:spPr>
          <a:xfrm rot="0">
            <a:off x="8750300" y="41275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41" id="41"/>
          <p:cNvSpPr/>
          <p:nvPr/>
        </p:nvSpPr>
        <p:spPr>
          <a:xfrm rot="0">
            <a:off x="8750300" y="4127500"/>
            <a:ext cx="6477000" cy="711200"/>
          </a:xfrm>
          <a:prstGeom prst="rect">
            <a:avLst/>
          </a:prstGeom>
        </p:spPr>
      </p:sp>
      <p:sp>
        <p:nvSpPr>
          <p:cNvPr name="AutoShape 42" id="42"/>
          <p:cNvSpPr/>
          <p:nvPr/>
        </p:nvSpPr>
        <p:spPr>
          <a:xfrm>
            <a:off x="8696722" y="4135438"/>
            <a:ext cx="428625" cy="342900"/>
          </a:xfrm>
          <a:prstGeom prst="rect">
            <a:avLst/>
          </a:prstGeom>
          <a:blipFill>
            <a:blip r:embed="rId10"/>
            <a:stretch>
              <a:fillRect t="12500" l="12500" b="-12500" r="-12500"/>
            </a:stretch>
          </a:blipFill>
        </p:spPr>
      </p:sp>
      <p:sp>
        <p:nvSpPr>
          <p:cNvPr name="AutoShape 43" id="43"/>
          <p:cNvSpPr/>
          <p:nvPr/>
        </p:nvSpPr>
        <p:spPr>
          <a:xfrm rot="0">
            <a:off x="8750300" y="4178300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4" id="44"/>
          <p:cNvSpPr/>
          <p:nvPr/>
        </p:nvSpPr>
        <p:spPr>
          <a:xfrm rot="0">
            <a:off x="9239250" y="4127500"/>
            <a:ext cx="598805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Academic Credentials:</a:t>
            </a:r>
            <a:r>
              <a:rPr lang="en-US" b="false" i="false" sz="18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PhDs in AI/ML and Computer Science</a:t>
            </a:r>
          </a:p>
        </p:txBody>
      </p:sp>
      <p:sp>
        <p:nvSpPr>
          <p:cNvPr name="AutoShape 45" id="45"/>
          <p:cNvSpPr/>
          <p:nvPr/>
        </p:nvSpPr>
        <p:spPr>
          <a:xfrm rot="0">
            <a:off x="8750300" y="5143500"/>
            <a:ext cx="64770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46" id="46"/>
          <p:cNvSpPr/>
          <p:nvPr/>
        </p:nvSpPr>
        <p:spPr>
          <a:xfrm rot="0">
            <a:off x="8750300" y="5143500"/>
            <a:ext cx="6477000" cy="711200"/>
          </a:xfrm>
          <a:prstGeom prst="rect">
            <a:avLst/>
          </a:prstGeom>
        </p:spPr>
      </p:sp>
      <p:sp>
        <p:nvSpPr>
          <p:cNvPr name="AutoShape 47" id="47"/>
          <p:cNvSpPr/>
          <p:nvPr/>
        </p:nvSpPr>
        <p:spPr>
          <a:xfrm>
            <a:off x="8704870" y="5151438"/>
            <a:ext cx="363438" cy="342900"/>
          </a:xfrm>
          <a:prstGeom prst="rect">
            <a:avLst/>
          </a:prstGeom>
          <a:blipFill>
            <a:blip r:embed="rId11"/>
            <a:stretch>
              <a:fillRect t="12500" l="12500" b="-12500" r="-12500"/>
            </a:stretch>
          </a:blipFill>
        </p:spPr>
      </p:sp>
      <p:sp>
        <p:nvSpPr>
          <p:cNvPr name="AutoShape 48" id="48"/>
          <p:cNvSpPr/>
          <p:nvPr/>
        </p:nvSpPr>
        <p:spPr>
          <a:xfrm rot="0">
            <a:off x="8750300" y="5194300"/>
            <a:ext cx="242292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9" id="49"/>
          <p:cNvSpPr/>
          <p:nvPr/>
        </p:nvSpPr>
        <p:spPr>
          <a:xfrm rot="0">
            <a:off x="9195792" y="5143500"/>
            <a:ext cx="6031508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Industry Recognition:</a:t>
            </a:r>
            <a:r>
              <a:rPr lang="en-US" b="false" i="false" sz="18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Speakers at major travel tech conferences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effectLst>
                  <a:outerShdw algn="tl" blurRad="101600">
                    <a:srgbClr val="00FFFF">
                      <a:alpha val="70000"/>
                    </a:srgbClr>
                  </a:outerShdw>
                </a:effectLst>
                <a:latin typeface="Microsoft YaHei"/>
                <a:ea typeface="Microsoft YaHei"/>
              </a:rPr>
              <a:t>11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2940050" y="3554809"/>
            <a:ext cx="103759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11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2940050" y="4139009"/>
            <a:ext cx="103759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Funding Requirements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Seed Round and Series A Funding Allocation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600200"/>
            <a:ext cx="7315200" cy="8051800"/>
          </a:xfrm>
          <a:prstGeom prst="roundRect">
            <a:avLst>
              <a:gd name="adj" fmla="val 1388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879475" y="1971675"/>
            <a:ext cx="381000" cy="3810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927100" y="2019300"/>
            <a:ext cx="254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333500" y="1917700"/>
            <a:ext cx="17653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Seed Round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927100" y="2578100"/>
            <a:ext cx="6680200" cy="9144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$2M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927100" y="3492500"/>
            <a:ext cx="6680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(12-month runway)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927100" y="4000500"/>
            <a:ext cx="6680200" cy="4165600"/>
          </a:xfrm>
          <a:prstGeom prst="rect">
            <a:avLst/>
          </a:prstGeom>
          <a:blipFill>
            <a:blip r:embed="rId4"/>
            <a:stretch>
              <a:fillRect t="0" l="0" b="0" r="0"/>
            </a:stretch>
          </a:blipFill>
        </p:spPr>
      </p:sp>
      <p:sp>
        <p:nvSpPr>
          <p:cNvPr name="AutoShape 10" id="10"/>
          <p:cNvSpPr/>
          <p:nvPr/>
        </p:nvSpPr>
        <p:spPr>
          <a:xfrm rot="0">
            <a:off x="927100" y="8369300"/>
            <a:ext cx="6680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1" id="11"/>
          <p:cNvSpPr/>
          <p:nvPr/>
        </p:nvSpPr>
        <p:spPr>
          <a:xfrm rot="0">
            <a:off x="927100" y="8369300"/>
            <a:ext cx="6680200" cy="254000"/>
          </a:xfrm>
          <a:prstGeom prst="rect">
            <a:avLst/>
          </a:prstGeom>
        </p:spPr>
      </p:sp>
      <p:sp>
        <p:nvSpPr>
          <p:cNvPr name="AutoShape 12" id="12"/>
          <p:cNvSpPr/>
          <p:nvPr/>
        </p:nvSpPr>
        <p:spPr>
          <a:xfrm rot="0">
            <a:off x="927100" y="8420100"/>
            <a:ext cx="152400" cy="152400"/>
          </a:xfrm>
          <a:prstGeom prst="roundRect">
            <a:avLst>
              <a:gd name="adj" fmla="val 50000"/>
            </a:avLst>
          </a:prstGeom>
          <a:solidFill>
            <a:srgbClr val="4A90E2">
              <a:alpha val="100000"/>
            </a:srgbClr>
          </a:solidFill>
        </p:spPr>
      </p:sp>
      <p:sp>
        <p:nvSpPr>
          <p:cNvPr name="AutoShape 13" id="13"/>
          <p:cNvSpPr/>
          <p:nvPr/>
        </p:nvSpPr>
        <p:spPr>
          <a:xfrm rot="0">
            <a:off x="1231900" y="8369300"/>
            <a:ext cx="4445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Product Development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5829300" y="8369300"/>
            <a:ext cx="4064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60%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6388100" y="8369300"/>
            <a:ext cx="1219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r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($1.2M)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927100" y="8724900"/>
            <a:ext cx="6680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7" id="17"/>
          <p:cNvSpPr/>
          <p:nvPr/>
        </p:nvSpPr>
        <p:spPr>
          <a:xfrm rot="0">
            <a:off x="927100" y="8724900"/>
            <a:ext cx="6680200" cy="254000"/>
          </a:xfrm>
          <a:prstGeom prst="rect">
            <a:avLst/>
          </a:prstGeom>
        </p:spPr>
      </p:sp>
      <p:sp>
        <p:nvSpPr>
          <p:cNvPr name="AutoShape 18" id="18"/>
          <p:cNvSpPr/>
          <p:nvPr/>
        </p:nvSpPr>
        <p:spPr>
          <a:xfrm rot="0">
            <a:off x="927100" y="8775700"/>
            <a:ext cx="152400" cy="152400"/>
          </a:xfrm>
          <a:prstGeom prst="roundRect">
            <a:avLst>
              <a:gd name="adj" fmla="val 50000"/>
            </a:avLst>
          </a:prstGeom>
          <a:solidFill>
            <a:srgbClr val="50E3C2">
              <a:alpha val="100000"/>
            </a:srgbClr>
          </a:solidFill>
        </p:spPr>
      </p:sp>
      <p:sp>
        <p:nvSpPr>
          <p:cNvPr name="AutoShape 19" id="19"/>
          <p:cNvSpPr/>
          <p:nvPr/>
        </p:nvSpPr>
        <p:spPr>
          <a:xfrm rot="0">
            <a:off x="1231900" y="8724900"/>
            <a:ext cx="4445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User Acquisition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5829300" y="8724900"/>
            <a:ext cx="4064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25%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6388100" y="8724900"/>
            <a:ext cx="1219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r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($500K)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927100" y="9080500"/>
            <a:ext cx="6680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3" id="23"/>
          <p:cNvSpPr/>
          <p:nvPr/>
        </p:nvSpPr>
        <p:spPr>
          <a:xfrm rot="0">
            <a:off x="927100" y="9080500"/>
            <a:ext cx="6680200" cy="254000"/>
          </a:xfrm>
          <a:prstGeom prst="rect">
            <a:avLst/>
          </a:prstGeom>
        </p:spPr>
      </p:sp>
      <p:sp>
        <p:nvSpPr>
          <p:cNvPr name="AutoShape 24" id="24"/>
          <p:cNvSpPr/>
          <p:nvPr/>
        </p:nvSpPr>
        <p:spPr>
          <a:xfrm rot="0">
            <a:off x="927100" y="9131300"/>
            <a:ext cx="152400" cy="152400"/>
          </a:xfrm>
          <a:prstGeom prst="roundRect">
            <a:avLst>
              <a:gd name="adj" fmla="val 50000"/>
            </a:avLst>
          </a:prstGeom>
          <a:solidFill>
            <a:srgbClr val="BD10E0">
              <a:alpha val="100000"/>
            </a:srgbClr>
          </a:solidFill>
        </p:spPr>
      </p:sp>
      <p:sp>
        <p:nvSpPr>
          <p:cNvPr name="AutoShape 25" id="25"/>
          <p:cNvSpPr/>
          <p:nvPr/>
        </p:nvSpPr>
        <p:spPr>
          <a:xfrm rot="0">
            <a:off x="1231900" y="9080500"/>
            <a:ext cx="44831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Operations &amp; Team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5867400" y="9080500"/>
            <a:ext cx="3683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15%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6388100" y="9080500"/>
            <a:ext cx="1219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r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($300K)</a:t>
            </a:r>
          </a:p>
        </p:txBody>
      </p:sp>
      <p:sp>
        <p:nvSpPr>
          <p:cNvPr name="AutoShape 28" id="28"/>
          <p:cNvSpPr/>
          <p:nvPr/>
        </p:nvSpPr>
        <p:spPr>
          <a:xfrm rot="0">
            <a:off x="8331200" y="1600200"/>
            <a:ext cx="7315200" cy="8051800"/>
          </a:xfrm>
          <a:prstGeom prst="roundRect">
            <a:avLst>
              <a:gd name="adj" fmla="val 1388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9" id="29"/>
          <p:cNvSpPr/>
          <p:nvPr/>
        </p:nvSpPr>
        <p:spPr>
          <a:xfrm>
            <a:off x="8601075" y="1971675"/>
            <a:ext cx="381000" cy="3810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30" id="30"/>
          <p:cNvSpPr/>
          <p:nvPr/>
        </p:nvSpPr>
        <p:spPr>
          <a:xfrm rot="0">
            <a:off x="8648700" y="2019300"/>
            <a:ext cx="254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1" id="31"/>
          <p:cNvSpPr/>
          <p:nvPr/>
        </p:nvSpPr>
        <p:spPr>
          <a:xfrm rot="0">
            <a:off x="9055100" y="1917700"/>
            <a:ext cx="1206500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Series A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8648700" y="2578100"/>
            <a:ext cx="6680200" cy="9144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$8M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8648700" y="3492500"/>
            <a:ext cx="66802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(24-month runway)</a:t>
            </a:r>
          </a:p>
        </p:txBody>
      </p:sp>
      <p:sp>
        <p:nvSpPr>
          <p:cNvPr name="AutoShape 34" id="34"/>
          <p:cNvSpPr/>
          <p:nvPr/>
        </p:nvSpPr>
        <p:spPr>
          <a:xfrm rot="0">
            <a:off x="8648700" y="4000500"/>
            <a:ext cx="6680200" cy="3810000"/>
          </a:xfrm>
          <a:prstGeom prst="rect">
            <a:avLst/>
          </a:prstGeom>
          <a:blipFill>
            <a:blip r:embed="rId6"/>
            <a:stretch>
              <a:fillRect t="0" l="0" b="0" r="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8648700" y="8013700"/>
            <a:ext cx="6680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6" id="36"/>
          <p:cNvSpPr/>
          <p:nvPr/>
        </p:nvSpPr>
        <p:spPr>
          <a:xfrm rot="0">
            <a:off x="8648700" y="8013700"/>
            <a:ext cx="6680200" cy="254000"/>
          </a:xfrm>
          <a:prstGeom prst="rect">
            <a:avLst/>
          </a:prstGeom>
        </p:spPr>
      </p:sp>
      <p:sp>
        <p:nvSpPr>
          <p:cNvPr name="AutoShape 37" id="37"/>
          <p:cNvSpPr/>
          <p:nvPr/>
        </p:nvSpPr>
        <p:spPr>
          <a:xfrm rot="0">
            <a:off x="8648700" y="8064500"/>
            <a:ext cx="152400" cy="152400"/>
          </a:xfrm>
          <a:prstGeom prst="roundRect">
            <a:avLst>
              <a:gd name="adj" fmla="val 50000"/>
            </a:avLst>
          </a:prstGeom>
          <a:solidFill>
            <a:srgbClr val="F5A623">
              <a:alpha val="100000"/>
            </a:srgbClr>
          </a:solidFill>
        </p:spPr>
      </p:sp>
      <p:sp>
        <p:nvSpPr>
          <p:cNvPr name="AutoShape 38" id="38"/>
          <p:cNvSpPr/>
          <p:nvPr/>
        </p:nvSpPr>
        <p:spPr>
          <a:xfrm rot="0">
            <a:off x="8953500" y="8013700"/>
            <a:ext cx="4445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Market Expansion</a:t>
            </a:r>
          </a:p>
        </p:txBody>
      </p:sp>
      <p:sp>
        <p:nvSpPr>
          <p:cNvPr name="AutoShape 39" id="39"/>
          <p:cNvSpPr/>
          <p:nvPr/>
        </p:nvSpPr>
        <p:spPr>
          <a:xfrm rot="0">
            <a:off x="13550900" y="8013700"/>
            <a:ext cx="4064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40%</a:t>
            </a:r>
          </a:p>
        </p:txBody>
      </p:sp>
      <p:sp>
        <p:nvSpPr>
          <p:cNvPr name="AutoShape 40" id="40"/>
          <p:cNvSpPr/>
          <p:nvPr/>
        </p:nvSpPr>
        <p:spPr>
          <a:xfrm rot="0">
            <a:off x="14109700" y="8013700"/>
            <a:ext cx="1219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r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($3.2M)</a:t>
            </a:r>
          </a:p>
        </p:txBody>
      </p:sp>
      <p:sp>
        <p:nvSpPr>
          <p:cNvPr name="AutoShape 41" id="41"/>
          <p:cNvSpPr/>
          <p:nvPr/>
        </p:nvSpPr>
        <p:spPr>
          <a:xfrm rot="0">
            <a:off x="8648700" y="8369300"/>
            <a:ext cx="6680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42" id="42"/>
          <p:cNvSpPr/>
          <p:nvPr/>
        </p:nvSpPr>
        <p:spPr>
          <a:xfrm rot="0">
            <a:off x="8648700" y="8369300"/>
            <a:ext cx="6680200" cy="254000"/>
          </a:xfrm>
          <a:prstGeom prst="rect">
            <a:avLst/>
          </a:prstGeom>
        </p:spPr>
      </p:sp>
      <p:sp>
        <p:nvSpPr>
          <p:cNvPr name="AutoShape 43" id="43"/>
          <p:cNvSpPr/>
          <p:nvPr/>
        </p:nvSpPr>
        <p:spPr>
          <a:xfrm rot="0">
            <a:off x="8648700" y="8420100"/>
            <a:ext cx="152400" cy="152400"/>
          </a:xfrm>
          <a:prstGeom prst="roundRect">
            <a:avLst>
              <a:gd name="adj" fmla="val 50000"/>
            </a:avLst>
          </a:prstGeom>
          <a:solidFill>
            <a:srgbClr val="FF77FF">
              <a:alpha val="100000"/>
            </a:srgbClr>
          </a:solidFill>
        </p:spPr>
      </p:sp>
      <p:sp>
        <p:nvSpPr>
          <p:cNvPr name="AutoShape 44" id="44"/>
          <p:cNvSpPr/>
          <p:nvPr/>
        </p:nvSpPr>
        <p:spPr>
          <a:xfrm rot="0">
            <a:off x="8953500" y="8369300"/>
            <a:ext cx="4445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Technology Development</a:t>
            </a:r>
          </a:p>
        </p:txBody>
      </p:sp>
      <p:sp>
        <p:nvSpPr>
          <p:cNvPr name="AutoShape 45" id="45"/>
          <p:cNvSpPr/>
          <p:nvPr/>
        </p:nvSpPr>
        <p:spPr>
          <a:xfrm rot="0">
            <a:off x="13550900" y="8369300"/>
            <a:ext cx="4064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30%</a:t>
            </a:r>
          </a:p>
        </p:txBody>
      </p:sp>
      <p:sp>
        <p:nvSpPr>
          <p:cNvPr name="AutoShape 46" id="46"/>
          <p:cNvSpPr/>
          <p:nvPr/>
        </p:nvSpPr>
        <p:spPr>
          <a:xfrm rot="0">
            <a:off x="14109700" y="8369300"/>
            <a:ext cx="1219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r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($2.4M)</a:t>
            </a:r>
          </a:p>
        </p:txBody>
      </p:sp>
      <p:sp>
        <p:nvSpPr>
          <p:cNvPr name="AutoShape 47" id="47"/>
          <p:cNvSpPr/>
          <p:nvPr/>
        </p:nvSpPr>
        <p:spPr>
          <a:xfrm rot="0">
            <a:off x="8648700" y="8724900"/>
            <a:ext cx="6680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48" id="48"/>
          <p:cNvSpPr/>
          <p:nvPr/>
        </p:nvSpPr>
        <p:spPr>
          <a:xfrm rot="0">
            <a:off x="8648700" y="8724900"/>
            <a:ext cx="6680200" cy="254000"/>
          </a:xfrm>
          <a:prstGeom prst="rect">
            <a:avLst/>
          </a:prstGeom>
        </p:spPr>
      </p:sp>
      <p:sp>
        <p:nvSpPr>
          <p:cNvPr name="AutoShape 49" id="49"/>
          <p:cNvSpPr/>
          <p:nvPr/>
        </p:nvSpPr>
        <p:spPr>
          <a:xfrm rot="0">
            <a:off x="8648700" y="8775700"/>
            <a:ext cx="152400" cy="152400"/>
          </a:xfrm>
          <a:prstGeom prst="roundRect">
            <a:avLst>
              <a:gd name="adj" fmla="val 50000"/>
            </a:avLst>
          </a:prstGeom>
          <a:solidFill>
            <a:srgbClr val="7DF9FF">
              <a:alpha val="100000"/>
            </a:srgbClr>
          </a:solidFill>
        </p:spPr>
      </p:sp>
      <p:sp>
        <p:nvSpPr>
          <p:cNvPr name="AutoShape 50" id="50"/>
          <p:cNvSpPr/>
          <p:nvPr/>
        </p:nvSpPr>
        <p:spPr>
          <a:xfrm rot="0">
            <a:off x="8953500" y="8724900"/>
            <a:ext cx="4445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Partnership Development</a:t>
            </a:r>
          </a:p>
        </p:txBody>
      </p:sp>
      <p:sp>
        <p:nvSpPr>
          <p:cNvPr name="AutoShape 51" id="51"/>
          <p:cNvSpPr/>
          <p:nvPr/>
        </p:nvSpPr>
        <p:spPr>
          <a:xfrm rot="0">
            <a:off x="13550900" y="8724900"/>
            <a:ext cx="4064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20%</a:t>
            </a:r>
          </a:p>
        </p:txBody>
      </p:sp>
      <p:sp>
        <p:nvSpPr>
          <p:cNvPr name="AutoShape 52" id="52"/>
          <p:cNvSpPr/>
          <p:nvPr/>
        </p:nvSpPr>
        <p:spPr>
          <a:xfrm rot="0">
            <a:off x="14109700" y="8724900"/>
            <a:ext cx="1219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r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($1.6M)</a:t>
            </a:r>
          </a:p>
        </p:txBody>
      </p:sp>
      <p:sp>
        <p:nvSpPr>
          <p:cNvPr name="AutoShape 53" id="53"/>
          <p:cNvSpPr/>
          <p:nvPr/>
        </p:nvSpPr>
        <p:spPr>
          <a:xfrm rot="0">
            <a:off x="8648700" y="9080500"/>
            <a:ext cx="6680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54" id="54"/>
          <p:cNvSpPr/>
          <p:nvPr/>
        </p:nvSpPr>
        <p:spPr>
          <a:xfrm rot="0">
            <a:off x="8648700" y="9080500"/>
            <a:ext cx="6680200" cy="254000"/>
          </a:xfrm>
          <a:prstGeom prst="rect">
            <a:avLst/>
          </a:prstGeom>
        </p:spPr>
      </p:sp>
      <p:sp>
        <p:nvSpPr>
          <p:cNvPr name="AutoShape 55" id="55"/>
          <p:cNvSpPr/>
          <p:nvPr/>
        </p:nvSpPr>
        <p:spPr>
          <a:xfrm rot="0">
            <a:off x="8648700" y="9131300"/>
            <a:ext cx="152400" cy="152400"/>
          </a:xfrm>
          <a:prstGeom prst="roundRect">
            <a:avLst>
              <a:gd name="adj" fmla="val 50000"/>
            </a:avLst>
          </a:prstGeom>
          <a:solidFill>
            <a:srgbClr val="9013FE">
              <a:alpha val="100000"/>
            </a:srgbClr>
          </a:solidFill>
        </p:spPr>
      </p:sp>
      <p:sp>
        <p:nvSpPr>
          <p:cNvPr name="AutoShape 56" id="56"/>
          <p:cNvSpPr/>
          <p:nvPr/>
        </p:nvSpPr>
        <p:spPr>
          <a:xfrm rot="0">
            <a:off x="8953500" y="9080500"/>
            <a:ext cx="44831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Working Capital</a:t>
            </a:r>
          </a:p>
        </p:txBody>
      </p:sp>
      <p:sp>
        <p:nvSpPr>
          <p:cNvPr name="AutoShape 57" id="57"/>
          <p:cNvSpPr/>
          <p:nvPr/>
        </p:nvSpPr>
        <p:spPr>
          <a:xfrm rot="0">
            <a:off x="13589000" y="9080500"/>
            <a:ext cx="3683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10%</a:t>
            </a:r>
          </a:p>
        </p:txBody>
      </p:sp>
      <p:sp>
        <p:nvSpPr>
          <p:cNvPr name="AutoShape 58" id="58"/>
          <p:cNvSpPr/>
          <p:nvPr/>
        </p:nvSpPr>
        <p:spPr>
          <a:xfrm rot="0">
            <a:off x="14109700" y="9080500"/>
            <a:ext cx="12192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r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($800K)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Key Milestones and Risk Mitigation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600200"/>
            <a:ext cx="7315200" cy="6934200"/>
          </a:xfrm>
          <a:prstGeom prst="roundRect">
            <a:avLst>
              <a:gd name="adj" fmla="val 1465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927100" y="1917700"/>
            <a:ext cx="6680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Key Milestones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927100" y="2603500"/>
            <a:ext cx="3187700" cy="2654300"/>
          </a:xfrm>
          <a:prstGeom prst="roundRect">
            <a:avLst>
              <a:gd name="adj" fmla="val 1913"/>
            </a:avLst>
          </a:prstGeom>
          <a:solidFill>
            <a:srgbClr val="000000">
              <a:alpha val="0"/>
            </a:srgbClr>
          </a:solidFill>
          <a:ln w="12700">
            <a:solidFill>
              <a:srgbClr val="E5E7EB">
                <a:alpha val="100000"/>
              </a:srgbClr>
            </a:solidFill>
          </a:ln>
        </p:spPr>
        <p:txBody>
          <a:bodyPr anchor="ctr" wrap="square" tIns="101600" lIns="101600" bIns="101600" rIns="101600"/>
        </p:txBody>
      </p:sp>
      <p:sp>
        <p:nvSpPr>
          <p:cNvPr name="AutoShape 6" id="6"/>
          <p:cNvSpPr/>
          <p:nvPr/>
        </p:nvSpPr>
        <p:spPr>
          <a:xfrm rot="0">
            <a:off x="927100" y="2603500"/>
            <a:ext cx="3187700" cy="2654300"/>
          </a:xfrm>
          <a:prstGeom prst="roundRect">
            <a:avLst>
              <a:gd name="adj" fmla="val 1913"/>
            </a:avLst>
          </a:prstGeom>
          <a:ln w="12700">
            <a:solidFill>
              <a:srgbClr val="E5E7EB">
                <a:alpha val="100000"/>
              </a:srgbClr>
            </a:solidFill>
          </a:ln>
        </p:spPr>
      </p:sp>
      <p:sp>
        <p:nvSpPr>
          <p:cNvPr name="AutoShape 7" id="7"/>
          <p:cNvSpPr/>
          <p:nvPr/>
        </p:nvSpPr>
        <p:spPr>
          <a:xfrm>
            <a:off x="2171700" y="2940050"/>
            <a:ext cx="762000" cy="6096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2266950" y="301625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1993900" y="3575050"/>
            <a:ext cx="10541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6 Months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2120900" y="3930650"/>
            <a:ext cx="8001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25K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949450" y="4540250"/>
            <a:ext cx="1143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active users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4419600" y="2603500"/>
            <a:ext cx="3187700" cy="2654300"/>
          </a:xfrm>
          <a:prstGeom prst="roundRect">
            <a:avLst>
              <a:gd name="adj" fmla="val 1913"/>
            </a:avLst>
          </a:prstGeom>
          <a:solidFill>
            <a:srgbClr val="000000">
              <a:alpha val="0"/>
            </a:srgbClr>
          </a:solidFill>
          <a:ln w="12700">
            <a:solidFill>
              <a:srgbClr val="E5E7EB">
                <a:alpha val="100000"/>
              </a:srgbClr>
            </a:solidFill>
          </a:ln>
        </p:spPr>
        <p:txBody>
          <a:bodyPr anchor="ctr" wrap="square" tIns="101600" lIns="101600" bIns="101600" rIns="101600"/>
        </p:txBody>
      </p:sp>
      <p:sp>
        <p:nvSpPr>
          <p:cNvPr name="AutoShape 13" id="13"/>
          <p:cNvSpPr/>
          <p:nvPr/>
        </p:nvSpPr>
        <p:spPr>
          <a:xfrm rot="0">
            <a:off x="4419600" y="2603500"/>
            <a:ext cx="3187700" cy="2654300"/>
          </a:xfrm>
          <a:prstGeom prst="roundRect">
            <a:avLst>
              <a:gd name="adj" fmla="val 1913"/>
            </a:avLst>
          </a:prstGeom>
          <a:ln w="12700">
            <a:solidFill>
              <a:srgbClr val="E5E7EB">
                <a:alpha val="100000"/>
              </a:srgbClr>
            </a:solidFill>
          </a:ln>
        </p:spPr>
      </p:sp>
      <p:sp>
        <p:nvSpPr>
          <p:cNvPr name="AutoShape 14" id="14"/>
          <p:cNvSpPr/>
          <p:nvPr/>
        </p:nvSpPr>
        <p:spPr>
          <a:xfrm>
            <a:off x="5838825" y="2940050"/>
            <a:ext cx="381000" cy="6096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5886450" y="3016250"/>
            <a:ext cx="254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6" id="16"/>
          <p:cNvSpPr/>
          <p:nvPr/>
        </p:nvSpPr>
        <p:spPr>
          <a:xfrm rot="0">
            <a:off x="5441950" y="3575050"/>
            <a:ext cx="11430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12 Months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5600700" y="3930650"/>
            <a:ext cx="8255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$1M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5816600" y="4540250"/>
            <a:ext cx="393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ARR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927100" y="5562600"/>
            <a:ext cx="3187700" cy="2654300"/>
          </a:xfrm>
          <a:prstGeom prst="roundRect">
            <a:avLst>
              <a:gd name="adj" fmla="val 1913"/>
            </a:avLst>
          </a:prstGeom>
          <a:solidFill>
            <a:srgbClr val="000000">
              <a:alpha val="0"/>
            </a:srgbClr>
          </a:solidFill>
          <a:ln w="12700">
            <a:solidFill>
              <a:srgbClr val="E5E7EB">
                <a:alpha val="100000"/>
              </a:srgbClr>
            </a:solidFill>
          </a:ln>
        </p:spPr>
        <p:txBody>
          <a:bodyPr anchor="ctr" wrap="square" tIns="101600" lIns="101600" bIns="101600" rIns="101600"/>
        </p:txBody>
      </p:sp>
      <p:sp>
        <p:nvSpPr>
          <p:cNvPr name="AutoShape 20" id="20"/>
          <p:cNvSpPr/>
          <p:nvPr/>
        </p:nvSpPr>
        <p:spPr>
          <a:xfrm rot="0">
            <a:off x="927100" y="5562600"/>
            <a:ext cx="3187700" cy="2654300"/>
          </a:xfrm>
          <a:prstGeom prst="roundRect">
            <a:avLst>
              <a:gd name="adj" fmla="val 1913"/>
            </a:avLst>
          </a:prstGeom>
          <a:ln w="12700">
            <a:solidFill>
              <a:srgbClr val="E5E7EB">
                <a:alpha val="100000"/>
              </a:srgbClr>
            </a:solidFill>
          </a:ln>
        </p:spPr>
      </p:sp>
      <p:sp>
        <p:nvSpPr>
          <p:cNvPr name="AutoShape 21" id="21"/>
          <p:cNvSpPr/>
          <p:nvPr/>
        </p:nvSpPr>
        <p:spPr>
          <a:xfrm>
            <a:off x="2241550" y="5899150"/>
            <a:ext cx="609600" cy="6096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22" id="22"/>
          <p:cNvSpPr/>
          <p:nvPr/>
        </p:nvSpPr>
        <p:spPr>
          <a:xfrm rot="0">
            <a:off x="2317750" y="597535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3" id="23"/>
          <p:cNvSpPr/>
          <p:nvPr/>
        </p:nvSpPr>
        <p:spPr>
          <a:xfrm rot="0">
            <a:off x="1943100" y="6534150"/>
            <a:ext cx="11557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18 Months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1244600" y="6889750"/>
            <a:ext cx="25527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International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2032000" y="7499350"/>
            <a:ext cx="9779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expansion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4419600" y="5562600"/>
            <a:ext cx="3187700" cy="2654300"/>
          </a:xfrm>
          <a:prstGeom prst="roundRect">
            <a:avLst>
              <a:gd name="adj" fmla="val 1913"/>
            </a:avLst>
          </a:prstGeom>
          <a:solidFill>
            <a:srgbClr val="000000">
              <a:alpha val="0"/>
            </a:srgbClr>
          </a:solidFill>
          <a:ln w="12700">
            <a:solidFill>
              <a:srgbClr val="E5E7EB">
                <a:alpha val="100000"/>
              </a:srgbClr>
            </a:solidFill>
          </a:ln>
        </p:spPr>
        <p:txBody>
          <a:bodyPr anchor="ctr" wrap="square" tIns="101600" lIns="101600" bIns="101600" rIns="101600"/>
        </p:txBody>
      </p:sp>
      <p:sp>
        <p:nvSpPr>
          <p:cNvPr name="AutoShape 27" id="27"/>
          <p:cNvSpPr/>
          <p:nvPr/>
        </p:nvSpPr>
        <p:spPr>
          <a:xfrm rot="0">
            <a:off x="4419600" y="5562600"/>
            <a:ext cx="3187700" cy="2654300"/>
          </a:xfrm>
          <a:prstGeom prst="roundRect">
            <a:avLst>
              <a:gd name="adj" fmla="val 1913"/>
            </a:avLst>
          </a:prstGeom>
          <a:ln w="12700">
            <a:solidFill>
              <a:srgbClr val="E5E7EB">
                <a:alpha val="100000"/>
              </a:srgbClr>
            </a:solidFill>
          </a:ln>
        </p:spPr>
      </p:sp>
      <p:sp>
        <p:nvSpPr>
          <p:cNvPr name="AutoShape 28" id="28"/>
          <p:cNvSpPr/>
          <p:nvPr/>
        </p:nvSpPr>
        <p:spPr>
          <a:xfrm>
            <a:off x="5734050" y="5899150"/>
            <a:ext cx="609600" cy="6096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9" id="29"/>
          <p:cNvSpPr/>
          <p:nvPr/>
        </p:nvSpPr>
        <p:spPr>
          <a:xfrm rot="0">
            <a:off x="5810250" y="597535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0" id="30"/>
          <p:cNvSpPr/>
          <p:nvPr/>
        </p:nvSpPr>
        <p:spPr>
          <a:xfrm rot="0">
            <a:off x="5416550" y="6534150"/>
            <a:ext cx="11938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24 Months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5461000" y="6889750"/>
            <a:ext cx="11049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$10M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5060950" y="7499350"/>
            <a:ext cx="1905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ARR, Series B ready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8331200" y="1600200"/>
            <a:ext cx="7315200" cy="6934200"/>
          </a:xfrm>
          <a:prstGeom prst="roundRect">
            <a:avLst>
              <a:gd name="adj" fmla="val 1465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34" id="34"/>
          <p:cNvSpPr/>
          <p:nvPr/>
        </p:nvSpPr>
        <p:spPr>
          <a:xfrm rot="0">
            <a:off x="8648700" y="1917700"/>
            <a:ext cx="66802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Risk Mitigation</a:t>
            </a:r>
          </a:p>
        </p:txBody>
      </p:sp>
      <p:sp>
        <p:nvSpPr>
          <p:cNvPr name="AutoShape 35" id="35"/>
          <p:cNvSpPr/>
          <p:nvPr/>
        </p:nvSpPr>
        <p:spPr>
          <a:xfrm rot="0">
            <a:off x="8648700" y="2924175"/>
            <a:ext cx="66802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36" id="36"/>
          <p:cNvSpPr/>
          <p:nvPr/>
        </p:nvSpPr>
        <p:spPr>
          <a:xfrm rot="0">
            <a:off x="8648700" y="2924175"/>
            <a:ext cx="6680200" cy="711200"/>
          </a:xfrm>
          <a:prstGeom prst="rect">
            <a:avLst/>
          </a:prstGeom>
        </p:spPr>
      </p:sp>
      <p:sp>
        <p:nvSpPr>
          <p:cNvPr name="AutoShape 37" id="37"/>
          <p:cNvSpPr/>
          <p:nvPr/>
        </p:nvSpPr>
        <p:spPr>
          <a:xfrm>
            <a:off x="8600703" y="2932112"/>
            <a:ext cx="383977" cy="3429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38" id="38"/>
          <p:cNvSpPr/>
          <p:nvPr/>
        </p:nvSpPr>
        <p:spPr>
          <a:xfrm rot="0">
            <a:off x="8648700" y="2974975"/>
            <a:ext cx="255984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9" id="39"/>
          <p:cNvSpPr/>
          <p:nvPr/>
        </p:nvSpPr>
        <p:spPr>
          <a:xfrm rot="0">
            <a:off x="9107884" y="2924175"/>
            <a:ext cx="6221016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Technology Risk:</a:t>
            </a:r>
            <a:r>
              <a:rPr lang="en-US" b="fals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Proven AI frameworks and experienced team</a:t>
            </a:r>
          </a:p>
        </p:txBody>
      </p:sp>
      <p:sp>
        <p:nvSpPr>
          <p:cNvPr name="AutoShape 40" id="40"/>
          <p:cNvSpPr/>
          <p:nvPr/>
        </p:nvSpPr>
        <p:spPr>
          <a:xfrm rot="0">
            <a:off x="8648700" y="4581525"/>
            <a:ext cx="6680200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41" id="41"/>
          <p:cNvSpPr/>
          <p:nvPr/>
        </p:nvSpPr>
        <p:spPr>
          <a:xfrm rot="0">
            <a:off x="8648700" y="4581525"/>
            <a:ext cx="6680200" cy="711200"/>
          </a:xfrm>
          <a:prstGeom prst="rect">
            <a:avLst/>
          </a:prstGeom>
        </p:spPr>
      </p:sp>
      <p:sp>
        <p:nvSpPr>
          <p:cNvPr name="AutoShape 42" id="42"/>
          <p:cNvSpPr/>
          <p:nvPr/>
        </p:nvSpPr>
        <p:spPr>
          <a:xfrm>
            <a:off x="8596610" y="4589462"/>
            <a:ext cx="416719" cy="3429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43" id="43"/>
          <p:cNvSpPr/>
          <p:nvPr/>
        </p:nvSpPr>
        <p:spPr>
          <a:xfrm rot="0">
            <a:off x="8648700" y="4632325"/>
            <a:ext cx="277812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4" id="44"/>
          <p:cNvSpPr/>
          <p:nvPr/>
        </p:nvSpPr>
        <p:spPr>
          <a:xfrm rot="0">
            <a:off x="9129712" y="4581525"/>
            <a:ext cx="6199188" cy="711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Market Risk:</a:t>
            </a:r>
            <a:r>
              <a:rPr lang="en-US" b="fals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Large addressable market with clear demand</a:t>
            </a:r>
          </a:p>
        </p:txBody>
      </p:sp>
      <p:sp>
        <p:nvSpPr>
          <p:cNvPr name="AutoShape 45" id="45"/>
          <p:cNvSpPr/>
          <p:nvPr/>
        </p:nvSpPr>
        <p:spPr>
          <a:xfrm rot="0">
            <a:off x="8648700" y="6238875"/>
            <a:ext cx="66802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46" id="46"/>
          <p:cNvSpPr/>
          <p:nvPr/>
        </p:nvSpPr>
        <p:spPr>
          <a:xfrm rot="0">
            <a:off x="8648700" y="6238875"/>
            <a:ext cx="6680200" cy="355600"/>
          </a:xfrm>
          <a:prstGeom prst="rect">
            <a:avLst/>
          </a:prstGeom>
        </p:spPr>
      </p:sp>
      <p:sp>
        <p:nvSpPr>
          <p:cNvPr name="AutoShape 47" id="47"/>
          <p:cNvSpPr/>
          <p:nvPr/>
        </p:nvSpPr>
        <p:spPr>
          <a:xfrm>
            <a:off x="8595122" y="6289675"/>
            <a:ext cx="428625" cy="0"/>
          </a:xfrm>
          <a:prstGeom prst="rect">
            <a:avLst/>
          </a:prstGeom>
          <a:blipFill>
            <a:blip/>
            <a:stretch>
              <a:fillRect t="12500" l="12500" b="-12500" r="-12500"/>
            </a:stretch>
          </a:blipFill>
        </p:spPr>
      </p:sp>
      <p:sp>
        <p:nvSpPr>
          <p:cNvPr name="AutoShape 48" id="48"/>
          <p:cNvSpPr/>
          <p:nvPr/>
        </p:nvSpPr>
        <p:spPr>
          <a:xfrm rot="0">
            <a:off x="8648700" y="6289675"/>
            <a:ext cx="285750" cy="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9" id="49"/>
          <p:cNvSpPr/>
          <p:nvPr/>
        </p:nvSpPr>
        <p:spPr>
          <a:xfrm rot="0">
            <a:off x="9137650" y="6238875"/>
            <a:ext cx="60198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Competition Risk:</a:t>
            </a:r>
            <a:r>
              <a:rPr lang="en-US" b="fals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Strong IP and first-mover advantage</a:t>
            </a:r>
          </a:p>
        </p:txBody>
      </p:sp>
      <p:sp>
        <p:nvSpPr>
          <p:cNvPr name="AutoShape 50" id="50"/>
          <p:cNvSpPr/>
          <p:nvPr/>
        </p:nvSpPr>
        <p:spPr>
          <a:xfrm rot="0">
            <a:off x="8648700" y="7540625"/>
            <a:ext cx="66802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51" id="51"/>
          <p:cNvSpPr/>
          <p:nvPr/>
        </p:nvSpPr>
        <p:spPr>
          <a:xfrm rot="0">
            <a:off x="8648700" y="7540625"/>
            <a:ext cx="6680200" cy="355600"/>
          </a:xfrm>
          <a:prstGeom prst="rect">
            <a:avLst/>
          </a:prstGeom>
        </p:spPr>
      </p:sp>
      <p:sp>
        <p:nvSpPr>
          <p:cNvPr name="AutoShape 52" id="52"/>
          <p:cNvSpPr/>
          <p:nvPr/>
        </p:nvSpPr>
        <p:spPr>
          <a:xfrm>
            <a:off x="8595122" y="7548562"/>
            <a:ext cx="428625" cy="3429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53" id="53"/>
          <p:cNvSpPr/>
          <p:nvPr/>
        </p:nvSpPr>
        <p:spPr>
          <a:xfrm rot="0">
            <a:off x="8648700" y="7591425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54" id="54"/>
          <p:cNvSpPr/>
          <p:nvPr/>
        </p:nvSpPr>
        <p:spPr>
          <a:xfrm rot="0">
            <a:off x="9137650" y="7540625"/>
            <a:ext cx="56769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5555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Execution Risk:</a:t>
            </a:r>
            <a:r>
              <a:rPr lang="en-US" b="fals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Experienced team with track record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latin typeface="Microsoft YaHei"/>
                <a:ea typeface="Microsoft YaHei"/>
              </a:rPr>
              <a:t>12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838950" y="3554809"/>
            <a:ext cx="25781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TWELVE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714500" y="4139009"/>
            <a:ext cx="128270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Key Performance Indicators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User Engagement and Business Metrics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600200"/>
            <a:ext cx="7366000" cy="6934200"/>
          </a:xfrm>
          <a:prstGeom prst="roundRect">
            <a:avLst>
              <a:gd name="adj" fmla="val 1465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927100" y="1917700"/>
            <a:ext cx="6731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User Engagement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927100" y="2603500"/>
            <a:ext cx="3213100" cy="2603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6" id="6"/>
          <p:cNvSpPr/>
          <p:nvPr/>
        </p:nvSpPr>
        <p:spPr>
          <a:xfrm rot="0">
            <a:off x="927100" y="2603500"/>
            <a:ext cx="3213100" cy="2603500"/>
          </a:xfrm>
          <a:prstGeom prst="rect">
            <a:avLst/>
          </a:prstGeom>
        </p:spPr>
      </p:sp>
      <p:sp>
        <p:nvSpPr>
          <p:cNvPr name="AutoShape 7" id="7"/>
          <p:cNvSpPr/>
          <p:nvPr/>
        </p:nvSpPr>
        <p:spPr>
          <a:xfrm>
            <a:off x="2184400" y="2952750"/>
            <a:ext cx="762000" cy="6096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2279650" y="302895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1962150" y="3587750"/>
            <a:ext cx="11430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70%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927100" y="4248150"/>
            <a:ext cx="32131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of monthly users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1746250" y="4514850"/>
            <a:ext cx="15748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Daily Active Users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4445000" y="2603500"/>
            <a:ext cx="3213100" cy="2603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13" id="13"/>
          <p:cNvSpPr/>
          <p:nvPr/>
        </p:nvSpPr>
        <p:spPr>
          <a:xfrm rot="0">
            <a:off x="4445000" y="2603500"/>
            <a:ext cx="3213100" cy="2603500"/>
          </a:xfrm>
          <a:prstGeom prst="rect">
            <a:avLst/>
          </a:prstGeom>
        </p:spPr>
      </p:sp>
      <p:sp>
        <p:nvSpPr>
          <p:cNvPr name="AutoShape 14" id="14"/>
          <p:cNvSpPr/>
          <p:nvPr/>
        </p:nvSpPr>
        <p:spPr>
          <a:xfrm>
            <a:off x="5737225" y="2952750"/>
            <a:ext cx="685800" cy="6096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5822950" y="3028950"/>
            <a:ext cx="4572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6" id="16"/>
          <p:cNvSpPr/>
          <p:nvPr/>
        </p:nvSpPr>
        <p:spPr>
          <a:xfrm rot="0">
            <a:off x="5295900" y="3587750"/>
            <a:ext cx="15113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&gt;85%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4445000" y="4248150"/>
            <a:ext cx="32131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of planned trips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5162550" y="4514850"/>
            <a:ext cx="17780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Trip Completion Rate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927100" y="5613400"/>
            <a:ext cx="3213100" cy="2603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20" id="20"/>
          <p:cNvSpPr/>
          <p:nvPr/>
        </p:nvSpPr>
        <p:spPr>
          <a:xfrm rot="0">
            <a:off x="927100" y="5613400"/>
            <a:ext cx="3213100" cy="2603500"/>
          </a:xfrm>
          <a:prstGeom prst="rect">
            <a:avLst/>
          </a:prstGeom>
        </p:spPr>
      </p:sp>
      <p:sp>
        <p:nvSpPr>
          <p:cNvPr name="AutoShape 21" id="21"/>
          <p:cNvSpPr/>
          <p:nvPr/>
        </p:nvSpPr>
        <p:spPr>
          <a:xfrm>
            <a:off x="2289175" y="5962650"/>
            <a:ext cx="533400" cy="6096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22" id="22"/>
          <p:cNvSpPr/>
          <p:nvPr/>
        </p:nvSpPr>
        <p:spPr>
          <a:xfrm rot="0">
            <a:off x="2355850" y="6038850"/>
            <a:ext cx="355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3" id="23"/>
          <p:cNvSpPr/>
          <p:nvPr/>
        </p:nvSpPr>
        <p:spPr>
          <a:xfrm rot="0">
            <a:off x="1936750" y="6597650"/>
            <a:ext cx="11938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60%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927100" y="7258050"/>
            <a:ext cx="32131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six-month retention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1911350" y="7524750"/>
            <a:ext cx="12446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User Retention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4445000" y="5613400"/>
            <a:ext cx="3213100" cy="2603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27" id="27"/>
          <p:cNvSpPr/>
          <p:nvPr/>
        </p:nvSpPr>
        <p:spPr>
          <a:xfrm rot="0">
            <a:off x="4445000" y="5613400"/>
            <a:ext cx="3213100" cy="2603500"/>
          </a:xfrm>
          <a:prstGeom prst="rect">
            <a:avLst/>
          </a:prstGeom>
        </p:spPr>
      </p:sp>
      <p:sp>
        <p:nvSpPr>
          <p:cNvPr name="AutoShape 28" id="28"/>
          <p:cNvSpPr/>
          <p:nvPr/>
        </p:nvSpPr>
        <p:spPr>
          <a:xfrm>
            <a:off x="5772150" y="5962650"/>
            <a:ext cx="609600" cy="6096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9" id="29"/>
          <p:cNvSpPr/>
          <p:nvPr/>
        </p:nvSpPr>
        <p:spPr>
          <a:xfrm rot="0">
            <a:off x="5848350" y="603885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0" id="30"/>
          <p:cNvSpPr/>
          <p:nvPr/>
        </p:nvSpPr>
        <p:spPr>
          <a:xfrm rot="0">
            <a:off x="5613400" y="6597650"/>
            <a:ext cx="8763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15+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4445000" y="7258050"/>
            <a:ext cx="32131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minutes per session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5334000" y="7524750"/>
            <a:ext cx="14351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Session Duration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8280400" y="1600200"/>
            <a:ext cx="7366000" cy="6934200"/>
          </a:xfrm>
          <a:prstGeom prst="roundRect">
            <a:avLst>
              <a:gd name="adj" fmla="val 1465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34" id="34"/>
          <p:cNvSpPr/>
          <p:nvPr/>
        </p:nvSpPr>
        <p:spPr>
          <a:xfrm rot="0">
            <a:off x="8597900" y="1917700"/>
            <a:ext cx="6731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Business Metrics</a:t>
            </a:r>
          </a:p>
        </p:txBody>
      </p:sp>
      <p:sp>
        <p:nvSpPr>
          <p:cNvPr name="AutoShape 35" id="35"/>
          <p:cNvSpPr/>
          <p:nvPr/>
        </p:nvSpPr>
        <p:spPr>
          <a:xfrm rot="0">
            <a:off x="8597900" y="2603500"/>
            <a:ext cx="3213100" cy="2603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36" id="36"/>
          <p:cNvSpPr/>
          <p:nvPr/>
        </p:nvSpPr>
        <p:spPr>
          <a:xfrm rot="0">
            <a:off x="8597900" y="2603500"/>
            <a:ext cx="3213100" cy="2603500"/>
          </a:xfrm>
          <a:prstGeom prst="rect">
            <a:avLst/>
          </a:prstGeom>
        </p:spPr>
      </p:sp>
      <p:sp>
        <p:nvSpPr>
          <p:cNvPr name="AutoShape 37" id="37"/>
          <p:cNvSpPr/>
          <p:nvPr/>
        </p:nvSpPr>
        <p:spPr>
          <a:xfrm>
            <a:off x="10029825" y="2952750"/>
            <a:ext cx="381000" cy="6096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38" id="38"/>
          <p:cNvSpPr/>
          <p:nvPr/>
        </p:nvSpPr>
        <p:spPr>
          <a:xfrm rot="0">
            <a:off x="10077450" y="3028950"/>
            <a:ext cx="254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9" id="39"/>
          <p:cNvSpPr/>
          <p:nvPr/>
        </p:nvSpPr>
        <p:spPr>
          <a:xfrm rot="0">
            <a:off x="9734550" y="3587750"/>
            <a:ext cx="9398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$75</a:t>
            </a:r>
          </a:p>
        </p:txBody>
      </p:sp>
      <p:sp>
        <p:nvSpPr>
          <p:cNvPr name="AutoShape 40" id="40"/>
          <p:cNvSpPr/>
          <p:nvPr/>
        </p:nvSpPr>
        <p:spPr>
          <a:xfrm rot="0">
            <a:off x="8597900" y="4248150"/>
            <a:ext cx="32131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annual average</a:t>
            </a:r>
          </a:p>
        </p:txBody>
      </p:sp>
      <p:sp>
        <p:nvSpPr>
          <p:cNvPr name="AutoShape 41" id="41"/>
          <p:cNvSpPr/>
          <p:nvPr/>
        </p:nvSpPr>
        <p:spPr>
          <a:xfrm rot="0">
            <a:off x="9455150" y="4514850"/>
            <a:ext cx="14986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Revenue per User</a:t>
            </a:r>
          </a:p>
        </p:txBody>
      </p:sp>
      <p:sp>
        <p:nvSpPr>
          <p:cNvPr name="AutoShape 42" id="42"/>
          <p:cNvSpPr/>
          <p:nvPr/>
        </p:nvSpPr>
        <p:spPr>
          <a:xfrm rot="0">
            <a:off x="12115800" y="2603500"/>
            <a:ext cx="3213100" cy="2603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43" id="43"/>
          <p:cNvSpPr/>
          <p:nvPr/>
        </p:nvSpPr>
        <p:spPr>
          <a:xfrm rot="0">
            <a:off x="12115800" y="2603500"/>
            <a:ext cx="3213100" cy="2603500"/>
          </a:xfrm>
          <a:prstGeom prst="rect">
            <a:avLst/>
          </a:prstGeom>
        </p:spPr>
      </p:sp>
      <p:sp>
        <p:nvSpPr>
          <p:cNvPr name="AutoShape 44" id="44"/>
          <p:cNvSpPr/>
          <p:nvPr/>
        </p:nvSpPr>
        <p:spPr>
          <a:xfrm>
            <a:off x="13373100" y="2952750"/>
            <a:ext cx="762000" cy="6096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45" id="45"/>
          <p:cNvSpPr/>
          <p:nvPr/>
        </p:nvSpPr>
        <p:spPr>
          <a:xfrm rot="0">
            <a:off x="13468350" y="302895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6" id="46"/>
          <p:cNvSpPr/>
          <p:nvPr/>
        </p:nvSpPr>
        <p:spPr>
          <a:xfrm rot="0">
            <a:off x="13068300" y="3587750"/>
            <a:ext cx="13081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&lt;$25</a:t>
            </a:r>
          </a:p>
        </p:txBody>
      </p:sp>
      <p:sp>
        <p:nvSpPr>
          <p:cNvPr name="AutoShape 47" id="47"/>
          <p:cNvSpPr/>
          <p:nvPr/>
        </p:nvSpPr>
        <p:spPr>
          <a:xfrm rot="0">
            <a:off x="12115800" y="4248150"/>
            <a:ext cx="32131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per user</a:t>
            </a:r>
          </a:p>
        </p:txBody>
      </p:sp>
      <p:sp>
        <p:nvSpPr>
          <p:cNvPr name="AutoShape 48" id="48"/>
          <p:cNvSpPr/>
          <p:nvPr/>
        </p:nvSpPr>
        <p:spPr>
          <a:xfrm rot="0">
            <a:off x="12871450" y="4514850"/>
            <a:ext cx="17018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Customer Acq. Cost</a:t>
            </a:r>
          </a:p>
        </p:txBody>
      </p:sp>
      <p:sp>
        <p:nvSpPr>
          <p:cNvPr name="AutoShape 49" id="49"/>
          <p:cNvSpPr/>
          <p:nvPr/>
        </p:nvSpPr>
        <p:spPr>
          <a:xfrm rot="0">
            <a:off x="8597900" y="5613400"/>
            <a:ext cx="3213100" cy="2603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50" id="50"/>
          <p:cNvSpPr/>
          <p:nvPr/>
        </p:nvSpPr>
        <p:spPr>
          <a:xfrm rot="0">
            <a:off x="8597900" y="5613400"/>
            <a:ext cx="3213100" cy="2603500"/>
          </a:xfrm>
          <a:prstGeom prst="rect">
            <a:avLst/>
          </a:prstGeom>
        </p:spPr>
      </p:sp>
      <p:sp>
        <p:nvSpPr>
          <p:cNvPr name="AutoShape 51" id="51"/>
          <p:cNvSpPr/>
          <p:nvPr/>
        </p:nvSpPr>
        <p:spPr>
          <a:xfrm>
            <a:off x="9925050" y="5962650"/>
            <a:ext cx="609600" cy="6096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52" id="52"/>
          <p:cNvSpPr/>
          <p:nvPr/>
        </p:nvSpPr>
        <p:spPr>
          <a:xfrm rot="0">
            <a:off x="10001250" y="603885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53" id="53"/>
          <p:cNvSpPr/>
          <p:nvPr/>
        </p:nvSpPr>
        <p:spPr>
          <a:xfrm rot="0">
            <a:off x="9359900" y="6597650"/>
            <a:ext cx="16891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&gt;$300</a:t>
            </a:r>
          </a:p>
        </p:txBody>
      </p:sp>
      <p:sp>
        <p:nvSpPr>
          <p:cNvPr name="AutoShape 54" id="54"/>
          <p:cNvSpPr/>
          <p:nvPr/>
        </p:nvSpPr>
        <p:spPr>
          <a:xfrm rot="0">
            <a:off x="8597900" y="7258050"/>
            <a:ext cx="32131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per user</a:t>
            </a:r>
          </a:p>
        </p:txBody>
      </p:sp>
      <p:sp>
        <p:nvSpPr>
          <p:cNvPr name="AutoShape 55" id="55"/>
          <p:cNvSpPr/>
          <p:nvPr/>
        </p:nvSpPr>
        <p:spPr>
          <a:xfrm rot="0">
            <a:off x="9601200" y="7524750"/>
            <a:ext cx="12065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Lifetime Value</a:t>
            </a:r>
          </a:p>
        </p:txBody>
      </p:sp>
      <p:sp>
        <p:nvSpPr>
          <p:cNvPr name="AutoShape 56" id="56"/>
          <p:cNvSpPr/>
          <p:nvPr/>
        </p:nvSpPr>
        <p:spPr>
          <a:xfrm rot="0">
            <a:off x="12115800" y="5613400"/>
            <a:ext cx="3213100" cy="2603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57" id="57"/>
          <p:cNvSpPr/>
          <p:nvPr/>
        </p:nvSpPr>
        <p:spPr>
          <a:xfrm rot="0">
            <a:off x="12115800" y="5613400"/>
            <a:ext cx="3213100" cy="2603500"/>
          </a:xfrm>
          <a:prstGeom prst="rect">
            <a:avLst/>
          </a:prstGeom>
        </p:spPr>
      </p:sp>
      <p:sp>
        <p:nvSpPr>
          <p:cNvPr name="AutoShape 58" id="58"/>
          <p:cNvSpPr/>
          <p:nvPr/>
        </p:nvSpPr>
        <p:spPr>
          <a:xfrm>
            <a:off x="13442950" y="5962650"/>
            <a:ext cx="609600" cy="609600"/>
          </a:xfrm>
          <a:prstGeom prst="rect">
            <a:avLst/>
          </a:prstGeom>
          <a:blipFill>
            <a:blip r:embed="rId10"/>
            <a:stretch>
              <a:fillRect t="12500" l="12500" b="-12500" r="-12500"/>
            </a:stretch>
          </a:blipFill>
        </p:spPr>
      </p:sp>
      <p:sp>
        <p:nvSpPr>
          <p:cNvPr name="AutoShape 59" id="59"/>
          <p:cNvSpPr/>
          <p:nvPr/>
        </p:nvSpPr>
        <p:spPr>
          <a:xfrm rot="0">
            <a:off x="13519150" y="603885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60" id="60"/>
          <p:cNvSpPr/>
          <p:nvPr/>
        </p:nvSpPr>
        <p:spPr>
          <a:xfrm rot="0">
            <a:off x="13119100" y="6597650"/>
            <a:ext cx="1206500" cy="609600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40%</a:t>
            </a:r>
          </a:p>
        </p:txBody>
      </p:sp>
      <p:sp>
        <p:nvSpPr>
          <p:cNvPr name="AutoShape 61" id="61"/>
          <p:cNvSpPr/>
          <p:nvPr/>
        </p:nvSpPr>
        <p:spPr>
          <a:xfrm rot="0">
            <a:off x="12115800" y="7258050"/>
            <a:ext cx="32131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growth rate</a:t>
            </a:r>
          </a:p>
        </p:txBody>
      </p:sp>
      <p:sp>
        <p:nvSpPr>
          <p:cNvPr name="AutoShape 62" id="62"/>
          <p:cNvSpPr/>
          <p:nvPr/>
        </p:nvSpPr>
        <p:spPr>
          <a:xfrm rot="0">
            <a:off x="12782550" y="7524750"/>
            <a:ext cx="18796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Monthly Rec. Revenue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AI Performance and Market Impact Metrics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701800"/>
            <a:ext cx="7315200" cy="6832600"/>
          </a:xfrm>
          <a:prstGeom prst="roundRect">
            <a:avLst>
              <a:gd name="adj" fmla="val 148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1028700" y="2743200"/>
            <a:ext cx="6477000" cy="127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028700" y="2120900"/>
            <a:ext cx="6477000" cy="622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15240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AI Performance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1028700" y="3128962"/>
            <a:ext cx="64770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7" id="7"/>
          <p:cNvSpPr/>
          <p:nvPr/>
        </p:nvSpPr>
        <p:spPr>
          <a:xfrm rot="0">
            <a:off x="1028700" y="3128962"/>
            <a:ext cx="6477000" cy="952500"/>
          </a:xfrm>
          <a:prstGeom prst="rect">
            <a:avLst/>
          </a:prstGeom>
        </p:spPr>
      </p:sp>
      <p:sp>
        <p:nvSpPr>
          <p:cNvPr name="AutoShape 8" id="8"/>
          <p:cNvSpPr/>
          <p:nvPr/>
        </p:nvSpPr>
        <p:spPr>
          <a:xfrm rot="0">
            <a:off x="1028700" y="3433762"/>
            <a:ext cx="34544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9" id="9"/>
          <p:cNvSpPr/>
          <p:nvPr/>
        </p:nvSpPr>
        <p:spPr>
          <a:xfrm rot="0">
            <a:off x="1028700" y="3433762"/>
            <a:ext cx="3454400" cy="342900"/>
          </a:xfrm>
          <a:prstGeom prst="rect">
            <a:avLst/>
          </a:prstGeom>
        </p:spPr>
      </p:sp>
      <p:sp>
        <p:nvSpPr>
          <p:cNvPr name="AutoShape 10" id="10"/>
          <p:cNvSpPr/>
          <p:nvPr/>
        </p:nvSpPr>
        <p:spPr>
          <a:xfrm>
            <a:off x="981075" y="3465512"/>
            <a:ext cx="381000" cy="3048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1028700" y="3503612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2" id="12"/>
          <p:cNvSpPr/>
          <p:nvPr/>
        </p:nvSpPr>
        <p:spPr>
          <a:xfrm rot="0">
            <a:off x="1485900" y="3433762"/>
            <a:ext cx="29972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Recommendation Accuracy</a:t>
            </a:r>
          </a:p>
        </p:txBody>
      </p:sp>
      <p:sp>
        <p:nvSpPr>
          <p:cNvPr name="AutoShape 13" id="13"/>
          <p:cNvSpPr/>
          <p:nvPr/>
        </p:nvSpPr>
        <p:spPr>
          <a:xfrm rot="0">
            <a:off x="6134100" y="3128962"/>
            <a:ext cx="13716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7DF9FF">
                    <a:alpha val="100000"/>
                  </a:srgbClr>
                </a:solidFill>
                <a:latin typeface="Microsoft YaHei"/>
                <a:ea typeface="Microsoft YaHei"/>
              </a:rPr>
              <a:t>&gt;90%</a:t>
            </a:r>
          </a:p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user satisfaction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028700" y="4446588"/>
            <a:ext cx="64770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15" id="15"/>
          <p:cNvSpPr/>
          <p:nvPr/>
        </p:nvSpPr>
        <p:spPr>
          <a:xfrm rot="0">
            <a:off x="1028700" y="4446588"/>
            <a:ext cx="6477000" cy="952500"/>
          </a:xfrm>
          <a:prstGeom prst="rect">
            <a:avLst/>
          </a:prstGeom>
        </p:spPr>
      </p:sp>
      <p:sp>
        <p:nvSpPr>
          <p:cNvPr name="AutoShape 16" id="16"/>
          <p:cNvSpPr/>
          <p:nvPr/>
        </p:nvSpPr>
        <p:spPr>
          <a:xfrm rot="0">
            <a:off x="1028700" y="4751388"/>
            <a:ext cx="2133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7" id="17"/>
          <p:cNvSpPr/>
          <p:nvPr/>
        </p:nvSpPr>
        <p:spPr>
          <a:xfrm rot="0">
            <a:off x="1028700" y="4751388"/>
            <a:ext cx="2133600" cy="342900"/>
          </a:xfrm>
          <a:prstGeom prst="rect">
            <a:avLst/>
          </a:prstGeom>
        </p:spPr>
      </p:sp>
      <p:sp>
        <p:nvSpPr>
          <p:cNvPr name="AutoShape 18" id="18"/>
          <p:cNvSpPr/>
          <p:nvPr/>
        </p:nvSpPr>
        <p:spPr>
          <a:xfrm>
            <a:off x="981075" y="4783138"/>
            <a:ext cx="381000" cy="3048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9" id="19"/>
          <p:cNvSpPr/>
          <p:nvPr/>
        </p:nvSpPr>
        <p:spPr>
          <a:xfrm rot="0">
            <a:off x="1028700" y="4821238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0" id="20"/>
          <p:cNvSpPr/>
          <p:nvPr/>
        </p:nvSpPr>
        <p:spPr>
          <a:xfrm rot="0">
            <a:off x="1485900" y="4751388"/>
            <a:ext cx="16764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Personalization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5880100" y="4446588"/>
            <a:ext cx="16256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7DF9FF">
                    <a:alpha val="100000"/>
                  </a:srgbClr>
                </a:solidFill>
                <a:latin typeface="Microsoft YaHei"/>
                <a:ea typeface="Microsoft YaHei"/>
              </a:rPr>
              <a:t>3x</a:t>
            </a:r>
          </a:p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higher engagement</a:t>
            </a:r>
          </a:p>
        </p:txBody>
      </p:sp>
      <p:sp>
        <p:nvSpPr>
          <p:cNvPr name="AutoShape 22" id="22"/>
          <p:cNvSpPr/>
          <p:nvPr/>
        </p:nvSpPr>
        <p:spPr>
          <a:xfrm rot="0">
            <a:off x="1028700" y="5764212"/>
            <a:ext cx="64770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23" id="23"/>
          <p:cNvSpPr/>
          <p:nvPr/>
        </p:nvSpPr>
        <p:spPr>
          <a:xfrm rot="0">
            <a:off x="1028700" y="5764212"/>
            <a:ext cx="6477000" cy="952500"/>
          </a:xfrm>
          <a:prstGeom prst="rect">
            <a:avLst/>
          </a:prstGeom>
        </p:spPr>
      </p:sp>
      <p:sp>
        <p:nvSpPr>
          <p:cNvPr name="AutoShape 24" id="24"/>
          <p:cNvSpPr/>
          <p:nvPr/>
        </p:nvSpPr>
        <p:spPr>
          <a:xfrm rot="0">
            <a:off x="1028700" y="6069012"/>
            <a:ext cx="2641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25" id="25"/>
          <p:cNvSpPr/>
          <p:nvPr/>
        </p:nvSpPr>
        <p:spPr>
          <a:xfrm rot="0">
            <a:off x="1028700" y="6069012"/>
            <a:ext cx="2641600" cy="342900"/>
          </a:xfrm>
          <a:prstGeom prst="rect">
            <a:avLst/>
          </a:prstGeom>
        </p:spPr>
      </p:sp>
      <p:sp>
        <p:nvSpPr>
          <p:cNvPr name="AutoShape 26" id="26"/>
          <p:cNvSpPr/>
          <p:nvPr/>
        </p:nvSpPr>
        <p:spPr>
          <a:xfrm>
            <a:off x="981075" y="6100762"/>
            <a:ext cx="381000" cy="3048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27" id="27"/>
          <p:cNvSpPr/>
          <p:nvPr/>
        </p:nvSpPr>
        <p:spPr>
          <a:xfrm rot="0">
            <a:off x="1028700" y="6138862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8" id="28"/>
          <p:cNvSpPr/>
          <p:nvPr/>
        </p:nvSpPr>
        <p:spPr>
          <a:xfrm rot="0">
            <a:off x="1485900" y="6069012"/>
            <a:ext cx="21844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Prediction Accuracy</a:t>
            </a:r>
          </a:p>
        </p:txBody>
      </p:sp>
      <p:sp>
        <p:nvSpPr>
          <p:cNvPr name="AutoShape 29" id="29"/>
          <p:cNvSpPr/>
          <p:nvPr/>
        </p:nvSpPr>
        <p:spPr>
          <a:xfrm rot="0">
            <a:off x="5524500" y="5764212"/>
            <a:ext cx="19812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7DF9FF">
                    <a:alpha val="100000"/>
                  </a:srgbClr>
                </a:solidFill>
                <a:latin typeface="Microsoft YaHei"/>
                <a:ea typeface="Microsoft YaHei"/>
              </a:rPr>
              <a:t>85%</a:t>
            </a:r>
          </a:p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price forecast accuracy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1028700" y="7081838"/>
            <a:ext cx="64770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31" id="31"/>
          <p:cNvSpPr/>
          <p:nvPr/>
        </p:nvSpPr>
        <p:spPr>
          <a:xfrm rot="0">
            <a:off x="1028700" y="7081838"/>
            <a:ext cx="6477000" cy="952500"/>
          </a:xfrm>
          <a:prstGeom prst="rect">
            <a:avLst/>
          </a:prstGeom>
        </p:spPr>
      </p:sp>
      <p:sp>
        <p:nvSpPr>
          <p:cNvPr name="AutoShape 32" id="32"/>
          <p:cNvSpPr/>
          <p:nvPr/>
        </p:nvSpPr>
        <p:spPr>
          <a:xfrm rot="0">
            <a:off x="1028700" y="7386638"/>
            <a:ext cx="21717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33" id="33"/>
          <p:cNvSpPr/>
          <p:nvPr/>
        </p:nvSpPr>
        <p:spPr>
          <a:xfrm rot="0">
            <a:off x="1028700" y="7386638"/>
            <a:ext cx="2171700" cy="342900"/>
          </a:xfrm>
          <a:prstGeom prst="rect">
            <a:avLst/>
          </a:prstGeom>
        </p:spPr>
      </p:sp>
      <p:sp>
        <p:nvSpPr>
          <p:cNvPr name="AutoShape 34" id="34"/>
          <p:cNvSpPr/>
          <p:nvPr/>
        </p:nvSpPr>
        <p:spPr>
          <a:xfrm>
            <a:off x="981075" y="7418388"/>
            <a:ext cx="381000" cy="3048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1028700" y="7456488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1485900" y="7386638"/>
            <a:ext cx="17145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Response Time</a:t>
            </a:r>
          </a:p>
        </p:txBody>
      </p:sp>
      <p:sp>
        <p:nvSpPr>
          <p:cNvPr name="AutoShape 37" id="37"/>
          <p:cNvSpPr/>
          <p:nvPr/>
        </p:nvSpPr>
        <p:spPr>
          <a:xfrm rot="0">
            <a:off x="5740400" y="7081838"/>
            <a:ext cx="17653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7DF9FF">
                    <a:alpha val="100000"/>
                  </a:srgbClr>
                </a:solidFill>
                <a:latin typeface="Microsoft YaHei"/>
                <a:ea typeface="Microsoft YaHei"/>
              </a:rPr>
              <a:t>&lt;2s</a:t>
            </a:r>
          </a:p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for recommendations</a:t>
            </a:r>
          </a:p>
        </p:txBody>
      </p:sp>
      <p:sp>
        <p:nvSpPr>
          <p:cNvPr name="AutoShape 38" id="38"/>
          <p:cNvSpPr/>
          <p:nvPr/>
        </p:nvSpPr>
        <p:spPr>
          <a:xfrm rot="0">
            <a:off x="8331200" y="1701800"/>
            <a:ext cx="7315200" cy="6832600"/>
          </a:xfrm>
          <a:prstGeom prst="roundRect">
            <a:avLst>
              <a:gd name="adj" fmla="val 1486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39" id="39"/>
          <p:cNvSpPr/>
          <p:nvPr/>
        </p:nvSpPr>
        <p:spPr>
          <a:xfrm>
            <a:off x="8750300" y="2743200"/>
            <a:ext cx="6477000" cy="12700"/>
          </a:xfrm>
          <a:prstGeom prst="rect">
            <a:avLst/>
          </a:prstGeom>
          <a:solidFill>
            <a:srgbClr val="FFFFFF">
              <a:alpha val="15000"/>
            </a:srgbClr>
          </a:solidFill>
        </p:spPr>
      </p:sp>
      <p:sp>
        <p:nvSpPr>
          <p:cNvPr name="AutoShape 40" id="40"/>
          <p:cNvSpPr/>
          <p:nvPr/>
        </p:nvSpPr>
        <p:spPr>
          <a:xfrm rot="0">
            <a:off x="8750300" y="2120900"/>
            <a:ext cx="6477000" cy="622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15240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b="tru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Market Impact</a:t>
            </a:r>
          </a:p>
        </p:txBody>
      </p:sp>
      <p:sp>
        <p:nvSpPr>
          <p:cNvPr name="AutoShape 41" id="41"/>
          <p:cNvSpPr/>
          <p:nvPr/>
        </p:nvSpPr>
        <p:spPr>
          <a:xfrm rot="0">
            <a:off x="8750300" y="3128962"/>
            <a:ext cx="64770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42" id="42"/>
          <p:cNvSpPr/>
          <p:nvPr/>
        </p:nvSpPr>
        <p:spPr>
          <a:xfrm rot="0">
            <a:off x="8750300" y="3128962"/>
            <a:ext cx="6477000" cy="952500"/>
          </a:xfrm>
          <a:prstGeom prst="rect">
            <a:avLst/>
          </a:prstGeom>
        </p:spPr>
      </p:sp>
      <p:sp>
        <p:nvSpPr>
          <p:cNvPr name="AutoShape 43" id="43"/>
          <p:cNvSpPr/>
          <p:nvPr/>
        </p:nvSpPr>
        <p:spPr>
          <a:xfrm rot="0">
            <a:off x="8750300" y="3433762"/>
            <a:ext cx="19304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44" id="44"/>
          <p:cNvSpPr/>
          <p:nvPr/>
        </p:nvSpPr>
        <p:spPr>
          <a:xfrm rot="0">
            <a:off x="8750300" y="3433762"/>
            <a:ext cx="1930400" cy="342900"/>
          </a:xfrm>
          <a:prstGeom prst="rect">
            <a:avLst/>
          </a:prstGeom>
        </p:spPr>
      </p:sp>
      <p:sp>
        <p:nvSpPr>
          <p:cNvPr name="AutoShape 45" id="45"/>
          <p:cNvSpPr/>
          <p:nvPr/>
        </p:nvSpPr>
        <p:spPr>
          <a:xfrm>
            <a:off x="8702675" y="3465512"/>
            <a:ext cx="381000" cy="3048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46" id="46"/>
          <p:cNvSpPr/>
          <p:nvPr/>
        </p:nvSpPr>
        <p:spPr>
          <a:xfrm rot="0">
            <a:off x="8750300" y="3503612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7" id="47"/>
          <p:cNvSpPr/>
          <p:nvPr/>
        </p:nvSpPr>
        <p:spPr>
          <a:xfrm rot="0">
            <a:off x="9207500" y="3433762"/>
            <a:ext cx="14732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Market Share</a:t>
            </a:r>
          </a:p>
        </p:txBody>
      </p:sp>
      <p:sp>
        <p:nvSpPr>
          <p:cNvPr name="AutoShape 48" id="48"/>
          <p:cNvSpPr/>
          <p:nvPr/>
        </p:nvSpPr>
        <p:spPr>
          <a:xfrm rot="0">
            <a:off x="13754100" y="3128962"/>
            <a:ext cx="14732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7DF9FF">
                    <a:alpha val="100000"/>
                  </a:srgbClr>
                </a:solidFill>
                <a:latin typeface="Microsoft YaHei"/>
                <a:ea typeface="Microsoft YaHei"/>
              </a:rPr>
              <a:t>2%</a:t>
            </a:r>
          </a:p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AI travel segment</a:t>
            </a:r>
          </a:p>
        </p:txBody>
      </p:sp>
      <p:sp>
        <p:nvSpPr>
          <p:cNvPr name="AutoShape 49" id="49"/>
          <p:cNvSpPr/>
          <p:nvPr/>
        </p:nvSpPr>
        <p:spPr>
          <a:xfrm rot="0">
            <a:off x="8750300" y="4446588"/>
            <a:ext cx="64770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50" id="50"/>
          <p:cNvSpPr/>
          <p:nvPr/>
        </p:nvSpPr>
        <p:spPr>
          <a:xfrm rot="0">
            <a:off x="8750300" y="4446588"/>
            <a:ext cx="6477000" cy="952500"/>
          </a:xfrm>
          <a:prstGeom prst="rect">
            <a:avLst/>
          </a:prstGeom>
        </p:spPr>
      </p:sp>
      <p:sp>
        <p:nvSpPr>
          <p:cNvPr name="AutoShape 51" id="51"/>
          <p:cNvSpPr/>
          <p:nvPr/>
        </p:nvSpPr>
        <p:spPr>
          <a:xfrm rot="0">
            <a:off x="8750300" y="4751388"/>
            <a:ext cx="25908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52" id="52"/>
          <p:cNvSpPr/>
          <p:nvPr/>
        </p:nvSpPr>
        <p:spPr>
          <a:xfrm rot="0">
            <a:off x="8750300" y="4751388"/>
            <a:ext cx="2590800" cy="342900"/>
          </a:xfrm>
          <a:prstGeom prst="rect">
            <a:avLst/>
          </a:prstGeom>
        </p:spPr>
      </p:sp>
      <p:sp>
        <p:nvSpPr>
          <p:cNvPr name="AutoShape 53" id="53"/>
          <p:cNvSpPr/>
          <p:nvPr/>
        </p:nvSpPr>
        <p:spPr>
          <a:xfrm>
            <a:off x="8702675" y="4783138"/>
            <a:ext cx="381000" cy="3048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54" id="54"/>
          <p:cNvSpPr/>
          <p:nvPr/>
        </p:nvSpPr>
        <p:spPr>
          <a:xfrm rot="0">
            <a:off x="8750300" y="4821238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55" id="55"/>
          <p:cNvSpPr/>
          <p:nvPr/>
        </p:nvSpPr>
        <p:spPr>
          <a:xfrm rot="0">
            <a:off x="9207500" y="4751388"/>
            <a:ext cx="2133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Partnership Growth</a:t>
            </a:r>
          </a:p>
        </p:txBody>
      </p:sp>
      <p:sp>
        <p:nvSpPr>
          <p:cNvPr name="AutoShape 56" id="56"/>
          <p:cNvSpPr/>
          <p:nvPr/>
        </p:nvSpPr>
        <p:spPr>
          <a:xfrm rot="0">
            <a:off x="13525500" y="4446588"/>
            <a:ext cx="17018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7DF9FF">
                    <a:alpha val="100000"/>
                  </a:srgbClr>
                </a:solidFill>
                <a:latin typeface="Microsoft YaHei"/>
                <a:ea typeface="Microsoft YaHei"/>
              </a:rPr>
              <a:t>100+</a:t>
            </a:r>
          </a:p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integrated providers</a:t>
            </a:r>
          </a:p>
        </p:txBody>
      </p:sp>
      <p:sp>
        <p:nvSpPr>
          <p:cNvPr name="AutoShape 57" id="57"/>
          <p:cNvSpPr/>
          <p:nvPr/>
        </p:nvSpPr>
        <p:spPr>
          <a:xfrm rot="0">
            <a:off x="8750300" y="5764212"/>
            <a:ext cx="64770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58" id="58"/>
          <p:cNvSpPr/>
          <p:nvPr/>
        </p:nvSpPr>
        <p:spPr>
          <a:xfrm rot="0">
            <a:off x="8750300" y="5764212"/>
            <a:ext cx="6477000" cy="952500"/>
          </a:xfrm>
          <a:prstGeom prst="rect">
            <a:avLst/>
          </a:prstGeom>
        </p:spPr>
      </p:sp>
      <p:sp>
        <p:nvSpPr>
          <p:cNvPr name="AutoShape 59" id="59"/>
          <p:cNvSpPr/>
          <p:nvPr/>
        </p:nvSpPr>
        <p:spPr>
          <a:xfrm rot="0">
            <a:off x="8750300" y="6069012"/>
            <a:ext cx="29083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60" id="60"/>
          <p:cNvSpPr/>
          <p:nvPr/>
        </p:nvSpPr>
        <p:spPr>
          <a:xfrm rot="0">
            <a:off x="8750300" y="6069012"/>
            <a:ext cx="2908300" cy="342900"/>
          </a:xfrm>
          <a:prstGeom prst="rect">
            <a:avLst/>
          </a:prstGeom>
        </p:spPr>
      </p:sp>
      <p:sp>
        <p:nvSpPr>
          <p:cNvPr name="AutoShape 61" id="61"/>
          <p:cNvSpPr/>
          <p:nvPr/>
        </p:nvSpPr>
        <p:spPr>
          <a:xfrm>
            <a:off x="8702675" y="6100762"/>
            <a:ext cx="381000" cy="3048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62" id="62"/>
          <p:cNvSpPr/>
          <p:nvPr/>
        </p:nvSpPr>
        <p:spPr>
          <a:xfrm rot="0">
            <a:off x="8750300" y="6138862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63" id="63"/>
          <p:cNvSpPr/>
          <p:nvPr/>
        </p:nvSpPr>
        <p:spPr>
          <a:xfrm rot="0">
            <a:off x="9207500" y="6069012"/>
            <a:ext cx="24511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Geographic Expansion</a:t>
            </a:r>
          </a:p>
        </p:txBody>
      </p:sp>
      <p:sp>
        <p:nvSpPr>
          <p:cNvPr name="AutoShape 64" id="64"/>
          <p:cNvSpPr/>
          <p:nvPr/>
        </p:nvSpPr>
        <p:spPr>
          <a:xfrm rot="0">
            <a:off x="13614400" y="5764212"/>
            <a:ext cx="16129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7DF9FF">
                    <a:alpha val="100000"/>
                  </a:srgbClr>
                </a:solidFill>
                <a:latin typeface="Microsoft YaHei"/>
                <a:ea typeface="Microsoft YaHei"/>
              </a:rPr>
              <a:t>10</a:t>
            </a:r>
          </a:p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countries by year 2</a:t>
            </a:r>
          </a:p>
        </p:txBody>
      </p:sp>
      <p:sp>
        <p:nvSpPr>
          <p:cNvPr name="AutoShape 65" id="65"/>
          <p:cNvSpPr/>
          <p:nvPr/>
        </p:nvSpPr>
        <p:spPr>
          <a:xfrm rot="0">
            <a:off x="8750300" y="7081838"/>
            <a:ext cx="64770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square" tIns="0" lIns="0" bIns="0" rIns="0"/>
        </p:txBody>
      </p:sp>
      <p:sp>
        <p:nvSpPr>
          <p:cNvPr name="AutoShape 66" id="66"/>
          <p:cNvSpPr/>
          <p:nvPr/>
        </p:nvSpPr>
        <p:spPr>
          <a:xfrm rot="0">
            <a:off x="8750300" y="7081838"/>
            <a:ext cx="6477000" cy="952500"/>
          </a:xfrm>
          <a:prstGeom prst="rect">
            <a:avLst/>
          </a:prstGeom>
        </p:spPr>
      </p:sp>
      <p:sp>
        <p:nvSpPr>
          <p:cNvPr name="AutoShape 67" id="67"/>
          <p:cNvSpPr/>
          <p:nvPr/>
        </p:nvSpPr>
        <p:spPr>
          <a:xfrm rot="0">
            <a:off x="8750300" y="7386638"/>
            <a:ext cx="27178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68" id="68"/>
          <p:cNvSpPr/>
          <p:nvPr/>
        </p:nvSpPr>
        <p:spPr>
          <a:xfrm rot="0">
            <a:off x="8750300" y="7386638"/>
            <a:ext cx="2717800" cy="342900"/>
          </a:xfrm>
          <a:prstGeom prst="rect">
            <a:avLst/>
          </a:prstGeom>
        </p:spPr>
      </p:sp>
      <p:sp>
        <p:nvSpPr>
          <p:cNvPr name="AutoShape 69" id="69"/>
          <p:cNvSpPr/>
          <p:nvPr/>
        </p:nvSpPr>
        <p:spPr>
          <a:xfrm>
            <a:off x="8702675" y="7418388"/>
            <a:ext cx="381000" cy="304800"/>
          </a:xfrm>
          <a:prstGeom prst="rect">
            <a:avLst/>
          </a:prstGeom>
          <a:blipFill>
            <a:blip r:embed="rId10"/>
            <a:stretch>
              <a:fillRect t="12500" l="12500" b="-12500" r="-12500"/>
            </a:stretch>
          </a:blipFill>
        </p:spPr>
      </p:sp>
      <p:sp>
        <p:nvSpPr>
          <p:cNvPr name="AutoShape 70" id="70"/>
          <p:cNvSpPr/>
          <p:nvPr/>
        </p:nvSpPr>
        <p:spPr>
          <a:xfrm rot="0">
            <a:off x="8750300" y="7456488"/>
            <a:ext cx="254000" cy="2032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71" id="71"/>
          <p:cNvSpPr/>
          <p:nvPr/>
        </p:nvSpPr>
        <p:spPr>
          <a:xfrm rot="0">
            <a:off x="9207500" y="7386638"/>
            <a:ext cx="2260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Industry Recognition</a:t>
            </a:r>
          </a:p>
        </p:txBody>
      </p:sp>
      <p:sp>
        <p:nvSpPr>
          <p:cNvPr name="AutoShape 72" id="72"/>
          <p:cNvSpPr/>
          <p:nvPr/>
        </p:nvSpPr>
        <p:spPr>
          <a:xfrm rot="0">
            <a:off x="13195300" y="7081838"/>
            <a:ext cx="20320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7DF9FF">
                    <a:alpha val="100000"/>
                  </a:srgbClr>
                </a:solidFill>
                <a:latin typeface="Microsoft YaHei"/>
                <a:ea typeface="Microsoft YaHei"/>
              </a:rPr>
              <a:t>Top 3</a:t>
            </a:r>
          </a:p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0000"/>
                  </a:srgbClr>
                </a:solidFill>
                <a:latin typeface="Microsoft YaHei"/>
                <a:ea typeface="Microsoft YaHei"/>
              </a:rPr>
              <a:t>travel innovation awards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2800" y="812800"/>
            <a:ext cx="146304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b="true" i="false" sz="32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Current Pain Points in Travel Planning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2800" y="1930400"/>
            <a:ext cx="4673600" cy="3048000"/>
          </a:xfrm>
          <a:prstGeom prst="roundRect">
            <a:avLst>
              <a:gd name="adj" fmla="val 3333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1276350" y="2393950"/>
            <a:ext cx="457200" cy="4572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130300" y="22479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4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6" id="6"/>
          <p:cNvSpPr/>
          <p:nvPr/>
        </p:nvSpPr>
        <p:spPr>
          <a:xfrm>
            <a:off x="1276350" y="2393950"/>
            <a:ext cx="457200" cy="4572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333500" y="245110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130300" y="3162300"/>
            <a:ext cx="4038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tru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Information Overload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130300" y="3606800"/>
            <a:ext cx="4038600" cy="508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D1D5DB">
                    <a:alpha val="80000"/>
                  </a:srgbClr>
                </a:solidFill>
                <a:latin typeface="Microsoft YaHei"/>
                <a:ea typeface="Microsoft YaHei"/>
              </a:rPr>
              <a:t>Travelers spend 5+ hours researching destinations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5791200" y="1930400"/>
            <a:ext cx="4673600" cy="3048000"/>
          </a:xfrm>
          <a:prstGeom prst="roundRect">
            <a:avLst>
              <a:gd name="adj" fmla="val 3333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1" id="11"/>
          <p:cNvSpPr/>
          <p:nvPr/>
        </p:nvSpPr>
        <p:spPr>
          <a:xfrm>
            <a:off x="6254750" y="2393950"/>
            <a:ext cx="457200" cy="4572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6108700" y="22479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7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13" id="13"/>
          <p:cNvSpPr/>
          <p:nvPr/>
        </p:nvSpPr>
        <p:spPr>
          <a:xfrm>
            <a:off x="6254750" y="2393950"/>
            <a:ext cx="457200" cy="4572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6311900" y="245110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5" id="15"/>
          <p:cNvSpPr/>
          <p:nvPr/>
        </p:nvSpPr>
        <p:spPr>
          <a:xfrm rot="0">
            <a:off x="6108700" y="3162300"/>
            <a:ext cx="4038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tru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Fragmented Experience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6108700" y="3606800"/>
            <a:ext cx="40386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D1D5DB">
                    <a:alpha val="80000"/>
                  </a:srgbClr>
                </a:solidFill>
                <a:latin typeface="Microsoft YaHei"/>
                <a:ea typeface="Microsoft YaHei"/>
              </a:rPr>
              <a:t>Multiple platforms for flights, hotels, activities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10769600" y="1930400"/>
            <a:ext cx="4673600" cy="3048000"/>
          </a:xfrm>
          <a:prstGeom prst="roundRect">
            <a:avLst>
              <a:gd name="adj" fmla="val 3333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8" id="18"/>
          <p:cNvSpPr/>
          <p:nvPr/>
        </p:nvSpPr>
        <p:spPr>
          <a:xfrm>
            <a:off x="11233150" y="2393950"/>
            <a:ext cx="457200" cy="4572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19" id="19"/>
          <p:cNvSpPr/>
          <p:nvPr/>
        </p:nvSpPr>
        <p:spPr>
          <a:xfrm rot="0">
            <a:off x="11087100" y="22479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20" id="20"/>
          <p:cNvSpPr/>
          <p:nvPr/>
        </p:nvSpPr>
        <p:spPr>
          <a:xfrm>
            <a:off x="11233150" y="2393950"/>
            <a:ext cx="457200" cy="457200"/>
          </a:xfrm>
          <a:prstGeom prst="rect">
            <a:avLst/>
          </a:prstGeom>
          <a:blipFill>
            <a:blip r:embed="rId11"/>
            <a:stretch>
              <a:fillRect t="12500" l="12500" b="-12500" r="-12500"/>
            </a:stretch>
          </a:blipFill>
        </p:spPr>
      </p:sp>
      <p:sp>
        <p:nvSpPr>
          <p:cNvPr name="AutoShape 21" id="21"/>
          <p:cNvSpPr/>
          <p:nvPr/>
        </p:nvSpPr>
        <p:spPr>
          <a:xfrm rot="0">
            <a:off x="11290300" y="245110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2" id="22"/>
          <p:cNvSpPr/>
          <p:nvPr/>
        </p:nvSpPr>
        <p:spPr>
          <a:xfrm rot="0">
            <a:off x="11087100" y="3162300"/>
            <a:ext cx="4038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tru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Generic Recommendations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1087100" y="3606800"/>
            <a:ext cx="4038600" cy="508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D1D5DB">
                    <a:alpha val="80000"/>
                  </a:srgbClr>
                </a:solidFill>
                <a:latin typeface="Microsoft YaHei"/>
                <a:ea typeface="Microsoft YaHei"/>
              </a:rPr>
              <a:t>One-size-fits-all approach ignores personal preferences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812800" y="5283200"/>
            <a:ext cx="4673600" cy="3048000"/>
          </a:xfrm>
          <a:prstGeom prst="roundRect">
            <a:avLst>
              <a:gd name="adj" fmla="val 3333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5" id="25"/>
          <p:cNvSpPr/>
          <p:nvPr/>
        </p:nvSpPr>
        <p:spPr>
          <a:xfrm>
            <a:off x="1328738" y="5746750"/>
            <a:ext cx="342900" cy="457200"/>
          </a:xfrm>
          <a:prstGeom prst="rect">
            <a:avLst/>
          </a:prstGeom>
          <a:blipFill>
            <a:blip r:embed="rId12"/>
            <a:stretch>
              <a:fillRect t="12500" l="12500" b="-12500" r="-12500"/>
            </a:stretch>
          </a:blipFill>
        </p:spPr>
      </p:sp>
      <p:sp>
        <p:nvSpPr>
          <p:cNvPr name="AutoShape 26" id="26"/>
          <p:cNvSpPr/>
          <p:nvPr/>
        </p:nvSpPr>
        <p:spPr>
          <a:xfrm rot="0">
            <a:off x="1130300" y="56007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13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27" id="27"/>
          <p:cNvSpPr/>
          <p:nvPr/>
        </p:nvSpPr>
        <p:spPr>
          <a:xfrm>
            <a:off x="1328738" y="5746750"/>
            <a:ext cx="342900" cy="457200"/>
          </a:xfrm>
          <a:prstGeom prst="rect">
            <a:avLst/>
          </a:prstGeom>
          <a:blipFill>
            <a:blip r:embed="rId14"/>
            <a:stretch>
              <a:fillRect t="12500" l="12500" b="-12500" r="-12500"/>
            </a:stretch>
          </a:blipFill>
        </p:spPr>
      </p:sp>
      <p:sp>
        <p:nvSpPr>
          <p:cNvPr name="AutoShape 28" id="28"/>
          <p:cNvSpPr/>
          <p:nvPr/>
        </p:nvSpPr>
        <p:spPr>
          <a:xfrm rot="0">
            <a:off x="1371600" y="5803900"/>
            <a:ext cx="2286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9" id="29"/>
          <p:cNvSpPr/>
          <p:nvPr/>
        </p:nvSpPr>
        <p:spPr>
          <a:xfrm rot="0">
            <a:off x="1130300" y="6515100"/>
            <a:ext cx="4038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tru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Time-Consuming Process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1130300" y="6959600"/>
            <a:ext cx="40386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D1D5DB">
                    <a:alpha val="80000"/>
                  </a:srgbClr>
                </a:solidFill>
                <a:latin typeface="Microsoft YaHei"/>
                <a:ea typeface="Microsoft YaHei"/>
              </a:rPr>
              <a:t>Manual coordination of schedules and bookings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5791200" y="5283200"/>
            <a:ext cx="4673600" cy="3048000"/>
          </a:xfrm>
          <a:prstGeom prst="roundRect">
            <a:avLst>
              <a:gd name="adj" fmla="val 3333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32" id="32"/>
          <p:cNvSpPr/>
          <p:nvPr/>
        </p:nvSpPr>
        <p:spPr>
          <a:xfrm>
            <a:off x="6254750" y="5746750"/>
            <a:ext cx="457200" cy="457200"/>
          </a:xfrm>
          <a:prstGeom prst="rect">
            <a:avLst/>
          </a:prstGeom>
          <a:blipFill>
            <a:blip r:embed="rId15"/>
            <a:stretch>
              <a:fillRect t="12500" l="12500" b="-12500" r="-12500"/>
            </a:stretch>
          </a:blipFill>
        </p:spPr>
      </p:sp>
      <p:sp>
        <p:nvSpPr>
          <p:cNvPr name="AutoShape 33" id="33"/>
          <p:cNvSpPr/>
          <p:nvPr/>
        </p:nvSpPr>
        <p:spPr>
          <a:xfrm rot="0">
            <a:off x="6108700" y="56007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16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34" id="34"/>
          <p:cNvSpPr/>
          <p:nvPr/>
        </p:nvSpPr>
        <p:spPr>
          <a:xfrm>
            <a:off x="6254750" y="5746750"/>
            <a:ext cx="457200" cy="457200"/>
          </a:xfrm>
          <a:prstGeom prst="rect">
            <a:avLst/>
          </a:prstGeom>
          <a:blipFill>
            <a:blip r:embed="rId17"/>
            <a:stretch>
              <a:fillRect t="12500" l="12500" b="-12500" r="-1250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6311900" y="580390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6108700" y="6515100"/>
            <a:ext cx="4038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tru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Budget Uncertainty</a:t>
            </a:r>
          </a:p>
        </p:txBody>
      </p:sp>
      <p:sp>
        <p:nvSpPr>
          <p:cNvPr name="AutoShape 37" id="37"/>
          <p:cNvSpPr/>
          <p:nvPr/>
        </p:nvSpPr>
        <p:spPr>
          <a:xfrm rot="0">
            <a:off x="6108700" y="6959600"/>
            <a:ext cx="40386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D1D5DB">
                    <a:alpha val="80000"/>
                  </a:srgbClr>
                </a:solidFill>
                <a:latin typeface="Microsoft YaHei"/>
                <a:ea typeface="Microsoft YaHei"/>
              </a:rPr>
              <a:t>Difficulty tracking and optimizing travel costs</a:t>
            </a:r>
          </a:p>
        </p:txBody>
      </p:sp>
      <p:sp>
        <p:nvSpPr>
          <p:cNvPr name="AutoShape 38" id="38"/>
          <p:cNvSpPr/>
          <p:nvPr/>
        </p:nvSpPr>
        <p:spPr>
          <a:xfrm rot="0">
            <a:off x="10769600" y="5283200"/>
            <a:ext cx="4673600" cy="3048000"/>
          </a:xfrm>
          <a:prstGeom prst="roundRect">
            <a:avLst>
              <a:gd name="adj" fmla="val 3333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39" id="39"/>
          <p:cNvSpPr/>
          <p:nvPr/>
        </p:nvSpPr>
        <p:spPr>
          <a:xfrm>
            <a:off x="11442700" y="5956300"/>
            <a:ext cx="0" cy="0"/>
          </a:xfrm>
          <a:prstGeom prst="rect">
            <a:avLst/>
          </a:prstGeom>
          <a:blipFill>
            <a:blip/>
            <a:stretch>
              <a:fillRect t="12500" l="12500" b="-12500" r="-12500"/>
            </a:stretch>
          </a:blipFill>
        </p:spPr>
      </p:sp>
      <p:sp>
        <p:nvSpPr>
          <p:cNvPr name="AutoShape 40" id="40"/>
          <p:cNvSpPr/>
          <p:nvPr/>
        </p:nvSpPr>
        <p:spPr>
          <a:xfrm rot="0">
            <a:off x="11087100" y="56007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18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41" id="41"/>
          <p:cNvSpPr/>
          <p:nvPr/>
        </p:nvSpPr>
        <p:spPr>
          <a:xfrm>
            <a:off x="11442700" y="5956300"/>
            <a:ext cx="0" cy="0"/>
          </a:xfrm>
          <a:prstGeom prst="rect">
            <a:avLst/>
          </a:prstGeom>
          <a:blipFill>
            <a:blip/>
            <a:stretch>
              <a:fillRect t="12500" l="12500" b="-12500" r="-12500"/>
            </a:stretch>
          </a:blipFill>
        </p:spPr>
      </p:sp>
      <p:sp>
        <p:nvSpPr>
          <p:cNvPr name="AutoShape 42" id="42"/>
          <p:cNvSpPr/>
          <p:nvPr/>
        </p:nvSpPr>
        <p:spPr>
          <a:xfrm rot="0">
            <a:off x="11442700" y="5956300"/>
            <a:ext cx="0" cy="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3" id="43"/>
          <p:cNvSpPr/>
          <p:nvPr/>
        </p:nvSpPr>
        <p:spPr>
          <a:xfrm rot="0">
            <a:off x="11087100" y="6515100"/>
            <a:ext cx="4038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true" i="false" sz="18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Real-time Disruptions</a:t>
            </a:r>
          </a:p>
        </p:txBody>
      </p:sp>
      <p:sp>
        <p:nvSpPr>
          <p:cNvPr name="AutoShape 44" id="44"/>
          <p:cNvSpPr/>
          <p:nvPr/>
        </p:nvSpPr>
        <p:spPr>
          <a:xfrm rot="0">
            <a:off x="11087100" y="6959600"/>
            <a:ext cx="40386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42857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D1D5DB">
                    <a:alpha val="80000"/>
                  </a:srgbClr>
                </a:solidFill>
                <a:latin typeface="Microsoft YaHei"/>
                <a:ea typeface="Microsoft YaHei"/>
              </a:rPr>
              <a:t>Poor handling of flight delays, weather changes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effectLst>
                  <a:outerShdw algn="tl" blurRad="101600">
                    <a:srgbClr val="00FFFF">
                      <a:alpha val="70000"/>
                    </a:srgbClr>
                  </a:outerShdw>
                </a:effectLst>
                <a:latin typeface="Microsoft YaHei"/>
                <a:ea typeface="Microsoft YaHei"/>
              </a:rPr>
              <a:t>13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9150" y="3554809"/>
            <a:ext cx="146177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13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819150" y="4139009"/>
            <a:ext cx="146177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Transforming Travel Through AI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09600" y="609600"/>
            <a:ext cx="150368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2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Our Vision, Impact Summary, and Next Steps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609600" y="1524000"/>
            <a:ext cx="15036800" cy="2092722"/>
          </a:xfrm>
          <a:prstGeom prst="roundRect">
            <a:avLst>
              <a:gd name="adj" fmla="val 4854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927100" y="1841500"/>
            <a:ext cx="14401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Our Vision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927100" y="2374900"/>
            <a:ext cx="14401800" cy="924322"/>
          </a:xfrm>
          <a:prstGeom prst="rect">
            <a:avLst/>
          </a:prstGeom>
          <a:noFill/>
        </p:spPr>
      </p:sp>
      <p:sp>
        <p:nvSpPr>
          <p:cNvPr name="AutoShape 6" id="6"/>
          <p:cNvSpPr/>
          <p:nvPr/>
        </p:nvSpPr>
        <p:spPr>
          <a:xfrm rot="0">
            <a:off x="927100" y="2374900"/>
            <a:ext cx="14401800" cy="924322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true" sz="2600" baseline="0" u="none">
                <a:solidFill>
                  <a:srgbClr val="000000">
                    <a:alpha val="0"/>
                  </a:srgbClr>
                </a:solidFill>
                <a:effectLst>
                  <a:outerShdw algn="tl" blurRad="190500">
                    <a:srgbClr val="7DF9FF">
                      <a:alpha val="30000"/>
                    </a:srgbClr>
                  </a:outerShdw>
                </a:effectLst>
                <a:latin typeface="Microsoft YaHei"/>
                <a:ea typeface="Microsoft YaHei"/>
              </a:rPr>
              <a:t>"Making personalized travel planning as simple as having a conversation with your most knowledgeable travel friend"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609600" y="3921522"/>
            <a:ext cx="7366000" cy="4612878"/>
          </a:xfrm>
          <a:prstGeom prst="roundRect">
            <a:avLst>
              <a:gd name="adj" fmla="val 220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8" id="8"/>
          <p:cNvSpPr/>
          <p:nvPr/>
        </p:nvSpPr>
        <p:spPr>
          <a:xfrm rot="0">
            <a:off x="927100" y="4239022"/>
            <a:ext cx="6731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Impact Summary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927100" y="4823222"/>
            <a:ext cx="67310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10" id="10"/>
          <p:cNvSpPr/>
          <p:nvPr/>
        </p:nvSpPr>
        <p:spPr>
          <a:xfrm rot="0">
            <a:off x="927100" y="4823222"/>
            <a:ext cx="6731000" cy="609600"/>
          </a:xfrm>
          <a:prstGeom prst="rect">
            <a:avLst/>
          </a:prstGeom>
        </p:spPr>
      </p:sp>
      <p:sp>
        <p:nvSpPr>
          <p:cNvPr name="AutoShape 11" id="11"/>
          <p:cNvSpPr/>
          <p:nvPr/>
        </p:nvSpPr>
        <p:spPr>
          <a:xfrm>
            <a:off x="873522" y="4831159"/>
            <a:ext cx="428625" cy="3429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927100" y="4874022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3" id="13"/>
          <p:cNvSpPr/>
          <p:nvPr/>
        </p:nvSpPr>
        <p:spPr>
          <a:xfrm rot="0">
            <a:off x="1416050" y="4823222"/>
            <a:ext cx="624205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For Travelers:</a:t>
            </a:r>
            <a:r>
              <a:rPr lang="en-US" b="false" i="false" sz="16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Stress-free planning, perfect matches, seamless experiences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927100" y="5686822"/>
            <a:ext cx="67310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15" id="15"/>
          <p:cNvSpPr/>
          <p:nvPr/>
        </p:nvSpPr>
        <p:spPr>
          <a:xfrm rot="0">
            <a:off x="927100" y="5686822"/>
            <a:ext cx="6731000" cy="609600"/>
          </a:xfrm>
          <a:prstGeom prst="rect">
            <a:avLst/>
          </a:prstGeom>
        </p:spPr>
      </p:sp>
      <p:sp>
        <p:nvSpPr>
          <p:cNvPr name="AutoShape 16" id="16"/>
          <p:cNvSpPr/>
          <p:nvPr/>
        </p:nvSpPr>
        <p:spPr>
          <a:xfrm>
            <a:off x="879475" y="5694759"/>
            <a:ext cx="381000" cy="342900"/>
          </a:xfrm>
          <a:prstGeom prst="rect">
            <a:avLst/>
          </a:prstGeom>
          <a:blipFill>
            <a:blip r:embed="rId4"/>
            <a:stretch>
              <a:fillRect t="12500" l="12500" b="-12500" r="-1250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927100" y="5737622"/>
            <a:ext cx="25400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8" id="18"/>
          <p:cNvSpPr/>
          <p:nvPr/>
        </p:nvSpPr>
        <p:spPr>
          <a:xfrm rot="0">
            <a:off x="1384300" y="5686822"/>
            <a:ext cx="62738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For Industry:</a:t>
            </a:r>
            <a:r>
              <a:rPr lang="en-US" b="false" i="false" sz="16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Increased efficiency, better customer satisfaction, new revenue streams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927100" y="6550422"/>
            <a:ext cx="67310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20" id="20"/>
          <p:cNvSpPr/>
          <p:nvPr/>
        </p:nvSpPr>
        <p:spPr>
          <a:xfrm rot="0">
            <a:off x="927100" y="6550422"/>
            <a:ext cx="6731000" cy="609600"/>
          </a:xfrm>
          <a:prstGeom prst="rect">
            <a:avLst/>
          </a:prstGeom>
        </p:spPr>
      </p:sp>
      <p:sp>
        <p:nvSpPr>
          <p:cNvPr name="AutoShape 21" id="21"/>
          <p:cNvSpPr/>
          <p:nvPr/>
        </p:nvSpPr>
        <p:spPr>
          <a:xfrm>
            <a:off x="877540" y="6558359"/>
            <a:ext cx="396478" cy="3429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22" id="22"/>
          <p:cNvSpPr/>
          <p:nvPr/>
        </p:nvSpPr>
        <p:spPr>
          <a:xfrm rot="0">
            <a:off x="927100" y="6601222"/>
            <a:ext cx="264319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3" id="23"/>
          <p:cNvSpPr/>
          <p:nvPr/>
        </p:nvSpPr>
        <p:spPr>
          <a:xfrm rot="0">
            <a:off x="1394619" y="6550422"/>
            <a:ext cx="6263481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For Society:</a:t>
            </a:r>
            <a:r>
              <a:rPr lang="en-US" b="false" i="false" sz="16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More accessible travel, reduced waste, cultural exchange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8280400" y="3921522"/>
            <a:ext cx="7366000" cy="4612878"/>
          </a:xfrm>
          <a:prstGeom prst="roundRect">
            <a:avLst>
              <a:gd name="adj" fmla="val 220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5" id="25"/>
          <p:cNvSpPr/>
          <p:nvPr/>
        </p:nvSpPr>
        <p:spPr>
          <a:xfrm rot="0">
            <a:off x="8597900" y="4239022"/>
            <a:ext cx="67310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true" i="false" sz="20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Next Steps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8597900" y="4823222"/>
            <a:ext cx="67310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27" id="27"/>
          <p:cNvSpPr/>
          <p:nvPr/>
        </p:nvSpPr>
        <p:spPr>
          <a:xfrm rot="0">
            <a:off x="8597900" y="4823222"/>
            <a:ext cx="6731000" cy="609600"/>
          </a:xfrm>
          <a:prstGeom prst="rect">
            <a:avLst/>
          </a:prstGeom>
        </p:spPr>
      </p:sp>
      <p:sp>
        <p:nvSpPr>
          <p:cNvPr name="AutoShape 28" id="28"/>
          <p:cNvSpPr/>
          <p:nvPr/>
        </p:nvSpPr>
        <p:spPr>
          <a:xfrm>
            <a:off x="8544322" y="4831159"/>
            <a:ext cx="428625" cy="3429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29" id="29"/>
          <p:cNvSpPr/>
          <p:nvPr/>
        </p:nvSpPr>
        <p:spPr>
          <a:xfrm rot="0">
            <a:off x="8597900" y="4874022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0" id="30"/>
          <p:cNvSpPr/>
          <p:nvPr/>
        </p:nvSpPr>
        <p:spPr>
          <a:xfrm rot="0">
            <a:off x="9086850" y="4823222"/>
            <a:ext cx="30480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1. Partnership Opportunities: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Integration with travel providers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8597900" y="5636022"/>
            <a:ext cx="67310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32" id="32"/>
          <p:cNvSpPr/>
          <p:nvPr/>
        </p:nvSpPr>
        <p:spPr>
          <a:xfrm rot="0">
            <a:off x="8597900" y="5636022"/>
            <a:ext cx="6731000" cy="609600"/>
          </a:xfrm>
          <a:prstGeom prst="rect">
            <a:avLst/>
          </a:prstGeom>
        </p:spPr>
      </p:sp>
      <p:sp>
        <p:nvSpPr>
          <p:cNvPr name="AutoShape 33" id="33"/>
          <p:cNvSpPr/>
          <p:nvPr/>
        </p:nvSpPr>
        <p:spPr>
          <a:xfrm>
            <a:off x="8544322" y="5686822"/>
            <a:ext cx="428625" cy="0"/>
          </a:xfrm>
          <a:prstGeom prst="rect">
            <a:avLst/>
          </a:prstGeom>
          <a:blipFill>
            <a:blip/>
            <a:stretch>
              <a:fillRect t="12500" l="12500" b="-12500" r="-12500"/>
            </a:stretch>
          </a:blipFill>
        </p:spPr>
      </p:sp>
      <p:sp>
        <p:nvSpPr>
          <p:cNvPr name="AutoShape 34" id="34"/>
          <p:cNvSpPr/>
          <p:nvPr/>
        </p:nvSpPr>
        <p:spPr>
          <a:xfrm rot="0">
            <a:off x="8597900" y="5686822"/>
            <a:ext cx="285750" cy="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5" id="35"/>
          <p:cNvSpPr/>
          <p:nvPr/>
        </p:nvSpPr>
        <p:spPr>
          <a:xfrm rot="0">
            <a:off x="9086850" y="5636022"/>
            <a:ext cx="37846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2. Investment Rounds: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Seeking strategic investors and funding</a:t>
            </a:r>
          </a:p>
        </p:txBody>
      </p:sp>
      <p:sp>
        <p:nvSpPr>
          <p:cNvPr name="AutoShape 36" id="36"/>
          <p:cNvSpPr/>
          <p:nvPr/>
        </p:nvSpPr>
        <p:spPr>
          <a:xfrm rot="0">
            <a:off x="8597900" y="6448822"/>
            <a:ext cx="67310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37" id="37"/>
          <p:cNvSpPr/>
          <p:nvPr/>
        </p:nvSpPr>
        <p:spPr>
          <a:xfrm rot="0">
            <a:off x="8597900" y="6448822"/>
            <a:ext cx="6731000" cy="609600"/>
          </a:xfrm>
          <a:prstGeom prst="rect">
            <a:avLst/>
          </a:prstGeom>
        </p:spPr>
      </p:sp>
      <p:sp>
        <p:nvSpPr>
          <p:cNvPr name="AutoShape 38" id="38"/>
          <p:cNvSpPr/>
          <p:nvPr/>
        </p:nvSpPr>
        <p:spPr>
          <a:xfrm>
            <a:off x="8544322" y="6456759"/>
            <a:ext cx="428625" cy="342900"/>
          </a:xfrm>
          <a:prstGeom prst="rect">
            <a:avLst/>
          </a:prstGeom>
          <a:blipFill>
            <a:blip r:embed="rId7"/>
            <a:stretch>
              <a:fillRect t="12500" l="12500" b="-12500" r="-12500"/>
            </a:stretch>
          </a:blipFill>
        </p:spPr>
      </p:sp>
      <p:sp>
        <p:nvSpPr>
          <p:cNvPr name="AutoShape 39" id="39"/>
          <p:cNvSpPr/>
          <p:nvPr/>
        </p:nvSpPr>
        <p:spPr>
          <a:xfrm rot="0">
            <a:off x="8597900" y="6499622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0" id="40"/>
          <p:cNvSpPr/>
          <p:nvPr/>
        </p:nvSpPr>
        <p:spPr>
          <a:xfrm rot="0">
            <a:off x="9086850" y="6448822"/>
            <a:ext cx="39497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3. Beta Testing: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Early user program launching next month</a:t>
            </a:r>
          </a:p>
        </p:txBody>
      </p:sp>
      <p:sp>
        <p:nvSpPr>
          <p:cNvPr name="AutoShape 41" id="41"/>
          <p:cNvSpPr/>
          <p:nvPr/>
        </p:nvSpPr>
        <p:spPr>
          <a:xfrm rot="0">
            <a:off x="8597900" y="7261622"/>
            <a:ext cx="67310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</p:txBody>
      </p:sp>
      <p:sp>
        <p:nvSpPr>
          <p:cNvPr name="AutoShape 42" id="42"/>
          <p:cNvSpPr/>
          <p:nvPr/>
        </p:nvSpPr>
        <p:spPr>
          <a:xfrm rot="0">
            <a:off x="8597900" y="7261622"/>
            <a:ext cx="6731000" cy="609600"/>
          </a:xfrm>
          <a:prstGeom prst="rect">
            <a:avLst/>
          </a:prstGeom>
        </p:spPr>
      </p:sp>
      <p:sp>
        <p:nvSpPr>
          <p:cNvPr name="AutoShape 43" id="43"/>
          <p:cNvSpPr/>
          <p:nvPr/>
        </p:nvSpPr>
        <p:spPr>
          <a:xfrm>
            <a:off x="8544322" y="7269559"/>
            <a:ext cx="428625" cy="3429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44" id="44"/>
          <p:cNvSpPr/>
          <p:nvPr/>
        </p:nvSpPr>
        <p:spPr>
          <a:xfrm rot="0">
            <a:off x="8597900" y="7312422"/>
            <a:ext cx="285750" cy="2286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45" id="45"/>
          <p:cNvSpPr/>
          <p:nvPr/>
        </p:nvSpPr>
        <p:spPr>
          <a:xfrm rot="0">
            <a:off x="9086850" y="7261622"/>
            <a:ext cx="33528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6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4. Hiring: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85000"/>
                  </a:srgbClr>
                </a:solidFill>
                <a:latin typeface="Microsoft YaHei"/>
                <a:ea typeface="Microsoft YaHei"/>
              </a:rPr>
              <a:t>Expanding our team with top talent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689600" y="2133600"/>
            <a:ext cx="4876800" cy="4876800"/>
          </a:xfrm>
          <a:prstGeom prst="roundRect">
            <a:avLst>
              <a:gd name="adj" fmla="val 50000"/>
            </a:avLst>
          </a:prstGeom>
          <a:solidFill>
            <a:srgbClr val="000000">
              <a:alpha val="0"/>
            </a:srgbClr>
          </a:solidFill>
          <a:ln w="25400">
            <a:solidFill>
              <a:srgbClr val="FFFFFF">
                <a:alpha val="10000"/>
              </a:srgbClr>
            </a:solidFill>
          </a:ln>
          <a:effectLst>
            <a:outerShdw algn="tl" blurRad="635000">
              <a:srgbClr val="00BFFF">
                <a:alpha val="20000"/>
              </a:srgbClr>
            </a:outerShdw>
          </a:effectLst>
        </p:spPr>
      </p:sp>
      <p:sp>
        <p:nvSpPr>
          <p:cNvPr name="AutoShape 3" id="3"/>
          <p:cNvSpPr/>
          <p:nvPr/>
        </p:nvSpPr>
        <p:spPr>
          <a:xfrm rot="0">
            <a:off x="6096000" y="2540000"/>
            <a:ext cx="4064000" cy="4064000"/>
          </a:xfrm>
          <a:prstGeom prst="roundRect">
            <a:avLst>
              <a:gd name="adj" fmla="val 50000"/>
            </a:avLst>
          </a:prstGeom>
          <a:solidFill>
            <a:srgbClr val="000000">
              <a:alpha val="0"/>
            </a:srgbClr>
          </a:solidFill>
          <a:ln w="25400">
            <a:solidFill>
              <a:srgbClr val="FFFFFF">
                <a:alpha val="10000"/>
              </a:srgbClr>
            </a:solidFill>
          </a:ln>
          <a:effectLst>
            <a:outerShdw algn="tl" blurRad="635000">
              <a:srgbClr val="00BFFF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 rot="0">
            <a:off x="812800" y="2402880"/>
            <a:ext cx="14630400" cy="2458641"/>
          </a:xfrm>
          <a:prstGeom prst="rect">
            <a:avLst/>
          </a:prstGeom>
          <a:noFill/>
        </p:spPr>
        <p:txBody>
          <a:bodyPr anchor="t" wrap="square" tIns="0" lIns="0" bIns="0" rIns="0"/>
          <a:p>
            <a:pPr algn="ctr">
              <a:lnSpc>
                <a:spcPct val="109999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88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81000">
                    <a:srgbClr val="FFFFFF">
                      <a:alpha val="25000"/>
                    </a:srgbClr>
                  </a:outerShdw>
                </a:effectLst>
                <a:latin typeface="Microsoft YaHei"/>
                <a:ea typeface="Microsoft YaHei"/>
              </a:rPr>
              <a:t>Join Us in Revolutionizing Travel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2275880" y="5166320"/>
            <a:ext cx="11704241" cy="457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b="false" i="false" sz="2400" baseline="0" u="none">
                <a:solidFill>
                  <a:srgbClr val="F5F5F5">
                    <a:alpha val="90000"/>
                  </a:srgbClr>
                </a:solidFill>
                <a:latin typeface="Microsoft YaHei"/>
                <a:ea typeface="Microsoft YaHei"/>
              </a:rPr>
              <a:t>Together, let's make intelligent travel planning accessible to everyone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3943350" y="6436320"/>
            <a:ext cx="28829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7" id="7"/>
          <p:cNvSpPr/>
          <p:nvPr/>
        </p:nvSpPr>
        <p:spPr>
          <a:xfrm rot="0">
            <a:off x="3943350" y="6436320"/>
            <a:ext cx="2882900" cy="304800"/>
          </a:xfrm>
          <a:prstGeom prst="rect">
            <a:avLst/>
          </a:prstGeom>
        </p:spPr>
      </p:sp>
      <p:sp>
        <p:nvSpPr>
          <p:cNvPr name="AutoShape 8" id="8"/>
          <p:cNvSpPr/>
          <p:nvPr/>
        </p:nvSpPr>
        <p:spPr>
          <a:xfrm>
            <a:off x="3895725" y="6414095"/>
            <a:ext cx="381000" cy="381000"/>
          </a:xfrm>
          <a:prstGeom prst="rect">
            <a:avLst/>
          </a:prstGeom>
          <a:blipFill>
            <a:blip r:embed="rId3">
              <a:alphaModFix amt="70000"/>
            </a:blip>
            <a:stretch>
              <a:fillRect t="12500" l="12500" b="-12500" r="-1250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3943350" y="6461720"/>
            <a:ext cx="254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0" id="10"/>
          <p:cNvSpPr/>
          <p:nvPr/>
        </p:nvSpPr>
        <p:spPr>
          <a:xfrm rot="0">
            <a:off x="4349750" y="6436320"/>
            <a:ext cx="24765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your.email@example.com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7334250" y="6436320"/>
            <a:ext cx="22225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2" id="12"/>
          <p:cNvSpPr/>
          <p:nvPr/>
        </p:nvSpPr>
        <p:spPr>
          <a:xfrm rot="0">
            <a:off x="7334250" y="6436320"/>
            <a:ext cx="2222500" cy="304800"/>
          </a:xfrm>
          <a:prstGeom prst="rect">
            <a:avLst/>
          </a:prstGeom>
        </p:spPr>
      </p:sp>
      <p:sp>
        <p:nvSpPr>
          <p:cNvPr name="AutoShape 13" id="13"/>
          <p:cNvSpPr/>
          <p:nvPr/>
        </p:nvSpPr>
        <p:spPr>
          <a:xfrm>
            <a:off x="7286625" y="6414095"/>
            <a:ext cx="381000" cy="381000"/>
          </a:xfrm>
          <a:prstGeom prst="rect">
            <a:avLst/>
          </a:prstGeom>
          <a:blipFill>
            <a:blip r:embed="rId4">
              <a:alphaModFix amt="70000"/>
            </a:blip>
            <a:stretch>
              <a:fillRect t="12500" l="12500" b="-12500" r="-1250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7334250" y="6461720"/>
            <a:ext cx="254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5" id="15"/>
          <p:cNvSpPr/>
          <p:nvPr/>
        </p:nvSpPr>
        <p:spPr>
          <a:xfrm rot="0">
            <a:off x="7740650" y="6436320"/>
            <a:ext cx="18161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+1 (123) 456-7890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10064750" y="6436320"/>
            <a:ext cx="22479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</p:txBody>
      </p:sp>
      <p:sp>
        <p:nvSpPr>
          <p:cNvPr name="AutoShape 17" id="17"/>
          <p:cNvSpPr/>
          <p:nvPr/>
        </p:nvSpPr>
        <p:spPr>
          <a:xfrm rot="0">
            <a:off x="10064750" y="6436320"/>
            <a:ext cx="2247900" cy="304800"/>
          </a:xfrm>
          <a:prstGeom prst="rect">
            <a:avLst/>
          </a:prstGeom>
        </p:spPr>
      </p:sp>
      <p:sp>
        <p:nvSpPr>
          <p:cNvPr name="AutoShape 18" id="18"/>
          <p:cNvSpPr/>
          <p:nvPr/>
        </p:nvSpPr>
        <p:spPr>
          <a:xfrm>
            <a:off x="10017125" y="6414095"/>
            <a:ext cx="381000" cy="381000"/>
          </a:xfrm>
          <a:prstGeom prst="rect">
            <a:avLst/>
          </a:prstGeom>
          <a:blipFill>
            <a:blip r:embed="rId5">
              <a:alphaModFix amt="70000"/>
            </a:blip>
            <a:stretch>
              <a:fillRect t="12500" l="12500" b="-12500" r="-12500"/>
            </a:stretch>
          </a:blipFill>
        </p:spPr>
      </p:sp>
      <p:sp>
        <p:nvSpPr>
          <p:cNvPr name="AutoShape 19" id="19"/>
          <p:cNvSpPr/>
          <p:nvPr/>
        </p:nvSpPr>
        <p:spPr>
          <a:xfrm rot="0">
            <a:off x="10064750" y="6461720"/>
            <a:ext cx="2540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0" id="20"/>
          <p:cNvSpPr/>
          <p:nvPr/>
        </p:nvSpPr>
        <p:spPr>
          <a:xfrm rot="0">
            <a:off x="10471150" y="6436320"/>
            <a:ext cx="18415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false" i="false" sz="16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www.example.com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867150" y="2209800"/>
            <a:ext cx="85217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6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Market Impact of Poor Travel Planning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2800" y="3505200"/>
            <a:ext cx="4605734" cy="3429000"/>
          </a:xfrm>
          <a:prstGeom prst="roundRect">
            <a:avLst>
              <a:gd name="adj" fmla="val 296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2906117" y="4241800"/>
            <a:ext cx="457200" cy="4572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2760067" y="409575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4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6" id="6"/>
          <p:cNvSpPr/>
          <p:nvPr/>
        </p:nvSpPr>
        <p:spPr>
          <a:xfrm>
            <a:off x="2906117" y="4241800"/>
            <a:ext cx="457200" cy="4572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2963267" y="429895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248767" y="5060950"/>
            <a:ext cx="3733800" cy="1282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6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67%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of travelers report planning stress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5824934" y="3505200"/>
            <a:ext cx="4605933" cy="3429000"/>
          </a:xfrm>
          <a:prstGeom prst="roundRect">
            <a:avLst>
              <a:gd name="adj" fmla="val 296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0" id="10"/>
          <p:cNvSpPr/>
          <p:nvPr/>
        </p:nvSpPr>
        <p:spPr>
          <a:xfrm>
            <a:off x="7918252" y="4070350"/>
            <a:ext cx="457200" cy="4572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11" id="11"/>
          <p:cNvSpPr/>
          <p:nvPr/>
        </p:nvSpPr>
        <p:spPr>
          <a:xfrm rot="0">
            <a:off x="7772202" y="39243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7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12" id="12"/>
          <p:cNvSpPr/>
          <p:nvPr/>
        </p:nvSpPr>
        <p:spPr>
          <a:xfrm>
            <a:off x="7918252" y="4070350"/>
            <a:ext cx="457200" cy="4572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13" id="13"/>
          <p:cNvSpPr/>
          <p:nvPr/>
        </p:nvSpPr>
        <p:spPr>
          <a:xfrm rot="0">
            <a:off x="7975402" y="412750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4" id="14"/>
          <p:cNvSpPr/>
          <p:nvPr/>
        </p:nvSpPr>
        <p:spPr>
          <a:xfrm rot="0">
            <a:off x="6244034" y="4889500"/>
            <a:ext cx="3767733" cy="162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6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38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average websites visited before booking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10837267" y="3505200"/>
            <a:ext cx="4605734" cy="3429000"/>
          </a:xfrm>
          <a:prstGeom prst="roundRect">
            <a:avLst>
              <a:gd name="adj" fmla="val 296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6" id="16"/>
          <p:cNvSpPr/>
          <p:nvPr/>
        </p:nvSpPr>
        <p:spPr>
          <a:xfrm>
            <a:off x="13009166" y="4070350"/>
            <a:ext cx="285750" cy="4572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17" id="17"/>
          <p:cNvSpPr/>
          <p:nvPr/>
        </p:nvSpPr>
        <p:spPr>
          <a:xfrm rot="0">
            <a:off x="12784534" y="3924300"/>
            <a:ext cx="711200" cy="71120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18" id="18"/>
          <p:cNvSpPr/>
          <p:nvPr/>
        </p:nvSpPr>
        <p:spPr>
          <a:xfrm>
            <a:off x="13009166" y="4070350"/>
            <a:ext cx="285750" cy="457200"/>
          </a:xfrm>
          <a:prstGeom prst="rect">
            <a:avLst/>
          </a:prstGeom>
          <a:blipFill>
            <a:blip r:embed="rId11"/>
            <a:stretch>
              <a:fillRect t="12500" l="12500" b="-12500" r="-12500"/>
            </a:stretch>
          </a:blipFill>
        </p:spPr>
      </p:sp>
      <p:sp>
        <p:nvSpPr>
          <p:cNvPr name="AutoShape 19" id="19"/>
          <p:cNvSpPr/>
          <p:nvPr/>
        </p:nvSpPr>
        <p:spPr>
          <a:xfrm rot="0">
            <a:off x="13044884" y="4127500"/>
            <a:ext cx="1905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0" id="20"/>
          <p:cNvSpPr/>
          <p:nvPr/>
        </p:nvSpPr>
        <p:spPr>
          <a:xfrm rot="0">
            <a:off x="11256367" y="4889500"/>
            <a:ext cx="3767534" cy="162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60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$100B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b="false" i="false" sz="18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lost annually due to poor travel experiences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oundRect">
            <a:avLst>
              <a:gd name="adj" fmla="val 277"/>
            </a:avLst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latin typeface="Microsoft YaHei"/>
                <a:ea typeface="Microsoft YaHei"/>
              </a:rPr>
              <a:t>02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7086600" y="3554809"/>
            <a:ext cx="20828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TWO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2463800" y="4139009"/>
            <a:ext cx="113284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Our AI-Powered Solution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279900" y="1308100"/>
            <a:ext cx="7696200" cy="762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3000"/>
              </a:spcAft>
            </a:pPr>
            <a:r>
              <a:rPr lang="en-US" b="true" i="false" sz="40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Intelligent Trip Planning Engine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12800" y="2578100"/>
            <a:ext cx="4673600" cy="2603500"/>
          </a:xfrm>
          <a:prstGeom prst="roundRect">
            <a:avLst>
              <a:gd name="adj" fmla="val 390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4" id="4"/>
          <p:cNvSpPr/>
          <p:nvPr/>
        </p:nvSpPr>
        <p:spPr>
          <a:xfrm>
            <a:off x="2870200" y="3022600"/>
            <a:ext cx="609600" cy="609600"/>
          </a:xfrm>
          <a:prstGeom prst="rect">
            <a:avLst/>
          </a:prstGeom>
          <a:blipFill>
            <a:blip r:embed="rId3"/>
            <a:stretch>
              <a:fillRect t="12500" l="12500" b="-12500" r="-1250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2743200" y="2895600"/>
            <a:ext cx="812800" cy="812800"/>
          </a:xfrm>
          <a:prstGeom prst="roundRect">
            <a:avLst>
              <a:gd name="adj" fmla="val 50000"/>
            </a:avLst>
          </a:prstGeom>
          <a:blipFill>
            <a:blip r:embed="rId4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6" id="6"/>
          <p:cNvSpPr/>
          <p:nvPr/>
        </p:nvSpPr>
        <p:spPr>
          <a:xfrm>
            <a:off x="2870200" y="3022600"/>
            <a:ext cx="609600" cy="609600"/>
          </a:xfrm>
          <a:prstGeom prst="rect">
            <a:avLst/>
          </a:prstGeom>
          <a:blipFill>
            <a:blip r:embed="rId5"/>
            <a:stretch>
              <a:fillRect t="12500" l="12500" b="-12500" r="-1250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2946400" y="30988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219200" y="3911600"/>
            <a:ext cx="38608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Personalized AI Recommendations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130300" y="4356100"/>
            <a:ext cx="4038600" cy="508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ctr">
              <a:lnSpc>
                <a:spcPct val="142857"/>
              </a:lnSpc>
              <a:spcBef>
                <a:spcPts val="6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5000"/>
                  </a:srgbClr>
                </a:solidFill>
                <a:latin typeface="Microsoft YaHei"/>
                <a:ea typeface="Microsoft YaHei"/>
              </a:rPr>
              <a:t>based on user preferences, history, and behavior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5791200" y="2578100"/>
            <a:ext cx="4673600" cy="2603500"/>
          </a:xfrm>
          <a:prstGeom prst="roundRect">
            <a:avLst>
              <a:gd name="adj" fmla="val 390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1" id="11"/>
          <p:cNvSpPr/>
          <p:nvPr/>
        </p:nvSpPr>
        <p:spPr>
          <a:xfrm>
            <a:off x="7848600" y="3022600"/>
            <a:ext cx="609600" cy="609600"/>
          </a:xfrm>
          <a:prstGeom prst="rect">
            <a:avLst/>
          </a:prstGeom>
          <a:blipFill>
            <a:blip r:embed="rId6"/>
            <a:stretch>
              <a:fillRect t="12500" l="12500" b="-12500" r="-1250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7721600" y="2895600"/>
            <a:ext cx="812800" cy="812800"/>
          </a:xfrm>
          <a:prstGeom prst="roundRect">
            <a:avLst>
              <a:gd name="adj" fmla="val 50000"/>
            </a:avLst>
          </a:prstGeom>
          <a:blipFill>
            <a:blip r:embed="rId7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13" id="13"/>
          <p:cNvSpPr/>
          <p:nvPr/>
        </p:nvSpPr>
        <p:spPr>
          <a:xfrm>
            <a:off x="7848600" y="3022600"/>
            <a:ext cx="609600" cy="609600"/>
          </a:xfrm>
          <a:prstGeom prst="rect">
            <a:avLst/>
          </a:prstGeom>
          <a:blipFill>
            <a:blip r:embed="rId8"/>
            <a:stretch>
              <a:fillRect t="12500" l="12500" b="-12500" r="-12500"/>
            </a:stretch>
          </a:blipFill>
        </p:spPr>
      </p:sp>
      <p:sp>
        <p:nvSpPr>
          <p:cNvPr name="AutoShape 14" id="14"/>
          <p:cNvSpPr/>
          <p:nvPr/>
        </p:nvSpPr>
        <p:spPr>
          <a:xfrm rot="0">
            <a:off x="7924800" y="30988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15" id="15"/>
          <p:cNvSpPr/>
          <p:nvPr/>
        </p:nvSpPr>
        <p:spPr>
          <a:xfrm rot="0">
            <a:off x="6864350" y="3911600"/>
            <a:ext cx="25273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Real-time Optimization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6718300" y="4356100"/>
            <a:ext cx="28194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42857"/>
              </a:lnSpc>
              <a:spcBef>
                <a:spcPts val="6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5000"/>
                  </a:srgbClr>
                </a:solidFill>
                <a:latin typeface="Microsoft YaHei"/>
                <a:ea typeface="Microsoft YaHei"/>
              </a:rPr>
              <a:t>for budget, time, and preferences</a:t>
            </a:r>
          </a:p>
        </p:txBody>
      </p:sp>
      <p:sp>
        <p:nvSpPr>
          <p:cNvPr name="AutoShape 17" id="17"/>
          <p:cNvSpPr/>
          <p:nvPr/>
        </p:nvSpPr>
        <p:spPr>
          <a:xfrm rot="0">
            <a:off x="10769600" y="2578100"/>
            <a:ext cx="4673600" cy="2603500"/>
          </a:xfrm>
          <a:prstGeom prst="roundRect">
            <a:avLst>
              <a:gd name="adj" fmla="val 3902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18" id="18"/>
          <p:cNvSpPr/>
          <p:nvPr/>
        </p:nvSpPr>
        <p:spPr>
          <a:xfrm>
            <a:off x="12827000" y="3022600"/>
            <a:ext cx="609600" cy="609600"/>
          </a:xfrm>
          <a:prstGeom prst="rect">
            <a:avLst/>
          </a:prstGeom>
          <a:blipFill>
            <a:blip r:embed="rId9"/>
            <a:stretch>
              <a:fillRect t="12500" l="12500" b="-12500" r="-12500"/>
            </a:stretch>
          </a:blipFill>
        </p:spPr>
      </p:sp>
      <p:sp>
        <p:nvSpPr>
          <p:cNvPr name="AutoShape 19" id="19"/>
          <p:cNvSpPr/>
          <p:nvPr/>
        </p:nvSpPr>
        <p:spPr>
          <a:xfrm rot="0">
            <a:off x="12700000" y="2895600"/>
            <a:ext cx="812800" cy="81280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20" id="20"/>
          <p:cNvSpPr/>
          <p:nvPr/>
        </p:nvSpPr>
        <p:spPr>
          <a:xfrm>
            <a:off x="12827000" y="3022600"/>
            <a:ext cx="609600" cy="609600"/>
          </a:xfrm>
          <a:prstGeom prst="rect">
            <a:avLst/>
          </a:prstGeom>
          <a:blipFill>
            <a:blip r:embed="rId11"/>
            <a:stretch>
              <a:fillRect t="12500" l="12500" b="-12500" r="-12500"/>
            </a:stretch>
          </a:blipFill>
        </p:spPr>
      </p:sp>
      <p:sp>
        <p:nvSpPr>
          <p:cNvPr name="AutoShape 21" id="21"/>
          <p:cNvSpPr/>
          <p:nvPr/>
        </p:nvSpPr>
        <p:spPr>
          <a:xfrm rot="0">
            <a:off x="12903200" y="3098800"/>
            <a:ext cx="4064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2" id="22"/>
          <p:cNvSpPr/>
          <p:nvPr/>
        </p:nvSpPr>
        <p:spPr>
          <a:xfrm rot="0">
            <a:off x="12204700" y="3911600"/>
            <a:ext cx="18034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Unified Platform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11912600" y="4356100"/>
            <a:ext cx="23876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42857"/>
              </a:lnSpc>
              <a:spcBef>
                <a:spcPts val="6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5000"/>
                  </a:srgbClr>
                </a:solidFill>
                <a:latin typeface="Microsoft YaHei"/>
                <a:ea typeface="Microsoft YaHei"/>
              </a:rPr>
              <a:t>integrating all travel services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2438400" y="5486400"/>
            <a:ext cx="5537200" cy="2349500"/>
          </a:xfrm>
          <a:prstGeom prst="roundRect">
            <a:avLst>
              <a:gd name="adj" fmla="val 4324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25" id="25"/>
          <p:cNvSpPr/>
          <p:nvPr/>
        </p:nvSpPr>
        <p:spPr>
          <a:xfrm>
            <a:off x="4962525" y="5930900"/>
            <a:ext cx="533400" cy="609600"/>
          </a:xfrm>
          <a:prstGeom prst="rect">
            <a:avLst/>
          </a:prstGeom>
          <a:blipFill>
            <a:blip r:embed="rId12"/>
            <a:stretch>
              <a:fillRect t="12500" l="12500" b="-12500" r="-12500"/>
            </a:stretch>
          </a:blipFill>
        </p:spPr>
      </p:sp>
      <p:sp>
        <p:nvSpPr>
          <p:cNvPr name="AutoShape 26" id="26"/>
          <p:cNvSpPr/>
          <p:nvPr/>
        </p:nvSpPr>
        <p:spPr>
          <a:xfrm rot="0">
            <a:off x="4800600" y="5803900"/>
            <a:ext cx="812800" cy="812800"/>
          </a:xfrm>
          <a:prstGeom prst="roundRect">
            <a:avLst>
              <a:gd name="adj" fmla="val 50000"/>
            </a:avLst>
          </a:prstGeom>
          <a:blipFill>
            <a:blip r:embed="rId13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27" id="27"/>
          <p:cNvSpPr/>
          <p:nvPr/>
        </p:nvSpPr>
        <p:spPr>
          <a:xfrm>
            <a:off x="4962525" y="5930900"/>
            <a:ext cx="533400" cy="609600"/>
          </a:xfrm>
          <a:prstGeom prst="rect">
            <a:avLst/>
          </a:prstGeom>
          <a:blipFill>
            <a:blip r:embed="rId14"/>
            <a:stretch>
              <a:fillRect t="12500" l="12500" b="-12500" r="-12500"/>
            </a:stretch>
          </a:blipFill>
        </p:spPr>
      </p:sp>
      <p:sp>
        <p:nvSpPr>
          <p:cNvPr name="AutoShape 28" id="28"/>
          <p:cNvSpPr/>
          <p:nvPr/>
        </p:nvSpPr>
        <p:spPr>
          <a:xfrm rot="0">
            <a:off x="5029200" y="6007100"/>
            <a:ext cx="3556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29" id="29"/>
          <p:cNvSpPr/>
          <p:nvPr/>
        </p:nvSpPr>
        <p:spPr>
          <a:xfrm rot="0">
            <a:off x="3752850" y="6819900"/>
            <a:ext cx="29083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Smart Itinerary Generation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4121150" y="7264400"/>
            <a:ext cx="21717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42857"/>
              </a:lnSpc>
              <a:spcBef>
                <a:spcPts val="6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5000"/>
                  </a:srgbClr>
                </a:solidFill>
                <a:latin typeface="Microsoft YaHei"/>
                <a:ea typeface="Microsoft YaHei"/>
              </a:rPr>
              <a:t>with automatic scheduling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8280400" y="5486400"/>
            <a:ext cx="5537200" cy="2349500"/>
          </a:xfrm>
          <a:prstGeom prst="roundRect">
            <a:avLst>
              <a:gd name="adj" fmla="val 4324"/>
            </a:avLst>
          </a:prstGeom>
          <a:solidFill>
            <a:srgbClr val="1A2335">
              <a:alpha val="20000"/>
            </a:srgbClr>
          </a:solidFill>
          <a:ln w="12700">
            <a:solidFill>
              <a:srgbClr val="FFFFFF">
                <a:alpha val="10000"/>
              </a:srgbClr>
            </a:solidFill>
          </a:ln>
          <a:effectLst>
            <a:outerShdw algn="tl" blurRad="381000" dir="5400000" dist="50800">
              <a:srgbClr val="000000">
                <a:alpha val="20000"/>
              </a:srgbClr>
            </a:outerShdw>
          </a:effectLst>
        </p:spPr>
      </p:sp>
      <p:sp>
        <p:nvSpPr>
          <p:cNvPr name="AutoShape 32" id="32"/>
          <p:cNvSpPr/>
          <p:nvPr/>
        </p:nvSpPr>
        <p:spPr>
          <a:xfrm>
            <a:off x="10699750" y="5930900"/>
            <a:ext cx="762000" cy="609600"/>
          </a:xfrm>
          <a:prstGeom prst="rect">
            <a:avLst/>
          </a:prstGeom>
          <a:blipFill>
            <a:blip r:embed="rId15"/>
            <a:stretch>
              <a:fillRect t="12500" l="12500" b="-12500" r="-12500"/>
            </a:stretch>
          </a:blipFill>
        </p:spPr>
      </p:sp>
      <p:sp>
        <p:nvSpPr>
          <p:cNvPr name="AutoShape 33" id="33"/>
          <p:cNvSpPr/>
          <p:nvPr/>
        </p:nvSpPr>
        <p:spPr>
          <a:xfrm rot="0">
            <a:off x="10642600" y="5803900"/>
            <a:ext cx="812800" cy="812800"/>
          </a:xfrm>
          <a:prstGeom prst="roundRect">
            <a:avLst>
              <a:gd name="adj" fmla="val 50000"/>
            </a:avLst>
          </a:prstGeom>
          <a:blipFill>
            <a:blip r:embed="rId16"/>
            <a:stretch>
              <a:fillRect t="0" l="0" b="0" r="0"/>
            </a:stretch>
          </a:blipFill>
          <a:ln w="12700">
            <a:solidFill>
              <a:srgbClr val="7DF9FF">
                <a:alpha val="20000"/>
              </a:srgbClr>
            </a:solidFill>
          </a:ln>
        </p:spPr>
      </p:sp>
      <p:sp>
        <p:nvSpPr>
          <p:cNvPr name="AutoShape 34" id="34"/>
          <p:cNvSpPr/>
          <p:nvPr/>
        </p:nvSpPr>
        <p:spPr>
          <a:xfrm>
            <a:off x="10699750" y="5930900"/>
            <a:ext cx="762000" cy="609600"/>
          </a:xfrm>
          <a:prstGeom prst="rect">
            <a:avLst/>
          </a:prstGeom>
          <a:blipFill>
            <a:blip r:embed="rId17"/>
            <a:stretch>
              <a:fillRect t="12500" l="12500" b="-12500" r="-12500"/>
            </a:stretch>
          </a:blipFill>
        </p:spPr>
      </p:sp>
      <p:sp>
        <p:nvSpPr>
          <p:cNvPr name="AutoShape 35" id="35"/>
          <p:cNvSpPr/>
          <p:nvPr/>
        </p:nvSpPr>
        <p:spPr>
          <a:xfrm rot="0">
            <a:off x="10795000" y="6007100"/>
            <a:ext cx="5080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name="AutoShape 36" id="36"/>
          <p:cNvSpPr/>
          <p:nvPr/>
        </p:nvSpPr>
        <p:spPr>
          <a:xfrm rot="0">
            <a:off x="9899650" y="6819900"/>
            <a:ext cx="22987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800" baseline="0" u="none">
                <a:solidFill>
                  <a:srgbClr val="F5F5F5">
                    <a:alpha val="100000"/>
                  </a:srgbClr>
                </a:solidFill>
                <a:latin typeface="Microsoft YaHei"/>
                <a:ea typeface="Microsoft YaHei"/>
              </a:rPr>
              <a:t>Continuous Learning</a:t>
            </a:r>
          </a:p>
        </p:txBody>
      </p:sp>
      <p:sp>
        <p:nvSpPr>
          <p:cNvPr name="AutoShape 37" id="37"/>
          <p:cNvSpPr/>
          <p:nvPr/>
        </p:nvSpPr>
        <p:spPr>
          <a:xfrm rot="0">
            <a:off x="9537700" y="7264400"/>
            <a:ext cx="30226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42857"/>
              </a:lnSpc>
              <a:spcBef>
                <a:spcPts val="600"/>
              </a:spcBef>
              <a:spcAft>
                <a:spcPct val="0"/>
              </a:spcAft>
            </a:pPr>
            <a:r>
              <a:rPr lang="en-US" b="false" i="false" sz="1400" baseline="0" u="none">
                <a:solidFill>
                  <a:srgbClr val="F5F5F5">
                    <a:alpha val="75000"/>
                  </a:srgbClr>
                </a:solidFill>
                <a:latin typeface="Microsoft YaHei"/>
                <a:ea typeface="Microsoft YaHei"/>
              </a:rPr>
              <a:t>from user feedback and interactions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12800" y="812800"/>
            <a:ext cx="146304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3200" baseline="0" u="none">
                <a:solidFill>
                  <a:srgbClr val="F5F5F5">
                    <a:alpha val="100000"/>
                  </a:srgbClr>
                </a:solidFill>
                <a:effectLst>
                  <a:outerShdw algn="tl" blurRad="127000">
                    <a:srgbClr val="FFFFFF">
                      <a:alpha val="10000"/>
                    </a:srgbClr>
                  </a:outerShdw>
                </a:effectLst>
                <a:latin typeface="Microsoft YaHei"/>
                <a:ea typeface="Microsoft YaHei"/>
              </a:rPr>
              <a:t>Key Value Proposition of the AI Solution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625600" y="3302000"/>
            <a:ext cx="13004800" cy="355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4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b="true" i="false" sz="2000" baseline="0" u="none">
                <a:solidFill>
                  <a:srgbClr val="D1D5DB">
                    <a:alpha val="80000"/>
                  </a:srgbClr>
                </a:solidFill>
                <a:latin typeface="Microsoft YaHei"/>
                <a:ea typeface="Microsoft YaHei"/>
              </a:rPr>
              <a:t>Key Value Proposition: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625600" y="4064000"/>
            <a:ext cx="13004800" cy="2387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wrap="square" tIns="0" lIns="0" bIns="0" rIns="0"/>
          <a:p>
            <a:pPr algn="ctr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2800" baseline="0" u="none">
                <a:solidFill>
                  <a:srgbClr val="7DF9FF">
                    <a:alpha val="30000"/>
                  </a:srgbClr>
                </a:solidFill>
                <a:effectLst>
                  <a:outerShdw algn="tl" blurRad="317500">
                    <a:srgbClr val="7DF9FF">
                      <a:alpha val="30000"/>
                    </a:srgbClr>
                  </a:outerShdw>
                </a:effectLst>
                <a:latin typeface="Microsoft YaHei"/>
                <a:ea typeface="Microsoft YaHei"/>
              </a:rPr>
              <a:t>“</a:t>
            </a:r>
          </a:p>
          <a:p>
            <a:pPr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</a:p>
          <a:p>
            <a:pPr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From scattered planning to seamless experiences -</a:t>
            </a:r>
          </a:p>
          <a:p>
            <a:pPr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From scattered planning to seamless experiences -</a:t>
            </a:r>
          </a:p>
          <a:p>
            <a:pPr algn="ctr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b="true" i="false" sz="48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AI that understands your travel DNA</a:t>
            </a:r>
          </a:p>
          <a:p>
            <a:pPr algn="ctr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b="true" i="false" sz="48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latin typeface="Microsoft YaHei"/>
                <a:ea typeface="Microsoft YaHei"/>
              </a:rPr>
              <a:t>AI that understands your travel DNA</a:t>
            </a:r>
          </a:p>
          <a:p>
            <a:pPr algn="ctr">
              <a:lnSpc>
                <a:spcPct val="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12800" baseline="0" u="none">
                <a:solidFill>
                  <a:srgbClr val="7DF9FF">
                    <a:alpha val="30000"/>
                  </a:srgbClr>
                </a:solidFill>
                <a:effectLst>
                  <a:outerShdw algn="tl" blurRad="317500">
                    <a:srgbClr val="7DF9FF">
                      <a:alpha val="30000"/>
                    </a:srgbClr>
                  </a:outerShdw>
                </a:effectLst>
                <a:latin typeface="Microsoft YaHei"/>
                <a:ea typeface="Microsoft YaHei"/>
              </a:rPr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blipFill>
          <a:blip r:embed="rId2"/>
          <a:stretch>
            <a:fillRect t="0" l="0" b="0" r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6256000" cy="914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48000" baseline="0" u="none">
                <a:solidFill>
                  <a:srgbClr val="FFFFFF">
                    <a:alpha val="5000"/>
                  </a:srgbClr>
                </a:solidFill>
                <a:effectLst>
                  <a:outerShdw algn="tl" blurRad="101600">
                    <a:srgbClr val="00FFFF">
                      <a:alpha val="70000"/>
                    </a:srgbClr>
                  </a:outerShdw>
                </a:effectLst>
                <a:latin typeface="Microsoft YaHei"/>
                <a:ea typeface="Microsoft YaHei"/>
              </a:rPr>
              <a:t>03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3257550" y="3554809"/>
            <a:ext cx="9740900" cy="381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ctr" wrap="none" tIns="0" lIns="0" bIns="0" rIns="0"/>
          <a:p>
            <a:pPr algn="ctr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b="false" i="false" sz="2000" baseline="0" u="none">
                <a:solidFill>
                  <a:srgbClr val="F5F5F5">
                    <a:alpha val="80000"/>
                  </a:srgbClr>
                </a:solidFill>
                <a:latin typeface="Microsoft YaHei"/>
                <a:ea typeface="Microsoft YaHei"/>
              </a:rPr>
              <a:t>SECTION THREE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3257550" y="4139009"/>
            <a:ext cx="9740900" cy="1005681"/>
          </a:xfrm>
          <a:prstGeom prst="rect">
            <a:avLst/>
          </a:prstGeom>
          <a:noFill/>
        </p:spPr>
        <p:txBody>
          <a:bodyPr anchor="ctr" wrap="none" tIns="0" lIns="0" bIns="0" rIns="0"/>
          <a:p>
            <a:pPr algn="ctr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true" i="false" sz="7200" baseline="0" u="none">
                <a:gradFill>
                  <a:gsLst>
                    <a:gs pos="0">
                      <a:srgbClr val="7DF9FF">
                        <a:alpha val="100000"/>
                      </a:srgbClr>
                    </a:gs>
                    <a:gs pos="100000">
                      <a:srgbClr val="FF77FF">
                        <a:alpha val="100000"/>
                      </a:srgbClr>
                    </a:gs>
                  </a:gsLst>
                  <a:lin ang="18900000"/>
                </a:gradFill>
                <a:effectLst>
                  <a:outerShdw algn="tl" blurRad="317500">
                    <a:srgbClr val="FFFFFF">
                      <a:alpha val="20000"/>
                    </a:srgbClr>
                  </a:outerShdw>
                </a:effectLst>
                <a:latin typeface="Microsoft YaHei"/>
                <a:ea typeface="Microsoft YaHei"/>
              </a:rPr>
              <a:t>Core AI Technologies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7315200" y="5551091"/>
            <a:ext cx="1625600" cy="38100"/>
          </a:xfrm>
          <a:prstGeom prst="roundRect">
            <a:avLst>
              <a:gd name="adj" fmla="val 50000"/>
            </a:avLst>
          </a:prstGeom>
          <a:blipFill>
            <a:blip r:embed="rId3"/>
            <a:stretch>
              <a:fillRect t="0" l="0" b="0" r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2025-09-13T13:19:45Z</dcterms:created>
  <cp:lastModifiedBy>user</cp:lastModifiedBy>
  <dcterms:modified xsi:type="dcterms:W3CDTF">2025-09-13T13:19:45Z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copyright">
    <vt:lpwstr>https://docmee.cn</vt:lpwstr>
  </property>
  <property pid="3" fmtid="{D5CDD505-2E9C-101B-9397-08002B2CF9AE}" name="developer">
    <vt:lpwstr>https://github.com/veasion</vt:lpwstr>
  </property>
  <property pid="4" fmtid="{D5CDD505-2E9C-101B-9397-08002B2CF9AE}" name="AIGC">
    <vt:lpwstr>{"ContentPropagator":"文多多","Label":"1","ReservedCode1":"1757769585704","ProduceID":"wenduoduo-pptx-1757769585704","ReservedCode2":"1757769585704","PropagateID":"wenduoduo-pptx1757769585704","ContentProducer":"文多多"}</vt:lpwstr>
  </property>
</Properties>
</file>