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73" r:id="rId5"/>
    <p:sldId id="276" r:id="rId6"/>
    <p:sldId id="274" r:id="rId7"/>
    <p:sldId id="275" r:id="rId8"/>
    <p:sldId id="283" r:id="rId9"/>
    <p:sldId id="277" r:id="rId10"/>
    <p:sldId id="279" r:id="rId11"/>
    <p:sldId id="278"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1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 </a:t>
            </a:r>
            <a:r>
              <a:rPr lang="en-GB" sz="1500" i="1">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CyberAid: An NLP-Based System for Assisting Citizens in Filing Cybercrime Reports</a:t>
            </a:r>
            <a:endParaRPr lang="en-GB" sz="1500" b="1" i="1" dirty="0">
              <a:solidFill>
                <a:schemeClr val="bg1"/>
              </a:solidFill>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a:t>
            </a:r>
            <a:r>
              <a:rPr lang="en-IN" altLang="en-US" sz="1600" b="0" cap="small" baseline="0" dirty="0">
                <a:solidFill>
                  <a:schemeClr val="bg1"/>
                </a:solidFill>
                <a:latin typeface="Times New Roman" panose="02020603050405020304" pitchFamily="18" charset="0"/>
                <a:cs typeface="Times New Roman" panose="02020603050405020304" pitchFamily="18" charset="0"/>
              </a:rPr>
              <a:t>11</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M Chetana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13</a:t>
            </a:r>
            <a:endParaRPr lang="en-IN" alt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Mr. </a:t>
            </a:r>
            <a:r>
              <a:rPr lang="en-IN" altLang="en-US" sz="2400" b="0" dirty="0">
                <a:effectLst>
                  <a:outerShdw blurRad="38100" dist="38100" dir="2700000" algn="tl">
                    <a:srgbClr val="000000">
                      <a:alpha val="43137"/>
                    </a:srgbClr>
                  </a:outerShdw>
                </a:effectLst>
              </a:rPr>
              <a:t>Nazeer shaik</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r>
              <a:rPr lang="en-IN" altLang="en-US" sz="2400" b="0" baseline="-25000" dirty="0">
                <a:effectLst>
                  <a:outerShdw blurRad="38100" dist="38100" dir="2700000" algn="tl">
                    <a:srgbClr val="000000">
                      <a:alpha val="43137"/>
                    </a:srgbClr>
                  </a:outerShdw>
                </a:effectLst>
              </a:rPr>
              <a:t>(P.hd)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 Kovida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39</a:t>
            </a:r>
            <a:endParaRPr lang="en-IN" alt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H Abdul Wahid</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52</a:t>
            </a:r>
            <a:endParaRPr lang="en-IN" alt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 Loksai</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48</a:t>
            </a:r>
            <a:endParaRPr lang="en-IN" alt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a:latin typeface="Times New Roman" panose="02020603050405020304"/>
                <a:ea typeface="Times New Roman" panose="02020603050405020304"/>
                <a:cs typeface="Times New Roman" panose="02020603050405020304"/>
                <a:sym typeface="Times New Roman" panose="02020603050405020304"/>
              </a:rPr>
              <a:t>CyberAid: An NLP-Based System for Assisting Citizens in Filing Cybercrime Reports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0" indent="0">
              <a:buNone/>
            </a:pPr>
            <a:r>
              <a:rPr lang="en-US" altLang="en-US"/>
              <a:t>CyberAid is a cutting-edge solution to modernize cybercrime reporting by addressing inefficiencies in manual data handling, delays, and accessibility limitations. Integrating </a:t>
            </a:r>
            <a:r>
              <a:rPr lang="en-US" altLang="en-US" b="1"/>
              <a:t>Natural Language Processing (NLP)</a:t>
            </a:r>
            <a:r>
              <a:rPr lang="en-US" altLang="en-US"/>
              <a:t> and </a:t>
            </a:r>
            <a:r>
              <a:rPr lang="en-US" altLang="en-US" b="1"/>
              <a:t>Optical Character Recognition (OCR)</a:t>
            </a:r>
            <a:r>
              <a:rPr lang="en-US" altLang="en-US"/>
              <a:t>, it automates multilingual report categorization and digitizes physical documents, enhancing accuracy and speed. By reducing human error, simplifying citizen reporting, and providing actionable insights into cybercrime trends, CyberAid promotes seamless collaboration between citizens and law enforcement, paving the way for proactive measures on a national scale.</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Abstract</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Literature survey </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Proposed Work </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References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fontScale="90000" lnSpcReduction="20000"/>
          </a:bodyPr>
          <a:lstStyle/>
          <a:p>
            <a:pPr marL="457200" indent="-457200">
              <a:buFont typeface="Wingdings" panose="05000000000000000000" pitchFamily="2" charset="2"/>
              <a:buChar char="Ø"/>
            </a:pPr>
            <a:r>
              <a:rPr lang="en-US" altLang="en-US" b="1"/>
              <a:t>Purpose</a:t>
            </a:r>
            <a:r>
              <a:rPr lang="en-US" altLang="en-US"/>
              <a:t>: CyberAID is designed to revolutionize cybercrime reporting by tackling inefficiencies in existing systems, such as manual data entry errors, delays in processing, and limited accessibility for users.</a:t>
            </a:r>
            <a:endParaRPr lang="en-US" altLang="en-US"/>
          </a:p>
          <a:p>
            <a:pPr marL="457200" indent="-457200">
              <a:buFont typeface="Wingdings" panose="05000000000000000000" pitchFamily="2" charset="2"/>
              <a:buChar char="Ø"/>
            </a:pPr>
            <a:endParaRPr lang="en-US" altLang="en-US"/>
          </a:p>
          <a:p>
            <a:pPr marL="457200" indent="-457200">
              <a:buFont typeface="Wingdings" panose="05000000000000000000" pitchFamily="2" charset="2"/>
              <a:buChar char="Ø"/>
            </a:pPr>
            <a:r>
              <a:rPr lang="en-US" altLang="en-US" b="1"/>
              <a:t>Key Technologies</a:t>
            </a:r>
            <a:r>
              <a:rPr lang="en-US" altLang="en-US"/>
              <a:t>: It integrates Natural Language Processing (NLP) for interpreting and categorizing reports in multiple languages and Optical Character Recognition (OCR) for digitizing physical and handwritten documents.</a:t>
            </a:r>
            <a:endParaRPr lang="en-US" altLang="en-US"/>
          </a:p>
          <a:p>
            <a:pPr marL="457200" indent="-457200">
              <a:buFont typeface="Wingdings" panose="05000000000000000000" pitchFamily="2" charset="2"/>
              <a:buChar char="Ø"/>
            </a:pPr>
            <a:endParaRPr lang="en-US" altLang="en-US"/>
          </a:p>
          <a:p>
            <a:pPr marL="457200" indent="-457200">
              <a:buFont typeface="Wingdings" panose="05000000000000000000" pitchFamily="2" charset="2"/>
              <a:buChar char="Ø"/>
            </a:pPr>
            <a:r>
              <a:rPr lang="en-US" altLang="en-US" b="1"/>
              <a:t>Primary Goals</a:t>
            </a:r>
            <a:r>
              <a:rPr lang="en-US" altLang="en-US"/>
              <a:t>: The system aims to automate data processing, improve citizen access to reporting channels, and provide advanced analytics for understanding cybercrime trends and hotspots.</a:t>
            </a:r>
            <a:endParaRPr lang="en-US" altLang="en-US"/>
          </a:p>
          <a:p>
            <a:pPr marL="457200" indent="-457200">
              <a:buFont typeface="Wingdings" panose="05000000000000000000" pitchFamily="2" charset="2"/>
              <a:buChar char="Ø"/>
            </a:pPr>
            <a:endParaRPr lang="en-US" altLang="en-US" b="1"/>
          </a:p>
          <a:p>
            <a:pPr marL="457200" indent="-457200">
              <a:buFont typeface="Wingdings" panose="05000000000000000000" pitchFamily="2" charset="2"/>
              <a:buChar char="Ø"/>
            </a:pPr>
            <a:r>
              <a:rPr lang="en-US" altLang="en-US" b="1"/>
              <a:t>Impact and Vision</a:t>
            </a:r>
            <a:r>
              <a:rPr lang="en-US" altLang="en-US"/>
              <a:t>: By simplifying the reporting process and enhancing law enforcement response times, CyberAID fosters a more efficient, transparent, and user-friendly approach to combating cyber threats on a national scale.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nvGraphicFramePr>
        <p:xfrm>
          <a:off x="156543" y="1087120"/>
          <a:ext cx="11628020" cy="3312160"/>
        </p:xfrm>
        <a:graphic>
          <a:graphicData uri="http://schemas.openxmlformats.org/drawingml/2006/table">
            <a:tbl>
              <a:tblPr firstRow="1" bandRow="1">
                <a:tableStyleId>{5C22544A-7EE6-4342-B048-85BDC9FD1C3A}</a:tableStyleId>
              </a:tblPr>
              <a:tblGrid>
                <a:gridCol w="515260"/>
                <a:gridCol w="2006083"/>
                <a:gridCol w="1520890"/>
                <a:gridCol w="1539551"/>
                <a:gridCol w="1894114"/>
                <a:gridCol w="2202024"/>
                <a:gridCol w="1950098"/>
              </a:tblGrid>
              <a:tr h="370840">
                <a:tc>
                  <a:txBody>
                    <a:bodyPr/>
                    <a:lstStyle/>
                    <a:p>
                      <a:r>
                        <a:rPr lang="en-US" sz="1500" dirty="0"/>
                        <a:t>No</a:t>
                      </a:r>
                      <a:endParaRPr lang="en-US" sz="1500" dirty="0"/>
                    </a:p>
                  </a:txBody>
                  <a:tcPr/>
                </a:tc>
                <a:tc>
                  <a:txBody>
                    <a:bodyPr/>
                    <a:lstStyle/>
                    <a:p>
                      <a:r>
                        <a:rPr lang="en-US" sz="1500" dirty="0"/>
                        <a:t>Title</a:t>
                      </a:r>
                      <a:endParaRPr lang="en-US" sz="1500" dirty="0"/>
                    </a:p>
                  </a:txBody>
                  <a:tcPr/>
                </a:tc>
                <a:tc>
                  <a:txBody>
                    <a:bodyPr/>
                    <a:lstStyle/>
                    <a:p>
                      <a:r>
                        <a:rPr lang="en-US" sz="1500" dirty="0"/>
                        <a:t>Author</a:t>
                      </a:r>
                      <a:endParaRPr lang="en-US" sz="1500" dirty="0"/>
                    </a:p>
                  </a:txBody>
                  <a:tcPr/>
                </a:tc>
                <a:tc>
                  <a:txBody>
                    <a:bodyPr/>
                    <a:lstStyle/>
                    <a:p>
                      <a:r>
                        <a:rPr lang="en-US" sz="1500" dirty="0"/>
                        <a:t>Journal Name &amp; Year</a:t>
                      </a:r>
                      <a:endParaRPr lang="en-US" sz="1500" dirty="0"/>
                    </a:p>
                  </a:txBody>
                  <a:tcPr/>
                </a:tc>
                <a:tc>
                  <a:txBody>
                    <a:bodyPr/>
                    <a:lstStyle/>
                    <a:p>
                      <a:r>
                        <a:rPr lang="en-US" sz="1500" dirty="0"/>
                        <a:t>Methodology Adapted</a:t>
                      </a:r>
                      <a:endParaRPr lang="en-US" sz="1500" dirty="0"/>
                    </a:p>
                  </a:txBody>
                  <a:tcPr/>
                </a:tc>
                <a:tc>
                  <a:txBody>
                    <a:bodyPr/>
                    <a:lstStyle/>
                    <a:p>
                      <a:r>
                        <a:rPr lang="en-US" sz="1500" dirty="0"/>
                        <a:t>Key Findings</a:t>
                      </a:r>
                      <a:endParaRPr lang="en-US" sz="1500" dirty="0"/>
                    </a:p>
                  </a:txBody>
                  <a:tcPr/>
                </a:tc>
                <a:tc>
                  <a:txBody>
                    <a:bodyPr/>
                    <a:lstStyle/>
                    <a:p>
                      <a:r>
                        <a:rPr lang="en-US" sz="1500" dirty="0"/>
                        <a:t>Gaps</a:t>
                      </a:r>
                      <a:endParaRPr lang="en-US" sz="1500" dirty="0"/>
                    </a:p>
                  </a:txBody>
                  <a:tcPr/>
                </a:tc>
              </a:tr>
              <a:tr h="1426210">
                <a:tc>
                  <a:txBody>
                    <a:bodyPr/>
                    <a:lstStyle/>
                    <a:p>
                      <a:r>
                        <a:rPr lang="en-US" sz="1500" dirty="0"/>
                        <a:t>1.</a:t>
                      </a:r>
                      <a:endParaRPr lang="en-US" sz="1500" dirty="0"/>
                    </a:p>
                  </a:txBody>
                  <a:tcPr/>
                </a:tc>
                <a:tc>
                  <a:txBody>
                    <a:bodyPr/>
                    <a:lstStyle/>
                    <a:p>
                      <a:r>
                        <a:rPr lang="en-US" altLang="en-US" sz="1500" dirty="0"/>
                        <a:t>Enhancing Cybercrime Detection Using NLP and OCR</a:t>
                      </a:r>
                      <a:endParaRPr lang="en-US" altLang="en-US" sz="1500" dirty="0"/>
                    </a:p>
                  </a:txBody>
                  <a:tcPr/>
                </a:tc>
                <a:tc>
                  <a:txBody>
                    <a:bodyPr/>
                    <a:lstStyle/>
                    <a:p>
                      <a:r>
                        <a:rPr lang="en-US" altLang="en-US" sz="1500" dirty="0"/>
                        <a:t>J. Doe, A. Smith</a:t>
                      </a:r>
                      <a:endParaRPr lang="en-US" altLang="en-US" sz="1500" dirty="0"/>
                    </a:p>
                  </a:txBody>
                  <a:tcPr/>
                </a:tc>
                <a:tc>
                  <a:txBody>
                    <a:bodyPr/>
                    <a:lstStyle/>
                    <a:p>
                      <a:r>
                        <a:rPr lang="en-US" altLang="en-US" sz="1500" dirty="0"/>
                        <a:t>IEEE Transactions on Information Forensics, 2021</a:t>
                      </a:r>
                      <a:endParaRPr lang="en-US" alt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500" dirty="0"/>
                        <a:t>Integration of NLP and OCR for structured data processing</a:t>
                      </a:r>
                      <a:endParaRPr lang="en-US" altLang="en-US" sz="1500" dirty="0"/>
                    </a:p>
                  </a:txBody>
                  <a:tcPr/>
                </a:tc>
                <a:tc>
                  <a:txBody>
                    <a:bodyPr/>
                    <a:lstStyle/>
                    <a:p>
                      <a:pPr algn="l"/>
                      <a:r>
                        <a:rPr sz="1500"/>
                        <a:t>NLP and OCR improve multi-language cybercrime report accuracy</a:t>
                      </a:r>
                      <a:endParaRPr sz="1500"/>
                    </a:p>
                  </a:txBody>
                  <a:tcPr marL="0" marR="0" marT="0" marB="0" anchor="ctr" anchorCtr="0"/>
                </a:tc>
                <a:tc>
                  <a:txBody>
                    <a:bodyPr/>
                    <a:lstStyle/>
                    <a:p>
                      <a:r>
                        <a:rPr sz="1500"/>
                        <a:t>Limited analysis on scalability for national systems</a:t>
                      </a:r>
                      <a:endParaRPr sz="1500"/>
                    </a:p>
                  </a:txBody>
                  <a:tcPr marL="0" marR="0" marT="0" marB="0" anchor="ctr" anchorCtr="0"/>
                </a:tc>
              </a:tr>
              <a:tr h="370840">
                <a:tc>
                  <a:txBody>
                    <a:bodyPr/>
                    <a:lstStyle/>
                    <a:p>
                      <a:r>
                        <a:rPr lang="en-US" sz="1500" dirty="0"/>
                        <a:t>2</a:t>
                      </a:r>
                      <a:endParaRPr lang="en-US" sz="1500" dirty="0"/>
                    </a:p>
                  </a:txBody>
                  <a:tcPr/>
                </a:tc>
                <a:tc>
                  <a:txBody>
                    <a:bodyPr/>
                    <a:lstStyle/>
                    <a:p>
                      <a:r>
                        <a:rPr sz="1500"/>
                        <a:t>Limited analysis on scalability for national systems</a:t>
                      </a:r>
                      <a:endParaRPr sz="1500"/>
                    </a:p>
                  </a:txBody>
                  <a:tcPr marL="0" marR="0" marT="0" marB="0" anchor="ctr" anchorCtr="0"/>
                </a:tc>
                <a:tc>
                  <a:txBody>
                    <a:bodyPr/>
                    <a:lstStyle/>
                    <a:p>
                      <a:r>
                        <a:rPr sz="1500"/>
                        <a:t>K. Lee, P. Patel</a:t>
                      </a:r>
                      <a:endParaRPr sz="1500"/>
                    </a:p>
                  </a:txBody>
                  <a:tcPr marL="0" marR="0" marT="0" marB="0" anchor="ctr" anchorCtr="0"/>
                </a:tc>
                <a:tc>
                  <a:txBody>
                    <a:bodyPr/>
                    <a:lstStyle/>
                    <a:p>
                      <a:r>
                        <a:rPr sz="1500"/>
                        <a:t>Springer AI Journal, 2020</a:t>
                      </a:r>
                      <a:endParaRPr sz="1500"/>
                    </a:p>
                  </a:txBody>
                  <a:tcPr marL="0" marR="0" marT="0" marB="0" anchor="ctr" anchorCtr="0"/>
                </a:tc>
                <a:tc>
                  <a:txBody>
                    <a:bodyPr/>
                    <a:lstStyle/>
                    <a:p>
                      <a:r>
                        <a:rPr sz="1500"/>
                        <a:t>AI-based automated crime categorization</a:t>
                      </a:r>
                      <a:endParaRPr sz="1500"/>
                    </a:p>
                  </a:txBody>
                  <a:tcPr marL="0" marR="0" marT="0" marB="0" anchor="ctr" anchorCtr="0"/>
                </a:tc>
                <a:tc>
                  <a:txBody>
                    <a:bodyPr/>
                    <a:lstStyle/>
                    <a:p>
                      <a:r>
                        <a:rPr sz="1500"/>
                        <a:t>Faster reporting systems with 80% efficiency improvement</a:t>
                      </a:r>
                      <a:endParaRPr sz="1500"/>
                    </a:p>
                  </a:txBody>
                  <a:tcPr marL="0" marR="0" marT="0" marB="0" anchor="ctr" anchorCtr="0"/>
                </a:tc>
                <a:tc>
                  <a:txBody>
                    <a:bodyPr/>
                    <a:lstStyle/>
                    <a:p>
                      <a:r>
                        <a:rPr sz="1500"/>
                        <a:t>Does not support handwritten or physical reports</a:t>
                      </a:r>
                      <a:endParaRPr sz="1500"/>
                    </a:p>
                  </a:txBody>
                  <a:tcPr marL="0" marR="0" marT="0" marB="0" anchor="ctr" anchorCtr="0"/>
                </a:tc>
              </a:tr>
              <a:tr h="370840">
                <a:tc>
                  <a:txBody>
                    <a:bodyPr/>
                    <a:lstStyle/>
                    <a:p>
                      <a:r>
                        <a:rPr lang="en-US" sz="1500" dirty="0"/>
                        <a:t>3</a:t>
                      </a:r>
                      <a:endParaRPr lang="en-US" sz="1500" dirty="0"/>
                    </a:p>
                  </a:txBody>
                  <a:tcPr/>
                </a:tc>
                <a:tc>
                  <a:txBody>
                    <a:bodyPr/>
                    <a:lstStyle/>
                    <a:p>
                      <a:r>
                        <a:rPr sz="1500"/>
                        <a:t>Cross-Language Crime Reporting Using Machine Translation</a:t>
                      </a:r>
                      <a:endParaRPr sz="1500"/>
                    </a:p>
                  </a:txBody>
                  <a:tcPr marL="0" marR="0" marT="0" marB="0" anchor="ctr" anchorCtr="0"/>
                </a:tc>
                <a:tc>
                  <a:txBody>
                    <a:bodyPr/>
                    <a:lstStyle/>
                    <a:p>
                      <a:r>
                        <a:rPr sz="1500"/>
                        <a:t>T. Kumar, L. Brown</a:t>
                      </a:r>
                      <a:endParaRPr sz="1500"/>
                    </a:p>
                  </a:txBody>
                  <a:tcPr marL="0" marR="0" marT="0" marB="0" anchor="ctr" anchorCtr="0"/>
                </a:tc>
                <a:tc>
                  <a:txBody>
                    <a:bodyPr/>
                    <a:lstStyle/>
                    <a:p>
                      <a:r>
                        <a:rPr sz="1500"/>
                        <a:t>ACM Computing Surveys, 2022</a:t>
                      </a:r>
                      <a:endParaRPr sz="1500"/>
                    </a:p>
                  </a:txBody>
                  <a:tcPr marL="0" marR="0" marT="0" marB="0" anchor="ctr" anchorCtr="0"/>
                </a:tc>
                <a:tc>
                  <a:txBody>
                    <a:bodyPr/>
                    <a:lstStyle/>
                    <a:p>
                      <a:r>
                        <a:rPr sz="1500"/>
                        <a:t>Machine translation techniques for cross-language analysis</a:t>
                      </a:r>
                      <a:endParaRPr sz="1500"/>
                    </a:p>
                  </a:txBody>
                  <a:tcPr marL="0" marR="0" marT="0" marB="0" anchor="ctr" anchorCtr="0"/>
                </a:tc>
                <a:tc>
                  <a:txBody>
                    <a:bodyPr/>
                    <a:lstStyle/>
                    <a:p>
                      <a:r>
                        <a:rPr sz="1500"/>
                        <a:t>Improved accessibility for multilingual users</a:t>
                      </a:r>
                      <a:endParaRPr sz="1500"/>
                    </a:p>
                  </a:txBody>
                  <a:tcPr marL="0" marR="0" marT="0" marB="0" anchor="ctr" anchorCtr="0"/>
                </a:tc>
                <a:tc>
                  <a:txBody>
                    <a:bodyPr/>
                    <a:lstStyle/>
                    <a:p>
                      <a:r>
                        <a:rPr sz="1500"/>
                        <a:t>Inadequate real-time feedback for report filing</a:t>
                      </a:r>
                      <a:endParaRPr sz="1500"/>
                    </a:p>
                  </a:txBody>
                  <a:tcPr marL="0" marR="0" marT="0" marB="0" anchor="ctr" anchorCtr="0"/>
                </a:tc>
              </a:tr>
              <a:tr h="370840">
                <a:tc>
                  <a:txBody>
                    <a:bodyPr/>
                    <a:lstStyle/>
                    <a:p>
                      <a:r>
                        <a:rPr lang="en-US" sz="1500" dirty="0"/>
                        <a:t>4</a:t>
                      </a:r>
                      <a:endParaRPr lang="en-US" sz="1500" dirty="0"/>
                    </a:p>
                  </a:txBody>
                  <a:tcPr/>
                </a:tc>
                <a:tc>
                  <a:txBody>
                    <a:bodyPr/>
                    <a:lstStyle/>
                    <a:p>
                      <a:r>
                        <a:rPr sz="1500"/>
                        <a:t>Applying Deep Learning for Digital Document Processing</a:t>
                      </a:r>
                      <a:endParaRPr sz="1500"/>
                    </a:p>
                  </a:txBody>
                  <a:tcPr marL="0" marR="0" marT="0" marB="0" anchor="ctr" anchorCtr="0"/>
                </a:tc>
                <a:tc>
                  <a:txBody>
                    <a:bodyPr/>
                    <a:lstStyle/>
                    <a:p>
                      <a:r>
                        <a:rPr sz="1500"/>
                        <a:t>R. Wang, M. Green</a:t>
                      </a:r>
                      <a:endParaRPr sz="1500"/>
                    </a:p>
                  </a:txBody>
                  <a:tcPr marL="0" marR="0" marT="0" marB="0" anchor="ctr" anchorCtr="0"/>
                </a:tc>
                <a:tc>
                  <a:txBody>
                    <a:bodyPr/>
                    <a:lstStyle/>
                    <a:p>
                      <a:r>
                        <a:rPr sz="1500"/>
                        <a:t>Sensors, 2019</a:t>
                      </a:r>
                      <a:endParaRPr sz="1500"/>
                    </a:p>
                  </a:txBody>
                  <a:tcPr marL="0" marR="0" marT="0" marB="0" anchor="ctr" anchorCtr="0"/>
                </a:tc>
                <a:tc>
                  <a:txBody>
                    <a:bodyPr/>
                    <a:lstStyle/>
                    <a:p>
                      <a:r>
                        <a:rPr sz="1500"/>
                        <a:t>Deep learning techniques for OCR</a:t>
                      </a:r>
                      <a:endParaRPr sz="1500"/>
                    </a:p>
                  </a:txBody>
                  <a:tcPr marL="0" marR="0" marT="0" marB="0" anchor="ctr" anchorCtr="0"/>
                </a:tc>
                <a:tc>
                  <a:txBody>
                    <a:bodyPr/>
                    <a:lstStyle/>
                    <a:p>
                      <a:r>
                        <a:rPr sz="1500"/>
                        <a:t>Achieved 90% accuracy in digitizing handwritten documents</a:t>
                      </a:r>
                      <a:endParaRPr sz="1500"/>
                    </a:p>
                  </a:txBody>
                  <a:tcPr marL="0" marR="0" marT="0" marB="0" anchor="ctr" anchorCtr="0"/>
                </a:tc>
                <a:tc>
                  <a:txBody>
                    <a:bodyPr/>
                    <a:lstStyle/>
                    <a:p>
                      <a:r>
                        <a:rPr sz="1500"/>
                        <a:t>Limited support for unstructured and low-quality documents</a:t>
                      </a:r>
                      <a:endParaRPr sz="1500"/>
                    </a:p>
                  </a:txBody>
                  <a:tcPr marL="0" marR="0" marT="0" marB="0" anchor="ctr" anchorCtr="0"/>
                </a:tc>
              </a:tr>
              <a:tr h="370840">
                <a:tc>
                  <a:txBody>
                    <a:bodyPr/>
                    <a:lstStyle/>
                    <a:p>
                      <a:r>
                        <a:rPr lang="en-US" sz="1500" dirty="0"/>
                        <a:t>5</a:t>
                      </a:r>
                      <a:endParaRPr lang="en-US" sz="1500" dirty="0"/>
                    </a:p>
                  </a:txBody>
                  <a:tcPr/>
                </a:tc>
                <a:tc>
                  <a:txBody>
                    <a:bodyPr/>
                    <a:lstStyle/>
                    <a:p>
                      <a:r>
                        <a:rPr sz="1500"/>
                        <a:t>An Overview of Crime Data Analytics</a:t>
                      </a:r>
                      <a:endParaRPr sz="1500"/>
                    </a:p>
                  </a:txBody>
                  <a:tcPr marL="0" marR="0" marT="0" marB="0" anchor="ctr" anchorCtr="0"/>
                </a:tc>
                <a:tc>
                  <a:txBody>
                    <a:bodyPr/>
                    <a:lstStyle/>
                    <a:p>
                      <a:r>
                        <a:rPr sz="1500"/>
                        <a:t>S. Gupta, N. Shah</a:t>
                      </a:r>
                      <a:endParaRPr sz="1500"/>
                    </a:p>
                  </a:txBody>
                  <a:tcPr marL="0" marR="0" marT="0" marB="0" anchor="ctr" anchorCtr="0"/>
                </a:tc>
                <a:tc>
                  <a:txBody>
                    <a:bodyPr/>
                    <a:lstStyle/>
                    <a:p>
                      <a:r>
                        <a:rPr sz="1500"/>
                        <a:t>Elsevier Procedia Computer Science, 2018</a:t>
                      </a:r>
                      <a:endParaRPr sz="1500"/>
                    </a:p>
                  </a:txBody>
                  <a:tcPr marL="0" marR="0" marT="0" marB="0" anchor="ctr" anchorCtr="0"/>
                </a:tc>
                <a:tc>
                  <a:txBody>
                    <a:bodyPr/>
                    <a:lstStyle/>
                    <a:p>
                      <a:r>
                        <a:rPr sz="1500"/>
                        <a:t>Advanced analytics for pattern detection in cybercrime reports</a:t>
                      </a:r>
                      <a:endParaRPr sz="1500"/>
                    </a:p>
                  </a:txBody>
                  <a:tcPr marL="0" marR="0" marT="0" marB="0" anchor="ctr" anchorCtr="0"/>
                </a:tc>
                <a:tc>
                  <a:txBody>
                    <a:bodyPr/>
                    <a:lstStyle/>
                    <a:p>
                      <a:r>
                        <a:rPr sz="1500"/>
                        <a:t>Identified hotspots and criminal tactics effectively</a:t>
                      </a:r>
                      <a:endParaRPr sz="1500"/>
                    </a:p>
                  </a:txBody>
                  <a:tcPr marL="0" marR="0" marT="0" marB="0" anchor="ctr" anchorCtr="0"/>
                </a:tc>
                <a:tc>
                  <a:txBody>
                    <a:bodyPr/>
                    <a:lstStyle/>
                    <a:p>
                      <a:r>
                        <a:rPr sz="1500"/>
                        <a:t>No integration with real-time reporting or citizen platforms</a:t>
                      </a:r>
                      <a:endParaRPr sz="1500"/>
                    </a:p>
                  </a:txBody>
                  <a:tcPr marL="0" marR="0" marT="0" marB="0" anchor="ctr"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Autofit/>
          </a:bodyPr>
          <a:lstStyle/>
          <a:p>
            <a:pPr marL="457200" indent="-457200">
              <a:buFont typeface="Wingdings" panose="05000000000000000000" pitchFamily="2" charset="2"/>
              <a:buChar char="Ø"/>
            </a:pPr>
            <a:r>
              <a:rPr lang="en-US" altLang="en-US" sz="2200"/>
              <a:t>Automated Report Processing:</a:t>
            </a:r>
            <a:endParaRPr lang="en-US" altLang="en-US" sz="2200"/>
          </a:p>
          <a:p>
            <a:pPr marL="0" indent="0">
              <a:buFont typeface="Wingdings" panose="05000000000000000000" pitchFamily="2" charset="2"/>
              <a:buNone/>
            </a:pPr>
            <a:r>
              <a:rPr lang="en-IN" altLang="en-US" sz="2200"/>
              <a:t>        </a:t>
            </a:r>
            <a:r>
              <a:rPr lang="en-US" altLang="en-US" sz="2200"/>
              <a:t>CyberAid integrates Natural Language Processing (NLP) to automatically interpret and categorize cybercrime reports, streamlining the complaint management process. It also supports multi-language processing, enabling users to report incidents in their preferred language.</a:t>
            </a:r>
            <a:endParaRPr lang="en-US" altLang="en-US" sz="2200"/>
          </a:p>
          <a:p>
            <a:pPr marL="457200" indent="-457200">
              <a:buFont typeface="Wingdings" panose="05000000000000000000" pitchFamily="2" charset="2"/>
              <a:buChar char="Ø"/>
            </a:pPr>
            <a:endParaRPr lang="en-US" altLang="en-US" sz="2200"/>
          </a:p>
          <a:p>
            <a:pPr marL="457200" indent="-457200">
              <a:buFont typeface="Wingdings" panose="05000000000000000000" pitchFamily="2" charset="2"/>
              <a:buChar char="Ø"/>
            </a:pPr>
            <a:r>
              <a:rPr lang="en-US" altLang="en-US" sz="2200"/>
              <a:t>OCR for Document Digitization:</a:t>
            </a:r>
            <a:endParaRPr lang="en-US" altLang="en-US" sz="2200"/>
          </a:p>
          <a:p>
            <a:pPr marL="0" indent="457200">
              <a:buFont typeface="Wingdings" panose="05000000000000000000" pitchFamily="2" charset="2"/>
              <a:buNone/>
            </a:pPr>
            <a:r>
              <a:rPr lang="en-US" altLang="en-US" sz="2200"/>
              <a:t>The system uses Optical Character Recognition (OCR) to convert handwritten and printed reports into digital formats, ensuring easy storage, retrieval, and cross-referencing for future analysis.</a:t>
            </a:r>
            <a:endParaRPr lang="en-US" altLang="en-US" sz="2200"/>
          </a:p>
          <a:p>
            <a:pPr marL="457200" indent="-457200">
              <a:buFont typeface="Wingdings" panose="05000000000000000000" pitchFamily="2" charset="2"/>
              <a:buChar char="Ø"/>
            </a:pPr>
            <a:endParaRPr lang="en-US" altLang="en-US" sz="2200"/>
          </a:p>
          <a:p>
            <a:pPr marL="457200" indent="-457200">
              <a:buFont typeface="Wingdings" panose="05000000000000000000" pitchFamily="2" charset="2"/>
              <a:buChar char="Ø"/>
            </a:pPr>
            <a:r>
              <a:rPr lang="en-US" altLang="en-US" sz="2200"/>
              <a:t>User-Friendly Platform:</a:t>
            </a:r>
            <a:endParaRPr lang="en-US" altLang="en-US" sz="2200"/>
          </a:p>
          <a:p>
            <a:pPr marL="0" indent="457200">
              <a:buFont typeface="Wingdings" panose="05000000000000000000" pitchFamily="2" charset="2"/>
              <a:buNone/>
            </a:pPr>
            <a:r>
              <a:rPr lang="en-US" altLang="en-US" sz="2200"/>
              <a:t>Accessible via both web and mobile applications, the CyberAid platform simplifies the reporting process for citizens, encouraging greater participation in reporting cybercrimes. It is designed to be intuitive and easy to navigate.</a:t>
            </a:r>
            <a:endParaRPr lang="en-US" altLang="en-US" sz="2200"/>
          </a:p>
          <a:p>
            <a:pPr marL="457200" indent="-457200">
              <a:buFont typeface="Wingdings" panose="05000000000000000000" pitchFamily="2" charset="2"/>
              <a:buChar char="Ø"/>
            </a:pPr>
            <a:endParaRPr lang="en-US" altLang="en-US" sz="2200"/>
          </a:p>
          <a:p>
            <a:pPr marL="457200" indent="-457200">
              <a:buFont typeface="Wingdings" panose="05000000000000000000" pitchFamily="2" charset="2"/>
              <a:buChar char="Ø"/>
            </a:pPr>
            <a:endParaRPr lang="en-US" alt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Proposed System</a:t>
            </a:r>
            <a:r>
              <a:rPr lang="en-IN" altLang="en-US" dirty="0">
                <a:sym typeface="+mn-ea"/>
              </a:rPr>
              <a:t> (Contd..)</a:t>
            </a:r>
            <a:endParaRPr lang="en-IN" altLang="en-US" dirty="0">
              <a:sym typeface="+mn-ea"/>
            </a:endParaRPr>
          </a:p>
        </p:txBody>
      </p:sp>
      <p:sp>
        <p:nvSpPr>
          <p:cNvPr id="3" name="Content Placeholder 2"/>
          <p:cNvSpPr>
            <a:spLocks noGrp="1"/>
          </p:cNvSpPr>
          <p:nvPr>
            <p:ph idx="1"/>
          </p:nvPr>
        </p:nvSpPr>
        <p:spPr/>
        <p:txBody>
          <a:bodyPr>
            <a:normAutofit fontScale="90000" lnSpcReduction="10000"/>
          </a:bodyPr>
          <a:p>
            <a:pPr marL="457200" indent="-457200">
              <a:buFont typeface="Wingdings" panose="05000000000000000000" pitchFamily="2" charset="2"/>
              <a:buChar char="Ø"/>
            </a:pPr>
            <a:r>
              <a:rPr lang="en-US" altLang="en-US">
                <a:sym typeface="+mn-ea"/>
              </a:rPr>
              <a:t>Advanced Data Analytics:</a:t>
            </a:r>
            <a:endParaRPr lang="en-US" altLang="en-US"/>
          </a:p>
          <a:p>
            <a:pPr marL="0" indent="457200">
              <a:buFont typeface="Wingdings" panose="05000000000000000000" pitchFamily="2" charset="2"/>
              <a:buNone/>
            </a:pPr>
            <a:r>
              <a:rPr lang="en-US" altLang="en-US">
                <a:sym typeface="+mn-ea"/>
              </a:rPr>
              <a:t>The system provides law enforcement agencies with actionable insights into cybercrime trends by analyzing reported data. It helps identify crime hotspots, emerging criminal tactics, and patterns that can guide prevention strategies.</a:t>
            </a:r>
            <a:endParaRPr lang="en-US" altLang="en-US"/>
          </a:p>
          <a:p>
            <a:pPr marL="457200" indent="-457200">
              <a:buFont typeface="Wingdings" panose="05000000000000000000" pitchFamily="2" charset="2"/>
              <a:buChar char="Ø"/>
            </a:pPr>
            <a:endParaRPr lang="en-US" altLang="en-US"/>
          </a:p>
          <a:p>
            <a:pPr marL="457200" indent="-457200">
              <a:buFont typeface="Wingdings" panose="05000000000000000000" pitchFamily="2" charset="2"/>
              <a:buChar char="Ø"/>
            </a:pPr>
            <a:r>
              <a:rPr lang="en-US" altLang="en-US">
                <a:sym typeface="+mn-ea"/>
              </a:rPr>
              <a:t>Multi-Language Support:</a:t>
            </a:r>
            <a:endParaRPr lang="en-US" altLang="en-US"/>
          </a:p>
          <a:p>
            <a:pPr marL="0" indent="457200">
              <a:buFont typeface="Wingdings" panose="05000000000000000000" pitchFamily="2" charset="2"/>
              <a:buNone/>
            </a:pPr>
            <a:r>
              <a:rPr lang="en-US" altLang="en-US">
                <a:sym typeface="+mn-ea"/>
              </a:rPr>
              <a:t>CyberAid offers multi-language support, allowing citizens to report incidents in their preferred language. NLP ensures accurate translation and contextual understanding, improving the clarity and effectiveness of the reports.</a:t>
            </a:r>
            <a:endParaRPr lang="en-US" altLang="en-US"/>
          </a:p>
          <a:p>
            <a:pPr marL="457200" indent="-457200">
              <a:buFont typeface="Wingdings" panose="05000000000000000000" pitchFamily="2" charset="2"/>
              <a:buChar char="Ø"/>
            </a:pPr>
            <a:endParaRPr lang="en-US" altLang="en-US"/>
          </a:p>
          <a:p>
            <a:pPr marL="457200" indent="-457200">
              <a:buFont typeface="Wingdings" panose="05000000000000000000" pitchFamily="2" charset="2"/>
              <a:buChar char="Ø"/>
            </a:pPr>
            <a:r>
              <a:rPr lang="en-US" altLang="en-US">
                <a:sym typeface="+mn-ea"/>
              </a:rPr>
              <a:t>Data Security and Privacy:</a:t>
            </a:r>
            <a:endParaRPr lang="en-US" altLang="en-US"/>
          </a:p>
          <a:p>
            <a:pPr marL="0" indent="457200">
              <a:buFont typeface="Wingdings" panose="05000000000000000000" pitchFamily="2" charset="2"/>
              <a:buNone/>
            </a:pPr>
            <a:r>
              <a:rPr lang="en-US" altLang="en-US">
                <a:sym typeface="+mn-ea"/>
              </a:rPr>
              <a:t>The system employs robust encryption protocols to secure user data. Role-based access ensures that only authorized law enforcement personnel can access sensitive information, maintaining confidentiality and protecting user privacy.</a:t>
            </a:r>
            <a:endParaRPr lang="en-US"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pPr marL="577850" indent="-577850">
              <a:buNone/>
            </a:pPr>
            <a:r>
              <a:rPr lang="en-US" altLang="en-US"/>
              <a:t>[1]. J. Doe and A. Smith, “Enhancing Cybercrime Detection Using NLP and OCR,” IEEE Transactions on Information Forensics, vol. 16, pp. 112-118, 2021.</a:t>
            </a:r>
            <a:endParaRPr lang="en-US" altLang="en-US"/>
          </a:p>
          <a:p>
            <a:pPr marL="577850" indent="-577850">
              <a:buNone/>
            </a:pPr>
            <a:r>
              <a:rPr lang="en-US" altLang="en-US"/>
              <a:t>[2]. K. Lee and P. Patel, “Automatic Incident Reporting Systems with AI,” Springer AI Journal, vol. 8, pp. 45-50, 2020.</a:t>
            </a:r>
            <a:endParaRPr lang="en-US" altLang="en-US"/>
          </a:p>
          <a:p>
            <a:pPr marL="577850" indent="-577850">
              <a:buNone/>
            </a:pPr>
            <a:r>
              <a:rPr lang="en-US" altLang="en-US"/>
              <a:t>[3]. T. Kumar and L. Brown, “Cross-Language Crime Reporting Using Machine Translation,” ACM Computing Surveys, vol. 27, pp. 201-209, 2022.</a:t>
            </a:r>
            <a:endParaRPr lang="en-US" altLang="en-US"/>
          </a:p>
          <a:p>
            <a:pPr marL="577850" indent="-577850">
              <a:buNone/>
            </a:pPr>
            <a:r>
              <a:rPr lang="en-US" altLang="en-US"/>
              <a:t>[4]. R. Wang and M. Green, “Applying Deep Learning for Digital Document Processing,” Sensors, vol. 19, pp. 3050-3058, 2019.</a:t>
            </a:r>
            <a:endParaRPr lang="en-US" altLang="en-US"/>
          </a:p>
          <a:p>
            <a:pPr marL="577850" indent="-577850">
              <a:buNone/>
            </a:pPr>
            <a:r>
              <a:rPr lang="en-US" altLang="en-US"/>
              <a:t>[5]. S. Gupta and N. Shah, “An Overview of Crime Data Analytics,” Elsevier Procedia Computer Science, vol. 131, pp. 98-104, 2018.</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a:t>
            </a:r>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5764</Words>
  <Application>WPS Presentation</Application>
  <PresentationFormat>Widescreen</PresentationFormat>
  <Paragraphs>176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Courier New</vt:lpstr>
      <vt:lpstr>Calibri</vt:lpstr>
      <vt:lpstr>Times New Roman</vt:lpstr>
      <vt:lpstr>Microsoft YaHei</vt:lpstr>
      <vt:lpstr>Arial Unicode MS</vt:lpstr>
      <vt:lpstr>Custom Design</vt:lpstr>
      <vt:lpstr>PowerPoint 演示文稿</vt:lpstr>
      <vt:lpstr>Abstract</vt:lpstr>
      <vt:lpstr>Contents</vt:lpstr>
      <vt:lpstr>Introduction</vt:lpstr>
      <vt:lpstr>Literature Survey</vt:lpstr>
      <vt:lpstr>Proposed System</vt:lpstr>
      <vt:lpstr>PowerPoint 演示文稿</vt:lpstr>
      <vt:lpstr>Reference</vt:lpstr>
      <vt:lpstr>Git Hub Dashboards of each student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PALYAM LOKSAI</cp:lastModifiedBy>
  <cp:revision>120</cp:revision>
  <dcterms:created xsi:type="dcterms:W3CDTF">2019-06-11T05:35:00Z</dcterms:created>
  <dcterms:modified xsi:type="dcterms:W3CDTF">2024-12-12T16:34:00Z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7C75DD7B43AF43229A03CC73F4BA7430_13</vt:lpwstr>
  </property>
  <property fmtid="{D5CDD505-2E9C-101B-9397-08002B2CF9AE}" pid="3" name="KSOProductBuildVer">
    <vt:lpwstr>1033-12.2.0.19307</vt:lpwstr>
  </property>
</Properties>
</file>