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6" r:id="rId3"/>
    <p:sldId id="273" r:id="rId4"/>
    <p:sldId id="257" r:id="rId5"/>
    <p:sldId id="282" r:id="rId6"/>
    <p:sldId id="284" r:id="rId7"/>
    <p:sldId id="287" r:id="rId8"/>
    <p:sldId id="288" r:id="rId9"/>
    <p:sldId id="289" r:id="rId10"/>
    <p:sldId id="290" r:id="rId11"/>
    <p:sldId id="291" r:id="rId12"/>
    <p:sldId id="292" r:id="rId13"/>
    <p:sldId id="293" r:id="rId14"/>
    <p:sldId id="294" r:id="rId15"/>
    <p:sldId id="295" r:id="rId16"/>
    <p:sldId id="296" r:id="rId17"/>
    <p:sldId id="297" r:id="rId18"/>
    <p:sldId id="278"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fld>
            <a:endParaRPr lang="en-IN"/>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5" name="Date Placeholder 3"/>
          <p:cNvSpPr txBox="1"/>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en-IN" sz="1500" b="1" i="1" dirty="0">
                <a:solidFill>
                  <a:schemeClr val="bg1"/>
                </a:solidFill>
                <a:effectLst/>
                <a:latin typeface="Times New Roman" panose="02020603050405020304" pitchFamily="18" charset="0"/>
                <a:cs typeface="Times New Roman" panose="02020603050405020304" pitchFamily="18" charset="0"/>
              </a:rPr>
              <a:t>Process mining virtual internship</a:t>
            </a:r>
            <a:endParaRPr lang="en-US" alt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214G1A3248</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P. LOKSAI</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214G1A3248</a:t>
            </a:r>
            <a:endParaRPr lang="en-US" sz="1200" b="0" dirty="0"/>
          </a:p>
        </p:txBody>
      </p:sp>
      <p:sp>
        <p:nvSpPr>
          <p:cNvPr id="7" name="Subtitle 11"/>
          <p:cNvSpPr txBox="1"/>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endParaRPr lang="en-US" sz="4200" b="0" dirty="0">
              <a:effectLst>
                <a:outerShdw blurRad="38100" dist="38100" dir="2700000" algn="tl">
                  <a:srgbClr val="000000">
                    <a:alpha val="43137"/>
                  </a:srgbClr>
                </a:outerShdw>
              </a:effectLst>
            </a:endParaRP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endParaRPr lang="en-US" sz="6500" b="0" dirty="0">
              <a:solidFill>
                <a:srgbClr val="FF0000"/>
              </a:solidFill>
              <a:effectLst>
                <a:outerShdw blurRad="38100" dist="38100" dir="2700000" algn="tl">
                  <a:srgbClr val="000000">
                    <a:alpha val="43137"/>
                  </a:srgbClr>
                </a:outerShdw>
              </a:effectLst>
            </a:endParaRP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endParaRPr lang="en-US" sz="2300" dirty="0"/>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US" alt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endParaRPr lang="en-IN" sz="1600" i="1" dirty="0">
              <a:solidFill>
                <a:srgbClr val="000000"/>
              </a:solidFill>
              <a:latin typeface="Times New Roman" panose="02020603050405020304" pitchFamily="18" charset="0"/>
              <a:ea typeface="Calibri" panose="020F0502020204030204" pitchFamily="3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Contd....</a:t>
            </a:r>
            <a:br>
              <a:rPr lang="en-IN" altLang="en-US"/>
            </a:br>
            <a:endParaRPr lang="en-IN" altLang="en-US"/>
          </a:p>
        </p:txBody>
      </p:sp>
      <p:sp>
        <p:nvSpPr>
          <p:cNvPr id="3" name="Content Placeholder 2"/>
          <p:cNvSpPr>
            <a:spLocks noGrp="1"/>
          </p:cNvSpPr>
          <p:nvPr>
            <p:ph idx="1"/>
          </p:nvPr>
        </p:nvSpPr>
        <p:spPr/>
        <p:txBody>
          <a:bodyPr>
            <a:normAutofit lnSpcReduction="10000"/>
          </a:bodyPr>
          <a:p>
            <a:pPr>
              <a:lnSpc>
                <a:spcPct val="120000"/>
              </a:lnSpc>
              <a:spcBef>
                <a:spcPts val="1000"/>
              </a:spcBef>
              <a:spcAft>
                <a:spcPct val="0"/>
              </a:spcAft>
            </a:pPr>
            <a:r>
              <a:rPr lang="en-IN" altLang="en-US" b="1">
                <a:sym typeface="+mn-ea"/>
              </a:rPr>
              <a:t>Financial Services:</a:t>
            </a:r>
            <a:endParaRPr lang="en-IN" altLang="en-US" b="1"/>
          </a:p>
          <a:p>
            <a:pPr marL="0" indent="0" algn="just">
              <a:lnSpc>
                <a:spcPct val="120000"/>
              </a:lnSpc>
              <a:spcBef>
                <a:spcPts val="1000"/>
              </a:spcBef>
              <a:spcAft>
                <a:spcPct val="0"/>
              </a:spcAft>
              <a:buNone/>
            </a:pPr>
            <a:r>
              <a:rPr lang="en-IN" altLang="en-US" sz="2400">
                <a:sym typeface="+mn-ea"/>
              </a:rPr>
              <a:t>                    I</a:t>
            </a:r>
            <a:r>
              <a:rPr lang="en-US" sz="2400">
                <a:sym typeface="+mn-ea"/>
              </a:rPr>
              <a:t>n the world of finance and business,where aton of transactions are happening online, process mining is likehaving a super detective that makes sure everything is going</a:t>
            </a:r>
            <a:r>
              <a:rPr lang="en-IN" altLang="en-US" sz="2400">
                <a:sym typeface="+mn-ea"/>
              </a:rPr>
              <a:t> </a:t>
            </a:r>
            <a:r>
              <a:rPr lang="en-US" sz="2400">
                <a:sym typeface="+mn-ea"/>
              </a:rPr>
              <a:t>smoothly</a:t>
            </a:r>
            <a:r>
              <a:rPr lang="en-IN" altLang="en-US" sz="2400">
                <a:sym typeface="+mn-ea"/>
              </a:rPr>
              <a:t> </a:t>
            </a:r>
            <a:r>
              <a:rPr lang="en-US" sz="2400">
                <a:sym typeface="+mn-ea"/>
              </a:rPr>
              <a:t>and follows the rules. This is really helpful because rulesand regulations are getting more strict, and companies need to show that they're playing by the rules.</a:t>
            </a:r>
            <a:endParaRPr lang="en-US" sz="2400">
              <a:sym typeface="+mn-ea"/>
            </a:endParaRPr>
          </a:p>
          <a:p>
            <a:pPr algn="just">
              <a:lnSpc>
                <a:spcPct val="120000"/>
              </a:lnSpc>
              <a:spcBef>
                <a:spcPts val="1000"/>
              </a:spcBef>
              <a:spcAft>
                <a:spcPct val="0"/>
              </a:spcAft>
            </a:pPr>
            <a:r>
              <a:rPr lang="en-IN" altLang="en-US" b="1">
                <a:sym typeface="+mn-ea"/>
              </a:rPr>
              <a:t>Performance Monitoring</a:t>
            </a:r>
            <a:r>
              <a:rPr lang="en-IN" altLang="en-US">
                <a:sym typeface="+mn-ea"/>
              </a:rPr>
              <a:t>:</a:t>
            </a:r>
            <a:endParaRPr lang="en-IN" altLang="en-US"/>
          </a:p>
          <a:p>
            <a:pPr marL="0" indent="0">
              <a:lnSpc>
                <a:spcPct val="120000"/>
              </a:lnSpc>
              <a:spcBef>
                <a:spcPts val="1000"/>
              </a:spcBef>
              <a:spcAft>
                <a:spcPts val="0"/>
              </a:spcAft>
              <a:buNone/>
            </a:pPr>
            <a:r>
              <a:rPr lang="en-IN" altLang="en-US" sz="2400">
                <a:sym typeface="+mn-ea"/>
              </a:rPr>
              <a:t>             P</a:t>
            </a:r>
            <a:r>
              <a:rPr lang="en-US" sz="2400">
                <a:sym typeface="+mn-ea"/>
              </a:rPr>
              <a:t>rocess mining helps the company see how well they're doing. It looks at things like how fast tasks are getting done, if there are any problems slowing things down, or if people are doing things the right way</a:t>
            </a:r>
            <a:r>
              <a:rPr lang="en-IN" altLang="en-US" sz="2400">
                <a:sym typeface="+mn-ea"/>
              </a:rPr>
              <a:t>.</a:t>
            </a:r>
            <a:endParaRPr lang="en-IN" altLang="en-US" sz="2400"/>
          </a:p>
          <a:p>
            <a:pPr marL="0" indent="0" algn="just">
              <a:lnSpc>
                <a:spcPct val="120000"/>
              </a:lnSpc>
              <a:spcBef>
                <a:spcPts val="1000"/>
              </a:spcBef>
              <a:spcAft>
                <a:spcPct val="0"/>
              </a:spcAft>
              <a:buNone/>
            </a:pPr>
            <a:endParaRPr lang="en-US"/>
          </a:p>
          <a:p>
            <a:pPr algn="just">
              <a:lnSpc>
                <a:spcPct val="120000"/>
              </a:lnSpc>
              <a:spcBef>
                <a:spcPts val="1000"/>
              </a:spcBef>
              <a:spcAft>
                <a:spcPct val="0"/>
              </a:spcAft>
            </a:pPr>
            <a:endParaRPr lang="en-US"/>
          </a:p>
          <a:p>
            <a:pPr marL="0" indent="0">
              <a:buNone/>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Modules</a:t>
            </a:r>
            <a:endParaRPr lang="en-IN" altLang="en-US"/>
          </a:p>
        </p:txBody>
      </p:sp>
      <p:sp>
        <p:nvSpPr>
          <p:cNvPr id="3" name="Content Placeholder 2"/>
          <p:cNvSpPr>
            <a:spLocks noGrp="1"/>
          </p:cNvSpPr>
          <p:nvPr>
            <p:ph idx="1"/>
          </p:nvPr>
        </p:nvSpPr>
        <p:spPr/>
        <p:txBody>
          <a:bodyPr/>
          <a:p>
            <a:pPr>
              <a:lnSpc>
                <a:spcPct val="120000"/>
              </a:lnSpc>
              <a:spcBef>
                <a:spcPts val="1000"/>
              </a:spcBef>
              <a:spcAft>
                <a:spcPts val="0"/>
              </a:spcAft>
            </a:pPr>
            <a:r>
              <a:rPr lang="en-US" sz="2400">
                <a:sym typeface="+mn-ea"/>
              </a:rPr>
              <a:t> </a:t>
            </a:r>
            <a:r>
              <a:rPr lang="en-US" b="1">
                <a:sym typeface="+mn-ea"/>
              </a:rPr>
              <a:t>Data Extraction and Collection:</a:t>
            </a:r>
            <a:endParaRPr lang="en-US" sz="2400"/>
          </a:p>
          <a:p>
            <a:pPr marL="0" indent="0">
              <a:lnSpc>
                <a:spcPct val="120000"/>
              </a:lnSpc>
              <a:spcBef>
                <a:spcPts val="1000"/>
              </a:spcBef>
              <a:spcAft>
                <a:spcPts val="0"/>
              </a:spcAft>
              <a:buNone/>
            </a:pPr>
            <a:r>
              <a:rPr lang="en-US" sz="2400">
                <a:sym typeface="+mn-ea"/>
              </a:rPr>
              <a:t>	In this initial phase, relevant data is extracted from various sources, such as ERP systems, databases, and application logs.</a:t>
            </a:r>
            <a:endParaRPr lang="en-US" sz="2400"/>
          </a:p>
          <a:p>
            <a:pPr marL="0" indent="0">
              <a:lnSpc>
                <a:spcPct val="120000"/>
              </a:lnSpc>
              <a:spcBef>
                <a:spcPts val="1000"/>
              </a:spcBef>
              <a:spcAft>
                <a:spcPts val="0"/>
              </a:spcAft>
              <a:buNone/>
            </a:pPr>
            <a:r>
              <a:rPr lang="en-US" sz="2400">
                <a:sym typeface="+mn-ea"/>
              </a:rPr>
              <a:t>	The data collected usually includes timestamps, activity names, case IDs, and other relevant attributes that capture the process execution.</a:t>
            </a:r>
            <a:endParaRPr lang="en-US" sz="2400"/>
          </a:p>
          <a:p>
            <a:pPr>
              <a:lnSpc>
                <a:spcPct val="120000"/>
              </a:lnSpc>
              <a:spcBef>
                <a:spcPts val="1000"/>
              </a:spcBef>
              <a:spcAft>
                <a:spcPts val="0"/>
              </a:spcAft>
            </a:pPr>
            <a:r>
              <a:rPr lang="en-US" b="1">
                <a:sym typeface="+mn-ea"/>
              </a:rPr>
              <a:t>Predictive Analysis:</a:t>
            </a:r>
            <a:endParaRPr lang="en-US" b="1"/>
          </a:p>
          <a:p>
            <a:pPr marL="0" indent="0">
              <a:lnSpc>
                <a:spcPct val="120000"/>
              </a:lnSpc>
              <a:spcBef>
                <a:spcPts val="1000"/>
              </a:spcBef>
              <a:spcAft>
                <a:spcPts val="0"/>
              </a:spcAft>
              <a:buNone/>
            </a:pPr>
            <a:r>
              <a:rPr lang="en-US" sz="2400">
                <a:sym typeface="+mn-ea"/>
              </a:rPr>
              <a:t>	Some advanced process mining tools incorporate machine learning techniques to predict future process behaviors based on historical data.</a:t>
            </a:r>
            <a:endParaRPr lang="en-US" sz="2400"/>
          </a:p>
          <a:p>
            <a:pPr marL="0" indent="0">
              <a:lnSpc>
                <a:spcPct val="120000"/>
              </a:lnSpc>
              <a:spcBef>
                <a:spcPts val="1000"/>
              </a:spcBef>
              <a:spcAft>
                <a:spcPts val="0"/>
              </a:spcAft>
              <a:buNone/>
            </a:pPr>
            <a:r>
              <a:rPr lang="en-US" sz="2400">
                <a:sym typeface="+mn-ea"/>
              </a:rPr>
              <a:t>	Predictive analytics can be used to forecast potential bottlenecks or delays and make proactive adjustments.</a:t>
            </a:r>
            <a:endParaRPr lang="en-US" sz="2400"/>
          </a:p>
          <a:p>
            <a:pPr marL="0" indent="0">
              <a:lnSpc>
                <a:spcPct val="120000"/>
              </a:lnSpc>
              <a:spcBef>
                <a:spcPts val="1000"/>
              </a:spcBef>
              <a:spcAft>
                <a:spcPts val="0"/>
              </a:spcAft>
              <a:buNone/>
            </a:pP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Contd....</a:t>
            </a:r>
            <a:endParaRPr lang="en-IN" altLang="en-US"/>
          </a:p>
        </p:txBody>
      </p:sp>
      <p:sp>
        <p:nvSpPr>
          <p:cNvPr id="3" name="Content Placeholder 2"/>
          <p:cNvSpPr>
            <a:spLocks noGrp="1"/>
          </p:cNvSpPr>
          <p:nvPr>
            <p:ph idx="1"/>
          </p:nvPr>
        </p:nvSpPr>
        <p:spPr/>
        <p:txBody>
          <a:bodyPr/>
          <a:p>
            <a:pPr>
              <a:lnSpc>
                <a:spcPct val="120000"/>
              </a:lnSpc>
              <a:spcBef>
                <a:spcPts val="1000"/>
              </a:spcBef>
              <a:spcAft>
                <a:spcPts val="0"/>
              </a:spcAft>
            </a:pPr>
            <a:r>
              <a:rPr lang="en-US" b="1">
                <a:sym typeface="+mn-ea"/>
              </a:rPr>
              <a:t>Preprocessing and Data Transformation</a:t>
            </a:r>
            <a:r>
              <a:rPr lang="en-US">
                <a:sym typeface="+mn-ea"/>
              </a:rPr>
              <a:t>:</a:t>
            </a:r>
            <a:r>
              <a:rPr lang="en-US" sz="2400">
                <a:sym typeface="+mn-ea"/>
              </a:rPr>
              <a:t> </a:t>
            </a:r>
            <a:endParaRPr lang="en-US" sz="2400">
              <a:sym typeface="+mn-ea"/>
            </a:endParaRPr>
          </a:p>
          <a:p>
            <a:pPr marL="0" indent="0">
              <a:lnSpc>
                <a:spcPct val="120000"/>
              </a:lnSpc>
              <a:spcBef>
                <a:spcPts val="1000"/>
              </a:spcBef>
              <a:spcAft>
                <a:spcPts val="0"/>
              </a:spcAft>
              <a:buNone/>
            </a:pPr>
            <a:r>
              <a:rPr lang="en-IN" altLang="en-US" sz="2400">
                <a:sym typeface="+mn-ea"/>
              </a:rPr>
              <a:t>	</a:t>
            </a:r>
            <a:r>
              <a:rPr lang="en-US" sz="2400">
                <a:sym typeface="+mn-ea"/>
              </a:rPr>
              <a:t>Raw data is often messy and complex. In this module, the data is cleaned, organized, and transformed into a suitable format for analysis. Irrelevant or incomplete data is removed, and the remaining data is structured to prepare it for further processing.</a:t>
            </a:r>
            <a:endParaRPr lang="en-US" sz="2400">
              <a:sym typeface="+mn-ea"/>
            </a:endParaRPr>
          </a:p>
          <a:p>
            <a:pPr>
              <a:lnSpc>
                <a:spcPct val="120000"/>
              </a:lnSpc>
              <a:spcBef>
                <a:spcPts val="1000"/>
              </a:spcBef>
              <a:spcAft>
                <a:spcPts val="0"/>
              </a:spcAft>
            </a:pPr>
            <a:r>
              <a:rPr lang="en-US" b="1"/>
              <a:t>Visualization and Reporting:</a:t>
            </a:r>
            <a:endParaRPr lang="en-US" b="1"/>
          </a:p>
          <a:p>
            <a:pPr marL="0" indent="0">
              <a:lnSpc>
                <a:spcPct val="120000"/>
              </a:lnSpc>
              <a:spcBef>
                <a:spcPts val="1000"/>
              </a:spcBef>
              <a:spcAft>
                <a:spcPts val="0"/>
              </a:spcAft>
              <a:buNone/>
            </a:pPr>
            <a:r>
              <a:rPr lang="en-IN" altLang="en-US" sz="2400"/>
              <a:t>	</a:t>
            </a:r>
            <a:r>
              <a:rPr lang="en-US" sz="2400"/>
              <a:t>Effective visualization tools are used to represent process models, performance metrics, and conformance analysis results.Clear visualizations help stakeholders understand complex process dynamics and make informed decisions.</a:t>
            </a:r>
            <a:endParaRPr lang="en-US" sz="2400"/>
          </a:p>
          <a:p>
            <a:pPr marL="0" indent="0">
              <a:buNone/>
            </a:pPr>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Real-Time Applications</a:t>
            </a:r>
            <a:endParaRPr lang="en-IN" altLang="en-US"/>
          </a:p>
        </p:txBody>
      </p:sp>
      <p:sp>
        <p:nvSpPr>
          <p:cNvPr id="3" name="Content Placeholder 2"/>
          <p:cNvSpPr>
            <a:spLocks noGrp="1"/>
          </p:cNvSpPr>
          <p:nvPr>
            <p:ph idx="1"/>
          </p:nvPr>
        </p:nvSpPr>
        <p:spPr/>
        <p:txBody>
          <a:bodyPr/>
          <a:p>
            <a:pPr>
              <a:lnSpc>
                <a:spcPct val="120000"/>
              </a:lnSpc>
              <a:spcBef>
                <a:spcPts val="1000"/>
              </a:spcBef>
              <a:spcAft>
                <a:spcPts val="0"/>
              </a:spcAft>
            </a:pPr>
            <a:r>
              <a:rPr lang="en-US" b="1"/>
              <a:t>Risk Management in Banking:</a:t>
            </a:r>
            <a:endParaRPr lang="en-US" b="1"/>
          </a:p>
          <a:p>
            <a:pPr marL="0" indent="0">
              <a:lnSpc>
                <a:spcPct val="120000"/>
              </a:lnSpc>
              <a:spcBef>
                <a:spcPts val="1000"/>
              </a:spcBef>
              <a:spcAft>
                <a:spcPts val="0"/>
              </a:spcAft>
              <a:buNone/>
            </a:pPr>
            <a:r>
              <a:rPr lang="en-IN" altLang="en-US" sz="2400"/>
              <a:t>	</a:t>
            </a:r>
            <a:r>
              <a:rPr lang="en-US" sz="2400"/>
              <a:t> Financial institutions can use process mining to monitor real-time data related to financial transactions and identify potential risks or regulatory non-compliance.</a:t>
            </a:r>
            <a:endParaRPr lang="en-US" sz="2400"/>
          </a:p>
          <a:p>
            <a:pPr marL="0" indent="0">
              <a:lnSpc>
                <a:spcPct val="120000"/>
              </a:lnSpc>
              <a:spcBef>
                <a:spcPts val="1000"/>
              </a:spcBef>
              <a:spcAft>
                <a:spcPts val="0"/>
              </a:spcAft>
              <a:buNone/>
            </a:pPr>
            <a:endParaRPr lang="en-US" sz="2400"/>
          </a:p>
          <a:p>
            <a:pPr>
              <a:lnSpc>
                <a:spcPct val="120000"/>
              </a:lnSpc>
              <a:spcBef>
                <a:spcPts val="1000"/>
              </a:spcBef>
              <a:spcAft>
                <a:spcPts val="0"/>
              </a:spcAft>
            </a:pPr>
            <a:r>
              <a:rPr lang="en-US" b="1"/>
              <a:t>Telecommunications Network Monitoring:</a:t>
            </a:r>
            <a:r>
              <a:rPr lang="en-US"/>
              <a:t> </a:t>
            </a:r>
            <a:endParaRPr lang="en-US"/>
          </a:p>
          <a:p>
            <a:pPr marL="0" indent="0">
              <a:lnSpc>
                <a:spcPct val="120000"/>
              </a:lnSpc>
              <a:spcBef>
                <a:spcPts val="1000"/>
              </a:spcBef>
              <a:spcAft>
                <a:spcPts val="0"/>
              </a:spcAft>
              <a:buNone/>
            </a:pPr>
            <a:r>
              <a:rPr lang="en-IN" altLang="en-US" sz="2400"/>
              <a:t>	</a:t>
            </a:r>
            <a:r>
              <a:rPr lang="en-US" sz="2400"/>
              <a:t>Telecom companies can use process mining to monitor their network in real time, ensuring optimal performance, identifying potential outages, and maintaining quality of service.</a:t>
            </a: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Contd....</a:t>
            </a:r>
            <a:endParaRPr lang="en-IN" altLang="en-US"/>
          </a:p>
        </p:txBody>
      </p:sp>
      <p:sp>
        <p:nvSpPr>
          <p:cNvPr id="3" name="Content Placeholder 2"/>
          <p:cNvSpPr>
            <a:spLocks noGrp="1"/>
          </p:cNvSpPr>
          <p:nvPr>
            <p:ph idx="1"/>
          </p:nvPr>
        </p:nvSpPr>
        <p:spPr/>
        <p:txBody>
          <a:bodyPr/>
          <a:p>
            <a:pPr>
              <a:lnSpc>
                <a:spcPct val="120000"/>
              </a:lnSpc>
              <a:spcBef>
                <a:spcPts val="1000"/>
              </a:spcBef>
              <a:spcAft>
                <a:spcPts val="0"/>
              </a:spcAft>
            </a:pPr>
            <a:r>
              <a:rPr lang="en-US" b="1"/>
              <a:t>Healthcare Process Improvement:</a:t>
            </a:r>
            <a:r>
              <a:rPr lang="en-US"/>
              <a:t> </a:t>
            </a:r>
            <a:endParaRPr lang="en-US"/>
          </a:p>
          <a:p>
            <a:pPr marL="0" indent="0">
              <a:lnSpc>
                <a:spcPct val="120000"/>
              </a:lnSpc>
              <a:spcBef>
                <a:spcPts val="1000"/>
              </a:spcBef>
              <a:spcAft>
                <a:spcPts val="0"/>
              </a:spcAft>
              <a:buNone/>
            </a:pPr>
            <a:r>
              <a:rPr lang="en-IN" altLang="en-US" sz="2400"/>
              <a:t>	</a:t>
            </a:r>
            <a:r>
              <a:rPr lang="en-US" sz="2400"/>
              <a:t>In healthcare, process mining can be applied to analyze patient treatment pathways, identify variations, and optimize resource allocation in real- time. This can lead to improved patient care and reduced wait times.</a:t>
            </a:r>
            <a:endParaRPr lang="en-US" sz="2400"/>
          </a:p>
          <a:p>
            <a:pPr>
              <a:lnSpc>
                <a:spcPct val="120000"/>
              </a:lnSpc>
              <a:spcBef>
                <a:spcPts val="1000"/>
              </a:spcBef>
              <a:spcAft>
                <a:spcPts val="0"/>
              </a:spcAft>
            </a:pPr>
            <a:r>
              <a:rPr lang="en-US" b="1"/>
              <a:t>Financial Transaction Monitoring:</a:t>
            </a:r>
            <a:r>
              <a:rPr lang="en-US" sz="2400"/>
              <a:t> </a:t>
            </a:r>
            <a:endParaRPr lang="en-US" sz="2400"/>
          </a:p>
          <a:p>
            <a:pPr marL="0" indent="0">
              <a:lnSpc>
                <a:spcPct val="120000"/>
              </a:lnSpc>
              <a:spcBef>
                <a:spcPts val="1000"/>
              </a:spcBef>
              <a:spcAft>
                <a:spcPts val="0"/>
              </a:spcAft>
              <a:buNone/>
            </a:pPr>
            <a:r>
              <a:rPr lang="en-IN" altLang="en-US" sz="2400"/>
              <a:t>	</a:t>
            </a:r>
            <a:r>
              <a:rPr lang="en-US" sz="2400"/>
              <a:t>Process mining can be used in the financial sector to monitor and detect fraudulent activities in real-time. By analyzing transaction logs, it can identify patterns of suspicious behavior and trigger alerts for further investigation.</a:t>
            </a:r>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Learning Outcomes</a:t>
            </a:r>
            <a:endParaRPr lang="en-IN" altLang="en-US"/>
          </a:p>
        </p:txBody>
      </p:sp>
      <p:sp>
        <p:nvSpPr>
          <p:cNvPr id="3" name="Content Placeholder 2"/>
          <p:cNvSpPr>
            <a:spLocks noGrp="1"/>
          </p:cNvSpPr>
          <p:nvPr>
            <p:ph idx="1"/>
          </p:nvPr>
        </p:nvSpPr>
        <p:spPr/>
        <p:txBody>
          <a:bodyPr/>
          <a:p>
            <a:pPr>
              <a:lnSpc>
                <a:spcPct val="120000"/>
              </a:lnSpc>
              <a:spcBef>
                <a:spcPts val="1000"/>
              </a:spcBef>
              <a:spcAft>
                <a:spcPts val="0"/>
              </a:spcAft>
            </a:pPr>
            <a:r>
              <a:rPr lang="en-IN" altLang="en-US" sz="2400">
                <a:sym typeface="+mn-ea"/>
              </a:rPr>
              <a:t>P</a:t>
            </a:r>
            <a:r>
              <a:rPr lang="en-US" sz="2400">
                <a:sym typeface="+mn-ea"/>
              </a:rPr>
              <a:t>rocess mining is and its importance in analyzing and improving processes.</a:t>
            </a:r>
            <a:endParaRPr lang="en-US" sz="2400"/>
          </a:p>
          <a:p>
            <a:pPr>
              <a:lnSpc>
                <a:spcPct val="120000"/>
              </a:lnSpc>
              <a:spcBef>
                <a:spcPts val="1000"/>
              </a:spcBef>
              <a:spcAft>
                <a:spcPts val="0"/>
              </a:spcAft>
            </a:pPr>
            <a:r>
              <a:rPr lang="en-US" sz="2400">
                <a:sym typeface="+mn-ea"/>
              </a:rPr>
              <a:t>Explore various real-world applications of process mining across industries and sectors.</a:t>
            </a:r>
            <a:endParaRPr lang="en-US" sz="2400"/>
          </a:p>
          <a:p>
            <a:pPr>
              <a:lnSpc>
                <a:spcPct val="120000"/>
              </a:lnSpc>
              <a:spcBef>
                <a:spcPts val="1000"/>
              </a:spcBef>
              <a:spcAft>
                <a:spcPts val="0"/>
              </a:spcAft>
            </a:pPr>
            <a:r>
              <a:rPr lang="en-US" sz="2400">
                <a:sym typeface="+mn-ea"/>
              </a:rPr>
              <a:t>Familiarize yourself with basic process mining software and their functionalities.</a:t>
            </a:r>
            <a:endParaRPr lang="en-US" sz="2400"/>
          </a:p>
          <a:p>
            <a:pPr>
              <a:lnSpc>
                <a:spcPct val="120000"/>
              </a:lnSpc>
              <a:spcBef>
                <a:spcPts val="1000"/>
              </a:spcBef>
              <a:spcAft>
                <a:spcPts val="0"/>
              </a:spcAft>
            </a:pPr>
            <a:r>
              <a:rPr lang="en-US" sz="2400">
                <a:sym typeface="+mn-ea"/>
              </a:rPr>
              <a:t> process mining to discover and visualize actual processes from event logs.</a:t>
            </a:r>
            <a:endParaRPr lang="en-US" sz="2400"/>
          </a:p>
          <a:p>
            <a:pPr marL="0" indent="0">
              <a:lnSpc>
                <a:spcPct val="120000"/>
              </a:lnSpc>
              <a:spcBef>
                <a:spcPts val="1000"/>
              </a:spcBef>
              <a:spcAft>
                <a:spcPts val="0"/>
              </a:spcAft>
              <a:buNone/>
            </a:pPr>
            <a:endParaRPr 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Hub Dashboard</a:t>
            </a:r>
            <a:endParaRPr lang="en-IN" alt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fontScale="85000" lnSpcReduction="20000"/>
          </a:bodyPr>
          <a:lstStyle/>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Course Objective</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Introduction</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Technology</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Applications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Modules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Real Time applications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Learning outcomes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GitHub Link</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Queries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endParaRPr lang="en-IN" dirty="0"/>
          </a:p>
        </p:txBody>
      </p:sp>
      <p:sp>
        <p:nvSpPr>
          <p:cNvPr id="6" name="Content Placeholder 2"/>
          <p:cNvSpPr>
            <a:spLocks noGrp="1"/>
          </p:cNvSpPr>
          <p:nvPr>
            <p:ph idx="1"/>
          </p:nvPr>
        </p:nvSpPr>
        <p:spPr>
          <a:xfrm>
            <a:off x="199505" y="1097279"/>
            <a:ext cx="11779135" cy="5394960"/>
          </a:xfrm>
        </p:spPr>
        <p:txBody>
          <a:bodyPr>
            <a:noAutofit/>
          </a:bodyPr>
          <a:lstStyle/>
          <a:p>
            <a:pPr>
              <a:lnSpc>
                <a:spcPct val="120000"/>
              </a:lnSpc>
              <a:spcBef>
                <a:spcPts val="1000"/>
              </a:spcBef>
              <a:spcAft>
                <a:spcPts val="0"/>
              </a:spcAft>
            </a:pPr>
            <a:r>
              <a:rPr lang="en-US" sz="2400" dirty="0">
                <a:sym typeface="+mn-ea"/>
              </a:rPr>
              <a:t>Participants will gain a comprehensive understanding of process mining's </a:t>
            </a:r>
            <a:r>
              <a:rPr lang="en-IN" altLang="en-US" sz="2400" dirty="0">
                <a:sym typeface="+mn-ea"/>
              </a:rPr>
              <a:t>variance</a:t>
            </a:r>
            <a:r>
              <a:rPr lang="en-US" sz="2400" dirty="0">
                <a:sym typeface="+mn-ea"/>
              </a:rPr>
              <a:t> applications across industries.</a:t>
            </a:r>
            <a:endParaRPr lang="en-US" sz="2400" dirty="0"/>
          </a:p>
          <a:p>
            <a:pPr>
              <a:lnSpc>
                <a:spcPct val="120000"/>
              </a:lnSpc>
              <a:spcBef>
                <a:spcPts val="1000"/>
              </a:spcBef>
              <a:spcAft>
                <a:spcPts val="0"/>
              </a:spcAft>
            </a:pPr>
            <a:r>
              <a:rPr lang="en-US" sz="2400" dirty="0">
                <a:sym typeface="+mn-ea"/>
              </a:rPr>
              <a:t> Understanding the fundamental concepts and principles of process mining.</a:t>
            </a:r>
            <a:endParaRPr lang="en-US" sz="2400" dirty="0"/>
          </a:p>
          <a:p>
            <a:pPr>
              <a:lnSpc>
                <a:spcPct val="120000"/>
              </a:lnSpc>
              <a:spcBef>
                <a:spcPts val="1000"/>
              </a:spcBef>
              <a:spcAft>
                <a:spcPts val="0"/>
              </a:spcAft>
            </a:pPr>
            <a:r>
              <a:rPr lang="en-US" sz="2400" dirty="0">
                <a:sym typeface="+mn-ea"/>
              </a:rPr>
              <a:t> Learning how to apply process mining techniques to real-world datasets.</a:t>
            </a:r>
            <a:endParaRPr lang="en-US" sz="2400" dirty="0"/>
          </a:p>
          <a:p>
            <a:pPr>
              <a:lnSpc>
                <a:spcPct val="120000"/>
              </a:lnSpc>
              <a:spcBef>
                <a:spcPts val="1000"/>
              </a:spcBef>
              <a:spcAft>
                <a:spcPts val="0"/>
              </a:spcAft>
            </a:pPr>
            <a:r>
              <a:rPr lang="en-US" sz="2400" dirty="0">
                <a:sym typeface="+mn-ea"/>
              </a:rPr>
              <a:t> Gaining knowledge in using process mining tools and software.</a:t>
            </a:r>
            <a:endParaRPr lang="en-US" sz="2400" dirty="0"/>
          </a:p>
          <a:p>
            <a:pPr>
              <a:lnSpc>
                <a:spcPct val="120000"/>
              </a:lnSpc>
              <a:spcBef>
                <a:spcPts val="1000"/>
              </a:spcBef>
              <a:spcAft>
                <a:spcPts val="0"/>
              </a:spcAft>
            </a:pPr>
            <a:r>
              <a:rPr lang="en-US" sz="2400" dirty="0">
                <a:sym typeface="+mn-ea"/>
              </a:rPr>
              <a:t>Acquiring knowledge of advanced process mining techniques, such as predictive analytics and decision mining.</a:t>
            </a:r>
            <a:endParaRPr lang="en-US"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p:txBody>
          <a:bodyPr/>
          <a:p>
            <a:pPr marL="0" indent="0">
              <a:lnSpc>
                <a:spcPct val="120000"/>
              </a:lnSpc>
              <a:spcBef>
                <a:spcPts val="1000"/>
              </a:spcBef>
              <a:spcAft>
                <a:spcPts val="0"/>
              </a:spcAft>
              <a:buNone/>
            </a:pPr>
            <a:r>
              <a:rPr lang="en-US" b="1"/>
              <a:t>What is process mining?</a:t>
            </a:r>
            <a:endParaRPr lang="en-US"/>
          </a:p>
          <a:p>
            <a:pPr>
              <a:lnSpc>
                <a:spcPct val="120000"/>
              </a:lnSpc>
              <a:spcBef>
                <a:spcPts val="1000"/>
              </a:spcBef>
              <a:spcAft>
                <a:spcPts val="0"/>
              </a:spcAft>
            </a:pPr>
            <a:r>
              <a:rPr lang="en-US" sz="2400"/>
              <a:t>Process mining is a technique that analyzes event data to discover, visualize, and improve processes.</a:t>
            </a:r>
            <a:endParaRPr lang="en-US" sz="2400"/>
          </a:p>
          <a:p>
            <a:pPr>
              <a:lnSpc>
                <a:spcPct val="120000"/>
              </a:lnSpc>
              <a:spcBef>
                <a:spcPts val="1000"/>
              </a:spcBef>
              <a:spcAft>
                <a:spcPts val="0"/>
              </a:spcAft>
            </a:pPr>
            <a:r>
              <a:rPr lang="en-US" sz="2400"/>
              <a:t> It helps uncover hidden patterns, bottlenecks, and inefficiencies in processes.</a:t>
            </a:r>
            <a:endParaRPr lang="en-US" sz="2400"/>
          </a:p>
          <a:p>
            <a:pPr algn="just">
              <a:lnSpc>
                <a:spcPct val="120000"/>
              </a:lnSpc>
              <a:spcBef>
                <a:spcPts val="1000"/>
              </a:spcBef>
              <a:spcAft>
                <a:spcPts val="0"/>
              </a:spcAft>
            </a:pPr>
            <a:r>
              <a:rPr lang="en-US" sz="2400"/>
              <a:t> It uses data mining, machine learning, </a:t>
            </a:r>
            <a:endParaRPr lang="en-US" sz="2400"/>
          </a:p>
          <a:p>
            <a:pPr marL="0" indent="0" algn="just">
              <a:lnSpc>
                <a:spcPct val="120000"/>
              </a:lnSpc>
              <a:spcBef>
                <a:spcPts val="1000"/>
              </a:spcBef>
              <a:spcAft>
                <a:spcPts val="0"/>
              </a:spcAft>
              <a:buNone/>
            </a:pPr>
            <a:r>
              <a:rPr lang="en-US" sz="2400"/>
              <a:t>and business process management techniques</a:t>
            </a:r>
            <a:endParaRPr lang="en-US" sz="2400"/>
          </a:p>
          <a:p>
            <a:pPr marL="0" indent="0" algn="just">
              <a:lnSpc>
                <a:spcPct val="120000"/>
              </a:lnSpc>
              <a:spcBef>
                <a:spcPts val="1000"/>
              </a:spcBef>
              <a:spcAft>
                <a:spcPts val="0"/>
              </a:spcAft>
              <a:buNone/>
            </a:pPr>
            <a:r>
              <a:rPr lang="en-US" sz="2400"/>
              <a:t>to analyze and improve business processes.</a:t>
            </a:r>
            <a:r>
              <a:rPr lang="en-US"/>
              <a:t> </a:t>
            </a:r>
            <a:endParaRPr lang="en-US"/>
          </a:p>
          <a:p>
            <a:pPr marL="0" indent="0" algn="just">
              <a:lnSpc>
                <a:spcPct val="120000"/>
              </a:lnSpc>
              <a:spcBef>
                <a:spcPts val="1000"/>
              </a:spcBef>
              <a:spcAft>
                <a:spcPts val="0"/>
              </a:spcAft>
              <a:buNone/>
            </a:pPr>
            <a:endParaRPr lang="en-US"/>
          </a:p>
        </p:txBody>
      </p:sp>
      <p:pic>
        <p:nvPicPr>
          <p:cNvPr id="5" name="Picture 4"/>
          <p:cNvPicPr>
            <a:picLocks noChangeAspect="1"/>
          </p:cNvPicPr>
          <p:nvPr/>
        </p:nvPicPr>
        <p:blipFill>
          <a:blip r:embed="rId1"/>
          <a:stretch>
            <a:fillRect/>
          </a:stretch>
        </p:blipFill>
        <p:spPr>
          <a:xfrm>
            <a:off x="6138545" y="3484245"/>
            <a:ext cx="5422900" cy="2946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Contd....</a:t>
            </a:r>
            <a:br>
              <a:rPr lang="en-US"/>
            </a:br>
            <a:endParaRPr lang="en-US"/>
          </a:p>
        </p:txBody>
      </p:sp>
      <p:sp>
        <p:nvSpPr>
          <p:cNvPr id="3" name="Content Placeholder 2"/>
          <p:cNvSpPr>
            <a:spLocks noGrp="1"/>
          </p:cNvSpPr>
          <p:nvPr>
            <p:ph idx="1"/>
          </p:nvPr>
        </p:nvSpPr>
        <p:spPr/>
        <p:txBody>
          <a:bodyPr>
            <a:normAutofit lnSpcReduction="20000"/>
          </a:bodyPr>
          <a:p>
            <a:pPr marL="0" indent="0">
              <a:buNone/>
            </a:pPr>
            <a:r>
              <a:rPr lang="en-IN" altLang="en-US" b="1"/>
              <a:t>How process mining works?</a:t>
            </a:r>
            <a:endParaRPr lang="en-US" b="1"/>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b="1"/>
          </a:p>
          <a:p>
            <a:pPr marL="0" indent="0">
              <a:lnSpc>
                <a:spcPct val="120000"/>
              </a:lnSpc>
              <a:spcBef>
                <a:spcPts val="1000"/>
              </a:spcBef>
              <a:spcAft>
                <a:spcPts val="0"/>
              </a:spcAft>
              <a:buNone/>
            </a:pPr>
            <a:r>
              <a:rPr lang="en-US" b="1"/>
              <a:t>1</a:t>
            </a:r>
            <a:r>
              <a:rPr lang="en-US"/>
              <a:t>. </a:t>
            </a:r>
            <a:r>
              <a:rPr lang="en-US" b="1"/>
              <a:t>Data Collection:</a:t>
            </a:r>
            <a:r>
              <a:rPr lang="en-US"/>
              <a:t> </a:t>
            </a:r>
            <a:endParaRPr lang="en-US"/>
          </a:p>
          <a:p>
            <a:pPr marL="0" indent="0">
              <a:lnSpc>
                <a:spcPct val="120000"/>
              </a:lnSpc>
              <a:spcBef>
                <a:spcPts val="1000"/>
              </a:spcBef>
              <a:spcAft>
                <a:spcPts val="0"/>
              </a:spcAft>
              <a:buNone/>
            </a:pPr>
            <a:r>
              <a:rPr lang="en-US"/>
              <a:t>	</a:t>
            </a:r>
            <a:r>
              <a:rPr lang="en-US" sz="2400"/>
              <a:t>It involves gathering event logs or data from various sources.</a:t>
            </a:r>
            <a:endParaRPr lang="en-US" sz="2400"/>
          </a:p>
          <a:p>
            <a:pPr marL="0" indent="0">
              <a:lnSpc>
                <a:spcPct val="120000"/>
              </a:lnSpc>
              <a:spcBef>
                <a:spcPts val="1000"/>
              </a:spcBef>
              <a:spcAft>
                <a:spcPts val="0"/>
              </a:spcAft>
              <a:buNone/>
            </a:pPr>
            <a:r>
              <a:rPr lang="en-US" b="1"/>
              <a:t>2. Process Discovery:</a:t>
            </a:r>
            <a:endParaRPr lang="en-US" b="1"/>
          </a:p>
          <a:p>
            <a:pPr marL="0" indent="0">
              <a:lnSpc>
                <a:spcPct val="120000"/>
              </a:lnSpc>
              <a:spcBef>
                <a:spcPts val="1000"/>
              </a:spcBef>
              <a:spcAft>
                <a:spcPts val="0"/>
              </a:spcAft>
              <a:buNone/>
            </a:pPr>
            <a:r>
              <a:rPr lang="en-IN" altLang="en-US" b="1"/>
              <a:t>	</a:t>
            </a:r>
            <a:r>
              <a:rPr lang="en-IN" altLang="en-US" sz="2400"/>
              <a:t>It</a:t>
            </a:r>
            <a:r>
              <a:rPr lang="en-IN" altLang="en-US" sz="2400" b="1"/>
              <a:t> </a:t>
            </a:r>
            <a:r>
              <a:rPr lang="en-US" sz="2400">
                <a:sym typeface="+mn-ea"/>
              </a:rPr>
              <a:t>extract process models from event logs, allowing for the visualization and understanding of the actual process flow.</a:t>
            </a:r>
            <a:endParaRPr lang="en-IN" altLang="en-US" sz="2400" b="1"/>
          </a:p>
        </p:txBody>
      </p:sp>
      <p:pic>
        <p:nvPicPr>
          <p:cNvPr id="4" name="Content Placeholder 3" descr="pm"/>
          <p:cNvPicPr>
            <a:picLocks noChangeAspect="1"/>
          </p:cNvPicPr>
          <p:nvPr/>
        </p:nvPicPr>
        <p:blipFill>
          <a:blip r:embed="rId1"/>
          <a:stretch>
            <a:fillRect/>
          </a:stretch>
        </p:blipFill>
        <p:spPr>
          <a:xfrm>
            <a:off x="1464945" y="1729740"/>
            <a:ext cx="8767445" cy="19170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Contd....</a:t>
            </a:r>
            <a:br>
              <a:rPr lang="en-IN" altLang="en-US"/>
            </a:br>
            <a:endParaRPr lang="en-IN" altLang="en-US"/>
          </a:p>
        </p:txBody>
      </p:sp>
      <p:sp>
        <p:nvSpPr>
          <p:cNvPr id="3" name="Content Placeholder 2"/>
          <p:cNvSpPr>
            <a:spLocks noGrp="1"/>
          </p:cNvSpPr>
          <p:nvPr>
            <p:ph idx="1"/>
          </p:nvPr>
        </p:nvSpPr>
        <p:spPr/>
        <p:txBody>
          <a:bodyPr/>
          <a:p>
            <a:pPr marL="0" indent="0">
              <a:lnSpc>
                <a:spcPct val="120000"/>
              </a:lnSpc>
              <a:spcBef>
                <a:spcPts val="1000"/>
              </a:spcBef>
              <a:spcAft>
                <a:spcPts val="0"/>
              </a:spcAft>
              <a:buNone/>
            </a:pPr>
            <a:r>
              <a:rPr lang="en-IN" altLang="en-US" b="1"/>
              <a:t>3. Process Analysis:</a:t>
            </a:r>
            <a:endParaRPr lang="en-IN" altLang="en-US" b="1"/>
          </a:p>
          <a:p>
            <a:pPr marL="0" indent="0">
              <a:lnSpc>
                <a:spcPct val="120000"/>
              </a:lnSpc>
              <a:spcBef>
                <a:spcPts val="1000"/>
              </a:spcBef>
              <a:spcAft>
                <a:spcPts val="0"/>
              </a:spcAft>
              <a:buNone/>
            </a:pPr>
            <a:r>
              <a:rPr lang="en-IN" altLang="en-US"/>
              <a:t>	</a:t>
            </a:r>
            <a:r>
              <a:rPr lang="en-IN" altLang="en-US" sz="2400"/>
              <a:t>It gain insights into process performance, bottlenecks, and inefficiencies. It helps identify patterns, variations, and opportunities for process improvement.</a:t>
            </a:r>
            <a:endParaRPr lang="en-IN" altLang="en-US"/>
          </a:p>
          <a:p>
            <a:pPr marL="0" indent="0">
              <a:lnSpc>
                <a:spcPct val="120000"/>
              </a:lnSpc>
              <a:spcBef>
                <a:spcPts val="1000"/>
              </a:spcBef>
              <a:spcAft>
                <a:spcPts val="0"/>
              </a:spcAft>
              <a:buNone/>
            </a:pPr>
            <a:r>
              <a:rPr lang="en-IN" altLang="en-US" b="1"/>
              <a:t>4.Optimization:</a:t>
            </a:r>
            <a:endParaRPr lang="en-IN" altLang="en-US" b="1"/>
          </a:p>
          <a:p>
            <a:pPr marL="0" indent="0">
              <a:lnSpc>
                <a:spcPct val="120000"/>
              </a:lnSpc>
              <a:spcBef>
                <a:spcPts val="1000"/>
              </a:spcBef>
              <a:spcAft>
                <a:spcPts val="0"/>
              </a:spcAft>
              <a:buNone/>
            </a:pPr>
            <a:r>
              <a:rPr lang="en-IN" altLang="en-US"/>
              <a:t>	</a:t>
            </a:r>
            <a:r>
              <a:rPr lang="en-IN" altLang="en-US" sz="2400"/>
              <a:t>It improves the efficiency and effectiveness of processes by analyzing event data. It helps to achieve better outcomes.</a:t>
            </a:r>
            <a:endParaRPr lang="en-IN" altLang="en-US" sz="2400"/>
          </a:p>
          <a:p>
            <a:pPr marL="0" indent="0">
              <a:lnSpc>
                <a:spcPct val="120000"/>
              </a:lnSpc>
              <a:spcBef>
                <a:spcPts val="1000"/>
              </a:spcBef>
              <a:spcAft>
                <a:spcPts val="0"/>
              </a:spcAft>
              <a:buNone/>
            </a:pPr>
            <a:r>
              <a:rPr lang="en-IN" altLang="en-US" b="1"/>
              <a:t>5.Monitering:</a:t>
            </a:r>
            <a:endParaRPr lang="en-IN" altLang="en-US" b="1"/>
          </a:p>
          <a:p>
            <a:pPr marL="0" indent="0">
              <a:lnSpc>
                <a:spcPct val="120000"/>
              </a:lnSpc>
              <a:spcBef>
                <a:spcPts val="1000"/>
              </a:spcBef>
              <a:spcAft>
                <a:spcPts val="0"/>
              </a:spcAft>
              <a:buNone/>
            </a:pPr>
            <a:r>
              <a:rPr lang="en-IN" altLang="en-US" b="1"/>
              <a:t>	</a:t>
            </a:r>
            <a:r>
              <a:rPr lang="en-IN" altLang="en-US" sz="2400"/>
              <a:t>It involves in tracking and analyzing event data to keep an eye on the performance of processes in real-time. It helps to identify bottlenecks and deviations.</a:t>
            </a:r>
            <a:endParaRPr lang="en-I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Technology</a:t>
            </a:r>
            <a:endParaRPr lang="en-IN" altLang="en-US"/>
          </a:p>
        </p:txBody>
      </p:sp>
      <p:sp>
        <p:nvSpPr>
          <p:cNvPr id="3" name="Content Placeholder 2"/>
          <p:cNvSpPr>
            <a:spLocks noGrp="1"/>
          </p:cNvSpPr>
          <p:nvPr>
            <p:ph idx="1"/>
          </p:nvPr>
        </p:nvSpPr>
        <p:spPr/>
        <p:txBody>
          <a:bodyPr/>
          <a:p>
            <a:r>
              <a:rPr lang="en-US" sz="2400">
                <a:sym typeface="+mn-ea"/>
              </a:rPr>
              <a:t>Process mining technologies encompass a range of tools and techniques that enable the analysis and optimization of business processes. </a:t>
            </a:r>
            <a:endParaRPr lang="en-US" sz="2400"/>
          </a:p>
          <a:p>
            <a:pPr marL="0" indent="0">
              <a:buNone/>
            </a:pPr>
            <a:endParaRPr lang="en-US" sz="2400"/>
          </a:p>
        </p:txBody>
      </p:sp>
      <p:pic>
        <p:nvPicPr>
          <p:cNvPr id="4" name="Picture 3"/>
          <p:cNvPicPr>
            <a:picLocks noChangeAspect="1"/>
          </p:cNvPicPr>
          <p:nvPr/>
        </p:nvPicPr>
        <p:blipFill>
          <a:blip r:embed="rId1"/>
          <a:stretch>
            <a:fillRect/>
          </a:stretch>
        </p:blipFill>
        <p:spPr>
          <a:xfrm>
            <a:off x="1243330" y="2021205"/>
            <a:ext cx="9217025" cy="42202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Contd...</a:t>
            </a:r>
            <a:br>
              <a:rPr lang="en-IN" altLang="en-US"/>
            </a:br>
            <a:endParaRPr lang="en-IN" altLang="en-US"/>
          </a:p>
        </p:txBody>
      </p:sp>
      <p:sp>
        <p:nvSpPr>
          <p:cNvPr id="3" name="Content Placeholder 2"/>
          <p:cNvSpPr>
            <a:spLocks noGrp="1"/>
          </p:cNvSpPr>
          <p:nvPr>
            <p:ph idx="1"/>
          </p:nvPr>
        </p:nvSpPr>
        <p:spPr/>
        <p:txBody>
          <a:bodyPr>
            <a:normAutofit/>
          </a:bodyPr>
          <a:p>
            <a:pPr marL="0" indent="0">
              <a:lnSpc>
                <a:spcPct val="120000"/>
              </a:lnSpc>
              <a:spcBef>
                <a:spcPts val="1000"/>
              </a:spcBef>
              <a:spcAft>
                <a:spcPts val="0"/>
              </a:spcAft>
              <a:buNone/>
            </a:pPr>
            <a:r>
              <a:rPr lang="en-US" sz="2400">
                <a:sym typeface="+mn-ea"/>
              </a:rPr>
              <a:t>Some popular process mining technologies include:</a:t>
            </a:r>
            <a:endParaRPr lang="en-US" sz="2400">
              <a:sym typeface="+mn-ea"/>
            </a:endParaRPr>
          </a:p>
          <a:p>
            <a:pPr>
              <a:lnSpc>
                <a:spcPct val="120000"/>
              </a:lnSpc>
              <a:spcBef>
                <a:spcPts val="1000"/>
              </a:spcBef>
              <a:spcAft>
                <a:spcPts val="0"/>
              </a:spcAft>
            </a:pPr>
            <a:r>
              <a:rPr lang="en-US" b="1">
                <a:sym typeface="+mn-ea"/>
              </a:rPr>
              <a:t>Process Discovery:</a:t>
            </a:r>
            <a:r>
              <a:rPr lang="en-US" sz="2400">
                <a:sym typeface="+mn-ea"/>
              </a:rPr>
              <a:t> These technologies automatically extract process models from event logs, allowing for the visualization and understanding of the actual process flow.</a:t>
            </a:r>
            <a:endParaRPr lang="en-US" sz="2400"/>
          </a:p>
          <a:p>
            <a:pPr>
              <a:lnSpc>
                <a:spcPct val="120000"/>
              </a:lnSpc>
              <a:spcBef>
                <a:spcPts val="1000"/>
              </a:spcBef>
              <a:spcAft>
                <a:spcPts val="0"/>
              </a:spcAft>
            </a:pPr>
            <a:r>
              <a:rPr lang="en-US">
                <a:sym typeface="+mn-ea"/>
              </a:rPr>
              <a:t> </a:t>
            </a:r>
            <a:r>
              <a:rPr lang="en-US" b="1">
                <a:sym typeface="+mn-ea"/>
              </a:rPr>
              <a:t>Conformance Checking:</a:t>
            </a:r>
            <a:r>
              <a:rPr lang="en-US" sz="2400">
                <a:sym typeface="+mn-ea"/>
              </a:rPr>
              <a:t> These technologies compare the discovered process model with the expected or desired process model, identifying deviations and highlighting areas for improvement.</a:t>
            </a:r>
            <a:endParaRPr lang="en-US" sz="2400"/>
          </a:p>
          <a:p>
            <a:pPr>
              <a:lnSpc>
                <a:spcPct val="120000"/>
              </a:lnSpc>
              <a:spcBef>
                <a:spcPts val="1000"/>
              </a:spcBef>
              <a:spcAft>
                <a:spcPts val="0"/>
              </a:spcAft>
            </a:pPr>
            <a:r>
              <a:rPr lang="en-US">
                <a:sym typeface="+mn-ea"/>
              </a:rPr>
              <a:t> </a:t>
            </a:r>
            <a:r>
              <a:rPr lang="en-US" b="1">
                <a:sym typeface="+mn-ea"/>
              </a:rPr>
              <a:t>Performance Analysis:</a:t>
            </a:r>
            <a:r>
              <a:rPr lang="en-US">
                <a:sym typeface="+mn-ea"/>
              </a:rPr>
              <a:t> </a:t>
            </a:r>
            <a:r>
              <a:rPr lang="en-US" sz="2400">
                <a:sym typeface="+mn-ea"/>
              </a:rPr>
              <a:t>These technologies analyze process execution data to identify bottlenecks, inefficiencies, and opportunities for optimization. They provide insights into process cycle times, resource utilization, and other performance metrics.</a:t>
            </a:r>
            <a:endParaRPr lang="en-US" sz="2400"/>
          </a:p>
          <a:p>
            <a:pPr marL="0" indent="0">
              <a:lnSpc>
                <a:spcPct val="120000"/>
              </a:lnSpc>
              <a:spcBef>
                <a:spcPts val="1000"/>
              </a:spcBef>
              <a:buNone/>
            </a:pPr>
            <a:endParaRPr lang="en-US" sz="2400"/>
          </a:p>
          <a:p>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Applications</a:t>
            </a:r>
            <a:endParaRPr lang="en-IN" altLang="en-US"/>
          </a:p>
        </p:txBody>
      </p:sp>
      <p:sp>
        <p:nvSpPr>
          <p:cNvPr id="7" name="Content Placeholder 6"/>
          <p:cNvSpPr/>
          <p:nvPr>
            <p:ph idx="1"/>
          </p:nvPr>
        </p:nvSpPr>
        <p:spPr/>
        <p:txBody>
          <a:bodyPr>
            <a:normAutofit/>
          </a:bodyPr>
          <a:p>
            <a:pPr>
              <a:lnSpc>
                <a:spcPct val="120000"/>
              </a:lnSpc>
              <a:spcBef>
                <a:spcPts val="1000"/>
              </a:spcBef>
              <a:spcAft>
                <a:spcPct val="0"/>
              </a:spcAft>
            </a:pPr>
            <a:r>
              <a:rPr lang="en-US" b="1">
                <a:sym typeface="+mn-ea"/>
              </a:rPr>
              <a:t>P</a:t>
            </a:r>
            <a:r>
              <a:rPr lang="en-IN" altLang="en-US" b="1">
                <a:sym typeface="+mn-ea"/>
              </a:rPr>
              <a:t>rocess Discovery for Automation</a:t>
            </a:r>
            <a:r>
              <a:rPr lang="en-US" b="1">
                <a:sym typeface="+mn-ea"/>
              </a:rPr>
              <a:t>: </a:t>
            </a:r>
            <a:endParaRPr lang="en-US" b="1">
              <a:sym typeface="+mn-ea"/>
            </a:endParaRPr>
          </a:p>
          <a:p>
            <a:pPr marL="0" indent="0">
              <a:lnSpc>
                <a:spcPct val="120000"/>
              </a:lnSpc>
              <a:spcBef>
                <a:spcPts val="1000"/>
              </a:spcBef>
              <a:spcAft>
                <a:spcPct val="0"/>
              </a:spcAft>
              <a:buNone/>
            </a:pPr>
            <a:r>
              <a:rPr lang="en-IN" altLang="en-US">
                <a:sym typeface="+mn-ea"/>
              </a:rPr>
              <a:t>                                                </a:t>
            </a:r>
            <a:r>
              <a:rPr lang="en-IN" altLang="en-US" sz="2400">
                <a:sym typeface="+mn-ea"/>
              </a:rPr>
              <a:t> A</a:t>
            </a:r>
            <a:r>
              <a:rPr lang="en-US" sz="2400">
                <a:sym typeface="+mn-ea"/>
              </a:rPr>
              <a:t>utomation helps you work faster and save money. But these</a:t>
            </a:r>
            <a:r>
              <a:rPr lang="en-IN" altLang="en-US" sz="2400">
                <a:sym typeface="+mn-ea"/>
              </a:rPr>
              <a:t> process mining</a:t>
            </a:r>
            <a:r>
              <a:rPr lang="en-US" sz="2400">
                <a:sym typeface="+mn-ea"/>
              </a:rPr>
              <a:t> special tools work even better if you study how you work first, and there are companies that say their tools can help you finish your work even faster than normal</a:t>
            </a:r>
            <a:r>
              <a:rPr lang="en-IN" altLang="en-US" sz="2400">
                <a:sym typeface="+mn-ea"/>
              </a:rPr>
              <a:t> by 50%.</a:t>
            </a:r>
            <a:endParaRPr lang="en-US" sz="2400">
              <a:sym typeface="+mn-ea"/>
            </a:endParaRPr>
          </a:p>
          <a:p>
            <a:pPr>
              <a:lnSpc>
                <a:spcPct val="120000"/>
              </a:lnSpc>
              <a:spcBef>
                <a:spcPts val="1000"/>
              </a:spcBef>
              <a:spcAft>
                <a:spcPct val="0"/>
              </a:spcAft>
            </a:pPr>
            <a:endParaRPr lang="en-US"/>
          </a:p>
          <a:p>
            <a:endParaRPr lang="en-US"/>
          </a:p>
        </p:txBody>
      </p:sp>
      <p:pic>
        <p:nvPicPr>
          <p:cNvPr id="8" name="Picture 7"/>
          <p:cNvPicPr>
            <a:picLocks noChangeAspect="1"/>
          </p:cNvPicPr>
          <p:nvPr/>
        </p:nvPicPr>
        <p:blipFill>
          <a:blip r:embed="rId1"/>
          <a:stretch>
            <a:fillRect/>
          </a:stretch>
        </p:blipFill>
        <p:spPr>
          <a:xfrm>
            <a:off x="2568575" y="3382010"/>
            <a:ext cx="6303645" cy="2945130"/>
          </a:xfrm>
          <a:prstGeom prst="rect">
            <a:avLst/>
          </a:prstGeom>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6266</Words>
  <Application>WPS Presentation</Application>
  <PresentationFormat>Widescreen</PresentationFormat>
  <Paragraphs>144</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SimSun</vt:lpstr>
      <vt:lpstr>Wingdings</vt:lpstr>
      <vt:lpstr>Times New Roman</vt:lpstr>
      <vt:lpstr>Courier New</vt:lpstr>
      <vt:lpstr>Calibri</vt:lpstr>
      <vt:lpstr>Microsoft YaHei</vt:lpstr>
      <vt:lpstr>Arial Unicode MS</vt:lpstr>
      <vt:lpstr>Custom Design</vt:lpstr>
      <vt:lpstr>PowerPoint 演示文稿</vt:lpstr>
      <vt:lpstr>Contents</vt:lpstr>
      <vt:lpstr>Course Objective</vt:lpstr>
      <vt:lpstr>Introduction</vt:lpstr>
      <vt:lpstr>Contd.... </vt:lpstr>
      <vt:lpstr>Contd.... </vt:lpstr>
      <vt:lpstr>Technology</vt:lpstr>
      <vt:lpstr>Contd... </vt:lpstr>
      <vt:lpstr>Applications</vt:lpstr>
      <vt:lpstr>Contd.... </vt:lpstr>
      <vt:lpstr>Modules</vt:lpstr>
      <vt:lpstr>Contd....</vt:lpstr>
      <vt:lpstr>Real-Time Applications</vt:lpstr>
      <vt:lpstr>Contd....</vt:lpstr>
      <vt:lpstr>Learning Outcomes</vt:lpstr>
      <vt:lpstr>Git Hub Dashboard</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HARSHITHA MODI</cp:lastModifiedBy>
  <cp:revision>121</cp:revision>
  <dcterms:created xsi:type="dcterms:W3CDTF">2019-06-11T05:35:00Z</dcterms:created>
  <dcterms:modified xsi:type="dcterms:W3CDTF">2023-08-31T15:47:38Z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56DBFF33A1F34A91A821029AB341921E</vt:lpwstr>
  </property>
  <property fmtid="{D5CDD505-2E9C-101B-9397-08002B2CF9AE}" pid="3" name="KSOProductBuildVer">
    <vt:lpwstr>1033-11.2.0.11537</vt:lpwstr>
  </property>
</Properties>
</file>