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8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2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387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3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17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79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5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8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34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77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43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30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750F49-109E-413D-8444-1159125B81BD}" type="datetimeFigureOut">
              <a:rPr lang="ru-RU" smtClean="0"/>
              <a:t>27-11-2021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17AAD4F-08ED-44F6-BB03-AD10027AD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22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Противопожарная безопасность в кабинете  ПЭВМ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83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z="2800" dirty="0"/>
              <a:t>Требования к организации рабочих мест пользователей ПЭВМ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8.1. Общие требования </a:t>
            </a:r>
          </a:p>
          <a:p>
            <a:r>
              <a:rPr lang="ru-RU" dirty="0"/>
              <a:t>8.1.1. Рабочие места с ВДТ и ПЭВМ по отношению к световым проемам должны располагаться так, чтобы естественный свет падал сбоку, преимущественно слева. </a:t>
            </a:r>
          </a:p>
          <a:p>
            <a:r>
              <a:rPr lang="ru-RU" dirty="0"/>
              <a:t>8.1.2. ... расстояние между рабочими столами с видеомониторами (в направлении тыла поверхности одного видеомонитора и экрана другого видеомонитора) должно быть не менее 2,0м, а расстояние между боковыми поверхностями видеомониторов - не менее 1,2м. </a:t>
            </a:r>
            <a:r>
              <a:rPr lang="ru-RU" i="1" dirty="0"/>
              <a:t>А очень часто компьютеры стоят буквально вплотную друг к другу... </a:t>
            </a:r>
            <a:endParaRPr lang="ru-RU" dirty="0"/>
          </a:p>
          <a:p>
            <a:r>
              <a:rPr lang="ru-RU" dirty="0"/>
              <a:t>8.1.4. Оконные проемы в помещениях использования ВДТ и ПЭВМ должны быть оборудованы регулируемыми устройствами типа: жалюзи, занавесей, внешних козырьков и др. </a:t>
            </a:r>
          </a:p>
          <a:p>
            <a:r>
              <a:rPr lang="ru-RU" dirty="0"/>
              <a:t>8.1.5. Рабочие места с ВДТ и ПЭВМ при выполнении творческой работы, требующей значительного умственного напряжения или высокой концентрации внимания, следует изолировать друг от друга перегородками высотой 1,5 - 2,0 м. </a:t>
            </a:r>
          </a:p>
          <a:p>
            <a:r>
              <a:rPr lang="ru-RU" dirty="0"/>
              <a:t>8.1.11. Рабочий стул (кресло) должен быть подъемно-поворотным и регулируемым по высоте и углам наклона сиденья и спинки, а также расстоянию спинки от переднего края сиденья, при этом регулировка каждого параметра должна быть независимой, легко осуществляемой и иметь надежную фиксацию. </a:t>
            </a:r>
          </a:p>
          <a:p>
            <a:r>
              <a:rPr lang="ru-RU" dirty="0"/>
              <a:t>8.1.12. Поверхность сиденья, спинки и других элементов стула (кресла) должна быть полумягкой, с нескользящим, </a:t>
            </a:r>
            <a:r>
              <a:rPr lang="ru-RU" dirty="0" err="1"/>
              <a:t>неэлектризующимся</a:t>
            </a:r>
            <a:r>
              <a:rPr lang="ru-RU" dirty="0"/>
              <a:t> и воздухопроницаемым покрытием, обеспечивающим легкую очистку от загрязнений. </a:t>
            </a:r>
          </a:p>
          <a:p>
            <a:r>
              <a:rPr lang="ru-RU" dirty="0"/>
              <a:t>8.1.13. Экран видеомонитора должен находиться от глаз пользователя на оптимальном расстоянии 600 - 700 мм, но не ближе 500 мм с учетом размеров алфавитно-цифровых знаков и символов. </a:t>
            </a:r>
          </a:p>
          <a:p>
            <a:r>
              <a:rPr lang="ru-RU" dirty="0"/>
              <a:t>8.1.14. В помещениях с ВДТ и ПЭВМ ежедневно должна проводиться влажная уборка. </a:t>
            </a:r>
          </a:p>
          <a:p>
            <a:r>
              <a:rPr lang="ru-RU" dirty="0"/>
              <a:t>8.1.15. Помещения с ВДТ и ПЭВМ должны быть оснащены аптечкой первой помощи и углекислотными огнетушителями. </a:t>
            </a:r>
          </a:p>
          <a:p>
            <a:r>
              <a:rPr lang="ru-RU" dirty="0"/>
              <a:t>8.2. Требования к организации и оборудованию рабочих мест с ВДТ и ПЭВМ для взрослых пользователей </a:t>
            </a:r>
          </a:p>
        </p:txBody>
      </p:sp>
    </p:spTree>
    <p:extLst>
      <p:ext uri="{BB962C8B-B14F-4D97-AF65-F5344CB8AC3E}">
        <p14:creationId xmlns:p14="http://schemas.microsoft.com/office/powerpoint/2010/main" val="32752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 </a:t>
            </a:r>
            <a:r>
              <a:rPr lang="ru-RU" sz="3600" b="1" dirty="0"/>
              <a:t>Общие требования безопасности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 </a:t>
            </a:r>
            <a:r>
              <a:rPr lang="ru-RU" sz="2600" dirty="0"/>
              <a:t>1.1. Соблюдение данных правил обязательно для всех обучающихся, работающих в кабинете.</a:t>
            </a:r>
            <a:br>
              <a:rPr lang="ru-RU" sz="2600" dirty="0"/>
            </a:br>
            <a:r>
              <a:rPr lang="ru-RU" sz="2600" dirty="0"/>
              <a:t>          1.2. Бережно относитесь к компьютерной технике.</a:t>
            </a:r>
            <a:br>
              <a:rPr lang="ru-RU" sz="2600" dirty="0"/>
            </a:br>
            <a:r>
              <a:rPr lang="ru-RU" sz="2600" dirty="0"/>
              <a:t>          1.3. Спокойно, не торопясь, входите и выходите из кабинета, не задевая столы и аппаратуру.</a:t>
            </a:r>
            <a:br>
              <a:rPr lang="ru-RU" sz="2600" dirty="0"/>
            </a:br>
            <a:r>
              <a:rPr lang="ru-RU" sz="2600" dirty="0"/>
              <a:t>          1.4. Точно выполняйте указания учителя.</a:t>
            </a:r>
            <a:br>
              <a:rPr lang="ru-RU" sz="2600" dirty="0"/>
            </a:br>
            <a:r>
              <a:rPr lang="ru-RU" sz="2600" dirty="0"/>
              <a:t>          1.5. Будьте дисциплинированными и внимательными на занятиях.</a:t>
            </a:r>
            <a:br>
              <a:rPr lang="ru-RU" sz="2600" dirty="0"/>
            </a:br>
            <a:r>
              <a:rPr lang="ru-RU" sz="2600" dirty="0"/>
              <a:t>          1.6. Не загромождайте проходы портфелями и сумками.</a:t>
            </a:r>
            <a:br>
              <a:rPr lang="ru-RU" sz="2600" dirty="0"/>
            </a:br>
            <a:r>
              <a:rPr lang="ru-RU" sz="2600" dirty="0"/>
              <a:t>          1.7. Не двигайте аппаратуру без разрешения учителя.</a:t>
            </a:r>
            <a:br>
              <a:rPr lang="ru-RU" sz="2600" dirty="0"/>
            </a:br>
            <a:r>
              <a:rPr lang="ru-RU" sz="2600" dirty="0"/>
              <a:t>          1.8. Не садитесь на трубы и радиаторы водяного отопления.</a:t>
            </a:r>
            <a:br>
              <a:rPr lang="ru-RU" sz="2600" dirty="0"/>
            </a:br>
            <a:r>
              <a:rPr lang="ru-RU" sz="2600" dirty="0"/>
              <a:t>          1.9. </a:t>
            </a:r>
            <a:r>
              <a:rPr lang="ru-RU" sz="2600" dirty="0" err="1"/>
              <a:t>Травмоопасность</a:t>
            </a:r>
            <a:r>
              <a:rPr lang="ru-RU" sz="2600" dirty="0"/>
              <a:t> в кабинете информатики:</a:t>
            </a:r>
            <a:br>
              <a:rPr lang="ru-RU" sz="2600" dirty="0"/>
            </a:br>
            <a:r>
              <a:rPr lang="ru-RU" sz="2600" dirty="0"/>
              <a:t>- при включении аппаратуры в электросеть:</a:t>
            </a:r>
          </a:p>
          <a:p>
            <a:r>
              <a:rPr lang="ru-RU" sz="2600" dirty="0"/>
              <a:t>- электромагнитное излучение.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0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Требования безопасности перед началом занятий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2.1. Входите в кабинет по указанию учителя, соблюдая порядок и дисциплину.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        2.2. Подготовьте своё рабочее место (тетрадь и ручку для занятий).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        2.3. Не включайте аппаратуру без указания учителя.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         2.4. При  слабом зрении наденьте очки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1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3. Требования безопасности во время занятий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400" dirty="0"/>
              <a:t>  3.1. При работе на ПЭВМ  соблюдайте правильную  посадку: сидите прямо, не сутулясь, опираясь областью лопаток на спинку стула, с небольшим наклоном головы вперёд; предплечья должны опираться на поверхность стола; уровень глаз должен приходиться на центр экрана.</a:t>
            </a:r>
            <a:r>
              <a:rPr lang="ru-RU" sz="3400" dirty="0"/>
              <a:t/>
            </a:r>
            <a:br>
              <a:rPr lang="ru-RU" sz="3400" dirty="0"/>
            </a:br>
            <a:r>
              <a:rPr lang="ru-RU" sz="3400" dirty="0"/>
              <a:t>          3.2. Соблюдайте расстояние от глаз до экрана. Экран видеомонитора должен находиться на расстоянии 600-700 мм от глаз пользователя, но не ближе 500 мм с учётом размеров алфавитно-цифровых знаков и символов.</a:t>
            </a:r>
            <a:r>
              <a:rPr lang="ru-RU" sz="3400" dirty="0"/>
              <a:t/>
            </a:r>
            <a:br>
              <a:rPr lang="ru-RU" sz="3400" dirty="0"/>
            </a:br>
            <a:r>
              <a:rPr lang="ru-RU" sz="3400" dirty="0"/>
              <a:t>        </a:t>
            </a:r>
            <a:r>
              <a:rPr lang="ru-RU" sz="3400" dirty="0" smtClean="0"/>
              <a:t> 3.3. Соблюдайте длительность работы на ПЭВМ (от 10 до 30 минут в зависимости от того, в какой класс ходит обучающийся).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   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4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0"/>
            <a:ext cx="10927172" cy="6858000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sz="2400" dirty="0"/>
              <a:t>3.4. Выполняйте на занятиях упражнения для глаз, физкультурные минутки (в течение 1-2 минут), физкультурные паузы (в течение 3-4 минут).</a:t>
            </a:r>
            <a:br>
              <a:rPr lang="ru-RU" sz="2400" dirty="0"/>
            </a:br>
            <a:r>
              <a:rPr lang="ru-RU" sz="2400" dirty="0"/>
              <a:t>          3.5. Не трогайте разъёмы соединительных кабелей.</a:t>
            </a:r>
            <a:br>
              <a:rPr lang="ru-RU" sz="2400" dirty="0"/>
            </a:br>
            <a:r>
              <a:rPr lang="ru-RU" sz="2400" dirty="0"/>
              <a:t>          3.6. не прикасайтесь к питающим проводам и устройствам заземления.</a:t>
            </a:r>
            <a:br>
              <a:rPr lang="ru-RU" sz="2400" dirty="0"/>
            </a:br>
            <a:r>
              <a:rPr lang="ru-RU" sz="2400" dirty="0"/>
              <a:t>          3.7. Не прикасайтесь к экрану и тыльной стороне монитора.</a:t>
            </a:r>
            <a:br>
              <a:rPr lang="ru-RU" sz="2400" dirty="0"/>
            </a:br>
            <a:r>
              <a:rPr lang="ru-RU" sz="2400" dirty="0"/>
              <a:t>          3.8. Не кладите на монитор и клавиатуру книги, диски , тетради.</a:t>
            </a:r>
            <a:br>
              <a:rPr lang="ru-RU" sz="2400" dirty="0"/>
            </a:br>
            <a:r>
              <a:rPr lang="ru-RU" sz="2400" dirty="0"/>
              <a:t>          3.9. Не  работайте во влажной одежде и влажными руками.</a:t>
            </a:r>
            <a:br>
              <a:rPr lang="ru-RU" sz="2400" dirty="0"/>
            </a:br>
            <a:r>
              <a:rPr lang="ru-RU" sz="2400" dirty="0"/>
              <a:t>          3.10. Не выполняйте работы, не предусмотренные заданием учителя.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2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b="1" dirty="0"/>
              <a:t>4. Требования безопасности в аварийных ситуациях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4.1. При появление запаха гари немедленно прекратите работу, выключая аппаратуру и сообщите учителю.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          4.2. Не пытайтесь самостоятельно устранить неисправность, сообщите о ней учителю.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          4.3. В случае пожара по указанию учителя без паники, организованно покиньте кабинет.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          4.4. В случае травматизма обратитесь за помощью к учителю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4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5. Требования безопасности по окончании занятий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sz="2800" dirty="0"/>
              <a:t>5.1. Не оставляйте своё рабочее место без разрешения учителя.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          5.2. По окончании работы отключите аппаратуру от электропитания.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          5.3. Приведите в порядок рабочее место.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          5.4. Обо всех недостатках, обнаруженных во время работы, сообщите учителю.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61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Общие требования к организации рабочего места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При организации рабочего места главной целью для работодателя является обеспечение качественного и эффективного выполнения сотрудником работ при полноценном использовании закрепленного за ним оборудования с соблюдением установленных сроков. В связи с этим к рабочему месту предъявляются требования организационного, технического, эргономического, санитарного, гигиенического и экономического характера.</a:t>
            </a:r>
            <a:endParaRPr lang="ru-RU" sz="20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270209"/>
            <a:ext cx="5194300" cy="3543131"/>
          </a:xfrm>
        </p:spPr>
      </p:pic>
    </p:spTree>
    <p:extLst>
      <p:ext uri="{BB962C8B-B14F-4D97-AF65-F5344CB8AC3E}">
        <p14:creationId xmlns:p14="http://schemas.microsoft.com/office/powerpoint/2010/main" val="4842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0"/>
            <a:ext cx="10554574" cy="6857999"/>
          </a:xfrm>
        </p:spPr>
        <p:txBody>
          <a:bodyPr/>
          <a:lstStyle/>
          <a:p>
            <a:pPr fontAlgn="base"/>
            <a:r>
              <a:rPr lang="ru-RU" sz="2000" dirty="0"/>
              <a:t>Общие требования к организации рабочих мест регулируются Трудовым кодексом, санитарно-эпидемиологическими правилами и нормативами (СанПиН), а также другими правовыми документами.</a:t>
            </a:r>
          </a:p>
          <a:p>
            <a:pPr fontAlgn="base"/>
            <a:r>
              <a:rPr lang="ru-RU" sz="2000" dirty="0"/>
              <a:t>В настоящее время действуют СанПиН 2.2.4.335916 «Санитарно-эпидемиологические требования к физическим факторам на рабочих местах», утвержденные Постановлением Главного государственного санитарного врача РФ от 21.06.2016 № 81(предназначены для граждан, состоящих в трудовых отношениях, индивидуальных предпринимателей и юридических лиц). Этим документом установлены санитарно-эпидемиологические требования к физическим факторам неионизирующей природы на рабочих местах и источникам этих физических факторов, а также требования к организации контроля, методам измерения физических факторов на рабочих местах и мерам профилактики вредного воздействия физических факторов на здоровье работающих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7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27</TotalTime>
  <Words>1262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Цитаты</vt:lpstr>
      <vt:lpstr>Противопожарная безопасность в кабинете  ПЭВМ </vt:lpstr>
      <vt:lpstr> Общие требования безопасности</vt:lpstr>
      <vt:lpstr>Требования безопасности перед началом занятий</vt:lpstr>
      <vt:lpstr>3. Требования безопасности во время занятий</vt:lpstr>
      <vt:lpstr>Презентация PowerPoint</vt:lpstr>
      <vt:lpstr> 4. Требования безопасности в аварийных ситуациях</vt:lpstr>
      <vt:lpstr>5. Требования безопасности по окончании занятий</vt:lpstr>
      <vt:lpstr> Общие требования к организации рабочего места</vt:lpstr>
      <vt:lpstr>Презентация PowerPoint</vt:lpstr>
      <vt:lpstr>Требования к организации рабочих мест пользователей ПЭВМ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Противопожарная безопасность в кабинете  ПЭВМ</dc:title>
  <dc:creator>User</dc:creator>
  <cp:lastModifiedBy>User</cp:lastModifiedBy>
  <cp:revision>4</cp:revision>
  <dcterms:created xsi:type="dcterms:W3CDTF">2021-11-27T07:49:27Z</dcterms:created>
  <dcterms:modified xsi:type="dcterms:W3CDTF">2021-11-27T08:17:15Z</dcterms:modified>
</cp:coreProperties>
</file>