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76" r:id="rId6"/>
    <p:sldId id="324" r:id="rId7"/>
    <p:sldId id="325" r:id="rId8"/>
    <p:sldId id="326" r:id="rId9"/>
    <p:sldId id="327" r:id="rId10"/>
    <p:sldId id="328" r:id="rId11"/>
    <p:sldId id="329" r:id="rId12"/>
    <p:sldId id="330" r:id="rId13"/>
    <p:sldId id="331" r:id="rId14"/>
    <p:sldId id="348" r:id="rId15"/>
    <p:sldId id="332" r:id="rId16"/>
    <p:sldId id="333" r:id="rId17"/>
    <p:sldId id="334" r:id="rId18"/>
    <p:sldId id="335" r:id="rId19"/>
    <p:sldId id="336" r:id="rId20"/>
    <p:sldId id="337" r:id="rId21"/>
    <p:sldId id="338" r:id="rId22"/>
    <p:sldId id="341" r:id="rId23"/>
    <p:sldId id="342" r:id="rId24"/>
    <p:sldId id="339" r:id="rId25"/>
    <p:sldId id="340" r:id="rId26"/>
    <p:sldId id="343" r:id="rId27"/>
    <p:sldId id="345" r:id="rId28"/>
    <p:sldId id="347" r:id="rId29"/>
    <p:sldId id="30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05"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A4B88-E50E-4954-A264-AF48B75F59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46DC6-0BC9-4E94-B5BE-97590AAF37A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1" dirty="0">
              <a:solidFill>
                <a:schemeClr val="bg1"/>
              </a:solidFill>
            </a:endParaRPr>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aseline="0" dirty="0"/>
          </a:p>
        </p:txBody>
      </p:sp>
      <p:sp>
        <p:nvSpPr>
          <p:cNvPr id="4" name="幻灯片编号占位符 3"/>
          <p:cNvSpPr>
            <a:spLocks noGrp="1"/>
          </p:cNvSpPr>
          <p:nvPr>
            <p:ph type="sldNum" sz="quarter" idx="10"/>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ADF619B-ABC0-4D58-B867-204C729E83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页">
    <p:spTree>
      <p:nvGrpSpPr>
        <p:cNvPr id="1" name=""/>
        <p:cNvGrpSpPr/>
        <p:nvPr/>
      </p:nvGrpSpPr>
      <p:grpSpPr>
        <a:xfrm>
          <a:off x="0" y="0"/>
          <a:ext cx="0" cy="0"/>
          <a:chOff x="0" y="0"/>
          <a:chExt cx="0" cy="0"/>
        </a:xfrm>
      </p:grpSpPr>
      <p:sp>
        <p:nvSpPr>
          <p:cNvPr id="9" name="矩形 8"/>
          <p:cNvSpPr/>
          <p:nvPr userDrawn="1"/>
        </p:nvSpPr>
        <p:spPr>
          <a:xfrm>
            <a:off x="11126957" y="6320412"/>
            <a:ext cx="739436" cy="53758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10801349" y="6406644"/>
            <a:ext cx="1390651" cy="365125"/>
          </a:xfrm>
        </p:spPr>
        <p:txBody>
          <a:bodyPr/>
          <a:lstStyle>
            <a:lvl1pPr algn="ctr">
              <a:defRPr sz="2000" b="1">
                <a:solidFill>
                  <a:schemeClr val="bg1"/>
                </a:solidFill>
              </a:defRPr>
            </a:lvl1pPr>
          </a:lstStyle>
          <a:p>
            <a:fld id="{51D91E7F-84B6-4064-9D4E-CC7D244BCA04}" type="slidenum">
              <a:rPr lang="zh-CN" altLang="en-US" smtClean="0"/>
            </a:fld>
            <a:endParaRPr lang="zh-CN" altLang="en-US"/>
          </a:p>
        </p:txBody>
      </p:sp>
      <p:grpSp>
        <p:nvGrpSpPr>
          <p:cNvPr id="13" name="组合 12"/>
          <p:cNvGrpSpPr/>
          <p:nvPr userDrawn="1"/>
        </p:nvGrpSpPr>
        <p:grpSpPr>
          <a:xfrm>
            <a:off x="160768" y="120576"/>
            <a:ext cx="871416" cy="653562"/>
            <a:chOff x="10920675" y="2008140"/>
            <a:chExt cx="576000" cy="576000"/>
          </a:xfrm>
        </p:grpSpPr>
        <p:sp>
          <p:nvSpPr>
            <p:cNvPr id="14" name="矩形 13"/>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文本占位符 16"/>
          <p:cNvSpPr>
            <a:spLocks noGrp="1"/>
          </p:cNvSpPr>
          <p:nvPr>
            <p:ph type="body" sz="quarter" idx="13"/>
          </p:nvPr>
        </p:nvSpPr>
        <p:spPr>
          <a:xfrm>
            <a:off x="1032184" y="328713"/>
            <a:ext cx="10834208" cy="523220"/>
          </a:xfrm>
        </p:spPr>
        <p:txBody>
          <a:bodyPr wrap="square" anchor="t" anchorCtr="0">
            <a:spAutoFit/>
          </a:bodyPr>
          <a:lstStyle>
            <a:lvl1pPr marL="0" indent="0">
              <a:lnSpc>
                <a:spcPct val="100000"/>
              </a:lnSpc>
              <a:spcBef>
                <a:spcPts val="0"/>
              </a:spcBef>
              <a:buNone/>
              <a:defRPr b="1" i="0" baseline="0"/>
            </a:lvl1pPr>
          </a:lstStyle>
          <a:p>
            <a:pPr lvl="0"/>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76" y="6406643"/>
            <a:ext cx="1148151" cy="36512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内页">
    <p:spTree>
      <p:nvGrpSpPr>
        <p:cNvPr id="1" name=""/>
        <p:cNvGrpSpPr/>
        <p:nvPr/>
      </p:nvGrpSpPr>
      <p:grpSpPr>
        <a:xfrm>
          <a:off x="0" y="0"/>
          <a:ext cx="0" cy="0"/>
          <a:chOff x="0" y="0"/>
          <a:chExt cx="0" cy="0"/>
        </a:xfrm>
      </p:grpSpPr>
      <p:sp>
        <p:nvSpPr>
          <p:cNvPr id="9" name="矩形 8"/>
          <p:cNvSpPr/>
          <p:nvPr userDrawn="1"/>
        </p:nvSpPr>
        <p:spPr>
          <a:xfrm>
            <a:off x="11126957" y="6320412"/>
            <a:ext cx="739436" cy="53758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灯片编号占位符 15"/>
          <p:cNvSpPr>
            <a:spLocks noGrp="1"/>
          </p:cNvSpPr>
          <p:nvPr>
            <p:ph type="sldNum" sz="quarter" idx="12"/>
          </p:nvPr>
        </p:nvSpPr>
        <p:spPr>
          <a:xfrm>
            <a:off x="10801349" y="6406644"/>
            <a:ext cx="1390651" cy="365125"/>
          </a:xfrm>
        </p:spPr>
        <p:txBody>
          <a:bodyPr/>
          <a:lstStyle>
            <a:lvl1pPr algn="ctr">
              <a:defRPr sz="2000" b="1">
                <a:solidFill>
                  <a:schemeClr val="bg1"/>
                </a:solidFill>
              </a:defRPr>
            </a:lvl1pPr>
          </a:lstStyle>
          <a:p>
            <a:fld id="{51D91E7F-84B6-4064-9D4E-CC7D244BCA04}" type="slidenum">
              <a:rPr lang="zh-CN" altLang="en-US" smtClean="0"/>
            </a:fld>
            <a:endParaRPr lang="zh-CN" altLang="en-US"/>
          </a:p>
        </p:txBody>
      </p:sp>
      <p:grpSp>
        <p:nvGrpSpPr>
          <p:cNvPr id="13" name="组合 12"/>
          <p:cNvGrpSpPr/>
          <p:nvPr userDrawn="1"/>
        </p:nvGrpSpPr>
        <p:grpSpPr>
          <a:xfrm>
            <a:off x="160768" y="120576"/>
            <a:ext cx="871416" cy="653562"/>
            <a:chOff x="10920675" y="2008140"/>
            <a:chExt cx="576000" cy="576000"/>
          </a:xfrm>
        </p:grpSpPr>
        <p:sp>
          <p:nvSpPr>
            <p:cNvPr id="14" name="矩形 13"/>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文本占位符 16"/>
          <p:cNvSpPr>
            <a:spLocks noGrp="1"/>
          </p:cNvSpPr>
          <p:nvPr>
            <p:ph type="body" sz="quarter" idx="13"/>
          </p:nvPr>
        </p:nvSpPr>
        <p:spPr>
          <a:xfrm>
            <a:off x="1032184" y="328713"/>
            <a:ext cx="10834208" cy="523220"/>
          </a:xfrm>
        </p:spPr>
        <p:txBody>
          <a:bodyPr wrap="square" anchor="t" anchorCtr="0">
            <a:spAutoFit/>
          </a:bodyPr>
          <a:lstStyle>
            <a:lvl1pPr marL="0" indent="0">
              <a:lnSpc>
                <a:spcPct val="100000"/>
              </a:lnSpc>
              <a:spcBef>
                <a:spcPts val="0"/>
              </a:spcBef>
              <a:buNone/>
              <a:defRPr b="1" i="0" baseline="0"/>
            </a:lvl1pPr>
          </a:lstStyle>
          <a:p>
            <a:pPr lvl="0"/>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0576" y="6406643"/>
            <a:ext cx="1148151" cy="36512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E9EA4E6-531C-42E0-AE5A-34AE82E9773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DC0B94-979E-4663-A8C5-408A25545C0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EA4E6-531C-42E0-AE5A-34AE82E9773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C0B94-979E-4663-A8C5-408A25545C0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EA4E6-531C-42E0-AE5A-34AE82E9773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C0B94-979E-4663-A8C5-408A25545C0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40"/>
            <a:ext cx="12192000" cy="518887"/>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0" y="2695184"/>
            <a:ext cx="12192000" cy="97245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10765" y="2928620"/>
            <a:ext cx="9558020" cy="953135"/>
          </a:xfrm>
          <a:prstGeom prst="rect">
            <a:avLst/>
          </a:prstGeom>
          <a:noFill/>
        </p:spPr>
        <p:txBody>
          <a:bodyPr wrap="square" rtlCol="0">
            <a:spAutoFit/>
          </a:bodyPr>
          <a:lstStyle/>
          <a:p>
            <a:pPr algn="ctr"/>
            <a:r>
              <a:rPr lang="en-US" sz="2800" b="1" dirty="0">
                <a:solidFill>
                  <a:schemeClr val="bg1"/>
                </a:solidFill>
                <a:latin typeface="+mj-ea"/>
                <a:ea typeface="+mj-ea"/>
              </a:rPr>
              <a:t>HeteroFuzz: Fuzz Testing to Detect Platform Dependent</a:t>
            </a:r>
            <a:endParaRPr lang="en-US" sz="2800" b="1" dirty="0">
              <a:solidFill>
                <a:schemeClr val="bg1"/>
              </a:solidFill>
              <a:latin typeface="+mj-ea"/>
              <a:ea typeface="+mj-ea"/>
            </a:endParaRPr>
          </a:p>
          <a:p>
            <a:pPr algn="ctr"/>
            <a:r>
              <a:rPr lang="en-US" sz="2800" b="1" dirty="0">
                <a:solidFill>
                  <a:schemeClr val="bg1"/>
                </a:solidFill>
                <a:latin typeface="+mj-ea"/>
                <a:ea typeface="+mj-ea"/>
              </a:rPr>
              <a:t>Divergence for Heterogeneous Applications</a:t>
            </a:r>
            <a:r>
              <a:rPr lang="zh-CN" altLang="en-US" sz="2800" b="1" dirty="0">
                <a:solidFill>
                  <a:schemeClr val="bg1"/>
                </a:solidFill>
                <a:latin typeface="+mj-ea"/>
                <a:ea typeface="+mj-ea"/>
              </a:rPr>
              <a:t>：工具理解</a:t>
            </a:r>
            <a:endParaRPr lang="zh-CN" altLang="en-US" sz="2800" b="1" dirty="0">
              <a:solidFill>
                <a:schemeClr val="bg1"/>
              </a:solidFill>
              <a:latin typeface="+mj-ea"/>
              <a:ea typeface="+mj-ea"/>
            </a:endParaRPr>
          </a:p>
        </p:txBody>
      </p:sp>
      <p:grpSp>
        <p:nvGrpSpPr>
          <p:cNvPr id="3" name="组合 2"/>
          <p:cNvGrpSpPr/>
          <p:nvPr/>
        </p:nvGrpSpPr>
        <p:grpSpPr>
          <a:xfrm>
            <a:off x="10910985" y="1963404"/>
            <a:ext cx="576000" cy="576000"/>
            <a:chOff x="10920675" y="2008140"/>
            <a:chExt cx="576000" cy="576000"/>
          </a:xfrm>
        </p:grpSpPr>
        <p:sp>
          <p:nvSpPr>
            <p:cNvPr id="15" name="矩形 14"/>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Freeform 5"/>
          <p:cNvSpPr>
            <a:spLocks noEditPoints="1"/>
          </p:cNvSpPr>
          <p:nvPr/>
        </p:nvSpPr>
        <p:spPr bwMode="auto">
          <a:xfrm>
            <a:off x="11486985" y="2931147"/>
            <a:ext cx="555624" cy="489479"/>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5652" y="2305903"/>
            <a:ext cx="1754367" cy="2198865"/>
          </a:xfrm>
          <a:prstGeom prst="rect">
            <a:avLst/>
          </a:prstGeom>
        </p:spPr>
      </p:pic>
      <p:sp>
        <p:nvSpPr>
          <p:cNvPr id="2" name="矩形 1"/>
          <p:cNvSpPr/>
          <p:nvPr/>
        </p:nvSpPr>
        <p:spPr>
          <a:xfrm>
            <a:off x="9137515" y="4615374"/>
            <a:ext cx="1720985" cy="1198880"/>
          </a:xfrm>
          <a:prstGeom prst="rect">
            <a:avLst/>
          </a:prstGeom>
        </p:spPr>
        <p:txBody>
          <a:bodyPr wrap="square">
            <a:spAutoFit/>
          </a:bodyPr>
          <a:lstStyle/>
          <a:p>
            <a:pPr algn="just"/>
            <a:r>
              <a:rPr lang="en-US" altLang="zh-CN" sz="2400" dirty="0">
                <a:latin typeface="楷体" panose="02010609060101010101" charset="-122"/>
                <a:ea typeface="楷体" panose="02010609060101010101" charset="-122"/>
                <a:cs typeface="楷体" panose="02010609060101010101" charset="-122"/>
              </a:rPr>
              <a:t>191250219</a:t>
            </a:r>
            <a:r>
              <a:rPr lang="zh-CN" altLang="en-US" sz="2400" dirty="0">
                <a:latin typeface="楷体" panose="02010609060101010101" charset="-122"/>
                <a:ea typeface="楷体" panose="02010609060101010101" charset="-122"/>
                <a:cs typeface="楷体" panose="02010609060101010101" charset="-122"/>
              </a:rPr>
              <a:t>   </a:t>
            </a:r>
            <a:endParaRPr lang="zh-CN" altLang="en-US" sz="2400" dirty="0">
              <a:latin typeface="楷体" panose="02010609060101010101" charset="-122"/>
              <a:ea typeface="楷体" panose="02010609060101010101" charset="-122"/>
              <a:cs typeface="楷体" panose="02010609060101010101" charset="-122"/>
            </a:endParaRPr>
          </a:p>
          <a:p>
            <a:pPr algn="just"/>
            <a:r>
              <a:rPr lang="zh-CN" altLang="en-US" sz="2400" dirty="0">
                <a:latin typeface="楷体" panose="02010609060101010101" charset="-122"/>
                <a:ea typeface="楷体" panose="02010609060101010101" charset="-122"/>
                <a:cs typeface="楷体" panose="02010609060101010101" charset="-122"/>
              </a:rPr>
              <a:t>邹英龙</a:t>
            </a:r>
            <a:endParaRPr lang="en-US" altLang="zh-CN" sz="2400" dirty="0">
              <a:latin typeface="楷体" panose="02010609060101010101" charset="-122"/>
              <a:ea typeface="楷体" panose="02010609060101010101" charset="-122"/>
              <a:cs typeface="楷体" panose="02010609060101010101" charset="-122"/>
            </a:endParaRPr>
          </a:p>
          <a:p>
            <a:pPr algn="just"/>
            <a:r>
              <a:rPr lang="en-US" altLang="zh-CN" sz="2400" dirty="0">
                <a:latin typeface="楷体" panose="02010609060101010101" charset="-122"/>
                <a:ea typeface="楷体" panose="02010609060101010101" charset="-122"/>
                <a:cs typeface="楷体" panose="02010609060101010101" charset="-122"/>
              </a:rPr>
              <a:t>2021.11.30</a:t>
            </a:r>
            <a:endParaRPr lang="zh-CN" altLang="en-US" sz="2400" dirty="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创新点</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136964" y="2398131"/>
            <a:ext cx="10159372" cy="2061210"/>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充分考虑异构应用的硬件特性，通过三种方式引导产生程序硬件相关的测试用例。由于异构应用的</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bug</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更可能在硬件加速的预处理部分产生，因此，该种工具对于异构应用具有更好的测试效果。</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功能模块及数据交互</a:t>
            </a:r>
            <a:r>
              <a:rPr lang="en-US" altLang="zh-CN" dirty="0">
                <a:solidFill>
                  <a:srgbClr val="760068"/>
                </a:solidFill>
                <a:latin typeface="Franklin Gothic Medium" panose="020B0603020102020204" pitchFamily="34" charset="0"/>
                <a:cs typeface="Calibri" panose="020F0502020204030204" charset="0"/>
              </a:rPr>
              <a:t>——</a:t>
            </a:r>
            <a:r>
              <a:rPr lang="zh-CN" altLang="en-US" dirty="0">
                <a:solidFill>
                  <a:srgbClr val="760068"/>
                </a:solidFill>
                <a:latin typeface="Franklin Gothic Medium" panose="020B0603020102020204" pitchFamily="34" charset="0"/>
                <a:cs typeface="Calibri" panose="020F0502020204030204" charset="0"/>
              </a:rPr>
              <a:t>执行流程梳理</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221476"/>
            <a:ext cx="10159372" cy="4892675"/>
          </a:xfrm>
          <a:prstGeom prst="rect">
            <a:avLst/>
          </a:prstGeom>
          <a:noFill/>
        </p:spPr>
        <p:txBody>
          <a:bodyPr wrap="square" rtlCol="0">
            <a:spAutoFit/>
          </a:bodyPr>
          <a:lstStyle/>
          <a:p>
            <a:pPr algn="just"/>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整个工具的执行流程如下：</a:t>
            </a:r>
            <a:endPar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（该步骤简化版本不含）运行异构程序，并对该异构应用进行高层分析，生成相应的数据流图。</a:t>
            </a:r>
            <a:endPar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调用</a:t>
            </a:r>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fuzz</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方法作为整体程序入口。</a:t>
            </a:r>
            <a:endPar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启动</a:t>
            </a:r>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afl</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方法，执行模糊测试基本流程。</a:t>
            </a:r>
            <a:endPar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调用</a:t>
            </a:r>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HeteroFuzz</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方法，重新定义突变因子，用于测试数据的生成。</a:t>
            </a:r>
            <a:endPar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将控制权转交回</a:t>
            </a:r>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afl</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方法，继续进行模糊测试。</a:t>
            </a:r>
            <a:endPar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调用重新定义的反馈函数，用于突变因子的选择。</a:t>
            </a:r>
            <a:endPar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将控制权交还给</a:t>
            </a:r>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afl</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方法</a:t>
            </a:r>
            <a:endPar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调用</a:t>
            </a:r>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HeteroFuzz</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方法，进而调用</a:t>
            </a:r>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filter</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文件，用于筛去冗余的测试用例。</a:t>
            </a:r>
            <a:endPar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将控制权交还给</a:t>
            </a:r>
            <a:r>
              <a:rPr lang="en-US" altLang="zh-CN" sz="2400" dirty="0">
                <a:solidFill>
                  <a:srgbClr val="7030A0"/>
                </a:solidFill>
                <a:latin typeface="华文楷体" panose="02010600040101010101" charset="-122"/>
                <a:ea typeface="华文楷体" panose="02010600040101010101" charset="-122"/>
                <a:cs typeface="华文楷体" panose="02010600040101010101" charset="-122"/>
                <a:sym typeface="+mn-ea"/>
              </a:rPr>
              <a:t>afl</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方法，反复迭代上述过程，直至达到预定时间或预定次数。</a:t>
            </a:r>
            <a:endPar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功能模块及数据交互</a:t>
            </a:r>
            <a:r>
              <a:rPr lang="en-US" altLang="zh-CN" dirty="0">
                <a:solidFill>
                  <a:srgbClr val="760068"/>
                </a:solidFill>
                <a:latin typeface="Franklin Gothic Medium" panose="020B0603020102020204" pitchFamily="34" charset="0"/>
                <a:cs typeface="Calibri" panose="020F0502020204030204" charset="0"/>
              </a:rPr>
              <a:t>——</a:t>
            </a:r>
            <a:r>
              <a:rPr lang="zh-CN" altLang="en-US" dirty="0">
                <a:solidFill>
                  <a:srgbClr val="760068"/>
                </a:solidFill>
                <a:latin typeface="Franklin Gothic Medium" panose="020B0603020102020204" pitchFamily="34" charset="0"/>
                <a:cs typeface="Calibri" panose="020F0502020204030204" charset="0"/>
              </a:rPr>
              <a:t>功能模块梳理</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659626"/>
            <a:ext cx="10159372" cy="3538220"/>
          </a:xfrm>
          <a:prstGeom prst="rect">
            <a:avLst/>
          </a:prstGeom>
          <a:noFill/>
        </p:spPr>
        <p:txBody>
          <a:bodyPr wrap="square" rtlCol="0">
            <a:spAutoFit/>
          </a:bodyPr>
          <a:lstStyle/>
          <a:p>
            <a:pPr algn="just"/>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该工具完整版本共分为如下功能模块：</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对异构应用内核代码的高层分析模块</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模糊测试基本流程模块</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测试数据生成模块</a:t>
            </a:r>
            <a:endPar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突变因子选择模块</a:t>
            </a:r>
            <a:endPar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测试用例筛选剪枝模块</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其他辅助模块</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对异构应用内核代码的高层分析模块</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659626"/>
            <a:ext cx="10159372" cy="4523105"/>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该模块对内核代码相关硬件加速做法进行分析，得到相应的控制流图。确定例如字长、</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FGPA</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数组范围等基本信息。</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由于商业机密，该模块未开源。由于缺少</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FGPA</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相关硬件加速器以及所使用的异构程序。本次实现采用该工具的一个简化版本，该简化版本可以实现工具的全部功能，但不需要在</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FGPA</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上进行运行，因此也无法根据对硬件加速相关句柄进行测试突变因子筛选的反馈。因此本次实现不再关注这一模块。</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模糊测试基本流程模块</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659626"/>
            <a:ext cx="10159372" cy="4030980"/>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该模块为前人的工作基础。属于该模块的全部文件为：</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afl</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开头的全部文件以及</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config</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debug</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hash</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types</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等文件。这些文件实现了模糊测试从给定测试种子到筛选测试因子，从产生突变测试用例，到筛选并运行测试用例的全部过程。值得注意的是，由于最终工具的测试效果要与随机测试来比较。因此对于突变因子的筛选仍保留了最初的随机选择方法。该方法存储在</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randumfuzz.c</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中。</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模糊测试基本流程模块</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659626"/>
            <a:ext cx="10159372" cy="4523105"/>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另外，值得说明的是，由于该种方法要保证其正确性。因此其能够生成模糊测试所能生成的全部测试用例。即为：该种方式所使用的测试用例是基于随机的测试用例的超集。</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补充说明：接下来三个模块是工具自主实现的模块。由于该工具实质上是对经典模糊测试工具的改造，因此下面三个模块的调用方法均为替换该基本流程模块原有部分。</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测试数据生成模块</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659626"/>
            <a:ext cx="10159372" cy="2553335"/>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该模块与工具原理中所说第一种方法相对应。主要存储在</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fuzz.cpp</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文件和</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Heterofuzz.cpp</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两个文件中。该方法的实现与原始的模糊测试方法十分相似。只是改变了突变因子的类型。</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本文所使用的突变因子类型在下页介绍。</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测试数据生成模块</a:t>
            </a:r>
            <a:r>
              <a:rPr lang="en-US" altLang="zh-CN" dirty="0">
                <a:solidFill>
                  <a:srgbClr val="760068"/>
                </a:solidFill>
                <a:latin typeface="Franklin Gothic Medium" panose="020B0603020102020204" pitchFamily="34" charset="0"/>
                <a:cs typeface="Calibri" panose="020F0502020204030204" charset="0"/>
              </a:rPr>
              <a:t>——</a:t>
            </a:r>
            <a:r>
              <a:rPr lang="zh-CN" altLang="en-US" dirty="0">
                <a:solidFill>
                  <a:srgbClr val="760068"/>
                </a:solidFill>
                <a:latin typeface="Franklin Gothic Medium" panose="020B0603020102020204" pitchFamily="34" charset="0"/>
                <a:cs typeface="Calibri" panose="020F0502020204030204" charset="0"/>
              </a:rPr>
              <a:t>所使用的突变因子类型</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659626"/>
            <a:ext cx="10159372" cy="4523105"/>
          </a:xfrm>
          <a:prstGeom prst="rect">
            <a:avLst/>
          </a:prstGeom>
          <a:noFill/>
        </p:spPr>
        <p:txBody>
          <a:bodyPr wrap="square" rtlCol="0">
            <a:spAutoFit/>
          </a:bodyPr>
          <a:lstStyle/>
          <a:p>
            <a:pPr algn="just"/>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异构程序测试所用测试输入多为元组类型。如</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[1,2,3]</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本文所使用的突变因子类型共有</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6</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种：</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1.</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数据规模的突变：如将</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[1,2,3]</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突变为</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[1,2,3,4]</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a:t>
            </a:r>
            <a:endPar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2.</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数据维度的突变：如将</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[[1,2,3],[3,2,1]]</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突变为</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[1,2,3]</a:t>
            </a:r>
            <a:endPar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3.</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某一元素的突变：如将</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[1,2,3]</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突变为</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[1,2,4]</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a:t>
            </a:r>
            <a:endPar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4.</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类型的突变：如将整数转为浮点数。</a:t>
            </a:r>
            <a:endPar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5.</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某一位的突变</a:t>
            </a:r>
            <a:endPar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6.</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某几位的突变</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突变因子选择模块</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659626"/>
            <a:ext cx="10159372" cy="3538220"/>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该方法储存在</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Heterofuzz.cpp</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文件中。该方法进行突变因子的选择。选择的逻辑在实现原理第二点中进行了介绍。</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补充说明：</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bubble</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相关方法和</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sort</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相关方法不是待测程序，而是突变因子选择时用于优先级比较所使用的冒泡排序方法。</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测试用例筛选剪枝模块</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659626"/>
            <a:ext cx="10159372" cy="3538220"/>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该方法储存在</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Heterofuzz.cpp</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文件和</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filter.cpp</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中。该方法进行突变因子的选择。选择的逻辑在实现原理第二点中进行了介绍。</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filter.cpp</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方法被</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heterofuzz.cpp</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调用，而后将控制权交还给</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afl-gcc</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执行模糊测试的其他流程。</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4"/>
            <a:ext cx="775136" cy="229870"/>
          </a:xfrm>
          <a:prstGeom prst="rect">
            <a:avLst/>
          </a:prstGeom>
        </p:spPr>
        <p:txBody>
          <a:bodyPr wrap="square">
            <a:spAutoFit/>
          </a:bodyPr>
          <a:lstStyle/>
          <a:p>
            <a:pPr defTabSz="914400">
              <a:defRPr/>
            </a:pPr>
            <a:r>
              <a:rPr lang="en-US" altLang="zh-CN" sz="100" kern="0" dirty="0">
                <a:solidFill>
                  <a:sysClr val="window" lastClr="FFFFFF"/>
                </a:solidFill>
                <a:latin typeface="+mj-ea"/>
                <a:ea typeface="+mj-ea"/>
                <a:cs typeface="+mj-ea"/>
              </a:rPr>
              <a:t>PPT</a:t>
            </a:r>
            <a:r>
              <a:rPr lang="zh-CN" altLang="en-US" sz="100" kern="0" dirty="0">
                <a:solidFill>
                  <a:sysClr val="window" lastClr="FFFFFF"/>
                </a:solidFill>
                <a:latin typeface="+mj-ea"/>
                <a:ea typeface="+mj-ea"/>
                <a:cs typeface="+mj-ea"/>
              </a:rPr>
              <a:t>模板下载：</a:t>
            </a:r>
            <a:r>
              <a:rPr lang="en-US" altLang="zh-CN" sz="100" kern="0" dirty="0">
                <a:solidFill>
                  <a:sysClr val="window" lastClr="FFFFFF"/>
                </a:solidFill>
                <a:latin typeface="+mj-ea"/>
                <a:ea typeface="+mj-ea"/>
                <a:cs typeface="+mj-ea"/>
              </a:rPr>
              <a:t>www.1ppt.com/moban/     </a:t>
            </a:r>
            <a:r>
              <a:rPr lang="zh-CN" altLang="en-US" sz="100" kern="0" dirty="0">
                <a:solidFill>
                  <a:sysClr val="window" lastClr="FFFFFF"/>
                </a:solidFill>
                <a:latin typeface="+mj-ea"/>
                <a:ea typeface="+mj-ea"/>
                <a:cs typeface="+mj-ea"/>
              </a:rPr>
              <a:t>行业</a:t>
            </a:r>
            <a:r>
              <a:rPr lang="en-US" altLang="zh-CN" sz="100" kern="0" dirty="0">
                <a:solidFill>
                  <a:sysClr val="window" lastClr="FFFFFF"/>
                </a:solidFill>
                <a:latin typeface="+mj-ea"/>
                <a:ea typeface="+mj-ea"/>
                <a:cs typeface="+mj-ea"/>
              </a:rPr>
              <a:t>PPT</a:t>
            </a:r>
            <a:r>
              <a:rPr lang="zh-CN" altLang="en-US" sz="100" kern="0" dirty="0">
                <a:solidFill>
                  <a:sysClr val="window" lastClr="FFFFFF"/>
                </a:solidFill>
                <a:latin typeface="+mj-ea"/>
                <a:ea typeface="+mj-ea"/>
                <a:cs typeface="+mj-ea"/>
              </a:rPr>
              <a:t>模板：</a:t>
            </a:r>
            <a:r>
              <a:rPr lang="en-US" altLang="zh-CN" sz="100" kern="0" dirty="0">
                <a:solidFill>
                  <a:sysClr val="window" lastClr="FFFFFF"/>
                </a:solidFill>
                <a:latin typeface="+mj-ea"/>
                <a:ea typeface="+mj-ea"/>
                <a:cs typeface="+mj-ea"/>
              </a:rPr>
              <a:t>www.1ppt.com/hangye/ </a:t>
            </a:r>
            <a:endParaRPr lang="en-US" altLang="zh-CN" sz="100" kern="0" dirty="0">
              <a:solidFill>
                <a:sysClr val="window" lastClr="FFFFFF"/>
              </a:solidFill>
              <a:latin typeface="+mj-ea"/>
              <a:ea typeface="+mj-ea"/>
              <a:cs typeface="+mj-ea"/>
            </a:endParaRPr>
          </a:p>
          <a:p>
            <a:pPr defTabSz="914400">
              <a:defRPr/>
            </a:pPr>
            <a:r>
              <a:rPr lang="zh-CN" altLang="en-US" sz="100" kern="0" dirty="0">
                <a:solidFill>
                  <a:sysClr val="window" lastClr="FFFFFF"/>
                </a:solidFill>
                <a:latin typeface="+mj-ea"/>
                <a:ea typeface="+mj-ea"/>
                <a:cs typeface="+mj-ea"/>
              </a:rPr>
              <a:t>节日</a:t>
            </a:r>
            <a:r>
              <a:rPr lang="en-US" altLang="zh-CN" sz="100" kern="0" dirty="0">
                <a:solidFill>
                  <a:sysClr val="window" lastClr="FFFFFF"/>
                </a:solidFill>
                <a:latin typeface="+mj-ea"/>
                <a:ea typeface="+mj-ea"/>
                <a:cs typeface="+mj-ea"/>
              </a:rPr>
              <a:t>PPT</a:t>
            </a:r>
            <a:r>
              <a:rPr lang="zh-CN" altLang="en-US" sz="100" kern="0" dirty="0">
                <a:solidFill>
                  <a:sysClr val="window" lastClr="FFFFFF"/>
                </a:solidFill>
                <a:latin typeface="+mj-ea"/>
                <a:ea typeface="+mj-ea"/>
                <a:cs typeface="+mj-ea"/>
              </a:rPr>
              <a:t>模板：</a:t>
            </a:r>
            <a:r>
              <a:rPr lang="en-US" altLang="zh-CN" sz="100" kern="0" dirty="0">
                <a:solidFill>
                  <a:sysClr val="window" lastClr="FFFFFF"/>
                </a:solidFill>
                <a:latin typeface="+mj-ea"/>
                <a:ea typeface="+mj-ea"/>
                <a:cs typeface="+mj-ea"/>
              </a:rPr>
              <a:t>www.1ppt.com/jieri/           PPT</a:t>
            </a:r>
            <a:r>
              <a:rPr lang="zh-CN" altLang="en-US" sz="100" kern="0" dirty="0">
                <a:solidFill>
                  <a:sysClr val="window" lastClr="FFFFFF"/>
                </a:solidFill>
                <a:latin typeface="+mj-ea"/>
                <a:ea typeface="+mj-ea"/>
                <a:cs typeface="+mj-ea"/>
              </a:rPr>
              <a:t>素材下载：</a:t>
            </a:r>
            <a:r>
              <a:rPr lang="en-US" altLang="zh-CN" sz="100" kern="0" dirty="0">
                <a:solidFill>
                  <a:sysClr val="window" lastClr="FFFFFF"/>
                </a:solidFill>
                <a:latin typeface="+mj-ea"/>
                <a:ea typeface="+mj-ea"/>
                <a:cs typeface="+mj-ea"/>
              </a:rPr>
              <a:t>www.1ppt.com/sucai/</a:t>
            </a:r>
            <a:endParaRPr lang="en-US" altLang="zh-CN" sz="100" kern="0" dirty="0">
              <a:solidFill>
                <a:sysClr val="window" lastClr="FFFFFF"/>
              </a:solidFill>
              <a:latin typeface="+mj-ea"/>
              <a:ea typeface="+mj-ea"/>
              <a:cs typeface="+mj-ea"/>
            </a:endParaRPr>
          </a:p>
          <a:p>
            <a:pPr defTabSz="914400">
              <a:defRPr/>
            </a:pPr>
            <a:r>
              <a:rPr lang="en-US" altLang="zh-CN" sz="100" kern="0" dirty="0">
                <a:solidFill>
                  <a:sysClr val="window" lastClr="FFFFFF"/>
                </a:solidFill>
                <a:latin typeface="+mj-ea"/>
                <a:ea typeface="+mj-ea"/>
                <a:cs typeface="+mj-ea"/>
              </a:rPr>
              <a:t>PPT</a:t>
            </a:r>
            <a:r>
              <a:rPr lang="zh-CN" altLang="en-US" sz="100" kern="0" dirty="0">
                <a:solidFill>
                  <a:sysClr val="window" lastClr="FFFFFF"/>
                </a:solidFill>
                <a:latin typeface="+mj-ea"/>
                <a:ea typeface="+mj-ea"/>
                <a:cs typeface="+mj-ea"/>
              </a:rPr>
              <a:t>背景图片：</a:t>
            </a:r>
            <a:r>
              <a:rPr lang="en-US" altLang="zh-CN" sz="100" kern="0" dirty="0">
                <a:solidFill>
                  <a:sysClr val="window" lastClr="FFFFFF"/>
                </a:solidFill>
                <a:latin typeface="+mj-ea"/>
                <a:ea typeface="+mj-ea"/>
                <a:cs typeface="+mj-ea"/>
              </a:rPr>
              <a:t>www.1ppt.com/beijing/      PPT</a:t>
            </a:r>
            <a:r>
              <a:rPr lang="zh-CN" altLang="en-US" sz="100" kern="0" dirty="0">
                <a:solidFill>
                  <a:sysClr val="window" lastClr="FFFFFF"/>
                </a:solidFill>
                <a:latin typeface="+mj-ea"/>
                <a:ea typeface="+mj-ea"/>
                <a:cs typeface="+mj-ea"/>
              </a:rPr>
              <a:t>图表下载：</a:t>
            </a:r>
            <a:r>
              <a:rPr lang="en-US" altLang="zh-CN" sz="100" kern="0" dirty="0">
                <a:solidFill>
                  <a:sysClr val="window" lastClr="FFFFFF"/>
                </a:solidFill>
                <a:latin typeface="+mj-ea"/>
                <a:ea typeface="+mj-ea"/>
                <a:cs typeface="+mj-ea"/>
              </a:rPr>
              <a:t>www.1ppt.com/tubiao/      </a:t>
            </a:r>
            <a:endParaRPr lang="en-US" altLang="zh-CN" sz="100" kern="0" dirty="0">
              <a:solidFill>
                <a:sysClr val="window" lastClr="FFFFFF"/>
              </a:solidFill>
              <a:latin typeface="+mj-ea"/>
              <a:ea typeface="+mj-ea"/>
              <a:cs typeface="+mj-ea"/>
            </a:endParaRPr>
          </a:p>
          <a:p>
            <a:pPr defTabSz="914400">
              <a:defRPr/>
            </a:pPr>
            <a:r>
              <a:rPr lang="zh-CN" altLang="en-US" sz="100" kern="0" dirty="0">
                <a:solidFill>
                  <a:sysClr val="window" lastClr="FFFFFF"/>
                </a:solidFill>
                <a:latin typeface="+mj-ea"/>
                <a:ea typeface="+mj-ea"/>
                <a:cs typeface="+mj-ea"/>
              </a:rPr>
              <a:t>优秀</a:t>
            </a:r>
            <a:r>
              <a:rPr lang="en-US" altLang="zh-CN" sz="100" kern="0" dirty="0">
                <a:solidFill>
                  <a:sysClr val="window" lastClr="FFFFFF"/>
                </a:solidFill>
                <a:latin typeface="+mj-ea"/>
                <a:ea typeface="+mj-ea"/>
                <a:cs typeface="+mj-ea"/>
              </a:rPr>
              <a:t>PPT</a:t>
            </a:r>
            <a:r>
              <a:rPr lang="zh-CN" altLang="en-US" sz="100" kern="0" dirty="0">
                <a:solidFill>
                  <a:sysClr val="window" lastClr="FFFFFF"/>
                </a:solidFill>
                <a:latin typeface="+mj-ea"/>
                <a:ea typeface="+mj-ea"/>
                <a:cs typeface="+mj-ea"/>
              </a:rPr>
              <a:t>下载：</a:t>
            </a:r>
            <a:r>
              <a:rPr lang="en-US" altLang="zh-CN" sz="100" kern="0" dirty="0">
                <a:solidFill>
                  <a:sysClr val="window" lastClr="FFFFFF"/>
                </a:solidFill>
                <a:latin typeface="+mj-ea"/>
                <a:ea typeface="+mj-ea"/>
                <a:cs typeface="+mj-ea"/>
              </a:rPr>
              <a:t>www.1ppt.com/xiazai/        PPT</a:t>
            </a:r>
            <a:r>
              <a:rPr lang="zh-CN" altLang="en-US" sz="100" kern="0" dirty="0">
                <a:solidFill>
                  <a:sysClr val="window" lastClr="FFFFFF"/>
                </a:solidFill>
                <a:latin typeface="+mj-ea"/>
                <a:ea typeface="+mj-ea"/>
                <a:cs typeface="+mj-ea"/>
              </a:rPr>
              <a:t>教程： </a:t>
            </a:r>
            <a:r>
              <a:rPr lang="en-US" altLang="zh-CN" sz="100" kern="0" dirty="0">
                <a:solidFill>
                  <a:sysClr val="window" lastClr="FFFFFF"/>
                </a:solidFill>
                <a:latin typeface="+mj-ea"/>
                <a:ea typeface="+mj-ea"/>
                <a:cs typeface="+mj-ea"/>
              </a:rPr>
              <a:t>www.1ppt.com/powerpoint/      </a:t>
            </a:r>
            <a:endParaRPr lang="en-US" altLang="zh-CN" sz="100" kern="0" dirty="0">
              <a:solidFill>
                <a:sysClr val="window" lastClr="FFFFFF"/>
              </a:solidFill>
              <a:latin typeface="+mj-ea"/>
              <a:ea typeface="+mj-ea"/>
              <a:cs typeface="+mj-ea"/>
            </a:endParaRPr>
          </a:p>
          <a:p>
            <a:pPr defTabSz="914400">
              <a:defRPr/>
            </a:pPr>
            <a:r>
              <a:rPr lang="en-US" altLang="zh-CN" sz="100" kern="0" dirty="0">
                <a:solidFill>
                  <a:sysClr val="window" lastClr="FFFFFF"/>
                </a:solidFill>
                <a:latin typeface="+mj-ea"/>
                <a:ea typeface="+mj-ea"/>
                <a:cs typeface="+mj-ea"/>
              </a:rPr>
              <a:t>Word</a:t>
            </a:r>
            <a:r>
              <a:rPr lang="zh-CN" altLang="en-US" sz="100" kern="0" dirty="0">
                <a:solidFill>
                  <a:sysClr val="window" lastClr="FFFFFF"/>
                </a:solidFill>
                <a:latin typeface="+mj-ea"/>
                <a:ea typeface="+mj-ea"/>
                <a:cs typeface="+mj-ea"/>
              </a:rPr>
              <a:t>教程： </a:t>
            </a:r>
            <a:r>
              <a:rPr lang="en-US" altLang="zh-CN" sz="100" kern="0" dirty="0">
                <a:solidFill>
                  <a:sysClr val="window" lastClr="FFFFFF"/>
                </a:solidFill>
                <a:latin typeface="+mj-ea"/>
                <a:ea typeface="+mj-ea"/>
                <a:cs typeface="+mj-ea"/>
              </a:rPr>
              <a:t>www.1ppt.com/word/              Excel</a:t>
            </a:r>
            <a:r>
              <a:rPr lang="zh-CN" altLang="en-US" sz="100" kern="0" dirty="0">
                <a:solidFill>
                  <a:sysClr val="window" lastClr="FFFFFF"/>
                </a:solidFill>
                <a:latin typeface="+mj-ea"/>
                <a:ea typeface="+mj-ea"/>
                <a:cs typeface="+mj-ea"/>
              </a:rPr>
              <a:t>教程：</a:t>
            </a:r>
            <a:r>
              <a:rPr lang="en-US" altLang="zh-CN" sz="100" kern="0" dirty="0">
                <a:solidFill>
                  <a:sysClr val="window" lastClr="FFFFFF"/>
                </a:solidFill>
                <a:latin typeface="+mj-ea"/>
                <a:ea typeface="+mj-ea"/>
                <a:cs typeface="+mj-ea"/>
              </a:rPr>
              <a:t>www.1ppt.com/excel/  </a:t>
            </a:r>
            <a:endParaRPr lang="en-US" altLang="zh-CN" sz="100" kern="0" dirty="0">
              <a:solidFill>
                <a:sysClr val="window" lastClr="FFFFFF"/>
              </a:solidFill>
              <a:latin typeface="+mj-ea"/>
              <a:ea typeface="+mj-ea"/>
              <a:cs typeface="+mj-ea"/>
            </a:endParaRPr>
          </a:p>
          <a:p>
            <a:pPr defTabSz="914400">
              <a:defRPr/>
            </a:pPr>
            <a:r>
              <a:rPr lang="zh-CN" altLang="en-US" sz="100" kern="0" dirty="0">
                <a:solidFill>
                  <a:sysClr val="window" lastClr="FFFFFF"/>
                </a:solidFill>
                <a:latin typeface="+mj-ea"/>
                <a:ea typeface="+mj-ea"/>
                <a:cs typeface="+mj-ea"/>
              </a:rPr>
              <a:t>资料下载：</a:t>
            </a:r>
            <a:r>
              <a:rPr lang="en-US" altLang="zh-CN" sz="100" kern="0" dirty="0">
                <a:solidFill>
                  <a:sysClr val="window" lastClr="FFFFFF"/>
                </a:solidFill>
                <a:latin typeface="+mj-ea"/>
                <a:ea typeface="+mj-ea"/>
                <a:cs typeface="+mj-ea"/>
              </a:rPr>
              <a:t>www.1ppt.com/ziliao/                PPT</a:t>
            </a:r>
            <a:r>
              <a:rPr lang="zh-CN" altLang="en-US" sz="100" kern="0" dirty="0">
                <a:solidFill>
                  <a:sysClr val="window" lastClr="FFFFFF"/>
                </a:solidFill>
                <a:latin typeface="+mj-ea"/>
                <a:ea typeface="+mj-ea"/>
                <a:cs typeface="+mj-ea"/>
              </a:rPr>
              <a:t>课件下载：</a:t>
            </a:r>
            <a:r>
              <a:rPr lang="en-US" altLang="zh-CN" sz="100" kern="0" dirty="0">
                <a:solidFill>
                  <a:sysClr val="window" lastClr="FFFFFF"/>
                </a:solidFill>
                <a:latin typeface="+mj-ea"/>
                <a:ea typeface="+mj-ea"/>
                <a:cs typeface="+mj-ea"/>
              </a:rPr>
              <a:t>www.1ppt.com/kejian/ </a:t>
            </a:r>
            <a:endParaRPr lang="en-US" altLang="zh-CN" sz="100" kern="0" dirty="0">
              <a:solidFill>
                <a:sysClr val="window" lastClr="FFFFFF"/>
              </a:solidFill>
              <a:latin typeface="+mj-ea"/>
              <a:ea typeface="+mj-ea"/>
              <a:cs typeface="+mj-ea"/>
            </a:endParaRPr>
          </a:p>
          <a:p>
            <a:pPr defTabSz="914400">
              <a:defRPr/>
            </a:pPr>
            <a:r>
              <a:rPr lang="zh-CN" altLang="en-US" sz="100" kern="0" dirty="0">
                <a:solidFill>
                  <a:sysClr val="window" lastClr="FFFFFF"/>
                </a:solidFill>
                <a:latin typeface="+mj-ea"/>
                <a:ea typeface="+mj-ea"/>
                <a:cs typeface="+mj-ea"/>
              </a:rPr>
              <a:t>范文下载：</a:t>
            </a:r>
            <a:r>
              <a:rPr lang="en-US" altLang="zh-CN" sz="100" kern="0" dirty="0">
                <a:solidFill>
                  <a:sysClr val="window" lastClr="FFFFFF"/>
                </a:solidFill>
                <a:latin typeface="+mj-ea"/>
                <a:ea typeface="+mj-ea"/>
                <a:cs typeface="+mj-ea"/>
              </a:rPr>
              <a:t>www.1ppt.com/fanwen/             </a:t>
            </a:r>
            <a:r>
              <a:rPr lang="zh-CN" altLang="en-US" sz="100" kern="0" dirty="0">
                <a:solidFill>
                  <a:sysClr val="window" lastClr="FFFFFF"/>
                </a:solidFill>
                <a:latin typeface="+mj-ea"/>
                <a:ea typeface="+mj-ea"/>
                <a:cs typeface="+mj-ea"/>
              </a:rPr>
              <a:t>试卷下载：</a:t>
            </a:r>
            <a:r>
              <a:rPr lang="en-US" altLang="zh-CN" sz="100" kern="0" dirty="0">
                <a:solidFill>
                  <a:sysClr val="window" lastClr="FFFFFF"/>
                </a:solidFill>
                <a:latin typeface="+mj-ea"/>
                <a:ea typeface="+mj-ea"/>
                <a:cs typeface="+mj-ea"/>
              </a:rPr>
              <a:t>www.1ppt.com/shiti/  </a:t>
            </a:r>
            <a:endParaRPr lang="en-US" altLang="zh-CN" sz="100" kern="0" dirty="0">
              <a:solidFill>
                <a:sysClr val="window" lastClr="FFFFFF"/>
              </a:solidFill>
              <a:latin typeface="+mj-ea"/>
              <a:ea typeface="+mj-ea"/>
              <a:cs typeface="+mj-ea"/>
            </a:endParaRPr>
          </a:p>
          <a:p>
            <a:pPr defTabSz="914400">
              <a:defRPr/>
            </a:pPr>
            <a:r>
              <a:rPr lang="zh-CN" altLang="en-US" sz="100" kern="0" dirty="0">
                <a:solidFill>
                  <a:sysClr val="window" lastClr="FFFFFF"/>
                </a:solidFill>
                <a:latin typeface="+mj-ea"/>
                <a:ea typeface="+mj-ea"/>
                <a:cs typeface="+mj-ea"/>
              </a:rPr>
              <a:t>教案下载：</a:t>
            </a:r>
            <a:r>
              <a:rPr lang="en-US" altLang="zh-CN" sz="100" kern="0" dirty="0">
                <a:solidFill>
                  <a:sysClr val="window" lastClr="FFFFFF"/>
                </a:solidFill>
                <a:latin typeface="+mj-ea"/>
                <a:ea typeface="+mj-ea"/>
                <a:cs typeface="+mj-ea"/>
              </a:rPr>
              <a:t>www.1ppt.com/jiaoan/        PPT</a:t>
            </a:r>
            <a:r>
              <a:rPr lang="zh-CN" altLang="en-US" sz="100" kern="0" dirty="0">
                <a:solidFill>
                  <a:sysClr val="window" lastClr="FFFFFF"/>
                </a:solidFill>
                <a:latin typeface="+mj-ea"/>
                <a:ea typeface="+mj-ea"/>
                <a:cs typeface="+mj-ea"/>
              </a:rPr>
              <a:t>论坛：</a:t>
            </a:r>
            <a:r>
              <a:rPr lang="en-US" altLang="zh-CN" sz="100" kern="0" dirty="0">
                <a:solidFill>
                  <a:sysClr val="window" lastClr="FFFFFF"/>
                </a:solidFill>
                <a:latin typeface="+mj-ea"/>
                <a:ea typeface="+mj-ea"/>
                <a:cs typeface="+mj-ea"/>
              </a:rPr>
              <a:t>www.1ppt.cn</a:t>
            </a:r>
            <a:endParaRPr lang="en-US" altLang="zh-CN" sz="100" kern="0" dirty="0">
              <a:solidFill>
                <a:sysClr val="window" lastClr="FFFFFF"/>
              </a:solidFill>
              <a:latin typeface="+mj-ea"/>
              <a:ea typeface="+mj-ea"/>
              <a:cs typeface="+mj-ea"/>
            </a:endParaRPr>
          </a:p>
          <a:p>
            <a:pPr defTabSz="914400">
              <a:defRPr/>
            </a:pPr>
            <a:r>
              <a:rPr lang="en-US" altLang="zh-CN" sz="100" kern="0" dirty="0">
                <a:solidFill>
                  <a:sysClr val="window" lastClr="FFFFFF"/>
                </a:solidFill>
                <a:latin typeface="+mj-ea"/>
                <a:ea typeface="+mj-ea"/>
                <a:cs typeface="+mj-ea"/>
              </a:rPr>
              <a:t> </a:t>
            </a:r>
            <a:endParaRPr lang="en-US" altLang="zh-CN" sz="100" kern="0" dirty="0">
              <a:solidFill>
                <a:sysClr val="window" lastClr="FFFFFF"/>
              </a:solidFill>
              <a:latin typeface="+mj-ea"/>
              <a:ea typeface="+mj-ea"/>
              <a:cs typeface="+mj-ea"/>
            </a:endParaRPr>
          </a:p>
        </p:txBody>
      </p:sp>
      <p:sp>
        <p:nvSpPr>
          <p:cNvPr id="6" name="矩形 5"/>
          <p:cNvSpPr/>
          <p:nvPr/>
        </p:nvSpPr>
        <p:spPr>
          <a:xfrm>
            <a:off x="-8891" y="-635"/>
            <a:ext cx="3216275" cy="6858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ea"/>
              <a:ea typeface="+mj-ea"/>
            </a:endParaRPr>
          </a:p>
        </p:txBody>
      </p:sp>
      <p:sp>
        <p:nvSpPr>
          <p:cNvPr id="8" name="文本框 7"/>
          <p:cNvSpPr txBox="1"/>
          <p:nvPr/>
        </p:nvSpPr>
        <p:spPr>
          <a:xfrm>
            <a:off x="-404813" y="3059237"/>
            <a:ext cx="3225297" cy="645160"/>
          </a:xfrm>
          <a:prstGeom prst="rect">
            <a:avLst/>
          </a:prstGeom>
          <a:noFill/>
        </p:spPr>
        <p:txBody>
          <a:bodyPr wrap="square" rtlCol="0">
            <a:spAutoFit/>
          </a:bodyPr>
          <a:lstStyle/>
          <a:p>
            <a:pPr algn="r"/>
            <a:r>
              <a:rPr lang="en-US" altLang="zh-CN" sz="3600" b="1" dirty="0">
                <a:solidFill>
                  <a:schemeClr val="bg1"/>
                </a:solidFill>
                <a:latin typeface="+mj-ea"/>
                <a:ea typeface="+mj-ea"/>
                <a:cs typeface="Calibri" panose="020F0502020204030204" charset="0"/>
              </a:rPr>
              <a:t>CONTENTS</a:t>
            </a:r>
            <a:endParaRPr lang="en-US" altLang="zh-CN" sz="3600" b="1" dirty="0">
              <a:solidFill>
                <a:schemeClr val="bg1"/>
              </a:solidFill>
              <a:latin typeface="+mj-ea"/>
              <a:ea typeface="+mj-ea"/>
              <a:cs typeface="Calibri" panose="020F0502020204030204" charset="0"/>
            </a:endParaRPr>
          </a:p>
        </p:txBody>
      </p:sp>
      <p:grpSp>
        <p:nvGrpSpPr>
          <p:cNvPr id="10" name="组合 9"/>
          <p:cNvGrpSpPr/>
          <p:nvPr/>
        </p:nvGrpSpPr>
        <p:grpSpPr>
          <a:xfrm>
            <a:off x="4628899" y="1151547"/>
            <a:ext cx="8148093" cy="828000"/>
            <a:chOff x="4311289" y="1447290"/>
            <a:chExt cx="8148093" cy="828000"/>
          </a:xfrm>
        </p:grpSpPr>
        <p:sp>
          <p:nvSpPr>
            <p:cNvPr id="11" name="文本框 10"/>
            <p:cNvSpPr txBox="1"/>
            <p:nvPr/>
          </p:nvSpPr>
          <p:spPr>
            <a:xfrm>
              <a:off x="5273948" y="1599690"/>
              <a:ext cx="7185434" cy="521970"/>
            </a:xfrm>
            <a:prstGeom prst="rect">
              <a:avLst/>
            </a:prstGeom>
            <a:noFill/>
          </p:spPr>
          <p:txBody>
            <a:bodyPr wrap="square" rtlCol="0">
              <a:spAutoFit/>
            </a:bodyPr>
            <a:lstStyle/>
            <a:p>
              <a:r>
                <a:rPr lang="zh-CN" altLang="en-US" sz="2800" b="1" dirty="0">
                  <a:solidFill>
                    <a:srgbClr val="6A005F"/>
                  </a:solidFill>
                  <a:latin typeface="Franklin Gothic Medium" panose="020B0603020102020204" pitchFamily="34" charset="0"/>
                  <a:cs typeface="Calibri" panose="020F0502020204030204" charset="0"/>
                </a:rPr>
                <a:t>实现原理</a:t>
              </a:r>
              <a:endParaRPr lang="zh-CN" altLang="en-US" sz="2800" b="1" dirty="0">
                <a:solidFill>
                  <a:srgbClr val="6A005F"/>
                </a:solidFill>
                <a:latin typeface="Franklin Gothic Medium" panose="020B0603020102020204" pitchFamily="34" charset="0"/>
                <a:cs typeface="Calibri" panose="020F0502020204030204" charset="0"/>
              </a:endParaRPr>
            </a:p>
          </p:txBody>
        </p:sp>
        <p:grpSp>
          <p:nvGrpSpPr>
            <p:cNvPr id="12" name="组合 11"/>
            <p:cNvGrpSpPr/>
            <p:nvPr/>
          </p:nvGrpSpPr>
          <p:grpSpPr>
            <a:xfrm>
              <a:off x="4311289" y="1447290"/>
              <a:ext cx="828000" cy="828000"/>
              <a:chOff x="4311289" y="1447290"/>
              <a:chExt cx="828000" cy="828000"/>
            </a:xfrm>
          </p:grpSpPr>
          <p:sp>
            <p:nvSpPr>
              <p:cNvPr id="13" name="文本框 12"/>
              <p:cNvSpPr txBox="1"/>
              <p:nvPr/>
            </p:nvSpPr>
            <p:spPr>
              <a:xfrm>
                <a:off x="4311289" y="1507347"/>
                <a:ext cx="828000" cy="645160"/>
              </a:xfrm>
              <a:prstGeom prst="rect">
                <a:avLst/>
              </a:prstGeom>
              <a:noFill/>
              <a:ln>
                <a:noFill/>
              </a:ln>
            </p:spPr>
            <p:txBody>
              <a:bodyPr wrap="square" rtlCol="0">
                <a:spAutoFit/>
              </a:bodyPr>
              <a:lstStyle/>
              <a:p>
                <a:pPr algn="ctr"/>
                <a:r>
                  <a:rPr lang="en-US" altLang="zh-CN" sz="3600" b="1" dirty="0">
                    <a:solidFill>
                      <a:srgbClr val="870078"/>
                    </a:solidFill>
                    <a:latin typeface="Times New Roman" panose="02020603050405020304" pitchFamily="18" charset="0"/>
                    <a:ea typeface="+mj-ea"/>
                    <a:cs typeface="Times New Roman" panose="02020603050405020304" pitchFamily="18" charset="0"/>
                  </a:rPr>
                  <a:t>02</a:t>
                </a:r>
                <a:endParaRPr lang="en-US" altLang="zh-CN" sz="3600" b="1" dirty="0">
                  <a:solidFill>
                    <a:srgbClr val="870078"/>
                  </a:solidFill>
                  <a:latin typeface="Times New Roman" panose="02020603050405020304" pitchFamily="18" charset="0"/>
                  <a:ea typeface="+mj-ea"/>
                  <a:cs typeface="Times New Roman" panose="02020603050405020304" pitchFamily="18" charset="0"/>
                </a:endParaRPr>
              </a:p>
            </p:txBody>
          </p:sp>
          <p:sp>
            <p:nvSpPr>
              <p:cNvPr id="14" name="矩形 13"/>
              <p:cNvSpPr/>
              <p:nvPr/>
            </p:nvSpPr>
            <p:spPr>
              <a:xfrm>
                <a:off x="4311289" y="1447290"/>
                <a:ext cx="828000" cy="828000"/>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mj-ea"/>
                  <a:ea typeface="+mj-ea"/>
                </a:endParaRPr>
              </a:p>
            </p:txBody>
          </p:sp>
        </p:grpSp>
      </p:grpSp>
      <p:grpSp>
        <p:nvGrpSpPr>
          <p:cNvPr id="15" name="组合 14"/>
          <p:cNvGrpSpPr/>
          <p:nvPr/>
        </p:nvGrpSpPr>
        <p:grpSpPr>
          <a:xfrm>
            <a:off x="4628899" y="2327296"/>
            <a:ext cx="8453755" cy="828000"/>
            <a:chOff x="4311289" y="1447290"/>
            <a:chExt cx="8453755" cy="828000"/>
          </a:xfrm>
        </p:grpSpPr>
        <p:sp>
          <p:nvSpPr>
            <p:cNvPr id="16" name="文本框 15"/>
            <p:cNvSpPr txBox="1"/>
            <p:nvPr/>
          </p:nvSpPr>
          <p:spPr>
            <a:xfrm>
              <a:off x="5273949" y="1599690"/>
              <a:ext cx="7491095" cy="521970"/>
            </a:xfrm>
            <a:prstGeom prst="rect">
              <a:avLst/>
            </a:prstGeom>
            <a:noFill/>
          </p:spPr>
          <p:txBody>
            <a:bodyPr wrap="square" rtlCol="0">
              <a:spAutoFit/>
            </a:bodyPr>
            <a:lstStyle/>
            <a:p>
              <a:r>
                <a:rPr lang="zh-CN" altLang="en-US" sz="2800" b="1" dirty="0">
                  <a:solidFill>
                    <a:srgbClr val="6A005F"/>
                  </a:solidFill>
                  <a:latin typeface="+mj-ea"/>
                  <a:cs typeface="Calibri" panose="020F0502020204030204" charset="0"/>
                </a:rPr>
                <a:t>创新点</a:t>
              </a:r>
              <a:endParaRPr lang="en-US" altLang="zh-CN" sz="2800" b="1" dirty="0">
                <a:solidFill>
                  <a:srgbClr val="6A005F"/>
                </a:solidFill>
                <a:latin typeface="+mj-ea"/>
                <a:cs typeface="Calibri" panose="020F0502020204030204" charset="0"/>
              </a:endParaRPr>
            </a:p>
          </p:txBody>
        </p:sp>
        <p:grpSp>
          <p:nvGrpSpPr>
            <p:cNvPr id="18" name="组合 17"/>
            <p:cNvGrpSpPr/>
            <p:nvPr/>
          </p:nvGrpSpPr>
          <p:grpSpPr>
            <a:xfrm>
              <a:off x="4311289" y="1447290"/>
              <a:ext cx="828000" cy="828000"/>
              <a:chOff x="4311289" y="1447290"/>
              <a:chExt cx="828000" cy="828000"/>
            </a:xfrm>
          </p:grpSpPr>
          <p:sp>
            <p:nvSpPr>
              <p:cNvPr id="20" name="文本框 19"/>
              <p:cNvSpPr txBox="1"/>
              <p:nvPr/>
            </p:nvSpPr>
            <p:spPr>
              <a:xfrm>
                <a:off x="4311289" y="1507347"/>
                <a:ext cx="828000" cy="645160"/>
              </a:xfrm>
              <a:prstGeom prst="rect">
                <a:avLst/>
              </a:prstGeom>
              <a:noFill/>
              <a:ln>
                <a:noFill/>
              </a:ln>
            </p:spPr>
            <p:txBody>
              <a:bodyPr wrap="square" rtlCol="0">
                <a:spAutoFit/>
              </a:bodyPr>
              <a:lstStyle/>
              <a:p>
                <a:pPr algn="ctr"/>
                <a:r>
                  <a:rPr lang="en-US" altLang="zh-CN" sz="3600" b="1" dirty="0">
                    <a:solidFill>
                      <a:srgbClr val="870078"/>
                    </a:solidFill>
                    <a:latin typeface="Times New Roman" panose="02020603050405020304" pitchFamily="18" charset="0"/>
                    <a:ea typeface="+mj-ea"/>
                    <a:cs typeface="Times New Roman" panose="02020603050405020304" pitchFamily="18" charset="0"/>
                  </a:rPr>
                  <a:t>03</a:t>
                </a:r>
                <a:endParaRPr lang="en-US" altLang="zh-CN" sz="3600" b="1" dirty="0">
                  <a:solidFill>
                    <a:srgbClr val="870078"/>
                  </a:solidFill>
                  <a:latin typeface="Times New Roman" panose="02020603050405020304" pitchFamily="18" charset="0"/>
                  <a:ea typeface="+mj-ea"/>
                  <a:cs typeface="Times New Roman" panose="02020603050405020304" pitchFamily="18" charset="0"/>
                </a:endParaRPr>
              </a:p>
            </p:txBody>
          </p:sp>
          <p:sp>
            <p:nvSpPr>
              <p:cNvPr id="21" name="矩形 20"/>
              <p:cNvSpPr/>
              <p:nvPr/>
            </p:nvSpPr>
            <p:spPr>
              <a:xfrm>
                <a:off x="4311289" y="1447290"/>
                <a:ext cx="828000" cy="828000"/>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ea"/>
                  <a:ea typeface="+mj-ea"/>
                </a:endParaRPr>
              </a:p>
            </p:txBody>
          </p:sp>
        </p:grpSp>
      </p:grpSp>
      <p:grpSp>
        <p:nvGrpSpPr>
          <p:cNvPr id="33" name="组合 32"/>
          <p:cNvGrpSpPr/>
          <p:nvPr/>
        </p:nvGrpSpPr>
        <p:grpSpPr>
          <a:xfrm>
            <a:off x="4628899" y="3512570"/>
            <a:ext cx="8453755" cy="828000"/>
            <a:chOff x="4311289" y="1447290"/>
            <a:chExt cx="8453755" cy="828000"/>
          </a:xfrm>
        </p:grpSpPr>
        <p:sp>
          <p:nvSpPr>
            <p:cNvPr id="34" name="文本框 33"/>
            <p:cNvSpPr txBox="1"/>
            <p:nvPr/>
          </p:nvSpPr>
          <p:spPr>
            <a:xfrm>
              <a:off x="5273949" y="1599690"/>
              <a:ext cx="7491095" cy="521970"/>
            </a:xfrm>
            <a:prstGeom prst="rect">
              <a:avLst/>
            </a:prstGeom>
            <a:noFill/>
          </p:spPr>
          <p:txBody>
            <a:bodyPr wrap="square" rtlCol="0">
              <a:spAutoFit/>
            </a:bodyPr>
            <a:lstStyle/>
            <a:p>
              <a:r>
                <a:rPr lang="zh-CN" altLang="en-US" sz="2800" b="1" dirty="0">
                  <a:solidFill>
                    <a:srgbClr val="6A005F"/>
                  </a:solidFill>
                  <a:latin typeface="+mj-ea"/>
                  <a:cs typeface="Calibri" panose="020F0502020204030204" charset="0"/>
                </a:rPr>
                <a:t>功能模块及数据交互</a:t>
              </a:r>
              <a:endParaRPr lang="zh-CN" altLang="en-US" sz="2800" b="1" dirty="0">
                <a:solidFill>
                  <a:srgbClr val="6A005F"/>
                </a:solidFill>
                <a:latin typeface="+mj-ea"/>
                <a:cs typeface="Calibri" panose="020F0502020204030204" charset="0"/>
              </a:endParaRPr>
            </a:p>
          </p:txBody>
        </p:sp>
        <p:grpSp>
          <p:nvGrpSpPr>
            <p:cNvPr id="35" name="组合 34"/>
            <p:cNvGrpSpPr/>
            <p:nvPr/>
          </p:nvGrpSpPr>
          <p:grpSpPr>
            <a:xfrm>
              <a:off x="4311289" y="1447290"/>
              <a:ext cx="828000" cy="828000"/>
              <a:chOff x="4311289" y="1447290"/>
              <a:chExt cx="828000" cy="828000"/>
            </a:xfrm>
          </p:grpSpPr>
          <p:sp>
            <p:nvSpPr>
              <p:cNvPr id="36" name="文本框 35"/>
              <p:cNvSpPr txBox="1"/>
              <p:nvPr/>
            </p:nvSpPr>
            <p:spPr>
              <a:xfrm>
                <a:off x="4311289" y="1507347"/>
                <a:ext cx="828000" cy="645160"/>
              </a:xfrm>
              <a:prstGeom prst="rect">
                <a:avLst/>
              </a:prstGeom>
              <a:noFill/>
              <a:ln>
                <a:noFill/>
              </a:ln>
            </p:spPr>
            <p:txBody>
              <a:bodyPr wrap="square" rtlCol="0">
                <a:spAutoFit/>
              </a:bodyPr>
              <a:lstStyle/>
              <a:p>
                <a:pPr algn="ctr"/>
                <a:r>
                  <a:rPr lang="en-US" altLang="zh-CN" sz="3600" b="1" dirty="0">
                    <a:solidFill>
                      <a:srgbClr val="870078"/>
                    </a:solidFill>
                    <a:latin typeface="Times New Roman" panose="02020603050405020304" pitchFamily="18" charset="0"/>
                    <a:ea typeface="+mj-ea"/>
                    <a:cs typeface="Times New Roman" panose="02020603050405020304" pitchFamily="18" charset="0"/>
                  </a:rPr>
                  <a:t>04</a:t>
                </a:r>
                <a:endParaRPr lang="en-US" altLang="zh-CN" sz="3600" b="1" dirty="0">
                  <a:solidFill>
                    <a:srgbClr val="870078"/>
                  </a:solidFill>
                  <a:latin typeface="Times New Roman" panose="02020603050405020304" pitchFamily="18" charset="0"/>
                  <a:ea typeface="+mj-ea"/>
                  <a:cs typeface="Times New Roman" panose="02020603050405020304" pitchFamily="18" charset="0"/>
                </a:endParaRPr>
              </a:p>
            </p:txBody>
          </p:sp>
          <p:sp>
            <p:nvSpPr>
              <p:cNvPr id="37" name="矩形 36"/>
              <p:cNvSpPr/>
              <p:nvPr/>
            </p:nvSpPr>
            <p:spPr>
              <a:xfrm>
                <a:off x="4311289" y="1447290"/>
                <a:ext cx="828000" cy="828000"/>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ea"/>
                  <a:ea typeface="+mj-ea"/>
                </a:endParaRPr>
              </a:p>
            </p:txBody>
          </p:sp>
        </p:grpSp>
      </p:grpSp>
      <p:grpSp>
        <p:nvGrpSpPr>
          <p:cNvPr id="2" name="组合 1"/>
          <p:cNvGrpSpPr/>
          <p:nvPr/>
        </p:nvGrpSpPr>
        <p:grpSpPr>
          <a:xfrm>
            <a:off x="4628899" y="4698115"/>
            <a:ext cx="8453755" cy="828000"/>
            <a:chOff x="4311289" y="1447290"/>
            <a:chExt cx="8453755" cy="828000"/>
          </a:xfrm>
        </p:grpSpPr>
        <p:sp>
          <p:nvSpPr>
            <p:cNvPr id="3" name="文本框 2"/>
            <p:cNvSpPr txBox="1"/>
            <p:nvPr/>
          </p:nvSpPr>
          <p:spPr>
            <a:xfrm>
              <a:off x="5273949" y="1599690"/>
              <a:ext cx="7491095" cy="521970"/>
            </a:xfrm>
            <a:prstGeom prst="rect">
              <a:avLst/>
            </a:prstGeom>
            <a:noFill/>
          </p:spPr>
          <p:txBody>
            <a:bodyPr wrap="square" rtlCol="0">
              <a:spAutoFit/>
            </a:bodyPr>
            <a:p>
              <a:r>
                <a:rPr lang="zh-CN" altLang="en-US" sz="2800" b="1" dirty="0">
                  <a:solidFill>
                    <a:srgbClr val="6A005F"/>
                  </a:solidFill>
                  <a:latin typeface="+mj-ea"/>
                  <a:cs typeface="Calibri" panose="020F0502020204030204" charset="0"/>
                </a:rPr>
                <a:t>输入输出分析</a:t>
              </a:r>
              <a:endParaRPr lang="zh-CN" altLang="en-US" sz="2800" b="1" dirty="0">
                <a:solidFill>
                  <a:srgbClr val="6A005F"/>
                </a:solidFill>
                <a:latin typeface="+mj-ea"/>
                <a:cs typeface="Calibri" panose="020F0502020204030204" charset="0"/>
              </a:endParaRPr>
            </a:p>
          </p:txBody>
        </p:sp>
        <p:grpSp>
          <p:nvGrpSpPr>
            <p:cNvPr id="4" name="组合 3"/>
            <p:cNvGrpSpPr/>
            <p:nvPr/>
          </p:nvGrpSpPr>
          <p:grpSpPr>
            <a:xfrm>
              <a:off x="4311289" y="1447290"/>
              <a:ext cx="828000" cy="828000"/>
              <a:chOff x="4311289" y="1447290"/>
              <a:chExt cx="828000" cy="828000"/>
            </a:xfrm>
          </p:grpSpPr>
          <p:sp>
            <p:nvSpPr>
              <p:cNvPr id="5" name="文本框 4"/>
              <p:cNvSpPr txBox="1"/>
              <p:nvPr/>
            </p:nvSpPr>
            <p:spPr>
              <a:xfrm>
                <a:off x="4311289" y="1507347"/>
                <a:ext cx="828000" cy="645160"/>
              </a:xfrm>
              <a:prstGeom prst="rect">
                <a:avLst/>
              </a:prstGeom>
              <a:noFill/>
              <a:ln>
                <a:noFill/>
              </a:ln>
            </p:spPr>
            <p:txBody>
              <a:bodyPr wrap="square" rtlCol="0">
                <a:spAutoFit/>
              </a:bodyPr>
              <a:p>
                <a:pPr algn="ctr"/>
                <a:r>
                  <a:rPr lang="en-US" altLang="zh-CN" sz="3600" b="1" dirty="0">
                    <a:solidFill>
                      <a:srgbClr val="870078"/>
                    </a:solidFill>
                    <a:latin typeface="Times New Roman" panose="02020603050405020304" pitchFamily="18" charset="0"/>
                    <a:ea typeface="+mj-ea"/>
                    <a:cs typeface="Times New Roman" panose="02020603050405020304" pitchFamily="18" charset="0"/>
                  </a:rPr>
                  <a:t>05</a:t>
                </a:r>
                <a:endParaRPr lang="en-US" altLang="zh-CN" sz="3600" b="1" dirty="0">
                  <a:solidFill>
                    <a:srgbClr val="870078"/>
                  </a:solidFill>
                  <a:latin typeface="Times New Roman" panose="02020603050405020304" pitchFamily="18" charset="0"/>
                  <a:ea typeface="+mj-ea"/>
                  <a:cs typeface="Times New Roman" panose="02020603050405020304" pitchFamily="18" charset="0"/>
                </a:endParaRPr>
              </a:p>
            </p:txBody>
          </p:sp>
          <p:sp>
            <p:nvSpPr>
              <p:cNvPr id="7" name="矩形 6"/>
              <p:cNvSpPr/>
              <p:nvPr/>
            </p:nvSpPr>
            <p:spPr>
              <a:xfrm>
                <a:off x="4311289" y="1447290"/>
                <a:ext cx="828000" cy="828000"/>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mj-ea"/>
                  <a:ea typeface="+mj-ea"/>
                </a:endParaRPr>
              </a:p>
            </p:txBody>
          </p:sp>
        </p:grpSp>
      </p:grpSp>
      <p:grpSp>
        <p:nvGrpSpPr>
          <p:cNvPr id="9" name="组合 8"/>
          <p:cNvGrpSpPr/>
          <p:nvPr/>
        </p:nvGrpSpPr>
        <p:grpSpPr>
          <a:xfrm>
            <a:off x="4628899" y="5883660"/>
            <a:ext cx="8453755" cy="828000"/>
            <a:chOff x="4311289" y="1447290"/>
            <a:chExt cx="8453755" cy="828000"/>
          </a:xfrm>
        </p:grpSpPr>
        <p:sp>
          <p:nvSpPr>
            <p:cNvPr id="17" name="文本框 16"/>
            <p:cNvSpPr txBox="1"/>
            <p:nvPr/>
          </p:nvSpPr>
          <p:spPr>
            <a:xfrm>
              <a:off x="5273949" y="1599690"/>
              <a:ext cx="7491095" cy="521970"/>
            </a:xfrm>
            <a:prstGeom prst="rect">
              <a:avLst/>
            </a:prstGeom>
            <a:noFill/>
          </p:spPr>
          <p:txBody>
            <a:bodyPr wrap="square" rtlCol="0">
              <a:spAutoFit/>
            </a:bodyPr>
            <a:p>
              <a:r>
                <a:rPr lang="zh-CN" altLang="en-US" sz="2800" b="1" dirty="0">
                  <a:solidFill>
                    <a:srgbClr val="6A005F"/>
                  </a:solidFill>
                  <a:latin typeface="+mj-ea"/>
                  <a:cs typeface="Calibri" panose="020F0502020204030204" charset="0"/>
                </a:rPr>
                <a:t>个人理解和对于简化版本实现的补充</a:t>
              </a:r>
              <a:endParaRPr lang="zh-CN" altLang="en-US" sz="2800" b="1" dirty="0">
                <a:solidFill>
                  <a:srgbClr val="6A005F"/>
                </a:solidFill>
                <a:latin typeface="+mj-ea"/>
                <a:cs typeface="Calibri" panose="020F0502020204030204" charset="0"/>
              </a:endParaRPr>
            </a:p>
          </p:txBody>
        </p:sp>
        <p:grpSp>
          <p:nvGrpSpPr>
            <p:cNvPr id="19" name="组合 18"/>
            <p:cNvGrpSpPr/>
            <p:nvPr/>
          </p:nvGrpSpPr>
          <p:grpSpPr>
            <a:xfrm>
              <a:off x="4311289" y="1447290"/>
              <a:ext cx="828000" cy="828000"/>
              <a:chOff x="4311289" y="1447290"/>
              <a:chExt cx="828000" cy="828000"/>
            </a:xfrm>
          </p:grpSpPr>
          <p:sp>
            <p:nvSpPr>
              <p:cNvPr id="22" name="文本框 21"/>
              <p:cNvSpPr txBox="1"/>
              <p:nvPr/>
            </p:nvSpPr>
            <p:spPr>
              <a:xfrm>
                <a:off x="4311289" y="1507347"/>
                <a:ext cx="828000" cy="645160"/>
              </a:xfrm>
              <a:prstGeom prst="rect">
                <a:avLst/>
              </a:prstGeom>
              <a:noFill/>
              <a:ln>
                <a:noFill/>
              </a:ln>
            </p:spPr>
            <p:txBody>
              <a:bodyPr wrap="square" rtlCol="0">
                <a:spAutoFit/>
              </a:bodyPr>
              <a:p>
                <a:pPr algn="ctr"/>
                <a:r>
                  <a:rPr lang="en-US" altLang="zh-CN" sz="3600" b="1" dirty="0">
                    <a:solidFill>
                      <a:srgbClr val="870078"/>
                    </a:solidFill>
                    <a:latin typeface="Times New Roman" panose="02020603050405020304" pitchFamily="18" charset="0"/>
                    <a:ea typeface="+mj-ea"/>
                    <a:cs typeface="Times New Roman" panose="02020603050405020304" pitchFamily="18" charset="0"/>
                  </a:rPr>
                  <a:t>06</a:t>
                </a:r>
                <a:endParaRPr lang="en-US" altLang="zh-CN" sz="3600" b="1" dirty="0">
                  <a:solidFill>
                    <a:srgbClr val="870078"/>
                  </a:solidFill>
                  <a:latin typeface="Times New Roman" panose="02020603050405020304" pitchFamily="18" charset="0"/>
                  <a:ea typeface="+mj-ea"/>
                  <a:cs typeface="Times New Roman" panose="02020603050405020304" pitchFamily="18" charset="0"/>
                </a:endParaRPr>
              </a:p>
            </p:txBody>
          </p:sp>
          <p:sp>
            <p:nvSpPr>
              <p:cNvPr id="23" name="矩形 22"/>
              <p:cNvSpPr/>
              <p:nvPr/>
            </p:nvSpPr>
            <p:spPr>
              <a:xfrm>
                <a:off x="4311289" y="1447290"/>
                <a:ext cx="828000" cy="828000"/>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mj-ea"/>
                  <a:ea typeface="+mj-ea"/>
                </a:endParaRPr>
              </a:p>
            </p:txBody>
          </p:sp>
        </p:grpSp>
      </p:grpSp>
      <p:grpSp>
        <p:nvGrpSpPr>
          <p:cNvPr id="24" name="组合 23"/>
          <p:cNvGrpSpPr/>
          <p:nvPr/>
        </p:nvGrpSpPr>
        <p:grpSpPr>
          <a:xfrm>
            <a:off x="4628899" y="80302"/>
            <a:ext cx="8148093" cy="828000"/>
            <a:chOff x="4311289" y="1447290"/>
            <a:chExt cx="8148093" cy="828000"/>
          </a:xfrm>
        </p:grpSpPr>
        <p:sp>
          <p:nvSpPr>
            <p:cNvPr id="25" name="文本框 24"/>
            <p:cNvSpPr txBox="1"/>
            <p:nvPr/>
          </p:nvSpPr>
          <p:spPr>
            <a:xfrm>
              <a:off x="5273948" y="1599690"/>
              <a:ext cx="7185434" cy="521970"/>
            </a:xfrm>
            <a:prstGeom prst="rect">
              <a:avLst/>
            </a:prstGeom>
            <a:noFill/>
          </p:spPr>
          <p:txBody>
            <a:bodyPr wrap="square" rtlCol="0">
              <a:spAutoFit/>
            </a:bodyPr>
            <a:p>
              <a:r>
                <a:rPr lang="zh-CN" altLang="en-US" sz="2800" b="1" dirty="0">
                  <a:solidFill>
                    <a:srgbClr val="6A005F"/>
                  </a:solidFill>
                  <a:latin typeface="Franklin Gothic Medium" panose="020B0603020102020204" pitchFamily="34" charset="0"/>
                  <a:cs typeface="Calibri" panose="020F0502020204030204" charset="0"/>
                </a:rPr>
                <a:t>背景</a:t>
              </a:r>
              <a:endParaRPr lang="zh-CN" altLang="en-US" sz="2800" b="1" dirty="0">
                <a:solidFill>
                  <a:srgbClr val="6A005F"/>
                </a:solidFill>
                <a:latin typeface="Franklin Gothic Medium" panose="020B0603020102020204" pitchFamily="34" charset="0"/>
                <a:cs typeface="Calibri" panose="020F0502020204030204" charset="0"/>
              </a:endParaRPr>
            </a:p>
          </p:txBody>
        </p:sp>
        <p:grpSp>
          <p:nvGrpSpPr>
            <p:cNvPr id="26" name="组合 25"/>
            <p:cNvGrpSpPr/>
            <p:nvPr/>
          </p:nvGrpSpPr>
          <p:grpSpPr>
            <a:xfrm>
              <a:off x="4311289" y="1447290"/>
              <a:ext cx="828000" cy="828000"/>
              <a:chOff x="4311289" y="1447290"/>
              <a:chExt cx="828000" cy="828000"/>
            </a:xfrm>
          </p:grpSpPr>
          <p:sp>
            <p:nvSpPr>
              <p:cNvPr id="27" name="文本框 26"/>
              <p:cNvSpPr txBox="1"/>
              <p:nvPr/>
            </p:nvSpPr>
            <p:spPr>
              <a:xfrm>
                <a:off x="4311289" y="1507347"/>
                <a:ext cx="828000" cy="645160"/>
              </a:xfrm>
              <a:prstGeom prst="rect">
                <a:avLst/>
              </a:prstGeom>
              <a:noFill/>
              <a:ln>
                <a:noFill/>
              </a:ln>
            </p:spPr>
            <p:txBody>
              <a:bodyPr wrap="square" rtlCol="0">
                <a:spAutoFit/>
              </a:bodyPr>
              <a:p>
                <a:pPr algn="ctr"/>
                <a:r>
                  <a:rPr lang="en-US" altLang="zh-CN" sz="3600" b="1" dirty="0">
                    <a:solidFill>
                      <a:srgbClr val="870078"/>
                    </a:solidFill>
                    <a:latin typeface="Times New Roman" panose="02020603050405020304" pitchFamily="18" charset="0"/>
                    <a:ea typeface="+mj-ea"/>
                    <a:cs typeface="Times New Roman" panose="02020603050405020304" pitchFamily="18" charset="0"/>
                  </a:rPr>
                  <a:t>01</a:t>
                </a:r>
                <a:endParaRPr lang="en-US" altLang="zh-CN" sz="3600" b="1" dirty="0">
                  <a:solidFill>
                    <a:srgbClr val="870078"/>
                  </a:solidFill>
                  <a:latin typeface="Times New Roman" panose="02020603050405020304" pitchFamily="18" charset="0"/>
                  <a:ea typeface="+mj-ea"/>
                  <a:cs typeface="Times New Roman" panose="02020603050405020304" pitchFamily="18" charset="0"/>
                </a:endParaRPr>
              </a:p>
            </p:txBody>
          </p:sp>
          <p:sp>
            <p:nvSpPr>
              <p:cNvPr id="28" name="矩形 27"/>
              <p:cNvSpPr/>
              <p:nvPr/>
            </p:nvSpPr>
            <p:spPr>
              <a:xfrm>
                <a:off x="4311289" y="1447290"/>
                <a:ext cx="828000" cy="828000"/>
              </a:xfrm>
              <a:prstGeom prst="rect">
                <a:avLst/>
              </a:prstGeom>
              <a:noFill/>
              <a:ln>
                <a:solidFill>
                  <a:srgbClr val="6A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solidFill>
                    <a:schemeClr val="tx1"/>
                  </a:solidFill>
                  <a:latin typeface="+mj-ea"/>
                  <a:ea typeface="+mj-ea"/>
                </a:endParaRPr>
              </a:p>
            </p:txBody>
          </p:sp>
        </p:grpSp>
      </p:gr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其他辅助模块</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659626"/>
            <a:ext cx="10159372" cy="1076325"/>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程序开发所用的库和依赖。（所包含的文件将在本章节末进行梳理）</a:t>
            </a:r>
            <a:endParaRPr lang="zh-CN"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对数据交互的说明</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20759" y="2366381"/>
            <a:ext cx="10159372" cy="3046095"/>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fuzz.c</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为整个工具的程序入口，该工具会启动</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afl-gcc</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。通过</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afl-gcc</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调用</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afl</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系列方法，以搭建基本的模糊测试流程。在流程的执行过程中，自主实现的三个环节（自主实现的文件会在本部分末进行梳理）替换模糊测试的相应环节被</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afl-gcc</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调用。</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对程序执行流程和数据交互的说明</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828536"/>
            <a:ext cx="10159372" cy="4030980"/>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初始种子保存在</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good-seeds</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文件夹中。生成的</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满足要求的</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测试能够用例保存在</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good-outputs</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文件夹中。执行这些测试用例分析错误类型是后续的人工处理过程，未在工具中体现出来。</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在执行过程中，由突变因子产生的所有测试用例都会被保存到</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good-outputs</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文件夹中，其中不符合原理部分所述规则的测试用例会被删除。</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各模块包含文件概览</a:t>
            </a:r>
            <a:endParaRPr lang="zh-CN" altLang="en-US" dirty="0">
              <a:solidFill>
                <a:srgbClr val="760068"/>
              </a:solidFill>
              <a:latin typeface="Franklin Gothic Medium" panose="020B0603020102020204" pitchFamily="34" charset="0"/>
              <a:cs typeface="Calibri" panose="020F0502020204030204" charset="0"/>
            </a:endParaRPr>
          </a:p>
        </p:txBody>
      </p:sp>
      <p:sp>
        <p:nvSpPr>
          <p:cNvPr id="2" name="文本框 1"/>
          <p:cNvSpPr txBox="1"/>
          <p:nvPr/>
        </p:nvSpPr>
        <p:spPr>
          <a:xfrm>
            <a:off x="1086164" y="920486"/>
            <a:ext cx="10159372" cy="5015865"/>
          </a:xfrm>
          <a:prstGeom prst="rect">
            <a:avLst/>
          </a:prstGeom>
          <a:noFill/>
        </p:spPr>
        <p:txBody>
          <a:bodyPr wrap="square" rtlCol="0">
            <a:spAutoFit/>
          </a:bodyPr>
          <a:p>
            <a:pPr algn="just"/>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高层分析模块：在简化版本中未体现。</a:t>
            </a:r>
            <a:endPar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待测程序：</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hello.c</a:t>
            </a:r>
            <a:endPar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输入输出：</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good-seeds</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和</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good-outputs</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文件夹</a:t>
            </a:r>
            <a:endPar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模糊测试基本流程模块：</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afl-</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系列文件、</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alloc-inl.h</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config.h</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debug.h</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fuzz.cpp</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hash.h</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endPar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heterofuzz.cpp</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test.c</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test-instr.c</a:t>
            </a:r>
            <a:endPar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测试数据生成模块：</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heterofuzz.cpp</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fuzz.cpp</a:t>
            </a:r>
            <a:endPar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突变因子选择模块：</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heterofuzz.cpp</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fuzz.cpp</a:t>
            </a:r>
            <a:endPar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剪枝模块：</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filter.cpp</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input-identfier.cpp</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input-test.cpp</a:t>
            </a:r>
            <a:endPar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其他辅助模块：</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good-seeds</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和</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good-outputs</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外的全部文件夹、</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bubble.cpp</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bubble.h</a:t>
            </a:r>
            <a:r>
              <a:rPr lang="zh-CN" altLang="en-US" sz="2000" dirty="0">
                <a:solidFill>
                  <a:srgbClr val="7030A0"/>
                </a:solidFill>
                <a:latin typeface="华文楷体" panose="02010600040101010101" charset="-122"/>
                <a:ea typeface="华文楷体" panose="02010600040101010101" charset="-122"/>
                <a:cs typeface="华文楷体" panose="02010600040101010101" charset="-122"/>
                <a:sym typeface="+mn-ea"/>
              </a:rPr>
              <a:t>、</a:t>
            </a:r>
            <a:r>
              <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rPr>
              <a:t>sort.cpp</a:t>
            </a:r>
            <a:endParaRPr lang="en-US" altLang="zh-CN" sz="20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输入输出分析</a:t>
            </a:r>
            <a:endParaRPr lang="zh-CN" altLang="en-US" dirty="0">
              <a:solidFill>
                <a:srgbClr val="760068"/>
              </a:solidFill>
              <a:latin typeface="Franklin Gothic Medium" panose="020B0603020102020204" pitchFamily="34" charset="0"/>
              <a:cs typeface="Calibri" panose="020F0502020204030204" charset="0"/>
            </a:endParaRPr>
          </a:p>
        </p:txBody>
      </p:sp>
      <p:sp>
        <p:nvSpPr>
          <p:cNvPr id="2" name="文本框 1"/>
          <p:cNvSpPr txBox="1"/>
          <p:nvPr/>
        </p:nvSpPr>
        <p:spPr>
          <a:xfrm>
            <a:off x="1086164" y="920486"/>
            <a:ext cx="10159372" cy="4831080"/>
          </a:xfrm>
          <a:prstGeom prst="rect">
            <a:avLst/>
          </a:prstGeom>
          <a:noFill/>
        </p:spPr>
        <p:txBody>
          <a:bodyPr wrap="square" rtlCol="0">
            <a:spAutoFit/>
          </a:bodyPr>
          <a:p>
            <a:pPr algn="just"/>
            <a:r>
              <a:rPr lang="en-US" altLang="zh-CN" sz="28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2800" dirty="0">
                <a:solidFill>
                  <a:srgbClr val="7030A0"/>
                </a:solidFill>
                <a:latin typeface="华文楷体" panose="02010600040101010101" charset="-122"/>
                <a:ea typeface="华文楷体" panose="02010600040101010101" charset="-122"/>
                <a:cs typeface="华文楷体" panose="02010600040101010101" charset="-122"/>
                <a:sym typeface="+mn-ea"/>
              </a:rPr>
              <a:t>本工具是一个对异构程序进行模糊测试的工具。准确来讲，是一个有效模糊测试用例的产生工具。在good-seeds文件夹中指定模糊测试种子，反复运行程序，会在good-outputs文件夹中的得到符合要求的测试用例。对于测试用例的再次执行和分析可选用任意方法。本文中采用人工分析的方式，不再属于工具本身的范畴。因此，本工具的输入为：模糊测试种子，输出为：符合要求的测试用例。其中输入的种子保存在</a:t>
            </a:r>
            <a:r>
              <a:rPr lang="en-US" altLang="zh-CN" sz="2800" dirty="0">
                <a:solidFill>
                  <a:srgbClr val="7030A0"/>
                </a:solidFill>
                <a:latin typeface="华文楷体" panose="02010600040101010101" charset="-122"/>
                <a:ea typeface="华文楷体" panose="02010600040101010101" charset="-122"/>
                <a:cs typeface="华文楷体" panose="02010600040101010101" charset="-122"/>
                <a:sym typeface="+mn-ea"/>
              </a:rPr>
              <a:t>good-seeds</a:t>
            </a:r>
            <a:r>
              <a:rPr lang="zh-CN" altLang="en-US" sz="2800" dirty="0">
                <a:solidFill>
                  <a:srgbClr val="7030A0"/>
                </a:solidFill>
                <a:latin typeface="华文楷体" panose="02010600040101010101" charset="-122"/>
                <a:ea typeface="华文楷体" panose="02010600040101010101" charset="-122"/>
                <a:cs typeface="华文楷体" panose="02010600040101010101" charset="-122"/>
                <a:sym typeface="+mn-ea"/>
              </a:rPr>
              <a:t>中，输出的有效测试用例保存在</a:t>
            </a:r>
            <a:r>
              <a:rPr lang="en-US" altLang="zh-CN" sz="2800" dirty="0">
                <a:solidFill>
                  <a:srgbClr val="7030A0"/>
                </a:solidFill>
                <a:latin typeface="华文楷体" panose="02010600040101010101" charset="-122"/>
                <a:ea typeface="华文楷体" panose="02010600040101010101" charset="-122"/>
                <a:cs typeface="华文楷体" panose="02010600040101010101" charset="-122"/>
                <a:sym typeface="+mn-ea"/>
              </a:rPr>
              <a:t>good-outputs</a:t>
            </a:r>
            <a:r>
              <a:rPr lang="zh-CN" altLang="en-US" sz="2800" dirty="0">
                <a:solidFill>
                  <a:srgbClr val="7030A0"/>
                </a:solidFill>
                <a:latin typeface="华文楷体" panose="02010600040101010101" charset="-122"/>
                <a:ea typeface="华文楷体" panose="02010600040101010101" charset="-122"/>
                <a:cs typeface="华文楷体" panose="02010600040101010101" charset="-122"/>
                <a:sym typeface="+mn-ea"/>
              </a:rPr>
              <a:t>中。每次模糊测试的相关信息（包括测试用例名，测试用例的值，该次测试的路径覆盖的哈希）会以半结构化的形式输出到控制台。并会计算测试的总用时。调用工具时需要制定工具的调用次数。</a:t>
            </a:r>
            <a:endParaRPr lang="zh-CN" altLang="en-US" sz="28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一些个人理解</a:t>
            </a:r>
            <a:endParaRPr lang="zh-CN" altLang="en-US" dirty="0">
              <a:solidFill>
                <a:srgbClr val="760068"/>
              </a:solidFill>
              <a:latin typeface="Franklin Gothic Medium" panose="020B0603020102020204" pitchFamily="34" charset="0"/>
              <a:cs typeface="Calibri" panose="020F0502020204030204" charset="0"/>
            </a:endParaRPr>
          </a:p>
        </p:txBody>
      </p:sp>
      <p:sp>
        <p:nvSpPr>
          <p:cNvPr id="2" name="文本框 1"/>
          <p:cNvSpPr txBox="1"/>
          <p:nvPr/>
        </p:nvSpPr>
        <p:spPr>
          <a:xfrm>
            <a:off x="1116009" y="1537706"/>
            <a:ext cx="10159372" cy="4399915"/>
          </a:xfrm>
          <a:prstGeom prst="rect">
            <a:avLst/>
          </a:prstGeom>
          <a:noFill/>
        </p:spPr>
        <p:txBody>
          <a:bodyPr wrap="square" rtlCol="0">
            <a:spAutoFit/>
          </a:bodyPr>
          <a:p>
            <a:pPr algn="just"/>
            <a:r>
              <a:rPr lang="en-US" altLang="zh-CN" sz="28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2800" dirty="0">
                <a:solidFill>
                  <a:srgbClr val="7030A0"/>
                </a:solidFill>
                <a:latin typeface="华文楷体" panose="02010600040101010101" charset="-122"/>
                <a:ea typeface="华文楷体" panose="02010600040101010101" charset="-122"/>
                <a:cs typeface="华文楷体" panose="02010600040101010101" charset="-122"/>
                <a:sym typeface="+mn-ea"/>
              </a:rPr>
              <a:t>本工具的功能是有效测试用例的产生。定义了六种突变因子。工具的核心创新点是该工具充分考虑了异构程序硬件优化的特性。将硬件优化相关方法作为测试突变因子的筛选和测试用例筛选以突变因子概率计算的评价标准。因此，在其采用的三种方式中，工具的核心是第一种和第二种。而第三种方法（对测试用例的筛选）只是为了加快测试速度所进行的剪枝操作。</a:t>
            </a:r>
            <a:endParaRPr lang="zh-CN" altLang="en-US" sz="28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28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8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2800" dirty="0">
                <a:solidFill>
                  <a:srgbClr val="7030A0"/>
                </a:solidFill>
                <a:latin typeface="华文楷体" panose="02010600040101010101" charset="-122"/>
                <a:ea typeface="华文楷体" panose="02010600040101010101" charset="-122"/>
                <a:cs typeface="华文楷体" panose="02010600040101010101" charset="-122"/>
                <a:sym typeface="+mn-ea"/>
              </a:rPr>
              <a:t>由此可见，模糊测试在随机的基础上，还可以进行限定和引导，使之符合不同的应用场景，发挥出更好的效果。</a:t>
            </a:r>
            <a:endParaRPr lang="zh-CN" altLang="en-US" sz="28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28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03998"/>
            <a:ext cx="12192000" cy="1031844"/>
            <a:chOff x="0" y="2695184"/>
            <a:chExt cx="12192000" cy="1491343"/>
          </a:xfrm>
        </p:grpSpPr>
        <p:sp>
          <p:nvSpPr>
            <p:cNvPr id="8" name="矩形 7"/>
            <p:cNvSpPr/>
            <p:nvPr/>
          </p:nvSpPr>
          <p:spPr>
            <a:xfrm>
              <a:off x="0" y="3667640"/>
              <a:ext cx="12192000" cy="518887"/>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0" y="2695184"/>
              <a:ext cx="12192000" cy="972457"/>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7919" y="394700"/>
            <a:ext cx="1188100" cy="1489125"/>
          </a:xfrm>
          <a:prstGeom prst="rect">
            <a:avLst/>
          </a:prstGeom>
        </p:spPr>
      </p:pic>
      <p:sp>
        <p:nvSpPr>
          <p:cNvPr id="6" name="文本框 5"/>
          <p:cNvSpPr txBox="1"/>
          <p:nvPr/>
        </p:nvSpPr>
        <p:spPr>
          <a:xfrm>
            <a:off x="4365341" y="2945668"/>
            <a:ext cx="3842719" cy="1323439"/>
          </a:xfrm>
          <a:prstGeom prst="rect">
            <a:avLst/>
          </a:prstGeom>
          <a:noFill/>
        </p:spPr>
        <p:txBody>
          <a:bodyPr wrap="none" rtlCol="0">
            <a:spAutoFit/>
          </a:bodyPr>
          <a:lstStyle/>
          <a:p>
            <a:r>
              <a:rPr lang="en-US" altLang="zh-CN" sz="8000" b="1" dirty="0">
                <a:solidFill>
                  <a:srgbClr val="6A005F"/>
                </a:solidFill>
                <a:latin typeface="Franklin Gothic Medium" panose="020B0603020102020204" pitchFamily="34" charset="0"/>
              </a:rPr>
              <a:t>THANKS</a:t>
            </a:r>
            <a:endParaRPr lang="zh-CN" altLang="en-US" sz="8000" b="1" dirty="0">
              <a:solidFill>
                <a:srgbClr val="6A005F"/>
              </a:solidFill>
              <a:latin typeface="Franklin Gothic Medium" panose="020B0603020102020204" pitchFamily="34" charset="0"/>
            </a:endParaRPr>
          </a:p>
        </p:txBody>
      </p:sp>
      <p:sp>
        <p:nvSpPr>
          <p:cNvPr id="11" name="文本框 10"/>
          <p:cNvSpPr txBox="1"/>
          <p:nvPr/>
        </p:nvSpPr>
        <p:spPr>
          <a:xfrm>
            <a:off x="1584168" y="678804"/>
            <a:ext cx="9405063" cy="521970"/>
          </a:xfrm>
          <a:prstGeom prst="rect">
            <a:avLst/>
          </a:prstGeom>
          <a:noFill/>
        </p:spPr>
        <p:txBody>
          <a:bodyPr wrap="square" rtlCol="0">
            <a:spAutoFit/>
          </a:bodyPr>
          <a:lstStyle/>
          <a:p>
            <a:pPr algn="ctr"/>
            <a:r>
              <a:rPr lang="en-US" sz="2800" b="1" dirty="0">
                <a:solidFill>
                  <a:schemeClr val="bg1"/>
                </a:solidFill>
                <a:latin typeface="+mj-ea"/>
                <a:ea typeface="+mj-ea"/>
                <a:sym typeface="+mn-ea"/>
              </a:rPr>
              <a:t>HeteroFuzz</a:t>
            </a:r>
            <a:r>
              <a:rPr lang="zh-CN" altLang="en-US" sz="2800" b="1" dirty="0">
                <a:solidFill>
                  <a:schemeClr val="bg1"/>
                </a:solidFill>
                <a:latin typeface="+mj-ea"/>
                <a:ea typeface="+mj-ea"/>
                <a:sym typeface="+mn-ea"/>
              </a:rPr>
              <a:t>：工具理解</a:t>
            </a:r>
            <a:endParaRPr lang="zh-CN" altLang="en-US" sz="2800" b="1" dirty="0">
              <a:solidFill>
                <a:schemeClr val="bg1"/>
              </a:solidFill>
              <a:latin typeface="+mj-ea"/>
            </a:endParaRPr>
          </a:p>
        </p:txBody>
      </p:sp>
    </p:spTree>
  </p:cSld>
  <p:clrMapOvr>
    <a:masterClrMapping/>
  </p:clrMapOvr>
  <mc:AlternateContent xmlns:mc="http://schemas.openxmlformats.org/markup-compatibility/2006">
    <mc:Choice xmlns:p14="http://schemas.microsoft.com/office/powerpoint/2010/main" Requires="p14">
      <p:transition p14:dur="150" advTm="96">
        <p:fade/>
      </p:transition>
    </mc:Choice>
    <mc:Fallback>
      <p:transition advTm="9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背景</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16314" y="1541516"/>
            <a:ext cx="10159372" cy="5015865"/>
          </a:xfrm>
          <a:prstGeom prst="rect">
            <a:avLst/>
          </a:prstGeom>
          <a:noFill/>
        </p:spPr>
        <p:txBody>
          <a:bodyPr wrap="square" rtlCol="0">
            <a:spAutoFit/>
          </a:bodyPr>
          <a:lstStyle/>
          <a:p>
            <a:pPr algn="just"/>
            <a:r>
              <a:rPr lang="en-US" altLang="zh-CN" sz="3200" dirty="0">
                <a:solidFill>
                  <a:srgbClr val="7030A0"/>
                </a:solidFill>
                <a:latin typeface="楷体" panose="02010609060101010101" charset="-122"/>
                <a:ea typeface="楷体" panose="02010609060101010101" charset="-122"/>
                <a:cs typeface="楷体" panose="02010609060101010101" charset="-122"/>
              </a:rPr>
              <a:t>	</a:t>
            </a:r>
            <a:r>
              <a:rPr lang="zh-CN" altLang="en-US" sz="3200" dirty="0">
                <a:solidFill>
                  <a:srgbClr val="7030A0"/>
                </a:solidFill>
                <a:latin typeface="楷体" panose="02010609060101010101" charset="-122"/>
                <a:ea typeface="楷体" panose="02010609060101010101" charset="-122"/>
                <a:cs typeface="楷体" panose="02010609060101010101" charset="-122"/>
              </a:rPr>
              <a:t>随着</a:t>
            </a:r>
            <a:r>
              <a:rPr lang="en-US" altLang="zh-CN" sz="3200" dirty="0">
                <a:solidFill>
                  <a:srgbClr val="7030A0"/>
                </a:solidFill>
                <a:latin typeface="楷体" panose="02010609060101010101" charset="-122"/>
                <a:ea typeface="楷体" panose="02010609060101010101" charset="-122"/>
                <a:cs typeface="楷体" panose="02010609060101010101" charset="-122"/>
              </a:rPr>
              <a:t>FGPA</a:t>
            </a:r>
            <a:r>
              <a:rPr lang="zh-CN" altLang="en-US" sz="3200" dirty="0">
                <a:solidFill>
                  <a:srgbClr val="7030A0"/>
                </a:solidFill>
                <a:latin typeface="楷体" panose="02010609060101010101" charset="-122"/>
                <a:ea typeface="楷体" panose="02010609060101010101" charset="-122"/>
                <a:cs typeface="楷体" panose="02010609060101010101" charset="-122"/>
              </a:rPr>
              <a:t>等硬件加速器日益普遍，在资源受限的场景下（如边缘计算等应用场景），为提高程序运行效率，考虑硬件特性设计的异构应用逐渐增多。异构应用在不同硬件下的运行情况存在显著差异。</a:t>
            </a:r>
            <a:endParaRPr lang="zh-CN" altLang="en-US" sz="3200" dirty="0">
              <a:solidFill>
                <a:srgbClr val="7030A0"/>
              </a:solidFill>
              <a:latin typeface="楷体" panose="02010609060101010101" charset="-122"/>
              <a:ea typeface="楷体" panose="02010609060101010101" charset="-122"/>
              <a:cs typeface="楷体" panose="02010609060101010101" charset="-122"/>
            </a:endParaRPr>
          </a:p>
          <a:p>
            <a:pPr algn="just"/>
            <a:r>
              <a:rPr lang="en-US" altLang="zh-CN" sz="3200" dirty="0">
                <a:solidFill>
                  <a:srgbClr val="7030A0"/>
                </a:solidFill>
                <a:latin typeface="楷体" panose="02010609060101010101" charset="-122"/>
                <a:ea typeface="楷体" panose="02010609060101010101" charset="-122"/>
                <a:cs typeface="楷体" panose="02010609060101010101" charset="-122"/>
              </a:rPr>
              <a:t>	</a:t>
            </a:r>
            <a:r>
              <a:rPr lang="zh-CN" altLang="en-US" sz="3200" dirty="0">
                <a:solidFill>
                  <a:srgbClr val="7030A0"/>
                </a:solidFill>
                <a:latin typeface="楷体" panose="02010609060101010101" charset="-122"/>
                <a:ea typeface="楷体" panose="02010609060101010101" charset="-122"/>
                <a:cs typeface="楷体" panose="02010609060101010101" charset="-122"/>
              </a:rPr>
              <a:t>异构应用可分为两个模块：用户程序和内核程序。内核程序是考虑硬件特性进行的程序预处理。</a:t>
            </a:r>
            <a:endParaRPr lang="zh-CN" altLang="en-US" sz="3200" dirty="0">
              <a:solidFill>
                <a:srgbClr val="7030A0"/>
              </a:solidFill>
              <a:latin typeface="楷体" panose="02010609060101010101" charset="-122"/>
              <a:ea typeface="楷体" panose="02010609060101010101" charset="-122"/>
              <a:cs typeface="楷体" panose="02010609060101010101" charset="-122"/>
            </a:endParaRPr>
          </a:p>
          <a:p>
            <a:pPr algn="just"/>
            <a:r>
              <a:rPr lang="en-US" altLang="zh-CN" sz="3200" dirty="0">
                <a:solidFill>
                  <a:srgbClr val="7030A0"/>
                </a:solidFill>
                <a:latin typeface="楷体" panose="02010609060101010101" charset="-122"/>
                <a:ea typeface="楷体" panose="02010609060101010101" charset="-122"/>
                <a:cs typeface="楷体" panose="02010609060101010101" charset="-122"/>
              </a:rPr>
              <a:t>	</a:t>
            </a:r>
            <a:r>
              <a:rPr lang="zh-CN" altLang="en-US" sz="3200" dirty="0">
                <a:solidFill>
                  <a:srgbClr val="7030A0"/>
                </a:solidFill>
                <a:latin typeface="楷体" panose="02010609060101010101" charset="-122"/>
                <a:ea typeface="楷体" panose="02010609060101010101" charset="-122"/>
                <a:cs typeface="楷体" panose="02010609060101010101" charset="-122"/>
              </a:rPr>
              <a:t>由于异构应用需要在</a:t>
            </a:r>
            <a:r>
              <a:rPr lang="en-US" altLang="zh-CN" sz="3200" dirty="0">
                <a:solidFill>
                  <a:srgbClr val="7030A0"/>
                </a:solidFill>
                <a:latin typeface="楷体" panose="02010609060101010101" charset="-122"/>
                <a:ea typeface="楷体" panose="02010609060101010101" charset="-122"/>
                <a:cs typeface="楷体" panose="02010609060101010101" charset="-122"/>
              </a:rPr>
              <a:t>FGPA</a:t>
            </a:r>
            <a:r>
              <a:rPr lang="zh-CN" altLang="en-US" sz="3200" dirty="0">
                <a:solidFill>
                  <a:srgbClr val="7030A0"/>
                </a:solidFill>
                <a:latin typeface="楷体" panose="02010609060101010101" charset="-122"/>
                <a:ea typeface="楷体" panose="02010609060101010101" charset="-122"/>
                <a:cs typeface="楷体" panose="02010609060101010101" charset="-122"/>
              </a:rPr>
              <a:t>等硬件加速器上运行，而非</a:t>
            </a:r>
            <a:r>
              <a:rPr lang="en-US" altLang="zh-CN" sz="3200" dirty="0">
                <a:solidFill>
                  <a:srgbClr val="7030A0"/>
                </a:solidFill>
                <a:latin typeface="楷体" panose="02010609060101010101" charset="-122"/>
                <a:ea typeface="楷体" panose="02010609060101010101" charset="-122"/>
                <a:cs typeface="楷体" panose="02010609060101010101" charset="-122"/>
              </a:rPr>
              <a:t>CPU</a:t>
            </a:r>
            <a:r>
              <a:rPr lang="zh-CN" altLang="en-US" sz="3200" dirty="0">
                <a:solidFill>
                  <a:srgbClr val="7030A0"/>
                </a:solidFill>
                <a:latin typeface="楷体" panose="02010609060101010101" charset="-122"/>
                <a:ea typeface="楷体" panose="02010609060101010101" charset="-122"/>
                <a:cs typeface="楷体" panose="02010609060101010101" charset="-122"/>
              </a:rPr>
              <a:t>上运行。因此异构程序存在专属错误，这些错误往往和所使用的硬件加速器的基本特性密切相关。</a:t>
            </a:r>
            <a:endParaRPr lang="zh-CN" altLang="en-US" sz="3200" dirty="0">
              <a:solidFill>
                <a:srgbClr val="7030A0"/>
              </a:solidFill>
              <a:latin typeface="楷体" panose="02010609060101010101" charset="-122"/>
              <a:ea typeface="楷体" panose="02010609060101010101" charset="-122"/>
              <a:cs typeface="楷体" panose="02010609060101010101" charset="-122"/>
            </a:endParaRPr>
          </a:p>
          <a:p>
            <a:pPr algn="just"/>
            <a:endParaRPr lang="zh-CN" altLang="en-US" sz="3200" dirty="0">
              <a:solidFill>
                <a:srgbClr val="7030A0"/>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背景</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96324" y="964301"/>
            <a:ext cx="10159372" cy="5015865"/>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传统的模糊测试方法的应用有两个首要前提：</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1.</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随机生成测试用例能够测出全部的程序缺陷。</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2.</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测试用例执行速度足够快（在毫秒量级）</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对于异构应用的测试而言，上述两个前提均不满足。</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首先，由于漏洞与异构应用所使用的基于硬件的优化方法密切相关，因此基于随机生成测试用例能够检测到硬件相关问题的概率很低。</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rPr>
              <a:t>其次，由于异构应用分析所用时间相对较长（在数小时量级）单次测试用例的执行时间很长。</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endParaRPr>
          </a:p>
          <a:p>
            <a:pPr algn="just"/>
            <a:r>
              <a:rPr lang="en-US" altLang="zh-CN" sz="3200" dirty="0">
                <a:solidFill>
                  <a:srgbClr val="7030A0"/>
                </a:solidFill>
                <a:latin typeface="楷体" panose="02010609060101010101" charset="-122"/>
                <a:ea typeface="楷体" panose="02010609060101010101" charset="-122"/>
                <a:cs typeface="楷体" panose="02010609060101010101" charset="-122"/>
                <a:sym typeface="+mn-ea"/>
              </a:rPr>
              <a:t>	</a:t>
            </a:r>
            <a:r>
              <a:rPr lang="zh-CN" altLang="en-US" sz="3200" dirty="0">
                <a:solidFill>
                  <a:srgbClr val="7030A0"/>
                </a:solidFill>
                <a:latin typeface="楷体" panose="02010609060101010101" charset="-122"/>
                <a:ea typeface="楷体" panose="02010609060101010101" charset="-122"/>
                <a:cs typeface="楷体" panose="02010609060101010101" charset="-122"/>
                <a:sym typeface="+mn-ea"/>
              </a:rPr>
              <a:t>因此，需要提出专门测试异构应用的模糊测试方法。</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实现原理</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176334" y="1014466"/>
            <a:ext cx="10159372" cy="6000750"/>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本文所提出的模糊测试方法</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——HeteroFuzz</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是一种专门用于测试异构程序的模糊测试方法。其复用基本模糊测试流程，在此基础上进行改造。</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工具的主要流程和模糊测试十分类似：</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1.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选择合适的突变因子。</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2.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选择原始的测试输入集。</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3.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产生新的突变数据。</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4.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执行突变数据。</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5.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根据程序运行结果反馈突变因子的选择方法。</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6.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执行下一轮迭代，直至达到中止条件。</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在模糊测试基本流程的基础上，结合异构程序特点，该工具同时使用三种方法提高模糊测试效率：</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实现原理</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96324" y="964301"/>
            <a:ext cx="10159372" cy="6492875"/>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1.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传统的模糊测试方法多使用代码覆盖率与内存消耗等相关性能指标作为测试质量的度量。而本工具与之不同，考虑到异构程序多使用并发句柄或一些声明语句来来结合硬件加快程序运行，而这些异构程序的</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bug</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也出于这些加速过程。因此该方法通过检测异构程序中用于加速的句柄所声明的变量。检测这些变量的取值范围以及这些变量对应的空间是否被全部使用。（如</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FGPA</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所使用的数字位数，带宽，数组长度等）。对这些信息进行监控，作为反馈信息指导新测试输入的合成。</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例如：若系统检测到</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FPGA</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中</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int</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类型为</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8</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位，该方法会倾向于合成超过</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2^8</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的数据。</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实现原理</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96324" y="964301"/>
            <a:ext cx="10159372" cy="4523105"/>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2.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使用一种动态的突变因子选择方法。该方法没有让各突变因子被选择到的概率相同。而判断所得测试输入是否扩大了原先的测试范围或者与硬件特性相关。其具体算法为（对测试用例的选择）：</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其中，</a:t>
            </a:r>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kernel-sensitive input</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即为测试输入与所使用的硬件特性相关，该种测试用例一定会被执行。</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pic>
        <p:nvPicPr>
          <p:cNvPr id="2" name="图片 1"/>
          <p:cNvPicPr>
            <a:picLocks noChangeAspect="1"/>
          </p:cNvPicPr>
          <p:nvPr/>
        </p:nvPicPr>
        <p:blipFill>
          <a:blip r:embed="rId1"/>
          <a:stretch>
            <a:fillRect/>
          </a:stretch>
        </p:blipFill>
        <p:spPr>
          <a:xfrm>
            <a:off x="2828925" y="2914650"/>
            <a:ext cx="6534150" cy="1028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实现原理</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096324" y="964301"/>
            <a:ext cx="10159372" cy="5015865"/>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2.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对突变因子的选择：</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其中，判断条件为是否扩大了已有测试的数据范围。即：为了减少冗余数据，方法有意筛选能够产生扩大测试数据范围的数据的突变因子。这种筛选方法背后的基本理念为：程序漏洞往往在边界处容易发生，对于已经测试的数据范围内部的测试用例是降低测试性能的冗余测试用例。</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pic>
        <p:nvPicPr>
          <p:cNvPr id="4" name="图片 3"/>
          <p:cNvPicPr>
            <a:picLocks noChangeAspect="1"/>
          </p:cNvPicPr>
          <p:nvPr/>
        </p:nvPicPr>
        <p:blipFill>
          <a:blip r:embed="rId1"/>
          <a:stretch>
            <a:fillRect/>
          </a:stretch>
        </p:blipFill>
        <p:spPr>
          <a:xfrm>
            <a:off x="1235075" y="1548130"/>
            <a:ext cx="6934200" cy="1152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AC10048D-17B8-46C4-9801-28E7D7E135EB}" type="slidenum">
              <a:rPr lang="zh-CN" altLang="en-US" smtClean="0"/>
            </a:fld>
            <a:endParaRPr lang="zh-CN" altLang="en-US"/>
          </a:p>
        </p:txBody>
      </p:sp>
      <p:sp>
        <p:nvSpPr>
          <p:cNvPr id="9" name="文本占位符 4"/>
          <p:cNvSpPr>
            <a:spLocks noGrp="1"/>
          </p:cNvSpPr>
          <p:nvPr>
            <p:ph type="body" sz="quarter" idx="13"/>
          </p:nvPr>
        </p:nvSpPr>
        <p:spPr>
          <a:xfrm>
            <a:off x="1020153" y="267157"/>
            <a:ext cx="10834208" cy="521970"/>
          </a:xfrm>
        </p:spPr>
        <p:txBody>
          <a:bodyPr/>
          <a:lstStyle/>
          <a:p>
            <a:r>
              <a:rPr lang="zh-CN" altLang="en-US" dirty="0">
                <a:solidFill>
                  <a:srgbClr val="760068"/>
                </a:solidFill>
                <a:latin typeface="Franklin Gothic Medium" panose="020B0603020102020204" pitchFamily="34" charset="0"/>
                <a:cs typeface="Calibri" panose="020F0502020204030204" charset="0"/>
              </a:rPr>
              <a:t>实现原理</a:t>
            </a:r>
            <a:endParaRPr lang="zh-CN" altLang="en-US" dirty="0">
              <a:solidFill>
                <a:srgbClr val="760068"/>
              </a:solidFill>
              <a:latin typeface="Franklin Gothic Medium" panose="020B0603020102020204" pitchFamily="34" charset="0"/>
              <a:cs typeface="Calibri" panose="020F0502020204030204" charset="0"/>
            </a:endParaRPr>
          </a:p>
        </p:txBody>
      </p:sp>
      <p:sp>
        <p:nvSpPr>
          <p:cNvPr id="3" name="文本框 2"/>
          <p:cNvSpPr txBox="1"/>
          <p:nvPr/>
        </p:nvSpPr>
        <p:spPr>
          <a:xfrm>
            <a:off x="1136329" y="1166866"/>
            <a:ext cx="10159372" cy="4523105"/>
          </a:xfrm>
          <a:prstGeom prst="rect">
            <a:avLst/>
          </a:prstGeom>
          <a:noFill/>
        </p:spPr>
        <p:txBody>
          <a:bodyPr wrap="square" rtlCol="0">
            <a:spAutoFit/>
          </a:bodyPr>
          <a:lstStyle/>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3.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剪枝</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与上页所阐释的基本思想相同，对于已经产生的测试用例，如果该测试用例与硬件特性无关，且该测试用例并未扩大测试范围，则该测试用例不执行，从而可以提高测试的效率。</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3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rPr>
              <a:t>该测试需要建立在对FGPA进行高层分析的基础上。对硬件的高层分析会保存有硬件相关加速方法的基本信息，因此原理1的处理不再额外耗费资源。</a:t>
            </a:r>
            <a:endParaRPr lang="zh-CN" altLang="en-US" sz="3200" dirty="0">
              <a:solidFill>
                <a:srgbClr val="7030A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50">
        <p:fade/>
      </p:transition>
    </mc:Choice>
    <mc:Fallback>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4954</Words>
  <Application>WPS 演示</Application>
  <PresentationFormat>宽屏</PresentationFormat>
  <Paragraphs>264</Paragraphs>
  <Slides>26</Slides>
  <Notes>11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26</vt:i4>
      </vt:variant>
    </vt:vector>
  </HeadingPairs>
  <TitlesOfParts>
    <vt:vector size="45" baseType="lpstr">
      <vt:lpstr>Arial</vt:lpstr>
      <vt:lpstr>宋体</vt:lpstr>
      <vt:lpstr>Wingdings</vt:lpstr>
      <vt:lpstr>Calibri</vt:lpstr>
      <vt:lpstr>Franklin Gothic Medium</vt:lpstr>
      <vt:lpstr>Times New Roman</vt:lpstr>
      <vt:lpstr>楷体</vt:lpstr>
      <vt:lpstr>华文楷体</vt:lpstr>
      <vt:lpstr>等线</vt:lpstr>
      <vt:lpstr>等线 Light</vt:lpstr>
      <vt:lpstr>微软雅黑</vt:lpstr>
      <vt:lpstr>Arial Unicode MS</vt:lpstr>
      <vt:lpstr>方正粗黑宋简体</vt:lpstr>
      <vt:lpstr>方正大黑体_GBK</vt:lpstr>
      <vt:lpstr>兰米一诺倾欢</vt:lpstr>
      <vt:lpstr>仿宋</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安 奎霖</dc:creator>
  <cp:lastModifiedBy>涛声依旧</cp:lastModifiedBy>
  <cp:revision>30</cp:revision>
  <dcterms:created xsi:type="dcterms:W3CDTF">2021-04-08T04:38:00Z</dcterms:created>
  <dcterms:modified xsi:type="dcterms:W3CDTF">2021-11-30T03:04:00Z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97E8C7BC8C20450E909018A4BCFF2175</vt:lpwstr>
  </property>
  <property fmtid="{D5CDD505-2E9C-101B-9397-08002B2CF9AE}" pid="3" name="KSOProductBuildVer">
    <vt:lpwstr>2052-11.1.0.11115</vt:lpwstr>
  </property>
</Properties>
</file>