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5"/>
  </p:notesMasterIdLst>
  <p:sldIdLst>
    <p:sldId id="256" r:id="rId2"/>
    <p:sldId id="258" r:id="rId3"/>
    <p:sldId id="287" r:id="rId4"/>
    <p:sldId id="257" r:id="rId5"/>
    <p:sldId id="282" r:id="rId6"/>
    <p:sldId id="284" r:id="rId7"/>
    <p:sldId id="295" r:id="rId8"/>
    <p:sldId id="285" r:id="rId9"/>
    <p:sldId id="300" r:id="rId10"/>
    <p:sldId id="301" r:id="rId11"/>
    <p:sldId id="305" r:id="rId12"/>
    <p:sldId id="306" r:id="rId13"/>
    <p:sldId id="27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7615" autoAdjust="0"/>
  </p:normalViewPr>
  <p:slideViewPr>
    <p:cSldViewPr snapToGrid="0">
      <p:cViewPr varScale="1">
        <p:scale>
          <a:sx n="65" d="100"/>
          <a:sy n="65" d="100"/>
        </p:scale>
        <p:origin x="231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36CE6-397F-4CF2-B26D-425587A7BAD9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838E5-60C5-45C2-96F6-4FED5D9FEA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8455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Здравствуйте. Тема "Разработка автоматизированной информационной системы "Товарный учёт"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958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131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Итого, в ходе работы были достигнуты следующие результаты:</a:t>
            </a:r>
            <a:endParaRPr lang="en-US" dirty="0"/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Разработанное веб-приложение «Товарный учёт» — это современное решение для автоматизации ключевых бизнес-процессов розничной торговли.</a:t>
            </a:r>
            <a:endParaRPr lang="en-US" dirty="0"/>
          </a:p>
          <a:p>
            <a:pPr algn="l"/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Почему стоит обратить внимание?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Автоматизация рутинных операций (учёт товаров, формирование отчётов) снижает нагрузку на сотрудников и исключает человеческие ошибки.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Blazor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обеспечивает кросс-платформенный и отзывчивый веб-интерфейс, адаптированный под стиль современных приложений.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Использование .NET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Core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и модульной архитектуры позволяет легко расширять функционал (например, добавить интеграцию с онлайн-кассами или мобильным приложением).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Система уже готова к внедрению в малый и средний бизнес, а в перспективе — к внедрению машинного обучения для прогнозирования спроса.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это готовый инструмент для оптимизации бизнеса, созданный на стыке актуальных технологий и реальных потребностей рынка.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54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02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623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Пользователь является главным действующим лицом.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Он взаимодействует с приложением через веб-интерфейс.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Основные варианты использования включают управление товарами, сотрудниками, операциями и отчётами.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402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представлена логическая модель базы данных, где изображено три сущности: сотрудник, товар и инвентаризационные операции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743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физической модели </a:t>
            </a:r>
            <a:r>
              <a:rPr lang="ru-RU" dirty="0" err="1"/>
              <a:t>бд</a:t>
            </a:r>
            <a:r>
              <a:rPr lang="ru-RU" dirty="0"/>
              <a:t> сущности уже представлены в более конкретном виде с типами данных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75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с использованием фреймворка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Blazor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подводит к использованию шаблона проектирования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MVC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суть которого сводится к разделению модели данных, графического интерфейса и бизнес-логики.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1902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Описание таблиц базы данных в фреймворке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Blazor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происходит через компонент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Каждой таблице соответствует модель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79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позволяет отображать контент через шаблоны – HTML-страницы.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3030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Через компонент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Controller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происходит исполнение бизнес-логики посредством взаимодействия с модулями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отображения шаблонов.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0215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/>
              <a:t>Перейдем непосредственно к приложению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838E5-60C5-45C2-96F6-4FED5D9FEA5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143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8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40683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879108" y="6148103"/>
            <a:ext cx="12007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k-SK" sz="1400" dirty="0">
                <a:solidFill>
                  <a:schemeClr val="accent6">
                    <a:lumMod val="40000"/>
                    <a:lumOff val="60000"/>
                  </a:schemeClr>
                </a:solidFill>
                <a:latin typeface=""/>
                <a:cs typeface="FeSa Cond Pro Book"/>
              </a:rPr>
              <a:t>www.tyuiu.ru</a:t>
            </a:r>
            <a:endParaRPr lang="en-US" sz="1400" dirty="0">
              <a:solidFill>
                <a:schemeClr val="accent6">
                  <a:lumMod val="40000"/>
                  <a:lumOff val="60000"/>
                </a:schemeClr>
              </a:solidFill>
              <a:latin typeface=""/>
              <a:cs typeface="FeSa Cond Pro Book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87" y="1231632"/>
            <a:ext cx="4128459" cy="16933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6110" y="3322371"/>
            <a:ext cx="6776457" cy="2623261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accent6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7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97465" y="6510048"/>
            <a:ext cx="2756340" cy="265384"/>
          </a:xfrm>
          <a:prstGeom prst="rect">
            <a:avLst/>
          </a:prstGeom>
        </p:spPr>
        <p:txBody>
          <a:bodyPr/>
          <a:lstStyle/>
          <a:p>
            <a:fld id="{EB5BC215-3C93-4797-9368-DD9A7C2DD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439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е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6192011" y="1340768"/>
            <a:ext cx="5280587" cy="360040"/>
          </a:xfrm>
          <a:prstGeom prst="roundRect">
            <a:avLst>
              <a:gd name="adj" fmla="val 14912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ounded Rectangle 9"/>
          <p:cNvSpPr/>
          <p:nvPr/>
        </p:nvSpPr>
        <p:spPr>
          <a:xfrm>
            <a:off x="815413" y="1340768"/>
            <a:ext cx="5280587" cy="360040"/>
          </a:xfrm>
          <a:prstGeom prst="roundRect">
            <a:avLst>
              <a:gd name="adj" fmla="val 14912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414" y="1340768"/>
            <a:ext cx="5375837" cy="5040560"/>
          </a:xfrm>
        </p:spPr>
        <p:txBody>
          <a:bodyPr/>
          <a:lstStyle>
            <a:lvl1pPr>
              <a:defRPr sz="1600" b="1" i="0" strike="noStrike" cap="all" baseline="0">
                <a:solidFill>
                  <a:schemeClr val="bg1"/>
                </a:solidFill>
                <a:latin typeface=""/>
              </a:defRPr>
            </a:lvl1pPr>
            <a:lvl2pPr>
              <a:defRPr sz="1800"/>
            </a:lvl2pPr>
            <a:lvl3pPr>
              <a:defRPr sz="1200" b="1" i="0" cap="all"/>
            </a:lvl3pPr>
            <a:lvl4pPr>
              <a:defRPr sz="1200" b="1" i="0" cap="all">
                <a:solidFill>
                  <a:schemeClr val="accent6">
                    <a:lumMod val="75000"/>
                  </a:schemeClr>
                </a:solidFill>
                <a:latin typeface=""/>
              </a:defRPr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97465" y="6510048"/>
            <a:ext cx="2756340" cy="265384"/>
          </a:xfrm>
          <a:prstGeom prst="rect">
            <a:avLst/>
          </a:prstGeom>
        </p:spPr>
        <p:txBody>
          <a:bodyPr/>
          <a:lstStyle/>
          <a:p>
            <a:fld id="{EB5BC215-3C93-4797-9368-DD9A7C2DD66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6192011" y="1340768"/>
            <a:ext cx="5376597" cy="5040560"/>
          </a:xfrm>
        </p:spPr>
        <p:txBody>
          <a:bodyPr/>
          <a:lstStyle>
            <a:lvl1pPr>
              <a:defRPr sz="1600" b="1" i="0" strike="noStrike" cap="all" baseline="0">
                <a:solidFill>
                  <a:schemeClr val="bg1"/>
                </a:solidFill>
                <a:latin typeface=""/>
              </a:defRPr>
            </a:lvl1pPr>
            <a:lvl2pPr>
              <a:defRPr sz="1800"/>
            </a:lvl2pPr>
            <a:lvl3pPr>
              <a:defRPr sz="1200" b="1" i="0" cap="all"/>
            </a:lvl3pPr>
            <a:lvl4pPr>
              <a:defRPr sz="1200" b="1" i="0" cap="all">
                <a:solidFill>
                  <a:schemeClr val="accent6">
                    <a:lumMod val="75000"/>
                  </a:schemeClr>
                </a:solidFill>
                <a:latin typeface=""/>
              </a:defRPr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7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p_4000px_russia_with_crimea_and_sevastopol copy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42" t="-8053" r="-2031" b="-773"/>
          <a:stretch/>
        </p:blipFill>
        <p:spPr>
          <a:xfrm>
            <a:off x="1199457" y="188641"/>
            <a:ext cx="9455348" cy="41532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5BC215-3C93-4797-9368-DD9A7C2DD668}" type="slidenum">
              <a:rPr lang="ru-RU" smtClean="0"/>
              <a:t>‹#›</a:t>
            </a:fld>
            <a:endParaRPr lang="ru-RU"/>
          </a:p>
        </p:txBody>
      </p:sp>
      <p:sp>
        <p:nvSpPr>
          <p:cNvPr id="5" name="Rounded Rectangle 4"/>
          <p:cNvSpPr/>
          <p:nvPr/>
        </p:nvSpPr>
        <p:spPr>
          <a:xfrm>
            <a:off x="815414" y="4149080"/>
            <a:ext cx="10561173" cy="360040"/>
          </a:xfrm>
          <a:prstGeom prst="roundRect">
            <a:avLst>
              <a:gd name="adj" fmla="val 14912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815414" y="4149080"/>
            <a:ext cx="10561173" cy="2088232"/>
          </a:xfrm>
        </p:spPr>
        <p:txBody>
          <a:bodyPr/>
          <a:lstStyle>
            <a:lvl1pPr>
              <a:defRPr sz="1600" b="1" i="0" strike="noStrike" cap="all" baseline="0">
                <a:solidFill>
                  <a:schemeClr val="bg1"/>
                </a:solidFill>
                <a:latin typeface=""/>
              </a:defRPr>
            </a:lvl1pPr>
            <a:lvl2pPr>
              <a:defRPr sz="1800"/>
            </a:lvl2pPr>
            <a:lvl3pPr>
              <a:defRPr sz="1200" b="1" i="0" cap="all"/>
            </a:lvl3pPr>
            <a:lvl4pPr>
              <a:defRPr sz="1200" b="1" i="0" cap="all">
                <a:solidFill>
                  <a:schemeClr val="accent6">
                    <a:lumMod val="75000"/>
                  </a:schemeClr>
                </a:solidFill>
                <a:latin typeface=""/>
              </a:defRPr>
            </a:lvl4pPr>
            <a:lvl5pPr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1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53EA4-45FB-4900-AFCF-1216E0EFA9F1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BC215-3C93-4797-9368-DD9A7C2DD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099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"/>
            <a:ext cx="12240683" cy="85561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029" y="274638"/>
            <a:ext cx="9065159" cy="62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028" y="1276354"/>
            <a:ext cx="10690048" cy="5054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pic>
        <p:nvPicPr>
          <p:cNvPr id="8" name="Picture 7" descr="222344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57368"/>
            <a:ext cx="12336693" cy="1295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36427" y="188640"/>
            <a:ext cx="1404499" cy="576064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37600" y="643849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EB5BC215-3C93-4797-9368-DD9A7C2DD6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71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l" defTabSz="457200" rtl="0" eaLnBrk="1" latinLnBrk="0" hangingPunct="1">
        <a:spcBef>
          <a:spcPct val="0"/>
        </a:spcBef>
        <a:buNone/>
        <a:defRPr sz="2400" b="1" i="0" kern="1200" cap="all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9144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3716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074420" y="3368091"/>
            <a:ext cx="10568147" cy="1341069"/>
          </a:xfrm>
        </p:spPr>
        <p:txBody>
          <a:bodyPr>
            <a:normAutofit/>
          </a:bodyPr>
          <a:lstStyle/>
          <a:p>
            <a:pPr algn="ctr"/>
            <a:r>
              <a:rPr lang="ru-RU" sz="3100" b="0" dirty="0">
                <a:latin typeface="Franklin Gothic Medium (Заголовки)"/>
              </a:rPr>
              <a:t>Тема: </a:t>
            </a:r>
            <a:r>
              <a:rPr lang="ru-RU" sz="3100" b="1" dirty="0">
                <a:effectLst/>
                <a:latin typeface="Franklin Gothic Medium (Заголовки)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автоматизированной информационной системы «Товарный учёт»</a:t>
            </a:r>
            <a:endParaRPr lang="ru-RU" b="0" dirty="0"/>
          </a:p>
        </p:txBody>
      </p:sp>
      <p:sp>
        <p:nvSpPr>
          <p:cNvPr id="6" name="TextBox 5"/>
          <p:cNvSpPr txBox="1"/>
          <p:nvPr/>
        </p:nvSpPr>
        <p:spPr>
          <a:xfrm>
            <a:off x="6678680" y="5145172"/>
            <a:ext cx="496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Разработчик:</a:t>
            </a:r>
          </a:p>
          <a:p>
            <a:r>
              <a:rPr lang="ru-RU" sz="2400" dirty="0">
                <a:solidFill>
                  <a:schemeClr val="bg1"/>
                </a:solidFill>
              </a:rPr>
              <a:t>студент гр. НТм-23-1 Лонгортов Е. Б.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7460" y="5145172"/>
            <a:ext cx="4963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Научный руководитель: </a:t>
            </a:r>
          </a:p>
          <a:p>
            <a:r>
              <a:rPr lang="ru-RU" sz="2400" dirty="0">
                <a:solidFill>
                  <a:schemeClr val="bg1"/>
                </a:solidFill>
              </a:rPr>
              <a:t>доцент, канд. </a:t>
            </a:r>
            <a:r>
              <a:rPr lang="ru-RU" sz="2400" dirty="0" err="1">
                <a:solidFill>
                  <a:schemeClr val="bg1"/>
                </a:solidFill>
              </a:rPr>
              <a:t>пед</a:t>
            </a:r>
            <a:r>
              <a:rPr lang="ru-RU" sz="2400" dirty="0">
                <a:solidFill>
                  <a:schemeClr val="bg1"/>
                </a:solidFill>
              </a:rPr>
              <a:t>. наук Спирин И. С.</a:t>
            </a:r>
          </a:p>
        </p:txBody>
      </p:sp>
    </p:spTree>
    <p:extLst>
      <p:ext uri="{BB962C8B-B14F-4D97-AF65-F5344CB8AC3E}">
        <p14:creationId xmlns:p14="http://schemas.microsoft.com/office/powerpoint/2010/main" val="178451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/>
          <p:cNvSpPr txBox="1">
            <a:spLocks/>
          </p:cNvSpPr>
          <p:nvPr/>
        </p:nvSpPr>
        <p:spPr>
          <a:xfrm>
            <a:off x="0" y="122662"/>
            <a:ext cx="9144000" cy="733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1" i="0" kern="1200" cap="all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/>
              <a:t>Классы компонента </a:t>
            </a:r>
            <a:r>
              <a:rPr lang="en-US" sz="3000" dirty="0" err="1"/>
              <a:t>controlLER</a:t>
            </a:r>
            <a:endParaRPr lang="ru-RU" sz="3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BB2BC0-21A9-4B0B-98F7-D6327600FF2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85587" y="1775431"/>
            <a:ext cx="5620826" cy="33071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C152DE-71D2-4D82-8AE1-359A991933F9}"/>
              </a:ext>
            </a:extLst>
          </p:cNvPr>
          <p:cNvSpPr txBox="1"/>
          <p:nvPr/>
        </p:nvSpPr>
        <p:spPr>
          <a:xfrm>
            <a:off x="11704320" y="6242260"/>
            <a:ext cx="48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10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88369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04BDA69-0A1A-4D3A-8B1D-00B553487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dirty="0"/>
              <a:t>Демонстрация работы приложения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F37FC0B-2C17-0684-CC43-1A4017D4E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7A3EF-6B1D-4F30-979B-FCA21511C853}"/>
              </a:ext>
            </a:extLst>
          </p:cNvPr>
          <p:cNvSpPr txBox="1"/>
          <p:nvPr/>
        </p:nvSpPr>
        <p:spPr>
          <a:xfrm>
            <a:off x="11704320" y="6242260"/>
            <a:ext cx="48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11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039843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2D4EF-3A9E-6C3F-653B-1AA03B7CF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выполненного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31DF61-76BD-5E33-4921-DF5DFEF92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Созданные объектно-ориентированные модели данных с классами для описания товаров, сотрудников и операций.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Разработанный пользовательский интерфейс на базе технологии </a:t>
            </a:r>
            <a:r>
              <a:rPr lang="en-US" sz="3600" dirty="0" err="1"/>
              <a:t>Blazor</a:t>
            </a:r>
            <a:r>
              <a:rPr lang="en-US" sz="3600" dirty="0"/>
              <a:t>.</a:t>
            </a:r>
            <a:endParaRPr lang="ru-RU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sz="3600" dirty="0"/>
              <a:t>Реализованная функция генерации отчётов.</a:t>
            </a:r>
          </a:p>
          <a:p>
            <a:endParaRPr lang="ru-RU" sz="36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9CDD65-64AA-4A90-B52D-245846C3E4A4}"/>
              </a:ext>
            </a:extLst>
          </p:cNvPr>
          <p:cNvSpPr txBox="1"/>
          <p:nvPr/>
        </p:nvSpPr>
        <p:spPr>
          <a:xfrm>
            <a:off x="11704320" y="6242260"/>
            <a:ext cx="48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12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64212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7A70A5-68BD-4CDD-8798-E0B053FB0D63}"/>
              </a:ext>
            </a:extLst>
          </p:cNvPr>
          <p:cNvSpPr txBox="1"/>
          <p:nvPr/>
        </p:nvSpPr>
        <p:spPr>
          <a:xfrm>
            <a:off x="11704320" y="6242260"/>
            <a:ext cx="487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13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0017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0857" y="3200400"/>
            <a:ext cx="10833463" cy="3226526"/>
          </a:xfrm>
        </p:spPr>
        <p:txBody>
          <a:bodyPr>
            <a:normAutofit/>
          </a:bodyPr>
          <a:lstStyle/>
          <a:p>
            <a:pPr algn="just"/>
            <a:r>
              <a:rPr lang="ru-RU" b="1" dirty="0"/>
              <a:t>ЗАДАЧИ: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классы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описания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товаров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сотрудников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операций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ввода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данных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инвентаризации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реализовать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функциональность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отчётов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продажам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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построить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использованием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Blazor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качестве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веб-интерфейса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spcAft>
                <a:spcPts val="0"/>
              </a:spcAft>
              <a:buClr>
                <a:schemeClr val="tx1"/>
              </a:buClr>
              <a:tabLst>
                <a:tab pos="630555" algn="l"/>
              </a:tabLst>
            </a:pPr>
            <a:endParaRPr lang="ru-RU" sz="2800" dirty="0">
              <a:solidFill>
                <a:schemeClr val="tx1"/>
              </a:solidFill>
            </a:endParaRP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3823022"/>
              </p:ext>
            </p:extLst>
          </p:nvPr>
        </p:nvGraphicFramePr>
        <p:xfrm>
          <a:off x="870857" y="904580"/>
          <a:ext cx="10604864" cy="209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02432">
                  <a:extLst>
                    <a:ext uri="{9D8B030D-6E8A-4147-A177-3AD203B41FA5}">
                      <a16:colId xmlns:a16="http://schemas.microsoft.com/office/drawing/2014/main" val="1232650370"/>
                    </a:ext>
                  </a:extLst>
                </a:gridCol>
                <a:gridCol w="5302432">
                  <a:extLst>
                    <a:ext uri="{9D8B030D-6E8A-4147-A177-3AD203B41FA5}">
                      <a16:colId xmlns:a16="http://schemas.microsoft.com/office/drawing/2014/main" val="1456940785"/>
                    </a:ext>
                  </a:extLst>
                </a:gridCol>
              </a:tblGrid>
              <a:tr h="858425">
                <a:tc gridSpan="2"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ЦЕЛЬ:</a:t>
                      </a:r>
                      <a:r>
                        <a:rPr lang="ru-RU" sz="2000" b="1" baseline="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u-RU" sz="200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проектирование веб-приложения «Товарный учёт» на основе фреймворка </a:t>
                      </a:r>
                      <a:r>
                        <a:rPr lang="ru-RU" sz="2000" kern="1200" dirty="0" err="1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Blazor</a:t>
                      </a:r>
                      <a:r>
                        <a:rPr lang="ru-RU" sz="200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20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2000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05253"/>
                  </a:ext>
                </a:extLst>
              </a:tr>
              <a:tr h="1231655"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ОБЪЕКТ: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веб-приложение для автоматизации товарного учёта.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ПРЕДМЕТ</a:t>
                      </a:r>
                      <a:r>
                        <a:rPr lang="ru-RU" sz="2000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:</a:t>
                      </a:r>
                    </a:p>
                    <a:p>
                      <a:r>
                        <a:rPr lang="ru-RU" sz="200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процесс разработки веб-приложения для ведения товарного учёта.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50133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5A3FDE-3D50-4322-A68A-82A2E19A993E}"/>
              </a:ext>
            </a:extLst>
          </p:cNvPr>
          <p:cNvSpPr txBox="1"/>
          <p:nvPr/>
        </p:nvSpPr>
        <p:spPr>
          <a:xfrm>
            <a:off x="11704320" y="6242260"/>
            <a:ext cx="25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043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4EC01AF-DCBB-F142-CCB3-9B5BC49F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000" dirty="0"/>
              <a:t>Инструменты реализации</a:t>
            </a:r>
          </a:p>
        </p:txBody>
      </p:sp>
      <p:sp>
        <p:nvSpPr>
          <p:cNvPr id="16" name="Заголовок 1"/>
          <p:cNvSpPr txBox="1">
            <a:spLocks/>
          </p:cNvSpPr>
          <p:nvPr/>
        </p:nvSpPr>
        <p:spPr>
          <a:xfrm>
            <a:off x="0" y="286675"/>
            <a:ext cx="9144000" cy="733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1" i="0" kern="1200" cap="all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2E52A5-2916-4EEC-943A-DA74C9CC9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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Среда разработки: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MS Visual Studio 2022;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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Веб-интерфейс: фреймворк 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Blazor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 (C#);</a:t>
            </a:r>
          </a:p>
          <a:p>
            <a:pPr marL="342900" indent="450000" algn="just">
              <a:lnSpc>
                <a:spcPct val="170000"/>
              </a:lnSpc>
              <a:spcBef>
                <a:spcPts val="0"/>
              </a:spcBef>
              <a:buFont typeface="Symbol" panose="05050102010706020507" pitchFamily="18" charset="2"/>
              <a:buChar char="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Серверная часть: ASP.NET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Core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;</a:t>
            </a:r>
          </a:p>
          <a:p>
            <a:pPr marL="342900" indent="450000" algn="just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"/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Хранение данных: 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Microsoft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SQL </a:t>
            </a:r>
            <a:r>
              <a:rPr lang="ru-RU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Server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ru-R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EC315A-2145-46A4-8DF4-72F2272424CD}"/>
              </a:ext>
            </a:extLst>
          </p:cNvPr>
          <p:cNvSpPr txBox="1"/>
          <p:nvPr/>
        </p:nvSpPr>
        <p:spPr>
          <a:xfrm>
            <a:off x="11704320" y="6242260"/>
            <a:ext cx="25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4357"/>
                </a:solidFill>
                <a:latin typeface="Futura PT Book" panose="020B0502020204020303" pitchFamily="34" charset="-52"/>
              </a:rPr>
              <a:t>3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21599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/>
              <a:t>Диаграмма вариантов использования в нотации </a:t>
            </a:r>
            <a:r>
              <a:rPr lang="en-US" dirty="0"/>
              <a:t>UML</a:t>
            </a:r>
            <a:endParaRPr lang="ru-RU" sz="11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8031A1-8166-4C53-BF8A-92CF88BA8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D90399AA-D3D9-45CC-89BD-D4D54F4FCEC8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"/>
          <a:stretch/>
        </p:blipFill>
        <p:spPr bwMode="auto">
          <a:xfrm>
            <a:off x="2617310" y="1825625"/>
            <a:ext cx="6957379" cy="435133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73340D-CCBD-49A7-A361-A24D5691B35F}"/>
              </a:ext>
            </a:extLst>
          </p:cNvPr>
          <p:cNvSpPr txBox="1"/>
          <p:nvPr/>
        </p:nvSpPr>
        <p:spPr>
          <a:xfrm>
            <a:off x="11704320" y="6242260"/>
            <a:ext cx="25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4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56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86675"/>
            <a:ext cx="9144000" cy="733309"/>
          </a:xfrm>
        </p:spPr>
        <p:txBody>
          <a:bodyPr>
            <a:normAutofit/>
          </a:bodyPr>
          <a:lstStyle/>
          <a:p>
            <a:r>
              <a:rPr lang="ru-RU" sz="3000" dirty="0"/>
              <a:t>Логическая модель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734D03-CA77-4D09-8F87-043D5C75A9A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062412" y="1571625"/>
            <a:ext cx="4067175" cy="3714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C4C9B4-4DE8-4B3B-9FA1-8AEA7B5393C7}"/>
              </a:ext>
            </a:extLst>
          </p:cNvPr>
          <p:cNvSpPr txBox="1"/>
          <p:nvPr/>
        </p:nvSpPr>
        <p:spPr>
          <a:xfrm>
            <a:off x="11704320" y="6242260"/>
            <a:ext cx="25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5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7502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/>
          <p:cNvSpPr>
            <a:spLocks noGrp="1"/>
          </p:cNvSpPr>
          <p:nvPr>
            <p:ph type="ctrTitle"/>
          </p:nvPr>
        </p:nvSpPr>
        <p:spPr>
          <a:xfrm>
            <a:off x="0" y="286675"/>
            <a:ext cx="9144000" cy="733309"/>
          </a:xfrm>
        </p:spPr>
        <p:txBody>
          <a:bodyPr>
            <a:normAutofit/>
          </a:bodyPr>
          <a:lstStyle/>
          <a:p>
            <a:r>
              <a:rPr lang="ru-RU" sz="3000" dirty="0"/>
              <a:t>Физическая модель</a:t>
            </a:r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DE96321E-B407-44DA-A821-953023DC2CD0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95550" y="1480865"/>
            <a:ext cx="3400900" cy="38962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22325-E528-451B-B4FC-0CEAB4A409EA}"/>
              </a:ext>
            </a:extLst>
          </p:cNvPr>
          <p:cNvSpPr txBox="1"/>
          <p:nvPr/>
        </p:nvSpPr>
        <p:spPr>
          <a:xfrm>
            <a:off x="11704320" y="6242260"/>
            <a:ext cx="25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6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2991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6907" y="1111662"/>
            <a:ext cx="677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4" name="Заголовок 1"/>
          <p:cNvSpPr txBox="1">
            <a:spLocks/>
          </p:cNvSpPr>
          <p:nvPr/>
        </p:nvSpPr>
        <p:spPr>
          <a:xfrm>
            <a:off x="0" y="286675"/>
            <a:ext cx="9144000" cy="733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1" i="0" kern="1200" cap="all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/>
              <a:t>Диаграмма сценария системы </a:t>
            </a:r>
            <a:r>
              <a:rPr lang="en-US" sz="3000" dirty="0"/>
              <a:t>MVC</a:t>
            </a:r>
            <a:endParaRPr lang="ru-RU" sz="3000" dirty="0"/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9D9A3E94-725F-402D-B4C2-8A33713BB6D0}"/>
              </a:ext>
            </a:extLst>
          </p:cNvPr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4" b="43334"/>
          <a:stretch/>
        </p:blipFill>
        <p:spPr bwMode="auto">
          <a:xfrm>
            <a:off x="3402324" y="1440445"/>
            <a:ext cx="5387352" cy="397710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33F580-4B26-4289-A8B3-81E4DD52A12A}"/>
              </a:ext>
            </a:extLst>
          </p:cNvPr>
          <p:cNvSpPr txBox="1"/>
          <p:nvPr/>
        </p:nvSpPr>
        <p:spPr>
          <a:xfrm>
            <a:off x="11704320" y="6242260"/>
            <a:ext cx="25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7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99253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/>
          <p:cNvSpPr txBox="1">
            <a:spLocks/>
          </p:cNvSpPr>
          <p:nvPr/>
        </p:nvSpPr>
        <p:spPr>
          <a:xfrm>
            <a:off x="0" y="122662"/>
            <a:ext cx="9144000" cy="733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1" i="0" kern="1200" cap="all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Классы компонента </a:t>
            </a:r>
            <a:r>
              <a:rPr lang="en-US" sz="2800" dirty="0"/>
              <a:t>Model</a:t>
            </a:r>
            <a:endParaRPr lang="ru-RU" sz="36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8DA12B-4A8F-4C53-B69E-6317E3C497F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271962" y="1828800"/>
            <a:ext cx="3648075" cy="3200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94F805-6E1F-4B58-A3CB-F3DF511C3907}"/>
              </a:ext>
            </a:extLst>
          </p:cNvPr>
          <p:cNvSpPr txBox="1"/>
          <p:nvPr/>
        </p:nvSpPr>
        <p:spPr>
          <a:xfrm>
            <a:off x="11704320" y="6242260"/>
            <a:ext cx="25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8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53247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/>
          <p:cNvSpPr txBox="1">
            <a:spLocks/>
          </p:cNvSpPr>
          <p:nvPr/>
        </p:nvSpPr>
        <p:spPr>
          <a:xfrm>
            <a:off x="0" y="122662"/>
            <a:ext cx="9144000" cy="7333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6000" b="1" i="0" kern="1200" cap="all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000" dirty="0"/>
              <a:t>Классы компонента </a:t>
            </a:r>
            <a:r>
              <a:rPr lang="en-US" sz="3000" dirty="0"/>
              <a:t>View</a:t>
            </a:r>
            <a:endParaRPr 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E5FF2-F048-49EC-B5B9-9719465E2267}"/>
              </a:ext>
            </a:extLst>
          </p:cNvPr>
          <p:cNvPicPr/>
          <p:nvPr/>
        </p:nvPicPr>
        <p:blipFill rotWithShape="1">
          <a:blip r:embed="rId3"/>
          <a:srcRect l="1679" t="4311" b="7853"/>
          <a:stretch/>
        </p:blipFill>
        <p:spPr bwMode="auto">
          <a:xfrm>
            <a:off x="2888290" y="1308426"/>
            <a:ext cx="6415420" cy="4241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F69BED-B40C-431C-B121-46DC89318302}"/>
              </a:ext>
            </a:extLst>
          </p:cNvPr>
          <p:cNvSpPr txBox="1"/>
          <p:nvPr/>
        </p:nvSpPr>
        <p:spPr>
          <a:xfrm>
            <a:off x="11704320" y="6242260"/>
            <a:ext cx="250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2B4357"/>
                </a:solidFill>
                <a:latin typeface="Futura PT Book" panose="020B0502020204020303" pitchFamily="34" charset="-52"/>
              </a:rPr>
              <a:t>9</a:t>
            </a:r>
            <a:endParaRPr lang="ru-RU" sz="1800" dirty="0">
              <a:solidFill>
                <a:srgbClr val="2B4357"/>
              </a:solidFill>
              <a:latin typeface="Futura PT Book" panose="020B0502020204020303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302173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Базовая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Угл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Тема1" id="{75AE3E97-9430-4031-BE95-404885803965}" vid="{950F6D90-FE0C-4937-9CCB-C85A1DFF764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2988</TotalTime>
  <Words>489</Words>
  <Application>Microsoft Office PowerPoint</Application>
  <PresentationFormat>Широкоэкранный</PresentationFormat>
  <Paragraphs>78</Paragraphs>
  <Slides>13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4" baseType="lpstr">
      <vt:lpstr>Arial</vt:lpstr>
      <vt:lpstr>Calibri</vt:lpstr>
      <vt:lpstr>DeepSeek-CJK-patch</vt:lpstr>
      <vt:lpstr>Franklin Gothic Book</vt:lpstr>
      <vt:lpstr>Franklin Gothic Medium</vt:lpstr>
      <vt:lpstr>Franklin Gothic Medium (Заголовки)</vt:lpstr>
      <vt:lpstr>Futura PT Book</vt:lpstr>
      <vt:lpstr>Symbol</vt:lpstr>
      <vt:lpstr>Times New Roman</vt:lpstr>
      <vt:lpstr>Wingdings</vt:lpstr>
      <vt:lpstr>Тема1</vt:lpstr>
      <vt:lpstr>Тема: Разработка автоматизированной информационной системы «Товарный учёт»</vt:lpstr>
      <vt:lpstr>Презентация PowerPoint</vt:lpstr>
      <vt:lpstr>Инструменты реализации</vt:lpstr>
      <vt:lpstr>Диаграмма вариантов использования в нотации UML</vt:lpstr>
      <vt:lpstr>Логическая модель</vt:lpstr>
      <vt:lpstr>Физическая модель</vt:lpstr>
      <vt:lpstr>Презентация PowerPoint</vt:lpstr>
      <vt:lpstr>Презентация PowerPoint</vt:lpstr>
      <vt:lpstr>Презентация PowerPoint</vt:lpstr>
      <vt:lpstr>Презентация PowerPoint</vt:lpstr>
      <vt:lpstr>Демонстрация работы приложения</vt:lpstr>
      <vt:lpstr>Результаты выполненного проекта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анализ эффективности горизонтальных скважин и боковых стволов на кечимовском месторождении</dc:title>
  <dc:creator>Admin</dc:creator>
  <cp:lastModifiedBy>Егор Лонгортов</cp:lastModifiedBy>
  <cp:revision>145</cp:revision>
  <dcterms:created xsi:type="dcterms:W3CDTF">2019-05-14T09:26:52Z</dcterms:created>
  <dcterms:modified xsi:type="dcterms:W3CDTF">2025-04-23T07:14:13Z</dcterms:modified>
</cp:coreProperties>
</file>