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77" r:id="rId18"/>
    <p:sldId id="279" r:id="rId19"/>
    <p:sldId id="278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face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F6C55-6C14-4F0D-928C-D7F1BE70B2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0" indent="0" algn="l"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E4D0D-91FD-4396-917D-73399F8459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0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57920" y="2394857"/>
            <a:ext cx="5142780" cy="1441089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57920" y="3983037"/>
            <a:ext cx="5142780" cy="82119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>
            <p:custDataLst>
              <p:tags r:id="rId8"/>
            </p:custDataLst>
          </p:nvPr>
        </p:nvCxnSpPr>
        <p:spPr>
          <a:xfrm>
            <a:off x="590635" y="3915321"/>
            <a:ext cx="319680" cy="0"/>
          </a:xfrm>
          <a:prstGeom prst="line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</p:cxn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281100" y="730136"/>
            <a:ext cx="595200" cy="595540"/>
            <a:chOff x="268400" y="295448"/>
            <a:chExt cx="595200" cy="595540"/>
          </a:xfrm>
        </p:grpSpPr>
        <p:sp>
          <p:nvSpPr>
            <p:cNvPr id="19" name="椭圆 18"/>
            <p:cNvSpPr/>
            <p:nvPr>
              <p:custDataLst>
                <p:tags r:id="rId3"/>
              </p:custDataLst>
            </p:nvPr>
          </p:nvSpPr>
          <p:spPr>
            <a:xfrm>
              <a:off x="268400" y="295448"/>
              <a:ext cx="595200" cy="5952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椭圆 19"/>
            <p:cNvSpPr/>
            <p:nvPr>
              <p:custDataLst>
                <p:tags r:id="rId4"/>
              </p:custDataLst>
            </p:nvPr>
          </p:nvSpPr>
          <p:spPr>
            <a:xfrm>
              <a:off x="268401" y="328539"/>
              <a:ext cx="157684" cy="157684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5"/>
              </p:custDataLst>
            </p:nvPr>
          </p:nvSpPr>
          <p:spPr>
            <a:xfrm>
              <a:off x="671368" y="698756"/>
              <a:ext cx="192232" cy="192232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1119000" y="551543"/>
            <a:ext cx="102348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57920" y="2385693"/>
            <a:ext cx="4825280" cy="1325563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6"/>
            </p:custDataLst>
          </p:nvPr>
        </p:nvCxnSpPr>
        <p:spPr>
          <a:xfrm>
            <a:off x="610320" y="3839120"/>
            <a:ext cx="319680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miter lim="800000"/>
          </a:ln>
          <a:effectLst/>
        </p:spPr>
      </p:cxnSp>
      <p:sp>
        <p:nvSpPr>
          <p:cNvPr id="7" name="椭圆 6"/>
          <p:cNvSpPr/>
          <p:nvPr>
            <p:custDataLst>
              <p:tags r:id="rId7"/>
            </p:custDataLst>
          </p:nvPr>
        </p:nvSpPr>
        <p:spPr>
          <a:xfrm>
            <a:off x="4963480" y="2164712"/>
            <a:ext cx="842639" cy="842639"/>
          </a:xfrm>
          <a:prstGeom prst="ellipse">
            <a:avLst/>
          </a:prstGeom>
          <a:gradFill flip="none" rotWithShape="1">
            <a:gsLst>
              <a:gs pos="649">
                <a:schemeClr val="accent3"/>
              </a:gs>
              <a:gs pos="39000">
                <a:schemeClr val="accent4"/>
              </a:gs>
              <a:gs pos="69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1B2A63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457920" y="3983037"/>
            <a:ext cx="4825280" cy="821191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17600" y="365125"/>
            <a:ext cx="102362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117600" y="1825625"/>
            <a:ext cx="102362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7"/>
            </p:custDataLst>
          </p:nvPr>
        </p:nvGrpSpPr>
        <p:grpSpPr>
          <a:xfrm>
            <a:off x="281100" y="730136"/>
            <a:ext cx="595200" cy="595540"/>
            <a:chOff x="268400" y="295448"/>
            <a:chExt cx="595200" cy="595540"/>
          </a:xfrm>
        </p:grpSpPr>
        <p:sp>
          <p:nvSpPr>
            <p:cNvPr id="8" name="椭圆 7"/>
            <p:cNvSpPr/>
            <p:nvPr>
              <p:custDataLst>
                <p:tags r:id="rId8"/>
              </p:custDataLst>
            </p:nvPr>
          </p:nvSpPr>
          <p:spPr>
            <a:xfrm>
              <a:off x="268400" y="295448"/>
              <a:ext cx="595200" cy="5952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椭圆 8"/>
            <p:cNvSpPr/>
            <p:nvPr>
              <p:custDataLst>
                <p:tags r:id="rId9"/>
              </p:custDataLst>
            </p:nvPr>
          </p:nvSpPr>
          <p:spPr>
            <a:xfrm>
              <a:off x="268401" y="328539"/>
              <a:ext cx="157684" cy="157684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0"/>
              </p:custDataLst>
            </p:nvPr>
          </p:nvSpPr>
          <p:spPr>
            <a:xfrm>
              <a:off x="671368" y="698756"/>
              <a:ext cx="192232" cy="192232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</p:grp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50950" y="1905000"/>
            <a:ext cx="5575300" cy="1573499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1250950" y="3734291"/>
            <a:ext cx="5575300" cy="85041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8"/>
            </p:custDataLst>
          </p:nvPr>
        </p:nvCxnSpPr>
        <p:spPr>
          <a:xfrm>
            <a:off x="3915449" y="3580994"/>
            <a:ext cx="24630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281100" y="730136"/>
            <a:ext cx="595200" cy="595540"/>
            <a:chOff x="268400" y="295448"/>
            <a:chExt cx="595200" cy="595540"/>
          </a:xfrm>
        </p:grpSpPr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268400" y="295448"/>
              <a:ext cx="595200" cy="5952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椭圆 10"/>
            <p:cNvSpPr/>
            <p:nvPr>
              <p:custDataLst>
                <p:tags r:id="rId4"/>
              </p:custDataLst>
            </p:nvPr>
          </p:nvSpPr>
          <p:spPr>
            <a:xfrm>
              <a:off x="268401" y="328539"/>
              <a:ext cx="157684" cy="157684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5"/>
              </p:custDataLst>
            </p:nvPr>
          </p:nvSpPr>
          <p:spPr>
            <a:xfrm>
              <a:off x="671368" y="698756"/>
              <a:ext cx="192232" cy="192232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116000" y="363600"/>
            <a:ext cx="102348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1116000" y="1825625"/>
            <a:ext cx="50054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>
            <p:ph sz="half" idx="13"/>
            <p:custDataLst>
              <p:tags r:id="rId11"/>
            </p:custDataLst>
          </p:nvPr>
        </p:nvSpPr>
        <p:spPr>
          <a:xfrm>
            <a:off x="6345400" y="1825625"/>
            <a:ext cx="50054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36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36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243000" y="410822"/>
            <a:ext cx="595200" cy="595540"/>
            <a:chOff x="268400" y="295448"/>
            <a:chExt cx="595200" cy="595540"/>
          </a:xfrm>
        </p:grpSpPr>
        <p:sp>
          <p:nvSpPr>
            <p:cNvPr id="11" name="椭圆 10"/>
            <p:cNvSpPr/>
            <p:nvPr>
              <p:custDataLst>
                <p:tags r:id="rId3"/>
              </p:custDataLst>
            </p:nvPr>
          </p:nvSpPr>
          <p:spPr>
            <a:xfrm>
              <a:off x="268400" y="295448"/>
              <a:ext cx="595200" cy="5952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椭圆 11"/>
            <p:cNvSpPr/>
            <p:nvPr>
              <p:custDataLst>
                <p:tags r:id="rId4"/>
              </p:custDataLst>
            </p:nvPr>
          </p:nvSpPr>
          <p:spPr>
            <a:xfrm>
              <a:off x="268401" y="328539"/>
              <a:ext cx="157684" cy="157684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5"/>
              </p:custDataLst>
            </p:nvPr>
          </p:nvSpPr>
          <p:spPr>
            <a:xfrm>
              <a:off x="671368" y="698756"/>
              <a:ext cx="192232" cy="192232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281100" y="730136"/>
            <a:ext cx="595200" cy="595540"/>
            <a:chOff x="268400" y="295448"/>
            <a:chExt cx="595200" cy="595540"/>
          </a:xfrm>
        </p:grpSpPr>
        <p:sp>
          <p:nvSpPr>
            <p:cNvPr id="13" name="椭圆 12"/>
            <p:cNvSpPr/>
            <p:nvPr>
              <p:custDataLst>
                <p:tags r:id="rId3"/>
              </p:custDataLst>
            </p:nvPr>
          </p:nvSpPr>
          <p:spPr>
            <a:xfrm>
              <a:off x="268400" y="295448"/>
              <a:ext cx="595200" cy="595200"/>
            </a:xfrm>
            <a:prstGeom prst="ellipse">
              <a:avLst/>
            </a:prstGeom>
            <a:noFill/>
            <a:ln w="95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椭圆 13"/>
            <p:cNvSpPr/>
            <p:nvPr>
              <p:custDataLst>
                <p:tags r:id="rId4"/>
              </p:custDataLst>
            </p:nvPr>
          </p:nvSpPr>
          <p:spPr>
            <a:xfrm>
              <a:off x="268401" y="328539"/>
              <a:ext cx="157684" cy="157684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5"/>
              </p:custDataLst>
            </p:nvPr>
          </p:nvSpPr>
          <p:spPr>
            <a:xfrm>
              <a:off x="671368" y="698756"/>
              <a:ext cx="192232" cy="192232"/>
            </a:xfrm>
            <a:prstGeom prst="ellipse">
              <a:avLst/>
            </a:prstGeom>
            <a:gradFill flip="none" rotWithShape="1">
              <a:gsLst>
                <a:gs pos="649">
                  <a:schemeClr val="accent3"/>
                </a:gs>
                <a:gs pos="50000">
                  <a:schemeClr val="accent2"/>
                </a:gs>
                <a:gs pos="84000">
                  <a:schemeClr val="accent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1B2A63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1066799" y="742950"/>
            <a:ext cx="4102101" cy="160020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321300" y="742950"/>
            <a:ext cx="60331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1066799" y="2411232"/>
            <a:ext cx="4102101" cy="373531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2017/8/9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4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5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8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3825" y="2117997"/>
            <a:ext cx="5142780" cy="1441089"/>
          </a:xfrm>
        </p:spPr>
        <p:txBody>
          <a:bodyPr/>
          <a:p>
            <a:r>
              <a:rPr lang="zh-CN" altLang="en-US" sz="6000"/>
              <a:t>智能门锁</a:t>
            </a:r>
            <a:endParaRPr lang="zh-CN" altLang="en-US" sz="6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4295" y="4594542"/>
            <a:ext cx="5142780" cy="821191"/>
          </a:xfrm>
        </p:spPr>
        <p:txBody>
          <a:bodyPr/>
          <a:p>
            <a:pPr algn="r"/>
            <a:r>
              <a:rPr lang="zh-CN" altLang="en-US" sz="2400"/>
              <a:t>龙晓怡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7900" y="2196465"/>
            <a:ext cx="10236200" cy="4351338"/>
          </a:xfrm>
        </p:spPr>
        <p:txBody>
          <a:bodyPr/>
          <a:p>
            <a:r>
              <a:rPr lang="zh-CN" altLang="en-US"/>
              <a:t>读卡器模块</a:t>
            </a:r>
            <a:endParaRPr lang="zh-CN" altLang="en-US"/>
          </a:p>
        </p:txBody>
      </p:sp>
      <p:sp>
        <p:nvSpPr>
          <p:cNvPr id="4" name="流程图: 终止 3"/>
          <p:cNvSpPr/>
          <p:nvPr/>
        </p:nvSpPr>
        <p:spPr>
          <a:xfrm>
            <a:off x="3396615" y="520065"/>
            <a:ext cx="2044700" cy="7048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开始</a:t>
            </a:r>
            <a:endParaRPr lang="zh-CN" altLang="en-US" sz="2000" b="1"/>
          </a:p>
        </p:txBody>
      </p:sp>
      <p:sp>
        <p:nvSpPr>
          <p:cNvPr id="5" name="流程图: 过程 4"/>
          <p:cNvSpPr/>
          <p:nvPr/>
        </p:nvSpPr>
        <p:spPr>
          <a:xfrm>
            <a:off x="3498215" y="2130425"/>
            <a:ext cx="1943100" cy="5683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条件初始化</a:t>
            </a:r>
            <a:endParaRPr lang="zh-CN" altLang="en-US" sz="2000" b="1"/>
          </a:p>
        </p:txBody>
      </p:sp>
      <p:sp>
        <p:nvSpPr>
          <p:cNvPr id="6" name="流程图: 过程 5"/>
          <p:cNvSpPr/>
          <p:nvPr/>
        </p:nvSpPr>
        <p:spPr>
          <a:xfrm>
            <a:off x="3317875" y="3526790"/>
            <a:ext cx="2216785" cy="5683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读卡器模块初始化</a:t>
            </a:r>
            <a:endParaRPr lang="zh-CN" altLang="en-US" sz="2000"/>
          </a:p>
        </p:txBody>
      </p:sp>
      <p:sp>
        <p:nvSpPr>
          <p:cNvPr id="7" name="流程图: 过程 6"/>
          <p:cNvSpPr/>
          <p:nvPr/>
        </p:nvSpPr>
        <p:spPr>
          <a:xfrm>
            <a:off x="3735705" y="4858385"/>
            <a:ext cx="1468755" cy="4533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寻卡</a:t>
            </a:r>
            <a:endParaRPr lang="zh-CN" altLang="en-US" sz="2000" b="1"/>
          </a:p>
        </p:txBody>
      </p:sp>
      <p:sp>
        <p:nvSpPr>
          <p:cNvPr id="8" name="流程图: 决策 7"/>
          <p:cNvSpPr/>
          <p:nvPr/>
        </p:nvSpPr>
        <p:spPr>
          <a:xfrm>
            <a:off x="5883910" y="2821305"/>
            <a:ext cx="2554605" cy="9283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是否有卡在作用区</a:t>
            </a:r>
            <a:endParaRPr lang="zh-CN" altLang="en-US" sz="2000" b="1"/>
          </a:p>
        </p:txBody>
      </p:sp>
      <p:sp>
        <p:nvSpPr>
          <p:cNvPr id="9" name="流程图: 过程 8"/>
          <p:cNvSpPr/>
          <p:nvPr/>
        </p:nvSpPr>
        <p:spPr>
          <a:xfrm>
            <a:off x="9217025" y="1224915"/>
            <a:ext cx="1943100" cy="5683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读卡</a:t>
            </a:r>
            <a:endParaRPr lang="zh-CN" altLang="en-US" sz="2000" b="1"/>
          </a:p>
        </p:txBody>
      </p:sp>
      <p:sp>
        <p:nvSpPr>
          <p:cNvPr id="11" name="流程图: 决策 10"/>
          <p:cNvSpPr/>
          <p:nvPr/>
        </p:nvSpPr>
        <p:spPr>
          <a:xfrm>
            <a:off x="9171305" y="2616200"/>
            <a:ext cx="2266950" cy="9283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进行验证</a:t>
            </a:r>
            <a:endParaRPr lang="zh-CN" altLang="en-US" sz="2000" b="1"/>
          </a:p>
        </p:txBody>
      </p:sp>
      <p:sp>
        <p:nvSpPr>
          <p:cNvPr id="12" name="流程图: 过程 11"/>
          <p:cNvSpPr/>
          <p:nvPr/>
        </p:nvSpPr>
        <p:spPr>
          <a:xfrm>
            <a:off x="8223885" y="4683760"/>
            <a:ext cx="1468755" cy="4533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开门</a:t>
            </a:r>
            <a:endParaRPr lang="zh-CN" altLang="en-US" sz="2000" b="1"/>
          </a:p>
        </p:txBody>
      </p:sp>
      <p:sp>
        <p:nvSpPr>
          <p:cNvPr id="13" name="流程图: 过程 12"/>
          <p:cNvSpPr/>
          <p:nvPr/>
        </p:nvSpPr>
        <p:spPr>
          <a:xfrm>
            <a:off x="10361295" y="4683760"/>
            <a:ext cx="1468755" cy="4533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提示音报警</a:t>
            </a:r>
            <a:endParaRPr lang="zh-CN" altLang="en-US" sz="2000" b="1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415155" y="1449705"/>
            <a:ext cx="7620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465955" y="2821305"/>
            <a:ext cx="7620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422775" y="4165600"/>
            <a:ext cx="7620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 flipV="1">
            <a:off x="5626735" y="3953510"/>
            <a:ext cx="1468755" cy="1214120"/>
          </a:xfrm>
          <a:prstGeom prst="bentConnector3">
            <a:avLst>
              <a:gd name="adj1" fmla="val 1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flipV="1">
            <a:off x="7196455" y="1412875"/>
            <a:ext cx="1266825" cy="1151890"/>
          </a:xfrm>
          <a:prstGeom prst="bentConnector3">
            <a:avLst>
              <a:gd name="adj1" fmla="val 40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0353675" y="1967865"/>
            <a:ext cx="7620" cy="518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9017000" y="3647440"/>
            <a:ext cx="67564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851515" y="3749675"/>
            <a:ext cx="586740" cy="791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805" y="1624330"/>
            <a:ext cx="10627995" cy="4552950"/>
          </a:xfrm>
        </p:spPr>
        <p:txBody>
          <a:bodyPr/>
          <a:p>
            <a:r>
              <a:rPr lang="zh-CN" altLang="en-US"/>
              <a:t>按键模块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5720" y="1279525"/>
            <a:ext cx="4219575" cy="4414520"/>
          </a:xfrm>
          <a:prstGeom prst="rect">
            <a:avLst/>
          </a:prstGeom>
        </p:spPr>
      </p:pic>
      <p:sp>
        <p:nvSpPr>
          <p:cNvPr id="6" name="泪滴形 5"/>
          <p:cNvSpPr/>
          <p:nvPr/>
        </p:nvSpPr>
        <p:spPr>
          <a:xfrm>
            <a:off x="3943985" y="1948180"/>
            <a:ext cx="1561465" cy="1223645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虚位</a:t>
            </a:r>
            <a:endParaRPr lang="zh-CN" altLang="en-US"/>
          </a:p>
          <a:p>
            <a:pPr algn="ctr"/>
            <a:r>
              <a:rPr lang="zh-CN" altLang="en-US"/>
              <a:t>防窥</a:t>
            </a:r>
            <a:r>
              <a:rPr lang="zh-CN" altLang="en-US"/>
              <a:t>密码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7030" y="4608195"/>
            <a:ext cx="5138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任意密码</a:t>
            </a:r>
            <a:r>
              <a:rPr lang="en-US" altLang="zh-CN" sz="2800"/>
              <a:t>+</a:t>
            </a:r>
            <a:r>
              <a:rPr lang="zh-CN" altLang="en-US" sz="2800"/>
              <a:t>正确密码</a:t>
            </a:r>
            <a:r>
              <a:rPr lang="en-US" altLang="zh-CN" sz="2800"/>
              <a:t>+</a:t>
            </a:r>
            <a:r>
              <a:rPr lang="zh-CN" altLang="en-US" sz="2800"/>
              <a:t>正确密码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蓝牙模块</a:t>
            </a:r>
            <a:endParaRPr lang="zh-CN" altLang="en-US"/>
          </a:p>
        </p:txBody>
      </p:sp>
      <p:pic>
        <p:nvPicPr>
          <p:cNvPr id="25" name="图片 25" descr="蓝牙系统结构"/>
          <p:cNvPicPr>
            <a:picLocks noChangeAspect="1"/>
          </p:cNvPicPr>
          <p:nvPr/>
        </p:nvPicPr>
        <p:blipFill>
          <a:blip r:embed="rId1"/>
          <a:srcRect l="10059" r="3399"/>
          <a:stretch>
            <a:fillRect/>
          </a:stretch>
        </p:blipFill>
        <p:spPr>
          <a:xfrm>
            <a:off x="5370195" y="1534160"/>
            <a:ext cx="4149725" cy="47174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显示模块</a:t>
            </a:r>
            <a:endParaRPr lang="zh-CN" altLang="en-US"/>
          </a:p>
        </p:txBody>
      </p:sp>
      <p:pic>
        <p:nvPicPr>
          <p:cNvPr id="26" name="图片 1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9075" y="2242820"/>
            <a:ext cx="4029710" cy="36112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20" y="1691005"/>
            <a:ext cx="3902710" cy="444563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无限传输模块</a:t>
            </a:r>
            <a:r>
              <a:rPr lang="en-US" altLang="zh-CN"/>
              <a:t>——</a:t>
            </a:r>
            <a:r>
              <a:rPr lang="en-US" altLang="zh-CN"/>
              <a:t>ZigBee</a:t>
            </a:r>
            <a:endParaRPr lang="en-US" altLang="zh-CN"/>
          </a:p>
        </p:txBody>
      </p:sp>
      <p:pic>
        <p:nvPicPr>
          <p:cNvPr id="4" name="图片 1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76695" y="1755775"/>
            <a:ext cx="5058410" cy="4210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13130" y="2377440"/>
            <a:ext cx="33540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bg1"/>
                </a:solidFill>
              </a:rPr>
              <a:t>ZigBee 是一个基于 IEEE802.15.4 标准（2.4 Ghz 频段）的低功耗局域网协议，是一种短距离、低功耗的无线通信技术。</a:t>
            </a:r>
            <a:endParaRPr lang="zh-CN" altLang="en-US" sz="2400" b="1">
              <a:solidFill>
                <a:schemeClr val="bg1"/>
              </a:solidFill>
            </a:endParaRPr>
          </a:p>
          <a:p>
            <a:endParaRPr lang="zh-CN" altLang="en-US" sz="2400" b="1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远程服务平台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800" b="1"/>
              <a:t>远程服务平台包括云服务器、</a:t>
            </a:r>
            <a:r>
              <a:rPr lang="zh-CN" altLang="en-US" sz="2800"/>
              <a:t>MySQL</a:t>
            </a:r>
            <a:r>
              <a:rPr lang="zh-CN" altLang="en-US" sz="2800" b="1"/>
              <a:t>数据库和</a:t>
            </a:r>
            <a:r>
              <a:rPr lang="zh-CN" altLang="en-US" sz="2800"/>
              <a:t>JSP</a:t>
            </a:r>
            <a:r>
              <a:rPr lang="zh-CN" altLang="en-US" sz="2800" b="1"/>
              <a:t>页面三个部分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用户可以远程登陆服务器，通过</a:t>
            </a:r>
            <a:r>
              <a:rPr lang="zh-CN" altLang="en-US" sz="2800"/>
              <a:t>Web</a:t>
            </a:r>
            <a:r>
              <a:rPr lang="zh-CN" altLang="en-US" sz="2800" b="1"/>
              <a:t>页面查看家中的开锁记录信息，及时了解门锁的开关情况。</a:t>
            </a:r>
            <a:endParaRPr lang="zh-CN" altLang="en-US" sz="2800" b="1"/>
          </a:p>
          <a:p>
            <a:endParaRPr lang="zh-CN" altLang="en-US" sz="2800" b="1"/>
          </a:p>
          <a:p>
            <a:pPr marL="0" indent="0">
              <a:buNone/>
            </a:pPr>
            <a:endParaRPr lang="zh-CN" altLang="en-US" sz="2800" b="1"/>
          </a:p>
          <a:p>
            <a:r>
              <a:rPr lang="zh-CN" altLang="en-US" sz="2800" b="1"/>
              <a:t>系统远端服务器的搭建、服务端接送数据程序设计和 web 页面的程序设计。服务端对接收到数据，经处理后，存储到 </a:t>
            </a:r>
            <a:r>
              <a:rPr lang="zh-CN" altLang="en-US" sz="2800"/>
              <a:t>MySQL </a:t>
            </a:r>
            <a:r>
              <a:rPr lang="zh-CN" altLang="en-US" sz="2800" b="1"/>
              <a:t>数据库中，用户登陆后 </a:t>
            </a:r>
            <a:r>
              <a:rPr lang="zh-CN" altLang="en-US" sz="2800"/>
              <a:t>web</a:t>
            </a:r>
            <a:r>
              <a:rPr lang="zh-CN" altLang="en-US" sz="2800" b="1"/>
              <a:t> 页面后，可以查看到开锁记录信息。</a:t>
            </a: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0" y="444500"/>
            <a:ext cx="10236200" cy="1325563"/>
          </a:xfrm>
        </p:spPr>
        <p:txBody>
          <a:bodyPr/>
          <a:p>
            <a:r>
              <a:rPr lang="zh-CN" altLang="en-US"/>
              <a:t>四、测试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7600" y="1825625"/>
            <a:ext cx="4356735" cy="4710430"/>
          </a:xfrm>
        </p:spPr>
        <p:txBody>
          <a:bodyPr>
            <a:normAutofit/>
          </a:bodyPr>
          <a:p>
            <a:r>
              <a:rPr lang="en-US" altLang="zh-CN" sz="2800" b="1"/>
              <a:t>1.</a:t>
            </a:r>
            <a:r>
              <a:rPr lang="zh-CN" altLang="en-US" sz="2800" b="1"/>
              <a:t>系统硬件连接及测试</a:t>
            </a:r>
            <a:endParaRPr lang="zh-CN" altLang="en-US" sz="2800" b="1"/>
          </a:p>
          <a:p>
            <a:endParaRPr lang="zh-CN" altLang="en-US" sz="2800" b="1"/>
          </a:p>
          <a:p>
            <a:pPr algn="l"/>
            <a:r>
              <a:rPr lang="zh-CN" altLang="en-US"/>
              <a:t>根据原理图检查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检测各个模块管脚与主控制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器管脚连接是否正确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  <a:p>
            <a:pPr algn="l"/>
            <a:r>
              <a:rPr lang="zh-CN" altLang="en-US"/>
              <a:t>上电观察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系统指示灯常亮是否有异常</a:t>
            </a:r>
            <a:endParaRPr lang="zh-CN" altLang="en-US"/>
          </a:p>
          <a:p>
            <a:pPr marL="0" indent="0" algn="l">
              <a:buNone/>
            </a:pPr>
            <a:r>
              <a:rPr lang="zh-CN" altLang="en-US"/>
              <a:t>情况发生（冒烟、异常气味、芯片温度过高）</a:t>
            </a:r>
            <a:endParaRPr lang="zh-CN" altLang="en-US"/>
          </a:p>
          <a:p>
            <a:pPr marL="0" indent="0" algn="l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00215" y="1825625"/>
            <a:ext cx="3548380" cy="3846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</a:rPr>
              <a:t>2.</a:t>
            </a:r>
            <a:r>
              <a:rPr lang="zh-CN" altLang="en-US" sz="2800" b="1">
                <a:solidFill>
                  <a:schemeClr val="bg1"/>
                </a:solidFill>
              </a:rPr>
              <a:t>软件功能及测试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软件程序的调试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系统设置功能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开锁功能的测试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数据传输</a:t>
            </a:r>
            <a:r>
              <a:rPr lang="zh-CN" altLang="en-US" sz="2400">
                <a:solidFill>
                  <a:schemeClr val="bg1"/>
                </a:solidFill>
                <a:sym typeface="+mn-ea"/>
              </a:rPr>
              <a:t>模块</a:t>
            </a:r>
            <a:r>
              <a:rPr lang="zh-CN" altLang="en-US" sz="2400">
                <a:solidFill>
                  <a:schemeClr val="bg1"/>
                </a:solidFill>
              </a:rPr>
              <a:t>功能的测试。 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</a:t>
            </a:r>
            <a:r>
              <a:rPr lang="zh-CN" altLang="en-US"/>
              <a:t>、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 b="1"/>
              <a:t>1.</a:t>
            </a:r>
            <a:r>
              <a:rPr lang="zh-CN" altLang="en-US" b="1"/>
              <a:t>课程总结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本课程共</a:t>
            </a:r>
            <a:r>
              <a:rPr lang="en-US" altLang="zh-CN"/>
              <a:t>5</a:t>
            </a:r>
            <a:r>
              <a:rPr lang="zh-CN" altLang="en-US"/>
              <a:t>次课：第一次进行了创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意性思维训练；介绍了物联网、人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工智能、大数据相关知识及实验室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的相关资源。第二次课程主要是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Arduino+树莓派实训，python的一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些案例；第三次课有国赛项目的案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例分析，和一些人工智能的案例分析，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其中穿插有国赛队的模拟路演和老师的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点评。后面两次课是完善设计报告，制作PPT和展示等。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3"/>
          </p:nvPr>
        </p:nvSpPr>
        <p:spPr>
          <a:xfrm>
            <a:off x="6396200" y="1825625"/>
            <a:ext cx="5005400" cy="4351338"/>
          </a:xfrm>
        </p:spPr>
        <p:txBody>
          <a:bodyPr/>
          <a:p>
            <a:r>
              <a:rPr lang="en-US" altLang="zh-CN"/>
              <a:t>2.</a:t>
            </a:r>
            <a:r>
              <a:rPr lang="zh-CN" altLang="en-US"/>
              <a:t>建议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希望能把一些大概念讲得再具体一些，前面的讲课结合了小视频，既能吸引同学们的注意力，且轻松易懂；但是第二次课的Python案例讲解和第三次课人工智能案例分析有些过于宽泛，难以抓住重点，建议大的方面可以讲一些应用的事例，具体的以其中某一个案例、故事讲解可能更易于我们理解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感谢您的观看！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11550" y="4911090"/>
            <a:ext cx="2633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1"/>
                </a:solidFill>
              </a:rPr>
              <a:t>2019</a:t>
            </a:r>
            <a:r>
              <a:rPr lang="zh-CN" altLang="en-US" sz="2000">
                <a:solidFill>
                  <a:schemeClr val="bg1"/>
                </a:solidFill>
              </a:rPr>
              <a:t>年</a:t>
            </a:r>
            <a:r>
              <a:rPr lang="en-US" altLang="zh-CN" sz="2000">
                <a:solidFill>
                  <a:schemeClr val="bg1"/>
                </a:solidFill>
              </a:rPr>
              <a:t>7</a:t>
            </a:r>
            <a:r>
              <a:rPr lang="zh-CN" altLang="en-US" sz="2000">
                <a:solidFill>
                  <a:schemeClr val="bg1"/>
                </a:solidFill>
              </a:rPr>
              <a:t>月</a:t>
            </a:r>
            <a:r>
              <a:rPr lang="en-US" altLang="zh-CN" sz="2000">
                <a:solidFill>
                  <a:schemeClr val="bg1"/>
                </a:solidFill>
              </a:rPr>
              <a:t>20</a:t>
            </a:r>
            <a:r>
              <a:rPr lang="zh-CN" altLang="en-US" sz="2000">
                <a:solidFill>
                  <a:schemeClr val="bg1"/>
                </a:solidFill>
              </a:rPr>
              <a:t>日</a:t>
            </a:r>
            <a:endParaRPr lang="zh-CN" altLang="en-US" sz="2000">
              <a:solidFill>
                <a:schemeClr val="bg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5361979" y="313037"/>
            <a:ext cx="1601859" cy="707886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ctr"/>
            <a:r>
              <a:rPr lang="zh-CN" altLang="en-US" sz="3600" b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目 录</a:t>
            </a:r>
            <a:endParaRPr lang="zh-CN" altLang="en-US" sz="3600" b="1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矩形: 圆角 23"/>
          <p:cNvSpPr/>
          <p:nvPr>
            <p:custDataLst>
              <p:tags r:id="rId2"/>
            </p:custDataLst>
          </p:nvPr>
        </p:nvSpPr>
        <p:spPr>
          <a:xfrm>
            <a:off x="1467192" y="1957087"/>
            <a:ext cx="690750" cy="67566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3"/>
            </p:custDataLst>
          </p:nvPr>
        </p:nvSpPr>
        <p:spPr>
          <a:xfrm>
            <a:off x="2347421" y="1937421"/>
            <a:ext cx="3172209" cy="715273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US" altLang="zh-CN" sz="3200">
                <a:solidFill>
                  <a:schemeClr val="tx1"/>
                </a:solidFill>
                <a:ea typeface="+mj-ea"/>
                <a:cs typeface="+mj-cs"/>
              </a:rPr>
              <a:t>需求分析</a:t>
            </a:r>
            <a:endParaRPr lang="en-US" altLang="zh-CN" sz="320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41" name="矩形: 圆角 23"/>
          <p:cNvSpPr/>
          <p:nvPr>
            <p:custDataLst>
              <p:tags r:id="rId4"/>
            </p:custDataLst>
          </p:nvPr>
        </p:nvSpPr>
        <p:spPr>
          <a:xfrm>
            <a:off x="7277525" y="1976772"/>
            <a:ext cx="690750" cy="67566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>
            <p:custDataLst>
              <p:tags r:id="rId5"/>
            </p:custDataLst>
          </p:nvPr>
        </p:nvSpPr>
        <p:spPr>
          <a:xfrm>
            <a:off x="8234680" y="1937385"/>
            <a:ext cx="3395345" cy="715010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US" altLang="zh-CN" sz="3200">
                <a:solidFill>
                  <a:schemeClr val="tx1"/>
                </a:solidFill>
                <a:ea typeface="+mj-ea"/>
                <a:cs typeface="+mj-cs"/>
              </a:rPr>
              <a:t>概要设计</a:t>
            </a:r>
            <a:endParaRPr lang="en-US" altLang="zh-CN" sz="320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48" name="矩形: 圆角 23"/>
          <p:cNvSpPr/>
          <p:nvPr>
            <p:custDataLst>
              <p:tags r:id="rId6"/>
            </p:custDataLst>
          </p:nvPr>
        </p:nvSpPr>
        <p:spPr>
          <a:xfrm>
            <a:off x="1411947" y="3387184"/>
            <a:ext cx="690750" cy="67566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03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>
            <p:custDataLst>
              <p:tags r:id="rId7"/>
            </p:custDataLst>
          </p:nvPr>
        </p:nvSpPr>
        <p:spPr>
          <a:xfrm>
            <a:off x="2392506" y="3347833"/>
            <a:ext cx="3172209" cy="715273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US" altLang="zh-CN" sz="3200">
                <a:solidFill>
                  <a:schemeClr val="tx1"/>
                </a:solidFill>
                <a:ea typeface="+mj-ea"/>
                <a:cs typeface="+mj-cs"/>
              </a:rPr>
              <a:t>详细设计</a:t>
            </a:r>
            <a:endParaRPr lang="en-US" altLang="zh-CN" sz="320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51" name="矩形: 圆角 23"/>
          <p:cNvSpPr/>
          <p:nvPr>
            <p:custDataLst>
              <p:tags r:id="rId8"/>
            </p:custDataLst>
          </p:nvPr>
        </p:nvSpPr>
        <p:spPr>
          <a:xfrm>
            <a:off x="7277525" y="3367499"/>
            <a:ext cx="690750" cy="67566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>
            <p:custDataLst>
              <p:tags r:id="rId9"/>
            </p:custDataLst>
          </p:nvPr>
        </p:nvSpPr>
        <p:spPr>
          <a:xfrm>
            <a:off x="8234589" y="3328148"/>
            <a:ext cx="3172209" cy="715273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US" altLang="zh-CN" sz="3200">
                <a:solidFill>
                  <a:schemeClr val="tx1"/>
                </a:solidFill>
                <a:ea typeface="+mj-ea"/>
                <a:cs typeface="+mj-cs"/>
              </a:rPr>
              <a:t>测试报告</a:t>
            </a:r>
            <a:endParaRPr lang="en-US" altLang="zh-CN" sz="320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3605829" y="-25893"/>
            <a:ext cx="1863907" cy="189180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lang="en-US" altLang="zh-CN" sz="10000" b="1" dirty="0">
                <a:solidFill>
                  <a:schemeClr val="accent2"/>
                </a:solidFill>
              </a:rPr>
              <a:t>C</a:t>
            </a:r>
            <a:endParaRPr lang="zh-CN" altLang="en-US" sz="10000" b="1" dirty="0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5361978" y="1028081"/>
            <a:ext cx="1601859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accent2"/>
                </a:solidFill>
              </a:rPr>
              <a:t>ONTENTS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2" name="矩形: 圆角 23"/>
          <p:cNvSpPr/>
          <p:nvPr>
            <p:custDataLst>
              <p:tags r:id="rId12"/>
            </p:custDataLst>
          </p:nvPr>
        </p:nvSpPr>
        <p:spPr>
          <a:xfrm>
            <a:off x="1411947" y="5008974"/>
            <a:ext cx="690750" cy="67566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05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矩形: 圆角 23"/>
          <p:cNvSpPr/>
          <p:nvPr>
            <p:custDataLst>
              <p:tags r:id="rId13"/>
            </p:custDataLst>
          </p:nvPr>
        </p:nvSpPr>
        <p:spPr>
          <a:xfrm>
            <a:off x="7277442" y="5075649"/>
            <a:ext cx="690750" cy="675666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06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4"/>
            </p:custDataLst>
          </p:nvPr>
        </p:nvSpPr>
        <p:spPr>
          <a:xfrm>
            <a:off x="2296621" y="4969623"/>
            <a:ext cx="3172209" cy="715273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US" altLang="zh-CN" sz="3200">
                <a:solidFill>
                  <a:schemeClr val="tx1"/>
                </a:solidFill>
                <a:ea typeface="+mj-ea"/>
                <a:cs typeface="+mj-cs"/>
              </a:rPr>
              <a:t>安装及使用</a:t>
            </a:r>
            <a:endParaRPr lang="en-US" altLang="zh-CN" sz="320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>
            <p:custDataLst>
              <p:tags r:id="rId15"/>
            </p:custDataLst>
          </p:nvPr>
        </p:nvSpPr>
        <p:spPr>
          <a:xfrm>
            <a:off x="8346266" y="5008993"/>
            <a:ext cx="3172209" cy="715273"/>
          </a:xfrm>
          <a:prstGeom prst="rect">
            <a:avLst/>
          </a:prstGeom>
          <a:noFill/>
        </p:spPr>
        <p:txBody>
          <a:bodyPr wrap="square" anchor="b" anchorCtr="0">
            <a:normAutofit/>
          </a:bodyPr>
          <a:lstStyle>
            <a:defPPr>
              <a:defRPr lang="zh-CN"/>
            </a:defPPr>
            <a:lvl1pPr>
              <a:defRPr>
                <a:solidFill>
                  <a:srgbClr val="474546"/>
                </a:solidFill>
                <a:latin typeface="+mj-lt"/>
              </a:defRPr>
            </a:lvl1pPr>
          </a:lstStyle>
          <a:p>
            <a:r>
              <a:rPr lang="en-US" altLang="zh-CN" sz="3200">
                <a:solidFill>
                  <a:schemeClr val="tx1"/>
                </a:solidFill>
                <a:ea typeface="+mj-ea"/>
                <a:cs typeface="+mj-cs"/>
              </a:rPr>
              <a:t>总结</a:t>
            </a:r>
            <a:endParaRPr lang="en-US" altLang="zh-CN" sz="3200">
              <a:solidFill>
                <a:schemeClr val="tx1"/>
              </a:solidFill>
              <a:ea typeface="+mj-ea"/>
              <a:cs typeface="+mj-cs"/>
            </a:endParaRPr>
          </a:p>
        </p:txBody>
      </p:sp>
    </p:spTree>
    <p:custDataLst>
      <p:tags r:id="rId16"/>
    </p:custData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一、需求分析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3200"/>
              <a:t>1.</a:t>
            </a:r>
            <a:r>
              <a:rPr lang="zh-CN" altLang="en-US" sz="3200"/>
              <a:t>市面上的智能门锁价格较昂贵</a:t>
            </a:r>
            <a:endParaRPr lang="zh-CN" altLang="en-US" sz="3200"/>
          </a:p>
        </p:txBody>
      </p:sp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8565" y="2575560"/>
            <a:ext cx="2752725" cy="383857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425" y="2629535"/>
            <a:ext cx="2809875" cy="3717290"/>
          </a:xfrm>
          <a:prstGeom prst="rect">
            <a:avLst/>
          </a:prstGeom>
        </p:spPr>
      </p:pic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645" y="2629535"/>
            <a:ext cx="2562225" cy="37769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solidFill>
                  <a:schemeClr val="bg1"/>
                </a:solidFill>
                <a:sym typeface="+mn-ea"/>
              </a:rPr>
              <a:t>功能参差不齐</a:t>
            </a:r>
            <a:endParaRPr lang="zh-CN" altLang="en-US" sz="32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4509"/>
          <a:stretch>
            <a:fillRect/>
          </a:stretch>
        </p:blipFill>
        <p:spPr>
          <a:xfrm>
            <a:off x="23495" y="1619250"/>
            <a:ext cx="6296025" cy="445897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/>
        </p:nvPicPr>
        <p:blipFill>
          <a:blip r:embed="rId2"/>
          <a:srcRect l="3863" r="4669"/>
          <a:stretch>
            <a:fillRect/>
          </a:stretch>
        </p:blipFill>
        <p:spPr>
          <a:xfrm>
            <a:off x="6175375" y="1825625"/>
            <a:ext cx="5833745" cy="31476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0935" y="660400"/>
            <a:ext cx="7047230" cy="55365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主要功能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924810" y="2219960"/>
            <a:ext cx="2236470" cy="1191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solidFill>
                  <a:schemeClr val="tx2"/>
                </a:solidFill>
              </a:rPr>
              <a:t>指纹</a:t>
            </a:r>
            <a:endParaRPr lang="zh-CN" altLang="en-US" sz="3600">
              <a:solidFill>
                <a:schemeClr val="tx2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239635" y="2219960"/>
            <a:ext cx="2286635" cy="1191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solidFill>
                  <a:schemeClr val="tx2"/>
                </a:solidFill>
              </a:rPr>
              <a:t>卡片</a:t>
            </a:r>
            <a:endParaRPr lang="zh-CN" altLang="en-US" sz="3600">
              <a:solidFill>
                <a:schemeClr val="tx2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71800" y="4261485"/>
            <a:ext cx="2142490" cy="132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solidFill>
                  <a:schemeClr val="tx2"/>
                </a:solidFill>
              </a:rPr>
              <a:t>密码</a:t>
            </a:r>
            <a:endParaRPr lang="zh-CN" altLang="en-US" sz="3600">
              <a:solidFill>
                <a:schemeClr val="tx2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39635" y="4261485"/>
            <a:ext cx="2286635" cy="1283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>
                <a:solidFill>
                  <a:schemeClr val="tx2"/>
                </a:solidFill>
              </a:rPr>
              <a:t>蓝牙</a:t>
            </a:r>
            <a:endParaRPr lang="zh-CN" altLang="en-US" sz="3600">
              <a:solidFill>
                <a:schemeClr val="tx2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482215" y="3924935"/>
            <a:ext cx="7693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" idx="2"/>
          </p:cNvCxnSpPr>
          <p:nvPr/>
        </p:nvCxnSpPr>
        <p:spPr>
          <a:xfrm flipH="1" flipV="1">
            <a:off x="6235700" y="1691005"/>
            <a:ext cx="53975" cy="4263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5690" y="1192530"/>
            <a:ext cx="5198110" cy="4984750"/>
          </a:xfrm>
        </p:spPr>
        <p:txBody>
          <a:bodyPr>
            <a:normAutofit/>
          </a:bodyPr>
          <a:p>
            <a:r>
              <a:rPr lang="zh-CN" altLang="en-US"/>
              <a:t>查询本地开锁记录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通过Web页面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可以方便远程登陆查询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利用普通的摄像头模块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代替传统的门镜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实现移动端实时监控门外的情况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远程控制开锁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525270" y="1316355"/>
            <a:ext cx="1353185" cy="131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2"/>
                </a:solidFill>
                <a:sym typeface="+mn-ea"/>
              </a:rPr>
              <a:t>查询</a:t>
            </a:r>
            <a:endParaRPr lang="zh-CN" altLang="en-US" sz="2800">
              <a:solidFill>
                <a:schemeClr val="tx2"/>
              </a:solidFill>
              <a:sym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30245" y="2900680"/>
            <a:ext cx="1353185" cy="131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2"/>
                </a:solidFill>
                <a:sym typeface="+mn-ea"/>
              </a:rPr>
              <a:t>监控</a:t>
            </a:r>
            <a:endParaRPr lang="zh-CN" altLang="en-US" sz="2800">
              <a:solidFill>
                <a:schemeClr val="tx2"/>
              </a:solidFill>
              <a:sym typeface="+mn-ea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525270" y="4392295"/>
            <a:ext cx="1353185" cy="1316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2"/>
                </a:solidFill>
                <a:sym typeface="+mn-ea"/>
              </a:rPr>
              <a:t>远程控制</a:t>
            </a:r>
            <a:endParaRPr lang="zh-CN" altLang="en-US" sz="2800">
              <a:solidFill>
                <a:schemeClr val="tx2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二、概要设计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8600" y="1824990"/>
            <a:ext cx="9474835" cy="4208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三、详细设计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指纹模块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524510" y="2536190"/>
            <a:ext cx="2137410" cy="7524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检测到用户手指</a:t>
            </a:r>
            <a:endParaRPr lang="zh-CN" altLang="en-US" sz="2000" b="1"/>
          </a:p>
        </p:txBody>
      </p:sp>
      <p:sp>
        <p:nvSpPr>
          <p:cNvPr id="6" name="流程图: 可选过程 5"/>
          <p:cNvSpPr/>
          <p:nvPr/>
        </p:nvSpPr>
        <p:spPr>
          <a:xfrm>
            <a:off x="3691255" y="2536190"/>
            <a:ext cx="2036445" cy="7524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唤醒指纹模块</a:t>
            </a:r>
            <a:endParaRPr lang="zh-CN" altLang="en-US" sz="2000"/>
          </a:p>
        </p:txBody>
      </p:sp>
      <p:sp>
        <p:nvSpPr>
          <p:cNvPr id="7" name="流程图: 可选过程 6"/>
          <p:cNvSpPr/>
          <p:nvPr/>
        </p:nvSpPr>
        <p:spPr>
          <a:xfrm>
            <a:off x="6814820" y="2536190"/>
            <a:ext cx="2036445" cy="7524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发送采集指令</a:t>
            </a:r>
            <a:endParaRPr lang="zh-CN" altLang="en-US" sz="2000" b="1"/>
          </a:p>
        </p:txBody>
      </p:sp>
      <p:sp>
        <p:nvSpPr>
          <p:cNvPr id="8" name="流程图: 可选过程 7"/>
          <p:cNvSpPr/>
          <p:nvPr/>
        </p:nvSpPr>
        <p:spPr>
          <a:xfrm>
            <a:off x="9676765" y="2591435"/>
            <a:ext cx="2036445" cy="7524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采集指纹</a:t>
            </a:r>
            <a:endParaRPr lang="zh-CN" altLang="en-US" sz="2000" b="1"/>
          </a:p>
        </p:txBody>
      </p:sp>
      <p:sp>
        <p:nvSpPr>
          <p:cNvPr id="9" name="流程图: 可选过程 8"/>
          <p:cNvSpPr/>
          <p:nvPr/>
        </p:nvSpPr>
        <p:spPr>
          <a:xfrm>
            <a:off x="9593580" y="4496435"/>
            <a:ext cx="2202180" cy="7524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发送指纹</a:t>
            </a:r>
            <a:endParaRPr lang="zh-CN" altLang="en-US" sz="2000" b="1"/>
          </a:p>
          <a:p>
            <a:pPr algn="ctr"/>
            <a:r>
              <a:rPr lang="zh-CN" altLang="en-US" sz="2000" b="1"/>
              <a:t>提取特征</a:t>
            </a:r>
            <a:endParaRPr lang="zh-CN" altLang="en-US" sz="2000" b="1"/>
          </a:p>
        </p:txBody>
      </p:sp>
      <p:sp>
        <p:nvSpPr>
          <p:cNvPr id="10" name="流程图: 可选过程 9"/>
          <p:cNvSpPr/>
          <p:nvPr/>
        </p:nvSpPr>
        <p:spPr>
          <a:xfrm>
            <a:off x="6540500" y="4435475"/>
            <a:ext cx="2021840" cy="87439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与已录入库的</a:t>
            </a:r>
            <a:endParaRPr lang="zh-CN" altLang="en-US" sz="2000" b="1"/>
          </a:p>
          <a:p>
            <a:pPr algn="ctr"/>
            <a:r>
              <a:rPr lang="zh-CN" altLang="en-US" sz="2000" b="1"/>
              <a:t>指纹比对</a:t>
            </a:r>
            <a:endParaRPr lang="zh-CN" altLang="en-US" sz="2000" b="1"/>
          </a:p>
        </p:txBody>
      </p:sp>
      <p:sp>
        <p:nvSpPr>
          <p:cNvPr id="11" name="流程图: 可选过程 10"/>
          <p:cNvSpPr/>
          <p:nvPr/>
        </p:nvSpPr>
        <p:spPr>
          <a:xfrm>
            <a:off x="2717800" y="4029710"/>
            <a:ext cx="1554480" cy="7524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开锁</a:t>
            </a:r>
            <a:endParaRPr lang="zh-CN" altLang="en-US" sz="2000" b="1"/>
          </a:p>
        </p:txBody>
      </p:sp>
      <p:sp>
        <p:nvSpPr>
          <p:cNvPr id="12" name="流程图: 可选过程 11"/>
          <p:cNvSpPr/>
          <p:nvPr/>
        </p:nvSpPr>
        <p:spPr>
          <a:xfrm>
            <a:off x="2329180" y="5309870"/>
            <a:ext cx="2202180" cy="75247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拒绝开锁</a:t>
            </a:r>
            <a:endParaRPr lang="zh-CN" altLang="en-US"/>
          </a:p>
          <a:p>
            <a:pPr algn="ctr"/>
            <a:r>
              <a:rPr lang="zh-CN" altLang="en-US"/>
              <a:t>提示音报警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769870" y="2924175"/>
            <a:ext cx="74168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798820" y="2908300"/>
            <a:ext cx="74168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8908415" y="2964180"/>
            <a:ext cx="74168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10690860" y="3435350"/>
            <a:ext cx="6985" cy="921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8736965" y="4795520"/>
            <a:ext cx="78422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828540" y="4142105"/>
            <a:ext cx="1482725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706620" y="5102225"/>
            <a:ext cx="1559560" cy="887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502910" y="3988435"/>
            <a:ext cx="1311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匹配成功</a:t>
            </a:r>
            <a:endParaRPr lang="zh-CN" altLang="en-US" sz="2000" b="1"/>
          </a:p>
        </p:txBody>
      </p:sp>
      <p:sp>
        <p:nvSpPr>
          <p:cNvPr id="21" name="文本框 20"/>
          <p:cNvSpPr txBox="1"/>
          <p:nvPr/>
        </p:nvSpPr>
        <p:spPr>
          <a:xfrm>
            <a:off x="5502910" y="5621655"/>
            <a:ext cx="13119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匹配失败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77430"/>
  <p:tag name="KSO_WM_DIAGRAM_GROUP_CODE" val="l1-1"/>
  <p:tag name="KSO_WM_UNIT_ID" val="custom20177430_7*l_h_i*1_3_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3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7*l_h_a*1_3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3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7*l_h_a*1_3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COMBINE_RELATE_SLIDE_ID" val="diagram20170855_3"/>
  <p:tag name="KSO_WM_TEMPLATE_CATEGORY" val="custom"/>
  <p:tag name="KSO_WM_TEMPLATE_INDEX" val="20177430"/>
  <p:tag name="KSO_WM_SLIDE_ID" val="custom20177430_7"/>
  <p:tag name="KSO_WM_SLIDE_INDEX" val="7"/>
  <p:tag name="KSO_WM_DIAGRAM_GROUP_CODE" val="l1-1"/>
  <p:tag name="KSO_WM_TEMPLATE_SUBCATEGORY" val="0"/>
  <p:tag name="KSO_WM_SLIDE_SUBTYPE" val="diag"/>
  <p:tag name="KSO_WM_SLIDE_DIAGTYPE" val="l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13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17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177430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" val="感谢您的耐心观看"/>
  <p:tag name="KSO_WM_TEMPLATE_CATEGORY" val="custom"/>
  <p:tag name="KSO_WM_TEMPLATE_INDEX" val="20177430"/>
  <p:tag name="KSO_WM_UNIT_ID" val="custom20177430_31*a*1"/>
  <p:tag name="KSO_WM_UNIT_NOCLEAR" val="0"/>
  <p:tag name="KSO_WM_UNIT_DIAGRAM_ISNUMVISUAL" val="0"/>
  <p:tag name="KSO_WM_UNIT_DIAGRAM_ISREFERUNIT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endPage"/>
  <p:tag name="KSO_WM_BEAUTIFY_FLAG" val="#wm#"/>
  <p:tag name="KSO_WM_COMBINE_RELATE_SLIDE_ID" val="background20176889_12"/>
  <p:tag name="KSO_WM_TEMPLATE_CATEGORY" val="custom"/>
  <p:tag name="KSO_WM_TEMPLATE_INDEX" val="20177430"/>
  <p:tag name="KSO_WM_SLIDE_ID" val="custom20177430_31"/>
  <p:tag name="KSO_WM_SLIDE_INDEX" val="31"/>
  <p:tag name="KSO_WM_TEMPLATE_SUBCATEGORY" val="0"/>
  <p:tag name="KSO_WM_SLIDE_SUBTYPE" val="pureTx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77430"/>
</p:tagLst>
</file>

<file path=ppt/tags/tag82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77430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889_1"/>
  <p:tag name="KSO_WM_TEMPLATE_CATEGORY" val="custom"/>
  <p:tag name="KSO_WM_TEMPLATE_INDEX" val="20177430"/>
  <p:tag name="KSO_WM_TEMPLATE_SUBCATEGORY" val="0"/>
  <p:tag name="KSO_WM_TEMPLATE_THUMBS_INDEX" val="1、2、5、11、17、18、25、28、30、31"/>
</p:tagLst>
</file>

<file path=ppt/tags/tag87.xml><?xml version="1.0" encoding="utf-8"?>
<p:tagLst xmlns:p="http://schemas.openxmlformats.org/presentationml/2006/main">
  <p:tag name="KSO_WM_TEMPLATE_CATEGORY" val="custom"/>
  <p:tag name="KSO_WM_TEMPLATE_INDEX" val="20177430"/>
  <p:tag name="KSO_WM_SLIDE_MODEL_TYPE" val="cover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3"/>
  <p:tag name="KSO_WM_UNIT_ISCONTENTSTITLE" val="1"/>
  <p:tag name="KSO_WM_UNIT_HIGHLIGHT" val="0"/>
  <p:tag name="KSO_WM_UNIT_COMPATIBLE" val="0"/>
  <p:tag name="KSO_WM_UNIT_PRESET_TEXT" val="目 录"/>
  <p:tag name="KSO_WM_TEMPLATE_CATEGORY" val="custom"/>
  <p:tag name="KSO_WM_TEMPLATE_INDEX" val="20177430"/>
  <p:tag name="KSO_WM_DIAGRAM_GROUP_CODE" val="l1-1"/>
  <p:tag name="KSO_WM_UNIT_ID" val="custom20177430_7*a*1"/>
  <p:tag name="KSO_WM_UNIT_NOCLEAR" val="0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77430"/>
  <p:tag name="KSO_WM_DIAGRAM_GROUP_CODE" val="l1-1"/>
  <p:tag name="KSO_WM_UNIT_ID" val="custom20177430_7*l_h_i*1_1_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1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7*l_h_a*1_1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77430"/>
  <p:tag name="KSO_WM_DIAGRAM_GROUP_CODE" val="l1-1"/>
  <p:tag name="KSO_WM_UNIT_ID" val="custom20177430_7*l_h_i*1_2_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2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7*l_h_a*1_2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77430"/>
  <p:tag name="KSO_WM_DIAGRAM_GROUP_CODE" val="l1-1"/>
  <p:tag name="KSO_WM_UNIT_ID" val="custom20177430_7*l_h_i*1_3_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3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7*l_h_a*1_3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95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4_1"/>
  <p:tag name="KSO_WM_UNIT_LAYERLEVEL" val="1_1_1"/>
  <p:tag name="KSO_WM_TEMPLATE_CATEGORY" val="custom"/>
  <p:tag name="KSO_WM_TEMPLATE_INDEX" val="20177430"/>
  <p:tag name="KSO_WM_DIAGRAM_GROUP_CODE" val="l1-1"/>
  <p:tag name="KSO_WM_UNIT_ID" val="custom20177430_7*l_h_i*1_4_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UNIT_ISCONTENTSTITLE" val="0"/>
  <p:tag name="KSO_WM_UNIT_TYPE" val="l_h_a"/>
  <p:tag name="KSO_WM_UNIT_INDEX" val="1_4_1"/>
  <p:tag name="KSO_WM_UNIT_LAYERLEVEL" val="1_1_1"/>
  <p:tag name="KSO_WM_UNIT_VALUE" val="11"/>
  <p:tag name="KSO_WM_UNIT_HIGHLIGHT" val="0"/>
  <p:tag name="KSO_WM_UNIT_COMPATIBLE" val="0"/>
  <p:tag name="KSO_WM_TEMPLATE_CATEGORY" val="custom"/>
  <p:tag name="KSO_WM_TEMPLATE_INDEX" val="20177430"/>
  <p:tag name="KSO_WM_DIAGRAM_GROUP_CODE" val="l1-1"/>
  <p:tag name="KSO_WM_UNIT_ID" val="custom20177430_7*l_h_a*1_4_1"/>
  <p:tag name="KSO_WM_UNIT_NOCLEAR" val="0"/>
  <p:tag name="KSO_WM_UNIT_DIAGRAM_ISNUMVISUAL" val="0"/>
  <p:tag name="KSO_WM_UNIT_DIAGRAM_ISREFERUNIT" val="0"/>
  <p:tag name="KSO_WM_UNIT_PRESET_TEXT" val="LOREM IPSUM"/>
  <p:tag name="KSO_WM_UNIT_TEXT_FILL_FORE_SCHEMECOLOR_INDEX" val="13"/>
  <p:tag name="KSO_WM_UNIT_TEXT_FILL_TYPE" val="1"/>
  <p:tag name="KSO_WM_UNIT_USESOURCEFORMAT_APPLY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3"/>
  <p:tag name="KSO_WM_TEMPLATE_CATEGORY" val="custom"/>
  <p:tag name="KSO_WM_TEMPLATE_INDEX" val="20177430"/>
  <p:tag name="KSO_WM_DIAGRAM_GROUP_CODE" val="l1-1"/>
  <p:tag name="KSO_WM_UNIT_ID" val="custom20177430_7*i*13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6"/>
  <p:tag name="KSO_WM_UNIT_TEXT_FILL_TYPE" val="1"/>
  <p:tag name="KSO_WM_UNIT_USESOURCEFORMAT_APPLY" val="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NDEX" val="14"/>
  <p:tag name="KSO_WM_TEMPLATE_CATEGORY" val="custom"/>
  <p:tag name="KSO_WM_TEMPLATE_INDEX" val="20177430"/>
  <p:tag name="KSO_WM_DIAGRAM_GROUP_CODE" val="l1-1"/>
  <p:tag name="KSO_WM_UNIT_ID" val="custom20177430_7*i*14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FILL_FORE_SCHEMECOLOR_INDEX" val="6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77430"/>
  <p:tag name="KSO_WM_DIAGRAM_GROUP_CODE" val="l1-1"/>
  <p:tag name="KSO_WM_UNIT_ID" val="custom20177430_7*l_h_i*1_3_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自定义 34">
      <a:dk1>
        <a:srgbClr val="62C2D3"/>
      </a:dk1>
      <a:lt1>
        <a:srgbClr val="FFFFFF"/>
      </a:lt1>
      <a:dk2>
        <a:srgbClr val="081239"/>
      </a:dk2>
      <a:lt2>
        <a:srgbClr val="E7E6E6"/>
      </a:lt2>
      <a:accent1>
        <a:srgbClr val="5DB7CA"/>
      </a:accent1>
      <a:accent2>
        <a:srgbClr val="BAF6FE"/>
      </a:accent2>
      <a:accent3>
        <a:srgbClr val="FFFFFF"/>
      </a:accent3>
      <a:accent4>
        <a:srgbClr val="F39AA9"/>
      </a:accent4>
      <a:accent5>
        <a:srgbClr val="081239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WPS 演示</Application>
  <PresentationFormat>宽屏</PresentationFormat>
  <Paragraphs>190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1_Office 主题</vt:lpstr>
      <vt:lpstr>智能门锁</vt:lpstr>
      <vt:lpstr>PowerPoint 演示文稿</vt:lpstr>
      <vt:lpstr>一、需求分析</vt:lpstr>
      <vt:lpstr>功能参差不齐</vt:lpstr>
      <vt:lpstr>PowerPoint 演示文稿</vt:lpstr>
      <vt:lpstr>主要功能</vt:lpstr>
      <vt:lpstr>PowerPoint 演示文稿</vt:lpstr>
      <vt:lpstr>二、概要设计</vt:lpstr>
      <vt:lpstr>三、详细设计 </vt:lpstr>
      <vt:lpstr>PowerPoint 演示文稿</vt:lpstr>
      <vt:lpstr>PowerPoint 演示文稿</vt:lpstr>
      <vt:lpstr>PowerPoint 演示文稿</vt:lpstr>
      <vt:lpstr>显示模块</vt:lpstr>
      <vt:lpstr>BBSID模块</vt:lpstr>
      <vt:lpstr>远程服务平台</vt:lpstr>
      <vt:lpstr>四、测试</vt:lpstr>
      <vt:lpstr>六、总结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Surface</dc:creator>
  <cp:lastModifiedBy>晓</cp:lastModifiedBy>
  <cp:revision>15</cp:revision>
  <dcterms:created xsi:type="dcterms:W3CDTF">2019-07-19T02:47:00Z</dcterms:created>
  <dcterms:modified xsi:type="dcterms:W3CDTF">2019-07-20T08:02:07Z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2052-11.1.0.8888</vt:lpwstr>
  </property>
</Properties>
</file>